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10"/>
  </p:notesMasterIdLst>
  <p:sldIdLst>
    <p:sldId id="256" r:id="rId2"/>
    <p:sldId id="359" r:id="rId3"/>
    <p:sldId id="625" r:id="rId4"/>
    <p:sldId id="535" r:id="rId5"/>
    <p:sldId id="536" r:id="rId6"/>
    <p:sldId id="537" r:id="rId7"/>
    <p:sldId id="538" r:id="rId8"/>
    <p:sldId id="539" r:id="rId9"/>
    <p:sldId id="540" r:id="rId10"/>
    <p:sldId id="546" r:id="rId11"/>
    <p:sldId id="547" r:id="rId12"/>
    <p:sldId id="548" r:id="rId13"/>
    <p:sldId id="552" r:id="rId14"/>
    <p:sldId id="553" r:id="rId15"/>
    <p:sldId id="554" r:id="rId16"/>
    <p:sldId id="555" r:id="rId17"/>
    <p:sldId id="556" r:id="rId18"/>
    <p:sldId id="633" r:id="rId19"/>
    <p:sldId id="637" r:id="rId20"/>
    <p:sldId id="557" r:id="rId21"/>
    <p:sldId id="558" r:id="rId22"/>
    <p:sldId id="654" r:id="rId23"/>
    <p:sldId id="655" r:id="rId24"/>
    <p:sldId id="656" r:id="rId25"/>
    <p:sldId id="559" r:id="rId26"/>
    <p:sldId id="560" r:id="rId27"/>
    <p:sldId id="561" r:id="rId28"/>
    <p:sldId id="657" r:id="rId29"/>
    <p:sldId id="562" r:id="rId30"/>
    <p:sldId id="563" r:id="rId31"/>
    <p:sldId id="564" r:id="rId32"/>
    <p:sldId id="565" r:id="rId33"/>
    <p:sldId id="566" r:id="rId34"/>
    <p:sldId id="567" r:id="rId35"/>
    <p:sldId id="568" r:id="rId36"/>
    <p:sldId id="638" r:id="rId37"/>
    <p:sldId id="569" r:id="rId38"/>
    <p:sldId id="658" r:id="rId39"/>
    <p:sldId id="570" r:id="rId40"/>
    <p:sldId id="571" r:id="rId41"/>
    <p:sldId id="649" r:id="rId42"/>
    <p:sldId id="650" r:id="rId43"/>
    <p:sldId id="651" r:id="rId44"/>
    <p:sldId id="652" r:id="rId45"/>
    <p:sldId id="653" r:id="rId46"/>
    <p:sldId id="698" r:id="rId47"/>
    <p:sldId id="700" r:id="rId48"/>
    <p:sldId id="701" r:id="rId49"/>
    <p:sldId id="572" r:id="rId50"/>
    <p:sldId id="573" r:id="rId51"/>
    <p:sldId id="574" r:id="rId52"/>
    <p:sldId id="691" r:id="rId53"/>
    <p:sldId id="692" r:id="rId54"/>
    <p:sldId id="693" r:id="rId55"/>
    <p:sldId id="694" r:id="rId56"/>
    <p:sldId id="695" r:id="rId57"/>
    <p:sldId id="696" r:id="rId58"/>
    <p:sldId id="697" r:id="rId59"/>
    <p:sldId id="644" r:id="rId60"/>
    <p:sldId id="394" r:id="rId61"/>
    <p:sldId id="627" r:id="rId62"/>
    <p:sldId id="702" r:id="rId63"/>
    <p:sldId id="503" r:id="rId64"/>
    <p:sldId id="509" r:id="rId65"/>
    <p:sldId id="626" r:id="rId66"/>
    <p:sldId id="628" r:id="rId67"/>
    <p:sldId id="629" r:id="rId68"/>
    <p:sldId id="630" r:id="rId69"/>
    <p:sldId id="631" r:id="rId70"/>
    <p:sldId id="632" r:id="rId71"/>
    <p:sldId id="619" r:id="rId72"/>
    <p:sldId id="620" r:id="rId73"/>
    <p:sldId id="621" r:id="rId74"/>
    <p:sldId id="622" r:id="rId75"/>
    <p:sldId id="623" r:id="rId76"/>
    <p:sldId id="624" r:id="rId77"/>
    <p:sldId id="660" r:id="rId78"/>
    <p:sldId id="661" r:id="rId79"/>
    <p:sldId id="662" r:id="rId80"/>
    <p:sldId id="663" r:id="rId81"/>
    <p:sldId id="664" r:id="rId82"/>
    <p:sldId id="683" r:id="rId83"/>
    <p:sldId id="665" r:id="rId84"/>
    <p:sldId id="666" r:id="rId85"/>
    <p:sldId id="667" r:id="rId86"/>
    <p:sldId id="668" r:id="rId87"/>
    <p:sldId id="669" r:id="rId88"/>
    <p:sldId id="670" r:id="rId89"/>
    <p:sldId id="671" r:id="rId90"/>
    <p:sldId id="672" r:id="rId91"/>
    <p:sldId id="673" r:id="rId92"/>
    <p:sldId id="674" r:id="rId93"/>
    <p:sldId id="675" r:id="rId94"/>
    <p:sldId id="676" r:id="rId95"/>
    <p:sldId id="677" r:id="rId96"/>
    <p:sldId id="678" r:id="rId97"/>
    <p:sldId id="679" r:id="rId98"/>
    <p:sldId id="684" r:id="rId99"/>
    <p:sldId id="685" r:id="rId100"/>
    <p:sldId id="688" r:id="rId101"/>
    <p:sldId id="680" r:id="rId102"/>
    <p:sldId id="681" r:id="rId103"/>
    <p:sldId id="682" r:id="rId104"/>
    <p:sldId id="689" r:id="rId105"/>
    <p:sldId id="690" r:id="rId106"/>
    <p:sldId id="634" r:id="rId107"/>
    <p:sldId id="635" r:id="rId108"/>
    <p:sldId id="636" r:id="rId109"/>
  </p:sldIdLst>
  <p:sldSz cx="9144000" cy="6858000" type="screen4x3"/>
  <p:notesSz cx="6858000" cy="9144000"/>
  <p:custDataLst>
    <p:tags r:id="rId1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  <a:srgbClr val="800080"/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731" autoAdjust="0"/>
  </p:normalViewPr>
  <p:slideViewPr>
    <p:cSldViewPr snapToGrid="0">
      <p:cViewPr>
        <p:scale>
          <a:sx n="100" d="100"/>
          <a:sy n="100" d="100"/>
        </p:scale>
        <p:origin x="2004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1, 2, 3, 4, 5, 6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Servlet, JDBC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1"/>
      <dgm:spPr/>
    </dgm:pt>
    <dgm:pt modelId="{412239BE-C94B-492C-A671-76A19EEF755F}" type="pres">
      <dgm:prSet presAssocID="{E82D20C4-1813-49B1-89EB-5300F0BCF07A}" presName="connTx" presStyleLbl="parChTrans1D2" presStyleIdx="0" presStyleCnt="1"/>
      <dgm:spPr/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1" custLinFactNeighborX="-31472" custLinFactNeighborY="-29887">
        <dgm:presLayoutVars>
          <dgm:chPref val="3"/>
        </dgm:presLayoutVars>
      </dgm:prSet>
      <dgm:spPr/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</dgm:pt>
    <dgm:pt modelId="{3952AF58-B334-4043-8358-DFD11F4A7B50}" type="pres">
      <dgm:prSet presAssocID="{4DB411FD-E991-4948-8A30-2FCDDC4BCA7A}" presName="connTx" presStyleLbl="parChTrans1D3" presStyleIdx="0" presStyleCnt="7"/>
      <dgm:spPr/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272727" custLinFactNeighborY="5519">
        <dgm:presLayoutVars>
          <dgm:chPref val="3"/>
        </dgm:presLayoutVars>
      </dgm:prSet>
      <dgm:spPr/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</dgm:pt>
    <dgm:pt modelId="{C386E81E-216B-4145-A263-DF83CBB3B9D6}" type="pres">
      <dgm:prSet presAssocID="{A4A85903-AB5B-4D32-9376-41084376B6C3}" presName="connTx" presStyleLbl="parChTrans1D3" presStyleIdx="1" presStyleCnt="7"/>
      <dgm:spPr/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</dgm:pt>
    <dgm:pt modelId="{F1A7FC27-88A2-4D06-9F40-8F3F4503170B}" type="pres">
      <dgm:prSet presAssocID="{705102EF-0ECE-4ACE-B5EA-E16748FCDFA7}" presName="connTx" presStyleLbl="parChTrans1D3" presStyleIdx="2" presStyleCnt="7"/>
      <dgm:spPr/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</dgm:pt>
    <dgm:pt modelId="{9F362412-3B63-4503-802E-E908C8F9F242}" type="pres">
      <dgm:prSet presAssocID="{80A686AD-4193-4EB5-B978-70243B88BC14}" presName="connTx" presStyleLbl="parChTrans1D3" presStyleIdx="3" presStyleCnt="7"/>
      <dgm:spPr/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LinFactNeighborY="5519">
        <dgm:presLayoutVars>
          <dgm:chPref val="3"/>
        </dgm:presLayoutVars>
      </dgm:prSet>
      <dgm:spPr/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</dgm:pt>
    <dgm:pt modelId="{C0C93B01-FE03-47A5-BC4E-BC98E0568D66}" type="pres">
      <dgm:prSet presAssocID="{FA9FF383-95B1-4CCC-80A1-CC34A2BDA580}" presName="connTx" presStyleLbl="parChTrans1D3" presStyleIdx="4" presStyleCnt="7"/>
      <dgm:spPr/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</dgm:pt>
    <dgm:pt modelId="{FF523282-AE10-4E66-BE5A-C1EFA07EB45A}" type="pres">
      <dgm:prSet presAssocID="{FC8DADF2-F14C-4680-9F35-46EF0A29CE93}" presName="connTx" presStyleLbl="parChTrans1D3" presStyleIdx="5" presStyleCnt="7"/>
      <dgm:spPr/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</dgm:pt>
    <dgm:pt modelId="{DFD8D9B8-D246-4018-88BB-528FC836AE23}" type="pres">
      <dgm:prSet presAssocID="{A20BB670-3464-4FF0-85D6-8AD3A58205C8}" presName="connTx" presStyleLbl="parChTrans1D3" presStyleIdx="6" presStyleCnt="7"/>
      <dgm:spPr/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</dgm:pt>
    <dgm:pt modelId="{9A7DB76E-58B8-445F-87F3-54029EB04258}" type="pres">
      <dgm:prSet presAssocID="{B9F26F7F-17B2-4E6F-B958-576AB12320D8}" presName="level3hierChild" presStyleCnt="0"/>
      <dgm:spPr/>
    </dgm:pt>
  </dgm:ptLst>
  <dgm:cxnLst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 – Login   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1"/>
      <dgm:spPr/>
    </dgm:pt>
    <dgm:pt modelId="{412239BE-C94B-492C-A671-76A19EEF755F}" type="pres">
      <dgm:prSet presAssocID="{E82D20C4-1813-49B1-89EB-5300F0BCF07A}" presName="connTx" presStyleLbl="parChTrans1D2" presStyleIdx="0" presStyleCnt="1"/>
      <dgm:spPr/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1" custLinFactNeighborX="-31472" custLinFactNeighborY="-29887">
        <dgm:presLayoutVars>
          <dgm:chPref val="3"/>
        </dgm:presLayoutVars>
      </dgm:prSet>
      <dgm:spPr/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</dgm:pt>
    <dgm:pt modelId="{3952AF58-B334-4043-8358-DFD11F4A7B50}" type="pres">
      <dgm:prSet presAssocID="{4DB411FD-E991-4948-8A30-2FCDDC4BCA7A}" presName="connTx" presStyleLbl="parChTrans1D3" presStyleIdx="0" presStyleCnt="7"/>
      <dgm:spPr/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134913" custLinFactNeighborY="5519">
        <dgm:presLayoutVars>
          <dgm:chPref val="3"/>
        </dgm:presLayoutVars>
      </dgm:prSet>
      <dgm:spPr>
        <a:xfrm>
          <a:off x="4594247" y="46983"/>
          <a:ext cx="4085772" cy="749058"/>
        </a:xfrm>
        <a:prstGeom prst="roundRect">
          <a:avLst>
            <a:gd name="adj" fmla="val 10000"/>
          </a:avLst>
        </a:prstGeom>
      </dgm:spPr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</dgm:pt>
    <dgm:pt modelId="{C386E81E-216B-4145-A263-DF83CBB3B9D6}" type="pres">
      <dgm:prSet presAssocID="{A4A85903-AB5B-4D32-9376-41084376B6C3}" presName="connTx" presStyleLbl="parChTrans1D3" presStyleIdx="1" presStyleCnt="7"/>
      <dgm:spPr/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</dgm:pt>
    <dgm:pt modelId="{F1A7FC27-88A2-4D06-9F40-8F3F4503170B}" type="pres">
      <dgm:prSet presAssocID="{705102EF-0ECE-4ACE-B5EA-E16748FCDFA7}" presName="connTx" presStyleLbl="parChTrans1D3" presStyleIdx="2" presStyleCnt="7"/>
      <dgm:spPr/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</dgm:pt>
    <dgm:pt modelId="{9F362412-3B63-4503-802E-E908C8F9F242}" type="pres">
      <dgm:prSet presAssocID="{80A686AD-4193-4EB5-B978-70243B88BC14}" presName="connTx" presStyleLbl="parChTrans1D3" presStyleIdx="3" presStyleCnt="7"/>
      <dgm:spPr/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LinFactNeighborY="5519">
        <dgm:presLayoutVars>
          <dgm:chPref val="3"/>
        </dgm:presLayoutVars>
      </dgm:prSet>
      <dgm:spPr/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</dgm:pt>
    <dgm:pt modelId="{C0C93B01-FE03-47A5-BC4E-BC98E0568D66}" type="pres">
      <dgm:prSet presAssocID="{FA9FF383-95B1-4CCC-80A1-CC34A2BDA580}" presName="connTx" presStyleLbl="parChTrans1D3" presStyleIdx="4" presStyleCnt="7"/>
      <dgm:spPr/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</dgm:pt>
    <dgm:pt modelId="{FF523282-AE10-4E66-BE5A-C1EFA07EB45A}" type="pres">
      <dgm:prSet presAssocID="{FC8DADF2-F14C-4680-9F35-46EF0A29CE93}" presName="connTx" presStyleLbl="parChTrans1D3" presStyleIdx="5" presStyleCnt="7"/>
      <dgm:spPr/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</dgm:pt>
    <dgm:pt modelId="{DFD8D9B8-D246-4018-88BB-528FC836AE23}" type="pres">
      <dgm:prSet presAssocID="{A20BB670-3464-4FF0-85D6-8AD3A58205C8}" presName="connTx" presStyleLbl="parChTrans1D3" presStyleIdx="6" presStyleCnt="7"/>
      <dgm:spPr/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</dgm:pt>
    <dgm:pt modelId="{9A7DB76E-58B8-445F-87F3-54029EB04258}" type="pres">
      <dgm:prSet presAssocID="{B9F26F7F-17B2-4E6F-B958-576AB12320D8}" presName="level3hierChild" presStyleCnt="0"/>
      <dgm:spPr/>
    </dgm:pt>
  </dgm:ptLst>
  <dgm:cxnLst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645970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1939" y="2667909"/>
        <a:ext cx="1454239" cy="705180"/>
      </dsp:txXfrm>
    </dsp:sp>
    <dsp:sp modelId="{0F100F55-7DFF-40CD-95EF-C419D3D82EF1}">
      <dsp:nvSpPr>
        <dsp:cNvPr id="0" name=""/>
        <dsp:cNvSpPr/>
      </dsp:nvSpPr>
      <dsp:spPr>
        <a:xfrm rot="19922094">
          <a:off x="1463264" y="2869156"/>
          <a:ext cx="5969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9698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6831" y="2865602"/>
        <a:ext cx="29849" cy="29849"/>
      </dsp:txXfrm>
    </dsp:sp>
    <dsp:sp modelId="{2134026E-3E69-44D2-B5CF-A3F57395C2DF}">
      <dsp:nvSpPr>
        <dsp:cNvPr id="0" name=""/>
        <dsp:cNvSpPr/>
      </dsp:nvSpPr>
      <dsp:spPr>
        <a:xfrm>
          <a:off x="2025394" y="2366024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47333" y="2387963"/>
        <a:ext cx="1454239" cy="705180"/>
      </dsp:txXfrm>
    </dsp:sp>
    <dsp:sp modelId="{5BBAFC3C-264E-4707-82B8-E775B3336497}">
      <dsp:nvSpPr>
        <dsp:cNvPr id="0" name=""/>
        <dsp:cNvSpPr/>
      </dsp:nvSpPr>
      <dsp:spPr>
        <a:xfrm rot="17687007">
          <a:off x="2781731" y="1569662"/>
          <a:ext cx="255429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5429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95022" y="1517175"/>
        <a:ext cx="127714" cy="127714"/>
      </dsp:txXfrm>
    </dsp:sp>
    <dsp:sp modelId="{F84F2CF0-7374-41A0-91A4-469B641C6B37}">
      <dsp:nvSpPr>
        <dsp:cNvPr id="0" name=""/>
        <dsp:cNvSpPr/>
      </dsp:nvSpPr>
      <dsp:spPr>
        <a:xfrm>
          <a:off x="4594247" y="46983"/>
          <a:ext cx="4085772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1, 2, 3, 4, 5, 6 – Login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Servlet, JDBC</a:t>
          </a:r>
        </a:p>
      </dsp:txBody>
      <dsp:txXfrm>
        <a:off x="4616186" y="68922"/>
        <a:ext cx="4041894" cy="705180"/>
      </dsp:txXfrm>
    </dsp:sp>
    <dsp:sp modelId="{217D920D-8794-4A2C-9EDF-E0A1421ECAFC}">
      <dsp:nvSpPr>
        <dsp:cNvPr id="0" name=""/>
        <dsp:cNvSpPr/>
      </dsp:nvSpPr>
      <dsp:spPr>
        <a:xfrm rot="18378006">
          <a:off x="3154564" y="2000371"/>
          <a:ext cx="18086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086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663" y="1966526"/>
        <a:ext cx="90431" cy="90431"/>
      </dsp:txXfrm>
    </dsp:sp>
    <dsp:sp modelId="{FFEF549B-6708-4C9D-9C35-D64F152DE1CA}">
      <dsp:nvSpPr>
        <dsp:cNvPr id="0" name=""/>
        <dsp:cNvSpPr/>
      </dsp:nvSpPr>
      <dsp:spPr>
        <a:xfrm>
          <a:off x="4594247" y="908400"/>
          <a:ext cx="4109712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930339"/>
        <a:ext cx="4065834" cy="705180"/>
      </dsp:txXfrm>
    </dsp:sp>
    <dsp:sp modelId="{862C1B45-A08E-41CF-977B-5C1075B5A742}">
      <dsp:nvSpPr>
        <dsp:cNvPr id="0" name=""/>
        <dsp:cNvSpPr/>
      </dsp:nvSpPr>
      <dsp:spPr>
        <a:xfrm rot="19853405">
          <a:off x="3446112" y="2431080"/>
          <a:ext cx="122553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25534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8241" y="2411812"/>
        <a:ext cx="61276" cy="61276"/>
      </dsp:txXfrm>
    </dsp:sp>
    <dsp:sp modelId="{0CF05F64-2A98-4F0F-9AC8-065F65BFC66E}">
      <dsp:nvSpPr>
        <dsp:cNvPr id="0" name=""/>
        <dsp:cNvSpPr/>
      </dsp:nvSpPr>
      <dsp:spPr>
        <a:xfrm>
          <a:off x="4594247" y="1769818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1791757"/>
        <a:ext cx="4071362" cy="705180"/>
      </dsp:txXfrm>
    </dsp:sp>
    <dsp:sp modelId="{F1A39FF7-D184-4029-9ACB-884CFBAF31EA}">
      <dsp:nvSpPr>
        <dsp:cNvPr id="0" name=""/>
        <dsp:cNvSpPr/>
      </dsp:nvSpPr>
      <dsp:spPr>
        <a:xfrm rot="834701">
          <a:off x="3507333" y="2861789"/>
          <a:ext cx="11030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3091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02" y="2845582"/>
        <a:ext cx="55154" cy="55154"/>
      </dsp:txXfrm>
    </dsp:sp>
    <dsp:sp modelId="{F5D1E02A-DC05-4D32-9025-EEFA03D59424}">
      <dsp:nvSpPr>
        <dsp:cNvPr id="0" name=""/>
        <dsp:cNvSpPr/>
      </dsp:nvSpPr>
      <dsp:spPr>
        <a:xfrm>
          <a:off x="4594247" y="2631236"/>
          <a:ext cx="4109712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2653175"/>
        <a:ext cx="4065834" cy="705180"/>
      </dsp:txXfrm>
    </dsp:sp>
    <dsp:sp modelId="{943E3EFD-52E8-4882-AC9F-15AE8A74F7FA}">
      <dsp:nvSpPr>
        <dsp:cNvPr id="0" name=""/>
        <dsp:cNvSpPr/>
      </dsp:nvSpPr>
      <dsp:spPr>
        <a:xfrm rot="2787428">
          <a:off x="3281742" y="3292498"/>
          <a:ext cx="15542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5427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0022" y="3265012"/>
        <a:ext cx="77713" cy="77713"/>
      </dsp:txXfrm>
    </dsp:sp>
    <dsp:sp modelId="{B2F82A37-B133-4909-B918-7AEA048CB870}">
      <dsp:nvSpPr>
        <dsp:cNvPr id="0" name=""/>
        <dsp:cNvSpPr/>
      </dsp:nvSpPr>
      <dsp:spPr>
        <a:xfrm>
          <a:off x="4594247" y="3492654"/>
          <a:ext cx="4150236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3514593"/>
        <a:ext cx="4106358" cy="705180"/>
      </dsp:txXfrm>
    </dsp:sp>
    <dsp:sp modelId="{AE51605E-796F-4756-8FE6-E0971E14E031}">
      <dsp:nvSpPr>
        <dsp:cNvPr id="0" name=""/>
        <dsp:cNvSpPr/>
      </dsp:nvSpPr>
      <dsp:spPr>
        <a:xfrm rot="3701623">
          <a:off x="2929852" y="3723207"/>
          <a:ext cx="2258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258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02428" y="3678126"/>
        <a:ext cx="112902" cy="112902"/>
      </dsp:txXfrm>
    </dsp:sp>
    <dsp:sp modelId="{68E50797-BC72-4EF3-8593-FD0ECC494BA2}">
      <dsp:nvSpPr>
        <dsp:cNvPr id="0" name=""/>
        <dsp:cNvSpPr/>
      </dsp:nvSpPr>
      <dsp:spPr>
        <a:xfrm>
          <a:off x="4594247" y="4354072"/>
          <a:ext cx="409130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4376011"/>
        <a:ext cx="4047422" cy="705180"/>
      </dsp:txXfrm>
    </dsp:sp>
    <dsp:sp modelId="{BA83D13F-AE0E-4F18-8A9F-471BFD5D70D9}">
      <dsp:nvSpPr>
        <dsp:cNvPr id="0" name=""/>
        <dsp:cNvSpPr/>
      </dsp:nvSpPr>
      <dsp:spPr>
        <a:xfrm rot="4149988">
          <a:off x="2553575" y="4136067"/>
          <a:ext cx="301060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1060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83614" y="4072172"/>
        <a:ext cx="150530" cy="150530"/>
      </dsp:txXfrm>
    </dsp:sp>
    <dsp:sp modelId="{1A21D977-A654-40BF-BC59-E7B25818CC25}">
      <dsp:nvSpPr>
        <dsp:cNvPr id="0" name=""/>
        <dsp:cNvSpPr/>
      </dsp:nvSpPr>
      <dsp:spPr>
        <a:xfrm>
          <a:off x="4594247" y="5179792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5201731"/>
        <a:ext cx="4071362" cy="705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645970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1939" y="2667909"/>
        <a:ext cx="1454239" cy="705180"/>
      </dsp:txXfrm>
    </dsp:sp>
    <dsp:sp modelId="{0F100F55-7DFF-40CD-95EF-C419D3D82EF1}">
      <dsp:nvSpPr>
        <dsp:cNvPr id="0" name=""/>
        <dsp:cNvSpPr/>
      </dsp:nvSpPr>
      <dsp:spPr>
        <a:xfrm rot="19922094">
          <a:off x="1463264" y="2869156"/>
          <a:ext cx="5969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9698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6831" y="2865602"/>
        <a:ext cx="29849" cy="29849"/>
      </dsp:txXfrm>
    </dsp:sp>
    <dsp:sp modelId="{2134026E-3E69-44D2-B5CF-A3F57395C2DF}">
      <dsp:nvSpPr>
        <dsp:cNvPr id="0" name=""/>
        <dsp:cNvSpPr/>
      </dsp:nvSpPr>
      <dsp:spPr>
        <a:xfrm>
          <a:off x="2025394" y="2366024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47333" y="2387963"/>
        <a:ext cx="1454239" cy="705180"/>
      </dsp:txXfrm>
    </dsp:sp>
    <dsp:sp modelId="{5BBAFC3C-264E-4707-82B8-E775B3336497}">
      <dsp:nvSpPr>
        <dsp:cNvPr id="0" name=""/>
        <dsp:cNvSpPr/>
      </dsp:nvSpPr>
      <dsp:spPr>
        <a:xfrm rot="17687007">
          <a:off x="2781731" y="1569662"/>
          <a:ext cx="255429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5429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95022" y="1517175"/>
        <a:ext cx="127714" cy="127714"/>
      </dsp:txXfrm>
    </dsp:sp>
    <dsp:sp modelId="{F84F2CF0-7374-41A0-91A4-469B641C6B37}">
      <dsp:nvSpPr>
        <dsp:cNvPr id="0" name=""/>
        <dsp:cNvSpPr/>
      </dsp:nvSpPr>
      <dsp:spPr>
        <a:xfrm>
          <a:off x="4594247" y="46983"/>
          <a:ext cx="2021155" cy="749058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 – Login 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</a:t>
          </a:r>
        </a:p>
      </dsp:txBody>
      <dsp:txXfrm>
        <a:off x="4616186" y="68922"/>
        <a:ext cx="1977277" cy="705180"/>
      </dsp:txXfrm>
    </dsp:sp>
    <dsp:sp modelId="{217D920D-8794-4A2C-9EDF-E0A1421ECAFC}">
      <dsp:nvSpPr>
        <dsp:cNvPr id="0" name=""/>
        <dsp:cNvSpPr/>
      </dsp:nvSpPr>
      <dsp:spPr>
        <a:xfrm rot="18378006">
          <a:off x="3154564" y="2000371"/>
          <a:ext cx="18086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086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663" y="1966526"/>
        <a:ext cx="90431" cy="90431"/>
      </dsp:txXfrm>
    </dsp:sp>
    <dsp:sp modelId="{FFEF549B-6708-4C9D-9C35-D64F152DE1CA}">
      <dsp:nvSpPr>
        <dsp:cNvPr id="0" name=""/>
        <dsp:cNvSpPr/>
      </dsp:nvSpPr>
      <dsp:spPr>
        <a:xfrm>
          <a:off x="4594247" y="908400"/>
          <a:ext cx="4109712" cy="74905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sp:txBody>
      <dsp:txXfrm>
        <a:off x="4616186" y="930339"/>
        <a:ext cx="4065834" cy="705180"/>
      </dsp:txXfrm>
    </dsp:sp>
    <dsp:sp modelId="{862C1B45-A08E-41CF-977B-5C1075B5A742}">
      <dsp:nvSpPr>
        <dsp:cNvPr id="0" name=""/>
        <dsp:cNvSpPr/>
      </dsp:nvSpPr>
      <dsp:spPr>
        <a:xfrm rot="19853405">
          <a:off x="3446112" y="2431080"/>
          <a:ext cx="122553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25534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8241" y="2411812"/>
        <a:ext cx="61276" cy="61276"/>
      </dsp:txXfrm>
    </dsp:sp>
    <dsp:sp modelId="{0CF05F64-2A98-4F0F-9AC8-065F65BFC66E}">
      <dsp:nvSpPr>
        <dsp:cNvPr id="0" name=""/>
        <dsp:cNvSpPr/>
      </dsp:nvSpPr>
      <dsp:spPr>
        <a:xfrm>
          <a:off x="4594247" y="1769818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1791757"/>
        <a:ext cx="4071362" cy="705180"/>
      </dsp:txXfrm>
    </dsp:sp>
    <dsp:sp modelId="{F1A39FF7-D184-4029-9ACB-884CFBAF31EA}">
      <dsp:nvSpPr>
        <dsp:cNvPr id="0" name=""/>
        <dsp:cNvSpPr/>
      </dsp:nvSpPr>
      <dsp:spPr>
        <a:xfrm rot="834701">
          <a:off x="3507333" y="2861789"/>
          <a:ext cx="11030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3091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02" y="2845582"/>
        <a:ext cx="55154" cy="55154"/>
      </dsp:txXfrm>
    </dsp:sp>
    <dsp:sp modelId="{F5D1E02A-DC05-4D32-9025-EEFA03D59424}">
      <dsp:nvSpPr>
        <dsp:cNvPr id="0" name=""/>
        <dsp:cNvSpPr/>
      </dsp:nvSpPr>
      <dsp:spPr>
        <a:xfrm>
          <a:off x="4594247" y="2631236"/>
          <a:ext cx="4109712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2653175"/>
        <a:ext cx="4065834" cy="705180"/>
      </dsp:txXfrm>
    </dsp:sp>
    <dsp:sp modelId="{943E3EFD-52E8-4882-AC9F-15AE8A74F7FA}">
      <dsp:nvSpPr>
        <dsp:cNvPr id="0" name=""/>
        <dsp:cNvSpPr/>
      </dsp:nvSpPr>
      <dsp:spPr>
        <a:xfrm rot="2787428">
          <a:off x="3281742" y="3292498"/>
          <a:ext cx="15542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5427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0022" y="3265012"/>
        <a:ext cx="77713" cy="77713"/>
      </dsp:txXfrm>
    </dsp:sp>
    <dsp:sp modelId="{B2F82A37-B133-4909-B918-7AEA048CB870}">
      <dsp:nvSpPr>
        <dsp:cNvPr id="0" name=""/>
        <dsp:cNvSpPr/>
      </dsp:nvSpPr>
      <dsp:spPr>
        <a:xfrm>
          <a:off x="4594247" y="3492654"/>
          <a:ext cx="4150236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3514593"/>
        <a:ext cx="4106358" cy="705180"/>
      </dsp:txXfrm>
    </dsp:sp>
    <dsp:sp modelId="{AE51605E-796F-4756-8FE6-E0971E14E031}">
      <dsp:nvSpPr>
        <dsp:cNvPr id="0" name=""/>
        <dsp:cNvSpPr/>
      </dsp:nvSpPr>
      <dsp:spPr>
        <a:xfrm rot="3701623">
          <a:off x="2929852" y="3723207"/>
          <a:ext cx="2258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258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02428" y="3678126"/>
        <a:ext cx="112902" cy="112902"/>
      </dsp:txXfrm>
    </dsp:sp>
    <dsp:sp modelId="{68E50797-BC72-4EF3-8593-FD0ECC494BA2}">
      <dsp:nvSpPr>
        <dsp:cNvPr id="0" name=""/>
        <dsp:cNvSpPr/>
      </dsp:nvSpPr>
      <dsp:spPr>
        <a:xfrm>
          <a:off x="4594247" y="4354072"/>
          <a:ext cx="409130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4376011"/>
        <a:ext cx="4047422" cy="705180"/>
      </dsp:txXfrm>
    </dsp:sp>
    <dsp:sp modelId="{BA83D13F-AE0E-4F18-8A9F-471BFD5D70D9}">
      <dsp:nvSpPr>
        <dsp:cNvPr id="0" name=""/>
        <dsp:cNvSpPr/>
      </dsp:nvSpPr>
      <dsp:spPr>
        <a:xfrm rot="4149988">
          <a:off x="2553575" y="4136067"/>
          <a:ext cx="301060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1060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83614" y="4072172"/>
        <a:ext cx="150530" cy="150530"/>
      </dsp:txXfrm>
    </dsp:sp>
    <dsp:sp modelId="{1A21D977-A654-40BF-BC59-E7B25818CC25}">
      <dsp:nvSpPr>
        <dsp:cNvPr id="0" name=""/>
        <dsp:cNvSpPr/>
      </dsp:nvSpPr>
      <dsp:spPr>
        <a:xfrm>
          <a:off x="4594247" y="5179792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5201731"/>
        <a:ext cx="4071362" cy="70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7060604-AE71-4C08-A949-AF2A535F0551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E8CF86-90DE-4A0B-86D1-084D91DB4D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892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746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928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80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6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7921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375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717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935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2424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2892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15490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98033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4920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1665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8665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8301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5841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2635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5604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8227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0184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4569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127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3970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72218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4448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0305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616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42637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89554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87620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4673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5341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90580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84679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1219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5212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07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1060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85672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4107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23314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13110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71666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53737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29525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67590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61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4F0C5-C94A-48BB-9198-54D417916708}" type="datetime1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717DF-DF0E-4990-B2D4-CB93EBC7427B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3571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7C10D-6608-4996-B046-FDFED9B30376}" type="datetime1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292A7-199C-409B-BCE9-EBF70F3666CA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4355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39B4-5571-4139-92C4-B55908D81032}" type="datetime1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A343C-676B-4ED0-9A70-DBC12D5F86A6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1430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14FF7-CBB4-4F46-97C0-0C2F5735F56A}" type="datetime1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3B9C5-28F3-4586-8535-8ECB647211F5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81940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C7C57-C930-4A45-BC5E-9F15B6DB8551}" type="datetime1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26BC3-CFF5-42ED-B55B-4681F7F08409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0226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60962-2215-46B2-9974-87108D809566}" type="datetime1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5A609-8EF5-4EDB-AD7F-42E6269F597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9278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7B30A-8188-4BAD-A468-9469ADF98E82}" type="datetime1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4D8EF-FCE0-4FAF-AF52-4D5F3F4D9907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336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CEF57-D54E-4925-8527-0FBE5B9DBD44}" type="datetime1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D1C32-F3FC-4CED-8250-093937DE44AF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688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2E728-4BA3-4EA1-8A1D-0973DEB9002D}" type="datetime1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0D575-3E41-413F-884E-E87BC80D2787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553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8F0ED-E67B-4E0A-932D-9D27954DFAEA}" type="datetime1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C05E7-1779-47C3-B2DB-B70682454E5B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5354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DEC54-1731-421B-862C-CD8E20ED58C8}" type="datetime1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F415E-89A9-4565-AD8F-B757D5FD0027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8958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791FB-E543-4AB3-9AF0-AB6A66E670D8}" type="datetime1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D069-CD09-4648-950A-5A2728D1E1C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56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ED811-0FF1-47CF-89C7-64DC1618C8A4}" type="datetime1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8AA0B-873E-4BCD-A7FD-D536DAC0151C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7843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0A2FAEF7-1794-460E-AAB9-851902674631}" type="datetime1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41C1187-7C2A-40CB-95AB-4F059079CDAC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1031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ost:por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6/targetServle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hyperlink" Target="http://microsoft.com/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833563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Methods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Parameters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 Life Cycle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#Servlet #</a:t>
            </a:r>
            <a:r>
              <a:rPr lang="en-US" altLang="en-US" sz="4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Video_Servlet</a:t>
            </a:r>
            <a:r>
              <a:rPr lang="en-US" alt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en-US" sz="4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JavaEE</a:t>
            </a:r>
            <a:r>
              <a:rPr lang="en-US" alt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#MVC #MVC2</a:t>
            </a:r>
            <a:endParaRPr lang="en-US" altLang="en-US" sz="4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7150"/>
            <a:ext cx="8229600" cy="10048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 Introduction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What is HTML?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192213"/>
            <a:ext cx="8937625" cy="55657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US" altLang="en-US"/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describing web pages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yper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arkup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anguage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it is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markup language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markup language is a set of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markup tags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uses markup tags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describe web pages</a:t>
            </a:r>
          </a:p>
          <a:p>
            <a:pPr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Documents = Web Pages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describe web pages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 HTML tags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plain text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documents are also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called web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 interface</a:t>
            </a:r>
          </a:p>
        </p:txBody>
      </p:sp>
      <p:sp>
        <p:nvSpPr>
          <p:cNvPr id="131075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977900"/>
            <a:ext cx="8951912" cy="197643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ServletResponse Interface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 objects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as an argument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 the service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() method to the client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Set HTTP response, HTTP header, set content type of the response, acquire a text stream for the response, acquire a binary stream for the response, redirect an HTTP request to another URL or add cookies to the response</a:t>
            </a:r>
          </a:p>
        </p:txBody>
      </p:sp>
      <p:graphicFrame>
        <p:nvGraphicFramePr>
          <p:cNvPr id="70678" name="Group 22"/>
          <p:cNvGraphicFramePr>
            <a:graphicFrameLocks noGrp="1"/>
          </p:cNvGraphicFramePr>
          <p:nvPr/>
        </p:nvGraphicFramePr>
        <p:xfrm>
          <a:off x="82550" y="2832100"/>
          <a:ext cx="9061450" cy="3840402"/>
        </p:xfrm>
        <a:graphic>
          <a:graphicData uri="http://schemas.openxmlformats.org/drawingml/2006/table">
            <a:tbl>
              <a:tblPr/>
              <a:tblGrid>
                <a:gridCol w="241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encodeRedirectURL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String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encodeRedirectURL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(String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Encodes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specified URL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 the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sendRedirect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method, or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encoding is not needed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returns the URL unchanged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48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sendRedirect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sendRedirect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(String URL) throws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IOException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Sends a redirect response to the client using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specified redirect location URL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the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using the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sendRedirect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method to decide the request handled by particular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or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Ex: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response.sendRedirect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(“process.jsp”);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7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93813"/>
            <a:ext cx="739775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3" name="Rectangle 2"/>
          <p:cNvSpPr>
            <a:spLocks noGrp="1"/>
          </p:cNvSpPr>
          <p:nvPr>
            <p:ph type="title" idx="4294967295"/>
          </p:nvPr>
        </p:nvSpPr>
        <p:spPr>
          <a:xfrm>
            <a:off x="1049338" y="71438"/>
            <a:ext cx="809466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- Example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2365375" y="5194300"/>
            <a:ext cx="3219450" cy="46831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0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/>
          </p:cNvSpPr>
          <p:nvPr>
            <p:ph type="title" idx="4294967295"/>
          </p:nvPr>
        </p:nvSpPr>
        <p:spPr>
          <a:xfrm>
            <a:off x="1049338" y="71438"/>
            <a:ext cx="809466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- Example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0" y="1162050"/>
            <a:ext cx="91440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Using sendRedirect</a:t>
            </a:r>
          </a:p>
        </p:txBody>
      </p:sp>
      <p:pic>
        <p:nvPicPr>
          <p:cNvPr id="135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6563"/>
            <a:ext cx="8832850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817688" y="4584700"/>
            <a:ext cx="5946775" cy="23971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/>
          </p:cNvSpPr>
          <p:nvPr>
            <p:ph type="title" idx="4294967295"/>
          </p:nvPr>
        </p:nvSpPr>
        <p:spPr>
          <a:xfrm>
            <a:off x="1049338" y="71438"/>
            <a:ext cx="809466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- Example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0" y="1025525"/>
            <a:ext cx="914400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ResServlet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72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422400"/>
            <a:ext cx="8475662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4545013" y="5164138"/>
            <a:ext cx="2243137" cy="2698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1541463" y="3275013"/>
            <a:ext cx="4529137" cy="2540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HttpServlet class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077913"/>
            <a:ext cx="8951912" cy="28082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protocol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set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text-based request messages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called HTTP ‘methods’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in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 abstract class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Servlet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GenericServlet class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subclass of HttpServlet class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 override at least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following methods: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doGet(), doPost,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doPut(), doDelete(), init(), destroy(), and getServletInfo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methods to process the request</a:t>
            </a:r>
          </a:p>
        </p:txBody>
      </p:sp>
      <p:graphicFrame>
        <p:nvGraphicFramePr>
          <p:cNvPr id="52243" name="Group 19"/>
          <p:cNvGraphicFramePr>
            <a:graphicFrameLocks noGrp="1"/>
          </p:cNvGraphicFramePr>
          <p:nvPr/>
        </p:nvGraphicFramePr>
        <p:xfrm>
          <a:off x="174625" y="3779838"/>
          <a:ext cx="8734425" cy="2743200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doGet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protected void doGet(HttpServletRequest req, HttpServletResponse res) throws ServletException, IOException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called by container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handle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request. 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This method is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called through service() 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doPost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protected void doPost(HttpServletRequest req, HttpServletResponse res) throws ServletException, IOException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called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by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container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handle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 request.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This method is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called through service() 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05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 interface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98563"/>
            <a:ext cx="4632325" cy="55737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ServletRequest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more methods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 handling HTTP-specific request data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 object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</p:txBody>
      </p:sp>
      <p:pic>
        <p:nvPicPr>
          <p:cNvPr id="82958" name="Picture 6" descr="Image005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25" y="1482725"/>
            <a:ext cx="4046538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3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6" y="1136650"/>
            <a:ext cx="8990147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Build The Simple Web</a:t>
            </a: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36650"/>
            <a:ext cx="9038417" cy="4364264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Build The Simple Web</a:t>
            </a: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2555"/>
            <a:ext cx="9138038" cy="46135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 Introduction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HTML Tags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0" y="1398588"/>
            <a:ext cx="9144000" cy="5316537"/>
          </a:xfrm>
        </p:spPr>
        <p:txBody>
          <a:bodyPr/>
          <a:lstStyle/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HTML markup tags are usually called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 tags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HTML tags are keywords surrounded by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angle brackets, that begin “&lt;”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finish with “&gt;”,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like &lt;html&gt;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HTML tags normally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come in pairs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like &lt;b&gt; and &lt;/b&gt;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tag in a pair is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 tag,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second tag is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end tag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Start and end tags are also called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opening tags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closing tags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a web browser (like Internet Explorer, or Firefox, etc) is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 HTML documents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them as web pages. 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browser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does not display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HTML tags, but uses the tags to </a:t>
            </a:r>
            <a:r>
              <a:rPr lang="en-US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interpret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content of the page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14" y="3760547"/>
            <a:ext cx="7719572" cy="30510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7" y="354895"/>
            <a:ext cx="6876595" cy="3527992"/>
          </a:xfrm>
          <a:prstGeom prst="rect">
            <a:avLst/>
          </a:prstGeom>
        </p:spPr>
      </p:pic>
      <p:sp>
        <p:nvSpPr>
          <p:cNvPr id="2662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7791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 Introduction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1410714" y="4606942"/>
            <a:ext cx="3121025" cy="534988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1476422" y="5343560"/>
            <a:ext cx="1547812" cy="290513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472626" y="5713585"/>
            <a:ext cx="1079500" cy="30480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1410713" y="6546572"/>
            <a:ext cx="3121025" cy="344556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23526" y="6031085"/>
            <a:ext cx="487178" cy="53443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1223202" y="2098330"/>
            <a:ext cx="1587500" cy="183064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1223202" y="2782957"/>
            <a:ext cx="2403475" cy="194020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1223202" y="2976977"/>
            <a:ext cx="2403475" cy="161218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7042082" y="4047641"/>
            <a:ext cx="829709" cy="3651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1249706" y="3172690"/>
            <a:ext cx="5746156" cy="39214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1223202" y="2294043"/>
            <a:ext cx="5445125" cy="16525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3" grpId="0" animBg="1"/>
      <p:bldP spid="2" grpId="0" animBg="1"/>
      <p:bldP spid="3" grpId="0" animBg="1"/>
      <p:bldP spid="4" grpId="0" animBg="1"/>
      <p:bldP spid="7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8575"/>
            <a:ext cx="8229600" cy="10191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Parameters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HTML Form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0" y="1036638"/>
            <a:ext cx="9144000" cy="547846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form is defined on a web page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with the opening tag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ending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with closing tag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&lt;form action=“target” [method=“HTTP method”]&gt;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target resource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the web application (e.g. Servlet or JSP)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denotes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method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to execute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GET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is submitted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obeys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action=“targetServlet”: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browser 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targetServlet resides in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place the default page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as index.jsp or index.html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action=“/targetServlet”: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browser 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asume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specified host (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http://host:port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3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http://localhost:8086/targetServlet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action=“target?queryString”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:the request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 the data in queryString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the URL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74613"/>
            <a:ext cx="7639050" cy="1065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Parameters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Input Tag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0" y="1073150"/>
            <a:ext cx="9144000" cy="546417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input data</a:t>
            </a:r>
          </a:p>
          <a:p>
            <a:pPr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type=“…” [value=“…” name=“…”] /&gt;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Dedicates to holding a single line of text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specifies the width of text field in characters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controls the maximum number of characters that a user can type into the text field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browser should mask the character typed in by the user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Being a hidden field – is invisible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Put one or more small boxes that can be clicked to tick or check the corresponding value denote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checked=“checked”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sets up the checkbox as already selected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made is mutual exclusive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 attribute is crucial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tying together a group of radio buttons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 the form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URL designated by the action attribute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request to the client browser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reset all the values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within the form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“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custom button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 which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soft of script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supplies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 name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supplies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 value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1699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Parameters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Select &amp; Text Area Tag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9144000" cy="5640387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HTML Forms – select tag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Sets up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 of values to choose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(combo box or pop-up menu, or list box)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&lt;select name=“…” [size=“…” multiple] &gt;</a:t>
            </a:r>
            <a:b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&lt;option value=“…” [selected]&gt;…&lt;/option&gt;</a:t>
            </a:r>
            <a:b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…</a:t>
            </a:r>
            <a:b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&lt;/select&gt;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user-visible text goes between opening and closing option tag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value attribute passes the value in the parameter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multiple attribute presents the control that can choose more than one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HTML Forms – textarea tag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Presents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 of text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&lt;textarea name=“…” rows=“…” cols=“…”&gt;</a:t>
            </a:r>
            <a:b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…</a:t>
            </a:r>
            <a:b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&lt;/textarea&gt;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text value put in opening and closing tag is passed as the parameter value to server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present the number of visible lines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present the number of characters to displayed across the width of the area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063"/>
            <a:ext cx="8351838" cy="61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4450"/>
            <a:ext cx="8229600" cy="974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Parameters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825500"/>
            <a:ext cx="444500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2863"/>
            <a:ext cx="8229600" cy="90805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Parameters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Views </a:t>
            </a:r>
          </a:p>
        </p:txBody>
      </p:sp>
      <p:pic>
        <p:nvPicPr>
          <p:cNvPr id="3891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216025"/>
            <a:ext cx="28479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311650"/>
            <a:ext cx="47339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4184650"/>
            <a:ext cx="35718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Server Model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847850"/>
            <a:ext cx="15176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70350" y="1962150"/>
            <a:ext cx="6492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05350" y="1579563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40966" name="TextBox 11"/>
          <p:cNvSpPr txBox="1">
            <a:spLocks noChangeArrowheads="1"/>
          </p:cNvSpPr>
          <p:nvPr/>
        </p:nvSpPr>
        <p:spPr bwMode="auto">
          <a:xfrm>
            <a:off x="3524250" y="1252538"/>
            <a:ext cx="1766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Send request </a:t>
            </a:r>
          </a:p>
        </p:txBody>
      </p:sp>
      <p:sp>
        <p:nvSpPr>
          <p:cNvPr id="13" name="Can 12"/>
          <p:cNvSpPr/>
          <p:nvPr/>
        </p:nvSpPr>
        <p:spPr>
          <a:xfrm>
            <a:off x="7581900" y="4881563"/>
            <a:ext cx="1296988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40968" name="Straight Arrow Connector 13"/>
          <p:cNvCxnSpPr>
            <a:cxnSpLocks noChangeShapeType="1"/>
          </p:cNvCxnSpPr>
          <p:nvPr/>
        </p:nvCxnSpPr>
        <p:spPr bwMode="auto">
          <a:xfrm>
            <a:off x="7810500" y="2166938"/>
            <a:ext cx="458788" cy="9175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" name="Straight Arrow Connector 15"/>
          <p:cNvCxnSpPr>
            <a:cxnSpLocks noChangeShapeType="1"/>
            <a:stCxn id="35" idx="4"/>
          </p:cNvCxnSpPr>
          <p:nvPr/>
        </p:nvCxnSpPr>
        <p:spPr bwMode="auto">
          <a:xfrm>
            <a:off x="7256463" y="2401888"/>
            <a:ext cx="563562" cy="81597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6763" y="2668588"/>
            <a:ext cx="1739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Response the result page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711325" y="3657601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2" name="TextBox 21"/>
          <p:cNvSpPr txBox="1">
            <a:spLocks noChangeArrowheads="1"/>
          </p:cNvSpPr>
          <p:nvPr/>
        </p:nvSpPr>
        <p:spPr bwMode="auto">
          <a:xfrm>
            <a:off x="2168525" y="5662613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40973" name="TextBox 22"/>
          <p:cNvSpPr txBox="1">
            <a:spLocks noChangeArrowheads="1"/>
          </p:cNvSpPr>
          <p:nvPr/>
        </p:nvSpPr>
        <p:spPr bwMode="auto">
          <a:xfrm>
            <a:off x="6032500" y="5603875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236538" y="1917700"/>
            <a:ext cx="588962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11213" y="2271713"/>
            <a:ext cx="1711325" cy="28575"/>
          </a:xfrm>
          <a:prstGeom prst="straightConnector1">
            <a:avLst/>
          </a:prstGeom>
          <a:ln w="38100">
            <a:solidFill>
              <a:srgbClr val="8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6" name="TextBox 28"/>
          <p:cNvSpPr txBox="1">
            <a:spLocks noChangeArrowheads="1"/>
          </p:cNvSpPr>
          <p:nvPr/>
        </p:nvSpPr>
        <p:spPr bwMode="auto">
          <a:xfrm>
            <a:off x="688975" y="2403475"/>
            <a:ext cx="177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Click Login</a:t>
            </a:r>
          </a:p>
        </p:txBody>
      </p:sp>
      <p:sp>
        <p:nvSpPr>
          <p:cNvPr id="40977" name="TextBox 32"/>
          <p:cNvSpPr txBox="1">
            <a:spLocks noChangeArrowheads="1"/>
          </p:cNvSpPr>
          <p:nvPr/>
        </p:nvSpPr>
        <p:spPr bwMode="auto">
          <a:xfrm>
            <a:off x="6354763" y="2549525"/>
            <a:ext cx="2036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Check Login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72175" y="1931988"/>
            <a:ext cx="649288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21463" y="1474788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878513" y="2090738"/>
            <a:ext cx="741362" cy="460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392488"/>
            <a:ext cx="15176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rot="5400000" flipH="1" flipV="1">
            <a:off x="3658393" y="2494757"/>
            <a:ext cx="1236663" cy="9080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4"/>
          </p:cNvCxnSpPr>
          <p:nvPr/>
        </p:nvCxnSpPr>
        <p:spPr>
          <a:xfrm rot="16200000" flipH="1">
            <a:off x="719932" y="2245519"/>
            <a:ext cx="1398587" cy="1774825"/>
          </a:xfrm>
          <a:prstGeom prst="straightConnector1">
            <a:avLst/>
          </a:prstGeom>
          <a:ln w="38100">
            <a:solidFill>
              <a:srgbClr val="80008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34"/>
          <p:cNvSpPr/>
          <p:nvPr/>
        </p:nvSpPr>
        <p:spPr>
          <a:xfrm>
            <a:off x="7634288" y="3097213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DAO</a:t>
            </a:r>
          </a:p>
        </p:txBody>
      </p:sp>
      <p:cxnSp>
        <p:nvCxnSpPr>
          <p:cNvPr id="40985" name="Straight Arrow Connector 13"/>
          <p:cNvCxnSpPr>
            <a:cxnSpLocks noChangeShapeType="1"/>
          </p:cNvCxnSpPr>
          <p:nvPr/>
        </p:nvCxnSpPr>
        <p:spPr bwMode="auto">
          <a:xfrm flipH="1">
            <a:off x="8231188" y="3995738"/>
            <a:ext cx="349250" cy="10461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6" name="Straight Arrow Connector 15"/>
          <p:cNvCxnSpPr>
            <a:cxnSpLocks noChangeShapeType="1"/>
          </p:cNvCxnSpPr>
          <p:nvPr/>
        </p:nvCxnSpPr>
        <p:spPr bwMode="auto">
          <a:xfrm>
            <a:off x="7939088" y="3905250"/>
            <a:ext cx="158750" cy="106362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7" name="TextBox 14"/>
          <p:cNvSpPr txBox="1">
            <a:spLocks noChangeArrowheads="1"/>
          </p:cNvSpPr>
          <p:nvPr/>
        </p:nvSpPr>
        <p:spPr bwMode="auto">
          <a:xfrm>
            <a:off x="7342188" y="4116388"/>
            <a:ext cx="180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4. Query DB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01850" y="1541463"/>
            <a:ext cx="2033588" cy="2921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192338" y="4519613"/>
            <a:ext cx="1739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6. Browser displays Welcome page/ invalid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0" y="846138"/>
            <a:ext cx="9144000" cy="6011862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simple web site combining html and servlet?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 and Methods 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is Servlet?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Parameters vs. Variables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Servlet Life Cycle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Break down structure component in building web application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953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265113" y="5140325"/>
            <a:ext cx="8878887" cy="15113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</a:rPr>
              <a:t>Request – Response</a:t>
            </a:r>
            <a:r>
              <a:rPr lang="en-US" altLang="en-US" sz="2800">
                <a:latin typeface="Times New Roman" panose="02020603050405020304" pitchFamily="18" charset="0"/>
              </a:rPr>
              <a:t> pairs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</a:rPr>
              <a:t>Stateless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Port </a:t>
            </a:r>
            <a:r>
              <a:rPr lang="en-US" altLang="en-US" sz="2800" b="1">
                <a:latin typeface="Times New Roman" panose="02020603050405020304" pitchFamily="18" charset="0"/>
              </a:rPr>
              <a:t>80</a:t>
            </a:r>
            <a:r>
              <a:rPr lang="en-US" altLang="en-US" sz="2800">
                <a:latin typeface="Times New Roman" panose="02020603050405020304" pitchFamily="18" charset="0"/>
              </a:rPr>
              <a:t> is default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455613" y="1511300"/>
          <a:ext cx="244792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7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511300"/>
                        <a:ext cx="2447925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5003" name="Picture 11" descr="Comp05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1366838"/>
            <a:ext cx="13747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53275" y="3814763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vi-VN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192.168.54.3:80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239713" y="3527425"/>
            <a:ext cx="3529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vi-VN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http://microsoft.com/index.html</a:t>
            </a:r>
          </a:p>
        </p:txBody>
      </p:sp>
      <p:sp>
        <p:nvSpPr>
          <p:cNvPr id="85006" name="AutoShape 14"/>
          <p:cNvSpPr>
            <a:spLocks noChangeArrowheads="1"/>
          </p:cNvSpPr>
          <p:nvPr/>
        </p:nvSpPr>
        <p:spPr bwMode="auto">
          <a:xfrm>
            <a:off x="3048000" y="1655763"/>
            <a:ext cx="4321175" cy="358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vi-VN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Connect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1679575" y="1006475"/>
            <a:ext cx="6048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vi-VN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1. Convert </a:t>
            </a:r>
            <a:r>
              <a:rPr lang="vi-VN" altLang="en-US" sz="1800" b="1">
                <a:latin typeface="Times New Roman" panose="02020603050405020304" pitchFamily="18" charset="0"/>
                <a:cs typeface="Arial" panose="020B0604020202020204" pitchFamily="34" charset="0"/>
                <a:hlinkClick r:id="rId7"/>
              </a:rPr>
              <a:t>http://microsoft.com/</a:t>
            </a:r>
            <a:r>
              <a:rPr lang="vi-VN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 to 192.168.54.3:80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11375" y="2087563"/>
            <a:ext cx="6048375" cy="431800"/>
            <a:chOff x="1292" y="1752"/>
            <a:chExt cx="3810" cy="272"/>
          </a:xfrm>
        </p:grpSpPr>
        <p:sp>
          <p:nvSpPr>
            <p:cNvPr id="43024" name="Text Box 17"/>
            <p:cNvSpPr txBox="1">
              <a:spLocks noChangeArrowheads="1"/>
            </p:cNvSpPr>
            <p:nvPr/>
          </p:nvSpPr>
          <p:spPr bwMode="auto">
            <a:xfrm>
              <a:off x="1292" y="1752"/>
              <a:ext cx="3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vi-VN" altLang="en-US" sz="1800" b="1">
                  <a:latin typeface="Times New Roman" panose="02020603050405020304" pitchFamily="18" charset="0"/>
                  <a:cs typeface="Arial" panose="020B0604020202020204" pitchFamily="34" charset="0"/>
                </a:rPr>
                <a:t>2. Send a </a:t>
              </a:r>
              <a:r>
                <a:rPr lang="vi-VN" altLang="en-US" sz="18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request</a:t>
              </a:r>
              <a:r>
                <a:rPr lang="vi-VN" altLang="en-US" sz="1800" b="1">
                  <a:latin typeface="Times New Roman" panose="02020603050405020304" pitchFamily="18" charset="0"/>
                  <a:cs typeface="Arial" panose="020B0604020202020204" pitchFamily="34" charset="0"/>
                </a:rPr>
                <a:t> to Web Server (index.html)</a:t>
              </a:r>
            </a:p>
          </p:txBody>
        </p:sp>
        <p:sp>
          <p:nvSpPr>
            <p:cNvPr id="43025" name="Line 18"/>
            <p:cNvSpPr>
              <a:spLocks noChangeShapeType="1"/>
            </p:cNvSpPr>
            <p:nvPr/>
          </p:nvSpPr>
          <p:spPr bwMode="auto">
            <a:xfrm>
              <a:off x="1791" y="2024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6650038" y="4014788"/>
            <a:ext cx="2303462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vi-VN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3. Web Server processes a request</a:t>
            </a: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 (connecting DB, calculating, call service …)</a:t>
            </a:r>
            <a:endParaRPr lang="vi-VN" altLang="en-US" sz="18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111375" y="2519363"/>
            <a:ext cx="6048375" cy="431800"/>
            <a:chOff x="1292" y="2024"/>
            <a:chExt cx="3810" cy="272"/>
          </a:xfrm>
        </p:grpSpPr>
        <p:sp>
          <p:nvSpPr>
            <p:cNvPr id="43022" name="Text Box 21"/>
            <p:cNvSpPr txBox="1">
              <a:spLocks noChangeArrowheads="1"/>
            </p:cNvSpPr>
            <p:nvPr/>
          </p:nvSpPr>
          <p:spPr bwMode="auto">
            <a:xfrm>
              <a:off x="1292" y="2024"/>
              <a:ext cx="3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vi-VN" altLang="en-US" sz="1800" b="1">
                  <a:latin typeface="Times New Roman" panose="02020603050405020304" pitchFamily="18" charset="0"/>
                  <a:cs typeface="Arial" panose="020B0604020202020204" pitchFamily="34" charset="0"/>
                </a:rPr>
                <a:t>4. The result is </a:t>
              </a:r>
              <a:r>
                <a:rPr lang="vi-VN" altLang="en-US" sz="18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responsed</a:t>
              </a:r>
              <a:r>
                <a:rPr lang="vi-VN" altLang="en-US" sz="1800" b="1">
                  <a:latin typeface="Times New Roman" panose="02020603050405020304" pitchFamily="18" charset="0"/>
                  <a:cs typeface="Arial" panose="020B0604020202020204" pitchFamily="34" charset="0"/>
                </a:rPr>
                <a:t> to Browser</a:t>
              </a:r>
            </a:p>
          </p:txBody>
        </p:sp>
        <p:sp>
          <p:nvSpPr>
            <p:cNvPr id="43023" name="Line 22"/>
            <p:cNvSpPr>
              <a:spLocks noChangeShapeType="1"/>
            </p:cNvSpPr>
            <p:nvPr/>
          </p:nvSpPr>
          <p:spPr bwMode="auto">
            <a:xfrm>
              <a:off x="1791" y="229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455613" y="3959225"/>
            <a:ext cx="25923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vi-VN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5. Web Browser views the result which contains a markup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5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5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5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85004" grpId="0"/>
      <p:bldP spid="85005" grpId="0"/>
      <p:bldP spid="85006" grpId="0" animBg="1"/>
      <p:bldP spid="85007" grpId="0"/>
      <p:bldP spid="85011" grpId="0"/>
      <p:bldP spid="850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505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2627313"/>
            <a:ext cx="53340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 Box 8"/>
          <p:cNvSpPr txBox="1">
            <a:spLocks noChangeArrowheads="1"/>
          </p:cNvSpPr>
          <p:nvPr/>
        </p:nvSpPr>
        <p:spPr bwMode="auto">
          <a:xfrm>
            <a:off x="4294188" y="3830638"/>
            <a:ext cx="25812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carriage return/ line feed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505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2627313"/>
            <a:ext cx="53340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012825" y="1217613"/>
            <a:ext cx="7799388" cy="1687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The HTTP method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pointer to the resource requested, in the form of a URI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The version of HTTP protocol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Ex: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GET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/</a:t>
            </a: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index.html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HTTP/1.1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061" name="Text Box 8"/>
          <p:cNvSpPr txBox="1">
            <a:spLocks noChangeArrowheads="1"/>
          </p:cNvSpPr>
          <p:nvPr/>
        </p:nvSpPr>
        <p:spPr bwMode="auto">
          <a:xfrm>
            <a:off x="4294188" y="3830638"/>
            <a:ext cx="25812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carriage return/ line feed</a:t>
            </a:r>
          </a:p>
        </p:txBody>
      </p:sp>
    </p:spTree>
    <p:extLst>
      <p:ext uri="{BB962C8B-B14F-4D97-AF65-F5344CB8AC3E}">
        <p14:creationId xmlns:p14="http://schemas.microsoft.com/office/powerpoint/2010/main" val="2669107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505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2627313"/>
            <a:ext cx="53340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 Box 8"/>
          <p:cNvSpPr txBox="1">
            <a:spLocks noChangeArrowheads="1"/>
          </p:cNvSpPr>
          <p:nvPr/>
        </p:nvSpPr>
        <p:spPr bwMode="auto">
          <a:xfrm>
            <a:off x="4294188" y="3830638"/>
            <a:ext cx="25812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carriage return/ line feed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30200" y="3790950"/>
            <a:ext cx="8670925" cy="2109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Return the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User-Agent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(the </a:t>
            </a:r>
            <a:r>
              <a:rPr lang="en-US" altLang="en-US" sz="24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browser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 along </a:t>
            </a:r>
            <a:r>
              <a:rPr lang="en-US" altLang="en-US" sz="24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the </a:t>
            </a:r>
            <a:r>
              <a:rPr lang="en-US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Accept header</a:t>
            </a:r>
            <a:r>
              <a:rPr lang="en-US" altLang="en-US" sz="240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 the form </a:t>
            </a:r>
            <a:r>
              <a:rPr lang="en-US" altLang="en-US" sz="24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name:value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(provides information on what media types the client can accept) 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Ex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fr-FR" altLang="en-US" sz="24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User-Agent: Mozilla/4.0 (compatible: MSIE 4.0 : Windows 95) </a:t>
            </a:r>
            <a:r>
              <a:rPr lang="fr-FR" altLang="en-US" sz="240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Accept : image/gif, image/jpeg, text/*, */*</a:t>
            </a:r>
            <a:r>
              <a:rPr lang="en-US" altLang="en-US" sz="240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850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505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2627313"/>
            <a:ext cx="53340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 Box 8"/>
          <p:cNvSpPr txBox="1">
            <a:spLocks noChangeArrowheads="1"/>
          </p:cNvSpPr>
          <p:nvPr/>
        </p:nvSpPr>
        <p:spPr bwMode="auto">
          <a:xfrm>
            <a:off x="4294188" y="3830638"/>
            <a:ext cx="25812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carriage return/ line feed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73063" y="4370388"/>
            <a:ext cx="8670925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Contain pretty much any thing (a </a:t>
            </a:r>
            <a:r>
              <a:rPr lang="en-US" altLang="en-US" sz="24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set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of </a:t>
            </a:r>
            <a:r>
              <a:rPr lang="en-US" altLang="en-US" sz="24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parameters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altLang="en-US" sz="24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values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an </a:t>
            </a:r>
            <a:r>
              <a:rPr lang="en-US" altLang="en-US" sz="24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image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file intending to upload)</a:t>
            </a:r>
          </a:p>
        </p:txBody>
      </p:sp>
    </p:spTree>
    <p:extLst>
      <p:ext uri="{BB962C8B-B14F-4D97-AF65-F5344CB8AC3E}">
        <p14:creationId xmlns:p14="http://schemas.microsoft.com/office/powerpoint/2010/main" val="387532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1275"/>
            <a:ext cx="8229600" cy="939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 – Example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710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11238"/>
            <a:ext cx="8159750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9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4000"/>
            <a:ext cx="91440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3975"/>
            <a:ext cx="8229600" cy="939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 – Example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4125"/>
            <a:ext cx="91440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366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 Objects</a:t>
            </a:r>
          </a:p>
        </p:txBody>
      </p:sp>
      <p:pic>
        <p:nvPicPr>
          <p:cNvPr id="13326" name="Picture 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1184275"/>
            <a:ext cx="8588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miley Face 16"/>
          <p:cNvSpPr/>
          <p:nvPr/>
        </p:nvSpPr>
        <p:spPr>
          <a:xfrm>
            <a:off x="168275" y="1276350"/>
            <a:ext cx="588963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384300" y="3698876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6" name="TextBox 21"/>
          <p:cNvSpPr txBox="1">
            <a:spLocks noChangeArrowheads="1"/>
          </p:cNvSpPr>
          <p:nvPr/>
        </p:nvSpPr>
        <p:spPr bwMode="auto">
          <a:xfrm>
            <a:off x="2168525" y="5662613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51207" name="TextBox 22"/>
          <p:cNvSpPr txBox="1">
            <a:spLocks noChangeArrowheads="1"/>
          </p:cNvSpPr>
          <p:nvPr/>
        </p:nvSpPr>
        <p:spPr bwMode="auto">
          <a:xfrm>
            <a:off x="4859338" y="5713413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42950" y="1460500"/>
            <a:ext cx="1741488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93725" y="820738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25" name="Cloud 24"/>
          <p:cNvSpPr/>
          <p:nvPr/>
        </p:nvSpPr>
        <p:spPr>
          <a:xfrm>
            <a:off x="3001963" y="3957638"/>
            <a:ext cx="1270000" cy="6413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</a:p>
        </p:txBody>
      </p:sp>
      <p:cxnSp>
        <p:nvCxnSpPr>
          <p:cNvPr id="26" name="Straight Arrow Connector 25"/>
          <p:cNvCxnSpPr>
            <a:endCxn id="13326" idx="3"/>
          </p:cNvCxnSpPr>
          <p:nvPr/>
        </p:nvCxnSpPr>
        <p:spPr>
          <a:xfrm rot="16200000" flipV="1">
            <a:off x="2094707" y="2736056"/>
            <a:ext cx="2519362" cy="603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208088" y="2157413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msg</a:t>
            </a:r>
          </a:p>
        </p:txBody>
      </p:sp>
      <p:cxnSp>
        <p:nvCxnSpPr>
          <p:cNvPr id="29" name="Straight Arrow Connector 28"/>
          <p:cNvCxnSpPr>
            <a:stCxn id="13326" idx="3"/>
          </p:cNvCxnSpPr>
          <p:nvPr/>
        </p:nvCxnSpPr>
        <p:spPr>
          <a:xfrm>
            <a:off x="3324225" y="1506538"/>
            <a:ext cx="906463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be 29"/>
          <p:cNvSpPr/>
          <p:nvPr/>
        </p:nvSpPr>
        <p:spPr>
          <a:xfrm>
            <a:off x="4241800" y="1633538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87725" y="1238250"/>
            <a:ext cx="1766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589588" y="1746250"/>
            <a:ext cx="428625" cy="7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186363" y="1252538"/>
            <a:ext cx="3957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45200" y="1582738"/>
            <a:ext cx="2908300" cy="26479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075363" y="1857375"/>
            <a:ext cx="1266825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Object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445375" y="1866900"/>
            <a:ext cx="17668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Container create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615238" y="3248025"/>
            <a:ext cx="1323975" cy="7508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cxnSp>
        <p:nvCxnSpPr>
          <p:cNvPr id="41" name="Straight Arrow Connector 40"/>
          <p:cNvCxnSpPr>
            <a:stCxn id="38" idx="5"/>
            <a:endCxn id="40" idx="0"/>
          </p:cNvCxnSpPr>
          <p:nvPr/>
        </p:nvCxnSpPr>
        <p:spPr>
          <a:xfrm rot="16200000" flipH="1">
            <a:off x="7411244" y="2382044"/>
            <a:ext cx="611187" cy="11207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775575" y="2617788"/>
            <a:ext cx="1285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Forward</a:t>
            </a:r>
          </a:p>
        </p:txBody>
      </p:sp>
      <p:sp>
        <p:nvSpPr>
          <p:cNvPr id="44" name="Can 43"/>
          <p:cNvSpPr/>
          <p:nvPr/>
        </p:nvSpPr>
        <p:spPr>
          <a:xfrm>
            <a:off x="6765925" y="4892675"/>
            <a:ext cx="1296988" cy="9080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 rot="5400000">
            <a:off x="7369175" y="4027488"/>
            <a:ext cx="911225" cy="8191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775575" y="4349750"/>
            <a:ext cx="1382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7.retrieve data (if any)</a:t>
            </a:r>
          </a:p>
        </p:txBody>
      </p:sp>
      <p:cxnSp>
        <p:nvCxnSpPr>
          <p:cNvPr id="49" name="Straight Arrow Connector 48"/>
          <p:cNvCxnSpPr>
            <a:stCxn id="40" idx="3"/>
          </p:cNvCxnSpPr>
          <p:nvPr/>
        </p:nvCxnSpPr>
        <p:spPr>
          <a:xfrm rot="5400000">
            <a:off x="6964363" y="4081462"/>
            <a:ext cx="1036638" cy="652463"/>
          </a:xfrm>
          <a:prstGeom prst="straightConnector1">
            <a:avLst/>
          </a:prstGeom>
          <a:ln w="38100">
            <a:solidFill>
              <a:srgbClr val="FF33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075363" y="2908300"/>
            <a:ext cx="1417637" cy="803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 Object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6200000" flipH="1">
            <a:off x="7414419" y="3471069"/>
            <a:ext cx="284162" cy="25400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350000" y="3681413"/>
            <a:ext cx="1252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Set Val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445125" y="2333625"/>
            <a:ext cx="573088" cy="382588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302000" y="1719263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465638" y="3736975"/>
            <a:ext cx="1766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Create Response Msg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3835400" y="3262313"/>
            <a:ext cx="2019300" cy="7508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3455988" y="2439988"/>
            <a:ext cx="1935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10. Send response</a:t>
            </a:r>
          </a:p>
        </p:txBody>
      </p:sp>
      <p:cxnSp>
        <p:nvCxnSpPr>
          <p:cNvPr id="73" name="Straight Arrow Connector 72"/>
          <p:cNvCxnSpPr>
            <a:stCxn id="17" idx="5"/>
          </p:cNvCxnSpPr>
          <p:nvPr/>
        </p:nvCxnSpPr>
        <p:spPr>
          <a:xfrm rot="16200000" flipH="1">
            <a:off x="1548607" y="838994"/>
            <a:ext cx="46037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  <p:bldP spid="25" grpId="0" animBg="1"/>
      <p:bldP spid="28" grpId="0"/>
      <p:bldP spid="30" grpId="0" animBg="1"/>
      <p:bldP spid="31" grpId="0"/>
      <p:bldP spid="35" grpId="0"/>
      <p:bldP spid="37" grpId="0" animBg="1"/>
      <p:bldP spid="38" grpId="0" animBg="1"/>
      <p:bldP spid="39" grpId="0"/>
      <p:bldP spid="40" grpId="0" animBg="1"/>
      <p:bldP spid="43" grpId="0"/>
      <p:bldP spid="44" grpId="0" animBg="1"/>
      <p:bldP spid="46" grpId="0"/>
      <p:bldP spid="56" grpId="0" animBg="1"/>
      <p:bldP spid="59" grpId="0"/>
      <p:bldP spid="68" grpId="0"/>
      <p:bldP spid="7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Responses</a:t>
            </a:r>
          </a:p>
        </p:txBody>
      </p:sp>
      <p:pic>
        <p:nvPicPr>
          <p:cNvPr id="53251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2146300"/>
            <a:ext cx="7085013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 Box 8"/>
          <p:cNvSpPr txBox="1">
            <a:spLocks noChangeArrowheads="1"/>
          </p:cNvSpPr>
          <p:nvPr/>
        </p:nvSpPr>
        <p:spPr bwMode="auto">
          <a:xfrm>
            <a:off x="2901950" y="3787775"/>
            <a:ext cx="11223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Blank line</a:t>
            </a:r>
          </a:p>
        </p:txBody>
      </p:sp>
    </p:spTree>
    <p:extLst>
      <p:ext uri="{BB962C8B-B14F-4D97-AF65-F5344CB8AC3E}">
        <p14:creationId xmlns:p14="http://schemas.microsoft.com/office/powerpoint/2010/main" val="455231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Responses</a:t>
            </a:r>
          </a:p>
        </p:txBody>
      </p:sp>
      <p:pic>
        <p:nvPicPr>
          <p:cNvPr id="53251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2146300"/>
            <a:ext cx="7085013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 Box 8"/>
          <p:cNvSpPr txBox="1">
            <a:spLocks noChangeArrowheads="1"/>
          </p:cNvSpPr>
          <p:nvPr/>
        </p:nvSpPr>
        <p:spPr bwMode="auto">
          <a:xfrm>
            <a:off x="2901950" y="3787775"/>
            <a:ext cx="11223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Blank line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1781175" y="1238250"/>
            <a:ext cx="718026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Indicates status of request process (</a:t>
            </a:r>
            <a:r>
              <a:rPr lang="en-US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HTTP version</a:t>
            </a:r>
            <a:r>
              <a:rPr lang="en-US" altLang="en-US" sz="24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response code</a:t>
            </a:r>
            <a:r>
              <a:rPr lang="en-US" altLang="en-US" sz="24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status</a:t>
            </a:r>
            <a:r>
              <a:rPr lang="en-US" altLang="en-US" sz="24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Ex: </a:t>
            </a:r>
            <a:r>
              <a:rPr lang="en-US" altLang="en-US" sz="240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HTTP/1.1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B05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200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OK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1741488" y="3692525"/>
            <a:ext cx="7402512" cy="1866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65138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Server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 Ex: Server: JavaWebServer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Last modified date.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Ex: Last-modified: Tuesday, 24-Mar-09 8:30:34 GMT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Content length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 Ex: Content-length: 100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Content type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fr-FR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Ex: Content-type: text/plain</a:t>
            </a:r>
            <a:r>
              <a:rPr lang="en-US" altLang="en-US" sz="240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1672266"/>
              </p:ext>
            </p:extLst>
          </p:nvPr>
        </p:nvGraphicFramePr>
        <p:xfrm>
          <a:off x="0" y="735185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Responses – Example </a:t>
            </a:r>
          </a:p>
        </p:txBody>
      </p:sp>
      <p:pic>
        <p:nvPicPr>
          <p:cNvPr id="5529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150938"/>
            <a:ext cx="88217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3444875"/>
            <a:ext cx="6958012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Responses – Example </a:t>
            </a:r>
          </a:p>
        </p:txBody>
      </p:sp>
      <p:pic>
        <p:nvPicPr>
          <p:cNvPr id="573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463675"/>
            <a:ext cx="7921625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461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commonly Status codes</a:t>
            </a:r>
          </a:p>
        </p:txBody>
      </p:sp>
      <p:graphicFrame>
        <p:nvGraphicFramePr>
          <p:cNvPr id="1847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64305"/>
              </p:ext>
            </p:extLst>
          </p:nvPr>
        </p:nvGraphicFramePr>
        <p:xfrm>
          <a:off x="152400" y="1019175"/>
          <a:ext cx="8928100" cy="5822983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8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Associated Message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5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Switching Protocols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Server  will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comply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with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Upgrade header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change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different protocol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(New in HTTP 1.1)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5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Everything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document follow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Default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for servlets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1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Created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Server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document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Location header indicates its URL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203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Non-Authoritative Information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Document  is being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returned normally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some of the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response headers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might be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incorrect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since a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document copy is being used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Content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Browser should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keep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displaying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previous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document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10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MovedPermanently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Document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 moved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separate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as mentioned in the URL. 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page is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redirected to the mentioned URL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to find the document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1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Found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replacement of file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from one location to the other as specified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commonly Status codes</a:t>
            </a:r>
          </a:p>
        </p:txBody>
      </p:sp>
      <p:graphicFrame>
        <p:nvGraphicFramePr>
          <p:cNvPr id="1950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95570"/>
              </p:ext>
            </p:extLst>
          </p:nvPr>
        </p:nvGraphicFramePr>
        <p:xfrm>
          <a:off x="228600" y="1190625"/>
          <a:ext cx="8674100" cy="5583340"/>
        </p:xfrm>
        <a:graphic>
          <a:graphicData uri="http://schemas.openxmlformats.org/drawingml/2006/table">
            <a:tbl>
              <a:tblPr/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2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Status code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Associated Message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Bad Request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The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 placed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syntactically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incorrect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Unauthorized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Authorization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given to access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 password protected page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403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Permission denied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Authentication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but authorization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given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access protected resource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404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Found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Resource not found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 the specified address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 Timeout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taken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by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client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very long to send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(only available in HTTP 1.1)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Internal Server Error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Server is unable to locate the requested file. The servlet has been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deleted or crashed or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had been moved to a new location with out informing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503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Indicates that the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HTTP server is temporarily overloaded,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unable to handle the request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6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366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Methods – Basic 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>
          <a:xfrm>
            <a:off x="0" y="614363"/>
            <a:ext cx="9144000" cy="618966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vi-V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method commonly used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 a resource/ get information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(access static resource such as HTML doc and images or retrieve dynamic information such as query parameters)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server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restricted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length of query string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that is introduced by the question mark “?”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by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the address line of the browser and pressing GO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a web page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an HTML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GET method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data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unlimited length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the web server.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method commonly used for passing user input/ sending information to the server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access dynamic resources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enable secure data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in HTTP request because the request parameters are passed in the body of request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limit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cannot be booked mark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 emailed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493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Methods – Extends 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>
          <a:xfrm>
            <a:off x="0" y="1119188"/>
            <a:ext cx="9144000" cy="548798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by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URL.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identical to the GET method but it doesn’t return a message body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an economical way of checking that a resource is valid and accessible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methods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supports.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server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enclosed in the HTTP message body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 a location provided in the request URL.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server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by the request URL.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sent to the server. It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when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sent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server reaches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proxies.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Idempotency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GET, TRACE, OPTIONS, and HEAD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Server Model</a:t>
            </a:r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847850"/>
            <a:ext cx="15176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70350" y="1962150"/>
            <a:ext cx="6492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05350" y="1579563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67590" name="TextBox 11"/>
          <p:cNvSpPr txBox="1">
            <a:spLocks noChangeArrowheads="1"/>
          </p:cNvSpPr>
          <p:nvPr/>
        </p:nvSpPr>
        <p:spPr bwMode="auto">
          <a:xfrm>
            <a:off x="3524250" y="1252538"/>
            <a:ext cx="1766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Send request </a:t>
            </a:r>
          </a:p>
        </p:txBody>
      </p:sp>
      <p:sp>
        <p:nvSpPr>
          <p:cNvPr id="13" name="Can 12"/>
          <p:cNvSpPr/>
          <p:nvPr/>
        </p:nvSpPr>
        <p:spPr>
          <a:xfrm>
            <a:off x="7581900" y="4881563"/>
            <a:ext cx="1296988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67592" name="Straight Arrow Connector 13"/>
          <p:cNvCxnSpPr>
            <a:cxnSpLocks noChangeShapeType="1"/>
          </p:cNvCxnSpPr>
          <p:nvPr/>
        </p:nvCxnSpPr>
        <p:spPr bwMode="auto">
          <a:xfrm>
            <a:off x="7810500" y="2166938"/>
            <a:ext cx="458788" cy="9175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3" name="Straight Arrow Connector 15"/>
          <p:cNvCxnSpPr>
            <a:cxnSpLocks noChangeShapeType="1"/>
            <a:stCxn id="35" idx="4"/>
          </p:cNvCxnSpPr>
          <p:nvPr/>
        </p:nvCxnSpPr>
        <p:spPr bwMode="auto">
          <a:xfrm>
            <a:off x="7256463" y="2401888"/>
            <a:ext cx="563562" cy="81597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6763" y="2668588"/>
            <a:ext cx="1739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Response the result page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711325" y="3657601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6" name="TextBox 21"/>
          <p:cNvSpPr txBox="1">
            <a:spLocks noChangeArrowheads="1"/>
          </p:cNvSpPr>
          <p:nvPr/>
        </p:nvSpPr>
        <p:spPr bwMode="auto">
          <a:xfrm>
            <a:off x="2168525" y="5662613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67597" name="TextBox 22"/>
          <p:cNvSpPr txBox="1">
            <a:spLocks noChangeArrowheads="1"/>
          </p:cNvSpPr>
          <p:nvPr/>
        </p:nvSpPr>
        <p:spPr bwMode="auto">
          <a:xfrm>
            <a:off x="6032500" y="5603875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236538" y="1917700"/>
            <a:ext cx="588962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11213" y="2271713"/>
            <a:ext cx="1711325" cy="28575"/>
          </a:xfrm>
          <a:prstGeom prst="straightConnector1">
            <a:avLst/>
          </a:prstGeom>
          <a:ln w="38100">
            <a:solidFill>
              <a:srgbClr val="8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00" name="TextBox 28"/>
          <p:cNvSpPr txBox="1">
            <a:spLocks noChangeArrowheads="1"/>
          </p:cNvSpPr>
          <p:nvPr/>
        </p:nvSpPr>
        <p:spPr bwMode="auto">
          <a:xfrm>
            <a:off x="688975" y="2403475"/>
            <a:ext cx="177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Click Login</a:t>
            </a:r>
          </a:p>
        </p:txBody>
      </p:sp>
      <p:sp>
        <p:nvSpPr>
          <p:cNvPr id="67601" name="TextBox 32"/>
          <p:cNvSpPr txBox="1">
            <a:spLocks noChangeArrowheads="1"/>
          </p:cNvSpPr>
          <p:nvPr/>
        </p:nvSpPr>
        <p:spPr bwMode="auto">
          <a:xfrm>
            <a:off x="6354763" y="2549525"/>
            <a:ext cx="2036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Check Login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72175" y="1931988"/>
            <a:ext cx="649288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21463" y="1474788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878513" y="2090738"/>
            <a:ext cx="741362" cy="460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6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392488"/>
            <a:ext cx="15176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rot="5400000" flipH="1" flipV="1">
            <a:off x="3658393" y="2494757"/>
            <a:ext cx="1236663" cy="9080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4"/>
          </p:cNvCxnSpPr>
          <p:nvPr/>
        </p:nvCxnSpPr>
        <p:spPr>
          <a:xfrm rot="16200000" flipH="1">
            <a:off x="719932" y="2245519"/>
            <a:ext cx="1398587" cy="1774825"/>
          </a:xfrm>
          <a:prstGeom prst="straightConnector1">
            <a:avLst/>
          </a:prstGeom>
          <a:ln w="38100">
            <a:solidFill>
              <a:srgbClr val="80008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34"/>
          <p:cNvSpPr/>
          <p:nvPr/>
        </p:nvSpPr>
        <p:spPr>
          <a:xfrm>
            <a:off x="7634288" y="3097213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DAO</a:t>
            </a:r>
          </a:p>
        </p:txBody>
      </p:sp>
      <p:cxnSp>
        <p:nvCxnSpPr>
          <p:cNvPr id="67609" name="Straight Arrow Connector 13"/>
          <p:cNvCxnSpPr>
            <a:cxnSpLocks noChangeShapeType="1"/>
          </p:cNvCxnSpPr>
          <p:nvPr/>
        </p:nvCxnSpPr>
        <p:spPr bwMode="auto">
          <a:xfrm flipH="1">
            <a:off x="8231188" y="3995738"/>
            <a:ext cx="349250" cy="10461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0" name="Straight Arrow Connector 15"/>
          <p:cNvCxnSpPr>
            <a:cxnSpLocks noChangeShapeType="1"/>
          </p:cNvCxnSpPr>
          <p:nvPr/>
        </p:nvCxnSpPr>
        <p:spPr bwMode="auto">
          <a:xfrm>
            <a:off x="7939088" y="3905250"/>
            <a:ext cx="158750" cy="106362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11" name="TextBox 14"/>
          <p:cNvSpPr txBox="1">
            <a:spLocks noChangeArrowheads="1"/>
          </p:cNvSpPr>
          <p:nvPr/>
        </p:nvSpPr>
        <p:spPr bwMode="auto">
          <a:xfrm>
            <a:off x="7342188" y="4116388"/>
            <a:ext cx="180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4. Query DB</a:t>
            </a:r>
          </a:p>
        </p:txBody>
      </p:sp>
      <p:sp>
        <p:nvSpPr>
          <p:cNvPr id="31" name="Freeform 30"/>
          <p:cNvSpPr/>
          <p:nvPr/>
        </p:nvSpPr>
        <p:spPr>
          <a:xfrm>
            <a:off x="3776663" y="1698625"/>
            <a:ext cx="1049337" cy="2147888"/>
          </a:xfrm>
          <a:custGeom>
            <a:avLst/>
            <a:gdLst>
              <a:gd name="connsiteX0" fmla="*/ 100083 w 1050877"/>
              <a:gd name="connsiteY0" fmla="*/ 1153235 h 2147247"/>
              <a:gd name="connsiteX1" fmla="*/ 318447 w 1050877"/>
              <a:gd name="connsiteY1" fmla="*/ 975814 h 2147247"/>
              <a:gd name="connsiteX2" fmla="*/ 277504 w 1050877"/>
              <a:gd name="connsiteY2" fmla="*/ 156949 h 2147247"/>
              <a:gd name="connsiteX3" fmla="*/ 755176 w 1050877"/>
              <a:gd name="connsiteY3" fmla="*/ 34119 h 2147247"/>
              <a:gd name="connsiteX4" fmla="*/ 905301 w 1050877"/>
              <a:gd name="connsiteY4" fmla="*/ 143301 h 2147247"/>
              <a:gd name="connsiteX5" fmla="*/ 959892 w 1050877"/>
              <a:gd name="connsiteY5" fmla="*/ 757450 h 2147247"/>
              <a:gd name="connsiteX6" fmla="*/ 359391 w 1050877"/>
              <a:gd name="connsiteY6" fmla="*/ 1944805 h 2147247"/>
              <a:gd name="connsiteX7" fmla="*/ 72788 w 1050877"/>
              <a:gd name="connsiteY7" fmla="*/ 1972101 h 2147247"/>
              <a:gd name="connsiteX8" fmla="*/ 4549 w 1050877"/>
              <a:gd name="connsiteY8" fmla="*/ 1549020 h 2147247"/>
              <a:gd name="connsiteX9" fmla="*/ 100083 w 1050877"/>
              <a:gd name="connsiteY9" fmla="*/ 1153235 h 214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0877" h="2147247">
                <a:moveTo>
                  <a:pt x="100083" y="1153235"/>
                </a:moveTo>
                <a:cubicBezTo>
                  <a:pt x="152399" y="1057701"/>
                  <a:pt x="288877" y="1141862"/>
                  <a:pt x="318447" y="975814"/>
                </a:cubicBezTo>
                <a:cubicBezTo>
                  <a:pt x="348017" y="809766"/>
                  <a:pt x="204716" y="313898"/>
                  <a:pt x="277504" y="156949"/>
                </a:cubicBezTo>
                <a:cubicBezTo>
                  <a:pt x="350292" y="0"/>
                  <a:pt x="650543" y="36394"/>
                  <a:pt x="755176" y="34119"/>
                </a:cubicBezTo>
                <a:cubicBezTo>
                  <a:pt x="859809" y="31844"/>
                  <a:pt x="871182" y="22746"/>
                  <a:pt x="905301" y="143301"/>
                </a:cubicBezTo>
                <a:cubicBezTo>
                  <a:pt x="939420" y="263856"/>
                  <a:pt x="1050877" y="457199"/>
                  <a:pt x="959892" y="757450"/>
                </a:cubicBezTo>
                <a:cubicBezTo>
                  <a:pt x="868907" y="1057701"/>
                  <a:pt x="507242" y="1742363"/>
                  <a:pt x="359391" y="1944805"/>
                </a:cubicBezTo>
                <a:cubicBezTo>
                  <a:pt x="211540" y="2147247"/>
                  <a:pt x="131928" y="2038065"/>
                  <a:pt x="72788" y="1972101"/>
                </a:cubicBezTo>
                <a:cubicBezTo>
                  <a:pt x="13648" y="1906137"/>
                  <a:pt x="0" y="1687772"/>
                  <a:pt x="4549" y="1549020"/>
                </a:cubicBezTo>
                <a:cubicBezTo>
                  <a:pt x="9098" y="1410268"/>
                  <a:pt x="47767" y="1248769"/>
                  <a:pt x="100083" y="1153235"/>
                </a:cubicBezTo>
                <a:close/>
              </a:path>
            </a:pathLst>
          </a:custGeom>
          <a:noFill/>
          <a:ln w="508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5672138" y="1617663"/>
            <a:ext cx="1050925" cy="1071562"/>
          </a:xfrm>
          <a:custGeom>
            <a:avLst/>
            <a:gdLst>
              <a:gd name="connsiteX0" fmla="*/ 100083 w 1050877"/>
              <a:gd name="connsiteY0" fmla="*/ 1153235 h 2147247"/>
              <a:gd name="connsiteX1" fmla="*/ 318447 w 1050877"/>
              <a:gd name="connsiteY1" fmla="*/ 975814 h 2147247"/>
              <a:gd name="connsiteX2" fmla="*/ 277504 w 1050877"/>
              <a:gd name="connsiteY2" fmla="*/ 156949 h 2147247"/>
              <a:gd name="connsiteX3" fmla="*/ 755176 w 1050877"/>
              <a:gd name="connsiteY3" fmla="*/ 34119 h 2147247"/>
              <a:gd name="connsiteX4" fmla="*/ 905301 w 1050877"/>
              <a:gd name="connsiteY4" fmla="*/ 143301 h 2147247"/>
              <a:gd name="connsiteX5" fmla="*/ 959892 w 1050877"/>
              <a:gd name="connsiteY5" fmla="*/ 757450 h 2147247"/>
              <a:gd name="connsiteX6" fmla="*/ 359391 w 1050877"/>
              <a:gd name="connsiteY6" fmla="*/ 1944805 h 2147247"/>
              <a:gd name="connsiteX7" fmla="*/ 72788 w 1050877"/>
              <a:gd name="connsiteY7" fmla="*/ 1972101 h 2147247"/>
              <a:gd name="connsiteX8" fmla="*/ 4549 w 1050877"/>
              <a:gd name="connsiteY8" fmla="*/ 1549020 h 2147247"/>
              <a:gd name="connsiteX9" fmla="*/ 100083 w 1050877"/>
              <a:gd name="connsiteY9" fmla="*/ 1153235 h 214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0877" h="2147247">
                <a:moveTo>
                  <a:pt x="100083" y="1153235"/>
                </a:moveTo>
                <a:cubicBezTo>
                  <a:pt x="152399" y="1057701"/>
                  <a:pt x="288877" y="1141862"/>
                  <a:pt x="318447" y="975814"/>
                </a:cubicBezTo>
                <a:cubicBezTo>
                  <a:pt x="348017" y="809766"/>
                  <a:pt x="204716" y="313898"/>
                  <a:pt x="277504" y="156949"/>
                </a:cubicBezTo>
                <a:cubicBezTo>
                  <a:pt x="350292" y="0"/>
                  <a:pt x="650543" y="36394"/>
                  <a:pt x="755176" y="34119"/>
                </a:cubicBezTo>
                <a:cubicBezTo>
                  <a:pt x="859809" y="31844"/>
                  <a:pt x="871182" y="22746"/>
                  <a:pt x="905301" y="143301"/>
                </a:cubicBezTo>
                <a:cubicBezTo>
                  <a:pt x="939420" y="263856"/>
                  <a:pt x="1050877" y="457199"/>
                  <a:pt x="959892" y="757450"/>
                </a:cubicBezTo>
                <a:cubicBezTo>
                  <a:pt x="868907" y="1057701"/>
                  <a:pt x="507242" y="1742363"/>
                  <a:pt x="359391" y="1944805"/>
                </a:cubicBezTo>
                <a:cubicBezTo>
                  <a:pt x="211540" y="2147247"/>
                  <a:pt x="131928" y="2038065"/>
                  <a:pt x="72788" y="1972101"/>
                </a:cubicBezTo>
                <a:cubicBezTo>
                  <a:pt x="13648" y="1906137"/>
                  <a:pt x="0" y="1687772"/>
                  <a:pt x="4549" y="1549020"/>
                </a:cubicBezTo>
                <a:cubicBezTo>
                  <a:pt x="9098" y="1410268"/>
                  <a:pt x="47767" y="1248769"/>
                  <a:pt x="100083" y="1153235"/>
                </a:cubicBezTo>
                <a:close/>
              </a:path>
            </a:pathLst>
          </a:custGeom>
          <a:noFill/>
          <a:ln w="508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208213" y="4291013"/>
            <a:ext cx="1739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6. Browser displays Welcome page/ invalid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0488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Common Gateway Interface (CGI) </a:t>
            </a: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>
          <a:xfrm>
            <a:off x="0" y="1033463"/>
            <a:ext cx="4541838" cy="5522912"/>
          </a:xfrm>
        </p:spPr>
        <p:txBody>
          <a:bodyPr/>
          <a:lstStyle/>
          <a:p>
            <a:pPr marL="265113" indent="-265113" algn="just" eaLnBrk="1" hangingPunct="1">
              <a:lnSpc>
                <a:spcPct val="80000"/>
              </a:lnSpc>
            </a:pPr>
            <a:r>
              <a:rPr lang="vi-V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vi-V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program (*.exe) </a:t>
            </a:r>
            <a:r>
              <a:rPr lang="vi-V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vi-V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vi-V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vi-V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vi-V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vi-V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C/C++, Perl</a:t>
            </a:r>
            <a:r>
              <a:rPr lang="vi-V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... for the gateway programs.</a:t>
            </a:r>
          </a:p>
          <a:p>
            <a:pPr marL="265113" indent="-265113" algn="just" eaLnBrk="1" hangingPunct="1">
              <a:lnSpc>
                <a:spcPct val="80000"/>
              </a:lnSpc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Used in complex applications, such as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pages</a:t>
            </a:r>
          </a:p>
          <a:p>
            <a:pPr marL="265113" indent="-265113" algn="just" eaLnBrk="1" hangingPunct="1">
              <a:lnSpc>
                <a:spcPct val="80000"/>
              </a:lnSpc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set of standards followed to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 applications form client side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a Web Server </a:t>
            </a:r>
            <a:endParaRPr lang="vi-V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indent="-265113" algn="just" eaLnBrk="1" hangingPunct="1">
              <a:lnSpc>
                <a:spcPct val="80000"/>
              </a:lnSpc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Web server to send information to other files and Web browsers </a:t>
            </a:r>
          </a:p>
          <a:p>
            <a:pPr marL="265113" indent="-265113" algn="just" eaLnBrk="1" hangingPunct="1">
              <a:lnSpc>
                <a:spcPct val="80000"/>
              </a:lnSpc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Helps to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inputs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the form on the Web page</a:t>
            </a:r>
            <a:endParaRPr lang="vi-V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indent="-265113" algn="just" eaLnBrk="1" hangingPunct="1">
              <a:lnSpc>
                <a:spcPct val="80000"/>
              </a:lnSpc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Enables to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obtain information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and use it on the server machine (server side)</a:t>
            </a:r>
          </a:p>
          <a:p>
            <a:pPr marL="265113" indent="-265113" algn="just" eaLnBrk="1" hangingPunct="1">
              <a:lnSpc>
                <a:spcPct val="80000"/>
              </a:lnSpc>
            </a:pPr>
            <a:r>
              <a:rPr lang="vi-V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vi-V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Browser sends request </a:t>
            </a:r>
            <a:r>
              <a:rPr lang="vi-V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server, </a:t>
            </a:r>
            <a:r>
              <a:rPr lang="vi-V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CGI instantaties </a:t>
            </a:r>
            <a:r>
              <a:rPr lang="vi-V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vi-V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receive and process</a:t>
            </a:r>
            <a:r>
              <a:rPr lang="vi-V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559" name="Picture 47" descr="Image005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1204913"/>
            <a:ext cx="4459287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493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Common Gateway Interface (CGI)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128713"/>
            <a:ext cx="8820150" cy="5522912"/>
          </a:xfrm>
        </p:spPr>
        <p:txBody>
          <a:bodyPr/>
          <a:lstStyle/>
          <a:p>
            <a:pPr algn="just" eaLnBrk="1" hangingPunct="1"/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efficiency</a:t>
            </a:r>
          </a:p>
        </p:txBody>
      </p:sp>
      <p:pic>
        <p:nvPicPr>
          <p:cNvPr id="115717" name="Picture 5" descr="Image005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174875"/>
            <a:ext cx="4087812" cy="315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923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493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Common Gateway Interface (CGI)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128713"/>
            <a:ext cx="8820150" cy="5522912"/>
          </a:xfrm>
        </p:spPr>
        <p:txBody>
          <a:bodyPr/>
          <a:lstStyle/>
          <a:p>
            <a:pPr algn="just" eaLnBrk="1" hangingPunct="1"/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Reduced efficiency</a:t>
            </a:r>
          </a:p>
          <a:p>
            <a:pPr lvl="1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Reloading Perl interpreter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widely accepted platform for writing CGI script is Perl. Each time the server receives are quest, the Perl interpreter needs to be reloaded.</a:t>
            </a:r>
          </a:p>
          <a:p>
            <a:pPr lvl="1" algn="just" eaLnBrk="1" hangingPunct="1"/>
            <a:r>
              <a:rPr lang="vi-V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not suitable for graphical or highly interactive programs</a:t>
            </a:r>
          </a:p>
          <a:p>
            <a:pPr lvl="1" algn="just" eaLnBrk="1" hangingPunct="1"/>
            <a:r>
              <a:rPr lang="vi-V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and more memory consumed</a:t>
            </a:r>
          </a:p>
          <a:p>
            <a:pPr lvl="1" algn="just" eaLnBrk="1" hangingPunct="1"/>
            <a:r>
              <a:rPr lang="vi-V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error detection is difficult</a:t>
            </a:r>
          </a:p>
          <a:p>
            <a:pPr lvl="1" algn="just" eaLnBrk="1" hangingPunct="1"/>
            <a:r>
              <a:rPr lang="vi-V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 support Session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08075"/>
            <a:ext cx="8951912" cy="5694363"/>
          </a:xfrm>
        </p:spPr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web application can do some following functions as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</a:rPr>
              <a:t>The user </a:t>
            </a:r>
            <a:r>
              <a:rPr lang="en-US" altLang="en-US" b="1">
                <a:latin typeface="Times New Roman" panose="02020603050405020304" pitchFamily="18" charset="0"/>
              </a:rPr>
              <a:t>must be authenticated </a:t>
            </a:r>
            <a:r>
              <a:rPr lang="en-US" altLang="en-US">
                <a:latin typeface="Times New Roman" panose="02020603050405020304" pitchFamily="18" charset="0"/>
              </a:rPr>
              <a:t>before they want to use this web site </a:t>
            </a:r>
            <a:r>
              <a:rPr lang="en-US" altLang="en-US" b="1">
                <a:latin typeface="Times New Roman" panose="02020603050405020304" pitchFamily="18" charset="0"/>
              </a:rPr>
              <a:t>using the DB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</a:rPr>
              <a:t>If the user is invalid, the </a:t>
            </a:r>
            <a:r>
              <a:rPr lang="en-US" altLang="en-US" b="1">
                <a:latin typeface="Times New Roman" panose="02020603050405020304" pitchFamily="18" charset="0"/>
              </a:rPr>
              <a:t>message “Invalid username and password” is presented</a:t>
            </a:r>
            <a:r>
              <a:rPr lang="en-US" altLang="en-US">
                <a:latin typeface="Times New Roman" panose="02020603050405020304" pitchFamily="18" charset="0"/>
              </a:rPr>
              <a:t>, then the </a:t>
            </a:r>
            <a:r>
              <a:rPr lang="en-US" altLang="en-US" b="1">
                <a:latin typeface="Times New Roman" panose="02020603050405020304" pitchFamily="18" charset="0"/>
              </a:rPr>
              <a:t>link “Click here to try again” is shown </a:t>
            </a:r>
            <a:r>
              <a:rPr lang="en-US" altLang="en-US">
                <a:latin typeface="Times New Roman" panose="02020603050405020304" pitchFamily="18" charset="0"/>
              </a:rPr>
              <a:t>that </a:t>
            </a:r>
            <a:r>
              <a:rPr lang="en-US" altLang="en-US" b="1">
                <a:latin typeface="Times New Roman" panose="02020603050405020304" pitchFamily="18" charset="0"/>
              </a:rPr>
              <a:t>redirect the user to the login page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</a:rPr>
              <a:t>Otherwise, </a:t>
            </a:r>
            <a:r>
              <a:rPr lang="en-US" altLang="en-US" b="1">
                <a:latin typeface="Times New Roman" panose="02020603050405020304" pitchFamily="18" charset="0"/>
              </a:rPr>
              <a:t>the search page </a:t>
            </a:r>
            <a:r>
              <a:rPr lang="en-US" altLang="en-US">
                <a:latin typeface="Times New Roman" panose="02020603050405020304" pitchFamily="18" charset="0"/>
              </a:rPr>
              <a:t>is redirected. 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</a:rPr>
              <a:t>The GUI of web application is present as following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2076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</a:p>
        </p:txBody>
      </p:sp>
      <p:sp>
        <p:nvSpPr>
          <p:cNvPr id="73731" name="Rectangle 3"/>
          <p:cNvSpPr>
            <a:spLocks noGrp="1"/>
          </p:cNvSpPr>
          <p:nvPr>
            <p:ph type="body" idx="4294967295"/>
          </p:nvPr>
        </p:nvSpPr>
        <p:spPr>
          <a:xfrm>
            <a:off x="176213" y="976313"/>
            <a:ext cx="8967787" cy="561022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classes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process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responses</a:t>
            </a:r>
          </a:p>
          <a:p>
            <a:pPr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codes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that are used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 dynamic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content to Web server.</a:t>
            </a:r>
          </a:p>
          <a:p>
            <a:pPr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a single instance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Servlet created on the Web server. </a:t>
            </a:r>
          </a:p>
          <a:p>
            <a:pPr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clients’ 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Web server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creates multiple threads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the same Servlet instance 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vi-VN" altLang="en-US" sz="2000" b="1">
                <a:latin typeface="Times New Roman" panose="02020603050405020304" pitchFamily="18" charset="0"/>
              </a:rPr>
              <a:t>Overcome CGI’s consumed more memory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Gets </a:t>
            </a:r>
            <a:r>
              <a:rPr lang="en-US" altLang="en-US" sz="2000" b="1">
                <a:latin typeface="Times New Roman" panose="02020603050405020304" pitchFamily="18" charset="0"/>
              </a:rPr>
              <a:t>auto refreshed</a:t>
            </a:r>
            <a:r>
              <a:rPr lang="en-US" altLang="en-US" sz="2000">
                <a:latin typeface="Times New Roman" panose="02020603050405020304" pitchFamily="18" charset="0"/>
              </a:rPr>
              <a:t> on receiving a request each time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A Servlet’s </a:t>
            </a:r>
            <a:r>
              <a:rPr lang="en-US" altLang="en-US" sz="2000" b="1">
                <a:latin typeface="Times New Roman" panose="02020603050405020304" pitchFamily="18" charset="0"/>
              </a:rPr>
              <a:t>initializing code</a:t>
            </a:r>
            <a:r>
              <a:rPr lang="en-US" altLang="en-US" sz="2000">
                <a:latin typeface="Times New Roman" panose="02020603050405020304" pitchFamily="18" charset="0"/>
              </a:rPr>
              <a:t> is used </a:t>
            </a:r>
            <a:r>
              <a:rPr lang="en-US" altLang="en-US" sz="2000" b="1">
                <a:latin typeface="Times New Roman" panose="02020603050405020304" pitchFamily="18" charset="0"/>
              </a:rPr>
              <a:t>only</a:t>
            </a:r>
            <a:r>
              <a:rPr lang="en-US" altLang="en-US" sz="2000">
                <a:latin typeface="Times New Roman" panose="02020603050405020304" pitchFamily="18" charset="0"/>
              </a:rPr>
              <a:t> for initializing </a:t>
            </a:r>
            <a:r>
              <a:rPr lang="en-US" altLang="en-US" sz="2000" b="1">
                <a:latin typeface="Times New Roman" panose="02020603050405020304" pitchFamily="18" charset="0"/>
              </a:rPr>
              <a:t>in the 1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st</a:t>
            </a:r>
            <a:r>
              <a:rPr lang="en-US" altLang="en-US" sz="2000" b="1">
                <a:latin typeface="Times New Roman" panose="02020603050405020304" pitchFamily="18" charset="0"/>
              </a:rPr>
              <a:t> time</a:t>
            </a:r>
            <a:r>
              <a:rPr lang="en-US" altLang="en-US" sz="2000">
                <a:latin typeface="Times New Roman" panose="02020603050405020304" pitchFamily="18" charset="0"/>
              </a:rPr>
              <a:t> 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Merits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</a:rPr>
              <a:t>Enhanced efficiency (initializing only once, auto refresh)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</a:rPr>
              <a:t>Ease to use (using Java combining HTML)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</a:rPr>
              <a:t>Powerful (using Java)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</a:rPr>
              <a:t>Portable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</a:rPr>
              <a:t>Safe and cheap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Demerits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</a:rPr>
              <a:t>Low-level HTML documentation</a:t>
            </a:r>
            <a:r>
              <a:rPr lang="en-US" altLang="en-US" sz="1800">
                <a:latin typeface="Times New Roman" panose="02020603050405020304" pitchFamily="18" charset="0"/>
              </a:rPr>
              <a:t> (Static well-formed-ness is not maintained)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</a:rPr>
              <a:t>Unclear-session management</a:t>
            </a:r>
            <a:r>
              <a:rPr lang="en-US" altLang="en-US" sz="1800">
                <a:latin typeface="Times New Roman" panose="02020603050405020304" pitchFamily="18" charset="0"/>
              </a:rPr>
              <a:t> (flow of control within the codes is very unclear)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2076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</a:p>
        </p:txBody>
      </p:sp>
      <p:sp>
        <p:nvSpPr>
          <p:cNvPr id="73731" name="Rectangle 3"/>
          <p:cNvSpPr>
            <a:spLocks noGrp="1"/>
          </p:cNvSpPr>
          <p:nvPr>
            <p:ph type="body" idx="4294967295"/>
          </p:nvPr>
        </p:nvSpPr>
        <p:spPr>
          <a:xfrm>
            <a:off x="176213" y="2001078"/>
            <a:ext cx="8967787" cy="458546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server 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(difference from Java class), then, </a:t>
            </a:r>
            <a:r>
              <a:rPr lang="en-US" altLang="en-US" sz="4000" b="1" dirty="0">
                <a:latin typeface="Times New Roman" panose="02020603050405020304" pitchFamily="18" charset="0"/>
              </a:rPr>
              <a:t>initializing</a:t>
            </a:r>
            <a:r>
              <a:rPr lang="en-US" altLang="en-US" sz="4000" dirty="0">
                <a:latin typeface="Times New Roman" panose="02020603050405020304" pitchFamily="18" charset="0"/>
              </a:rPr>
              <a:t> </a:t>
            </a:r>
            <a:r>
              <a:rPr lang="en-US" altLang="en-US" sz="4000" b="1" dirty="0">
                <a:latin typeface="Times New Roman" panose="02020603050405020304" pitchFamily="18" charset="0"/>
              </a:rPr>
              <a:t>in the 1</a:t>
            </a:r>
            <a:r>
              <a:rPr lang="en-US" altLang="en-US" sz="4000" b="1" baseline="30000" dirty="0">
                <a:latin typeface="Times New Roman" panose="02020603050405020304" pitchFamily="18" charset="0"/>
              </a:rPr>
              <a:t>st</a:t>
            </a:r>
            <a:r>
              <a:rPr lang="en-US" altLang="en-US" sz="4000" b="1" dirty="0">
                <a:latin typeface="Times New Roman" panose="02020603050405020304" pitchFamily="18" charset="0"/>
              </a:rPr>
              <a:t> time?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Web deployment descriptors (web.xml)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Annotations</a:t>
            </a:r>
            <a:endParaRPr lang="en-US" altLang="en-US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41763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Descriptor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0" y="1214438"/>
            <a:ext cx="9144000" cy="5643562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Web Deployment Descriptor file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XML 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Given that the name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web.xml.</a:t>
            </a:r>
          </a:p>
        </p:txBody>
      </p:sp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2500313"/>
            <a:ext cx="39052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34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13823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Descriptor – web.xml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257175" y="1116013"/>
            <a:ext cx="9144000" cy="55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&lt;?xml version="1.0" encoding="UTF-8"?&gt;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en-US" sz="2000" dirty="0">
                <a:latin typeface="Times New Roman" panose="02020603050405020304" pitchFamily="18" charset="0"/>
              </a:rPr>
              <a:t>&lt;web-app version="2.5" xmlns="http://java.sun.com/xml/ns/javaee" xmlns:xsi="http://www.w3.org/2001/XMLSchema-instance" xsi:schemaLocation="http://java.sun.com/xml/ns/javaee                  http://java.sun.com/xml/ns/javaee/web-app_2_5.xsd"&gt;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&lt;servlet&gt;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&lt;servlet-name&gt;servlet name&lt;/servlet-name&gt;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&lt;servlet-class&gt;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package.classname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&lt;/servlet-class&gt;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&lt;/servlet&gt;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&lt;servlet-mapping&gt;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&lt;servlet-name&gt;servlet name&lt;/servlet-name&gt;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&lt;</a:t>
            </a:r>
            <a:r>
              <a:rPr lang="en-US" altLang="en-US" sz="20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url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-pattern&gt;/context Path/root&lt;/</a:t>
            </a:r>
            <a:r>
              <a:rPr lang="en-US" altLang="en-US" sz="20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url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-pattern&gt;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&lt;/servlet-mapping&gt;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&lt;session-</a:t>
            </a:r>
            <a:r>
              <a:rPr lang="en-US" altLang="en-US" sz="2000" dirty="0" err="1">
                <a:latin typeface="Times New Roman" panose="02020603050405020304" pitchFamily="18" charset="0"/>
              </a:rPr>
              <a:t>config</a:t>
            </a:r>
            <a:r>
              <a:rPr lang="en-US" altLang="en-US" sz="20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 &lt;session-timeout&gt;30&lt;/session-timeout&gt;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&lt;/session-</a:t>
            </a:r>
            <a:r>
              <a:rPr lang="en-US" altLang="en-US" sz="2000" dirty="0" err="1">
                <a:latin typeface="Times New Roman" panose="02020603050405020304" pitchFamily="18" charset="0"/>
              </a:rPr>
              <a:t>config</a:t>
            </a:r>
            <a:r>
              <a:rPr lang="en-US" altLang="en-US" sz="20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&lt;welcome-file-list&gt;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	&lt;welcome-file&gt;</a:t>
            </a:r>
            <a:r>
              <a:rPr lang="en-US" altLang="en-US" sz="2000" b="1" dirty="0">
                <a:latin typeface="Times New Roman" panose="02020603050405020304" pitchFamily="18" charset="0"/>
              </a:rPr>
              <a:t>default page to show</a:t>
            </a:r>
            <a:r>
              <a:rPr lang="en-US" altLang="en-US" sz="2000" dirty="0">
                <a:latin typeface="Times New Roman" panose="02020603050405020304" pitchFamily="18" charset="0"/>
              </a:rPr>
              <a:t>&lt;/welcome-file&gt;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&lt;/welcome-file-list&gt;&lt;/web-app&gt;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13113" y="2438400"/>
            <a:ext cx="6705600" cy="369332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 Declaration is same as </a:t>
            </a:r>
            <a:r>
              <a:rPr lang="en-US" alt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package.classname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servlet_name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5965" y="3554413"/>
            <a:ext cx="6082748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access path to the servlet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865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9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uiExpand="1" build="p"/>
      <p:bldP spid="2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1239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Descriptor – Example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&lt;?xml version="1.0" encoding="UTF-8"?&gt;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en-US" sz="2000">
                <a:latin typeface="Times New Roman" panose="02020603050405020304" pitchFamily="18" charset="0"/>
              </a:rPr>
              <a:t>&lt;web-app version="2.5" xmlns="http://java.sun.com/xml/ns/javaee" xmlns:xsi="http://www.w3.org/2001/XMLSchema-instance" xsi:schemaLocation="http://java.sun.com/xml/ns/javaee                  http://java.sun.com/xml/ns/javaee/web-app_2_5.xsd"&gt;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&lt;servlet&gt;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&lt;servlet-name&gt;</a:t>
            </a:r>
            <a:r>
              <a:rPr lang="en-US" altLang="en-US" sz="2000" b="1">
                <a:latin typeface="Times New Roman" panose="02020603050405020304" pitchFamily="18" charset="0"/>
              </a:rPr>
              <a:t>HelloServlet</a:t>
            </a:r>
            <a:r>
              <a:rPr lang="en-US" altLang="en-US" sz="2000">
                <a:latin typeface="Times New Roman" panose="02020603050405020304" pitchFamily="18" charset="0"/>
              </a:rPr>
              <a:t>&lt;/servlet-name&gt;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&lt;servlet-class</a:t>
            </a:r>
            <a:r>
              <a:rPr lang="en-US" altLang="en-US" sz="2000" b="1">
                <a:latin typeface="Times New Roman" panose="02020603050405020304" pitchFamily="18" charset="0"/>
              </a:rPr>
              <a:t>&gt;servlet.sample.HelloServlet</a:t>
            </a:r>
            <a:r>
              <a:rPr lang="en-US" altLang="en-US" sz="2000">
                <a:latin typeface="Times New Roman" panose="02020603050405020304" pitchFamily="18" charset="0"/>
              </a:rPr>
              <a:t>&lt;/servlet-class&gt;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&lt;/servlet&gt;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&lt;servlet-mapping&gt;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&lt;servlet-name&gt;</a:t>
            </a:r>
            <a:r>
              <a:rPr lang="en-US" altLang="en-US" sz="2000" b="1">
                <a:latin typeface="Times New Roman" panose="02020603050405020304" pitchFamily="18" charset="0"/>
              </a:rPr>
              <a:t>HelloServlet</a:t>
            </a:r>
            <a:r>
              <a:rPr lang="en-US" altLang="en-US" sz="2000">
                <a:latin typeface="Times New Roman" panose="02020603050405020304" pitchFamily="18" charset="0"/>
              </a:rPr>
              <a:t>&lt;/servlet-name&gt;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&lt;url-pattern&gt;</a:t>
            </a:r>
            <a:r>
              <a:rPr lang="en-US" altLang="en-US" sz="2000" b="1">
                <a:latin typeface="Times New Roman" panose="02020603050405020304" pitchFamily="18" charset="0"/>
              </a:rPr>
              <a:t>/HelloServlet</a:t>
            </a:r>
            <a:r>
              <a:rPr lang="en-US" altLang="en-US" sz="2000">
                <a:latin typeface="Times New Roman" panose="02020603050405020304" pitchFamily="18" charset="0"/>
              </a:rPr>
              <a:t>&lt;/url-pattern&gt;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&lt;/servlet-mapping&gt;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&lt;session-config&gt;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&lt;session-timeout&gt;30&lt;/session-timeout&gt;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&lt;/session-config&gt;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&lt;welcome-file-list&gt;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&lt;welcome-file&gt;</a:t>
            </a:r>
            <a:r>
              <a:rPr lang="en-US" altLang="en-US" sz="2000" b="1">
                <a:latin typeface="Times New Roman" panose="02020603050405020304" pitchFamily="18" charset="0"/>
              </a:rPr>
              <a:t>HelloServlet</a:t>
            </a:r>
            <a:r>
              <a:rPr lang="en-US" altLang="en-US" sz="2000">
                <a:latin typeface="Times New Roman" panose="02020603050405020304" pitchFamily="18" charset="0"/>
              </a:rPr>
              <a:t>&lt;/welcome-file&gt;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&lt;/welcome-file-list&gt;&lt;/web-app&gt;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105688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604D65-ED64-450B-95EC-50941042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" y="1428750"/>
            <a:ext cx="9096375" cy="4000500"/>
          </a:xfrm>
          <a:prstGeom prst="rect">
            <a:avLst/>
          </a:prstGeom>
        </p:spPr>
      </p:pic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1239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Descriptor –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096" y="3366052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User types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1847922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Send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7959" y="2430153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Dispatch to 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0767" y="3399200"/>
            <a:ext cx="246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Find web.xml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1233" y="5475229"/>
            <a:ext cx="463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Look up the servlet class from mapping to find the servlet instance web.xml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0591" y="3868315"/>
            <a:ext cx="312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Access the servlet instance</a:t>
            </a:r>
          </a:p>
        </p:txBody>
      </p:sp>
    </p:spTree>
    <p:extLst>
      <p:ext uri="{BB962C8B-B14F-4D97-AF65-F5344CB8AC3E}">
        <p14:creationId xmlns:p14="http://schemas.microsoft.com/office/powerpoint/2010/main" val="2851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49338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0" y="1128713"/>
            <a:ext cx="9144000" cy="5522912"/>
          </a:xfrm>
        </p:spPr>
        <p:txBody>
          <a:bodyPr/>
          <a:lstStyle/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one of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advancement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Java EE 5.0 that makes the standard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web.xml deployment descriptors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writing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kind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unnecessary codes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annotations are used </a:t>
            </a:r>
            <a:endParaRPr lang="vi-V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defined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information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element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code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characterize it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developer’s work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great extent by significantly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code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moving the metadata information into the source code itself </a:t>
            </a: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executed  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code containing it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compiled or interpreted by compilers, deployment 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</a:t>
            </a: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annotation type takes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‘at (@)’ sign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the interface keyword and the annotation name  </a:t>
            </a:r>
          </a:p>
        </p:txBody>
      </p:sp>
    </p:spTree>
    <p:extLst>
      <p:ext uri="{BB962C8B-B14F-4D97-AF65-F5344CB8AC3E}">
        <p14:creationId xmlns:p14="http://schemas.microsoft.com/office/powerpoint/2010/main" val="2340644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49338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– Servlets 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128713"/>
            <a:ext cx="8820150" cy="1179058"/>
          </a:xfrm>
        </p:spPr>
        <p:txBody>
          <a:bodyPr/>
          <a:lstStyle/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provides annotations to declare Servlets by specifying metadata information in the Servlet class </a:t>
            </a:r>
            <a:endParaRPr lang="vi-V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79019"/>
            <a:ext cx="7666895" cy="2270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850" y="5326743"/>
            <a:ext cx="871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4.9: Servlet with Annotations, Web Component Development Using Java,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Aptech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Wide</a:t>
            </a:r>
          </a:p>
        </p:txBody>
      </p:sp>
    </p:spTree>
    <p:extLst>
      <p:ext uri="{BB962C8B-B14F-4D97-AF65-F5344CB8AC3E}">
        <p14:creationId xmlns:p14="http://schemas.microsoft.com/office/powerpoint/2010/main" val="847135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49338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– Servlets 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128713"/>
            <a:ext cx="8820150" cy="1179058"/>
          </a:xfrm>
        </p:spPr>
        <p:txBody>
          <a:bodyPr/>
          <a:lstStyle/>
          <a:p>
            <a:pPr algn="just" eaLnBrk="1" hangingPunct="1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WebServlet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provide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information of the Servlet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processed by the servlet container at the time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985569"/>
              </p:ext>
            </p:extLst>
          </p:nvPr>
        </p:nvGraphicFramePr>
        <p:xfrm>
          <a:off x="0" y="2491468"/>
          <a:ext cx="9144000" cy="4217229"/>
        </p:xfrm>
        <a:graphic>
          <a:graphicData uri="http://schemas.openxmlformats.org/drawingml/2006/table">
            <a:tbl>
              <a:tblPr/>
              <a:tblGrid>
                <a:gridCol w="2271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2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8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39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Specifies the Servlet name. This attribute is optional.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994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urlPatterns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array of </a:t>
                      </a:r>
                      <a:r>
                        <a:rPr kumimoji="0" lang="en-US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patterns use for accessing the Servlet, this attribute is required and should register one </a:t>
                      </a:r>
                      <a:r>
                        <a:rPr kumimoji="0" lang="en-US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pattern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994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initParams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array of @</a:t>
                      </a:r>
                      <a:r>
                        <a:rPr kumimoji="0" lang="en-US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WebInitParam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that can be used to pass servlet configuration parameters. This attribute is optional</a:t>
                      </a:r>
                      <a:r>
                        <a:rPr lang="en-US" sz="2400" b="0" i="0" dirty="0">
                          <a:solidFill>
                            <a:srgbClr val="231F20"/>
                          </a:solidFill>
                          <a:effectLst/>
                          <a:latin typeface="ZurichBT-RomanCondensed"/>
                        </a:rPr>
                        <a:t>.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…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93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13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953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</a:p>
        </p:txBody>
      </p:sp>
      <p:sp>
        <p:nvSpPr>
          <p:cNvPr id="75779" name="Oval 14"/>
          <p:cNvSpPr>
            <a:spLocks noChangeArrowheads="1"/>
          </p:cNvSpPr>
          <p:nvPr/>
        </p:nvSpPr>
        <p:spPr bwMode="auto">
          <a:xfrm>
            <a:off x="7315200" y="3552825"/>
            <a:ext cx="4572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5780" name="AutoShape 15"/>
          <p:cNvSpPr>
            <a:spLocks noChangeArrowheads="1"/>
          </p:cNvSpPr>
          <p:nvPr/>
        </p:nvSpPr>
        <p:spPr bwMode="auto">
          <a:xfrm>
            <a:off x="609600" y="809625"/>
            <a:ext cx="8534400" cy="3200400"/>
          </a:xfrm>
          <a:prstGeom prst="irregularSeal1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27633" dir="5742636" algn="ctr" rotWithShape="0">
              <a:srgbClr val="99330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1" name="AutoShape 16"/>
          <p:cNvSpPr>
            <a:spLocks noChangeArrowheads="1"/>
          </p:cNvSpPr>
          <p:nvPr/>
        </p:nvSpPr>
        <p:spPr bwMode="auto">
          <a:xfrm>
            <a:off x="838200" y="1876425"/>
            <a:ext cx="2209800" cy="1295400"/>
          </a:xfrm>
          <a:prstGeom prst="flowChartMultidocument">
            <a:avLst/>
          </a:prstGeom>
          <a:solidFill>
            <a:srgbClr val="FFCC00"/>
          </a:solidFill>
          <a:ln w="9525">
            <a:solidFill>
              <a:srgbClr val="993300"/>
            </a:solidFill>
            <a:miter lim="800000"/>
            <a:headEnd/>
            <a:tailEnd/>
          </a:ln>
          <a:effectLst>
            <a:outerShdw dist="127633" dir="5742636" algn="ctr" rotWithShape="0">
              <a:srgbClr val="99330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</a:p>
          <a:p>
            <a:pPr algn="ctr" eaLnBrk="1" hangingPunct="1">
              <a:buFontTx/>
              <a:buNone/>
            </a:pPr>
            <a:r>
              <a:rPr lang="en-US" altLang="en-US" sz="2400" b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75782" name="AutoShape 17"/>
          <p:cNvSpPr>
            <a:spLocks noChangeArrowheads="1"/>
          </p:cNvSpPr>
          <p:nvPr/>
        </p:nvSpPr>
        <p:spPr bwMode="auto">
          <a:xfrm>
            <a:off x="5943600" y="1266825"/>
            <a:ext cx="2362200" cy="3200400"/>
          </a:xfrm>
          <a:prstGeom prst="bevel">
            <a:avLst>
              <a:gd name="adj" fmla="val 18208"/>
            </a:avLst>
          </a:prstGeom>
          <a:solidFill>
            <a:srgbClr val="FFFF00"/>
          </a:solidFill>
          <a:ln w="9525">
            <a:solidFill>
              <a:srgbClr val="993300"/>
            </a:solidFill>
            <a:miter lim="800000"/>
            <a:headEnd/>
            <a:tailEnd/>
          </a:ln>
          <a:effectLst>
            <a:outerShdw dist="127000" dir="5400000" algn="ctr" rotWithShape="0">
              <a:srgbClr val="99330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 eaLnBrk="1" hangingPunct="1"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algn="ctr" eaLnBrk="1" hangingPunct="1">
              <a:buFontTx/>
              <a:buNone/>
            </a:pPr>
            <a:endParaRPr lang="en-US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US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US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3" name="Line 18"/>
          <p:cNvSpPr>
            <a:spLocks noChangeShapeType="1"/>
          </p:cNvSpPr>
          <p:nvPr/>
        </p:nvSpPr>
        <p:spPr bwMode="auto">
          <a:xfrm>
            <a:off x="2743200" y="2257425"/>
            <a:ext cx="3657600" cy="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 type="diamond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4" name="Line 19"/>
          <p:cNvSpPr>
            <a:spLocks noChangeShapeType="1"/>
          </p:cNvSpPr>
          <p:nvPr/>
        </p:nvSpPr>
        <p:spPr bwMode="auto">
          <a:xfrm flipH="1">
            <a:off x="2743200" y="2638425"/>
            <a:ext cx="3581400" cy="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 type="diamond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5" name="Text Box 20"/>
          <p:cNvSpPr txBox="1">
            <a:spLocks noChangeArrowheads="1"/>
          </p:cNvSpPr>
          <p:nvPr/>
        </p:nvSpPr>
        <p:spPr bwMode="auto">
          <a:xfrm>
            <a:off x="3113088" y="1800225"/>
            <a:ext cx="2281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</a:t>
            </a:r>
          </a:p>
        </p:txBody>
      </p:sp>
      <p:sp>
        <p:nvSpPr>
          <p:cNvPr id="19466" name="Text Box 21"/>
          <p:cNvSpPr txBox="1">
            <a:spLocks noChangeArrowheads="1"/>
          </p:cNvSpPr>
          <p:nvPr/>
        </p:nvSpPr>
        <p:spPr bwMode="auto">
          <a:xfrm>
            <a:off x="3657600" y="2638425"/>
            <a:ext cx="1725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Response</a:t>
            </a:r>
          </a:p>
        </p:txBody>
      </p:sp>
      <p:sp>
        <p:nvSpPr>
          <p:cNvPr id="75787" name="AutoShape 22"/>
          <p:cNvSpPr>
            <a:spLocks noChangeArrowheads="1"/>
          </p:cNvSpPr>
          <p:nvPr/>
        </p:nvSpPr>
        <p:spPr bwMode="auto">
          <a:xfrm>
            <a:off x="6324600" y="4929188"/>
            <a:ext cx="1828800" cy="1443037"/>
          </a:xfrm>
          <a:prstGeom prst="can">
            <a:avLst>
              <a:gd name="adj" fmla="val 25000"/>
            </a:avLst>
          </a:prstGeom>
          <a:solidFill>
            <a:srgbClr val="FF9900"/>
          </a:solidFill>
          <a:ln w="9525">
            <a:solidFill>
              <a:srgbClr val="000080"/>
            </a:solidFill>
            <a:round/>
            <a:headEnd/>
            <a:tailEnd/>
          </a:ln>
          <a:effectLst>
            <a:outerShdw dist="127633" dir="5742636" algn="ctr" rotWithShape="0">
              <a:srgbClr val="99330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19468" name="Text Box 23"/>
          <p:cNvSpPr txBox="1">
            <a:spLocks noChangeArrowheads="1"/>
          </p:cNvSpPr>
          <p:nvPr/>
        </p:nvSpPr>
        <p:spPr bwMode="auto">
          <a:xfrm>
            <a:off x="3048000" y="2243138"/>
            <a:ext cx="228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HTTP Protocol</a:t>
            </a:r>
          </a:p>
        </p:txBody>
      </p:sp>
      <p:sp>
        <p:nvSpPr>
          <p:cNvPr id="75789" name="Rectangle 24"/>
          <p:cNvSpPr>
            <a:spLocks noChangeArrowheads="1"/>
          </p:cNvSpPr>
          <p:nvPr/>
        </p:nvSpPr>
        <p:spPr bwMode="auto">
          <a:xfrm>
            <a:off x="6400800" y="2867025"/>
            <a:ext cx="1447800" cy="1066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ServletContainer</a:t>
            </a:r>
          </a:p>
          <a:p>
            <a:pPr algn="ctr" eaLnBrk="1" hangingPunct="1">
              <a:buFontTx/>
              <a:buNone/>
            </a:pPr>
            <a:endParaRPr lang="en-US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US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90" name="Oval 25"/>
          <p:cNvSpPr>
            <a:spLocks noChangeArrowheads="1"/>
          </p:cNvSpPr>
          <p:nvPr/>
        </p:nvSpPr>
        <p:spPr bwMode="auto">
          <a:xfrm>
            <a:off x="6477000" y="3400425"/>
            <a:ext cx="4572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</a:p>
        </p:txBody>
      </p:sp>
      <p:sp>
        <p:nvSpPr>
          <p:cNvPr id="75791" name="Oval 26"/>
          <p:cNvSpPr>
            <a:spLocks noChangeArrowheads="1"/>
          </p:cNvSpPr>
          <p:nvPr/>
        </p:nvSpPr>
        <p:spPr bwMode="auto">
          <a:xfrm>
            <a:off x="7162800" y="3248025"/>
            <a:ext cx="457200" cy="3048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5792" name="Oval 27"/>
          <p:cNvSpPr>
            <a:spLocks noChangeArrowheads="1"/>
          </p:cNvSpPr>
          <p:nvPr/>
        </p:nvSpPr>
        <p:spPr bwMode="auto">
          <a:xfrm>
            <a:off x="7391400" y="3705225"/>
            <a:ext cx="381000" cy="2286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73" name="Line 28"/>
          <p:cNvSpPr>
            <a:spLocks noChangeShapeType="1"/>
          </p:cNvSpPr>
          <p:nvPr/>
        </p:nvSpPr>
        <p:spPr bwMode="auto">
          <a:xfrm>
            <a:off x="6400800" y="2333625"/>
            <a:ext cx="831850" cy="546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4" name="Line 29"/>
          <p:cNvSpPr>
            <a:spLocks noChangeShapeType="1"/>
          </p:cNvSpPr>
          <p:nvPr/>
        </p:nvSpPr>
        <p:spPr bwMode="auto">
          <a:xfrm>
            <a:off x="7391400" y="3552825"/>
            <a:ext cx="0" cy="160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5" name="Line 30"/>
          <p:cNvSpPr>
            <a:spLocks noChangeShapeType="1"/>
          </p:cNvSpPr>
          <p:nvPr/>
        </p:nvSpPr>
        <p:spPr bwMode="auto">
          <a:xfrm flipH="1" flipV="1">
            <a:off x="6932613" y="2865438"/>
            <a:ext cx="458787" cy="534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1" name="Straight Arrow Connector 20"/>
          <p:cNvCxnSpPr>
            <a:endCxn id="75791" idx="3"/>
          </p:cNvCxnSpPr>
          <p:nvPr/>
        </p:nvCxnSpPr>
        <p:spPr>
          <a:xfrm rot="5400000" flipH="1" flipV="1">
            <a:off x="6440487" y="4292601"/>
            <a:ext cx="1573213" cy="476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7205663" y="2865438"/>
            <a:ext cx="300037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 flipH="1" flipV="1">
            <a:off x="6373813" y="2579688"/>
            <a:ext cx="566737" cy="33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601237" y="2483954"/>
            <a:ext cx="248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Choose Servlet Instance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481888" y="4525963"/>
            <a:ext cx="16367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Query (if any)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9466" grpId="0"/>
      <p:bldP spid="19468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</a:t>
            </a:r>
          </a:p>
        </p:txBody>
      </p:sp>
      <p:pic>
        <p:nvPicPr>
          <p:cNvPr id="122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216025"/>
            <a:ext cx="28479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311650"/>
            <a:ext cx="47339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4184650"/>
            <a:ext cx="35718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953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Servlet packages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>
          <a:xfrm>
            <a:off x="0" y="1065213"/>
            <a:ext cx="9144000" cy="3189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package provides interfaces and classes for writing servlets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important interface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a servlet accepts a call from a client, it receives two objects: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which encapsulates the communication from the client to the server. 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ServletResponse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which encapsulates the communication from the servlet to the client.</a:t>
            </a:r>
          </a:p>
        </p:txBody>
      </p:sp>
      <p:pic>
        <p:nvPicPr>
          <p:cNvPr id="7782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3190875"/>
            <a:ext cx="676275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44450"/>
            <a:ext cx="7815262" cy="971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GenericServlet class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17192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Defines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is not protocol dependent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ServletConfig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the j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ava.io.Serializable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interfaces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Retrieves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the ServletObject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methods</a:t>
            </a:r>
          </a:p>
        </p:txBody>
      </p:sp>
      <p:graphicFrame>
        <p:nvGraphicFramePr>
          <p:cNvPr id="47140" name="Group 36"/>
          <p:cNvGraphicFramePr>
            <a:graphicFrameLocks noGrp="1"/>
          </p:cNvGraphicFramePr>
          <p:nvPr/>
        </p:nvGraphicFramePr>
        <p:xfrm>
          <a:off x="412750" y="3470275"/>
          <a:ext cx="8731250" cy="2743200"/>
        </p:xfrm>
        <a:graphic>
          <a:graphicData uri="http://schemas.openxmlformats.org/drawingml/2006/table">
            <a:tbl>
              <a:tblPr/>
              <a:tblGrid>
                <a:gridCol w="210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init() throws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ServletException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Initializes the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service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abstract void service(ServletRequest req, ServletResponse res) throws ServletException, IOException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Called by the container to respond to a servlet 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destroy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destroy():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cleaning the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90500" y="3792538"/>
            <a:ext cx="2336800" cy="24860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</a:rPr>
              <a:t>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</a:rPr>
              <a:t>                  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Servlet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          Life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          Cycle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	   defined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	   in Generic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/>
          </p:cNvSpPr>
          <p:nvPr>
            <p:ph type="title" idx="4294967295"/>
          </p:nvPr>
        </p:nvSpPr>
        <p:spPr>
          <a:xfrm>
            <a:off x="1285461" y="0"/>
            <a:ext cx="781526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Life Cycle</a:t>
            </a:r>
          </a:p>
        </p:txBody>
      </p:sp>
      <p:grpSp>
        <p:nvGrpSpPr>
          <p:cNvPr id="141315" name="Group 99"/>
          <p:cNvGrpSpPr>
            <a:grpSpLocks/>
          </p:cNvGrpSpPr>
          <p:nvPr/>
        </p:nvGrpSpPr>
        <p:grpSpPr bwMode="auto">
          <a:xfrm>
            <a:off x="901700" y="1193800"/>
            <a:ext cx="7696200" cy="2286000"/>
            <a:chOff x="567" y="8874"/>
            <a:chExt cx="9723" cy="1980"/>
          </a:xfrm>
        </p:grpSpPr>
        <p:sp>
          <p:nvSpPr>
            <p:cNvPr id="141320" name="AutoShape 100"/>
            <p:cNvSpPr>
              <a:spLocks noChangeArrowheads="1"/>
            </p:cNvSpPr>
            <p:nvPr/>
          </p:nvSpPr>
          <p:spPr bwMode="auto">
            <a:xfrm>
              <a:off x="567" y="8874"/>
              <a:ext cx="1440" cy="7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Uninstantiated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21" name="AutoShape 101"/>
            <p:cNvSpPr>
              <a:spLocks noChangeArrowheads="1"/>
            </p:cNvSpPr>
            <p:nvPr/>
          </p:nvSpPr>
          <p:spPr bwMode="auto">
            <a:xfrm>
              <a:off x="7047" y="8874"/>
              <a:ext cx="1440" cy="7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meet request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22" name="AutoShape 102"/>
            <p:cNvSpPr>
              <a:spLocks noChangeArrowheads="1"/>
            </p:cNvSpPr>
            <p:nvPr/>
          </p:nvSpPr>
          <p:spPr bwMode="auto">
            <a:xfrm>
              <a:off x="4887" y="8874"/>
              <a:ext cx="1440" cy="7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Initialization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23" name="AutoShape 103"/>
            <p:cNvSpPr>
              <a:spLocks noChangeArrowheads="1"/>
            </p:cNvSpPr>
            <p:nvPr/>
          </p:nvSpPr>
          <p:spPr bwMode="auto">
            <a:xfrm>
              <a:off x="2727" y="8874"/>
              <a:ext cx="1440" cy="7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Instantiation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24" name="AutoShape 104"/>
            <p:cNvSpPr>
              <a:spLocks noChangeArrowheads="1"/>
            </p:cNvSpPr>
            <p:nvPr/>
          </p:nvSpPr>
          <p:spPr bwMode="auto">
            <a:xfrm>
              <a:off x="7047" y="10137"/>
              <a:ext cx="1440" cy="7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destroy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25" name="AutoShape 105"/>
            <p:cNvSpPr>
              <a:spLocks noChangeArrowheads="1"/>
            </p:cNvSpPr>
            <p:nvPr/>
          </p:nvSpPr>
          <p:spPr bwMode="auto">
            <a:xfrm>
              <a:off x="4887" y="10137"/>
              <a:ext cx="1440" cy="7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Unload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Unavailable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26" name="Line 106"/>
            <p:cNvSpPr>
              <a:spLocks noChangeShapeType="1"/>
            </p:cNvSpPr>
            <p:nvPr/>
          </p:nvSpPr>
          <p:spPr bwMode="auto">
            <a:xfrm>
              <a:off x="4167" y="9234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27" name="Rectangle 107"/>
            <p:cNvSpPr>
              <a:spLocks noChangeArrowheads="1"/>
            </p:cNvSpPr>
            <p:nvPr/>
          </p:nvSpPr>
          <p:spPr bwMode="auto">
            <a:xfrm>
              <a:off x="4170" y="9189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success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28" name="Line 108"/>
            <p:cNvSpPr>
              <a:spLocks noChangeShapeType="1"/>
            </p:cNvSpPr>
            <p:nvPr/>
          </p:nvSpPr>
          <p:spPr bwMode="auto">
            <a:xfrm>
              <a:off x="6315" y="9240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29" name="Rectangle 109"/>
            <p:cNvSpPr>
              <a:spLocks noChangeArrowheads="1"/>
            </p:cNvSpPr>
            <p:nvPr/>
          </p:nvSpPr>
          <p:spPr bwMode="auto">
            <a:xfrm>
              <a:off x="6318" y="9189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success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30" name="Line 110"/>
            <p:cNvSpPr>
              <a:spLocks noChangeShapeType="1"/>
            </p:cNvSpPr>
            <p:nvPr/>
          </p:nvSpPr>
          <p:spPr bwMode="auto">
            <a:xfrm>
              <a:off x="2007" y="9234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31" name="Line 111"/>
            <p:cNvSpPr>
              <a:spLocks noChangeShapeType="1"/>
            </p:cNvSpPr>
            <p:nvPr/>
          </p:nvSpPr>
          <p:spPr bwMode="auto">
            <a:xfrm>
              <a:off x="6327" y="10494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32" name="Line 112"/>
            <p:cNvSpPr>
              <a:spLocks noChangeShapeType="1"/>
            </p:cNvSpPr>
            <p:nvPr/>
          </p:nvSpPr>
          <p:spPr bwMode="auto">
            <a:xfrm>
              <a:off x="7767" y="9594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33" name="Freeform 113"/>
            <p:cNvSpPr>
              <a:spLocks/>
            </p:cNvSpPr>
            <p:nvPr/>
          </p:nvSpPr>
          <p:spPr bwMode="auto">
            <a:xfrm>
              <a:off x="3420" y="9600"/>
              <a:ext cx="1455" cy="894"/>
            </a:xfrm>
            <a:custGeom>
              <a:avLst/>
              <a:gdLst>
                <a:gd name="T0" fmla="*/ 0 w 1455"/>
                <a:gd name="T1" fmla="*/ 0 h 660"/>
                <a:gd name="T2" fmla="*/ 0 w 1455"/>
                <a:gd name="T3" fmla="*/ 10879423 h 660"/>
                <a:gd name="T4" fmla="*/ 1455 w 1455"/>
                <a:gd name="T5" fmla="*/ 10879423 h 660"/>
                <a:gd name="T6" fmla="*/ 0 60000 65536"/>
                <a:gd name="T7" fmla="*/ 0 60000 65536"/>
                <a:gd name="T8" fmla="*/ 0 60000 65536"/>
                <a:gd name="T9" fmla="*/ 0 w 1455"/>
                <a:gd name="T10" fmla="*/ 0 h 660"/>
                <a:gd name="T11" fmla="*/ 1455 w 1455"/>
                <a:gd name="T12" fmla="*/ 660 h 6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5" h="660">
                  <a:moveTo>
                    <a:pt x="0" y="0"/>
                  </a:moveTo>
                  <a:lnTo>
                    <a:pt x="0" y="660"/>
                  </a:lnTo>
                  <a:lnTo>
                    <a:pt x="1455" y="66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34" name="Line 114"/>
            <p:cNvSpPr>
              <a:spLocks noChangeShapeType="1"/>
            </p:cNvSpPr>
            <p:nvPr/>
          </p:nvSpPr>
          <p:spPr bwMode="auto">
            <a:xfrm>
              <a:off x="5607" y="9594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35" name="Rectangle 115"/>
            <p:cNvSpPr>
              <a:spLocks noChangeArrowheads="1"/>
            </p:cNvSpPr>
            <p:nvPr/>
          </p:nvSpPr>
          <p:spPr bwMode="auto">
            <a:xfrm>
              <a:off x="3708" y="10179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failure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36" name="Rectangle 116"/>
            <p:cNvSpPr>
              <a:spLocks noChangeArrowheads="1"/>
            </p:cNvSpPr>
            <p:nvPr/>
          </p:nvSpPr>
          <p:spPr bwMode="auto">
            <a:xfrm>
              <a:off x="5547" y="9684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failure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37" name="Arc 117"/>
            <p:cNvSpPr>
              <a:spLocks/>
            </p:cNvSpPr>
            <p:nvPr/>
          </p:nvSpPr>
          <p:spPr bwMode="auto">
            <a:xfrm>
              <a:off x="8479" y="8926"/>
              <a:ext cx="631" cy="642"/>
            </a:xfrm>
            <a:custGeom>
              <a:avLst/>
              <a:gdLst>
                <a:gd name="T0" fmla="*/ 0 w 42449"/>
                <a:gd name="T1" fmla="*/ 0 h 43200"/>
                <a:gd name="T2" fmla="*/ 0 w 42449"/>
                <a:gd name="T3" fmla="*/ 0 h 43200"/>
                <a:gd name="T4" fmla="*/ 0 w 42449"/>
                <a:gd name="T5" fmla="*/ 0 h 43200"/>
                <a:gd name="T6" fmla="*/ 0 60000 65536"/>
                <a:gd name="T7" fmla="*/ 0 60000 65536"/>
                <a:gd name="T8" fmla="*/ 0 60000 65536"/>
                <a:gd name="T9" fmla="*/ 0 w 42449"/>
                <a:gd name="T10" fmla="*/ 0 h 43200"/>
                <a:gd name="T11" fmla="*/ 42449 w 4244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449" h="43200" fill="none" extrusionOk="0">
                  <a:moveTo>
                    <a:pt x="770" y="13637"/>
                  </a:moveTo>
                  <a:cubicBezTo>
                    <a:pt x="4034" y="5405"/>
                    <a:pt x="11993" y="-1"/>
                    <a:pt x="20849" y="0"/>
                  </a:cubicBezTo>
                  <a:cubicBezTo>
                    <a:pt x="32778" y="0"/>
                    <a:pt x="42449" y="9670"/>
                    <a:pt x="42449" y="21600"/>
                  </a:cubicBezTo>
                  <a:cubicBezTo>
                    <a:pt x="42449" y="33529"/>
                    <a:pt x="32778" y="43200"/>
                    <a:pt x="20849" y="43200"/>
                  </a:cubicBezTo>
                  <a:cubicBezTo>
                    <a:pt x="11093" y="43200"/>
                    <a:pt x="2549" y="36661"/>
                    <a:pt x="-1" y="27245"/>
                  </a:cubicBezTo>
                </a:path>
                <a:path w="42449" h="43200" stroke="0" extrusionOk="0">
                  <a:moveTo>
                    <a:pt x="770" y="13637"/>
                  </a:moveTo>
                  <a:cubicBezTo>
                    <a:pt x="4034" y="5405"/>
                    <a:pt x="11993" y="-1"/>
                    <a:pt x="20849" y="0"/>
                  </a:cubicBezTo>
                  <a:cubicBezTo>
                    <a:pt x="32778" y="0"/>
                    <a:pt x="42449" y="9670"/>
                    <a:pt x="42449" y="21600"/>
                  </a:cubicBezTo>
                  <a:cubicBezTo>
                    <a:pt x="42449" y="33529"/>
                    <a:pt x="32778" y="43200"/>
                    <a:pt x="20849" y="43200"/>
                  </a:cubicBezTo>
                  <a:cubicBezTo>
                    <a:pt x="11093" y="43200"/>
                    <a:pt x="2549" y="36661"/>
                    <a:pt x="-1" y="27245"/>
                  </a:cubicBezTo>
                  <a:lnTo>
                    <a:pt x="20849" y="21600"/>
                  </a:lnTo>
                  <a:lnTo>
                    <a:pt x="770" y="13637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38" name="Rectangle 118"/>
            <p:cNvSpPr>
              <a:spLocks noChangeArrowheads="1"/>
            </p:cNvSpPr>
            <p:nvPr/>
          </p:nvSpPr>
          <p:spPr bwMode="auto">
            <a:xfrm>
              <a:off x="7821" y="9660"/>
              <a:ext cx="1998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Detroy received request and using thread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39" name="Rectangle 119"/>
            <p:cNvSpPr>
              <a:spLocks noChangeArrowheads="1"/>
            </p:cNvSpPr>
            <p:nvPr/>
          </p:nvSpPr>
          <p:spPr bwMode="auto">
            <a:xfrm>
              <a:off x="9162" y="8997"/>
              <a:ext cx="1128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Meet multi request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1316" name="Rectangle 120"/>
          <p:cNvSpPr>
            <a:spLocks noChangeArrowheads="1"/>
          </p:cNvSpPr>
          <p:nvPr/>
        </p:nvSpPr>
        <p:spPr bwMode="auto">
          <a:xfrm>
            <a:off x="4471988" y="1533525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init()</a:t>
            </a:r>
          </a:p>
        </p:txBody>
      </p:sp>
      <p:sp>
        <p:nvSpPr>
          <p:cNvPr id="141317" name="Rectangle 121"/>
          <p:cNvSpPr>
            <a:spLocks noChangeArrowheads="1"/>
          </p:cNvSpPr>
          <p:nvPr/>
        </p:nvSpPr>
        <p:spPr bwMode="auto">
          <a:xfrm>
            <a:off x="6148388" y="1609725"/>
            <a:ext cx="9144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service()</a:t>
            </a:r>
          </a:p>
        </p:txBody>
      </p:sp>
      <p:sp>
        <p:nvSpPr>
          <p:cNvPr id="141318" name="Rectangle 122"/>
          <p:cNvSpPr>
            <a:spLocks noChangeArrowheads="1"/>
          </p:cNvSpPr>
          <p:nvPr/>
        </p:nvSpPr>
        <p:spPr bwMode="auto">
          <a:xfrm>
            <a:off x="6148388" y="3057525"/>
            <a:ext cx="9144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destroy()</a:t>
            </a:r>
          </a:p>
        </p:txBody>
      </p:sp>
      <p:sp>
        <p:nvSpPr>
          <p:cNvPr id="62587" name="Text Box 14"/>
          <p:cNvSpPr txBox="1">
            <a:spLocks noChangeArrowheads="1"/>
          </p:cNvSpPr>
          <p:nvPr/>
        </p:nvSpPr>
        <p:spPr bwMode="auto">
          <a:xfrm>
            <a:off x="754063" y="4000500"/>
            <a:ext cx="7899400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85738" indent="-185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The life cycle is defined by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Arial" panose="020B0604020202020204" pitchFamily="34" charset="0"/>
              </a:rPr>
              <a:t>init() </a:t>
            </a: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</a:rPr>
              <a:t>– called only one by the server in the first request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Arial" panose="020B0604020202020204" pitchFamily="34" charset="0"/>
              </a:rPr>
              <a:t>service() </a:t>
            </a: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</a:rPr>
              <a:t>– process the client’s request, dispatch to doXXX() methods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Arial" panose="020B0604020202020204" pitchFamily="34" charset="0"/>
              </a:rPr>
              <a:t>destroy() </a:t>
            </a: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</a:rPr>
              <a:t>– called after all requests have been processed or a server-specific number of seconds have passed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1700" y="1438427"/>
            <a:ext cx="1046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begin to deploy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52599" y="1477855"/>
            <a:ext cx="120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deploying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09838" y="2037682"/>
            <a:ext cx="120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deployed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64713" y="1813168"/>
            <a:ext cx="120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first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21418" y="938818"/>
            <a:ext cx="1837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first to n</a:t>
            </a:r>
            <a:r>
              <a:rPr lang="en-US" sz="14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50010" y="2608772"/>
            <a:ext cx="12002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undeploy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server is crashed, unload servlet</a:t>
            </a:r>
          </a:p>
        </p:txBody>
      </p:sp>
    </p:spTree>
    <p:extLst>
      <p:ext uri="{BB962C8B-B14F-4D97-AF65-F5344CB8AC3E}">
        <p14:creationId xmlns:p14="http://schemas.microsoft.com/office/powerpoint/2010/main" val="21732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87" grpId="0" animBg="1"/>
      <p:bldP spid="2" grpId="0"/>
      <p:bldP spid="29" grpId="0"/>
      <p:bldP spid="30" grpId="0"/>
      <p:bldP spid="31" grpId="0"/>
      <p:bldP spid="32" grpId="0"/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Life Cycle – Example </a:t>
            </a:r>
          </a:p>
        </p:txBody>
      </p:sp>
      <p:pic>
        <p:nvPicPr>
          <p:cNvPr id="1433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011238"/>
            <a:ext cx="7888287" cy="574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160463" y="2239963"/>
            <a:ext cx="4529137" cy="10604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1846263" y="5683250"/>
            <a:ext cx="2259012" cy="3603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2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Life Cycle – Example </a:t>
            </a:r>
          </a:p>
        </p:txBody>
      </p:sp>
      <p:pic>
        <p:nvPicPr>
          <p:cNvPr id="1454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50"/>
            <a:ext cx="914400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1416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3965575"/>
            <a:ext cx="6837362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Life Cycle – Example 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778000" y="4948238"/>
            <a:ext cx="2259013" cy="19208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1847850" y="5445125"/>
            <a:ext cx="2259013" cy="8350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4746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093788"/>
            <a:ext cx="3562350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1046163"/>
            <a:ext cx="397033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4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Life Cycle – Example </a:t>
            </a:r>
          </a:p>
        </p:txBody>
      </p:sp>
      <p:pic>
        <p:nvPicPr>
          <p:cNvPr id="1495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500"/>
            <a:ext cx="9144000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962025" y="3556000"/>
            <a:ext cx="7502525" cy="148748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4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3994150"/>
            <a:ext cx="4549775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Life Cycle – Example 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2757488" y="4921250"/>
            <a:ext cx="2259012" cy="30003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803525" y="5627688"/>
            <a:ext cx="2259013" cy="30003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5155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143000"/>
            <a:ext cx="4379912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5726113"/>
            <a:ext cx="6791325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Life Cycle – Example 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860425"/>
            <a:ext cx="914400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Addition the destroy method (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comment service method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 project again, then undeploy or clean and Build the current project on Tomcat Server</a:t>
            </a:r>
          </a:p>
        </p:txBody>
      </p:sp>
      <p:pic>
        <p:nvPicPr>
          <p:cNvPr id="15360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1216025"/>
            <a:ext cx="6340475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2608263" y="2654300"/>
            <a:ext cx="3768725" cy="1778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2867025" y="5703888"/>
            <a:ext cx="2259013" cy="28416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8090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951288"/>
            <a:ext cx="3887788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9850"/>
            <a:ext cx="292417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12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Server Model</a:t>
            </a:r>
          </a:p>
        </p:txBody>
      </p:sp>
      <p:pic>
        <p:nvPicPr>
          <p:cNvPr id="139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847850"/>
            <a:ext cx="15176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70350" y="1962150"/>
            <a:ext cx="6492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05350" y="1579563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139270" name="TextBox 11"/>
          <p:cNvSpPr txBox="1">
            <a:spLocks noChangeArrowheads="1"/>
          </p:cNvSpPr>
          <p:nvPr/>
        </p:nvSpPr>
        <p:spPr bwMode="auto">
          <a:xfrm>
            <a:off x="3524250" y="1252538"/>
            <a:ext cx="1766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Send request </a:t>
            </a:r>
          </a:p>
        </p:txBody>
      </p:sp>
      <p:sp>
        <p:nvSpPr>
          <p:cNvPr id="13" name="Can 12"/>
          <p:cNvSpPr/>
          <p:nvPr/>
        </p:nvSpPr>
        <p:spPr>
          <a:xfrm>
            <a:off x="7581900" y="4881563"/>
            <a:ext cx="1296988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139272" name="Straight Arrow Connector 13"/>
          <p:cNvCxnSpPr>
            <a:cxnSpLocks noChangeShapeType="1"/>
          </p:cNvCxnSpPr>
          <p:nvPr/>
        </p:nvCxnSpPr>
        <p:spPr bwMode="auto">
          <a:xfrm>
            <a:off x="7810500" y="2166938"/>
            <a:ext cx="458788" cy="9175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3" name="Straight Arrow Connector 15"/>
          <p:cNvCxnSpPr>
            <a:cxnSpLocks noChangeShapeType="1"/>
            <a:stCxn id="35" idx="4"/>
          </p:cNvCxnSpPr>
          <p:nvPr/>
        </p:nvCxnSpPr>
        <p:spPr bwMode="auto">
          <a:xfrm>
            <a:off x="7256463" y="2401888"/>
            <a:ext cx="563562" cy="81597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6763" y="2668588"/>
            <a:ext cx="1739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Response the result page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711325" y="3657601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276" name="TextBox 21"/>
          <p:cNvSpPr txBox="1">
            <a:spLocks noChangeArrowheads="1"/>
          </p:cNvSpPr>
          <p:nvPr/>
        </p:nvSpPr>
        <p:spPr bwMode="auto">
          <a:xfrm>
            <a:off x="2168525" y="5662613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39277" name="TextBox 22"/>
          <p:cNvSpPr txBox="1">
            <a:spLocks noChangeArrowheads="1"/>
          </p:cNvSpPr>
          <p:nvPr/>
        </p:nvSpPr>
        <p:spPr bwMode="auto">
          <a:xfrm>
            <a:off x="6032500" y="5603875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236538" y="1917700"/>
            <a:ext cx="588962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11213" y="2271713"/>
            <a:ext cx="1711325" cy="28575"/>
          </a:xfrm>
          <a:prstGeom prst="straightConnector1">
            <a:avLst/>
          </a:prstGeom>
          <a:ln w="38100">
            <a:solidFill>
              <a:srgbClr val="8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280" name="TextBox 28"/>
          <p:cNvSpPr txBox="1">
            <a:spLocks noChangeArrowheads="1"/>
          </p:cNvSpPr>
          <p:nvPr/>
        </p:nvSpPr>
        <p:spPr bwMode="auto">
          <a:xfrm>
            <a:off x="688975" y="2403475"/>
            <a:ext cx="177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Click Login</a:t>
            </a:r>
          </a:p>
        </p:txBody>
      </p:sp>
      <p:sp>
        <p:nvSpPr>
          <p:cNvPr id="139281" name="TextBox 32"/>
          <p:cNvSpPr txBox="1">
            <a:spLocks noChangeArrowheads="1"/>
          </p:cNvSpPr>
          <p:nvPr/>
        </p:nvSpPr>
        <p:spPr bwMode="auto">
          <a:xfrm>
            <a:off x="6354763" y="2549525"/>
            <a:ext cx="2036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Check Login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72175" y="1931988"/>
            <a:ext cx="649288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21463" y="1474788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878513" y="2090738"/>
            <a:ext cx="741362" cy="460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2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392488"/>
            <a:ext cx="15176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rot="5400000" flipH="1" flipV="1">
            <a:off x="3658393" y="2494757"/>
            <a:ext cx="1236663" cy="9080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4"/>
          </p:cNvCxnSpPr>
          <p:nvPr/>
        </p:nvCxnSpPr>
        <p:spPr>
          <a:xfrm rot="16200000" flipH="1">
            <a:off x="719932" y="2245519"/>
            <a:ext cx="1398587" cy="1774825"/>
          </a:xfrm>
          <a:prstGeom prst="straightConnector1">
            <a:avLst/>
          </a:prstGeom>
          <a:ln w="38100">
            <a:solidFill>
              <a:srgbClr val="80008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34"/>
          <p:cNvSpPr/>
          <p:nvPr/>
        </p:nvSpPr>
        <p:spPr>
          <a:xfrm>
            <a:off x="7634288" y="3097213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DAO</a:t>
            </a:r>
          </a:p>
        </p:txBody>
      </p:sp>
      <p:cxnSp>
        <p:nvCxnSpPr>
          <p:cNvPr id="139289" name="Straight Arrow Connector 13"/>
          <p:cNvCxnSpPr>
            <a:cxnSpLocks noChangeShapeType="1"/>
          </p:cNvCxnSpPr>
          <p:nvPr/>
        </p:nvCxnSpPr>
        <p:spPr bwMode="auto">
          <a:xfrm flipH="1">
            <a:off x="8231188" y="3995738"/>
            <a:ext cx="349250" cy="10461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90" name="Straight Arrow Connector 15"/>
          <p:cNvCxnSpPr>
            <a:cxnSpLocks noChangeShapeType="1"/>
          </p:cNvCxnSpPr>
          <p:nvPr/>
        </p:nvCxnSpPr>
        <p:spPr bwMode="auto">
          <a:xfrm>
            <a:off x="7939088" y="3905250"/>
            <a:ext cx="158750" cy="106362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291" name="TextBox 14"/>
          <p:cNvSpPr txBox="1">
            <a:spLocks noChangeArrowheads="1"/>
          </p:cNvSpPr>
          <p:nvPr/>
        </p:nvSpPr>
        <p:spPr bwMode="auto">
          <a:xfrm>
            <a:off x="7342188" y="4116388"/>
            <a:ext cx="180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4. Query DB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69063" y="1338263"/>
            <a:ext cx="1651000" cy="124142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273925" y="2933700"/>
            <a:ext cx="1651000" cy="293528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69138" y="2184400"/>
            <a:ext cx="1611312" cy="1117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208213" y="4291013"/>
            <a:ext cx="1739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6. Browser displays Welcome page/ invalid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</a:t>
            </a: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738188"/>
            <a:ext cx="2894012" cy="582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/>
          <p:nvPr/>
        </p:nvSpPr>
        <p:spPr>
          <a:xfrm>
            <a:off x="1038225" y="2193925"/>
            <a:ext cx="1757363" cy="720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Line 51"/>
          <p:cNvSpPr>
            <a:spLocks noChangeShapeType="1"/>
          </p:cNvSpPr>
          <p:nvPr/>
        </p:nvSpPr>
        <p:spPr bwMode="auto">
          <a:xfrm flipV="1">
            <a:off x="2803525" y="2370138"/>
            <a:ext cx="27305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5510213" y="2074863"/>
            <a:ext cx="212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2" name="Rectangle 7"/>
          <p:cNvSpPr/>
          <p:nvPr/>
        </p:nvSpPr>
        <p:spPr>
          <a:xfrm>
            <a:off x="1104900" y="3605213"/>
            <a:ext cx="1905000" cy="720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Line 51"/>
          <p:cNvSpPr>
            <a:spLocks noChangeShapeType="1"/>
          </p:cNvSpPr>
          <p:nvPr/>
        </p:nvSpPr>
        <p:spPr bwMode="auto">
          <a:xfrm flipV="1">
            <a:off x="3028950" y="3781425"/>
            <a:ext cx="2571750" cy="1381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5576888" y="3486150"/>
            <a:ext cx="212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</a:p>
        </p:txBody>
      </p:sp>
      <p:sp>
        <p:nvSpPr>
          <p:cNvPr id="6" name="Rectangle 7"/>
          <p:cNvSpPr/>
          <p:nvPr/>
        </p:nvSpPr>
        <p:spPr>
          <a:xfrm>
            <a:off x="1077913" y="4559300"/>
            <a:ext cx="1905000" cy="250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Line 51"/>
          <p:cNvSpPr>
            <a:spLocks noChangeShapeType="1"/>
          </p:cNvSpPr>
          <p:nvPr/>
        </p:nvSpPr>
        <p:spPr bwMode="auto">
          <a:xfrm flipV="1">
            <a:off x="2976563" y="4560888"/>
            <a:ext cx="2571750" cy="1381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5535613" y="4386263"/>
            <a:ext cx="212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DB Connection Lib</a:t>
            </a:r>
          </a:p>
        </p:txBody>
      </p:sp>
      <p:sp>
        <p:nvSpPr>
          <p:cNvPr id="11" name="Rectangle 7"/>
          <p:cNvSpPr/>
          <p:nvPr/>
        </p:nvSpPr>
        <p:spPr>
          <a:xfrm>
            <a:off x="876300" y="5245100"/>
            <a:ext cx="1905000" cy="250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Line 51"/>
          <p:cNvSpPr>
            <a:spLocks noChangeShapeType="1"/>
          </p:cNvSpPr>
          <p:nvPr/>
        </p:nvSpPr>
        <p:spPr bwMode="auto">
          <a:xfrm flipV="1">
            <a:off x="2774950" y="5246688"/>
            <a:ext cx="2571750" cy="1381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5334000" y="5072063"/>
            <a:ext cx="212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JDBC Driver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2" grpId="0" animBg="1"/>
      <p:bldP spid="4" grpId="0"/>
      <p:bldP spid="6" grpId="0" animBg="1"/>
      <p:bldP spid="10" grpId="0"/>
      <p:bldP spid="11" grpId="0" animBg="1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>
          <a:xfrm>
            <a:off x="211138" y="1231900"/>
            <a:ext cx="8229600" cy="2514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simple web site using html and servlet?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 and Methods 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is Servlet?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Parameters vs. Variables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Servlet Life Cycle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Break down structure component in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building web application</a:t>
            </a:r>
          </a:p>
          <a:p>
            <a:pPr lvl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 typeface="Wingdings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322388" y="5661025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56675" name="Text Box 4"/>
          <p:cNvSpPr txBox="1">
            <a:spLocks noChangeArrowheads="1"/>
          </p:cNvSpPr>
          <p:nvPr/>
        </p:nvSpPr>
        <p:spPr bwMode="auto">
          <a:xfrm>
            <a:off x="1322388" y="5661025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15667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064356"/>
              </p:ext>
            </p:extLst>
          </p:nvPr>
        </p:nvGraphicFramePr>
        <p:xfrm>
          <a:off x="1509920" y="3021702"/>
          <a:ext cx="13938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68" name="Photo Editor Photo" r:id="rId3" imgW="7621064" imgH="5714286" progId="MSPhotoEd.3">
                  <p:embed/>
                </p:oleObj>
              </mc:Choice>
              <mc:Fallback>
                <p:oleObj name="Photo Editor Photo" r:id="rId3" imgW="7621064" imgH="5714286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920" y="3021702"/>
                        <a:ext cx="13938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Rectangle 19"/>
          <p:cNvSpPr>
            <a:spLocks noChangeArrowheads="1"/>
          </p:cNvSpPr>
          <p:nvPr/>
        </p:nvSpPr>
        <p:spPr bwMode="auto">
          <a:xfrm>
            <a:off x="4003883" y="1932677"/>
            <a:ext cx="2238375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679" name="Oval 20"/>
          <p:cNvSpPr>
            <a:spLocks noChangeArrowheads="1"/>
          </p:cNvSpPr>
          <p:nvPr/>
        </p:nvSpPr>
        <p:spPr bwMode="auto">
          <a:xfrm>
            <a:off x="4156283" y="2572439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56680" name="AutoShape 7"/>
          <p:cNvCxnSpPr>
            <a:cxnSpLocks noChangeShapeType="1"/>
            <a:endCxn id="156679" idx="2"/>
          </p:cNvCxnSpPr>
          <p:nvPr/>
        </p:nvCxnSpPr>
        <p:spPr bwMode="auto">
          <a:xfrm flipV="1">
            <a:off x="2822783" y="2867714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681" name="Oval 10"/>
          <p:cNvSpPr>
            <a:spLocks noChangeArrowheads="1"/>
          </p:cNvSpPr>
          <p:nvPr/>
        </p:nvSpPr>
        <p:spPr bwMode="auto">
          <a:xfrm>
            <a:off x="4156283" y="4091677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156682" name="AutoShape 11"/>
          <p:cNvCxnSpPr>
            <a:cxnSpLocks noChangeShapeType="1"/>
            <a:stCxn id="156679" idx="4"/>
            <a:endCxn id="156681" idx="0"/>
          </p:cNvCxnSpPr>
          <p:nvPr/>
        </p:nvCxnSpPr>
        <p:spPr bwMode="auto">
          <a:xfrm rot="5400000">
            <a:off x="4005470" y="3628127"/>
            <a:ext cx="928687" cy="15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83" name="AutoShape 13"/>
          <p:cNvCxnSpPr>
            <a:cxnSpLocks noChangeShapeType="1"/>
            <a:stCxn id="156681" idx="2"/>
          </p:cNvCxnSpPr>
          <p:nvPr/>
        </p:nvCxnSpPr>
        <p:spPr bwMode="auto">
          <a:xfrm rot="10800000">
            <a:off x="2822783" y="3513827"/>
            <a:ext cx="1333500" cy="8731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84" name="AutoShape 14"/>
          <p:cNvCxnSpPr>
            <a:cxnSpLocks noChangeShapeType="1"/>
            <a:stCxn id="156679" idx="3"/>
          </p:cNvCxnSpPr>
          <p:nvPr/>
        </p:nvCxnSpPr>
        <p:spPr bwMode="auto">
          <a:xfrm rot="5400000">
            <a:off x="3317289" y="2582758"/>
            <a:ext cx="436563" cy="1425575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Can 26"/>
          <p:cNvSpPr/>
          <p:nvPr/>
        </p:nvSpPr>
        <p:spPr>
          <a:xfrm>
            <a:off x="7001083" y="3062977"/>
            <a:ext cx="701675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sp>
        <p:nvSpPr>
          <p:cNvPr id="156686" name="Oval 27"/>
          <p:cNvSpPr>
            <a:spLocks noChangeArrowheads="1"/>
          </p:cNvSpPr>
          <p:nvPr/>
        </p:nvSpPr>
        <p:spPr bwMode="auto">
          <a:xfrm>
            <a:off x="5356433" y="3213789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  <p:cxnSp>
        <p:nvCxnSpPr>
          <p:cNvPr id="156687" name="AutoShape 7"/>
          <p:cNvCxnSpPr>
            <a:cxnSpLocks noChangeShapeType="1"/>
            <a:endCxn id="156686" idx="1"/>
          </p:cNvCxnSpPr>
          <p:nvPr/>
        </p:nvCxnSpPr>
        <p:spPr bwMode="auto">
          <a:xfrm>
            <a:off x="4761120" y="2913752"/>
            <a:ext cx="687388" cy="3873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88" name="AutoShape 7"/>
          <p:cNvCxnSpPr>
            <a:cxnSpLocks noChangeShapeType="1"/>
            <a:stCxn id="156686" idx="6"/>
          </p:cNvCxnSpPr>
          <p:nvPr/>
        </p:nvCxnSpPr>
        <p:spPr bwMode="auto">
          <a:xfrm flipV="1">
            <a:off x="5983495" y="3382064"/>
            <a:ext cx="1009650" cy="1270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89" name="AutoShape 13"/>
          <p:cNvCxnSpPr>
            <a:cxnSpLocks noChangeShapeType="1"/>
            <a:endCxn id="156686" idx="5"/>
          </p:cNvCxnSpPr>
          <p:nvPr/>
        </p:nvCxnSpPr>
        <p:spPr bwMode="auto">
          <a:xfrm rot="10800000" flipV="1">
            <a:off x="5893008" y="3677339"/>
            <a:ext cx="1128712" cy="4127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90" name="AutoShape 13"/>
          <p:cNvCxnSpPr>
            <a:cxnSpLocks noChangeShapeType="1"/>
            <a:endCxn id="156679" idx="5"/>
          </p:cNvCxnSpPr>
          <p:nvPr/>
        </p:nvCxnSpPr>
        <p:spPr bwMode="auto">
          <a:xfrm rot="10800000">
            <a:off x="4691270" y="3077264"/>
            <a:ext cx="733425" cy="355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691" name="TextBox 32"/>
          <p:cNvSpPr txBox="1">
            <a:spLocks noChangeArrowheads="1"/>
          </p:cNvSpPr>
          <p:nvPr/>
        </p:nvSpPr>
        <p:spPr bwMode="auto">
          <a:xfrm>
            <a:off x="2541795" y="2624827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</a:t>
            </a:r>
          </a:p>
        </p:txBody>
      </p:sp>
      <p:sp>
        <p:nvSpPr>
          <p:cNvPr id="156692" name="TextBox 33"/>
          <p:cNvSpPr txBox="1">
            <a:spLocks noChangeArrowheads="1"/>
          </p:cNvSpPr>
          <p:nvPr/>
        </p:nvSpPr>
        <p:spPr bwMode="auto">
          <a:xfrm>
            <a:off x="4935745" y="2624827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Call</a:t>
            </a:r>
          </a:p>
        </p:txBody>
      </p:sp>
      <p:sp>
        <p:nvSpPr>
          <p:cNvPr id="156693" name="TextBox 34"/>
          <p:cNvSpPr txBox="1">
            <a:spLocks noChangeArrowheads="1"/>
          </p:cNvSpPr>
          <p:nvPr/>
        </p:nvSpPr>
        <p:spPr bwMode="auto">
          <a:xfrm>
            <a:off x="6061283" y="2994714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Query</a:t>
            </a:r>
          </a:p>
        </p:txBody>
      </p:sp>
      <p:sp>
        <p:nvSpPr>
          <p:cNvPr id="156694" name="TextBox 35"/>
          <p:cNvSpPr txBox="1">
            <a:spLocks noChangeArrowheads="1"/>
          </p:cNvSpPr>
          <p:nvPr/>
        </p:nvSpPr>
        <p:spPr bwMode="auto">
          <a:xfrm>
            <a:off x="4472195" y="3712264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Render/Send</a:t>
            </a:r>
          </a:p>
        </p:txBody>
      </p:sp>
      <p:sp>
        <p:nvSpPr>
          <p:cNvPr id="156695" name="TextBox 36"/>
          <p:cNvSpPr txBox="1">
            <a:spLocks noChangeArrowheads="1"/>
          </p:cNvSpPr>
          <p:nvPr/>
        </p:nvSpPr>
        <p:spPr bwMode="auto">
          <a:xfrm>
            <a:off x="3105358" y="3405877"/>
            <a:ext cx="170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Response</a:t>
            </a:r>
          </a:p>
        </p:txBody>
      </p:sp>
      <p:sp>
        <p:nvSpPr>
          <p:cNvPr id="156696" name="TextBox 37"/>
          <p:cNvSpPr txBox="1">
            <a:spLocks noChangeArrowheads="1"/>
          </p:cNvSpPr>
          <p:nvPr/>
        </p:nvSpPr>
        <p:spPr bwMode="auto">
          <a:xfrm>
            <a:off x="1474995" y="4123427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6. Display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56675" name="Text Box 4"/>
          <p:cNvSpPr txBox="1">
            <a:spLocks noChangeArrowheads="1"/>
          </p:cNvSpPr>
          <p:nvPr/>
        </p:nvSpPr>
        <p:spPr bwMode="auto">
          <a:xfrm>
            <a:off x="1322388" y="5661025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pic>
        <p:nvPicPr>
          <p:cNvPr id="25" name="Picture 85">
            <a:extLst>
              <a:ext uri="{FF2B5EF4-FFF2-40B4-BE49-F238E27FC236}">
                <a16:creationId xmlns:a16="http://schemas.microsoft.com/office/drawing/2014/main" id="{B53828BA-1413-4DF5-968C-336C2F555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1198342"/>
            <a:ext cx="8588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Smiley Face 25">
            <a:extLst>
              <a:ext uri="{FF2B5EF4-FFF2-40B4-BE49-F238E27FC236}">
                <a16:creationId xmlns:a16="http://schemas.microsoft.com/office/drawing/2014/main" id="{BDB001D2-FA07-4EAC-A063-DF6C227EE400}"/>
              </a:ext>
            </a:extLst>
          </p:cNvPr>
          <p:cNvSpPr/>
          <p:nvPr/>
        </p:nvSpPr>
        <p:spPr>
          <a:xfrm>
            <a:off x="0" y="1290417"/>
            <a:ext cx="588963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F7F218-7A1A-4609-91F7-635B3B97FD5D}"/>
              </a:ext>
            </a:extLst>
          </p:cNvPr>
          <p:cNvCxnSpPr/>
          <p:nvPr/>
        </p:nvCxnSpPr>
        <p:spPr>
          <a:xfrm rot="5400000">
            <a:off x="1216025" y="3712943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1">
            <a:extLst>
              <a:ext uri="{FF2B5EF4-FFF2-40B4-BE49-F238E27FC236}">
                <a16:creationId xmlns:a16="http://schemas.microsoft.com/office/drawing/2014/main" id="{4D0919CA-0863-45CE-AEB0-337EF5732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5676680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E6200B1-C68F-4FC6-95F5-240C2C2E4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5727480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8D09C9-3B62-462A-AB64-C78EE891FFC7}"/>
              </a:ext>
            </a:extLst>
          </p:cNvPr>
          <p:cNvCxnSpPr/>
          <p:nvPr/>
        </p:nvCxnSpPr>
        <p:spPr>
          <a:xfrm flipV="1">
            <a:off x="574675" y="1474567"/>
            <a:ext cx="1741488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06E35D-1151-430A-8343-7C22C489F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834805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C9A22D5D-7EE9-4422-99E8-10EDE3E2D458}"/>
              </a:ext>
            </a:extLst>
          </p:cNvPr>
          <p:cNvSpPr/>
          <p:nvPr/>
        </p:nvSpPr>
        <p:spPr>
          <a:xfrm>
            <a:off x="2833688" y="3971705"/>
            <a:ext cx="1270000" cy="6413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88A400-F4FD-48F2-8DAB-9BBDF184776E}"/>
              </a:ext>
            </a:extLst>
          </p:cNvPr>
          <p:cNvCxnSpPr>
            <a:endCxn id="25" idx="3"/>
          </p:cNvCxnSpPr>
          <p:nvPr/>
        </p:nvCxnSpPr>
        <p:spPr>
          <a:xfrm rot="16200000" flipV="1">
            <a:off x="1926432" y="2750123"/>
            <a:ext cx="2519362" cy="603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CBF285-E021-4AEC-BB56-0C8D597D4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2171480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msg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1DC7FF-8C9F-4BBF-A6F3-AE6079925FCF}"/>
              </a:ext>
            </a:extLst>
          </p:cNvPr>
          <p:cNvCxnSpPr>
            <a:stCxn id="25" idx="3"/>
          </p:cNvCxnSpPr>
          <p:nvPr/>
        </p:nvCxnSpPr>
        <p:spPr>
          <a:xfrm>
            <a:off x="3155950" y="1520605"/>
            <a:ext cx="906463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>
            <a:extLst>
              <a:ext uri="{FF2B5EF4-FFF2-40B4-BE49-F238E27FC236}">
                <a16:creationId xmlns:a16="http://schemas.microsoft.com/office/drawing/2014/main" id="{9C03527E-4E15-488B-8131-DDB9693C3BE2}"/>
              </a:ext>
            </a:extLst>
          </p:cNvPr>
          <p:cNvSpPr/>
          <p:nvPr/>
        </p:nvSpPr>
        <p:spPr>
          <a:xfrm>
            <a:off x="4073525" y="1647605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313D46-F468-460C-B6EC-4E8AF865F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1252317"/>
            <a:ext cx="1766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A9B923-2BA8-4D12-B510-ECF2ED54ADF5}"/>
              </a:ext>
            </a:extLst>
          </p:cNvPr>
          <p:cNvCxnSpPr/>
          <p:nvPr/>
        </p:nvCxnSpPr>
        <p:spPr>
          <a:xfrm flipV="1">
            <a:off x="5421313" y="1760317"/>
            <a:ext cx="428625" cy="7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9C38B5F-3AD9-487C-9D2B-AD7BD7E2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088" y="1266605"/>
            <a:ext cx="3957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28A191-EB64-43C2-87FD-4356CA113373}"/>
              </a:ext>
            </a:extLst>
          </p:cNvPr>
          <p:cNvSpPr/>
          <p:nvPr/>
        </p:nvSpPr>
        <p:spPr>
          <a:xfrm>
            <a:off x="5876925" y="1596805"/>
            <a:ext cx="2908300" cy="26479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4669BC-EDA4-49D0-8C4E-0AEFEA0B38CC}"/>
              </a:ext>
            </a:extLst>
          </p:cNvPr>
          <p:cNvSpPr/>
          <p:nvPr/>
        </p:nvSpPr>
        <p:spPr>
          <a:xfrm>
            <a:off x="5907088" y="1871442"/>
            <a:ext cx="1266825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Object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E67AB9-B440-4E26-BEB1-DF1F47AAA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1880967"/>
            <a:ext cx="17668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Container create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7566F7-560A-42EE-B531-AD899D693E93}"/>
              </a:ext>
            </a:extLst>
          </p:cNvPr>
          <p:cNvSpPr/>
          <p:nvPr/>
        </p:nvSpPr>
        <p:spPr>
          <a:xfrm>
            <a:off x="7446963" y="3262092"/>
            <a:ext cx="1323975" cy="7508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D2D596-B98B-4A9A-BC84-0432ECB0746F}"/>
              </a:ext>
            </a:extLst>
          </p:cNvPr>
          <p:cNvCxnSpPr>
            <a:stCxn id="42" idx="5"/>
            <a:endCxn id="44" idx="0"/>
          </p:cNvCxnSpPr>
          <p:nvPr/>
        </p:nvCxnSpPr>
        <p:spPr>
          <a:xfrm rot="16200000" flipH="1">
            <a:off x="7242969" y="2396111"/>
            <a:ext cx="611187" cy="11207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2DB8770-B9DB-4807-ACFF-03FA585B3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758" y="2587232"/>
            <a:ext cx="1335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Forward</a:t>
            </a:r>
          </a:p>
        </p:txBody>
      </p:sp>
      <p:sp>
        <p:nvSpPr>
          <p:cNvPr id="47" name="Can 43">
            <a:extLst>
              <a:ext uri="{FF2B5EF4-FFF2-40B4-BE49-F238E27FC236}">
                <a16:creationId xmlns:a16="http://schemas.microsoft.com/office/drawing/2014/main" id="{1D35D086-B7F0-47C6-9A7F-116118F245B0}"/>
              </a:ext>
            </a:extLst>
          </p:cNvPr>
          <p:cNvSpPr/>
          <p:nvPr/>
        </p:nvSpPr>
        <p:spPr>
          <a:xfrm>
            <a:off x="6597650" y="4906742"/>
            <a:ext cx="1296988" cy="9080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EB8E310-2077-4059-9FB4-77A59329C4D6}"/>
              </a:ext>
            </a:extLst>
          </p:cNvPr>
          <p:cNvCxnSpPr>
            <a:endCxn id="47" idx="1"/>
          </p:cNvCxnSpPr>
          <p:nvPr/>
        </p:nvCxnSpPr>
        <p:spPr>
          <a:xfrm rot="5400000">
            <a:off x="7200900" y="4041555"/>
            <a:ext cx="911225" cy="8191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237399-A393-431C-9D29-8D618EB7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4363817"/>
            <a:ext cx="1382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7.retrieve data (if any)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08E1AB-528E-465D-B3A2-A63D794BA727}"/>
              </a:ext>
            </a:extLst>
          </p:cNvPr>
          <p:cNvCxnSpPr>
            <a:stCxn id="44" idx="3"/>
          </p:cNvCxnSpPr>
          <p:nvPr/>
        </p:nvCxnSpPr>
        <p:spPr>
          <a:xfrm rot="5400000">
            <a:off x="6796088" y="4095529"/>
            <a:ext cx="1036638" cy="652463"/>
          </a:xfrm>
          <a:prstGeom prst="straightConnector1">
            <a:avLst/>
          </a:prstGeom>
          <a:ln w="38100">
            <a:solidFill>
              <a:srgbClr val="FF33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6974D47-27B1-42A9-91FB-D8E3A7713E1D}"/>
              </a:ext>
            </a:extLst>
          </p:cNvPr>
          <p:cNvSpPr/>
          <p:nvPr/>
        </p:nvSpPr>
        <p:spPr>
          <a:xfrm>
            <a:off x="5907088" y="2922367"/>
            <a:ext cx="1417637" cy="803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 Object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1B6095-2822-4208-AD4D-A9E9899F4B4E}"/>
              </a:ext>
            </a:extLst>
          </p:cNvPr>
          <p:cNvCxnSpPr/>
          <p:nvPr/>
        </p:nvCxnSpPr>
        <p:spPr>
          <a:xfrm rot="16200000" flipH="1">
            <a:off x="7246144" y="3485136"/>
            <a:ext cx="284162" cy="25400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9E2D90B-76AC-45F1-A15C-B9978C370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3695480"/>
            <a:ext cx="1252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Set Val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B4AD764-8708-4B15-821B-9E43DD401CB2}"/>
              </a:ext>
            </a:extLst>
          </p:cNvPr>
          <p:cNvCxnSpPr/>
          <p:nvPr/>
        </p:nvCxnSpPr>
        <p:spPr>
          <a:xfrm>
            <a:off x="5276850" y="2347692"/>
            <a:ext cx="573088" cy="382588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44485A-F928-493B-A599-80AB76970D6F}"/>
              </a:ext>
            </a:extLst>
          </p:cNvPr>
          <p:cNvCxnSpPr/>
          <p:nvPr/>
        </p:nvCxnSpPr>
        <p:spPr>
          <a:xfrm>
            <a:off x="3133725" y="1733330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A38DAE-B92E-4ED6-9B44-C4F9E3A74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3751042"/>
            <a:ext cx="1766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Create Response Msg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18B609-D784-4019-8F08-84DB2F360EC6}"/>
              </a:ext>
            </a:extLst>
          </p:cNvPr>
          <p:cNvCxnSpPr/>
          <p:nvPr/>
        </p:nvCxnSpPr>
        <p:spPr>
          <a:xfrm flipV="1">
            <a:off x="3667125" y="3276380"/>
            <a:ext cx="2019300" cy="7508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2EF10AE-A9AA-438D-BA68-FB9EE5107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2454055"/>
            <a:ext cx="1935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10. Send response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7701D9-CB18-498C-8273-8D306B69867D}"/>
              </a:ext>
            </a:extLst>
          </p:cNvPr>
          <p:cNvCxnSpPr>
            <a:stCxn id="26" idx="5"/>
          </p:cNvCxnSpPr>
          <p:nvPr/>
        </p:nvCxnSpPr>
        <p:spPr>
          <a:xfrm rot="16200000" flipH="1">
            <a:off x="1380332" y="853061"/>
            <a:ext cx="46037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0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/>
          </p:cNvSpPr>
          <p:nvPr>
            <p:ph type="title" idx="4294967295"/>
          </p:nvPr>
        </p:nvSpPr>
        <p:spPr>
          <a:xfrm>
            <a:off x="588963" y="0"/>
            <a:ext cx="8229600" cy="1143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15769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7613"/>
            <a:ext cx="8686800" cy="5640387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it again all of demos</a:t>
            </a: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servlet to write the programs as the following requirement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Login form (naming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LoginServlet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title Login, header h1 – Login, 02 textbox with naming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txtUser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txtPass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Login button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ColorServlet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presents “Welcome to Servlet course” with yellow in background and red in foreground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58723" name="Rectangle 3"/>
          <p:cNvSpPr>
            <a:spLocks noGrp="1"/>
          </p:cNvSpPr>
          <p:nvPr>
            <p:ph type="body" idx="4294967295"/>
          </p:nvPr>
        </p:nvSpPr>
        <p:spPr>
          <a:xfrm>
            <a:off x="287338" y="955675"/>
            <a:ext cx="8624887" cy="5595938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database from web application?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Overview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and JDBC Drivers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Basics: Processing SQL Statements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CRUD application using MS SQL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89488074"/>
              </p:ext>
            </p:extLst>
          </p:nvPr>
        </p:nvGraphicFramePr>
        <p:xfrm>
          <a:off x="0" y="929148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97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08" y="1316179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0E209A-E7FE-4609-BEB0-ECD125D65781}"/>
              </a:ext>
            </a:extLst>
          </p:cNvPr>
          <p:cNvCxnSpPr/>
          <p:nvPr/>
        </p:nvCxnSpPr>
        <p:spPr>
          <a:xfrm>
            <a:off x="6622473" y="969817"/>
            <a:ext cx="0" cy="77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D73DB92-4F1C-4FBD-9AB7-133F8097A3BA}"/>
              </a:ext>
            </a:extLst>
          </p:cNvPr>
          <p:cNvSpPr/>
          <p:nvPr/>
        </p:nvSpPr>
        <p:spPr>
          <a:xfrm>
            <a:off x="6622472" y="969816"/>
            <a:ext cx="2175151" cy="732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4, 5, 6 – JDBC </a:t>
            </a:r>
          </a:p>
          <a:p>
            <a:pPr marL="0"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Login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875"/>
            <a:ext cx="69342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5" name="Rectangle 2"/>
          <p:cNvSpPr>
            <a:spLocks noGrp="1"/>
          </p:cNvSpPr>
          <p:nvPr>
            <p:ph type="title" idx="4294967295"/>
          </p:nvPr>
        </p:nvSpPr>
        <p:spPr>
          <a:xfrm>
            <a:off x="558800" y="0"/>
            <a:ext cx="8585200" cy="1262063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Build The Simple Web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Web Application Project</a:t>
            </a:r>
          </a:p>
        </p:txBody>
      </p:sp>
      <p:sp>
        <p:nvSpPr>
          <p:cNvPr id="9" name="Rectangle 59"/>
          <p:cNvSpPr>
            <a:spLocks noChangeArrowheads="1"/>
          </p:cNvSpPr>
          <p:nvPr/>
        </p:nvSpPr>
        <p:spPr bwMode="auto">
          <a:xfrm>
            <a:off x="239713" y="4270375"/>
            <a:ext cx="56657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Java Web categories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the “Web Application” Projects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Next button</a:t>
            </a:r>
            <a:endParaRPr lang="vi-VN" altLang="en-US" sz="24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127125"/>
            <a:ext cx="38766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2039938" y="3203575"/>
            <a:ext cx="976312" cy="2349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3786188" y="6492875"/>
            <a:ext cx="976312" cy="2349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420813"/>
            <a:ext cx="69881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3" name="Rectangle 2"/>
          <p:cNvSpPr>
            <a:spLocks noGrp="1"/>
          </p:cNvSpPr>
          <p:nvPr>
            <p:ph type="title" idx="4294967295"/>
          </p:nvPr>
        </p:nvSpPr>
        <p:spPr>
          <a:xfrm>
            <a:off x="930275" y="0"/>
            <a:ext cx="8213725" cy="11366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Build The Simple Web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Web Application Project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913063" y="2084388"/>
            <a:ext cx="712787" cy="2143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3670300" y="2190750"/>
            <a:ext cx="34163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016750" y="2003425"/>
            <a:ext cx="212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Fill your project name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6119813" y="2363788"/>
            <a:ext cx="712787" cy="2143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6804025" y="2484438"/>
            <a:ext cx="2825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7016750" y="2282825"/>
            <a:ext cx="2127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Browser your location where store the project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2255838" y="4968875"/>
            <a:ext cx="68881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Next button</a:t>
            </a:r>
            <a:endParaRPr lang="vi-VN" altLang="en-US" sz="24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3994150" y="6084888"/>
            <a:ext cx="712788" cy="2143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8" grpId="0"/>
      <p:bldP spid="19" grpId="0" build="p" bldLvl="2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2750"/>
            <a:ext cx="66484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1" name="Rectangle 2"/>
          <p:cNvSpPr>
            <a:spLocks noGrp="1"/>
          </p:cNvSpPr>
          <p:nvPr>
            <p:ph type="title" idx="4294967295"/>
          </p:nvPr>
        </p:nvSpPr>
        <p:spPr>
          <a:xfrm>
            <a:off x="660400" y="0"/>
            <a:ext cx="8483600" cy="11668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Build The Simple Web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Web Application Project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2725738" y="2659063"/>
            <a:ext cx="3300412" cy="1873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>
            <a:off x="6032500" y="2743200"/>
            <a:ext cx="9159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6970713" y="2538413"/>
            <a:ext cx="2173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Choose deployed server </a:t>
            </a: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2828925" y="2925763"/>
            <a:ext cx="720725" cy="24288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3533775" y="3057525"/>
            <a:ext cx="36274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7129463" y="2868613"/>
            <a:ext cx="220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Choose Java EE 5/ </a:t>
            </a:r>
            <a:b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J2EE 1.4</a:t>
            </a: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2733675" y="3663950"/>
            <a:ext cx="927100" cy="2286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3679825" y="3784600"/>
            <a:ext cx="3375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6881813" y="3544888"/>
            <a:ext cx="22621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context path (if necessary). Defaults, it is named same as Project Name</a:t>
            </a:r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1989138" y="4979988"/>
            <a:ext cx="70643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Finish button</a:t>
            </a:r>
            <a:endParaRPr lang="vi-VN" altLang="en-US" sz="28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4441825" y="6110288"/>
            <a:ext cx="712788" cy="2143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 animBg="1"/>
      <p:bldP spid="21" grpId="0"/>
      <p:bldP spid="22" grpId="0" animBg="1"/>
      <p:bldP spid="24" grpId="0"/>
      <p:bldP spid="25" grpId="0" build="p" bldLvl="2"/>
      <p:bldP spid="1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0" y="947738"/>
            <a:ext cx="3925888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93788"/>
          </a:xfrm>
        </p:spPr>
        <p:txBody>
          <a:bodyPr wrap="none"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Appendix – Build The Simple Web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9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How to Create Web Application Project</a:t>
            </a:r>
          </a:p>
        </p:txBody>
      </p:sp>
      <p:sp>
        <p:nvSpPr>
          <p:cNvPr id="24" name="Rectangle 47"/>
          <p:cNvSpPr>
            <a:spLocks noChangeArrowheads="1"/>
          </p:cNvSpPr>
          <p:nvPr/>
        </p:nvSpPr>
        <p:spPr bwMode="auto">
          <a:xfrm>
            <a:off x="407988" y="1338263"/>
            <a:ext cx="1350962" cy="2540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48"/>
          <p:cNvSpPr>
            <a:spLocks noChangeShapeType="1"/>
          </p:cNvSpPr>
          <p:nvPr/>
        </p:nvSpPr>
        <p:spPr bwMode="auto">
          <a:xfrm>
            <a:off x="1757363" y="1458913"/>
            <a:ext cx="26384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49"/>
          <p:cNvSpPr txBox="1">
            <a:spLocks noChangeArrowheads="1"/>
          </p:cNvSpPr>
          <p:nvPr/>
        </p:nvSpPr>
        <p:spPr bwMode="auto">
          <a:xfrm>
            <a:off x="4483100" y="1285875"/>
            <a:ext cx="212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</p:txBody>
      </p:sp>
      <p:sp>
        <p:nvSpPr>
          <p:cNvPr id="27" name="Rectangle 50"/>
          <p:cNvSpPr>
            <a:spLocks noChangeArrowheads="1"/>
          </p:cNvSpPr>
          <p:nvPr/>
        </p:nvSpPr>
        <p:spPr bwMode="auto">
          <a:xfrm>
            <a:off x="1100138" y="1676400"/>
            <a:ext cx="1042987" cy="2444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51"/>
          <p:cNvSpPr>
            <a:spLocks noChangeShapeType="1"/>
          </p:cNvSpPr>
          <p:nvPr/>
        </p:nvSpPr>
        <p:spPr bwMode="auto">
          <a:xfrm>
            <a:off x="2138363" y="1812925"/>
            <a:ext cx="23415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4"/>
          <p:cNvSpPr>
            <a:spLocks noChangeShapeType="1"/>
          </p:cNvSpPr>
          <p:nvPr/>
        </p:nvSpPr>
        <p:spPr bwMode="auto">
          <a:xfrm>
            <a:off x="2555875" y="3014663"/>
            <a:ext cx="234156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56"/>
          <p:cNvSpPr>
            <a:spLocks noChangeArrowheads="1"/>
          </p:cNvSpPr>
          <p:nvPr/>
        </p:nvSpPr>
        <p:spPr bwMode="auto">
          <a:xfrm>
            <a:off x="1736725" y="2908300"/>
            <a:ext cx="833438" cy="28098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57"/>
          <p:cNvSpPr>
            <a:spLocks noChangeShapeType="1"/>
          </p:cNvSpPr>
          <p:nvPr/>
        </p:nvSpPr>
        <p:spPr bwMode="auto">
          <a:xfrm>
            <a:off x="2792413" y="4981575"/>
            <a:ext cx="21161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58"/>
          <p:cNvSpPr txBox="1">
            <a:spLocks noChangeArrowheads="1"/>
          </p:cNvSpPr>
          <p:nvPr/>
        </p:nvSpPr>
        <p:spPr bwMode="auto">
          <a:xfrm>
            <a:off x="4867275" y="4767263"/>
            <a:ext cx="3594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directory related define for Web App</a:t>
            </a:r>
          </a:p>
        </p:txBody>
      </p:sp>
      <p:sp>
        <p:nvSpPr>
          <p:cNvPr id="33" name="Rectangle 59"/>
          <p:cNvSpPr>
            <a:spLocks noChangeArrowheads="1"/>
          </p:cNvSpPr>
          <p:nvPr/>
        </p:nvSpPr>
        <p:spPr bwMode="auto">
          <a:xfrm>
            <a:off x="1079500" y="4873625"/>
            <a:ext cx="1703388" cy="24288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60"/>
          <p:cNvSpPr>
            <a:spLocks noChangeShapeType="1"/>
          </p:cNvSpPr>
          <p:nvPr/>
        </p:nvSpPr>
        <p:spPr bwMode="auto">
          <a:xfrm>
            <a:off x="2595563" y="3724275"/>
            <a:ext cx="23415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62"/>
          <p:cNvSpPr>
            <a:spLocks noChangeArrowheads="1"/>
          </p:cNvSpPr>
          <p:nvPr/>
        </p:nvSpPr>
        <p:spPr bwMode="auto">
          <a:xfrm>
            <a:off x="1014413" y="3630613"/>
            <a:ext cx="1571625" cy="2286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63"/>
          <p:cNvSpPr>
            <a:spLocks noChangeShapeType="1"/>
          </p:cNvSpPr>
          <p:nvPr/>
        </p:nvSpPr>
        <p:spPr bwMode="auto">
          <a:xfrm>
            <a:off x="2409825" y="4033838"/>
            <a:ext cx="234156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1069975" y="3940175"/>
            <a:ext cx="1330325" cy="20161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49"/>
          <p:cNvSpPr txBox="1">
            <a:spLocks noChangeArrowheads="1"/>
          </p:cNvSpPr>
          <p:nvPr/>
        </p:nvSpPr>
        <p:spPr bwMode="auto">
          <a:xfrm>
            <a:off x="4668838" y="1698625"/>
            <a:ext cx="212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Web Directory</a:t>
            </a:r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4960938" y="2867025"/>
            <a:ext cx="3284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Web deployment descriptor</a:t>
            </a: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4773613" y="3240088"/>
            <a:ext cx="45958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directory, containing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class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 When project is built, package 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classes directory</a:t>
            </a:r>
          </a:p>
        </p:txBody>
      </p:sp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4791075" y="3929063"/>
            <a:ext cx="4352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Support library directory, containing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jar file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 When project is built, package 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lib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7" grpId="0" animBg="1"/>
      <p:bldP spid="30" grpId="0" animBg="1"/>
      <p:bldP spid="32" grpId="0"/>
      <p:bldP spid="33" grpId="0" animBg="1"/>
      <p:bldP spid="35" grpId="0" animBg="1"/>
      <p:bldP spid="37" grpId="0" animBg="1"/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Server Model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847850"/>
            <a:ext cx="15176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70350" y="1962150"/>
            <a:ext cx="6492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05350" y="1579563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24250" y="1252538"/>
            <a:ext cx="1766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Send request </a:t>
            </a:r>
          </a:p>
        </p:txBody>
      </p:sp>
      <p:sp>
        <p:nvSpPr>
          <p:cNvPr id="13" name="Can 12"/>
          <p:cNvSpPr/>
          <p:nvPr/>
        </p:nvSpPr>
        <p:spPr>
          <a:xfrm>
            <a:off x="7581900" y="4881563"/>
            <a:ext cx="1296988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7810500" y="2166938"/>
            <a:ext cx="458788" cy="9175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35" idx="4"/>
          </p:cNvCxnSpPr>
          <p:nvPr/>
        </p:nvCxnSpPr>
        <p:spPr bwMode="auto">
          <a:xfrm>
            <a:off x="7256463" y="2401888"/>
            <a:ext cx="563562" cy="81597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prstDash val="sys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6763" y="2668588"/>
            <a:ext cx="1739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Response the result page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711325" y="3657601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6" name="TextBox 21"/>
          <p:cNvSpPr txBox="1">
            <a:spLocks noChangeArrowheads="1"/>
          </p:cNvSpPr>
          <p:nvPr/>
        </p:nvSpPr>
        <p:spPr bwMode="auto">
          <a:xfrm>
            <a:off x="2168525" y="5662613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6397" name="TextBox 22"/>
          <p:cNvSpPr txBox="1">
            <a:spLocks noChangeArrowheads="1"/>
          </p:cNvSpPr>
          <p:nvPr/>
        </p:nvSpPr>
        <p:spPr bwMode="auto">
          <a:xfrm>
            <a:off x="6032500" y="5603875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236538" y="1917700"/>
            <a:ext cx="588962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11213" y="2271713"/>
            <a:ext cx="1711325" cy="28575"/>
          </a:xfrm>
          <a:prstGeom prst="straightConnector1">
            <a:avLst/>
          </a:prstGeom>
          <a:ln w="38100">
            <a:solidFill>
              <a:srgbClr val="8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8975" y="2403475"/>
            <a:ext cx="177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Click Login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538244" y="2296596"/>
            <a:ext cx="2036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Check Login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72175" y="1931988"/>
            <a:ext cx="649288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21463" y="1474788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878513" y="2090738"/>
            <a:ext cx="741362" cy="460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392488"/>
            <a:ext cx="15176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rot="5400000" flipH="1" flipV="1">
            <a:off x="3658393" y="2494757"/>
            <a:ext cx="1236663" cy="9080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208213" y="4291013"/>
            <a:ext cx="1739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6. Browser displays Welcome page/ invalid page</a:t>
            </a:r>
          </a:p>
        </p:txBody>
      </p:sp>
      <p:cxnSp>
        <p:nvCxnSpPr>
          <p:cNvPr id="25" name="Straight Arrow Connector 24"/>
          <p:cNvCxnSpPr>
            <a:stCxn id="27" idx="4"/>
          </p:cNvCxnSpPr>
          <p:nvPr/>
        </p:nvCxnSpPr>
        <p:spPr>
          <a:xfrm rot="16200000" flipH="1">
            <a:off x="719932" y="2245519"/>
            <a:ext cx="1398587" cy="1774825"/>
          </a:xfrm>
          <a:prstGeom prst="straightConnector1">
            <a:avLst/>
          </a:prstGeom>
          <a:ln w="38100">
            <a:solidFill>
              <a:srgbClr val="80008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34"/>
          <p:cNvSpPr/>
          <p:nvPr/>
        </p:nvSpPr>
        <p:spPr>
          <a:xfrm>
            <a:off x="7634288" y="3097213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DAO</a:t>
            </a:r>
          </a:p>
        </p:txBody>
      </p:sp>
      <p:cxnSp>
        <p:nvCxnSpPr>
          <p:cNvPr id="3" name="Straight Arrow Connector 13"/>
          <p:cNvCxnSpPr>
            <a:cxnSpLocks noChangeShapeType="1"/>
          </p:cNvCxnSpPr>
          <p:nvPr/>
        </p:nvCxnSpPr>
        <p:spPr bwMode="auto">
          <a:xfrm flipH="1">
            <a:off x="8231188" y="3995738"/>
            <a:ext cx="349250" cy="10461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Arrow Connector 15"/>
          <p:cNvCxnSpPr>
            <a:cxnSpLocks noChangeShapeType="1"/>
          </p:cNvCxnSpPr>
          <p:nvPr/>
        </p:nvCxnSpPr>
        <p:spPr bwMode="auto">
          <a:xfrm>
            <a:off x="7939088" y="3905250"/>
            <a:ext cx="158750" cy="106362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42188" y="4116388"/>
            <a:ext cx="180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Query DB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 animBg="1"/>
      <p:bldP spid="18" grpId="0"/>
      <p:bldP spid="27" grpId="0" animBg="1"/>
      <p:bldP spid="29" grpId="0"/>
      <p:bldP spid="33" grpId="0"/>
      <p:bldP spid="35" grpId="0" animBg="1"/>
      <p:bldP spid="24" grpId="0"/>
      <p:bldP spid="2" grpId="0" animBg="1"/>
      <p:bldP spid="1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616450"/>
            <a:ext cx="599757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100138" y="0"/>
            <a:ext cx="7815262" cy="1093788"/>
          </a:xfrm>
        </p:spPr>
        <p:txBody>
          <a:bodyPr wrap="none">
            <a:normAutofit fontScale="90000"/>
          </a:bodyPr>
          <a:lstStyle/>
          <a:p>
            <a:pPr>
              <a:lnSpc>
                <a:spcPct val="85000"/>
              </a:lnSpc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Appendix – Web Applications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Add the META-INF/context.xml to project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988" name="Rectangle 7"/>
          <p:cNvSpPr>
            <a:spLocks noChangeArrowheads="1"/>
          </p:cNvSpPr>
          <p:nvPr/>
        </p:nvSpPr>
        <p:spPr bwMode="auto">
          <a:xfrm>
            <a:off x="250825" y="1036638"/>
            <a:ext cx="889317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optional – if it does not exist</a:t>
            </a:r>
            <a:endParaRPr lang="vi-V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989" name="Rectangle 33"/>
          <p:cNvSpPr>
            <a:spLocks noChangeArrowheads="1"/>
          </p:cNvSpPr>
          <p:nvPr/>
        </p:nvSpPr>
        <p:spPr bwMode="auto">
          <a:xfrm>
            <a:off x="250825" y="1439863"/>
            <a:ext cx="8893175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 eaLnBrk="1" hangingPunct="1">
              <a:lnSpc>
                <a:spcPct val="8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Right click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Pages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choose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choose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  <a:p>
            <a:pPr lvl="1" algn="just" eaLnBrk="1" hangingPunct="1">
              <a:lnSpc>
                <a:spcPct val="8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New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Dialog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then choose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Folder, click Next</a:t>
            </a:r>
          </a:p>
          <a:p>
            <a:pPr lvl="1" algn="just" eaLnBrk="1" hangingPunct="1">
              <a:lnSpc>
                <a:spcPct val="8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New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Folder Dialog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type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META-INF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into Folder Name</a:t>
            </a:r>
          </a:p>
          <a:p>
            <a:pPr lvl="1" algn="just" eaLnBrk="1" hangingPunct="1">
              <a:lnSpc>
                <a:spcPct val="8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</a:p>
          <a:p>
            <a:pPr lvl="1" algn="just" eaLnBrk="1" hangingPunct="1">
              <a:lnSpc>
                <a:spcPct val="8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Right click the META-INF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choose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choose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  <a:p>
            <a:pPr lvl="1" algn="just" eaLnBrk="1" hangingPunct="1">
              <a:lnSpc>
                <a:spcPct val="8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New File Dialog,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choose XML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then choose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click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  <a:p>
            <a:pPr lvl="1" algn="just" eaLnBrk="1" hangingPunct="1">
              <a:lnSpc>
                <a:spcPct val="8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New XML Document Dialog,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 context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Name, click Next, then click Finish</a:t>
            </a:r>
          </a:p>
          <a:p>
            <a:pPr lvl="1" algn="just" eaLnBrk="1" hangingPunct="1">
              <a:lnSpc>
                <a:spcPct val="8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Type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 of content.xml 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as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Notes: must type “/” in front of context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65"/>
          <p:cNvSpPr>
            <a:spLocks noChangeArrowheads="1"/>
          </p:cNvSpPr>
          <p:nvPr/>
        </p:nvSpPr>
        <p:spPr bwMode="auto">
          <a:xfrm>
            <a:off x="4125913" y="5486400"/>
            <a:ext cx="1751012" cy="2476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999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4418013"/>
            <a:ext cx="28067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0338"/>
            <a:ext cx="9144000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5" name="Rectangle 2"/>
          <p:cNvSpPr>
            <a:spLocks noGrp="1"/>
          </p:cNvSpPr>
          <p:nvPr>
            <p:ph type="title" idx="4294967295"/>
          </p:nvPr>
        </p:nvSpPr>
        <p:spPr>
          <a:xfrm>
            <a:off x="989013" y="0"/>
            <a:ext cx="8154987" cy="1244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9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Build Application</a:t>
            </a:r>
          </a:p>
        </p:txBody>
      </p:sp>
      <p:sp>
        <p:nvSpPr>
          <p:cNvPr id="172036" name="Rectangle 7"/>
          <p:cNvSpPr>
            <a:spLocks noChangeArrowheads="1"/>
          </p:cNvSpPr>
          <p:nvPr/>
        </p:nvSpPr>
        <p:spPr bwMode="auto">
          <a:xfrm>
            <a:off x="250825" y="1104900"/>
            <a:ext cx="889317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vi-V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918075" y="6335713"/>
            <a:ext cx="2063750" cy="52228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7203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4638"/>
            <a:ext cx="28479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1528763"/>
            <a:ext cx="2770187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4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1231900"/>
            <a:ext cx="2947988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989013" y="0"/>
            <a:ext cx="8154987" cy="111125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Appendix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Build Application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083" name="Rectangle 7"/>
          <p:cNvSpPr>
            <a:spLocks noChangeArrowheads="1"/>
          </p:cNvSpPr>
          <p:nvPr/>
        </p:nvSpPr>
        <p:spPr bwMode="auto">
          <a:xfrm>
            <a:off x="250825" y="1104900"/>
            <a:ext cx="889317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vi-V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0825" y="4406900"/>
            <a:ext cx="8893175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en-US" altLang="en-US" b="1">
                <a:latin typeface="Times New Roman" panose="02020603050405020304" pitchFamily="18" charset="0"/>
              </a:rPr>
              <a:t>Package War file</a:t>
            </a:r>
            <a:r>
              <a:rPr lang="en-US" altLang="en-US">
                <a:latin typeface="Times New Roman" panose="02020603050405020304" pitchFamily="18" charset="0"/>
              </a:rPr>
              <a:t> with </a:t>
            </a:r>
            <a:r>
              <a:rPr lang="en-US" altLang="en-US" b="1">
                <a:latin typeface="Times New Roman" panose="02020603050405020304" pitchFamily="18" charset="0"/>
              </a:rPr>
              <a:t>command prompt</a:t>
            </a:r>
          </a:p>
          <a:p>
            <a:pPr lvl="1" algn="just" eaLnBrk="1" hangingPunct="1"/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jar –cvf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fileName.war directoryOrFile</a:t>
            </a:r>
          </a:p>
          <a:p>
            <a:pPr lvl="1" algn="just" eaLnBrk="1" hangingPunct="1"/>
            <a:r>
              <a:rPr lang="en-US" altLang="en-US" b="1">
                <a:latin typeface="Times New Roman" panose="02020603050405020304" pitchFamily="18" charset="0"/>
              </a:rPr>
              <a:t>Ex</a:t>
            </a:r>
            <a:r>
              <a:rPr lang="en-US" altLang="en-US">
                <a:latin typeface="Times New Roman" panose="02020603050405020304" pitchFamily="18" charset="0"/>
              </a:rPr>
              <a:t>: jar –cvf AJDay1_7.war *.jsp WEB-INF/*</a:t>
            </a:r>
            <a:endParaRPr lang="vi-VN" altLang="en-US">
              <a:latin typeface="Times New Roman" panose="02020603050405020304" pitchFamily="18" charset="0"/>
            </a:endParaRPr>
          </a:p>
        </p:txBody>
      </p:sp>
      <p:pic>
        <p:nvPicPr>
          <p:cNvPr id="1740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2613"/>
            <a:ext cx="408940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1522413"/>
            <a:ext cx="43926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2944813"/>
            <a:ext cx="40322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1409700"/>
            <a:ext cx="2359025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7775"/>
            <a:ext cx="9144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989013" y="74613"/>
            <a:ext cx="8154987" cy="930275"/>
          </a:xfrm>
        </p:spPr>
        <p:txBody>
          <a:bodyPr wrap="none"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Appendix 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Deploy Application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3" name="Rectangle 7"/>
          <p:cNvSpPr>
            <a:spLocks noChangeArrowheads="1"/>
          </p:cNvSpPr>
          <p:nvPr/>
        </p:nvSpPr>
        <p:spPr bwMode="auto">
          <a:xfrm>
            <a:off x="250825" y="1017588"/>
            <a:ext cx="889317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vi-V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285750" y="4713288"/>
            <a:ext cx="8858250" cy="121443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0" y="3976688"/>
            <a:ext cx="265113" cy="15240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7613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457325"/>
            <a:ext cx="27908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5889625" y="2994025"/>
            <a:ext cx="1211263" cy="2444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989013" y="74613"/>
            <a:ext cx="8154987" cy="930275"/>
          </a:xfrm>
        </p:spPr>
        <p:txBody>
          <a:bodyPr wrap="none"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Appendix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Run Application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179" name="Rectangle 7"/>
          <p:cNvSpPr>
            <a:spLocks noChangeArrowheads="1"/>
          </p:cNvSpPr>
          <p:nvPr/>
        </p:nvSpPr>
        <p:spPr bwMode="auto">
          <a:xfrm>
            <a:off x="250825" y="1017588"/>
            <a:ext cx="889317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vi-VN" altLang="en-US" sz="2400">
              <a:latin typeface="Times New Roman" panose="02020603050405020304" pitchFamily="18" charset="0"/>
            </a:endParaRPr>
          </a:p>
        </p:txBody>
      </p:sp>
      <p:pic>
        <p:nvPicPr>
          <p:cNvPr id="17818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398588"/>
            <a:ext cx="34702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1673225"/>
            <a:ext cx="4211637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/>
          </p:cNvSpPr>
          <p:nvPr>
            <p:ph type="title" idx="4294967295"/>
          </p:nvPr>
        </p:nvSpPr>
        <p:spPr>
          <a:xfrm>
            <a:off x="989013" y="0"/>
            <a:ext cx="8154987" cy="128905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Run Application</a:t>
            </a:r>
          </a:p>
        </p:txBody>
      </p:sp>
      <p:sp>
        <p:nvSpPr>
          <p:cNvPr id="180227" name="Rectangle 7"/>
          <p:cNvSpPr>
            <a:spLocks noChangeArrowheads="1"/>
          </p:cNvSpPr>
          <p:nvPr/>
        </p:nvSpPr>
        <p:spPr bwMode="auto">
          <a:xfrm>
            <a:off x="250825" y="1404938"/>
            <a:ext cx="889317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vi-VN" altLang="en-US" sz="2400">
              <a:latin typeface="Times New Roman" panose="02020603050405020304" pitchFamily="18" charset="0"/>
            </a:endParaRPr>
          </a:p>
        </p:txBody>
      </p:sp>
      <p:pic>
        <p:nvPicPr>
          <p:cNvPr id="1802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070100"/>
            <a:ext cx="7504113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/>
          </p:cNvSpPr>
          <p:nvPr>
            <p:ph type="title" idx="4294967295"/>
          </p:nvPr>
        </p:nvSpPr>
        <p:spPr>
          <a:xfrm>
            <a:off x="989013" y="0"/>
            <a:ext cx="8154987" cy="1289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9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</a:p>
        </p:txBody>
      </p:sp>
      <p:pic>
        <p:nvPicPr>
          <p:cNvPr id="18227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284288"/>
            <a:ext cx="32194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2251075"/>
            <a:ext cx="56451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35363"/>
            <a:ext cx="914400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Caches of server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WinXP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C:\Documents and Settings\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LoggedUser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\Application Data\NetBeans\version\apache-tomcat-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tomcatVersion_base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\work\Catalina \localhost\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Vista or Win7, 8, 10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C:\Users\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LoggedUser\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AppData\Roaming\NetBeans\version\apache-tomcat-tomcatVersion_base\work\Catalina\localhost\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location should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gone and cleared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application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undeployed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the web servers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 the errors</a:t>
            </a:r>
            <a:endParaRPr lang="vi-V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79538"/>
            <a:ext cx="7956550" cy="548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2"/>
          <p:cNvSpPr>
            <a:spLocks noGrp="1"/>
          </p:cNvSpPr>
          <p:nvPr>
            <p:ph type="title" idx="4294967295"/>
          </p:nvPr>
        </p:nvSpPr>
        <p:spPr>
          <a:xfrm>
            <a:off x="1460500" y="0"/>
            <a:ext cx="7683500" cy="119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Servlet</a:t>
            </a:r>
          </a:p>
        </p:txBody>
      </p:sp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250825" y="976313"/>
            <a:ext cx="889317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vi-V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968750" y="2103438"/>
            <a:ext cx="4522788" cy="2540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250825" y="5281613"/>
            <a:ext cx="8893175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Web categories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the “Servlet” File Types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Next button</a:t>
            </a:r>
            <a:endParaRPr lang="vi-VN" altLang="en-US" sz="24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87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0000"/>
            <a:ext cx="34353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3690938" y="2684463"/>
            <a:ext cx="712787" cy="2143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5888038" y="6478588"/>
            <a:ext cx="712787" cy="2143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8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 bldLvl="2"/>
      <p:bldP spid="8" grpId="0" animBg="1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595438"/>
            <a:ext cx="69437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2"/>
          <p:cNvSpPr>
            <a:spLocks noGrp="1"/>
          </p:cNvSpPr>
          <p:nvPr>
            <p:ph type="title" idx="4294967295"/>
          </p:nvPr>
        </p:nvSpPr>
        <p:spPr>
          <a:xfrm>
            <a:off x="1430338" y="0"/>
            <a:ext cx="7713662" cy="11255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Servlet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730500" y="2219325"/>
            <a:ext cx="1020763" cy="23971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3751263" y="2312988"/>
            <a:ext cx="34988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324725" y="2025650"/>
            <a:ext cx="1819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Fill your servlet name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730500" y="3135313"/>
            <a:ext cx="1020763" cy="2397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3751263" y="3254375"/>
            <a:ext cx="34988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180263" y="3008313"/>
            <a:ext cx="19637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Fill or choose package name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049463" y="5084763"/>
            <a:ext cx="709453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Next button</a:t>
            </a:r>
            <a:endParaRPr lang="vi-VN" altLang="en-US" sz="28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4154488" y="6042025"/>
            <a:ext cx="712787" cy="21431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19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8" grpId="0"/>
      <p:bldP spid="19" grpId="0" build="p" bldLvl="2"/>
      <p:bldP spid="1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093788"/>
            <a:ext cx="69437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2112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Servlet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3079750" y="2581275"/>
            <a:ext cx="1060450" cy="52228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4140200" y="2851150"/>
            <a:ext cx="29622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7016750" y="2446338"/>
            <a:ext cx="21272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Servlet Name or URL Pattern if necessary) to configure the servlet information to web.xml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5548313"/>
            <a:ext cx="914400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Finish button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servlet class (ex: HelloServlet.java) is added to source packages (with package name if it’s exist) and it’s information is added to xml</a:t>
            </a:r>
            <a:endParaRPr lang="vi-VN" altLang="en-US" sz="24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4673600" y="5510213"/>
            <a:ext cx="712788" cy="2143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2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build="p" bldLvl="2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781050" y="2928938"/>
          <a:ext cx="13938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928938"/>
                        <a:ext cx="13938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5013" y="1839913"/>
            <a:ext cx="2238375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27413" y="2479675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8" name="AutoShape 7"/>
          <p:cNvCxnSpPr>
            <a:cxnSpLocks noChangeShapeType="1"/>
            <a:endCxn id="7" idx="2"/>
          </p:cNvCxnSpPr>
          <p:nvPr/>
        </p:nvCxnSpPr>
        <p:spPr bwMode="auto">
          <a:xfrm flipV="1">
            <a:off x="2093913" y="277495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427413" y="3998913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11" name="AutoShape 11"/>
          <p:cNvCxnSpPr>
            <a:cxnSpLocks noChangeShapeType="1"/>
            <a:stCxn id="7" idx="4"/>
            <a:endCxn id="10" idx="0"/>
          </p:cNvCxnSpPr>
          <p:nvPr/>
        </p:nvCxnSpPr>
        <p:spPr bwMode="auto">
          <a:xfrm rot="5400000">
            <a:off x="3276600" y="3535363"/>
            <a:ext cx="928687" cy="15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10" idx="1"/>
            <a:endCxn id="7" idx="3"/>
          </p:cNvCxnSpPr>
          <p:nvPr/>
        </p:nvCxnSpPr>
        <p:spPr bwMode="auto">
          <a:xfrm flipV="1">
            <a:off x="3519244" y="2983741"/>
            <a:ext cx="0" cy="1101656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7" idx="3"/>
          </p:cNvCxnSpPr>
          <p:nvPr/>
        </p:nvCxnSpPr>
        <p:spPr bwMode="auto">
          <a:xfrm rot="5400000">
            <a:off x="2588419" y="2489994"/>
            <a:ext cx="436563" cy="1425575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Can 11"/>
          <p:cNvSpPr/>
          <p:nvPr/>
        </p:nvSpPr>
        <p:spPr>
          <a:xfrm>
            <a:off x="6272213" y="2970213"/>
            <a:ext cx="701675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627563" y="3121025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  <p:cxnSp>
        <p:nvCxnSpPr>
          <p:cNvPr id="17" name="AutoShape 7"/>
          <p:cNvCxnSpPr>
            <a:cxnSpLocks noChangeShapeType="1"/>
            <a:endCxn id="16" idx="1"/>
          </p:cNvCxnSpPr>
          <p:nvPr/>
        </p:nvCxnSpPr>
        <p:spPr bwMode="auto">
          <a:xfrm>
            <a:off x="4032250" y="2820988"/>
            <a:ext cx="687388" cy="3873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7"/>
          <p:cNvCxnSpPr>
            <a:cxnSpLocks noChangeShapeType="1"/>
            <a:stCxn id="16" idx="6"/>
          </p:cNvCxnSpPr>
          <p:nvPr/>
        </p:nvCxnSpPr>
        <p:spPr bwMode="auto">
          <a:xfrm flipV="1">
            <a:off x="5254625" y="3289300"/>
            <a:ext cx="1009650" cy="1270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3"/>
          <p:cNvCxnSpPr>
            <a:cxnSpLocks noChangeShapeType="1"/>
            <a:endCxn id="16" idx="5"/>
          </p:cNvCxnSpPr>
          <p:nvPr/>
        </p:nvCxnSpPr>
        <p:spPr bwMode="auto">
          <a:xfrm rot="10800000" flipV="1">
            <a:off x="5164138" y="3584575"/>
            <a:ext cx="1128712" cy="41275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3"/>
          <p:cNvCxnSpPr>
            <a:cxnSpLocks noChangeShapeType="1"/>
            <a:endCxn id="7" idx="5"/>
          </p:cNvCxnSpPr>
          <p:nvPr/>
        </p:nvCxnSpPr>
        <p:spPr bwMode="auto">
          <a:xfrm rot="10800000">
            <a:off x="3962400" y="2984500"/>
            <a:ext cx="733425" cy="355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812925" y="25320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06875" y="25320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Call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32413" y="2901950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Query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743325" y="3619500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Render/Send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376488" y="3313113"/>
            <a:ext cx="170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Response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89000" y="4071938"/>
            <a:ext cx="171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6. Display</a:t>
            </a:r>
          </a:p>
        </p:txBody>
      </p:sp>
      <p:cxnSp>
        <p:nvCxnSpPr>
          <p:cNvPr id="24" name="AutoShape 7">
            <a:extLst>
              <a:ext uri="{FF2B5EF4-FFF2-40B4-BE49-F238E27FC236}">
                <a16:creationId xmlns:a16="http://schemas.microsoft.com/office/drawing/2014/main" id="{BAAD4DD2-4761-4438-B93D-BDBDEA8128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32250" y="3625850"/>
            <a:ext cx="740569" cy="631031"/>
          </a:xfrm>
          <a:prstGeom prst="straightConnector1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 animBg="1"/>
      <p:bldP spid="2" grpId="0"/>
      <p:bldP spid="18" grpId="0"/>
      <p:bldP spid="20" grpId="0"/>
      <p:bldP spid="21" grpId="0"/>
      <p:bldP spid="22" grpId="0"/>
      <p:bldP spid="2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125"/>
            <a:ext cx="6638925" cy="636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Servlet</a:t>
            </a:r>
          </a:p>
        </p:txBody>
      </p:sp>
      <p:sp>
        <p:nvSpPr>
          <p:cNvPr id="86020" name="Rectangle 7"/>
          <p:cNvSpPr>
            <a:spLocks noChangeArrowheads="1"/>
          </p:cNvSpPr>
          <p:nvPr/>
        </p:nvSpPr>
        <p:spPr bwMode="auto">
          <a:xfrm>
            <a:off x="3071813" y="1198563"/>
            <a:ext cx="610393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vi-VN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766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036638"/>
            <a:ext cx="780097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Servlet</a:t>
            </a:r>
          </a:p>
        </p:txBody>
      </p:sp>
      <p:sp>
        <p:nvSpPr>
          <p:cNvPr id="88068" name="Rectangle 7"/>
          <p:cNvSpPr>
            <a:spLocks noChangeArrowheads="1"/>
          </p:cNvSpPr>
          <p:nvPr/>
        </p:nvSpPr>
        <p:spPr bwMode="auto">
          <a:xfrm>
            <a:off x="250825" y="1071563"/>
            <a:ext cx="889317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vi-V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008063" y="2847975"/>
            <a:ext cx="6765925" cy="18573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8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44450"/>
            <a:ext cx="7815262" cy="944563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ServletRequest interface</a:t>
            </a: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849313"/>
            <a:ext cx="8951912" cy="22336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specific information about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Defines object (ServletRequest object)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actual request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(ex: protocol, URL, and type)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raw request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(ex: headers and input stream)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client specific request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as an argument 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r>
              <a:rPr lang="en-US" altLang="en-US" sz="1800"/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methods</a:t>
            </a:r>
          </a:p>
        </p:txBody>
      </p:sp>
      <p:graphicFrame>
        <p:nvGraphicFramePr>
          <p:cNvPr id="48154" name="Group 26"/>
          <p:cNvGraphicFramePr>
            <a:graphicFrameLocks noGrp="1"/>
          </p:cNvGraphicFramePr>
          <p:nvPr>
            <p:ph type="tbl" idx="4294967295"/>
          </p:nvPr>
        </p:nvGraphicFramePr>
        <p:xfrm>
          <a:off x="0" y="2854325"/>
          <a:ext cx="9144000" cy="3962400"/>
        </p:xfrm>
        <a:graphic>
          <a:graphicData uri="http://schemas.openxmlformats.org/drawingml/2006/table">
            <a:tbl>
              <a:tblPr/>
              <a:tblGrid>
                <a:gridCol w="2271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2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02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54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getParameter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String getParameter(String name)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the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a specified parameter by the name 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 null or “”)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String strUser = request.getParameter(“txtUser”);</a:t>
                      </a:r>
                      <a:endParaRPr kumimoji="0" lang="nb-N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27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getParameterNames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Enumeration getParameterNames()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an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enumeration of string objects containing the name of parameters.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an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empty enumeration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request has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parameters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Enumeration strUser = request.getParameterName();</a:t>
                      </a:r>
                      <a:endParaRPr kumimoji="0" lang="nb-N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65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getParameterValues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String[]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getParameterValues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(String names)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an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array of string objects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containing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 of the parameter values or null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if parameters do not exist.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String[] value =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request.getParameterValues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(”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chkRemove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”);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72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Examples </a:t>
            </a:r>
          </a:p>
        </p:txBody>
      </p:sp>
      <p:pic>
        <p:nvPicPr>
          <p:cNvPr id="10240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114425"/>
            <a:ext cx="50149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1124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88" y="3600450"/>
            <a:ext cx="50323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Examples 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7192963" y="4014788"/>
            <a:ext cx="1035050" cy="2905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240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114425"/>
            <a:ext cx="50149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114425"/>
            <a:ext cx="355600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04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Examples </a:t>
            </a:r>
          </a:p>
        </p:txBody>
      </p:sp>
      <p:pic>
        <p:nvPicPr>
          <p:cNvPr id="1044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235075"/>
            <a:ext cx="873283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1711325" y="4052888"/>
            <a:ext cx="4754563" cy="2286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712913" y="4983163"/>
            <a:ext cx="838200" cy="2286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622425" y="4008438"/>
            <a:ext cx="6354763" cy="124936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3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808037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Examples </a:t>
            </a:r>
          </a:p>
        </p:txBody>
      </p:sp>
      <p:pic>
        <p:nvPicPr>
          <p:cNvPr id="1064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081088"/>
            <a:ext cx="88582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1720850" y="3862388"/>
            <a:ext cx="4724400" cy="4127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4221163" y="4684713"/>
            <a:ext cx="836612" cy="19843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7026275" y="4668838"/>
            <a:ext cx="760413" cy="19843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 animBg="1"/>
      <p:bldP spid="2" grpId="0" animBg="1"/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Examples </a:t>
            </a:r>
          </a:p>
        </p:txBody>
      </p:sp>
      <p:pic>
        <p:nvPicPr>
          <p:cNvPr id="1085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025525"/>
            <a:ext cx="3849688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76538"/>
            <a:ext cx="54864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07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808037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Examples </a:t>
            </a:r>
          </a:p>
        </p:txBody>
      </p:sp>
      <p:pic>
        <p:nvPicPr>
          <p:cNvPr id="1105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996950"/>
            <a:ext cx="7505700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2101850" y="3375025"/>
            <a:ext cx="4405313" cy="173831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2146300" y="3375025"/>
            <a:ext cx="4237038" cy="21431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2420938" y="4030663"/>
            <a:ext cx="3870325" cy="4127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451100" y="4548188"/>
            <a:ext cx="3870325" cy="4127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087563" y="5127625"/>
            <a:ext cx="4724400" cy="3365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055813" y="5462588"/>
            <a:ext cx="4724400" cy="3365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 animBg="1"/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5" y="2779713"/>
            <a:ext cx="587057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Examples 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7115175" y="3160713"/>
            <a:ext cx="2028825" cy="2921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284538" y="5708650"/>
            <a:ext cx="3611562" cy="8382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1264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1725"/>
            <a:ext cx="3849688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45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41763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Web Application Project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462088"/>
            <a:ext cx="8937625" cy="5138737"/>
          </a:xfrm>
        </p:spPr>
        <p:txBody>
          <a:bodyPr/>
          <a:lstStyle/>
          <a:p>
            <a:pPr algn="just" eaLnBrk="1" hangingPunct="1"/>
            <a:r>
              <a:rPr lang="en-US" altLang="en-US" b="1" dirty="0">
                <a:latin typeface="Times New Roman" panose="02020603050405020304" pitchFamily="18" charset="0"/>
              </a:rPr>
              <a:t>Requirement tools: NetBeans IDE 7.4/8.0.2/8.1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</a:rPr>
              <a:t>Create a new Web application project</a:t>
            </a:r>
          </a:p>
          <a:p>
            <a:pPr lvl="1" algn="just" eaLnBrk="1" hangingPunct="1"/>
            <a:r>
              <a:rPr lang="en-US" altLang="en-US" b="1" i="1" dirty="0">
                <a:latin typeface="Times New Roman" panose="02020603050405020304" pitchFamily="18" charset="0"/>
              </a:rPr>
              <a:t>Using Tomcat Server</a:t>
            </a:r>
          </a:p>
          <a:p>
            <a:pPr lvl="1" algn="just" eaLnBrk="1" hangingPunct="1"/>
            <a:r>
              <a:rPr lang="en-US" altLang="en-US" b="1" i="1" dirty="0" err="1">
                <a:latin typeface="Times New Roman" panose="02020603050405020304" pitchFamily="18" charset="0"/>
              </a:rPr>
              <a:t>JavaEE</a:t>
            </a:r>
            <a:r>
              <a:rPr lang="en-US" altLang="en-US" b="1" i="1">
                <a:latin typeface="Times New Roman" panose="02020603050405020304" pitchFamily="18" charset="0"/>
              </a:rPr>
              <a:t> 6</a:t>
            </a:r>
          </a:p>
          <a:p>
            <a:pPr lvl="1" algn="just" eaLnBrk="1" hangingPunct="1"/>
            <a:r>
              <a:rPr lang="en-US" altLang="en-US" b="1" i="1" dirty="0">
                <a:latin typeface="Times New Roman" panose="02020603050405020304" pitchFamily="18" charset="0"/>
              </a:rPr>
              <a:t>Uncheck Deploy on Save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Examples </a:t>
            </a:r>
          </a:p>
        </p:txBody>
      </p:sp>
      <p:pic>
        <p:nvPicPr>
          <p:cNvPr id="1146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274763"/>
            <a:ext cx="8882062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1598613" y="4014788"/>
            <a:ext cx="3352800" cy="3365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Examples </a:t>
            </a:r>
          </a:p>
        </p:txBody>
      </p:sp>
      <p:pic>
        <p:nvPicPr>
          <p:cNvPr id="11673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92200"/>
            <a:ext cx="76104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1811338" y="5418138"/>
            <a:ext cx="4283075" cy="10064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33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122613"/>
            <a:ext cx="7986712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7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Examples 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6034088" y="3694113"/>
            <a:ext cx="3109912" cy="25876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1277938" y="5888038"/>
            <a:ext cx="2635250" cy="96996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1879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123950"/>
            <a:ext cx="39719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63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 animBg="1"/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Examples </a:t>
            </a:r>
          </a:p>
        </p:txBody>
      </p:sp>
      <p:pic>
        <p:nvPicPr>
          <p:cNvPr id="12083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00138"/>
            <a:ext cx="8448675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4371975" y="4303713"/>
            <a:ext cx="1187450" cy="13430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Examples </a:t>
            </a:r>
          </a:p>
        </p:txBody>
      </p:sp>
      <p:pic>
        <p:nvPicPr>
          <p:cNvPr id="1228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084263"/>
            <a:ext cx="8888412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1827213" y="3922713"/>
            <a:ext cx="6338887" cy="2603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3"/>
            <a:ext cx="5953125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Examples </a:t>
            </a:r>
          </a:p>
        </p:txBody>
      </p:sp>
      <p:pic>
        <p:nvPicPr>
          <p:cNvPr id="1249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2273300"/>
            <a:ext cx="5688012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3414713" y="1268413"/>
            <a:ext cx="1800225" cy="74453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876675" y="4665663"/>
            <a:ext cx="4454525" cy="9810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33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 animBg="1"/>
      <p:bldP spid="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4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3638550"/>
            <a:ext cx="6932612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Examples 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627813" y="4073525"/>
            <a:ext cx="2516187" cy="3603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2995613" y="6465888"/>
            <a:ext cx="1431925" cy="36036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269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5063"/>
            <a:ext cx="3794125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94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8350"/>
            <a:ext cx="6105525" cy="546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4554538"/>
            <a:ext cx="5229225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8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Examples 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1363663" y="4132263"/>
            <a:ext cx="2987675" cy="12303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956050" y="6497638"/>
            <a:ext cx="1185863" cy="36036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7267575" y="4905375"/>
            <a:ext cx="1876425" cy="3603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 animBg="1"/>
      <p:bldP spid="2" grpId="0" animBg="1"/>
      <p:bldP spid="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ServletResponse interface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120775"/>
            <a:ext cx="8951912" cy="248443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response sent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the servlet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the methods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needed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and manipulate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servlet’s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 stream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send data to the client,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 type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passed as an argument to service() method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methods</a:t>
            </a:r>
          </a:p>
        </p:txBody>
      </p:sp>
      <p:graphicFrame>
        <p:nvGraphicFramePr>
          <p:cNvPr id="50195" name="Group 19"/>
          <p:cNvGraphicFramePr>
            <a:graphicFrameLocks noGrp="1"/>
          </p:cNvGraphicFramePr>
          <p:nvPr>
            <p:ph type="tbl" idx="4294967295"/>
          </p:nvPr>
        </p:nvGraphicFramePr>
        <p:xfrm>
          <a:off x="371475" y="3640138"/>
          <a:ext cx="8435975" cy="2682874"/>
        </p:xfrm>
        <a:graphic>
          <a:graphicData uri="http://schemas.openxmlformats.org/drawingml/2006/table">
            <a:tbl>
              <a:tblPr/>
              <a:tblGrid>
                <a:gridCol w="209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getContentType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String getContentType()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the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Multipurpose Internet Mail Extensions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(MIME) type of the request body or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if the type is not  known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String contentType = response.getContentType();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0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getWriter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PrintWriter getWriter() throws IOException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 object of PrintWriter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class that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sends character text to the client, particular Browser.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PrintWriter out = response.getWriter();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78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>
          <a:xfrm>
            <a:off x="989013" y="98425"/>
            <a:ext cx="8154987" cy="1077913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ServletResponse interface</a:t>
            </a:r>
          </a:p>
        </p:txBody>
      </p:sp>
      <p:graphicFrame>
        <p:nvGraphicFramePr>
          <p:cNvPr id="51218" name="Group 18"/>
          <p:cNvGraphicFramePr>
            <a:graphicFrameLocks noGrp="1"/>
          </p:cNvGraphicFramePr>
          <p:nvPr/>
        </p:nvGraphicFramePr>
        <p:xfrm>
          <a:off x="295275" y="1257300"/>
          <a:ext cx="8616950" cy="5151438"/>
        </p:xfrm>
        <a:graphic>
          <a:graphicData uri="http://schemas.openxmlformats.org/drawingml/2006/table">
            <a:tbl>
              <a:tblPr/>
              <a:tblGrid>
                <a:gridCol w="208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9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1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getOutputStream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ServletOutputStream getOutputStream() throws IOException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Uses ServletOutputStream object to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 response as binary data to the client.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ServletOutputStream out = response.getOutputStream();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- 02 supporting methods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+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print(boolean b) throws IOException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	.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writes a boolean 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the client with no carriage return line feed (CRLF) character at the end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	. out.print(b);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+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println(char c) throws IOException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	. same as the print methods but it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writes a character 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the client, followed by a carriage return line feed (CRLF)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9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setContentType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setContentType(String str)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Used to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 format in which the data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sent to the client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either normal text formate or html format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response.setContentType(“text/html”);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492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he Servlet Model &amp;#x0D;&amp;#x0A;&amp;#x0D;&amp;#x0A;HTTP Methods&amp;#x0D;&amp;#x0A;Form Parameters&amp;#x0D;&amp;#x0A;Requests&amp;#x0D;&amp;#x0A;Responses&amp;#x0D;&amp;#x0A;Servlet Life Cycle 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bjectives&amp;quot;&quot;/&gt;&lt;property id=&quot;20307&quot; value=&quot;359&quot;/&gt;&lt;/object&gt;&lt;object type=&quot;3&quot; unique_id=&quot;10006&quot;&gt;&lt;property id=&quot;20148&quot; value=&quot;5&quot;/&gt;&lt;property id=&quot;20300&quot; value=&quot;Slide 3 - &amp;quot;HTML Introduction &amp;#x0D;&amp;#x0A;What is HTML? &amp;quot;&quot;/&gt;&lt;property id=&quot;20307&quot; value=&quot;437&quot;/&gt;&lt;/object&gt;&lt;object type=&quot;3&quot; unique_id=&quot;10007&quot;&gt;&lt;property id=&quot;20148&quot; value=&quot;5&quot;/&gt;&lt;property id=&quot;20300&quot; value=&quot;Slide 4 - &amp;quot;HTML Introduction &amp;#x0D;&amp;#x0A;HTML Tags &amp;quot;&quot;/&gt;&lt;property id=&quot;20307&quot; value=&quot;439&quot;/&gt;&lt;/object&gt;&lt;object type=&quot;3&quot; unique_id=&quot;10008&quot;&gt;&lt;property id=&quot;20148&quot; value=&quot;5&quot;/&gt;&lt;property id=&quot;20300&quot; value=&quot;Slide 5 - &amp;quot;HTML Introduction &amp;#x0D;&amp;#x0A;Example  &amp;quot;&quot;/&gt;&lt;property id=&quot;20307&quot; value=&quot;438&quot;/&gt;&lt;/object&gt;&lt;object type=&quot;3&quot; unique_id=&quot;10009&quot;&gt;&lt;property id=&quot;20148&quot; value=&quot;5&quot;/&gt;&lt;property id=&quot;20300&quot; value=&quot;Slide 6 - &amp;quot;The Servlet Model &amp;#x0D;&amp;#x0A;Applications &amp;quot;&quot;/&gt;&lt;property id=&quot;20307&quot; value=&quot;441&quot;/&gt;&lt;/object&gt;&lt;object type=&quot;3&quot; unique_id=&quot;10010&quot;&gt;&lt;property id=&quot;20148&quot; value=&quot;5&quot;/&gt;&lt;property id=&quot;20300&quot; value=&quot;Slide 7 - &amp;quot;The Servlet Model &amp;#x0D;&amp;#x0A;Applications&amp;quot;&quot;/&gt;&lt;property id=&quot;20307&quot; value=&quot;440&quot;/&gt;&lt;/object&gt;&lt;object type=&quot;3&quot; unique_id=&quot;10011&quot;&gt;&lt;property id=&quot;20148&quot; value=&quot;5&quot;/&gt;&lt;property id=&quot;20300&quot; value=&quot;Slide 8 - &amp;quot;The Servlet Model &amp;#x0D;&amp;#x0A;HTTP Protocols &amp;quot;&quot;/&gt;&lt;property id=&quot;20307&quot; value=&quot;442&quot;/&gt;&lt;/object&gt;&lt;object type=&quot;3&quot; unique_id=&quot;10012&quot;&gt;&lt;property id=&quot;20148&quot; value=&quot;5&quot;/&gt;&lt;property id=&quot;20300&quot; value=&quot;Slide 9 - &amp;quot;The Servlet Model &amp;#x0D;&amp;#x0A;HTTP Requests &amp;quot;&quot;/&gt;&lt;property id=&quot;20307&quot; value=&quot;444&quot;/&gt;&lt;/object&gt;&lt;object type=&quot;3&quot; unique_id=&quot;10013&quot;&gt;&lt;property id=&quot;20148&quot; value=&quot;5&quot;/&gt;&lt;property id=&quot;20300&quot; value=&quot;Slide 10 - &amp;quot;The Servlet Model &amp;#x0D;&amp;#x0A;Request Objects&amp;quot;&quot;/&gt;&lt;property id=&quot;20307&quot; value=&quot;446&quot;/&gt;&lt;/object&gt;&lt;object type=&quot;3&quot; unique_id=&quot;10014&quot;&gt;&lt;property id=&quot;20148&quot; value=&quot;5&quot;/&gt;&lt;property id=&quot;20300&quot; value=&quot;Slide 11 - &amp;quot;The Servlet Model &amp;#x0D;&amp;#x0A;HTTP Methods&amp;quot;&quot;/&gt;&lt;property id=&quot;20307&quot; value=&quot;443&quot;/&gt;&lt;/object&gt;&lt;object type=&quot;3&quot; unique_id=&quot;10015&quot;&gt;&lt;property id=&quot;20148&quot; value=&quot;5&quot;/&gt;&lt;property id=&quot;20300&quot; value=&quot;Slide 12 - &amp;quot;The Servlet Model &amp;#x0D;&amp;#x0A;HTTP Responses&amp;quot;&quot;/&gt;&lt;property id=&quot;20307&quot; value=&quot;471&quot;/&gt;&lt;/object&gt;&lt;object type=&quot;3&quot; unique_id=&quot;10016&quot;&gt;&lt;property id=&quot;20148&quot; value=&quot;5&quot;/&gt;&lt;property id=&quot;20300&quot; value=&quot;Slide 13 - &amp;quot;The Servlet Model &amp;#x0D;&amp;#x0A;Some commonly Status codes&amp;quot;&quot;/&gt;&lt;property id=&quot;20307&quot; value=&quot;470&quot;/&gt;&lt;/object&gt;&lt;object type=&quot;3&quot; unique_id=&quot;10017&quot;&gt;&lt;property id=&quot;20148&quot; value=&quot;5&quot;/&gt;&lt;property id=&quot;20300&quot; value=&quot;Slide 14 - &amp;quot;The Servlet Model &amp;#x0D;&amp;#x0A;Some commonly Status codes&amp;quot;&quot;/&gt;&lt;property id=&quot;20307&quot; value=&quot;445&quot;/&gt;&lt;/object&gt;&lt;object type=&quot;3&quot; unique_id=&quot;10018&quot;&gt;&lt;property id=&quot;20148&quot; value=&quot;5&quot;/&gt;&lt;property id=&quot;20300&quot; value=&quot;Slide 15 - &amp;quot;The Servlet Model &amp;#x0D;&amp;#x0A;Common Gateway Interface (CGI) &amp;quot;&quot;/&gt;&lt;property id=&quot;20307&quot; value=&quot;447&quot;/&gt;&lt;/object&gt;&lt;object type=&quot;3&quot; unique_id=&quot;10019&quot;&gt;&lt;property id=&quot;20148&quot; value=&quot;5&quot;/&gt;&lt;property id=&quot;20300&quot; value=&quot;Slide 16 - &amp;quot;The Servlet Model &amp;#x0D;&amp;#x0A;Common Gateway Interface (CGI)&amp;quot;&quot;/&gt;&lt;property id=&quot;20307&quot; value=&quot;448&quot;/&gt;&lt;/object&gt;&lt;object type=&quot;3&quot; unique_id=&quot;10020&quot;&gt;&lt;property id=&quot;20148&quot; value=&quot;5&quot;/&gt;&lt;property id=&quot;20300&quot; value=&quot;Slide 17 - &amp;quot;The Servlet Model &amp;#x0D;&amp;#x0A; Servlets&amp;quot;&quot;/&gt;&lt;property id=&quot;20307&quot; value=&quot;449&quot;/&gt;&lt;/object&gt;&lt;object type=&quot;3&quot; unique_id=&quot;10021&quot;&gt;&lt;property id=&quot;20148&quot; value=&quot;5&quot;/&gt;&lt;property id=&quot;20300&quot; value=&quot;Slide 18 - &amp;quot;The Servlet Model &amp;#x0D;&amp;#x0A; Servlets&amp;quot;&quot;/&gt;&lt;property id=&quot;20307&quot; value=&quot;453&quot;/&gt;&lt;/object&gt;&lt;object type=&quot;3&quot; unique_id=&quot;10022&quot;&gt;&lt;property id=&quot;20148&quot; value=&quot;5&quot;/&gt;&lt;property id=&quot;20300&quot; value=&quot;Slide 19 - &amp;quot;The Servlet Model &amp;#x0D;&amp;#x0A; Architecture of the Servlet packages&amp;quot;&quot;/&gt;&lt;property id=&quot;20307&quot; value=&quot;450&quot;/&gt;&lt;/object&gt;&lt;object type=&quot;3&quot; unique_id=&quot;10023&quot;&gt;&lt;property id=&quot;20148&quot; value=&quot;5&quot;/&gt;&lt;property id=&quot;20300&quot; value=&quot;Slide 20 - &amp;quot;The Servlet Model &amp;#x0D;&amp;#x0A; Form Parameters&amp;quot;&quot;/&gt;&lt;property id=&quot;20307&quot; value=&quot;451&quot;/&gt;&lt;/object&gt;&lt;object type=&quot;3&quot; unique_id=&quot;10024&quot;&gt;&lt;property id=&quot;20148&quot; value=&quot;5&quot;/&gt;&lt;property id=&quot;20300&quot; value=&quot;Slide 23 - &amp;quot;The Servlet Model &amp;#x0D;&amp;#x0A; Form Parameters – Examples &amp;quot;&quot;/&gt;&lt;property id=&quot;20307&quot; value=&quot;456&quot;/&gt;&lt;/object&gt;&lt;object type=&quot;3&quot; unique_id=&quot;10025&quot;&gt;&lt;property id=&quot;20148&quot; value=&quot;5&quot;/&gt;&lt;property id=&quot;20300&quot; value=&quot;Slide 22 - &amp;quot;The Servlet Model &amp;#x0D;&amp;#x0A; Form Parameters&amp;quot;&quot;/&gt;&lt;property id=&quot;20307&quot; value=&quot;454&quot;/&gt;&lt;/object&gt;&lt;object type=&quot;3&quot; unique_id=&quot;10031&quot;&gt;&lt;property id=&quot;20148&quot; value=&quot;5&quot;/&gt;&lt;property id=&quot;20300&quot; value=&quot;Slide 25 - &amp;quot;Web Applications &amp;#x0D;&amp;#x0A; Web Application Development Process&amp;quot;&quot;/&gt;&lt;property id=&quot;20307&quot; value=&quot;465&quot;/&gt;&lt;/object&gt;&lt;object type=&quot;3&quot; unique_id=&quot;10032&quot;&gt;&lt;property id=&quot;20148&quot; value=&quot;5&quot;/&gt;&lt;property id=&quot;20300&quot; value=&quot;Slide 26 - &amp;quot;Web Applications &amp;#x0D;&amp;#x0A; Web Application Development Process&amp;quot;&quot;/&gt;&lt;property id=&quot;20307&quot; value=&quot;457&quot;/&gt;&lt;/object&gt;&lt;object type=&quot;3&quot; unique_id=&quot;10033&quot;&gt;&lt;property id=&quot;20148&quot; value=&quot;5&quot;/&gt;&lt;property id=&quot;20300&quot; value=&quot;Slide 27 - &amp;quot;Web Applications &amp;#x0D;&amp;#x0A; Web Application Development Process&amp;quot;&quot;/&gt;&lt;property id=&quot;20307&quot; value=&quot;472&quot;/&gt;&lt;/object&gt;&lt;object type=&quot;3&quot; unique_id=&quot;10034&quot;&gt;&lt;property id=&quot;20148&quot; value=&quot;5&quot;/&gt;&lt;property id=&quot;20300&quot; value=&quot;Slide 28 - &amp;quot;Web Applications &amp;#x0D;&amp;#x0A; Web Application Development Process&amp;quot;&quot;/&gt;&lt;property id=&quot;20307&quot; value=&quot;459&quot;/&gt;&lt;/object&gt;&lt;object type=&quot;3&quot; unique_id=&quot;10035&quot;&gt;&lt;property id=&quot;20148&quot; value=&quot;5&quot;/&gt;&lt;property id=&quot;20300&quot; value=&quot;Slide 29 - &amp;quot;Web Applications &amp;#x0D;&amp;#x0A; Web Application Development Process&amp;quot;&quot;/&gt;&lt;property id=&quot;20307&quot; value=&quot;461&quot;/&gt;&lt;/object&gt;&lt;object type=&quot;3&quot; unique_id=&quot;10036&quot;&gt;&lt;property id=&quot;20148&quot; value=&quot;5&quot;/&gt;&lt;property id=&quot;20300&quot; value=&quot;Slide 30 - &amp;quot;Web Applications &amp;#x0D;&amp;#x0A; Web Application Development Process&amp;quot;&quot;/&gt;&lt;property id=&quot;20307&quot; value=&quot;463&quot;/&gt;&lt;/object&gt;&lt;object type=&quot;3&quot; unique_id=&quot;10037&quot;&gt;&lt;property id=&quot;20148&quot; value=&quot;5&quot;/&gt;&lt;property id=&quot;20300&quot; value=&quot;Slide 31 - &amp;quot;Web Applications &amp;#x0D;&amp;#x0A; Web Application Development Process&amp;quot;&quot;/&gt;&lt;property id=&quot;20307&quot; value=&quot;464&quot;/&gt;&lt;/object&gt;&lt;object type=&quot;3&quot; unique_id=&quot;10038&quot;&gt;&lt;property id=&quot;20148&quot; value=&quot;5&quot;/&gt;&lt;property id=&quot;20300&quot; value=&quot;Slide 32 - &amp;quot;Web Applications &amp;#x0D;&amp;#x0A; Web Application Development Process&amp;quot;&quot;/&gt;&lt;property id=&quot;20307&quot; value=&quot;467&quot;/&gt;&lt;/object&gt;&lt;object type=&quot;3&quot; unique_id=&quot;10039&quot;&gt;&lt;property id=&quot;20148&quot; value=&quot;5&quot;/&gt;&lt;property id=&quot;20300&quot; value=&quot;Slide 33 - &amp;quot;Web Applications &amp;#x0D;&amp;#x0A; Web Application Development Process&amp;quot;&quot;/&gt;&lt;property id=&quot;20307&quot; value=&quot;468&quot;/&gt;&lt;/object&gt;&lt;object type=&quot;3&quot; unique_id=&quot;10040&quot;&gt;&lt;property id=&quot;20148&quot; value=&quot;5&quot;/&gt;&lt;property id=&quot;20300&quot; value=&quot;Slide 34 - &amp;quot;Web Applications &amp;#x0D;&amp;#x0A; Web Application Development Process&amp;quot;&quot;/&gt;&lt;property id=&quot;20307&quot; value=&quot;473&quot;/&gt;&lt;/object&gt;&lt;object type=&quot;3&quot; unique_id=&quot;10042&quot;&gt;&lt;property id=&quot;20148&quot; value=&quot;5&quot;/&gt;&lt;property id=&quot;20300&quot; value=&quot;Slide 35 - &amp;quot;Web Applications &amp;#x0D;&amp;#x0A; Web Application Development Process&amp;quot;&quot;/&gt;&lt;property id=&quot;20307&quot; value=&quot;475&quot;/&gt;&lt;/object&gt;&lt;object type=&quot;3&quot; unique_id=&quot;10043&quot;&gt;&lt;property id=&quot;20148&quot; value=&quot;5&quot;/&gt;&lt;property id=&quot;20300&quot; value=&quot;Slide 36 - &amp;quot;Web Applications &amp;#x0D;&amp;#x0A; Web Application Development Process&amp;quot;&quot;/&gt;&lt;property id=&quot;20307&quot; value=&quot;476&quot;/&gt;&lt;/object&gt;&lt;object type=&quot;3&quot; unique_id=&quot;10044&quot;&gt;&lt;property id=&quot;20148&quot; value=&quot;5&quot;/&gt;&lt;property id=&quot;20300&quot; value=&quot;Slide 37 - &amp;quot;The Servlet Model &amp;#x0D;&amp;#x0A; GenericServlet class&amp;quot;&quot;/&gt;&lt;property id=&quot;20307&quot; value=&quot;466&quot;/&gt;&lt;/object&gt;&lt;object type=&quot;3&quot; unique_id=&quot;10045&quot;&gt;&lt;property id=&quot;20148&quot; value=&quot;5&quot;/&gt;&lt;property id=&quot;20300&quot; value=&quot;Slide 38 - &amp;quot;The Servlet Model &amp;#x0D;&amp;#x0A; ServletRequest interface&amp;quot;&quot;/&gt;&lt;property id=&quot;20307&quot; value=&quot;469&quot;/&gt;&lt;/object&gt;&lt;object type=&quot;3&quot; unique_id=&quot;10046&quot;&gt;&lt;property id=&quot;20148&quot; value=&quot;5&quot;/&gt;&lt;property id=&quot;20300&quot; value=&quot;Slide 39 - &amp;quot;The Servlet Model &amp;#x0D;&amp;#x0A; ServletRequest interface&amp;quot;&quot;/&gt;&lt;property id=&quot;20307&quot; value=&quot;477&quot;/&gt;&lt;/object&gt;&lt;object type=&quot;3&quot; unique_id=&quot;10047&quot;&gt;&lt;property id=&quot;20148&quot; value=&quot;5&quot;/&gt;&lt;property id=&quot;20300&quot; value=&quot;Slide 40 - &amp;quot;The Servlet Model &amp;#x0D;&amp;#x0A; ServletResponse interface&amp;quot;&quot;/&gt;&lt;property id=&quot;20307&quot; value=&quot;478&quot;/&gt;&lt;/object&gt;&lt;object type=&quot;3&quot; unique_id=&quot;10048&quot;&gt;&lt;property id=&quot;20148&quot; value=&quot;5&quot;/&gt;&lt;property id=&quot;20300&quot; value=&quot;Slide 41 - &amp;quot;The Servlet Model &amp;#x0D;&amp;#x0A; ServletResponse interface&amp;quot;&quot;/&gt;&lt;property id=&quot;20307&quot; value=&quot;479&quot;/&gt;&lt;/object&gt;&lt;object type=&quot;3&quot; unique_id=&quot;10049&quot;&gt;&lt;property id=&quot;20148&quot; value=&quot;5&quot;/&gt;&lt;property id=&quot;20300&quot; value=&quot;Slide 42 - &amp;quot;The Servlet Model &amp;#x0D;&amp;#x0A; HttpServlet class&amp;quot;&quot;/&gt;&lt;property id=&quot;20307&quot; value=&quot;480&quot;/&gt;&lt;/object&gt;&lt;object type=&quot;3&quot; unique_id=&quot;10050&quot;&gt;&lt;property id=&quot;20148&quot; value=&quot;5&quot;/&gt;&lt;property id=&quot;20300&quot; value=&quot;Slide 43 - &amp;quot;The Servlet Model &amp;#x0D;&amp;#x0A; HttpServletRequest interface&amp;quot;&quot;/&gt;&lt;property id=&quot;20307&quot; value=&quot;481&quot;/&gt;&lt;/object&gt;&lt;object type=&quot;3&quot; unique_id=&quot;10051&quot;&gt;&lt;property id=&quot;20148&quot; value=&quot;5&quot;/&gt;&lt;property id=&quot;20300&quot; value=&quot;Slide 44 - &amp;quot;The Servlet Model &amp;#x0D;&amp;#x0A; HttpServletRequest interface&amp;quot;&quot;/&gt;&lt;property id=&quot;20307&quot; value=&quot;482&quot;/&gt;&lt;/object&gt;&lt;object type=&quot;3&quot; unique_id=&quot;10052&quot;&gt;&lt;property id=&quot;20148&quot; value=&quot;5&quot;/&gt;&lt;property id=&quot;20300&quot; value=&quot;Slide 45 - &amp;quot;The Servlet Model &amp;#x0D;&amp;#x0A; HttpServletRequest interface&amp;quot;&quot;/&gt;&lt;property id=&quot;20307&quot; value=&quot;483&quot;/&gt;&lt;/object&gt;&lt;object type=&quot;3&quot; unique_id=&quot;10053&quot;&gt;&lt;property id=&quot;20148&quot; value=&quot;5&quot;/&gt;&lt;property id=&quot;20300&quot; value=&quot;Slide 46 - &amp;quot;The Servlet Model &amp;#x0D;&amp;#x0A; HttpServletRequest interface – Examples &amp;quot;&quot;/&gt;&lt;property id=&quot;20307&quot; value=&quot;484&quot;/&gt;&lt;/object&gt;&lt;object type=&quot;3&quot; unique_id=&quot;10054&quot;&gt;&lt;property id=&quot;20148&quot; value=&quot;5&quot;/&gt;&lt;property id=&quot;20300&quot; value=&quot;Slide 47 - &amp;quot;The Servlet Model &amp;#x0D;&amp;#x0A; HttpServletRequest interface – Examples &amp;quot;&quot;/&gt;&lt;property id=&quot;20307&quot; value=&quot;485&quot;/&gt;&lt;/object&gt;&lt;object type=&quot;3&quot; unique_id=&quot;10055&quot;&gt;&lt;property id=&quot;20148&quot; value=&quot;5&quot;/&gt;&lt;property id=&quot;20300&quot; value=&quot;Slide 48 - &amp;quot;The Servlet Model &amp;#x0D;&amp;#x0A; HttpServletRequest interface – Examples &amp;quot;&quot;/&gt;&lt;property id=&quot;20307&quot; value=&quot;486&quot;/&gt;&lt;/object&gt;&lt;object type=&quot;3&quot; unique_id=&quot;10056&quot;&gt;&lt;property id=&quot;20148&quot; value=&quot;5&quot;/&gt;&lt;property id=&quot;20300&quot; value=&quot;Slide 49 - &amp;quot;The Servlet Model &amp;#x0D;&amp;#x0A; HttpServletRequest interface – Examples &amp;quot;&quot;/&gt;&lt;property id=&quot;20307&quot; value=&quot;487&quot;/&gt;&lt;/object&gt;&lt;object type=&quot;3&quot; unique_id=&quot;10057&quot;&gt;&lt;property id=&quot;20148&quot; value=&quot;5&quot;/&gt;&lt;property id=&quot;20300&quot; value=&quot;Slide 50 - &amp;quot;The Servlet Model &amp;#x0D;&amp;#x0A; HttpServletRequest interface – Examples &amp;quot;&quot;/&gt;&lt;property id=&quot;20307&quot; value=&quot;488&quot;/&gt;&lt;/object&gt;&lt;object type=&quot;3&quot; unique_id=&quot;10058&quot;&gt;&lt;property id=&quot;20148&quot; value=&quot;5&quot;/&gt;&lt;property id=&quot;20300&quot; value=&quot;Slide 51 - &amp;quot;The Servlet Model &amp;#x0D;&amp;#x0A; HttpServletRequest interface – Examples &amp;quot;&quot;/&gt;&lt;property id=&quot;20307&quot; value=&quot;489&quot;/&gt;&lt;/object&gt;&lt;object type=&quot;3&quot; unique_id=&quot;10059&quot;&gt;&lt;property id=&quot;20148&quot; value=&quot;5&quot;/&gt;&lt;property id=&quot;20300&quot; value=&quot;Slide 52 - &amp;quot;The Servlet Model &amp;#x0D;&amp;#x0A; HttpServletResponse interface&amp;quot;&quot;/&gt;&lt;property id=&quot;20307&quot; value=&quot;490&quot;/&gt;&lt;/object&gt;&lt;object type=&quot;3&quot; unique_id=&quot;10060&quot;&gt;&lt;property id=&quot;20148&quot; value=&quot;5&quot;/&gt;&lt;property id=&quot;20300&quot; value=&quot;Slide 53&quot;/&gt;&lt;property id=&quot;20307&quot; value=&quot;491&quot;/&gt;&lt;/object&gt;&lt;object type=&quot;3&quot; unique_id=&quot;10061&quot;&gt;&lt;property id=&quot;20148&quot; value=&quot;5&quot;/&gt;&lt;property id=&quot;20300&quot; value=&quot;Slide 54 - &amp;quot;The Servlet Model &amp;#x0D;&amp;#x0A; HttpServletResponse interface - Example&amp;quot;&quot;/&gt;&lt;property id=&quot;20307&quot; value=&quot;492&quot;/&gt;&lt;/object&gt;&lt;object type=&quot;3&quot; unique_id=&quot;10062&quot;&gt;&lt;property id=&quot;20148&quot; value=&quot;5&quot;/&gt;&lt;property id=&quot;20300&quot; value=&quot;Slide 55 - &amp;quot;The Servlet Model &amp;#x0D;&amp;#x0A; HttpServletResponse interface - Example&amp;quot;&quot;/&gt;&lt;property id=&quot;20307&quot; value=&quot;493&quot;/&gt;&lt;/object&gt;&lt;object type=&quot;3&quot; unique_id=&quot;10063&quot;&gt;&lt;property id=&quot;20148&quot; value=&quot;5&quot;/&gt;&lt;property id=&quot;20300&quot; value=&quot;Slide 56 - &amp;quot;The Servlet Model &amp;#x0D;&amp;#x0A; The Servlet Life Cycle&amp;quot;&quot;/&gt;&lt;property id=&quot;20307&quot; value=&quot;494&quot;/&gt;&lt;/object&gt;&lt;object type=&quot;3&quot; unique_id=&quot;10064&quot;&gt;&lt;property id=&quot;20148&quot; value=&quot;5&quot;/&gt;&lt;property id=&quot;20300&quot; value=&quot;Slide 57 - &amp;quot;The Servlet Model &amp;#x0D;&amp;#x0A; The Servlet Life Cycle – Example &amp;quot;&quot;/&gt;&lt;property id=&quot;20307&quot; value=&quot;495&quot;/&gt;&lt;/object&gt;&lt;object type=&quot;3&quot; unique_id=&quot;10065&quot;&gt;&lt;property id=&quot;20148&quot; value=&quot;5&quot;/&gt;&lt;property id=&quot;20300&quot; value=&quot;Slide 58 - &amp;quot;The Servlet Model &amp;#x0D;&amp;#x0A; The Servlet Life Cycle – Example &amp;quot;&quot;/&gt;&lt;property id=&quot;20307&quot; value=&quot;496&quot;/&gt;&lt;/object&gt;&lt;object type=&quot;3&quot; unique_id=&quot;10066&quot;&gt;&lt;property id=&quot;20148&quot; value=&quot;5&quot;/&gt;&lt;property id=&quot;20300&quot; value=&quot;Slide 59 - &amp;quot;The Servlet Model &amp;#x0D;&amp;#x0A; The Servlet Life Cycle – Example &amp;quot;&quot;/&gt;&lt;property id=&quot;20307&quot; value=&quot;497&quot;/&gt;&lt;/object&gt;&lt;object type=&quot;3&quot; unique_id=&quot;10067&quot;&gt;&lt;property id=&quot;20148&quot; value=&quot;5&quot;/&gt;&lt;property id=&quot;20300&quot; value=&quot;Slide 60 - &amp;quot;The Servlet Model &amp;#x0D;&amp;#x0A; The Servlet Life Cycle – Example &amp;quot;&quot;/&gt;&lt;property id=&quot;20307&quot; value=&quot;498&quot;/&gt;&lt;/object&gt;&lt;object type=&quot;3&quot; unique_id=&quot;10069&quot;&gt;&lt;property id=&quot;20148&quot; value=&quot;5&quot;/&gt;&lt;property id=&quot;20300&quot; value=&quot;Slide 61 - &amp;quot;The Servlet Model &amp;#x0D;&amp;#x0A; Example &amp;quot;&quot;/&gt;&lt;property id=&quot;20307&quot; value=&quot;500&quot;/&gt;&lt;/object&gt;&lt;object type=&quot;3&quot; unique_id=&quot;10070&quot;&gt;&lt;property id=&quot;20148&quot; value=&quot;5&quot;/&gt;&lt;property id=&quot;20300&quot; value=&quot;Slide 62 - &amp;quot;Summary&amp;quot;&quot;/&gt;&lt;property id=&quot;20307&quot; value=&quot;394&quot;/&gt;&lt;/object&gt;&lt;object type=&quot;3&quot; unique_id=&quot;10071&quot;&gt;&lt;property id=&quot;20148&quot; value=&quot;5&quot;/&gt;&lt;property id=&quot;20300&quot; value=&quot;Slide 21 - &amp;quot;The Servlet Model &amp;#x0D;&amp;#x0A; Form Parameters&amp;quot;&quot;/&gt;&lt;property id=&quot;20307&quot; value=&quot;501&quot;/&gt;&lt;/object&gt;&lt;object type=&quot;3&quot; unique_id=&quot;10072&quot;&gt;&lt;property id=&quot;20148&quot; value=&quot;5&quot;/&gt;&lt;property id=&quot;20300&quot; value=&quot;Slide 24 - &amp;quot;The Servlet Model &amp;#x0D;&amp;#x0A; Form Parameters – Examples &amp;quot;&quot;/&gt;&lt;property id=&quot;20307&quot; value=&quot;502&quot;/&gt;&lt;/object&gt;&lt;object type=&quot;3&quot; unique_id=&quot;10073&quot;&gt;&lt;property id=&quot;20148&quot; value=&quot;5&quot;/&gt;&lt;property id=&quot;20300&quot; value=&quot;Slide 63 - &amp;quot;Exercises&amp;quot;&quot;/&gt;&lt;property id=&quot;20307&quot; value=&quot;50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6809</TotalTime>
  <Words>5697</Words>
  <Application>Microsoft Office PowerPoint</Application>
  <PresentationFormat>On-screen Show (4:3)</PresentationFormat>
  <Paragraphs>779</Paragraphs>
  <Slides>108</Slides>
  <Notes>102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ZurichBT-RomanCondensed</vt:lpstr>
      <vt:lpstr>Arial</vt:lpstr>
      <vt:lpstr>Calibri</vt:lpstr>
      <vt:lpstr>Tahoma</vt:lpstr>
      <vt:lpstr>Times New Roman</vt:lpstr>
      <vt:lpstr>Wingdings</vt:lpstr>
      <vt:lpstr>Office Theme</vt:lpstr>
      <vt:lpstr>Photo Editor Photo</vt:lpstr>
      <vt:lpstr>The Servlet Model   HTTP Methods Form Parameters Requests Responses Servlet Life Cycle #Servlet #Video_Servlet  #JavaEE #MVC #MVC2</vt:lpstr>
      <vt:lpstr>Objectives</vt:lpstr>
      <vt:lpstr>Objectives</vt:lpstr>
      <vt:lpstr>Build The Simple Web   Requirements </vt:lpstr>
      <vt:lpstr>Build The Simple Web   Expectation </vt:lpstr>
      <vt:lpstr>Build The Simple Web   Expectation </vt:lpstr>
      <vt:lpstr>Build The Simple Web   Interactive Server Model</vt:lpstr>
      <vt:lpstr>Build The Simple Web   Abstraction</vt:lpstr>
      <vt:lpstr>Build The Simple Web   How to Create Web Application Project</vt:lpstr>
      <vt:lpstr>HTML Introduction  What is HTML? </vt:lpstr>
      <vt:lpstr>HTML Introduction  HTML Tags </vt:lpstr>
      <vt:lpstr>HTML Introduction  Example  </vt:lpstr>
      <vt:lpstr>Form Parameters  HTML Form</vt:lpstr>
      <vt:lpstr>Form Parameters   Input Tag</vt:lpstr>
      <vt:lpstr>Form Parameters   Select &amp; Text Area Tag</vt:lpstr>
      <vt:lpstr>Form Parameters   Examples </vt:lpstr>
      <vt:lpstr>Form Parameters   Examples </vt:lpstr>
      <vt:lpstr>Build The Simple Web   Views </vt:lpstr>
      <vt:lpstr>Build The Simple Web   Interactive Server Model</vt:lpstr>
      <vt:lpstr>HTTP Protocols Overview</vt:lpstr>
      <vt:lpstr>HTTP Protocols  HTTP Requests </vt:lpstr>
      <vt:lpstr>HTTP Protocols  HTTP Requests </vt:lpstr>
      <vt:lpstr>HTTP Protocols  HTTP Requests </vt:lpstr>
      <vt:lpstr>HTTP Protocols  HTTP Requests </vt:lpstr>
      <vt:lpstr>HTTP Protocols  HTTP Requests – Example  </vt:lpstr>
      <vt:lpstr>HTTP Protocols  HTTP Requests – Example  </vt:lpstr>
      <vt:lpstr>The Servlet Model  Request Objects</vt:lpstr>
      <vt:lpstr>HTTP Protocols  HTTP Responses</vt:lpstr>
      <vt:lpstr>HTTP Protocols  HTTP Responses</vt:lpstr>
      <vt:lpstr>HTTP Protocols  HTTP Responses – Example </vt:lpstr>
      <vt:lpstr>HTTP Protocols  HTTP Responses – Example </vt:lpstr>
      <vt:lpstr>HTTP Protocols  Some commonly Status codes</vt:lpstr>
      <vt:lpstr>HTTP Protocols  Some commonly Status codes</vt:lpstr>
      <vt:lpstr>HTTP Protocols  HTTP Methods – Basic </vt:lpstr>
      <vt:lpstr>HTTP Protocols  HTTP Methods – Extends </vt:lpstr>
      <vt:lpstr>Build The Simple Web   Interactive Server Model</vt:lpstr>
      <vt:lpstr>The Servlet Model  Common Gateway Interface (CGI) </vt:lpstr>
      <vt:lpstr>The Servlet Model  Common Gateway Interface (CGI)</vt:lpstr>
      <vt:lpstr>The Servlet Model  Common Gateway Interface (CGI)</vt:lpstr>
      <vt:lpstr>The Servlet Model   Servlets</vt:lpstr>
      <vt:lpstr>The Servlet Model   Servlets</vt:lpstr>
      <vt:lpstr>The Servlet Model   The Deployment Descriptor</vt:lpstr>
      <vt:lpstr>The Servlet Model   The Deployment Descriptor – web.xml</vt:lpstr>
      <vt:lpstr>The Servlet Model   The Deployment Descriptor – Example</vt:lpstr>
      <vt:lpstr>The Servlet Model   The Deployment Descriptor – Example</vt:lpstr>
      <vt:lpstr>The Servlet Model  Annotations</vt:lpstr>
      <vt:lpstr>The Servlet Model  Annotations – Servlets </vt:lpstr>
      <vt:lpstr>The Servlet Model  Annotations – Servlets </vt:lpstr>
      <vt:lpstr>The Servlet Model   Servlets</vt:lpstr>
      <vt:lpstr>The Servlet Model   Architecture of the Servlet packages</vt:lpstr>
      <vt:lpstr>The Servlet Model   GenericServlet class</vt:lpstr>
      <vt:lpstr>The Servlet Model   The Servlet Life Cycle</vt:lpstr>
      <vt:lpstr>The Servlet Model   The Servlet Life Cycle – Example </vt:lpstr>
      <vt:lpstr>The Servlet Model   The Servlet Life Cycle – Example </vt:lpstr>
      <vt:lpstr>The Servlet Model   The Servlet Life Cycle – Example </vt:lpstr>
      <vt:lpstr>The Servlet Model   The Servlet Life Cycle – Example </vt:lpstr>
      <vt:lpstr>The Servlet Model   The Servlet Life Cycle – Example </vt:lpstr>
      <vt:lpstr>The Servlet Model   The Servlet Life Cycle – Example </vt:lpstr>
      <vt:lpstr>Build The Simple Web   Interactive Server Model</vt:lpstr>
      <vt:lpstr>Summary</vt:lpstr>
      <vt:lpstr>Summary</vt:lpstr>
      <vt:lpstr>Summary</vt:lpstr>
      <vt:lpstr>Exercises</vt:lpstr>
      <vt:lpstr>Next Lecture</vt:lpstr>
      <vt:lpstr>Next Lecture</vt:lpstr>
      <vt:lpstr>Appendix – Build The Simple Web   How to Create Web Application Project</vt:lpstr>
      <vt:lpstr>Appendix – Build The Simple Web   How to Create Web Application Project</vt:lpstr>
      <vt:lpstr>Appendix – Build The Simple Web   How to Create Web Application Project</vt:lpstr>
      <vt:lpstr>Appendix – Build The Simple Web   How to Create Web Application Project</vt:lpstr>
      <vt:lpstr>Appendix – Web Applications   Add the META-INF/context.xml to project</vt:lpstr>
      <vt:lpstr>Appendix   Build Application</vt:lpstr>
      <vt:lpstr>Appendix   Build Application</vt:lpstr>
      <vt:lpstr>Appendix   Deploy Application</vt:lpstr>
      <vt:lpstr>Appendix   Run Application</vt:lpstr>
      <vt:lpstr>Appendix   Run Application</vt:lpstr>
      <vt:lpstr>Appendix  Additional</vt:lpstr>
      <vt:lpstr>Appendix  Create a Servlet</vt:lpstr>
      <vt:lpstr>Appendix   Create a Servlet</vt:lpstr>
      <vt:lpstr>Appendix   Create a Servlet</vt:lpstr>
      <vt:lpstr>Appendix   Create a Servlet</vt:lpstr>
      <vt:lpstr>Appendix   Create a Servlet</vt:lpstr>
      <vt:lpstr>The Servlet Model   ServletRequest interface</vt:lpstr>
      <vt:lpstr>Appendix – The Servlet Model   HttpServletRequest interface – Examples </vt:lpstr>
      <vt:lpstr>Appendix – Servlet Model   HttpServletRequest interface – Examples </vt:lpstr>
      <vt:lpstr>Appendix – The Servlet Model   HttpServletRequest interface – Examples </vt:lpstr>
      <vt:lpstr>Appendix – The Servlet Model   HttpServletRequest interface – Examples </vt:lpstr>
      <vt:lpstr>Appendix – The Servlet Model   HttpServletRequest interface – Examples </vt:lpstr>
      <vt:lpstr>Appendix – The Servlet Model   HttpServletRequest interface – Examples </vt:lpstr>
      <vt:lpstr>Appendix – The Servlet Model   HttpServletRequest interface – Examples </vt:lpstr>
      <vt:lpstr>Appendix – The Servlet Model   HttpServletRequest interface – Examples </vt:lpstr>
      <vt:lpstr>Appendix – The Servlet Model   HttpServletRequest interface – Examples </vt:lpstr>
      <vt:lpstr>Appendix – The Servlet Model   HttpServletRequest interface – Examples </vt:lpstr>
      <vt:lpstr>Appendix – The Servlet Model   HttpServletRequest interface – Examples </vt:lpstr>
      <vt:lpstr>Appendix – The Servlet Model   HttpServletRequest interface – Examples </vt:lpstr>
      <vt:lpstr>Appendix – The Servlet Model   HttpServletRequest interface – Examples </vt:lpstr>
      <vt:lpstr>Appendix – The Servlet Model   HttpServletRequest interface – Examples </vt:lpstr>
      <vt:lpstr>Appendix – The Servlet Model   HttpServletRequest interface – Examples </vt:lpstr>
      <vt:lpstr>The Servlet Model   ServletResponse interface</vt:lpstr>
      <vt:lpstr>The Servlet Model   ServletResponse interface</vt:lpstr>
      <vt:lpstr>The Servlet Model   HttpServletResponse interface</vt:lpstr>
      <vt:lpstr>Appendix – The Servlet Model   HttpServletResponse interface - Example</vt:lpstr>
      <vt:lpstr>Appendix – The Servlet Model   HttpServletResponse interface - Example</vt:lpstr>
      <vt:lpstr>Appendix – The Servlet Model   HttpServletResponse interface - Example</vt:lpstr>
      <vt:lpstr>The Servlet Model   HttpServlet class</vt:lpstr>
      <vt:lpstr>The Servlet Model   HttpServletRequest interface</vt:lpstr>
      <vt:lpstr>Appendix – Build The Simple Web   Login Page </vt:lpstr>
      <vt:lpstr>Appendix – Build The Simple Web   Invalid Page</vt:lpstr>
      <vt:lpstr>Appendix – Build The Simple Web   Search Page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Nguyen Dang Loc</cp:lastModifiedBy>
  <cp:revision>2785</cp:revision>
  <dcterms:created xsi:type="dcterms:W3CDTF">2007-08-21T04:43:22Z</dcterms:created>
  <dcterms:modified xsi:type="dcterms:W3CDTF">2022-03-28T18:52:00Z</dcterms:modified>
</cp:coreProperties>
</file>