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7"/>
  </p:notesMasterIdLst>
  <p:sldIdLst>
    <p:sldId id="256" r:id="rId2"/>
    <p:sldId id="703" r:id="rId3"/>
    <p:sldId id="641" r:id="rId4"/>
    <p:sldId id="704" r:id="rId5"/>
    <p:sldId id="359" r:id="rId6"/>
    <p:sldId id="625" r:id="rId7"/>
    <p:sldId id="535" r:id="rId8"/>
    <p:sldId id="705" r:id="rId9"/>
    <p:sldId id="706" r:id="rId10"/>
    <p:sldId id="707" r:id="rId11"/>
    <p:sldId id="717" r:id="rId12"/>
    <p:sldId id="708" r:id="rId13"/>
    <p:sldId id="536" r:id="rId14"/>
    <p:sldId id="709" r:id="rId15"/>
    <p:sldId id="718" r:id="rId16"/>
    <p:sldId id="537" r:id="rId17"/>
    <p:sldId id="710" r:id="rId18"/>
    <p:sldId id="711" r:id="rId19"/>
    <p:sldId id="712" r:id="rId20"/>
    <p:sldId id="713" r:id="rId21"/>
    <p:sldId id="719" r:id="rId22"/>
    <p:sldId id="538" r:id="rId23"/>
    <p:sldId id="533" r:id="rId24"/>
    <p:sldId id="534" r:id="rId25"/>
    <p:sldId id="714" r:id="rId26"/>
    <p:sldId id="720" r:id="rId27"/>
    <p:sldId id="721" r:id="rId28"/>
    <p:sldId id="722" r:id="rId29"/>
    <p:sldId id="724" r:id="rId30"/>
    <p:sldId id="715" r:id="rId31"/>
    <p:sldId id="716" r:id="rId32"/>
    <p:sldId id="723" r:id="rId33"/>
    <p:sldId id="725" r:id="rId34"/>
    <p:sldId id="726" r:id="rId35"/>
    <p:sldId id="728" r:id="rId36"/>
    <p:sldId id="727" r:id="rId37"/>
    <p:sldId id="394" r:id="rId38"/>
    <p:sldId id="503" r:id="rId39"/>
    <p:sldId id="509" r:id="rId40"/>
    <p:sldId id="626" r:id="rId41"/>
    <p:sldId id="634" r:id="rId42"/>
    <p:sldId id="635" r:id="rId43"/>
    <p:sldId id="636" r:id="rId44"/>
    <p:sldId id="645" r:id="rId45"/>
    <p:sldId id="646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80008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4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8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 – Login   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134913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2021155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 – Login 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</a:t>
          </a:r>
        </a:p>
      </dsp:txBody>
      <dsp:txXfrm>
        <a:off x="4616186" y="68922"/>
        <a:ext cx="1977277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60604-AE71-4C08-A949-AF2A535F0551}" type="datetimeFigureOut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E8CF86-90DE-4A0B-86D1-084D91DB4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0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274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30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6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5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08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11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6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087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524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532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63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8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8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34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5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6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4F0C5-C94A-48BB-9198-54D417916708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17DF-DF0E-4990-B2D4-CB93EBC7427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357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7C10D-6608-4996-B046-FDFED9B30376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92A7-199C-409B-BCE9-EBF70F3666C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435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39B4-5571-4139-92C4-B55908D81032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343C-676B-4ED0-9A70-DBC12D5F86A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430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14FF7-CBB4-4F46-97C0-0C2F5735F56A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3B9C5-28F3-4586-8535-8ECB647211F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194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7C57-C930-4A45-BC5E-9F15B6DB8551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6BC3-CFF5-42ED-B55B-4681F7F0840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022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60962-2215-46B2-9974-87108D809566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92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B30A-8188-4BAD-A468-9469ADF98E82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4D8EF-FCE0-4FAF-AF52-4D5F3F4D990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336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CEF57-D54E-4925-8527-0FBE5B9DBD44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D1C32-F3FC-4CED-8250-093937DE44AF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8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2E728-4BA3-4EA1-8A1D-0973DEB9002D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0D575-3E41-413F-884E-E87BC80D278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55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F0ED-E67B-4E0A-932D-9D27954DFAEA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05E7-1779-47C3-B2DB-B70682454E5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5354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DEC54-1731-421B-862C-CD8E20ED58C8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F415E-89A9-4565-AD8F-B757D5FD002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895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91FB-E543-4AB3-9AF0-AB6A66E670D8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D069-CD09-4648-950A-5A2728D1E1C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56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ED811-0FF1-47CF-89C7-64DC1618C8A4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AA0B-873E-4BCD-A7FD-D536DAC0151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784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A2FAEF7-1794-460E-AAB9-851902674631}" type="datetime1">
              <a:rPr lang="en-US"/>
              <a:pPr>
                <a:defRPr/>
              </a:pPr>
              <a:t>09-Nov-21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1C1187-7C2A-40CB-95AB-4F059079CDA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vi-vn/sql/connect/jdbc/download-microsoft-jdbc-driver-for-sql-server?view=sql-server-201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833563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</a:p>
          <a:p>
            <a:pPr lvl="1"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application programming interface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programming language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defines how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 database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dirty="0" err="1">
                <a:latin typeface="Times New Roman" panose="02020603050405020304" pitchFamily="18" charset="0"/>
              </a:rPr>
              <a:t>Provides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access</a:t>
            </a:r>
            <a:r>
              <a:rPr lang="vi-VN" altLang="en-US" sz="2400" dirty="0">
                <a:latin typeface="Times New Roman" panose="02020603050405020304" pitchFamily="18" charset="0"/>
              </a:rPr>
              <a:t> to DB </a:t>
            </a:r>
            <a:r>
              <a:rPr lang="vi-VN" altLang="en-US" sz="24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performs</a:t>
            </a:r>
            <a:r>
              <a:rPr lang="vi-VN" altLang="en-US" sz="2400" dirty="0">
                <a:latin typeface="Times New Roman" panose="02020603050405020304" pitchFamily="18" charset="0"/>
              </a:rPr>
              <a:t> DB </a:t>
            </a:r>
            <a:r>
              <a:rPr lang="vi-VN" altLang="en-US" sz="2400" dirty="0" err="1">
                <a:latin typeface="Times New Roman" panose="02020603050405020304" pitchFamily="18" charset="0"/>
              </a:rPr>
              <a:t>operations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–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</a:rPr>
              <a:t>CRUD</a:t>
            </a:r>
            <a:r>
              <a:rPr lang="vi-VN" altLang="en-US" sz="2400" dirty="0">
                <a:latin typeface="Times New Roman" panose="02020603050405020304" pitchFamily="18" charset="0"/>
              </a:rPr>
              <a:t>(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C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reate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R</a:t>
            </a:r>
            <a:r>
              <a:rPr lang="vi-VN" altLang="en-US" sz="2400" dirty="0" err="1">
                <a:latin typeface="Times New Roman" panose="02020603050405020304" pitchFamily="18" charset="0"/>
              </a:rPr>
              <a:t>ead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U</a:t>
            </a:r>
            <a:r>
              <a:rPr lang="vi-VN" altLang="en-US" sz="2400" dirty="0" err="1">
                <a:latin typeface="Times New Roman" panose="02020603050405020304" pitchFamily="18" charset="0"/>
              </a:rPr>
              <a:t>pdate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D</a:t>
            </a:r>
            <a:r>
              <a:rPr lang="vi-VN" altLang="en-US" sz="2400" dirty="0" err="1">
                <a:latin typeface="Times New Roman" panose="02020603050405020304" pitchFamily="18" charset="0"/>
              </a:rPr>
              <a:t>elete</a:t>
            </a:r>
            <a:r>
              <a:rPr lang="vi-VN" altLang="en-US" sz="240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67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JDBC™ API </a:t>
            </a:r>
          </a:p>
          <a:p>
            <a:pPr lvl="1"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designed to keep simple things simple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to database applications</a:t>
            </a:r>
          </a:p>
          <a:p>
            <a:pPr lvl="1"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Java API that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kind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tabular data, especially data stored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</a:rPr>
              <a:t>Executes </a:t>
            </a:r>
            <a:r>
              <a:rPr lang="en-US" altLang="en-US" sz="2800" b="1" dirty="0">
                <a:latin typeface="Times New Roman" panose="02020603050405020304" pitchFamily="18" charset="0"/>
              </a:rPr>
              <a:t>simple SQL queries </a:t>
            </a:r>
            <a:r>
              <a:rPr lang="en-US" altLang="en-US" sz="2800" dirty="0">
                <a:latin typeface="Times New Roman" panose="02020603050405020304" pitchFamily="18" charset="0"/>
              </a:rPr>
              <a:t>in the Java code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retrieve data </a:t>
            </a:r>
            <a:r>
              <a:rPr lang="en-US" altLang="en-US" sz="2800" dirty="0">
                <a:latin typeface="Times New Roman" panose="02020603050405020304" pitchFamily="18" charset="0"/>
              </a:rPr>
              <a:t>from database</a:t>
            </a: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</a:rPr>
              <a:t>java.sql.*</a:t>
            </a:r>
            <a:r>
              <a:rPr lang="en-US" altLang="en-US" sz="2800" dirty="0"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</a:rPr>
              <a:t>javax.sql.*</a:t>
            </a:r>
            <a:r>
              <a:rPr lang="en-US" altLang="en-US" sz="2800" dirty="0">
                <a:latin typeface="Times New Roman" panose="02020603050405020304" pitchFamily="18" charset="0"/>
              </a:rPr>
              <a:t> package provides database access in Java </a:t>
            </a:r>
            <a:r>
              <a:rPr lang="vi-VN" altLang="en-US" sz="2800" dirty="0" err="1">
                <a:latin typeface="Times New Roman" panose="02020603050405020304" pitchFamily="18" charset="0"/>
              </a:rPr>
              <a:t>through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directly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or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indirectly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(Data source </a:t>
            </a:r>
            <a:r>
              <a:rPr lang="en-US" altLang="en-US" sz="2800" dirty="0"/>
              <a:t>–</a:t>
            </a:r>
            <a:r>
              <a:rPr lang="en-US" altLang="en-US" sz="2800" dirty="0">
                <a:latin typeface="Times New Roman" panose="02020603050405020304" pitchFamily="18" charset="0"/>
              </a:rPr>
              <a:t> flexible), and provides classes and interfaces that are used to interact with the database</a:t>
            </a:r>
            <a:r>
              <a:rPr lang="en-US" altLang="en-US" sz="2800" dirty="0"/>
              <a:t> </a:t>
            </a:r>
            <a:endParaRPr lang="vi-V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872540"/>
            <a:ext cx="8951912" cy="5694363"/>
          </a:xfrm>
        </p:spPr>
        <p:txBody>
          <a:bodyPr/>
          <a:lstStyle/>
          <a:p>
            <a:pPr algn="just" eaLnBrk="1" hangingPunct="1"/>
            <a:r>
              <a:rPr lang="vi-VN" dirty="0">
                <a:latin typeface="Times New Roman" pitchFamily="18" charset="0"/>
                <a:cs typeface="Arial" charset="0"/>
              </a:rPr>
              <a:t>JDBC </a:t>
            </a:r>
            <a:r>
              <a:rPr lang="en-US" dirty="0">
                <a:latin typeface="Times New Roman" pitchFamily="18" charset="0"/>
                <a:cs typeface="Arial" charset="0"/>
              </a:rPr>
              <a:t>APIs </a:t>
            </a:r>
            <a:r>
              <a:rPr lang="vi-VN" dirty="0" err="1">
                <a:latin typeface="Times New Roman" pitchFamily="18" charset="0"/>
                <a:cs typeface="Arial" charset="0"/>
              </a:rPr>
              <a:t>has</a:t>
            </a:r>
            <a:r>
              <a:rPr lang="vi-VN" dirty="0">
                <a:latin typeface="Times New Roman" pitchFamily="18" charset="0"/>
                <a:cs typeface="Arial" charset="0"/>
              </a:rPr>
              <a:t> 02 </a:t>
            </a:r>
            <a:r>
              <a:rPr lang="vi-VN" dirty="0" err="1">
                <a:latin typeface="Times New Roman" pitchFamily="18" charset="0"/>
                <a:cs typeface="Arial" charset="0"/>
              </a:rPr>
              <a:t>parts</a:t>
            </a:r>
            <a:r>
              <a:rPr lang="en-US" dirty="0">
                <a:latin typeface="Times New Roman" pitchFamily="18" charset="0"/>
                <a:cs typeface="Arial" charset="0"/>
              </a:rPr>
              <a:t> in the </a:t>
            </a:r>
            <a:r>
              <a:rPr lang="en-US" b="1" dirty="0" err="1">
                <a:latin typeface="Times New Roman" pitchFamily="18" charset="0"/>
                <a:cs typeface="Arial" charset="0"/>
              </a:rPr>
              <a:t>java.sql</a:t>
            </a:r>
            <a:r>
              <a:rPr lang="en-US" dirty="0">
                <a:latin typeface="Times New Roman" pitchFamily="18" charset="0"/>
                <a:cs typeface="Arial" charset="0"/>
              </a:rPr>
              <a:t> package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59DEEE-CFBE-4F3A-8B37-3719906E6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74996"/>
              </p:ext>
            </p:extLst>
          </p:nvPr>
        </p:nvGraphicFramePr>
        <p:xfrm>
          <a:off x="228600" y="1539241"/>
          <a:ext cx="8458199" cy="483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DriverManager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java.lang.Class.forName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(DriverClass) will dynamically load the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concrete driver class, provided by a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provider for a specific database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class implemented methods declared in JDBC interfaces.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class DriverManager will 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 connection to database based on the specific driver class loaded.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Interfaces:</a:t>
                      </a: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Connection,</a:t>
                      </a:r>
                      <a:endParaRPr 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</a:p>
                    <a:p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ResultSet</a:t>
                      </a:r>
                    </a:p>
                    <a:p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DatabaseMetadata</a:t>
                      </a:r>
                    </a:p>
                    <a:p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ResultSetMetadata</a:t>
                      </a:r>
                    </a:p>
                    <a:p>
                      <a:r>
                        <a:rPr lang="en-US" b="0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  <a:p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SQLException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creating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connection to a DBMS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executing SQL statements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storing result data set and achieving columns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getting database metadata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getting resultset metadata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8E82649-4136-4DC1-9F06-A1E227175AEA}"/>
              </a:ext>
            </a:extLst>
          </p:cNvPr>
          <p:cNvSpPr/>
          <p:nvPr/>
        </p:nvSpPr>
        <p:spPr>
          <a:xfrm>
            <a:off x="1193214" y="6295863"/>
            <a:ext cx="694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Refer to the java.sql package for more details in Java documentation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9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58C05B-B41D-476F-93AF-26DD5F77A411}"/>
              </a:ext>
            </a:extLst>
          </p:cNvPr>
          <p:cNvSpPr/>
          <p:nvPr/>
        </p:nvSpPr>
        <p:spPr>
          <a:xfrm>
            <a:off x="990600" y="1427020"/>
            <a:ext cx="7162800" cy="403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50CD9-4A0F-4A0F-AC0C-365A12F67317}"/>
              </a:ext>
            </a:extLst>
          </p:cNvPr>
          <p:cNvSpPr/>
          <p:nvPr/>
        </p:nvSpPr>
        <p:spPr>
          <a:xfrm>
            <a:off x="3733800" y="96982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56908-1BA2-4661-BE9F-3C917E4A4DF4}"/>
              </a:ext>
            </a:extLst>
          </p:cNvPr>
          <p:cNvSpPr/>
          <p:nvPr/>
        </p:nvSpPr>
        <p:spPr>
          <a:xfrm>
            <a:off x="1143000" y="1808020"/>
            <a:ext cx="22860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7D0BE-F5BE-4BA6-8130-F5255B6B9A36}"/>
              </a:ext>
            </a:extLst>
          </p:cNvPr>
          <p:cNvSpPr/>
          <p:nvPr/>
        </p:nvSpPr>
        <p:spPr>
          <a:xfrm>
            <a:off x="1143000" y="409402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JDBC Driver implement interfaces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(loaded dynamically by  java.lang.Class)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54ACA-49B5-4F47-8C13-F2BFCDCF3F22}"/>
              </a:ext>
            </a:extLst>
          </p:cNvPr>
          <p:cNvSpPr/>
          <p:nvPr/>
        </p:nvSpPr>
        <p:spPr>
          <a:xfrm>
            <a:off x="1143000" y="272242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571DC-BF19-4915-869C-9FCC2C291681}"/>
              </a:ext>
            </a:extLst>
          </p:cNvPr>
          <p:cNvCxnSpPr/>
          <p:nvPr/>
        </p:nvCxnSpPr>
        <p:spPr>
          <a:xfrm rot="5400000">
            <a:off x="952500" y="3598720"/>
            <a:ext cx="990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C6435A-6847-47A1-86CC-CE7DCE22E954}"/>
              </a:ext>
            </a:extLst>
          </p:cNvPr>
          <p:cNvCxnSpPr/>
          <p:nvPr/>
        </p:nvCxnSpPr>
        <p:spPr>
          <a:xfrm rot="5400000" flipH="1" flipV="1">
            <a:off x="1180306" y="3598720"/>
            <a:ext cx="991394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71996-946C-421D-B8AD-0F8B8C2FF3DF}"/>
              </a:ext>
            </a:extLst>
          </p:cNvPr>
          <p:cNvCxnSpPr/>
          <p:nvPr/>
        </p:nvCxnSpPr>
        <p:spPr>
          <a:xfrm rot="5400000" flipH="1" flipV="1">
            <a:off x="1447800" y="249382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C97-D129-4E78-BDAD-EFAD91C0A78B}"/>
              </a:ext>
            </a:extLst>
          </p:cNvPr>
          <p:cNvSpPr/>
          <p:nvPr/>
        </p:nvSpPr>
        <p:spPr>
          <a:xfrm>
            <a:off x="1066800" y="3408220"/>
            <a:ext cx="1828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FCF87-2708-49EB-8CA6-DB751BC9E4F9}"/>
              </a:ext>
            </a:extLst>
          </p:cNvPr>
          <p:cNvSpPr/>
          <p:nvPr/>
        </p:nvSpPr>
        <p:spPr>
          <a:xfrm>
            <a:off x="3886200" y="1808020"/>
            <a:ext cx="16002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stmt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5C22A2-79FC-4872-9471-883ED349E3A6}"/>
              </a:ext>
            </a:extLst>
          </p:cNvPr>
          <p:cNvCxnSpPr/>
          <p:nvPr/>
        </p:nvCxnSpPr>
        <p:spPr>
          <a:xfrm rot="5400000">
            <a:off x="2056606" y="3179620"/>
            <a:ext cx="18288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BB9DA-03E7-4A9E-88AA-08275054897A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3429000" y="203662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FB286A-F4A4-4EA8-A0D9-5DBD9786A5F6}"/>
              </a:ext>
            </a:extLst>
          </p:cNvPr>
          <p:cNvCxnSpPr/>
          <p:nvPr/>
        </p:nvCxnSpPr>
        <p:spPr>
          <a:xfrm rot="5400000">
            <a:off x="2209006" y="3178826"/>
            <a:ext cx="1828800" cy="1588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CF67F3-ED64-429E-8618-ECA55E46B9CD}"/>
              </a:ext>
            </a:extLst>
          </p:cNvPr>
          <p:cNvSpPr/>
          <p:nvPr/>
        </p:nvSpPr>
        <p:spPr>
          <a:xfrm>
            <a:off x="5943600" y="1808020"/>
            <a:ext cx="15240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ResultSet 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1498D4-A869-4560-BD1D-AC10631CC67F}"/>
              </a:ext>
            </a:extLst>
          </p:cNvPr>
          <p:cNvCxnSpPr>
            <a:stCxn id="15" idx="2"/>
          </p:cNvCxnSpPr>
          <p:nvPr/>
        </p:nvCxnSpPr>
        <p:spPr>
          <a:xfrm rot="5400000">
            <a:off x="3143250" y="2550970"/>
            <a:ext cx="1828800" cy="1257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153C7B-135C-4940-A9BA-FD347E7F16C8}"/>
              </a:ext>
            </a:extLst>
          </p:cNvPr>
          <p:cNvCxnSpPr/>
          <p:nvPr/>
        </p:nvCxnSpPr>
        <p:spPr>
          <a:xfrm rot="5400000">
            <a:off x="3105150" y="2589070"/>
            <a:ext cx="2057400" cy="1409700"/>
          </a:xfrm>
          <a:prstGeom prst="straightConnector1">
            <a:avLst/>
          </a:prstGeom>
          <a:ln w="28575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F6380-CDFD-47EA-B48D-3A9818A771C9}"/>
              </a:ext>
            </a:extLst>
          </p:cNvPr>
          <p:cNvCxnSpPr>
            <a:endCxn id="19" idx="1"/>
          </p:cNvCxnSpPr>
          <p:nvPr/>
        </p:nvCxnSpPr>
        <p:spPr>
          <a:xfrm>
            <a:off x="5486400" y="2036620"/>
            <a:ext cx="4572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1FE66C1-4A56-4569-8B97-2DCA72E2BACA}"/>
              </a:ext>
            </a:extLst>
          </p:cNvPr>
          <p:cNvSpPr/>
          <p:nvPr/>
        </p:nvSpPr>
        <p:spPr>
          <a:xfrm>
            <a:off x="5867400" y="3255820"/>
            <a:ext cx="16764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 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EED44C-4354-4837-B98B-B8738D32A943}"/>
              </a:ext>
            </a:extLst>
          </p:cNvPr>
          <p:cNvCxnSpPr>
            <a:stCxn id="23" idx="0"/>
            <a:endCxn id="19" idx="2"/>
          </p:cNvCxnSpPr>
          <p:nvPr/>
        </p:nvCxnSpPr>
        <p:spPr>
          <a:xfrm rot="5400000" flipH="1" flipV="1">
            <a:off x="6210300" y="276052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F3A00-2D5F-4F1A-BA6A-7194584DBA1E}"/>
              </a:ext>
            </a:extLst>
          </p:cNvPr>
          <p:cNvSpPr/>
          <p:nvPr/>
        </p:nvSpPr>
        <p:spPr>
          <a:xfrm>
            <a:off x="2819400" y="325582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74798-54BD-4A3B-B710-1BA12B041945}"/>
              </a:ext>
            </a:extLst>
          </p:cNvPr>
          <p:cNvSpPr/>
          <p:nvPr/>
        </p:nvSpPr>
        <p:spPr>
          <a:xfrm>
            <a:off x="3886200" y="264622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executeQuery()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19FF32-510C-473F-81D0-037209A88203}"/>
              </a:ext>
            </a:extLst>
          </p:cNvPr>
          <p:cNvSpPr/>
          <p:nvPr/>
        </p:nvSpPr>
        <p:spPr>
          <a:xfrm>
            <a:off x="3505200" y="5694220"/>
            <a:ext cx="464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JDBC App. 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A34D9ED6-4B27-4B62-92FA-B633A898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94220"/>
            <a:ext cx="1897063" cy="9461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C11396-AFA0-4DD7-9B87-FDCCD70CC58C}"/>
              </a:ext>
            </a:extLst>
          </p:cNvPr>
          <p:cNvCxnSpPr>
            <a:stCxn id="9" idx="2"/>
          </p:cNvCxnSpPr>
          <p:nvPr/>
        </p:nvCxnSpPr>
        <p:spPr>
          <a:xfrm rot="5400000">
            <a:off x="2019300" y="5503720"/>
            <a:ext cx="533400" cy="1588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Arial" charset="0"/>
              </a:rPr>
              <a:t>DBMS provider/developer </a:t>
            </a:r>
            <a:r>
              <a:rPr lang="en-US" dirty="0">
                <a:latin typeface="Times New Roman" pitchFamily="18" charset="0"/>
                <a:cs typeface="Arial" charset="0"/>
              </a:rPr>
              <a:t>will supply a package in which </a:t>
            </a:r>
            <a:r>
              <a:rPr lang="en-US" b="1" dirty="0">
                <a:latin typeface="Times New Roman" pitchFamily="18" charset="0"/>
                <a:cs typeface="Arial" charset="0"/>
              </a:rPr>
              <a:t>specific classes </a:t>
            </a:r>
            <a:r>
              <a:rPr lang="en-US" dirty="0">
                <a:latin typeface="Times New Roman" pitchFamily="18" charset="0"/>
                <a:cs typeface="Arial" charset="0"/>
              </a:rPr>
              <a:t>implementing </a:t>
            </a:r>
            <a:r>
              <a:rPr lang="en-US" b="1" dirty="0">
                <a:latin typeface="Times New Roman" pitchFamily="18" charset="0"/>
                <a:cs typeface="Arial" charset="0"/>
              </a:rPr>
              <a:t>standard JDBC driver</a:t>
            </a:r>
            <a:r>
              <a:rPr lang="en-US" dirty="0">
                <a:latin typeface="Times New Roman" pitchFamily="18" charset="0"/>
                <a:cs typeface="Arial" charset="0"/>
              </a:rPr>
              <a:t> (</a:t>
            </a:r>
            <a:r>
              <a:rPr lang="en-US" b="1" dirty="0">
                <a:latin typeface="Times New Roman" pitchFamily="18" charset="0"/>
                <a:cs typeface="Arial" charset="0"/>
              </a:rPr>
              <a:t>free</a:t>
            </a:r>
            <a:r>
              <a:rPr lang="en-US" dirty="0">
                <a:latin typeface="Times New Roman" pitchFamily="18" charset="0"/>
                <a:cs typeface="Arial" charset="0"/>
              </a:rPr>
              <a:t>).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latin typeface="Times New Roman" pitchFamily="18" charset="0"/>
                <a:cs typeface="Arial" charset="0"/>
              </a:rPr>
              <a:t>Based on characteristics of DBMSs, </a:t>
            </a:r>
            <a:r>
              <a:rPr lang="en-US" b="1" dirty="0">
                <a:latin typeface="Times New Roman" pitchFamily="18" charset="0"/>
                <a:cs typeface="Arial" charset="0"/>
              </a:rPr>
              <a:t>four types </a:t>
            </a:r>
            <a:r>
              <a:rPr lang="en-US" dirty="0">
                <a:latin typeface="Times New Roman" pitchFamily="18" charset="0"/>
                <a:cs typeface="Arial" charset="0"/>
              </a:rPr>
              <a:t>of JDBC drivers are:</a:t>
            </a:r>
            <a:endParaRPr lang="vi-VN" dirty="0">
              <a:latin typeface="Times New Roman" pitchFamily="18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JDBC ODBC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vi-VN" sz="3200" b="1" dirty="0" err="1">
                <a:latin typeface="Times New Roman" pitchFamily="18" charset="0"/>
                <a:cs typeface="Arial" charset="0"/>
              </a:rPr>
              <a:t>Type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1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and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3200" b="1" dirty="0" err="1">
                <a:latin typeface="Times New Roman" pitchFamily="18" charset="0"/>
                <a:cs typeface="Arial" charset="0"/>
              </a:rPr>
              <a:t>Type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4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</a:t>
            </a:r>
            <a:r>
              <a:rPr lang="vi-VN" sz="3200" dirty="0">
                <a:latin typeface="Times New Roman" pitchFamily="18" charset="0"/>
                <a:cs typeface="Arial" charset="0"/>
              </a:rPr>
              <a:t> </a:t>
            </a:r>
            <a:r>
              <a:rPr lang="vi-VN" sz="3200" b="1" dirty="0" err="1">
                <a:latin typeface="Times New Roman" pitchFamily="18" charset="0"/>
                <a:cs typeface="Arial" charset="0"/>
              </a:rPr>
              <a:t>populated</a:t>
            </a:r>
            <a:r>
              <a:rPr lang="en-US" sz="3200" dirty="0">
                <a:latin typeface="Arial" charset="0"/>
                <a:cs typeface="Arial" charset="0"/>
              </a:rPr>
              <a:t>.</a:t>
            </a:r>
            <a:endParaRPr lang="vi-VN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2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C5B56-2720-4832-BAE9-095513FD6DA6}"/>
              </a:ext>
            </a:extLst>
          </p:cNvPr>
          <p:cNvSpPr txBox="1">
            <a:spLocks/>
          </p:cNvSpPr>
          <p:nvPr/>
        </p:nvSpPr>
        <p:spPr bwMode="auto">
          <a:xfrm>
            <a:off x="0" y="1136650"/>
            <a:ext cx="91440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</a:rPr>
              <a:t>Translates</a:t>
            </a:r>
            <a:r>
              <a:rPr lang="en-US" altLang="en-US" sz="2800" dirty="0">
                <a:latin typeface="Times New Roman" panose="02020603050405020304" pitchFamily="18" charset="0"/>
              </a:rPr>
              <a:t> Java statements to SQL statements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Helps applications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interact</a:t>
            </a:r>
            <a:r>
              <a:rPr lang="en-US" altLang="en-US" sz="2800" dirty="0">
                <a:latin typeface="Times New Roman" panose="02020603050405020304" pitchFamily="18" charset="0"/>
              </a:rPr>
              <a:t> with the database, using Java</a:t>
            </a:r>
            <a:r>
              <a:rPr lang="en-US" altLang="en-US" sz="2800" dirty="0"/>
              <a:t>’</a:t>
            </a:r>
            <a:r>
              <a:rPr lang="en-US" altLang="en-US" sz="2800" dirty="0">
                <a:latin typeface="Times New Roman" panose="02020603050405020304" pitchFamily="18" charset="0"/>
              </a:rPr>
              <a:t>s built-in </a:t>
            </a:r>
            <a:r>
              <a:rPr lang="en-US" altLang="en-US" sz="2800" b="1" dirty="0">
                <a:latin typeface="Times New Roman" panose="02020603050405020304" pitchFamily="18" charset="0"/>
              </a:rPr>
              <a:t>Driver Manager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JDBC driver manager </a:t>
            </a:r>
            <a:r>
              <a:rPr lang="en-US" altLang="en-US" sz="2800" b="1" dirty="0">
                <a:latin typeface="Times New Roman" panose="02020603050405020304" pitchFamily="18" charset="0"/>
              </a:rPr>
              <a:t>maintains a list of drivers </a:t>
            </a:r>
            <a:r>
              <a:rPr lang="en-US" altLang="en-US" sz="2800" dirty="0">
                <a:latin typeface="Times New Roman" panose="02020603050405020304" pitchFamily="18" charset="0"/>
              </a:rPr>
              <a:t>created for different databases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JDBC drivers connect the Java application to the driver </a:t>
            </a:r>
            <a:r>
              <a:rPr lang="en-US" altLang="en-US" sz="2800" b="1" dirty="0">
                <a:latin typeface="Times New Roman" panose="02020603050405020304" pitchFamily="18" charset="0"/>
              </a:rPr>
              <a:t>specified in the Java program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</a:rPr>
              <a:t>four types </a:t>
            </a:r>
            <a:r>
              <a:rPr lang="en-US" altLang="en-US" sz="2800" dirty="0">
                <a:latin typeface="Times New Roman" panose="02020603050405020304" pitchFamily="18" charset="0"/>
              </a:rPr>
              <a:t>of JDBC drivers are: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1</a:t>
            </a:r>
            <a:r>
              <a:rPr lang="vi-VN" altLang="en-US" sz="2400" dirty="0">
                <a:latin typeface="Times New Roman" panose="02020603050405020304" pitchFamily="18" charset="0"/>
              </a:rPr>
              <a:t>: JDBC ODBC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2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Native</a:t>
            </a:r>
            <a:r>
              <a:rPr lang="vi-VN" altLang="en-US" sz="2400" dirty="0">
                <a:latin typeface="Times New Roman" panose="02020603050405020304" pitchFamily="18" charset="0"/>
              </a:rPr>
              <a:t> API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3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Network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Protocol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4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Native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Protocol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1 &amp;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4 </a:t>
            </a:r>
            <a:r>
              <a:rPr lang="vi-VN" altLang="en-US" sz="2400" dirty="0" err="1">
                <a:latin typeface="Times New Roman" panose="02020603050405020304" pitchFamily="18" charset="0"/>
              </a:rPr>
              <a:t>is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populated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1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C9E8BF-F2BD-45D8-A6BD-F18D701A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1087585"/>
            <a:ext cx="3151188" cy="2174875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8505AF7D-1213-46E0-B19F-0BB42909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1544785"/>
            <a:ext cx="2251075" cy="63023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F209F5CE-8023-4B81-A847-1990AE0C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306785"/>
            <a:ext cx="2701925" cy="800100"/>
          </a:xfrm>
          <a:prstGeom prst="cube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 JDBC-ODBC Bridge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B5E4F5CE-1780-4271-AE47-E2DEF954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3373585"/>
            <a:ext cx="24765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680DB956-FBBF-407B-A3AA-E511A09D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3373585"/>
            <a:ext cx="157638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26D1BEFD-3B8C-46E0-AFE5-8B618B74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1087585"/>
            <a:ext cx="22510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54F079E0-BEBE-49E9-8A53-182B51D0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30785"/>
            <a:ext cx="3151188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ODBC Driver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1DC733B1-7ACC-4C9D-ABD9-BFE178D573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0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4C89FA8A-B984-4A16-A64C-DA7EF0CA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69E2157-53FF-494E-8084-811E0424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CC87C498-D092-4495-8CBD-463D3628846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846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213E7E56-9195-4E1E-B0DA-3A35FE6A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23B69F92-413B-45B7-AFA9-C655A428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Access Driver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4A3153A0-AF1B-4F72-8E3F-871023BF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Excel Driver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D41C4F73-DAA0-4541-8A8B-893DBD3C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45185"/>
            <a:ext cx="22860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 Srv Driver</a:t>
            </a:r>
          </a:p>
        </p:txBody>
      </p:sp>
      <p:sp>
        <p:nvSpPr>
          <p:cNvPr id="31" name="AutoShape 10">
            <a:extLst>
              <a:ext uri="{FF2B5EF4-FFF2-40B4-BE49-F238E27FC236}">
                <a16:creationId xmlns:a16="http://schemas.microsoft.com/office/drawing/2014/main" id="{C67EBD29-98E8-4545-8EDD-B79A7D8B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45185"/>
            <a:ext cx="1600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Driver</a:t>
            </a:r>
          </a:p>
        </p:txBody>
      </p:sp>
      <p:sp>
        <p:nvSpPr>
          <p:cNvPr id="32" name="AutoShape 10">
            <a:extLst>
              <a:ext uri="{FF2B5EF4-FFF2-40B4-BE49-F238E27FC236}">
                <a16:creationId xmlns:a16="http://schemas.microsoft.com/office/drawing/2014/main" id="{B4BCA178-CDDE-411E-AE30-A3A58439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45185"/>
            <a:ext cx="6096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8D2D2DA2-3B39-4AEB-B667-AAB6E72D5B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24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420AD348-59CB-45B3-8F2C-903FA4F6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ACF57158-8EB5-4775-ACDD-FA46BD69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6" name="AutoShape 11">
            <a:extLst>
              <a:ext uri="{FF2B5EF4-FFF2-40B4-BE49-F238E27FC236}">
                <a16:creationId xmlns:a16="http://schemas.microsoft.com/office/drawing/2014/main" id="{DB5BAA5A-D242-4005-83F5-C023F53AA3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7FC05B7F-2E74-4B2E-935E-E57AD4CE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15">
            <a:extLst>
              <a:ext uri="{FF2B5EF4-FFF2-40B4-BE49-F238E27FC236}">
                <a16:creationId xmlns:a16="http://schemas.microsoft.com/office/drawing/2014/main" id="{C85ECADB-63DB-4E0C-BE0F-55395003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F24CB66F-0A43-4BE9-9DF7-5E558C8A76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20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8F457C42-1ECD-4D9C-960D-EF7F5357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15">
            <a:extLst>
              <a:ext uri="{FF2B5EF4-FFF2-40B4-BE49-F238E27FC236}">
                <a16:creationId xmlns:a16="http://schemas.microsoft.com/office/drawing/2014/main" id="{C05155E4-752F-4024-8D16-F1ACC6B7E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F1D80-CFB5-444C-94D6-D30B8A814CDE}"/>
              </a:ext>
            </a:extLst>
          </p:cNvPr>
          <p:cNvCxnSpPr>
            <a:stCxn id="22" idx="1"/>
            <a:endCxn id="28" idx="0"/>
          </p:cNvCxnSpPr>
          <p:nvPr/>
        </p:nvCxnSpPr>
        <p:spPr>
          <a:xfrm rot="10800000" flipV="1">
            <a:off x="990600" y="4059385"/>
            <a:ext cx="1673225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3DC831-0BD6-4E0E-9FE3-B3F7D9A2B62A}"/>
              </a:ext>
            </a:extLst>
          </p:cNvPr>
          <p:cNvCxnSpPr>
            <a:endCxn id="29" idx="0"/>
          </p:cNvCxnSpPr>
          <p:nvPr/>
        </p:nvCxnSpPr>
        <p:spPr>
          <a:xfrm rot="5400000">
            <a:off x="28956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85CF31-454D-4128-8ED4-488D5FE79CEE}"/>
              </a:ext>
            </a:extLst>
          </p:cNvPr>
          <p:cNvCxnSpPr/>
          <p:nvPr/>
        </p:nvCxnSpPr>
        <p:spPr>
          <a:xfrm rot="5400000">
            <a:off x="51054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C033B9-3F2C-42B7-BA48-4681FF3A7621}"/>
              </a:ext>
            </a:extLst>
          </p:cNvPr>
          <p:cNvCxnSpPr>
            <a:stCxn id="22" idx="3"/>
          </p:cNvCxnSpPr>
          <p:nvPr/>
        </p:nvCxnSpPr>
        <p:spPr>
          <a:xfrm>
            <a:off x="5815013" y="4059385"/>
            <a:ext cx="1728787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F38C2-0D03-4C72-A70E-571F4F6309A9}"/>
              </a:ext>
            </a:extLst>
          </p:cNvPr>
          <p:cNvSpPr/>
          <p:nvPr/>
        </p:nvSpPr>
        <p:spPr>
          <a:xfrm>
            <a:off x="6019800" y="3373585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&lt;Datasource name, Data file&gt;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BEB8FA-A5E4-4F30-9109-35C10846294F}"/>
              </a:ext>
            </a:extLst>
          </p:cNvPr>
          <p:cNvSpPr/>
          <p:nvPr/>
        </p:nvSpPr>
        <p:spPr>
          <a:xfrm>
            <a:off x="6629400" y="1620985"/>
            <a:ext cx="19050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Technology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Arial" charset="0"/>
              </a:rPr>
              <a:t>This package is in the JDK as default.</a:t>
            </a:r>
          </a:p>
          <a:p>
            <a:pPr algn="just">
              <a:lnSpc>
                <a:spcPct val="80000"/>
              </a:lnSpc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Translates</a:t>
            </a:r>
            <a:r>
              <a:rPr lang="en-US" sz="2800" dirty="0">
                <a:latin typeface="Times New Roman" pitchFamily="18" charset="0"/>
                <a:cs typeface="Arial" charset="0"/>
              </a:rPr>
              <a:t> JDBC APIs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to</a:t>
            </a:r>
            <a:r>
              <a:rPr lang="en-US" sz="2800" dirty="0">
                <a:latin typeface="Times New Roman" pitchFamily="18" charset="0"/>
                <a:cs typeface="Arial" charset="0"/>
              </a:rPr>
              <a:t> ODBC APIs </a:t>
            </a:r>
          </a:p>
          <a:p>
            <a:pPr algn="just">
              <a:lnSpc>
                <a:spcPct val="80000"/>
              </a:lnSpc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Enables</a:t>
            </a:r>
            <a:r>
              <a:rPr lang="en-US" sz="2800" dirty="0">
                <a:latin typeface="Times New Roman" pitchFamily="18" charset="0"/>
                <a:cs typeface="Arial" charset="0"/>
              </a:rPr>
              <a:t> the Java applications to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interact</a:t>
            </a:r>
            <a:r>
              <a:rPr lang="en-US" sz="2800" dirty="0">
                <a:latin typeface="Times New Roman" pitchFamily="18" charset="0"/>
                <a:cs typeface="Arial" charset="0"/>
              </a:rPr>
              <a:t> with any database supported by Microsoft.</a:t>
            </a:r>
            <a:endParaRPr lang="vi-VN" sz="28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Provides platform dependence</a:t>
            </a:r>
            <a:r>
              <a:rPr lang="en-US" sz="2800" dirty="0">
                <a:latin typeface="Times New Roman" pitchFamily="18" charset="0"/>
                <a:cs typeface="Arial" charset="0"/>
              </a:rPr>
              <a:t>, as JDBC ODBC bridge driver uses ODBC</a:t>
            </a:r>
            <a:endParaRPr lang="vi-VN" sz="28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JDBC-ODBC bridge is useful when Java driver is not available for a database but it is supported by Microsoft.</a:t>
            </a:r>
            <a:endParaRPr lang="vi-VN" sz="28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vi-VN" sz="2800" b="1" dirty="0" err="1">
                <a:latin typeface="Times New Roman" pitchFamily="18" charset="0"/>
                <a:cs typeface="Arial" charset="0"/>
              </a:rPr>
              <a:t>Disadvantages</a:t>
            </a:r>
            <a:endParaRPr lang="vi-VN" sz="2800" b="1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</a:pPr>
            <a:r>
              <a:rPr lang="vi-VN" sz="2400" dirty="0" err="1">
                <a:latin typeface="Times New Roman" pitchFamily="18" charset="0"/>
                <a:cs typeface="Arial" charset="0"/>
              </a:rPr>
              <a:t>Platform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depen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den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ce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(Microsoft)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</a:pPr>
            <a:r>
              <a:rPr lang="vi-VN" sz="2400" dirty="0">
                <a:latin typeface="Times New Roman" pitchFamily="18" charset="0"/>
                <a:cs typeface="Arial" charset="0"/>
              </a:rPr>
              <a:t>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performance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comparatively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slower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than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other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drivers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</a:pPr>
            <a:r>
              <a:rPr lang="vi-VN" sz="2400" dirty="0" err="1">
                <a:latin typeface="Times New Roman" pitchFamily="18" charset="0"/>
                <a:cs typeface="Arial" charset="0"/>
              </a:rPr>
              <a:t>Require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ODBC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driver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and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client</a:t>
            </a:r>
            <a:r>
              <a:rPr lang="vi-VN" sz="2400" dirty="0">
                <a:latin typeface="Times New Roman" pitchFamily="18" charset="0"/>
                <a:cs typeface="Arial" charset="0"/>
              </a:rPr>
              <a:t> DB to be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on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server</a:t>
            </a:r>
            <a:r>
              <a:rPr lang="vi-VN" sz="2400" dirty="0">
                <a:latin typeface="Times New Roman" pitchFamily="18" charset="0"/>
                <a:cs typeface="Arial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vi-VN" sz="2800" b="1" dirty="0" err="1">
                <a:latin typeface="Times New Roman" pitchFamily="18" charset="0"/>
                <a:cs typeface="Arial" charset="0"/>
              </a:rPr>
              <a:t>Usage</a:t>
            </a:r>
            <a:r>
              <a:rPr lang="vi-VN" sz="2800" dirty="0">
                <a:latin typeface="Times New Roman" pitchFamily="18" charset="0"/>
                <a:cs typeface="Arial" charset="0"/>
              </a:rPr>
              <a:t>: DSN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800" dirty="0">
                <a:latin typeface="Times New Roman" pitchFamily="18" charset="0"/>
                <a:cs typeface="Arial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registered</a:t>
            </a:r>
            <a:r>
              <a:rPr lang="vi-VN" sz="2800" dirty="0">
                <a:latin typeface="Times New Roman" pitchFamily="18" charset="0"/>
                <a:cs typeface="Arial" charset="0"/>
              </a:rPr>
              <a:t> to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use</a:t>
            </a:r>
            <a:r>
              <a:rPr lang="vi-VN" sz="2800" dirty="0">
                <a:latin typeface="Times New Roman" pitchFamily="18" charset="0"/>
                <a:cs typeface="Arial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connecting</a:t>
            </a:r>
            <a:r>
              <a:rPr lang="vi-VN" sz="2800" dirty="0">
                <a:latin typeface="Times New Roman" pitchFamily="18" charset="0"/>
                <a:cs typeface="Arial" charset="0"/>
              </a:rPr>
              <a:t> DB</a:t>
            </a:r>
            <a:r>
              <a:rPr lang="en-US" sz="2800" dirty="0">
                <a:latin typeface="Times New Roman" pitchFamily="18" charset="0"/>
                <a:cs typeface="Arial" charset="0"/>
              </a:rPr>
              <a:t> (a data source is declared in Control Panel/ODBC Data sources)  </a:t>
            </a:r>
          </a:p>
          <a:p>
            <a:pPr marL="342900" lvl="1" indent="-342900">
              <a:buFont typeface="Arial" charset="0"/>
              <a:buChar char="•"/>
              <a:defRPr/>
            </a:pPr>
            <a:endParaRPr lang="vi-VN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4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2-Driver: Native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4130530" cy="56943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Provides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access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the database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through C/C++ codes.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Developed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native code libraries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Native code libraries provide access to the database, 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improve the performance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Java application sends a request for database connectivity as a normal JDBC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call to the Native API driver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Establishes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call, 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translates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call to the particular database protocol that is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forwarded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the database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  <a:defRPr/>
            </a:pPr>
            <a:endParaRPr lang="vi-VN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6B1D96-725D-4EB3-BB7B-9AF698FE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1354138"/>
            <a:ext cx="3054350" cy="213995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B1FEE59-CC22-480C-B271-D5420B55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1660525"/>
            <a:ext cx="2181225" cy="76358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95EA77B-1463-4FFF-8103-769E47F6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576513"/>
            <a:ext cx="2619375" cy="763587"/>
          </a:xfrm>
          <a:prstGeom prst="cube">
            <a:avLst>
              <a:gd name="adj" fmla="val 1829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 JDBC Driver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ECF1088-0023-4AAB-8DAB-C47B7A6B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238750"/>
            <a:ext cx="1746250" cy="7635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6BD819F-18C8-43BC-AE3F-A8DF793F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3646488"/>
            <a:ext cx="240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A72CEC0-AF1B-4A91-890B-B93A05C2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3646488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D4478B7A-0F36-4585-AE35-0E68659A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354138"/>
            <a:ext cx="21812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CAFB78A-E4E3-4054-97E4-8C4612BF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4868863"/>
            <a:ext cx="26177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Protocol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093CB64E-E57D-47C5-BA46-3C261D9E28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6725" y="3976688"/>
            <a:ext cx="3273425" cy="1069975"/>
          </a:xfrm>
          <a:prstGeom prst="flowChartMultidocumen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Database Library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0287F12-FAC4-4329-8FC2-D50A6BCD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56719011-C24B-4DFE-B323-E1EFD0A49A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088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B595600E-2AF7-428F-A611-F9490B6192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32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FF30699E-939E-4A36-BAA1-6F29B34D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3-Driver: Network Protocol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7" y="1108075"/>
            <a:ext cx="4814887" cy="56943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Use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pure Java client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communicate</a:t>
            </a:r>
            <a:r>
              <a:rPr lang="en-US" sz="2400" dirty="0">
                <a:latin typeface="Times New Roman" pitchFamily="18" charset="0"/>
                <a:cs typeface="Arial" charset="0"/>
              </a:rPr>
              <a:t> with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middleware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server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database-independent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protocol</a:t>
            </a:r>
            <a:r>
              <a:rPr lang="en-US" sz="2400" dirty="0">
                <a:latin typeface="Times New Roman" pitchFamily="18" charset="0"/>
                <a:cs typeface="Arial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middleware server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then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communicates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client</a:t>
            </a:r>
            <a:r>
              <a:rPr lang="en-US" sz="2400" b="1" dirty="0">
                <a:latin typeface="Arial" charset="0"/>
                <a:cs typeface="Arial" charset="0"/>
              </a:rPr>
              <a:t>’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 requests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the data source</a:t>
            </a:r>
          </a:p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Manages multiple Java applications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connecting to different databases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EA488C1-3D06-497C-98DB-A5FF9696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371600"/>
            <a:ext cx="3346450" cy="221773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A01D487C-F474-45CD-B5D4-A6ADF254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1812925"/>
            <a:ext cx="2390775" cy="739775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6BFE569-B6BD-46C8-A334-7BDC07C6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660650"/>
            <a:ext cx="2867025" cy="781050"/>
          </a:xfrm>
          <a:prstGeom prst="cube">
            <a:avLst>
              <a:gd name="adj" fmla="val 15852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III JDBC Driver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CFBECDDE-1967-41BC-9176-9283F408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5426075"/>
            <a:ext cx="1911350" cy="7397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CB3EED8-107B-4468-B75B-B9EC8689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371600"/>
            <a:ext cx="2390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345D4D0B-FB45-48DE-8A29-87294A692C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4525" y="4094163"/>
            <a:ext cx="2867025" cy="1036637"/>
          </a:xfrm>
          <a:prstGeom prst="flowChartPunchedTape">
            <a:avLst/>
          </a:prstGeom>
          <a:gradFill rotWithShape="0">
            <a:gsLst>
              <a:gs pos="0">
                <a:srgbClr val="CCECFF"/>
              </a:gs>
              <a:gs pos="50000">
                <a:srgbClr val="FFFFFF"/>
              </a:gs>
              <a:gs pos="100000">
                <a:srgbClr val="CCECFF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F56C7606-4DA8-42D4-BEC4-547BCC62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513263"/>
            <a:ext cx="1911350" cy="333375"/>
          </a:xfrm>
          <a:prstGeom prst="cube">
            <a:avLst>
              <a:gd name="adj" fmla="val 25000"/>
            </a:avLst>
          </a:prstGeom>
          <a:solidFill>
            <a:srgbClr val="C0C0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BF0F2700-2D1B-4520-9CD3-BC6E3871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9001B67B-52EC-4EE2-8C1F-32049E759B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17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6FCFC089-4664-4CFA-8235-BA4C03DD0D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75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6E19F0B1-704F-4CB4-8064-69D5FC46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43BFF9B5-A5E3-4D2F-BAC5-971FAFD7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810000"/>
            <a:ext cx="14763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</p:spTree>
    <p:extLst>
      <p:ext uri="{BB962C8B-B14F-4D97-AF65-F5344CB8AC3E}">
        <p14:creationId xmlns:p14="http://schemas.microsoft.com/office/powerpoint/2010/main" val="413396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485775"/>
            <a:ext cx="9144000" cy="6011863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using html and servlet?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concepts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 vs. Java class, Parameter vs. Variable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 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init, service, destroy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2551113" y="4837113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6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51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837113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5045075" y="3748088"/>
            <a:ext cx="223837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Oval 20"/>
          <p:cNvSpPr>
            <a:spLocks noChangeArrowheads="1"/>
          </p:cNvSpPr>
          <p:nvPr/>
        </p:nvSpPr>
        <p:spPr bwMode="auto">
          <a:xfrm>
            <a:off x="5197475" y="4387850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5127" name="AutoShape 7"/>
          <p:cNvCxnSpPr>
            <a:cxnSpLocks noChangeShapeType="1"/>
            <a:endCxn id="5126" idx="2"/>
          </p:cNvCxnSpPr>
          <p:nvPr/>
        </p:nvCxnSpPr>
        <p:spPr bwMode="auto">
          <a:xfrm flipV="1">
            <a:off x="3863975" y="4683125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5197475" y="5907088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5129" name="AutoShape 11"/>
          <p:cNvCxnSpPr>
            <a:cxnSpLocks noChangeShapeType="1"/>
            <a:stCxn id="5126" idx="4"/>
            <a:endCxn id="5128" idx="0"/>
          </p:cNvCxnSpPr>
          <p:nvPr/>
        </p:nvCxnSpPr>
        <p:spPr bwMode="auto">
          <a:xfrm rot="5400000">
            <a:off x="5046663" y="5443538"/>
            <a:ext cx="928687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3"/>
          <p:cNvCxnSpPr>
            <a:cxnSpLocks noChangeShapeType="1"/>
            <a:stCxn id="5128" idx="2"/>
          </p:cNvCxnSpPr>
          <p:nvPr/>
        </p:nvCxnSpPr>
        <p:spPr bwMode="auto">
          <a:xfrm rot="10800000">
            <a:off x="3863975" y="5329238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4"/>
          <p:cNvCxnSpPr>
            <a:cxnSpLocks noChangeShapeType="1"/>
            <a:stCxn id="5126" idx="3"/>
          </p:cNvCxnSpPr>
          <p:nvPr/>
        </p:nvCxnSpPr>
        <p:spPr bwMode="auto">
          <a:xfrm rot="5400000">
            <a:off x="4358481" y="4398169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Can 25"/>
          <p:cNvSpPr/>
          <p:nvPr/>
        </p:nvSpPr>
        <p:spPr>
          <a:xfrm>
            <a:off x="8042275" y="4878388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5133" name="Oval 27"/>
          <p:cNvSpPr>
            <a:spLocks noChangeArrowheads="1"/>
          </p:cNvSpPr>
          <p:nvPr/>
        </p:nvSpPr>
        <p:spPr bwMode="auto">
          <a:xfrm>
            <a:off x="6397625" y="5029200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5134" name="AutoShape 7"/>
          <p:cNvCxnSpPr>
            <a:cxnSpLocks noChangeShapeType="1"/>
            <a:endCxn id="5133" idx="1"/>
          </p:cNvCxnSpPr>
          <p:nvPr/>
        </p:nvCxnSpPr>
        <p:spPr bwMode="auto">
          <a:xfrm>
            <a:off x="5802313" y="4729163"/>
            <a:ext cx="687387" cy="3873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7"/>
          <p:cNvCxnSpPr>
            <a:cxnSpLocks noChangeShapeType="1"/>
            <a:stCxn id="5133" idx="6"/>
          </p:cNvCxnSpPr>
          <p:nvPr/>
        </p:nvCxnSpPr>
        <p:spPr bwMode="auto">
          <a:xfrm flipV="1">
            <a:off x="7024688" y="5197475"/>
            <a:ext cx="1009650" cy="1270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3"/>
          <p:cNvCxnSpPr>
            <a:cxnSpLocks noChangeShapeType="1"/>
            <a:endCxn id="5133" idx="5"/>
          </p:cNvCxnSpPr>
          <p:nvPr/>
        </p:nvCxnSpPr>
        <p:spPr bwMode="auto">
          <a:xfrm rot="10800000" flipV="1">
            <a:off x="6934200" y="5492750"/>
            <a:ext cx="1128713" cy="412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3"/>
          <p:cNvCxnSpPr>
            <a:cxnSpLocks noChangeShapeType="1"/>
            <a:endCxn id="5126" idx="5"/>
          </p:cNvCxnSpPr>
          <p:nvPr/>
        </p:nvCxnSpPr>
        <p:spPr bwMode="auto">
          <a:xfrm rot="10800000">
            <a:off x="5732463" y="4892675"/>
            <a:ext cx="73342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8" name="TextBox 32"/>
          <p:cNvSpPr txBox="1">
            <a:spLocks noChangeArrowheads="1"/>
          </p:cNvSpPr>
          <p:nvPr/>
        </p:nvSpPr>
        <p:spPr bwMode="auto">
          <a:xfrm>
            <a:off x="3582988" y="44402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5139" name="TextBox 33"/>
          <p:cNvSpPr txBox="1">
            <a:spLocks noChangeArrowheads="1"/>
          </p:cNvSpPr>
          <p:nvPr/>
        </p:nvSpPr>
        <p:spPr bwMode="auto">
          <a:xfrm>
            <a:off x="5976938" y="44402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5140" name="TextBox 34"/>
          <p:cNvSpPr txBox="1">
            <a:spLocks noChangeArrowheads="1"/>
          </p:cNvSpPr>
          <p:nvPr/>
        </p:nvSpPr>
        <p:spPr bwMode="auto">
          <a:xfrm>
            <a:off x="7102475" y="4810125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5141" name="TextBox 35"/>
          <p:cNvSpPr txBox="1">
            <a:spLocks noChangeArrowheads="1"/>
          </p:cNvSpPr>
          <p:nvPr/>
        </p:nvSpPr>
        <p:spPr bwMode="auto">
          <a:xfrm>
            <a:off x="5513388" y="5527675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 Render/Send</a:t>
            </a:r>
          </a:p>
        </p:txBody>
      </p:sp>
      <p:sp>
        <p:nvSpPr>
          <p:cNvPr id="5142" name="TextBox 36"/>
          <p:cNvSpPr txBox="1">
            <a:spLocks noChangeArrowheads="1"/>
          </p:cNvSpPr>
          <p:nvPr/>
        </p:nvSpPr>
        <p:spPr bwMode="auto">
          <a:xfrm>
            <a:off x="4146550" y="5221288"/>
            <a:ext cx="170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5. Response</a:t>
            </a:r>
          </a:p>
        </p:txBody>
      </p:sp>
      <p:sp>
        <p:nvSpPr>
          <p:cNvPr id="5143" name="TextBox 37"/>
          <p:cNvSpPr txBox="1">
            <a:spLocks noChangeArrowheads="1"/>
          </p:cNvSpPr>
          <p:nvPr/>
        </p:nvSpPr>
        <p:spPr bwMode="auto">
          <a:xfrm>
            <a:off x="2516188" y="59388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6. Display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2836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4-Driver: Native Protocol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7" y="1108075"/>
            <a:ext cx="4814887" cy="56943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Communicates directly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with the database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 Java sockets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Improves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performance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 translation is not required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Converts JDBC queries into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native calls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used by the particular RDBMS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 dirty="0">
                <a:latin typeface="Times New Roman" pitchFamily="18" charset="0"/>
                <a:cs typeface="Arial" charset="0"/>
              </a:rPr>
              <a:t>The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driver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library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required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when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it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used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and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attached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with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deployed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application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2000</a:t>
            </a:r>
            <a:r>
              <a:rPr lang="en-US" sz="2400" dirty="0">
                <a:latin typeface="Times New Roman" pitchFamily="18" charset="0"/>
                <a:cs typeface="Arial" charset="0"/>
              </a:rPr>
              <a:t>: mssqlserver.jar, msutil.jar, msbase.jar;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2005</a:t>
            </a:r>
            <a:r>
              <a:rPr lang="en-US" sz="2400" dirty="0">
                <a:latin typeface="Times New Roman" pitchFamily="18" charset="0"/>
                <a:cs typeface="Arial" charset="0"/>
              </a:rPr>
              <a:t>: sqljdbc.jar;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jtds</a:t>
            </a:r>
            <a:r>
              <a:rPr lang="en-US" sz="2400" dirty="0">
                <a:latin typeface="Times New Roman" pitchFamily="18" charset="0"/>
                <a:cs typeface="Arial" charset="0"/>
              </a:rPr>
              <a:t>: jtds.jar </a:t>
            </a:r>
            <a:r>
              <a:rPr lang="en-US" sz="2400" dirty="0">
                <a:latin typeface="Arial" charset="0"/>
                <a:cs typeface="Arial" charset="0"/>
              </a:rPr>
              <a:t>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 b="1" dirty="0" err="1">
                <a:latin typeface="Times New Roman" pitchFamily="18" charset="0"/>
                <a:cs typeface="Arial" charset="0"/>
              </a:rPr>
              <a:t>Independent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platform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3C0A585-78D4-429C-8857-E83B0005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7" y="1219200"/>
            <a:ext cx="3319463" cy="2646362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FFAC0431-381B-4A2C-A8EA-7395D980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1597025"/>
            <a:ext cx="2370137" cy="946150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6F778CD5-1B95-4272-878E-1D883D54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2" y="2732087"/>
            <a:ext cx="2844800" cy="944563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IV JDBC Driver</a:t>
            </a:r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B5389E52-32D9-46A8-961C-5655281B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7" y="5127625"/>
            <a:ext cx="1897063" cy="9461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74781219-8546-488B-B89A-FC04E6D4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219200"/>
            <a:ext cx="237013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3" name="AutoShape 12">
            <a:extLst>
              <a:ext uri="{FF2B5EF4-FFF2-40B4-BE49-F238E27FC236}">
                <a16:creationId xmlns:a16="http://schemas.microsoft.com/office/drawing/2014/main" id="{C38AEBF4-4ADF-4C8E-936B-73AAAF19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3">
            <a:extLst>
              <a:ext uri="{FF2B5EF4-FFF2-40B4-BE49-F238E27FC236}">
                <a16:creationId xmlns:a16="http://schemas.microsoft.com/office/drawing/2014/main" id="{00BB7E9D-088E-4F34-840D-C396190126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39B891-E310-41E0-A316-27571EA9C4A0}"/>
              </a:ext>
            </a:extLst>
          </p:cNvPr>
          <p:cNvSpPr/>
          <p:nvPr/>
        </p:nvSpPr>
        <p:spPr>
          <a:xfrm>
            <a:off x="6071879" y="47360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Proprietary protocol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07FDB0-480C-451C-B615-F679C10FA0DB}"/>
              </a:ext>
            </a:extLst>
          </p:cNvPr>
          <p:cNvSpPr/>
          <p:nvPr/>
        </p:nvSpPr>
        <p:spPr>
          <a:xfrm>
            <a:off x="5273168" y="3974068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ahoma" pitchFamily="34" charset="0"/>
              </a:rPr>
              <a:t>SQL command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FCCC4-EE28-4741-9972-63F95E5AD0DB}"/>
              </a:ext>
            </a:extLst>
          </p:cNvPr>
          <p:cNvSpPr/>
          <p:nvPr/>
        </p:nvSpPr>
        <p:spPr>
          <a:xfrm>
            <a:off x="7543800" y="396240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1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58981" y="0"/>
            <a:ext cx="8271164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14E5FFD5-6C3C-4A49-B930-384F4B9A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184275"/>
            <a:ext cx="3910012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Driver &amp; Configure RDBMS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9C97029-FF5E-4979-A907-9BF233F5A85C}"/>
              </a:ext>
            </a:extLst>
          </p:cNvPr>
          <p:cNvSpPr txBox="1">
            <a:spLocks/>
          </p:cNvSpPr>
          <p:nvPr/>
        </p:nvSpPr>
        <p:spPr bwMode="auto">
          <a:xfrm>
            <a:off x="192087" y="1108075"/>
            <a:ext cx="8785658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Download: 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Download Microsoft JDBC Driver for SQL Server - SQL Server | Microsoft Docs</a:t>
            </a:r>
            <a:endParaRPr lang="vi-V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Configuration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Using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>
                <a:latin typeface="Times New Roman" pitchFamily="18" charset="0"/>
                <a:cs typeface="Arial" charset="0"/>
              </a:rPr>
              <a:t> Configuration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Manager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Or,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services.msc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Configure ports,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85799"/>
            <a:ext cx="9144000" cy="6118225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RDBMS: SQL Server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Connection: sqljdbc4.jar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string: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com.microsoft.sqlserver.jdbc.SQLServerDriver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String</a:t>
            </a:r>
          </a:p>
          <a:p>
            <a:pPr lvl="3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protocol:server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ip:port;databaseName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=DB[;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=Instance]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connection</a:t>
            </a:r>
          </a:p>
          <a:p>
            <a:pPr lvl="3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 =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“user", “pass");</a:t>
            </a: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519113"/>
            <a:ext cx="9144000" cy="1000125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91440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08113" y="3214688"/>
            <a:ext cx="7735887" cy="1444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85799"/>
            <a:ext cx="9144000" cy="6118225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 using JDBC API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is connected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DB using method that you are built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available DB connection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String using DML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</a:t>
            </a: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lvl="3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PrepareStatement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(pass Parameter with ?)</a:t>
            </a:r>
          </a:p>
          <a:p>
            <a:pPr lvl="3"/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objects that are created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process had finished</a:t>
            </a:r>
          </a:p>
        </p:txBody>
      </p:sp>
    </p:spTree>
    <p:extLst>
      <p:ext uri="{BB962C8B-B14F-4D97-AF65-F5344CB8AC3E}">
        <p14:creationId xmlns:p14="http://schemas.microsoft.com/office/powerpoint/2010/main" val="174641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90279-3CD3-420B-B3D0-880A15D87DA4}"/>
              </a:ext>
            </a:extLst>
          </p:cNvPr>
          <p:cNvSpPr txBox="1">
            <a:spLocks/>
          </p:cNvSpPr>
          <p:nvPr/>
        </p:nvSpPr>
        <p:spPr bwMode="auto">
          <a:xfrm>
            <a:off x="309563" y="1379538"/>
            <a:ext cx="88344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b="1" dirty="0">
                <a:latin typeface="Times New Roman" panose="02020603050405020304" pitchFamily="18" charset="0"/>
              </a:rPr>
              <a:t>Sends</a:t>
            </a:r>
            <a:r>
              <a:rPr lang="en-US" altLang="en-US" sz="2800" dirty="0">
                <a:latin typeface="Times New Roman" panose="02020603050405020304" pitchFamily="18" charset="0"/>
              </a:rPr>
              <a:t> queries and command to the database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</a:p>
          <a:p>
            <a:pPr lvl="1" algn="just"/>
            <a:r>
              <a:rPr lang="vi-VN" altLang="en-US" sz="24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>
                <a:latin typeface="Calibri" panose="020F0502020204030204" pitchFamily="34" charset="0"/>
              </a:rPr>
              <a:t>“</a:t>
            </a:r>
            <a:r>
              <a:rPr lang="vi-VN" altLang="en-US" sz="2400" dirty="0" err="1">
                <a:latin typeface="Times New Roman" panose="02020603050405020304" pitchFamily="18" charset="0"/>
              </a:rPr>
              <a:t>Select</a:t>
            </a:r>
            <a:r>
              <a:rPr lang="vi-VN" altLang="en-US" sz="2400" dirty="0">
                <a:latin typeface="Times New Roman" panose="02020603050405020304" pitchFamily="18" charset="0"/>
              </a:rPr>
              <a:t> * </a:t>
            </a:r>
            <a:r>
              <a:rPr lang="vi-VN" altLang="en-US" sz="2400" dirty="0" err="1">
                <a:latin typeface="Times New Roman" panose="02020603050405020304" pitchFamily="18" charset="0"/>
              </a:rPr>
              <a:t>From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400" dirty="0">
                <a:latin typeface="Calibri" panose="020F0502020204030204" pitchFamily="34" charset="0"/>
              </a:rPr>
              <a:t>”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</a:rPr>
              <a:t>Is Created</a:t>
            </a:r>
            <a:r>
              <a:rPr lang="en-US" altLang="en-US" sz="2800" dirty="0">
                <a:latin typeface="Times New Roman" panose="02020603050405020304" pitchFamily="18" charset="0"/>
              </a:rPr>
              <a:t> from the Connection object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/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Statement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con.createStatement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();</a:t>
            </a:r>
          </a:p>
          <a:p>
            <a:pPr lvl="1" algn="just"/>
            <a:r>
              <a:rPr lang="vi-VN" altLang="en-US" sz="2400" dirty="0" err="1">
                <a:latin typeface="Times New Roman" panose="02020603050405020304" pitchFamily="18" charset="0"/>
              </a:rPr>
              <a:t>Statement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stmt</a:t>
            </a:r>
            <a:r>
              <a:rPr lang="vi-VN" altLang="en-US" sz="2400" dirty="0">
                <a:latin typeface="Times New Roman" panose="02020603050405020304" pitchFamily="18" charset="0"/>
              </a:rPr>
              <a:t> =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con.createStatement</a:t>
            </a:r>
            <a:r>
              <a:rPr lang="vi-VN" altLang="en-US" sz="2400" dirty="0">
                <a:latin typeface="Times New Roman" panose="02020603050405020304" pitchFamily="18" charset="0"/>
              </a:rPr>
              <a:t>(</a:t>
            </a:r>
            <a:r>
              <a:rPr lang="vi-VN" altLang="en-US" sz="2400" dirty="0" err="1">
                <a:latin typeface="Times New Roman" panose="02020603050405020304" pitchFamily="18" charset="0"/>
              </a:rPr>
              <a:t>rsType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rsConcurrency</a:t>
            </a:r>
            <a:r>
              <a:rPr lang="vi-VN" altLang="en-US" sz="2400" dirty="0">
                <a:latin typeface="Times New Roman" panose="02020603050405020304" pitchFamily="18" charset="0"/>
              </a:rPr>
              <a:t>)</a:t>
            </a:r>
          </a:p>
          <a:p>
            <a:pPr lvl="2" algn="just"/>
            <a:r>
              <a:rPr lang="vi-VN" altLang="en-US" sz="2000" b="1" dirty="0" err="1">
                <a:latin typeface="Times New Roman" panose="02020603050405020304" pitchFamily="18" charset="0"/>
              </a:rPr>
              <a:t>rsType</a:t>
            </a:r>
            <a:r>
              <a:rPr lang="vi-VN" altLang="en-US" sz="2000" b="1" dirty="0">
                <a:latin typeface="Times New Roman" panose="02020603050405020304" pitchFamily="18" charset="0"/>
              </a:rPr>
              <a:t>:</a:t>
            </a:r>
            <a:r>
              <a:rPr lang="vi-VN" altLang="en-US" sz="2000" dirty="0">
                <a:latin typeface="Times New Roman" panose="02020603050405020304" pitchFamily="18" charset="0"/>
              </a:rPr>
              <a:t> TYPE_FORWARD_ONLY, TYPE_SCROLL_INSENSITIVE, TYPE_SCROLL_SENSITIVE</a:t>
            </a:r>
          </a:p>
          <a:p>
            <a:pPr lvl="2" algn="just"/>
            <a:r>
              <a:rPr lang="vi-VN" altLang="en-US" sz="2000" b="1" dirty="0" err="1">
                <a:latin typeface="Times New Roman" panose="02020603050405020304" pitchFamily="18" charset="0"/>
              </a:rPr>
              <a:t>rsConcurrency</a:t>
            </a:r>
            <a:r>
              <a:rPr lang="vi-VN" altLang="en-US" sz="2000" dirty="0">
                <a:latin typeface="Times New Roman" panose="02020603050405020304" pitchFamily="18" charset="0"/>
              </a:rPr>
              <a:t>: CONCUR_READ_ONLY, CONCUR_UPDATABLE</a:t>
            </a:r>
          </a:p>
          <a:p>
            <a:pPr lvl="1" algn="just"/>
            <a:r>
              <a:rPr lang="vi-VN" altLang="en-US" sz="2400" dirty="0" err="1">
                <a:latin typeface="Times New Roman" panose="02020603050405020304" pitchFamily="18" charset="0"/>
              </a:rPr>
              <a:t>There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are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b="1" dirty="0">
                <a:latin typeface="Times New Roman" panose="02020603050405020304" pitchFamily="18" charset="0"/>
              </a:rPr>
              <a:t>03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types</a:t>
            </a:r>
            <a:r>
              <a:rPr lang="vi-VN" altLang="en-US" sz="2400" b="1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of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Statement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2" algn="just"/>
            <a:r>
              <a:rPr lang="vi-VN" altLang="en-US" sz="2000" dirty="0" err="1">
                <a:latin typeface="Times New Roman" panose="02020603050405020304" pitchFamily="18" charset="0"/>
              </a:rPr>
              <a:t>Statement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lvl="2" algn="just"/>
            <a:r>
              <a:rPr lang="vi-VN" altLang="en-US" sz="2000" dirty="0" err="1">
                <a:latin typeface="Times New Roman" panose="02020603050405020304" pitchFamily="18" charset="0"/>
              </a:rPr>
              <a:t>PreparedStatement</a:t>
            </a:r>
            <a:r>
              <a:rPr lang="vi-VN" altLang="en-US" sz="2000" dirty="0">
                <a:latin typeface="Times New Roman" panose="02020603050405020304" pitchFamily="18" charset="0"/>
              </a:rPr>
              <a:t> (</a:t>
            </a:r>
            <a:r>
              <a:rPr lang="vi-VN" altLang="en-US" sz="2000" dirty="0" err="1">
                <a:latin typeface="Times New Roman" panose="02020603050405020304" pitchFamily="18" charset="0"/>
              </a:rPr>
              <a:t>prepareStatement</a:t>
            </a:r>
            <a:r>
              <a:rPr lang="vi-VN" altLang="en-US" sz="2000" dirty="0">
                <a:latin typeface="Times New Roman" panose="02020603050405020304" pitchFamily="18" charset="0"/>
              </a:rPr>
              <a:t>).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 </a:t>
            </a:r>
          </a:p>
          <a:p>
            <a:pPr lvl="2" algn="ctr">
              <a:buFont typeface="Arial" panose="020B0604020202020204" pitchFamily="34" charset="0"/>
              <a:buNone/>
            </a:pPr>
            <a:r>
              <a:rPr lang="vi-VN" altLang="en-US" sz="2000" dirty="0" err="1">
                <a:latin typeface="Times New Roman" panose="02020603050405020304" pitchFamily="18" charset="0"/>
              </a:rPr>
              <a:t>Select</a:t>
            </a:r>
            <a:r>
              <a:rPr lang="vi-VN" altLang="en-US" sz="2000" dirty="0">
                <a:latin typeface="Times New Roman" panose="02020603050405020304" pitchFamily="18" charset="0"/>
              </a:rPr>
              <a:t> *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From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Where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uName</a:t>
            </a:r>
            <a:r>
              <a:rPr lang="vi-VN" altLang="en-US" sz="2000" dirty="0">
                <a:latin typeface="Times New Roman" panose="02020603050405020304" pitchFamily="18" charset="0"/>
              </a:rPr>
              <a:t> = ?</a:t>
            </a:r>
          </a:p>
          <a:p>
            <a:pPr lvl="2" algn="just"/>
            <a:r>
              <a:rPr lang="vi-VN" altLang="en-US" sz="2000" dirty="0" err="1">
                <a:latin typeface="Times New Roman" panose="02020603050405020304" pitchFamily="18" charset="0"/>
              </a:rPr>
              <a:t>CallableStatement</a:t>
            </a:r>
            <a:r>
              <a:rPr lang="vi-VN" altLang="en-US" sz="2000" dirty="0">
                <a:latin typeface="Times New Roman" panose="02020603050405020304" pitchFamily="18" charset="0"/>
              </a:rPr>
              <a:t> (</a:t>
            </a:r>
            <a:r>
              <a:rPr lang="vi-VN" altLang="en-US" sz="2000" dirty="0" err="1">
                <a:latin typeface="Times New Roman" panose="02020603050405020304" pitchFamily="18" charset="0"/>
              </a:rPr>
              <a:t>prepareCall</a:t>
            </a:r>
            <a:r>
              <a:rPr lang="vi-VN" altLang="en-US" sz="2000" dirty="0">
                <a:latin typeface="Times New Roman" panose="02020603050405020304" pitchFamily="18" charset="0"/>
              </a:rPr>
              <a:t>()).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 {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stpInsert</a:t>
            </a:r>
            <a:r>
              <a:rPr lang="vi-VN" altLang="en-US" sz="2000" dirty="0">
                <a:latin typeface="Times New Roman" panose="02020603050405020304" pitchFamily="18" charset="0"/>
              </a:rPr>
              <a:t> (?)}</a:t>
            </a:r>
          </a:p>
        </p:txBody>
      </p:sp>
    </p:spTree>
    <p:extLst>
      <p:ext uri="{BB962C8B-B14F-4D97-AF65-F5344CB8AC3E}">
        <p14:creationId xmlns:p14="http://schemas.microsoft.com/office/powerpoint/2010/main" val="326682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C8EC82-576A-4643-9AC9-94973AA00626}"/>
              </a:ext>
            </a:extLst>
          </p:cNvPr>
          <p:cNvSpPr txBox="1">
            <a:spLocks/>
          </p:cNvSpPr>
          <p:nvPr/>
        </p:nvSpPr>
        <p:spPr bwMode="auto">
          <a:xfrm>
            <a:off x="309563" y="1379538"/>
            <a:ext cx="88344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Statement object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normally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execution time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instead.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con.prepareStatement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Supplying Values for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PreparedStatement</a:t>
            </a:r>
            <a:r>
              <a:rPr lang="en-US" altLang="en-US" sz="2800" dirty="0">
                <a:latin typeface="Times New Roman" panose="02020603050405020304" pitchFamily="18" charset="0"/>
              </a:rPr>
              <a:t> Parameters: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values to be used in place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question mark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there are any)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in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stm.setXXX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Cardinal</a:t>
            </a:r>
            <a:r>
              <a:rPr lang="vi-V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number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, values);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stm.SetInt</a:t>
            </a:r>
            <a:r>
              <a:rPr lang="en-US" altLang="en-US" sz="2000" dirty="0">
                <a:latin typeface="Times New Roman" panose="02020603050405020304" pitchFamily="18" charset="0"/>
              </a:rPr>
              <a:t>(1, 5);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stm.SetString</a:t>
            </a:r>
            <a:r>
              <a:rPr lang="en-US" altLang="en-US" sz="2000" dirty="0">
                <a:latin typeface="Times New Roman" panose="02020603050405020304" pitchFamily="18" charset="0"/>
              </a:rPr>
              <a:t>(2, </a:t>
            </a:r>
            <a:r>
              <a:rPr lang="en-US" altLang="en-US" sz="2000" dirty="0"/>
              <a:t>“</a:t>
            </a:r>
            <a:r>
              <a:rPr lang="en-US" altLang="en-US" sz="2000" dirty="0" err="1">
                <a:latin typeface="Times New Roman" panose="02020603050405020304" pitchFamily="18" charset="0"/>
              </a:rPr>
              <a:t>abc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9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8BCB5-33AD-4E1C-B300-6BFF4294528A}"/>
              </a:ext>
            </a:extLst>
          </p:cNvPr>
          <p:cNvSpPr txBox="1">
            <a:spLocks/>
          </p:cNvSpPr>
          <p:nvPr/>
        </p:nvSpPr>
        <p:spPr bwMode="auto">
          <a:xfrm>
            <a:off x="176213" y="1335088"/>
            <a:ext cx="8967787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Callable Statement is used</a:t>
            </a:r>
          </a:p>
          <a:p>
            <a:pPr lvl="1"/>
            <a:r>
              <a:rPr lang="en-US" altLang="en-US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</a:t>
            </a:r>
            <a:r>
              <a: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br>
              <a: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en-US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con.prepareCall</a:t>
            </a:r>
            <a:r>
              <a: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("{call </a:t>
            </a:r>
            <a:r>
              <a:rPr lang="en-US" altLang="en-US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stored_p_name</a:t>
            </a:r>
            <a:r>
              <a: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(?)}");</a:t>
            </a:r>
          </a:p>
        </p:txBody>
      </p:sp>
    </p:spTree>
    <p:extLst>
      <p:ext uri="{BB962C8B-B14F-4D97-AF65-F5344CB8AC3E}">
        <p14:creationId xmlns:p14="http://schemas.microsoft.com/office/powerpoint/2010/main" val="418633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C55E8-D7FD-432A-BC54-6BEF451B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654"/>
            <a:ext cx="7346831" cy="539634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25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6B35B-A0C9-4991-AB78-77C98687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76" y="674976"/>
            <a:ext cx="2835424" cy="275402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75A97E-ACF5-4406-8EE6-C7BA29254A0B}"/>
              </a:ext>
            </a:extLst>
          </p:cNvPr>
          <p:cNvSpPr/>
          <p:nvPr/>
        </p:nvSpPr>
        <p:spPr>
          <a:xfrm>
            <a:off x="4031672" y="4003964"/>
            <a:ext cx="3287450" cy="346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9935-0488-4C5C-BBBE-DA61F342066D}"/>
              </a:ext>
            </a:extLst>
          </p:cNvPr>
          <p:cNvSpPr/>
          <p:nvPr/>
        </p:nvSpPr>
        <p:spPr>
          <a:xfrm>
            <a:off x="2170114" y="4788332"/>
            <a:ext cx="3150031" cy="42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pic>
        <p:nvPicPr>
          <p:cNvPr id="24" name="Picture 85">
            <a:extLst>
              <a:ext uri="{FF2B5EF4-FFF2-40B4-BE49-F238E27FC236}">
                <a16:creationId xmlns:a16="http://schemas.microsoft.com/office/drawing/2014/main" id="{3CC0DFB8-DF3C-412F-9C48-E5ED75FE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98342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miley Face 24">
            <a:extLst>
              <a:ext uri="{FF2B5EF4-FFF2-40B4-BE49-F238E27FC236}">
                <a16:creationId xmlns:a16="http://schemas.microsoft.com/office/drawing/2014/main" id="{AEB068D8-DABB-47BA-9C5A-17951E68ECD2}"/>
              </a:ext>
            </a:extLst>
          </p:cNvPr>
          <p:cNvSpPr/>
          <p:nvPr/>
        </p:nvSpPr>
        <p:spPr>
          <a:xfrm>
            <a:off x="0" y="1290417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4CA250-4638-4EFE-94E5-DF34BA03E054}"/>
              </a:ext>
            </a:extLst>
          </p:cNvPr>
          <p:cNvCxnSpPr/>
          <p:nvPr/>
        </p:nvCxnSpPr>
        <p:spPr>
          <a:xfrm rot="5400000">
            <a:off x="1216025" y="371294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>
            <a:extLst>
              <a:ext uri="{FF2B5EF4-FFF2-40B4-BE49-F238E27FC236}">
                <a16:creationId xmlns:a16="http://schemas.microsoft.com/office/drawing/2014/main" id="{3B67DF81-E526-4B32-920B-2B1A93A4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6766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B3F99EF-4C47-42E5-985C-4310373C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57274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10295-308F-4F06-B80F-E4E4F8EBB068}"/>
              </a:ext>
            </a:extLst>
          </p:cNvPr>
          <p:cNvCxnSpPr/>
          <p:nvPr/>
        </p:nvCxnSpPr>
        <p:spPr>
          <a:xfrm flipV="1">
            <a:off x="574675" y="1474567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79CC39-CAA8-436D-933A-FD36D01C5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834805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2A3ABB67-0162-4C49-8099-046F219C5ACA}"/>
              </a:ext>
            </a:extLst>
          </p:cNvPr>
          <p:cNvSpPr/>
          <p:nvPr/>
        </p:nvSpPr>
        <p:spPr>
          <a:xfrm>
            <a:off x="2833688" y="3971705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614AF-C762-4F39-AC3F-5D1934276316}"/>
              </a:ext>
            </a:extLst>
          </p:cNvPr>
          <p:cNvCxnSpPr>
            <a:endCxn id="24" idx="3"/>
          </p:cNvCxnSpPr>
          <p:nvPr/>
        </p:nvCxnSpPr>
        <p:spPr>
          <a:xfrm rot="16200000" flipV="1">
            <a:off x="1926432" y="2750123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28A621-265F-4FA6-B1D6-73F3E51E3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171480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88727-6FBB-4EF1-86BD-E55142925C2C}"/>
              </a:ext>
            </a:extLst>
          </p:cNvPr>
          <p:cNvCxnSpPr>
            <a:stCxn id="24" idx="3"/>
          </p:cNvCxnSpPr>
          <p:nvPr/>
        </p:nvCxnSpPr>
        <p:spPr>
          <a:xfrm>
            <a:off x="3155950" y="1520605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2FF5B4A8-90BA-48B5-B1A7-D0CB615E0818}"/>
              </a:ext>
            </a:extLst>
          </p:cNvPr>
          <p:cNvSpPr/>
          <p:nvPr/>
        </p:nvSpPr>
        <p:spPr>
          <a:xfrm>
            <a:off x="4073525" y="164760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4677A-BFF5-470B-B6CC-47E89C33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252317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72E417-70CF-4245-A88A-1F76298FBAA7}"/>
              </a:ext>
            </a:extLst>
          </p:cNvPr>
          <p:cNvCxnSpPr/>
          <p:nvPr/>
        </p:nvCxnSpPr>
        <p:spPr>
          <a:xfrm flipV="1">
            <a:off x="5421313" y="1760317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B8CC65-DA86-48C5-A76C-87140690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266605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62B01-CEC6-4F03-9520-CBCE4FCEB2B6}"/>
              </a:ext>
            </a:extLst>
          </p:cNvPr>
          <p:cNvSpPr/>
          <p:nvPr/>
        </p:nvSpPr>
        <p:spPr>
          <a:xfrm>
            <a:off x="5876925" y="159680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7ACBE-B98E-405F-93CA-2125874C4C9C}"/>
              </a:ext>
            </a:extLst>
          </p:cNvPr>
          <p:cNvSpPr/>
          <p:nvPr/>
        </p:nvSpPr>
        <p:spPr>
          <a:xfrm>
            <a:off x="5907088" y="1871442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5FF98-F4D1-4EFF-986D-E1E6ADEF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880967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2D82A1-97DE-4D21-9BC6-E78FB28F4561}"/>
              </a:ext>
            </a:extLst>
          </p:cNvPr>
          <p:cNvSpPr/>
          <p:nvPr/>
        </p:nvSpPr>
        <p:spPr>
          <a:xfrm>
            <a:off x="7446963" y="3262092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5F69D1-6BCD-4499-BA20-AB698197542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 rot="16200000" flipH="1">
            <a:off x="7242969" y="2396111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C66A3-5369-466F-927C-B956C407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58" y="2587232"/>
            <a:ext cx="1335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6" name="Can 43">
            <a:extLst>
              <a:ext uri="{FF2B5EF4-FFF2-40B4-BE49-F238E27FC236}">
                <a16:creationId xmlns:a16="http://schemas.microsoft.com/office/drawing/2014/main" id="{8F402C5D-CE53-476B-B695-820844900103}"/>
              </a:ext>
            </a:extLst>
          </p:cNvPr>
          <p:cNvSpPr/>
          <p:nvPr/>
        </p:nvSpPr>
        <p:spPr>
          <a:xfrm>
            <a:off x="6597650" y="4906742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904BE5-DD00-402B-B0A3-086E717382D6}"/>
              </a:ext>
            </a:extLst>
          </p:cNvPr>
          <p:cNvCxnSpPr>
            <a:endCxn id="46" idx="1"/>
          </p:cNvCxnSpPr>
          <p:nvPr/>
        </p:nvCxnSpPr>
        <p:spPr>
          <a:xfrm rot="5400000">
            <a:off x="7200900" y="4041555"/>
            <a:ext cx="911225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8B207C-A904-43EC-9D27-D2F4F08EA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363817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F52F82-87EC-4778-9D13-17C3E8F79B5E}"/>
              </a:ext>
            </a:extLst>
          </p:cNvPr>
          <p:cNvCxnSpPr>
            <a:stCxn id="43" idx="3"/>
          </p:cNvCxnSpPr>
          <p:nvPr/>
        </p:nvCxnSpPr>
        <p:spPr>
          <a:xfrm rot="5400000">
            <a:off x="6796088" y="4095529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3BA12B2-2776-4AE6-9073-E402B983BBAF}"/>
              </a:ext>
            </a:extLst>
          </p:cNvPr>
          <p:cNvSpPr/>
          <p:nvPr/>
        </p:nvSpPr>
        <p:spPr>
          <a:xfrm>
            <a:off x="5907088" y="2922367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D9CD8E-5117-458C-B1CF-A7E7032E1187}"/>
              </a:ext>
            </a:extLst>
          </p:cNvPr>
          <p:cNvCxnSpPr/>
          <p:nvPr/>
        </p:nvCxnSpPr>
        <p:spPr>
          <a:xfrm rot="16200000" flipH="1">
            <a:off x="7246144" y="3485136"/>
            <a:ext cx="284162" cy="254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5AB594-B327-4B62-BD3B-6BAD9910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695480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9AC17B-9268-4A3D-A4F5-A6B60C833668}"/>
              </a:ext>
            </a:extLst>
          </p:cNvPr>
          <p:cNvCxnSpPr/>
          <p:nvPr/>
        </p:nvCxnSpPr>
        <p:spPr>
          <a:xfrm>
            <a:off x="5276850" y="2347692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7A7ECE-DB45-4487-B0F8-5F6CF4D5392F}"/>
              </a:ext>
            </a:extLst>
          </p:cNvPr>
          <p:cNvCxnSpPr/>
          <p:nvPr/>
        </p:nvCxnSpPr>
        <p:spPr>
          <a:xfrm>
            <a:off x="3133725" y="173333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031E17-0AA1-467C-95E7-E3FC6095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751042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81415A-03D7-4803-9EA2-2668F64FF81B}"/>
              </a:ext>
            </a:extLst>
          </p:cNvPr>
          <p:cNvCxnSpPr/>
          <p:nvPr/>
        </p:nvCxnSpPr>
        <p:spPr>
          <a:xfrm flipV="1">
            <a:off x="3667125" y="3276380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332591-4D4F-42D3-9C45-2D53B6BC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454055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26AF99-0256-4079-BDDC-F8CE8E17E35C}"/>
              </a:ext>
            </a:extLst>
          </p:cNvPr>
          <p:cNvCxnSpPr>
            <a:stCxn id="25" idx="5"/>
          </p:cNvCxnSpPr>
          <p:nvPr/>
        </p:nvCxnSpPr>
        <p:spPr>
          <a:xfrm rot="16200000" flipH="1">
            <a:off x="1380332" y="853061"/>
            <a:ext cx="46037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3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728B26-37C4-4846-9653-8AD91BF6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9" y="1645515"/>
            <a:ext cx="7800785" cy="4882934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25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 using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75A97E-ACF5-4406-8EE6-C7BA29254A0B}"/>
              </a:ext>
            </a:extLst>
          </p:cNvPr>
          <p:cNvSpPr/>
          <p:nvPr/>
        </p:nvSpPr>
        <p:spPr>
          <a:xfrm>
            <a:off x="4987635" y="3255817"/>
            <a:ext cx="3287450" cy="346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9935-0488-4C5C-BBBE-DA61F342066D}"/>
              </a:ext>
            </a:extLst>
          </p:cNvPr>
          <p:cNvSpPr/>
          <p:nvPr/>
        </p:nvSpPr>
        <p:spPr>
          <a:xfrm>
            <a:off x="2996984" y="4074607"/>
            <a:ext cx="3150031" cy="346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D3048-C920-4507-9F43-37BC5156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0" y="1614055"/>
            <a:ext cx="8912370" cy="5023568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25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75A97E-ACF5-4406-8EE6-C7BA29254A0B}"/>
              </a:ext>
            </a:extLst>
          </p:cNvPr>
          <p:cNvSpPr/>
          <p:nvPr/>
        </p:nvSpPr>
        <p:spPr>
          <a:xfrm>
            <a:off x="3602181" y="2993228"/>
            <a:ext cx="3287450" cy="276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9935-0488-4C5C-BBBE-DA61F342066D}"/>
              </a:ext>
            </a:extLst>
          </p:cNvPr>
          <p:cNvSpPr/>
          <p:nvPr/>
        </p:nvSpPr>
        <p:spPr>
          <a:xfrm>
            <a:off x="2567493" y="3706737"/>
            <a:ext cx="3150031" cy="1017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C1CB20-14CC-4EFE-AEC7-CF72BD1DC082}"/>
              </a:ext>
            </a:extLst>
          </p:cNvPr>
          <p:cNvSpPr txBox="1">
            <a:spLocks/>
          </p:cNvSpPr>
          <p:nvPr/>
        </p:nvSpPr>
        <p:spPr bwMode="auto">
          <a:xfrm>
            <a:off x="0" y="1251958"/>
            <a:ext cx="91440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Used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execute</a:t>
            </a:r>
            <a:r>
              <a:rPr lang="en-US" altLang="en-US" sz="2800" dirty="0">
                <a:latin typeface="Times New Roman" panose="02020603050405020304" pitchFamily="18" charset="0"/>
              </a:rPr>
              <a:t> statement and </a:t>
            </a:r>
            <a:r>
              <a:rPr lang="en-US" altLang="en-US" sz="2800" b="1" dirty="0">
                <a:latin typeface="Times New Roman" panose="02020603050405020304" pitchFamily="18" charset="0"/>
              </a:rPr>
              <a:t>get data </a:t>
            </a:r>
            <a:r>
              <a:rPr lang="en-US" altLang="en-US" sz="2800" dirty="0">
                <a:latin typeface="Times New Roman" panose="02020603050405020304" pitchFamily="18" charset="0"/>
              </a:rPr>
              <a:t>from DB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executeQuery</a:t>
            </a:r>
            <a:r>
              <a:rPr lang="vi-VN" altLang="en-US" sz="2400" b="1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Query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commands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stored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procedure</a:t>
            </a:r>
            <a:r>
              <a:rPr lang="vi-VN" altLang="en-US" sz="2000" dirty="0">
                <a:latin typeface="Times New Roman" panose="02020603050405020304" pitchFamily="18" charset="0"/>
              </a:rPr>
              <a:t>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Select</a:t>
            </a:r>
            <a:r>
              <a:rPr lang="vi-VN" altLang="en-US" sz="2000" dirty="0">
                <a:latin typeface="Times New Roman" panose="02020603050405020304" pitchFamily="18" charset="0"/>
              </a:rPr>
              <a:t> *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From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Returns </a:t>
            </a:r>
            <a:r>
              <a:rPr lang="en-US" altLang="en-US" sz="2000" b="1" dirty="0">
                <a:latin typeface="Times New Roman" panose="02020603050405020304" pitchFamily="18" charset="0"/>
              </a:rPr>
              <a:t>an object of type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stmt.executeQuery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executeUpdate</a:t>
            </a:r>
            <a:r>
              <a:rPr lang="vi-VN" altLang="en-US" sz="2400" b="1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Insert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Update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or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Delete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commands</a:t>
            </a:r>
            <a:r>
              <a:rPr lang="vi-VN" altLang="en-US" sz="2000" dirty="0">
                <a:latin typeface="Times New Roman" panose="02020603050405020304" pitchFamily="18" charset="0"/>
              </a:rPr>
              <a:t>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endParaRPr lang="vi-V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Insert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into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Values</a:t>
            </a:r>
            <a:r>
              <a:rPr lang="vi-VN" altLang="en-US" sz="2000" dirty="0">
                <a:latin typeface="Times New Roman" panose="02020603050405020304" pitchFamily="18" charset="0"/>
              </a:rPr>
              <a:t>(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Aptech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Aptech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Returns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row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of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executed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validation</a:t>
            </a:r>
            <a:r>
              <a:rPr lang="vi-VN" altLang="en-US" sz="2000" dirty="0">
                <a:latin typeface="Times New Roman" panose="02020603050405020304" pitchFamily="18" charset="0"/>
              </a:rPr>
              <a:t>.</a:t>
            </a:r>
            <a:endParaRPr lang="en-US" altLang="en-US" sz="16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int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nRow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stmt.executeUpdate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</a:t>
            </a:r>
            <a:r>
              <a:rPr lang="vi-VN" altLang="en-US" sz="2400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create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delete</a:t>
            </a:r>
            <a:r>
              <a:rPr lang="vi-VN" altLang="en-US" sz="2000" dirty="0">
                <a:latin typeface="Times New Roman" panose="02020603050405020304" pitchFamily="18" charset="0"/>
              </a:rPr>
              <a:t> DB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objects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table</a:t>
            </a:r>
            <a:r>
              <a:rPr lang="vi-VN" altLang="en-US" sz="2000" dirty="0">
                <a:latin typeface="Times New Roman" panose="02020603050405020304" pitchFamily="18" charset="0"/>
              </a:rPr>
              <a:t>, DB ...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Drop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table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stmt.execute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897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Results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08437-18CC-44B4-B174-CD2B8D71E791}"/>
              </a:ext>
            </a:extLst>
          </p:cNvPr>
          <p:cNvSpPr txBox="1">
            <a:spLocks/>
          </p:cNvSpPr>
          <p:nvPr/>
        </p:nvSpPr>
        <p:spPr bwMode="auto">
          <a:xfrm>
            <a:off x="0" y="1191490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400" b="1" dirty="0">
                <a:latin typeface="Times New Roman" panose="02020603050405020304" pitchFamily="18" charset="0"/>
              </a:rPr>
              <a:t> class </a:t>
            </a:r>
            <a:r>
              <a:rPr lang="en-US" altLang="en-US" sz="2400" dirty="0">
                <a:latin typeface="Times New Roman" panose="02020603050405020304" pitchFamily="18" charset="0"/>
              </a:rPr>
              <a:t>implements a </a:t>
            </a:r>
            <a:r>
              <a:rPr lang="en-US" altLang="en-US" sz="2400" b="1" dirty="0">
                <a:latin typeface="Times New Roman" panose="02020603050405020304" pitchFamily="18" charset="0"/>
              </a:rPr>
              <a:t>collection of type Set </a:t>
            </a:r>
            <a:r>
              <a:rPr lang="en-US" altLang="en-US" sz="2400" dirty="0">
                <a:latin typeface="Times New Roman" panose="02020603050405020304" pitchFamily="18" charset="0"/>
              </a:rPr>
              <a:t>and allows to use it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process one row at the time</a:t>
            </a:r>
          </a:p>
          <a:p>
            <a:pPr algn="just">
              <a:lnSpc>
                <a:spcPct val="80000"/>
              </a:lnSpc>
            </a:pPr>
            <a:r>
              <a:rPr lang="vi-VN" altLang="en-US" sz="2400" dirty="0" err="1">
                <a:latin typeface="Times New Roman" panose="02020603050405020304" pitchFamily="18" charset="0"/>
              </a:rPr>
              <a:t>Apply</a:t>
            </a:r>
            <a:r>
              <a:rPr lang="vi-VN" altLang="en-US" sz="2400" dirty="0">
                <a:latin typeface="Times New Roman" panose="02020603050405020304" pitchFamily="18" charset="0"/>
              </a:rPr>
              <a:t> to the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object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000" dirty="0">
                <a:latin typeface="Times New Roman" panose="02020603050405020304" pitchFamily="18" charset="0"/>
              </a:rPr>
              <a:t>The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getXxx</a:t>
            </a:r>
            <a:r>
              <a:rPr lang="vi-VN" altLang="en-US" sz="2000" dirty="0">
                <a:latin typeface="Times New Roman" panose="02020603050405020304" pitchFamily="18" charset="0"/>
              </a:rPr>
              <a:t> (</a:t>
            </a:r>
            <a:r>
              <a:rPr lang="vi-VN" altLang="en-US" sz="2000" dirty="0" err="1">
                <a:latin typeface="Times New Roman" panose="02020603050405020304" pitchFamily="18" charset="0"/>
              </a:rPr>
              <a:t>cardinal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number</a:t>
            </a:r>
            <a:r>
              <a:rPr lang="vi-VN" altLang="en-US" sz="2000" dirty="0">
                <a:latin typeface="Times New Roman" panose="02020603050405020304" pitchFamily="18" charset="0"/>
              </a:rPr>
              <a:t>/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field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name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)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of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object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get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field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value</a:t>
            </a:r>
            <a:r>
              <a:rPr lang="vi-VN" altLang="en-US" sz="2000" dirty="0">
                <a:latin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vi-VN" altLang="en-US" sz="1800" dirty="0" err="1">
                <a:latin typeface="Times New Roman" panose="02020603050405020304" pitchFamily="18" charset="0"/>
              </a:rPr>
              <a:t>Cardinal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number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starts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with</a:t>
            </a:r>
            <a:r>
              <a:rPr lang="vi-VN" altLang="en-US" sz="1800" dirty="0">
                <a:latin typeface="Times New Roman" panose="02020603050405020304" pitchFamily="18" charset="0"/>
              </a:rPr>
              <a:t> 1</a:t>
            </a:r>
          </a:p>
          <a:p>
            <a:pPr lvl="2" algn="just">
              <a:lnSpc>
                <a:spcPct val="80000"/>
              </a:lnSpc>
            </a:pPr>
            <a:r>
              <a:rPr lang="vi-VN" altLang="en-US" sz="1800" dirty="0" err="1">
                <a:latin typeface="Times New Roman" panose="02020603050405020304" pitchFamily="18" charset="0"/>
              </a:rPr>
              <a:t>Xxx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is</a:t>
            </a:r>
            <a:r>
              <a:rPr lang="vi-VN" altLang="en-US" sz="1800" dirty="0">
                <a:latin typeface="Times New Roman" panose="02020603050405020304" pitchFamily="18" charset="0"/>
              </a:rPr>
              <a:t> a </a:t>
            </a:r>
            <a:r>
              <a:rPr lang="vi-VN" altLang="en-US" sz="1800" dirty="0" err="1">
                <a:latin typeface="Times New Roman" panose="02020603050405020304" pitchFamily="18" charset="0"/>
              </a:rPr>
              <a:t>DataType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of</a:t>
            </a:r>
            <a:r>
              <a:rPr lang="vi-VN" altLang="en-US" sz="1800" dirty="0">
                <a:latin typeface="Times New Roman" panose="02020603050405020304" pitchFamily="18" charset="0"/>
              </a:rPr>
              <a:t> the </a:t>
            </a:r>
            <a:r>
              <a:rPr lang="vi-VN" altLang="en-US" sz="1800" dirty="0" err="1">
                <a:latin typeface="Times New Roman" panose="02020603050405020304" pitchFamily="18" charset="0"/>
              </a:rPr>
              <a:t>selected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field</a:t>
            </a:r>
            <a:endParaRPr lang="vi-VN" altLang="en-US" sz="1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The next()</a:t>
            </a:r>
            <a:r>
              <a:rPr lang="en-US" altLang="en-US" sz="2000" dirty="0">
                <a:latin typeface="Times New Roman" panose="02020603050405020304" pitchFamily="18" charset="0"/>
              </a:rPr>
              <a:t> method of the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dirty="0">
                <a:latin typeface="Times New Roman" panose="02020603050405020304" pitchFamily="18" charset="0"/>
              </a:rPr>
              <a:t> object is used to process the results from the DB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</a:rPr>
              <a:t> while(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rs.next</a:t>
            </a:r>
            <a:r>
              <a:rPr lang="en-US" altLang="en-US" sz="2000" dirty="0">
                <a:latin typeface="Times New Roman" panose="02020603050405020304" pitchFamily="18" charset="0"/>
              </a:rPr>
              <a:t>()) </a:t>
            </a:r>
            <a:r>
              <a:rPr lang="en-US" altLang="en-US" sz="2000" i="1" dirty="0">
                <a:latin typeface="Times New Roman" panose="02020603050405020304" pitchFamily="18" charset="0"/>
              </a:rPr>
              <a:t>(Point the cursor next row) </a:t>
            </a: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rs.getInt</a:t>
            </a:r>
            <a:r>
              <a:rPr lang="en-US" altLang="en-US" sz="2000" dirty="0">
                <a:latin typeface="Times New Roman" panose="02020603050405020304" pitchFamily="18" charset="0"/>
              </a:rPr>
              <a:t>(1) or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rs.getInt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/>
              <a:t>“</a:t>
            </a:r>
            <a:r>
              <a:rPr lang="en-US" altLang="en-US" sz="2000" dirty="0" err="1">
                <a:latin typeface="Times New Roman" panose="02020603050405020304" pitchFamily="18" charset="0"/>
              </a:rPr>
              <a:t>userId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 dirty="0">
                <a:latin typeface="Times New Roman" panose="02020603050405020304" pitchFamily="18" charset="0"/>
              </a:rPr>
              <a:t>(1) or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/>
              <a:t>“</a:t>
            </a:r>
            <a:r>
              <a:rPr lang="en-US" altLang="en-US" sz="2000" dirty="0">
                <a:latin typeface="Times New Roman" panose="02020603050405020304" pitchFamily="18" charset="0"/>
              </a:rPr>
              <a:t>username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 }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Notes: The field must be accessed in the order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000" dirty="0">
                <a:latin typeface="Times New Roman" panose="02020603050405020304" pitchFamily="18" charset="0"/>
              </a:rPr>
              <a:t>The 2D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support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access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methods</a:t>
            </a:r>
            <a:r>
              <a:rPr lang="vi-VN" altLang="en-US" sz="2000" dirty="0">
                <a:latin typeface="Times New Roman" panose="02020603050405020304" pitchFamily="18" charset="0"/>
              </a:rPr>
              <a:t> to DB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first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isFirst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last</a:t>
            </a:r>
            <a:r>
              <a:rPr lang="vi-VN" altLang="en-US" sz="2000" dirty="0">
                <a:latin typeface="Times New Roman" panose="02020603050405020304" pitchFamily="18" charset="0"/>
              </a:rPr>
              <a:t>, ...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There is a class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ResultSetMetaData</a:t>
            </a:r>
            <a:r>
              <a:rPr lang="en-US" altLang="en-US" sz="2400" dirty="0">
                <a:latin typeface="Times New Roman" panose="02020603050405020304" pitchFamily="18" charset="0"/>
              </a:rPr>
              <a:t> that helps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determine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number, names and types of column </a:t>
            </a:r>
            <a:r>
              <a:rPr lang="en-US" altLang="en-US" sz="2400" dirty="0">
                <a:latin typeface="Times New Roman" panose="02020603050405020304" pitchFamily="18" charset="0"/>
              </a:rPr>
              <a:t>in the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ResultSet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Close</a:t>
            </a:r>
            <a:r>
              <a:rPr lang="vi-VN" altLang="en-US" sz="2400" b="1" dirty="0">
                <a:latin typeface="Times New Roman" panose="02020603050405020304" pitchFamily="18" charset="0"/>
              </a:rPr>
              <a:t> 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connection</a:t>
            </a:r>
            <a:r>
              <a:rPr lang="vi-VN" altLang="en-US" sz="2400" b="1" dirty="0">
                <a:latin typeface="Times New Roman" panose="02020603050405020304" pitchFamily="18" charset="0"/>
              </a:rPr>
              <a:t>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after</a:t>
            </a:r>
            <a:r>
              <a:rPr lang="vi-VN" altLang="en-US" sz="2400" b="1" dirty="0">
                <a:latin typeface="Times New Roman" panose="02020603050405020304" pitchFamily="18" charset="0"/>
              </a:rPr>
              <a:t>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used</a:t>
            </a:r>
            <a:r>
              <a:rPr lang="vi-VN" altLang="en-US" sz="2400" dirty="0">
                <a:latin typeface="Times New Roman" panose="02020603050405020304" pitchFamily="18" charset="0"/>
              </a:rPr>
              <a:t>: The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close</a:t>
            </a:r>
            <a:r>
              <a:rPr lang="vi-VN" altLang="en-US" sz="2400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is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400" dirty="0">
                <a:latin typeface="Times New Roman" panose="02020603050405020304" pitchFamily="18" charset="0"/>
              </a:rPr>
              <a:t>.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con.close</a:t>
            </a:r>
            <a:r>
              <a:rPr lang="vi-VN" altLang="en-US" sz="2400" dirty="0">
                <a:latin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76478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91491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of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92D5E5C3-33BC-4AF6-8313-6407EE46477D}"/>
              </a:ext>
            </a:extLst>
          </p:cNvPr>
          <p:cNvGraphicFramePr>
            <a:graphicFrameLocks noGrp="1"/>
          </p:cNvGraphicFramePr>
          <p:nvPr/>
        </p:nvGraphicFramePr>
        <p:xfrm>
          <a:off x="350838" y="1374775"/>
          <a:ext cx="8713787" cy="5426321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getString()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value from the specified column number as a string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getInt()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an integer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getFloat()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float type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getDate()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java.sql.Date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findColumn()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a column name as a string parameter and returns the column index of the specified column 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wasNull()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true if the last column value read was SQL NULL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getMetaData()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the information about the columns of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 in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ResultSetMetaData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83131"/>
            <a:ext cx="8229600" cy="1191491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AB9066-CF06-4312-91A2-3E93FB24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786189"/>
            <a:ext cx="7578436" cy="6071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E40EA0-2132-45DB-9ABA-85D3930DB436}"/>
              </a:ext>
            </a:extLst>
          </p:cNvPr>
          <p:cNvSpPr/>
          <p:nvPr/>
        </p:nvSpPr>
        <p:spPr>
          <a:xfrm>
            <a:off x="2650620" y="3429000"/>
            <a:ext cx="4609162" cy="308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>
            <a:extLst>
              <a:ext uri="{FF2B5EF4-FFF2-40B4-BE49-F238E27FC236}">
                <a16:creationId xmlns:a16="http://schemas.microsoft.com/office/drawing/2014/main" id="{7E0E919C-0719-4BD5-A577-0BC45A70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53246"/>
              </p:ext>
            </p:extLst>
          </p:nvPr>
        </p:nvGraphicFramePr>
        <p:xfrm>
          <a:off x="61119" y="1005840"/>
          <a:ext cx="8805790" cy="5861514"/>
        </p:xfrm>
        <a:graphic>
          <a:graphicData uri="http://schemas.openxmlformats.org/drawingml/2006/table">
            <a:tbl>
              <a:tblPr/>
              <a:tblGrid>
                <a:gridCol w="196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7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1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getColumnCount()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int getColumnCount()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number of columns in 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getColumnName()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String getColumnName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column number as a parameter and returns the designated column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46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getColumnType()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int getColumnType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column number as a parameter and returns the designated column’s SQL type from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java.sql.Types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The types include Array, char, Integer, Date, and 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89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isReadOnly()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boolean isReadOnly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the column number as a parameter and returns true if the designated column is not writable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89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isSearchable()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Boolean isSearchable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 column number as a parameter and returns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the  specified column can be used in where clause.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646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isNullable()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int isNullable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(int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column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nullability status of the specified column. The nullability status includes,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columnNullable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columnNoNulls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columnNullableUnknown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83131"/>
            <a:ext cx="8229600" cy="1191491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 of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ResultSetMetaData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61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211138" y="12319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588963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7613"/>
            <a:ext cx="8686800" cy="5640387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 it again all of demos</a:t>
            </a:r>
          </a:p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Using servlet to write the programs as the following requirement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Login form (naming LoginServlet) with title Login, header h1 – Login, 02 textbox with naming txtUser and txtPass, and the Login button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Rewrite above Login application combining with DB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ColorServlet that presents “Welcome to Servlet course” with yellow in background and red in foreground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ProductServlet includes a form with a combo box containing Servlet &amp; JSP, Struts &amp; JSF, EJB, XMJ, Java Web Services, and the button with value Add to Cart</a:t>
            </a: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idx="4294967295"/>
          </p:nvPr>
        </p:nvSpPr>
        <p:spPr>
          <a:xfrm>
            <a:off x="287338" y="955675"/>
            <a:ext cx="8624887" cy="5595938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Config/Servlet Parameters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RequestDispatcher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vs. Filter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pic>
        <p:nvPicPr>
          <p:cNvPr id="24" name="Picture 85">
            <a:extLst>
              <a:ext uri="{FF2B5EF4-FFF2-40B4-BE49-F238E27FC236}">
                <a16:creationId xmlns:a16="http://schemas.microsoft.com/office/drawing/2014/main" id="{3CC0DFB8-DF3C-412F-9C48-E5ED75FE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98342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miley Face 24">
            <a:extLst>
              <a:ext uri="{FF2B5EF4-FFF2-40B4-BE49-F238E27FC236}">
                <a16:creationId xmlns:a16="http://schemas.microsoft.com/office/drawing/2014/main" id="{AEB068D8-DABB-47BA-9C5A-17951E68ECD2}"/>
              </a:ext>
            </a:extLst>
          </p:cNvPr>
          <p:cNvSpPr/>
          <p:nvPr/>
        </p:nvSpPr>
        <p:spPr>
          <a:xfrm>
            <a:off x="0" y="1290417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4CA250-4638-4EFE-94E5-DF34BA03E054}"/>
              </a:ext>
            </a:extLst>
          </p:cNvPr>
          <p:cNvCxnSpPr/>
          <p:nvPr/>
        </p:nvCxnSpPr>
        <p:spPr>
          <a:xfrm rot="5400000">
            <a:off x="1216025" y="371294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>
            <a:extLst>
              <a:ext uri="{FF2B5EF4-FFF2-40B4-BE49-F238E27FC236}">
                <a16:creationId xmlns:a16="http://schemas.microsoft.com/office/drawing/2014/main" id="{3B67DF81-E526-4B32-920B-2B1A93A4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6766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B3F99EF-4C47-42E5-985C-4310373C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57274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10295-308F-4F06-B80F-E4E4F8EBB068}"/>
              </a:ext>
            </a:extLst>
          </p:cNvPr>
          <p:cNvCxnSpPr/>
          <p:nvPr/>
        </p:nvCxnSpPr>
        <p:spPr>
          <a:xfrm flipV="1">
            <a:off x="574675" y="1474567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79CC39-CAA8-436D-933A-FD36D01C5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834805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2A3ABB67-0162-4C49-8099-046F219C5ACA}"/>
              </a:ext>
            </a:extLst>
          </p:cNvPr>
          <p:cNvSpPr/>
          <p:nvPr/>
        </p:nvSpPr>
        <p:spPr>
          <a:xfrm>
            <a:off x="2833688" y="3971705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614AF-C762-4F39-AC3F-5D1934276316}"/>
              </a:ext>
            </a:extLst>
          </p:cNvPr>
          <p:cNvCxnSpPr>
            <a:endCxn id="24" idx="3"/>
          </p:cNvCxnSpPr>
          <p:nvPr/>
        </p:nvCxnSpPr>
        <p:spPr>
          <a:xfrm rot="16200000" flipV="1">
            <a:off x="1926432" y="2750123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28A621-265F-4FA6-B1D6-73F3E51E3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171480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88727-6FBB-4EF1-86BD-E55142925C2C}"/>
              </a:ext>
            </a:extLst>
          </p:cNvPr>
          <p:cNvCxnSpPr>
            <a:stCxn id="24" idx="3"/>
          </p:cNvCxnSpPr>
          <p:nvPr/>
        </p:nvCxnSpPr>
        <p:spPr>
          <a:xfrm>
            <a:off x="3155950" y="1520605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2FF5B4A8-90BA-48B5-B1A7-D0CB615E0818}"/>
              </a:ext>
            </a:extLst>
          </p:cNvPr>
          <p:cNvSpPr/>
          <p:nvPr/>
        </p:nvSpPr>
        <p:spPr>
          <a:xfrm>
            <a:off x="4073525" y="164760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4677A-BFF5-470B-B6CC-47E89C33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252317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72E417-70CF-4245-A88A-1F76298FBAA7}"/>
              </a:ext>
            </a:extLst>
          </p:cNvPr>
          <p:cNvCxnSpPr/>
          <p:nvPr/>
        </p:nvCxnSpPr>
        <p:spPr>
          <a:xfrm flipV="1">
            <a:off x="5421313" y="1760317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B8CC65-DA86-48C5-A76C-87140690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266605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62B01-CEC6-4F03-9520-CBCE4FCEB2B6}"/>
              </a:ext>
            </a:extLst>
          </p:cNvPr>
          <p:cNvSpPr/>
          <p:nvPr/>
        </p:nvSpPr>
        <p:spPr>
          <a:xfrm>
            <a:off x="5876925" y="159680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7ACBE-B98E-405F-93CA-2125874C4C9C}"/>
              </a:ext>
            </a:extLst>
          </p:cNvPr>
          <p:cNvSpPr/>
          <p:nvPr/>
        </p:nvSpPr>
        <p:spPr>
          <a:xfrm>
            <a:off x="5907088" y="1871442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5FF98-F4D1-4EFF-986D-E1E6ADEF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880967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2D82A1-97DE-4D21-9BC6-E78FB28F4561}"/>
              </a:ext>
            </a:extLst>
          </p:cNvPr>
          <p:cNvSpPr/>
          <p:nvPr/>
        </p:nvSpPr>
        <p:spPr>
          <a:xfrm>
            <a:off x="7446963" y="3262092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5F69D1-6BCD-4499-BA20-AB698197542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 rot="16200000" flipH="1">
            <a:off x="7242969" y="2396111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C66A3-5369-466F-927C-B956C407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58" y="2587232"/>
            <a:ext cx="1335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6" name="Can 43">
            <a:extLst>
              <a:ext uri="{FF2B5EF4-FFF2-40B4-BE49-F238E27FC236}">
                <a16:creationId xmlns:a16="http://schemas.microsoft.com/office/drawing/2014/main" id="{8F402C5D-CE53-476B-B695-820844900103}"/>
              </a:ext>
            </a:extLst>
          </p:cNvPr>
          <p:cNvSpPr/>
          <p:nvPr/>
        </p:nvSpPr>
        <p:spPr>
          <a:xfrm>
            <a:off x="6597650" y="4906742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904BE5-DD00-402B-B0A3-086E717382D6}"/>
              </a:ext>
            </a:extLst>
          </p:cNvPr>
          <p:cNvCxnSpPr>
            <a:endCxn id="46" idx="1"/>
          </p:cNvCxnSpPr>
          <p:nvPr/>
        </p:nvCxnSpPr>
        <p:spPr>
          <a:xfrm rot="5400000">
            <a:off x="7200900" y="4041555"/>
            <a:ext cx="911225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8B207C-A904-43EC-9D27-D2F4F08EA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363817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F52F82-87EC-4778-9D13-17C3E8F79B5E}"/>
              </a:ext>
            </a:extLst>
          </p:cNvPr>
          <p:cNvCxnSpPr>
            <a:stCxn id="43" idx="3"/>
          </p:cNvCxnSpPr>
          <p:nvPr/>
        </p:nvCxnSpPr>
        <p:spPr>
          <a:xfrm rot="5400000">
            <a:off x="6796088" y="4095529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3BA12B2-2776-4AE6-9073-E402B983BBAF}"/>
              </a:ext>
            </a:extLst>
          </p:cNvPr>
          <p:cNvSpPr/>
          <p:nvPr/>
        </p:nvSpPr>
        <p:spPr>
          <a:xfrm>
            <a:off x="5907088" y="2922367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D9CD8E-5117-458C-B1CF-A7E7032E1187}"/>
              </a:ext>
            </a:extLst>
          </p:cNvPr>
          <p:cNvCxnSpPr/>
          <p:nvPr/>
        </p:nvCxnSpPr>
        <p:spPr>
          <a:xfrm rot="16200000" flipH="1">
            <a:off x="7246144" y="3485136"/>
            <a:ext cx="284162" cy="254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5AB594-B327-4B62-BD3B-6BAD9910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695480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9AC17B-9268-4A3D-A4F5-A6B60C833668}"/>
              </a:ext>
            </a:extLst>
          </p:cNvPr>
          <p:cNvCxnSpPr/>
          <p:nvPr/>
        </p:nvCxnSpPr>
        <p:spPr>
          <a:xfrm>
            <a:off x="5276850" y="2347692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7A7ECE-DB45-4487-B0F8-5F6CF4D5392F}"/>
              </a:ext>
            </a:extLst>
          </p:cNvPr>
          <p:cNvCxnSpPr/>
          <p:nvPr/>
        </p:nvCxnSpPr>
        <p:spPr>
          <a:xfrm>
            <a:off x="3133725" y="173333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031E17-0AA1-467C-95E7-E3FC6095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751042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81415A-03D7-4803-9EA2-2668F64FF81B}"/>
              </a:ext>
            </a:extLst>
          </p:cNvPr>
          <p:cNvCxnSpPr/>
          <p:nvPr/>
        </p:nvCxnSpPr>
        <p:spPr>
          <a:xfrm flipV="1">
            <a:off x="3667125" y="3276380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332591-4D4F-42D3-9C45-2D53B6BC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454055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26AF99-0256-4079-BDDC-F8CE8E17E35C}"/>
              </a:ext>
            </a:extLst>
          </p:cNvPr>
          <p:cNvCxnSpPr>
            <a:stCxn id="25" idx="5"/>
          </p:cNvCxnSpPr>
          <p:nvPr/>
        </p:nvCxnSpPr>
        <p:spPr>
          <a:xfrm rot="16200000" flipH="1">
            <a:off x="1380332" y="853061"/>
            <a:ext cx="46037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42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58C023-1542-4B63-9F9E-055ADC17F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329483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BA0A2AE6-AD09-4DA0-A12F-4233E0A3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6" y="1136650"/>
            <a:ext cx="8990147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6650"/>
            <a:ext cx="9038417" cy="436426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2555"/>
            <a:ext cx="9138038" cy="461350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8264"/>
            <a:ext cx="8161053" cy="6049736"/>
          </a:xfrm>
          <a:prstGeom prst="rect">
            <a:avLst/>
          </a:prstGeom>
        </p:spPr>
      </p:pic>
      <p:sp>
        <p:nvSpPr>
          <p:cNvPr id="19046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3538" y="3264354"/>
            <a:ext cx="4594225" cy="204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1909310" y="4277178"/>
            <a:ext cx="4433434" cy="527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306"/>
            <a:ext cx="8360229" cy="6104294"/>
          </a:xfrm>
          <a:prstGeom prst="rect">
            <a:avLst/>
          </a:prstGeom>
        </p:spPr>
      </p:pic>
      <p:sp>
        <p:nvSpPr>
          <p:cNvPr id="1925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16" y="5222875"/>
            <a:ext cx="4044428" cy="1352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846138"/>
            <a:ext cx="9144000" cy="6011862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86DDD8-B555-47DB-BDF2-833171D22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775889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427E40B5-90D9-458D-98EB-D1F49036B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08" y="1122209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569BB-08F9-4B91-9987-C05707E650AF}"/>
              </a:ext>
            </a:extLst>
          </p:cNvPr>
          <p:cNvCxnSpPr/>
          <p:nvPr/>
        </p:nvCxnSpPr>
        <p:spPr>
          <a:xfrm>
            <a:off x="6622473" y="775847"/>
            <a:ext cx="0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D9A944-B819-4DC2-A8C8-61AF17BA61AA}"/>
              </a:ext>
            </a:extLst>
          </p:cNvPr>
          <p:cNvSpPr/>
          <p:nvPr/>
        </p:nvSpPr>
        <p:spPr>
          <a:xfrm>
            <a:off x="6622472" y="775846"/>
            <a:ext cx="2175151" cy="732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4, 5, 6 – JDBC </a:t>
            </a:r>
          </a:p>
          <a:p>
            <a:pPr marL="0"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vs. DBMS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 storage and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some processes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ways in order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manages some databases.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ways to users/processes for creating, updating, manipulating on databases and security mechanisms are supported also.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libraries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(C/C++ codes are usually used) support APIs for user programs to manipulate databases.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DB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information in tables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referred to as a relation in the sense that it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 of the same 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(rows).</a:t>
            </a: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Management System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way data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stored, maintained, and retrieved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 Access, MS SQL Server, Oracle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56CA43-010F-456E-A134-86B71F0B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8" y="3955256"/>
            <a:ext cx="3724275" cy="129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98F027-FC55-4814-93AB-3C5AACDB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52" y="4370350"/>
            <a:ext cx="4721273" cy="18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Query Language (SQL)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DML –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Manipulating Language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queries. 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condition]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column=value,…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(col1, col2,…)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val1, val2,…)</a:t>
            </a:r>
          </a:p>
        </p:txBody>
      </p:sp>
    </p:spTree>
    <p:extLst>
      <p:ext uri="{BB962C8B-B14F-4D97-AF65-F5344CB8AC3E}">
        <p14:creationId xmlns:p14="http://schemas.microsoft.com/office/powerpoint/2010/main" val="2425637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he Servlet Model &amp;#x0D;&amp;#x0A;&amp;#x0D;&amp;#x0A;HTTP Methods&amp;#x0D;&amp;#x0A;Form Parameters&amp;#x0D;&amp;#x0A;Requests&amp;#x0D;&amp;#x0A;Responses&amp;#x0D;&amp;#x0A;Servlet Life Cycle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HTML Introduction &amp;#x0D;&amp;#x0A;What is HTML? &amp;quot;&quot;/&gt;&lt;property id=&quot;20307&quot; value=&quot;437&quot;/&gt;&lt;/object&gt;&lt;object type=&quot;3&quot; unique_id=&quot;10007&quot;&gt;&lt;property id=&quot;20148&quot; value=&quot;5&quot;/&gt;&lt;property id=&quot;20300&quot; value=&quot;Slide 4 - &amp;quot;HTML Introduction &amp;#x0D;&amp;#x0A;HTML Tags &amp;quot;&quot;/&gt;&lt;property id=&quot;20307&quot; value=&quot;439&quot;/&gt;&lt;/object&gt;&lt;object type=&quot;3&quot; unique_id=&quot;10008&quot;&gt;&lt;property id=&quot;20148&quot; value=&quot;5&quot;/&gt;&lt;property id=&quot;20300&quot; value=&quot;Slide 5 - &amp;quot;HTML Introduction &amp;#x0D;&amp;#x0A;Example  &amp;quot;&quot;/&gt;&lt;property id=&quot;20307&quot; value=&quot;438&quot;/&gt;&lt;/object&gt;&lt;object type=&quot;3&quot; unique_id=&quot;10009&quot;&gt;&lt;property id=&quot;20148&quot; value=&quot;5&quot;/&gt;&lt;property id=&quot;20300&quot; value=&quot;Slide 6 - &amp;quot;The Servlet Model &amp;#x0D;&amp;#x0A;Applications &amp;quot;&quot;/&gt;&lt;property id=&quot;20307&quot; value=&quot;441&quot;/&gt;&lt;/object&gt;&lt;object type=&quot;3&quot; unique_id=&quot;10010&quot;&gt;&lt;property id=&quot;20148&quot; value=&quot;5&quot;/&gt;&lt;property id=&quot;20300&quot; value=&quot;Slide 7 - &amp;quot;The Servlet Model &amp;#x0D;&amp;#x0A;Applications&amp;quot;&quot;/&gt;&lt;property id=&quot;20307&quot; value=&quot;440&quot;/&gt;&lt;/object&gt;&lt;object type=&quot;3&quot; unique_id=&quot;10011&quot;&gt;&lt;property id=&quot;20148&quot; value=&quot;5&quot;/&gt;&lt;property id=&quot;20300&quot; value=&quot;Slide 8 - &amp;quot;The Servlet Model &amp;#x0D;&amp;#x0A;HTTP Protocols &amp;quot;&quot;/&gt;&lt;property id=&quot;20307&quot; value=&quot;442&quot;/&gt;&lt;/object&gt;&lt;object type=&quot;3&quot; unique_id=&quot;10012&quot;&gt;&lt;property id=&quot;20148&quot; value=&quot;5&quot;/&gt;&lt;property id=&quot;20300&quot; value=&quot;Slide 9 - &amp;quot;The Servlet Model &amp;#x0D;&amp;#x0A;HTTP Requests &amp;quot;&quot;/&gt;&lt;property id=&quot;20307&quot; value=&quot;444&quot;/&gt;&lt;/object&gt;&lt;object type=&quot;3&quot; unique_id=&quot;10013&quot;&gt;&lt;property id=&quot;20148&quot; value=&quot;5&quot;/&gt;&lt;property id=&quot;20300&quot; value=&quot;Slide 10 - &amp;quot;The Servlet Model &amp;#x0D;&amp;#x0A;Request Objects&amp;quot;&quot;/&gt;&lt;property id=&quot;20307&quot; value=&quot;446&quot;/&gt;&lt;/object&gt;&lt;object type=&quot;3&quot; unique_id=&quot;10014&quot;&gt;&lt;property id=&quot;20148&quot; value=&quot;5&quot;/&gt;&lt;property id=&quot;20300&quot; value=&quot;Slide 11 - &amp;quot;The Servlet Model &amp;#x0D;&amp;#x0A;HTTP Methods&amp;quot;&quot;/&gt;&lt;property id=&quot;20307&quot; value=&quot;443&quot;/&gt;&lt;/object&gt;&lt;object type=&quot;3&quot; unique_id=&quot;10015&quot;&gt;&lt;property id=&quot;20148&quot; value=&quot;5&quot;/&gt;&lt;property id=&quot;20300&quot; value=&quot;Slide 12 - &amp;quot;The Servlet Model &amp;#x0D;&amp;#x0A;HTTP Responses&amp;quot;&quot;/&gt;&lt;property id=&quot;20307&quot; value=&quot;471&quot;/&gt;&lt;/object&gt;&lt;object type=&quot;3&quot; unique_id=&quot;10016&quot;&gt;&lt;property id=&quot;20148&quot; value=&quot;5&quot;/&gt;&lt;property id=&quot;20300&quot; value=&quot;Slide 13 - &amp;quot;The Servlet Model &amp;#x0D;&amp;#x0A;Some commonly Status codes&amp;quot;&quot;/&gt;&lt;property id=&quot;20307&quot; value=&quot;470&quot;/&gt;&lt;/object&gt;&lt;object type=&quot;3&quot; unique_id=&quot;10017&quot;&gt;&lt;property id=&quot;20148&quot; value=&quot;5&quot;/&gt;&lt;property id=&quot;20300&quot; value=&quot;Slide 14 - &amp;quot;The Servlet Model &amp;#x0D;&amp;#x0A;Some commonly Status codes&amp;quot;&quot;/&gt;&lt;property id=&quot;20307&quot; value=&quot;445&quot;/&gt;&lt;/object&gt;&lt;object type=&quot;3&quot; unique_id=&quot;10018&quot;&gt;&lt;property id=&quot;20148&quot; value=&quot;5&quot;/&gt;&lt;property id=&quot;20300&quot; value=&quot;Slide 15 - &amp;quot;The Servlet Model &amp;#x0D;&amp;#x0A;Common Gateway Interface (CGI) &amp;quot;&quot;/&gt;&lt;property id=&quot;20307&quot; value=&quot;447&quot;/&gt;&lt;/object&gt;&lt;object type=&quot;3&quot; unique_id=&quot;10019&quot;&gt;&lt;property id=&quot;20148&quot; value=&quot;5&quot;/&gt;&lt;property id=&quot;20300&quot; value=&quot;Slide 16 - &amp;quot;The Servlet Model &amp;#x0D;&amp;#x0A;Common Gateway Interface (CGI)&amp;quot;&quot;/&gt;&lt;property id=&quot;20307&quot; value=&quot;448&quot;/&gt;&lt;/object&gt;&lt;object type=&quot;3&quot; unique_id=&quot;10020&quot;&gt;&lt;property id=&quot;20148&quot; value=&quot;5&quot;/&gt;&lt;property id=&quot;20300&quot; value=&quot;Slide 17 - &amp;quot;The Servlet Model &amp;#x0D;&amp;#x0A; Servlets&amp;quot;&quot;/&gt;&lt;property id=&quot;20307&quot; value=&quot;449&quot;/&gt;&lt;/object&gt;&lt;object type=&quot;3&quot; unique_id=&quot;10021&quot;&gt;&lt;property id=&quot;20148&quot; value=&quot;5&quot;/&gt;&lt;property id=&quot;20300&quot; value=&quot;Slide 18 - &amp;quot;The Servlet Model &amp;#x0D;&amp;#x0A; Servlets&amp;quot;&quot;/&gt;&lt;property id=&quot;20307&quot; value=&quot;453&quot;/&gt;&lt;/object&gt;&lt;object type=&quot;3&quot; unique_id=&quot;10022&quot;&gt;&lt;property id=&quot;20148&quot; value=&quot;5&quot;/&gt;&lt;property id=&quot;20300&quot; value=&quot;Slide 19 - &amp;quot;The Servlet Model &amp;#x0D;&amp;#x0A; Architecture of the Servlet packages&amp;quot;&quot;/&gt;&lt;property id=&quot;20307&quot; value=&quot;450&quot;/&gt;&lt;/object&gt;&lt;object type=&quot;3&quot; unique_id=&quot;10023&quot;&gt;&lt;property id=&quot;20148&quot; value=&quot;5&quot;/&gt;&lt;property id=&quot;20300&quot; value=&quot;Slide 20 - &amp;quot;The Servlet Model &amp;#x0D;&amp;#x0A; Form Parameters&amp;quot;&quot;/&gt;&lt;property id=&quot;20307&quot; value=&quot;451&quot;/&gt;&lt;/object&gt;&lt;object type=&quot;3&quot; unique_id=&quot;10024&quot;&gt;&lt;property id=&quot;20148&quot; value=&quot;5&quot;/&gt;&lt;property id=&quot;20300&quot; value=&quot;Slide 23 - &amp;quot;The Servlet Model &amp;#x0D;&amp;#x0A; Form Parameters – Examples &amp;quot;&quot;/&gt;&lt;property id=&quot;20307&quot; value=&quot;456&quot;/&gt;&lt;/object&gt;&lt;object type=&quot;3&quot; unique_id=&quot;10025&quot;&gt;&lt;property id=&quot;20148&quot; value=&quot;5&quot;/&gt;&lt;property id=&quot;20300&quot; value=&quot;Slide 22 - &amp;quot;The Servlet Model &amp;#x0D;&amp;#x0A; Form Parameters&amp;quot;&quot;/&gt;&lt;property id=&quot;20307&quot; value=&quot;454&quot;/&gt;&lt;/object&gt;&lt;object type=&quot;3&quot; unique_id=&quot;10031&quot;&gt;&lt;property id=&quot;20148&quot; value=&quot;5&quot;/&gt;&lt;property id=&quot;20300&quot; value=&quot;Slide 25 - &amp;quot;Web Applications &amp;#x0D;&amp;#x0A; Web Application Development Process&amp;quot;&quot;/&gt;&lt;property id=&quot;20307&quot; value=&quot;465&quot;/&gt;&lt;/object&gt;&lt;object type=&quot;3&quot; unique_id=&quot;10032&quot;&gt;&lt;property id=&quot;20148&quot; value=&quot;5&quot;/&gt;&lt;property id=&quot;20300&quot; value=&quot;Slide 26 - &amp;quot;Web Applications &amp;#x0D;&amp;#x0A; Web Application Development Process&amp;quot;&quot;/&gt;&lt;property id=&quot;20307&quot; value=&quot;457&quot;/&gt;&lt;/object&gt;&lt;object type=&quot;3&quot; unique_id=&quot;10033&quot;&gt;&lt;property id=&quot;20148&quot; value=&quot;5&quot;/&gt;&lt;property id=&quot;20300&quot; value=&quot;Slide 27 - &amp;quot;Web Applications &amp;#x0D;&amp;#x0A; Web Application Development Process&amp;quot;&quot;/&gt;&lt;property id=&quot;20307&quot; value=&quot;472&quot;/&gt;&lt;/object&gt;&lt;object type=&quot;3&quot; unique_id=&quot;10034&quot;&gt;&lt;property id=&quot;20148&quot; value=&quot;5&quot;/&gt;&lt;property id=&quot;20300&quot; value=&quot;Slide 28 - &amp;quot;Web Applications &amp;#x0D;&amp;#x0A; Web Application Development Process&amp;quot;&quot;/&gt;&lt;property id=&quot;20307&quot; value=&quot;459&quot;/&gt;&lt;/object&gt;&lt;object type=&quot;3&quot; unique_id=&quot;10035&quot;&gt;&lt;property id=&quot;20148&quot; value=&quot;5&quot;/&gt;&lt;property id=&quot;20300&quot; value=&quot;Slide 29 - &amp;quot;Web Applications &amp;#x0D;&amp;#x0A; Web Application Development Process&amp;quot;&quot;/&gt;&lt;property id=&quot;20307&quot; value=&quot;461&quot;/&gt;&lt;/object&gt;&lt;object type=&quot;3&quot; unique_id=&quot;10036&quot;&gt;&lt;property id=&quot;20148&quot; value=&quot;5&quot;/&gt;&lt;property id=&quot;20300&quot; value=&quot;Slide 30 - &amp;quot;Web Applications &amp;#x0D;&amp;#x0A; Web Application Development Process&amp;quot;&quot;/&gt;&lt;property id=&quot;20307&quot; value=&quot;463&quot;/&gt;&lt;/object&gt;&lt;object type=&quot;3&quot; unique_id=&quot;10037&quot;&gt;&lt;property id=&quot;20148&quot; value=&quot;5&quot;/&gt;&lt;property id=&quot;20300&quot; value=&quot;Slide 31 - &amp;quot;Web Applications &amp;#x0D;&amp;#x0A; Web Application Development Process&amp;quot;&quot;/&gt;&lt;property id=&quot;20307&quot; value=&quot;464&quot;/&gt;&lt;/object&gt;&lt;object type=&quot;3&quot; unique_id=&quot;10038&quot;&gt;&lt;property id=&quot;20148&quot; value=&quot;5&quot;/&gt;&lt;property id=&quot;20300&quot; value=&quot;Slide 32 - &amp;quot;Web Applications &amp;#x0D;&amp;#x0A; Web Application Development Process&amp;quot;&quot;/&gt;&lt;property id=&quot;20307&quot; value=&quot;467&quot;/&gt;&lt;/object&gt;&lt;object type=&quot;3&quot; unique_id=&quot;10039&quot;&gt;&lt;property id=&quot;20148&quot; value=&quot;5&quot;/&gt;&lt;property id=&quot;20300&quot; value=&quot;Slide 33 - &amp;quot;Web Applications &amp;#x0D;&amp;#x0A; Web Application Development Process&amp;quot;&quot;/&gt;&lt;property id=&quot;20307&quot; value=&quot;468&quot;/&gt;&lt;/object&gt;&lt;object type=&quot;3&quot; unique_id=&quot;10040&quot;&gt;&lt;property id=&quot;20148&quot; value=&quot;5&quot;/&gt;&lt;property id=&quot;20300&quot; value=&quot;Slide 34 - &amp;quot;Web Applications &amp;#x0D;&amp;#x0A; Web Application Development Process&amp;quot;&quot;/&gt;&lt;property id=&quot;20307&quot; value=&quot;473&quot;/&gt;&lt;/object&gt;&lt;object type=&quot;3&quot; unique_id=&quot;10042&quot;&gt;&lt;property id=&quot;20148&quot; value=&quot;5&quot;/&gt;&lt;property id=&quot;20300&quot; value=&quot;Slide 35 - &amp;quot;Web Applications &amp;#x0D;&amp;#x0A; Web Application Development Process&amp;quot;&quot;/&gt;&lt;property id=&quot;20307&quot; value=&quot;475&quot;/&gt;&lt;/object&gt;&lt;object type=&quot;3&quot; unique_id=&quot;10043&quot;&gt;&lt;property id=&quot;20148&quot; value=&quot;5&quot;/&gt;&lt;property id=&quot;20300&quot; value=&quot;Slide 36 - &amp;quot;Web Applications &amp;#x0D;&amp;#x0A; Web Application Development Process&amp;quot;&quot;/&gt;&lt;property id=&quot;20307&quot; value=&quot;476&quot;/&gt;&lt;/object&gt;&lt;object type=&quot;3&quot; unique_id=&quot;10044&quot;&gt;&lt;property id=&quot;20148&quot; value=&quot;5&quot;/&gt;&lt;property id=&quot;20300&quot; value=&quot;Slide 37 - &amp;quot;The Servlet Model &amp;#x0D;&amp;#x0A; GenericServlet class&amp;quot;&quot;/&gt;&lt;property id=&quot;20307&quot; value=&quot;466&quot;/&gt;&lt;/object&gt;&lt;object type=&quot;3&quot; unique_id=&quot;10045&quot;&gt;&lt;property id=&quot;20148&quot; value=&quot;5&quot;/&gt;&lt;property id=&quot;20300&quot; value=&quot;Slide 38 - &amp;quot;The Servlet Model &amp;#x0D;&amp;#x0A; ServletRequest interface&amp;quot;&quot;/&gt;&lt;property id=&quot;20307&quot; value=&quot;469&quot;/&gt;&lt;/object&gt;&lt;object type=&quot;3&quot; unique_id=&quot;10046&quot;&gt;&lt;property id=&quot;20148&quot; value=&quot;5&quot;/&gt;&lt;property id=&quot;20300&quot; value=&quot;Slide 39 - &amp;quot;The Servlet Model &amp;#x0D;&amp;#x0A; ServletRequest interface&amp;quot;&quot;/&gt;&lt;property id=&quot;20307&quot; value=&quot;477&quot;/&gt;&lt;/object&gt;&lt;object type=&quot;3&quot; unique_id=&quot;10047&quot;&gt;&lt;property id=&quot;20148&quot; value=&quot;5&quot;/&gt;&lt;property id=&quot;20300&quot; value=&quot;Slide 40 - &amp;quot;The Servlet Model &amp;#x0D;&amp;#x0A; ServletResponse interface&amp;quot;&quot;/&gt;&lt;property id=&quot;20307&quot; value=&quot;478&quot;/&gt;&lt;/object&gt;&lt;object type=&quot;3&quot; unique_id=&quot;10048&quot;&gt;&lt;property id=&quot;20148&quot; value=&quot;5&quot;/&gt;&lt;property id=&quot;20300&quot; value=&quot;Slide 41 - &amp;quot;The Servlet Model &amp;#x0D;&amp;#x0A; ServletResponse interface&amp;quot;&quot;/&gt;&lt;property id=&quot;20307&quot; value=&quot;479&quot;/&gt;&lt;/object&gt;&lt;object type=&quot;3&quot; unique_id=&quot;10049&quot;&gt;&lt;property id=&quot;20148&quot; value=&quot;5&quot;/&gt;&lt;property id=&quot;20300&quot; value=&quot;Slide 42 - &amp;quot;The Servlet Model &amp;#x0D;&amp;#x0A; HttpServlet class&amp;quot;&quot;/&gt;&lt;property id=&quot;20307&quot; value=&quot;480&quot;/&gt;&lt;/object&gt;&lt;object type=&quot;3&quot; unique_id=&quot;10050&quot;&gt;&lt;property id=&quot;20148&quot; value=&quot;5&quot;/&gt;&lt;property id=&quot;20300&quot; value=&quot;Slide 43 - &amp;quot;The Servlet Model &amp;#x0D;&amp;#x0A; HttpServletRequest interface&amp;quot;&quot;/&gt;&lt;property id=&quot;20307&quot; value=&quot;481&quot;/&gt;&lt;/object&gt;&lt;object type=&quot;3&quot; unique_id=&quot;10051&quot;&gt;&lt;property id=&quot;20148&quot; value=&quot;5&quot;/&gt;&lt;property id=&quot;20300&quot; value=&quot;Slide 44 - &amp;quot;The Servlet Model &amp;#x0D;&amp;#x0A; HttpServletRequest interface&amp;quot;&quot;/&gt;&lt;property id=&quot;20307&quot; value=&quot;482&quot;/&gt;&lt;/object&gt;&lt;object type=&quot;3&quot; unique_id=&quot;10052&quot;&gt;&lt;property id=&quot;20148&quot; value=&quot;5&quot;/&gt;&lt;property id=&quot;20300&quot; value=&quot;Slide 45 - &amp;quot;The Servlet Model &amp;#x0D;&amp;#x0A; HttpServletRequest interface&amp;quot;&quot;/&gt;&lt;property id=&quot;20307&quot; value=&quot;483&quot;/&gt;&lt;/object&gt;&lt;object type=&quot;3&quot; unique_id=&quot;10053&quot;&gt;&lt;property id=&quot;20148&quot; value=&quot;5&quot;/&gt;&lt;property id=&quot;20300&quot; value=&quot;Slide 46 - &amp;quot;The Servlet Model &amp;#x0D;&amp;#x0A; HttpServletRequest interface – Examples &amp;quot;&quot;/&gt;&lt;property id=&quot;20307&quot; value=&quot;484&quot;/&gt;&lt;/object&gt;&lt;object type=&quot;3&quot; unique_id=&quot;10054&quot;&gt;&lt;property id=&quot;20148&quot; value=&quot;5&quot;/&gt;&lt;property id=&quot;20300&quot; value=&quot;Slide 47 - &amp;quot;The Servlet Model &amp;#x0D;&amp;#x0A; HttpServletRequest interface – Examples &amp;quot;&quot;/&gt;&lt;property id=&quot;20307&quot; value=&quot;485&quot;/&gt;&lt;/object&gt;&lt;object type=&quot;3&quot; unique_id=&quot;10055&quot;&gt;&lt;property id=&quot;20148&quot; value=&quot;5&quot;/&gt;&lt;property id=&quot;20300&quot; value=&quot;Slide 48 - &amp;quot;The Servlet Model &amp;#x0D;&amp;#x0A; HttpServletRequest interface – Examples &amp;quot;&quot;/&gt;&lt;property id=&quot;20307&quot; value=&quot;486&quot;/&gt;&lt;/object&gt;&lt;object type=&quot;3&quot; unique_id=&quot;10056&quot;&gt;&lt;property id=&quot;20148&quot; value=&quot;5&quot;/&gt;&lt;property id=&quot;20300&quot; value=&quot;Slide 49 - &amp;quot;The Servlet Model &amp;#x0D;&amp;#x0A; HttpServletRequest interface – Examples &amp;quot;&quot;/&gt;&lt;property id=&quot;20307&quot; value=&quot;487&quot;/&gt;&lt;/object&gt;&lt;object type=&quot;3&quot; unique_id=&quot;10057&quot;&gt;&lt;property id=&quot;20148&quot; value=&quot;5&quot;/&gt;&lt;property id=&quot;20300&quot; value=&quot;Slide 50 - &amp;quot;The Servlet Model &amp;#x0D;&amp;#x0A; HttpServletRequest interface – Examples &amp;quot;&quot;/&gt;&lt;property id=&quot;20307&quot; value=&quot;488&quot;/&gt;&lt;/object&gt;&lt;object type=&quot;3&quot; unique_id=&quot;10058&quot;&gt;&lt;property id=&quot;20148&quot; value=&quot;5&quot;/&gt;&lt;property id=&quot;20300&quot; value=&quot;Slide 51 - &amp;quot;The Servlet Model &amp;#x0D;&amp;#x0A; HttpServletRequest interface – Examples &amp;quot;&quot;/&gt;&lt;property id=&quot;20307&quot; value=&quot;489&quot;/&gt;&lt;/object&gt;&lt;object type=&quot;3&quot; unique_id=&quot;10059&quot;&gt;&lt;property id=&quot;20148&quot; value=&quot;5&quot;/&gt;&lt;property id=&quot;20300&quot; value=&quot;Slide 52 - &amp;quot;The Servlet Model &amp;#x0D;&amp;#x0A; HttpServletResponse interface&amp;quot;&quot;/&gt;&lt;property id=&quot;20307&quot; value=&quot;490&quot;/&gt;&lt;/object&gt;&lt;object type=&quot;3&quot; unique_id=&quot;10060&quot;&gt;&lt;property id=&quot;20148&quot; value=&quot;5&quot;/&gt;&lt;property id=&quot;20300&quot; value=&quot;Slide 53&quot;/&gt;&lt;property id=&quot;20307&quot; value=&quot;491&quot;/&gt;&lt;/object&gt;&lt;object type=&quot;3&quot; unique_id=&quot;10061&quot;&gt;&lt;property id=&quot;20148&quot; value=&quot;5&quot;/&gt;&lt;property id=&quot;20300&quot; value=&quot;Slide 54 - &amp;quot;The Servlet Model &amp;#x0D;&amp;#x0A; HttpServletResponse interface - Example&amp;quot;&quot;/&gt;&lt;property id=&quot;20307&quot; value=&quot;492&quot;/&gt;&lt;/object&gt;&lt;object type=&quot;3&quot; unique_id=&quot;10062&quot;&gt;&lt;property id=&quot;20148&quot; value=&quot;5&quot;/&gt;&lt;property id=&quot;20300&quot; value=&quot;Slide 55 - &amp;quot;The Servlet Model &amp;#x0D;&amp;#x0A; HttpServletResponse interface - Example&amp;quot;&quot;/&gt;&lt;property id=&quot;20307&quot; value=&quot;493&quot;/&gt;&lt;/object&gt;&lt;object type=&quot;3&quot; unique_id=&quot;10063&quot;&gt;&lt;property id=&quot;20148&quot; value=&quot;5&quot;/&gt;&lt;property id=&quot;20300&quot; value=&quot;Slide 56 - &amp;quot;The Servlet Model &amp;#x0D;&amp;#x0A; The Servlet Life Cycle&amp;quot;&quot;/&gt;&lt;property id=&quot;20307&quot; value=&quot;494&quot;/&gt;&lt;/object&gt;&lt;object type=&quot;3&quot; unique_id=&quot;10064&quot;&gt;&lt;property id=&quot;20148&quot; value=&quot;5&quot;/&gt;&lt;property id=&quot;20300&quot; value=&quot;Slide 57 - &amp;quot;The Servlet Model &amp;#x0D;&amp;#x0A; The Servlet Life Cycle – Example &amp;quot;&quot;/&gt;&lt;property id=&quot;20307&quot; value=&quot;495&quot;/&gt;&lt;/object&gt;&lt;object type=&quot;3&quot; unique_id=&quot;10065&quot;&gt;&lt;property id=&quot;20148&quot; value=&quot;5&quot;/&gt;&lt;property id=&quot;20300&quot; value=&quot;Slide 58 - &amp;quot;The Servlet Model &amp;#x0D;&amp;#x0A; The Servlet Life Cycle – Example &amp;quot;&quot;/&gt;&lt;property id=&quot;20307&quot; value=&quot;496&quot;/&gt;&lt;/object&gt;&lt;object type=&quot;3&quot; unique_id=&quot;10066&quot;&gt;&lt;property id=&quot;20148&quot; value=&quot;5&quot;/&gt;&lt;property id=&quot;20300&quot; value=&quot;Slide 59 - &amp;quot;The Servlet Model &amp;#x0D;&amp;#x0A; The Servlet Life Cycle – Example &amp;quot;&quot;/&gt;&lt;property id=&quot;20307&quot; value=&quot;497&quot;/&gt;&lt;/object&gt;&lt;object type=&quot;3&quot; unique_id=&quot;10067&quot;&gt;&lt;property id=&quot;20148&quot; value=&quot;5&quot;/&gt;&lt;property id=&quot;20300&quot; value=&quot;Slide 60 - &amp;quot;The Servlet Model &amp;#x0D;&amp;#x0A; The Servlet Life Cycle – Example &amp;quot;&quot;/&gt;&lt;property id=&quot;20307&quot; value=&quot;498&quot;/&gt;&lt;/object&gt;&lt;object type=&quot;3&quot; unique_id=&quot;10069&quot;&gt;&lt;property id=&quot;20148&quot; value=&quot;5&quot;/&gt;&lt;property id=&quot;20300&quot; value=&quot;Slide 61 - &amp;quot;The Servlet Model &amp;#x0D;&amp;#x0A; Example &amp;quot;&quot;/&gt;&lt;property id=&quot;20307&quot; value=&quot;500&quot;/&gt;&lt;/object&gt;&lt;object type=&quot;3&quot; unique_id=&quot;10070&quot;&gt;&lt;property id=&quot;20148&quot; value=&quot;5&quot;/&gt;&lt;property id=&quot;20300&quot; value=&quot;Slide 62 - &amp;quot;Summary&amp;quot;&quot;/&gt;&lt;property id=&quot;20307&quot; value=&quot;394&quot;/&gt;&lt;/object&gt;&lt;object type=&quot;3&quot; unique_id=&quot;10071&quot;&gt;&lt;property id=&quot;20148&quot; value=&quot;5&quot;/&gt;&lt;property id=&quot;20300&quot; value=&quot;Slide 21 - &amp;quot;The Servlet Model &amp;#x0D;&amp;#x0A; Form Parameters&amp;quot;&quot;/&gt;&lt;property id=&quot;20307&quot; value=&quot;501&quot;/&gt;&lt;/object&gt;&lt;object type=&quot;3&quot; unique_id=&quot;10072&quot;&gt;&lt;property id=&quot;20148&quot; value=&quot;5&quot;/&gt;&lt;property id=&quot;20300&quot; value=&quot;Slide 24 - &amp;quot;The Servlet Model &amp;#x0D;&amp;#x0A; Form Parameters – Examples &amp;quot;&quot;/&gt;&lt;property id=&quot;20307&quot; value=&quot;502&quot;/&gt;&lt;/object&gt;&lt;object type=&quot;3&quot; unique_id=&quot;10073&quot;&gt;&lt;property id=&quot;20148&quot; value=&quot;5&quot;/&gt;&lt;property id=&quot;20300&quot; value=&quot;Slide 63 - &amp;quot;Exercises&amp;quot;&quot;/&gt;&lt;property id=&quot;20307&quot; value=&quot;5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6880</TotalTime>
  <Words>2910</Words>
  <Application>Microsoft Office PowerPoint</Application>
  <PresentationFormat>On-screen Show (4:3)</PresentationFormat>
  <Paragraphs>459</Paragraphs>
  <Slides>45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Tahoma</vt:lpstr>
      <vt:lpstr>Times New Roman</vt:lpstr>
      <vt:lpstr>Wingdings</vt:lpstr>
      <vt:lpstr>Office Theme</vt:lpstr>
      <vt:lpstr>Photo Editor Photo</vt:lpstr>
      <vt:lpstr>Web Application Interacting with Database   Java Database Connectivity </vt:lpstr>
      <vt:lpstr>Review</vt:lpstr>
      <vt:lpstr>Review</vt:lpstr>
      <vt:lpstr>Review</vt:lpstr>
      <vt:lpstr>Objectives</vt:lpstr>
      <vt:lpstr>Objectives</vt:lpstr>
      <vt:lpstr>Overview  DB vs. DBMS</vt:lpstr>
      <vt:lpstr>Overview  Relational DB</vt:lpstr>
      <vt:lpstr>RDBMS  Structure Query Language (SQL)</vt:lpstr>
      <vt:lpstr>JDBC  Overview</vt:lpstr>
      <vt:lpstr>JDBC  API</vt:lpstr>
      <vt:lpstr>JDBC  API</vt:lpstr>
      <vt:lpstr>JDBC  API</vt:lpstr>
      <vt:lpstr>JDBC  API</vt:lpstr>
      <vt:lpstr>JDBC  Drivers</vt:lpstr>
      <vt:lpstr>JDBC  Type 1-Driver: JDBC-ODBC Bridge</vt:lpstr>
      <vt:lpstr>JDBC  Type 1-Driver: JDBC-ODBC Bridge</vt:lpstr>
      <vt:lpstr>JDBC  Type 2-Driver: Native API</vt:lpstr>
      <vt:lpstr>JDBC  Type 3-Driver: Network Protocol</vt:lpstr>
      <vt:lpstr>JDBC  Type 4-Driver: Native Protocol</vt:lpstr>
      <vt:lpstr>JDBC  Summary</vt:lpstr>
      <vt:lpstr>JDBC API  Download Driver &amp; Configure RDBMS</vt:lpstr>
      <vt:lpstr>JDBC API</vt:lpstr>
      <vt:lpstr>JDBC API</vt:lpstr>
      <vt:lpstr>JDBC API</vt:lpstr>
      <vt:lpstr>JDBC API Statements</vt:lpstr>
      <vt:lpstr>JDBC API Prepared Statements</vt:lpstr>
      <vt:lpstr>JDBC API Callable Statements</vt:lpstr>
      <vt:lpstr>JDBC API</vt:lpstr>
      <vt:lpstr>JDBC API</vt:lpstr>
      <vt:lpstr>JDBC API</vt:lpstr>
      <vt:lpstr>JDBC API Execute Query</vt:lpstr>
      <vt:lpstr>JDBC API Process the Results</vt:lpstr>
      <vt:lpstr>JDBC API Some methods of ResultSet</vt:lpstr>
      <vt:lpstr>JDBC API</vt:lpstr>
      <vt:lpstr>JDBC API Some method of ResultSetMetaData</vt:lpstr>
      <vt:lpstr>Summary</vt:lpstr>
      <vt:lpstr>Exercises</vt:lpstr>
      <vt:lpstr>Next Lecture</vt:lpstr>
      <vt:lpstr>Next Lecture</vt:lpstr>
      <vt:lpstr>Appendix – Build The Simple Web   Login Page </vt:lpstr>
      <vt:lpstr>Appendix – Build The Simple Web   Invalid Page</vt:lpstr>
      <vt:lpstr>Appendix – Build The Simple Web   Search Page</vt:lpstr>
      <vt:lpstr>Appendix – Build The Simple Web  Servlet </vt:lpstr>
      <vt:lpstr>Appendix – Build The Simple Web   DAO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Kieu Trong Khanh (FE FPTU HCM)</cp:lastModifiedBy>
  <cp:revision>2842</cp:revision>
  <dcterms:created xsi:type="dcterms:W3CDTF">2007-08-21T04:43:22Z</dcterms:created>
  <dcterms:modified xsi:type="dcterms:W3CDTF">2021-11-09T01:45:15Z</dcterms:modified>
</cp:coreProperties>
</file>