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9"/>
  </p:notesMasterIdLst>
  <p:sldIdLst>
    <p:sldId id="256" r:id="rId2"/>
    <p:sldId id="552" r:id="rId3"/>
    <p:sldId id="641" r:id="rId4"/>
    <p:sldId id="640" r:id="rId5"/>
    <p:sldId id="359" r:id="rId6"/>
    <p:sldId id="634" r:id="rId7"/>
    <p:sldId id="572" r:id="rId8"/>
    <p:sldId id="511" r:id="rId9"/>
    <p:sldId id="513" r:id="rId10"/>
    <p:sldId id="512" r:id="rId11"/>
    <p:sldId id="635" r:id="rId12"/>
    <p:sldId id="545" r:id="rId13"/>
    <p:sldId id="546" r:id="rId14"/>
    <p:sldId id="437" r:id="rId15"/>
    <p:sldId id="439" r:id="rId16"/>
    <p:sldId id="441" r:id="rId17"/>
    <p:sldId id="442" r:id="rId18"/>
    <p:sldId id="443" r:id="rId19"/>
    <p:sldId id="537" r:id="rId20"/>
    <p:sldId id="446" r:id="rId21"/>
    <p:sldId id="438" r:id="rId22"/>
    <p:sldId id="547" r:id="rId23"/>
    <p:sldId id="544" r:id="rId24"/>
    <p:sldId id="565" r:id="rId25"/>
    <p:sldId id="447" r:id="rId26"/>
    <p:sldId id="473" r:id="rId27"/>
    <p:sldId id="444" r:id="rId28"/>
    <p:sldId id="471" r:id="rId29"/>
    <p:sldId id="566" r:id="rId30"/>
    <p:sldId id="549" r:id="rId31"/>
    <p:sldId id="567" r:id="rId32"/>
    <p:sldId id="553" r:id="rId33"/>
    <p:sldId id="573" r:id="rId34"/>
    <p:sldId id="574" r:id="rId35"/>
    <p:sldId id="575" r:id="rId36"/>
    <p:sldId id="576" r:id="rId37"/>
    <p:sldId id="636" r:id="rId38"/>
    <p:sldId id="550" r:id="rId39"/>
    <p:sldId id="449" r:id="rId40"/>
    <p:sldId id="531" r:id="rId41"/>
    <p:sldId id="448" r:id="rId42"/>
    <p:sldId id="470" r:id="rId43"/>
    <p:sldId id="450" r:id="rId44"/>
    <p:sldId id="563" r:id="rId45"/>
    <p:sldId id="564" r:id="rId46"/>
    <p:sldId id="562" r:id="rId47"/>
    <p:sldId id="568" r:id="rId48"/>
    <p:sldId id="454" r:id="rId49"/>
    <p:sldId id="445" r:id="rId50"/>
    <p:sldId id="456" r:id="rId51"/>
    <p:sldId id="624" r:id="rId52"/>
    <p:sldId id="569" r:id="rId53"/>
    <p:sldId id="458" r:id="rId54"/>
    <p:sldId id="570" r:id="rId55"/>
    <p:sldId id="633" r:id="rId56"/>
    <p:sldId id="394" r:id="rId57"/>
    <p:sldId id="637" r:id="rId58"/>
    <p:sldId id="638" r:id="rId59"/>
    <p:sldId id="622" r:id="rId60"/>
    <p:sldId id="625" r:id="rId61"/>
    <p:sldId id="626" r:id="rId62"/>
    <p:sldId id="627" r:id="rId63"/>
    <p:sldId id="628" r:id="rId64"/>
    <p:sldId id="629" r:id="rId65"/>
    <p:sldId id="639" r:id="rId66"/>
    <p:sldId id="630" r:id="rId67"/>
    <p:sldId id="631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  <a:srgbClr val="FF66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4" autoAdjust="0"/>
    <p:restoredTop sz="95775" autoAdjust="0"/>
  </p:normalViewPr>
  <p:slideViewPr>
    <p:cSldViewPr snapToGrid="0">
      <p:cViewPr varScale="1">
        <p:scale>
          <a:sx n="69" d="100"/>
          <a:sy n="69" d="100"/>
        </p:scale>
        <p:origin x="-15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412239BE-C94B-492C-A671-76A19EEF755F}" type="pres">
      <dgm:prSet presAssocID="{E82D20C4-1813-49B1-89EB-5300F0BCF07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952AF58-B334-4043-8358-DFD11F4A7B50}" type="pres">
      <dgm:prSet presAssocID="{4DB411FD-E991-4948-8A30-2FCDDC4BCA7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C386E81E-216B-4145-A263-DF83CBB3B9D6}" type="pres">
      <dgm:prSet presAssocID="{A4A85903-AB5B-4D32-9376-41084376B6C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1A7FC27-88A2-4D06-9F40-8F3F4503170B}" type="pres">
      <dgm:prSet presAssocID="{705102EF-0ECE-4ACE-B5EA-E16748FCDFA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9F362412-3B63-4503-802E-E908C8F9F242}" type="pres">
      <dgm:prSet presAssocID="{80A686AD-4193-4EB5-B978-70243B88BC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C0C93B01-FE03-47A5-BC4E-BC98E0568D66}" type="pres">
      <dgm:prSet presAssocID="{FA9FF383-95B1-4CCC-80A1-CC34A2BDA580}" presName="connTx" presStyleLbl="parChTrans1D3" presStyleIdx="4" presStyleCnt="7"/>
      <dgm:spPr/>
      <dgm:t>
        <a:bodyPr/>
        <a:lstStyle/>
        <a:p>
          <a:endParaRPr lang="en-US"/>
        </a:p>
      </dgm:t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523282-AE10-4E66-BE5A-C1EFA07EB45A}" type="pres">
      <dgm:prSet presAssocID="{FC8DADF2-F14C-4680-9F35-46EF0A29CE93}" presName="connTx" presStyleLbl="parChTrans1D3" presStyleIdx="5" presStyleCnt="7"/>
      <dgm:spPr/>
      <dgm:t>
        <a:bodyPr/>
        <a:lstStyle/>
        <a:p>
          <a:endParaRPr lang="en-US"/>
        </a:p>
      </dgm:t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FD8D9B8-D246-4018-88BB-528FC836AE23}" type="pres">
      <dgm:prSet presAssocID="{A20BB670-3464-4FF0-85D6-8AD3A58205C8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412239BE-C94B-492C-A671-76A19EEF755F}" type="pres">
      <dgm:prSet presAssocID="{E82D20C4-1813-49B1-89EB-5300F0BCF07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952AF58-B334-4043-8358-DFD11F4A7B50}" type="pres">
      <dgm:prSet presAssocID="{4DB411FD-E991-4948-8A30-2FCDDC4BCA7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C386E81E-216B-4145-A263-DF83CBB3B9D6}" type="pres">
      <dgm:prSet presAssocID="{A4A85903-AB5B-4D32-9376-41084376B6C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1A7FC27-88A2-4D06-9F40-8F3F4503170B}" type="pres">
      <dgm:prSet presAssocID="{705102EF-0ECE-4ACE-B5EA-E16748FCDFA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9F362412-3B63-4503-802E-E908C8F9F242}" type="pres">
      <dgm:prSet presAssocID="{80A686AD-4193-4EB5-B978-70243B88BC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C0C93B01-FE03-47A5-BC4E-BC98E0568D66}" type="pres">
      <dgm:prSet presAssocID="{FA9FF383-95B1-4CCC-80A1-CC34A2BDA580}" presName="connTx" presStyleLbl="parChTrans1D3" presStyleIdx="4" presStyleCnt="7"/>
      <dgm:spPr/>
      <dgm:t>
        <a:bodyPr/>
        <a:lstStyle/>
        <a:p>
          <a:endParaRPr lang="en-US"/>
        </a:p>
      </dgm:t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523282-AE10-4E66-BE5A-C1EFA07EB45A}" type="pres">
      <dgm:prSet presAssocID="{FC8DADF2-F14C-4680-9F35-46EF0A29CE93}" presName="connTx" presStyleLbl="parChTrans1D3" presStyleIdx="5" presStyleCnt="7"/>
      <dgm:spPr/>
      <dgm:t>
        <a:bodyPr/>
        <a:lstStyle/>
        <a:p>
          <a:endParaRPr lang="en-US"/>
        </a:p>
      </dgm:t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FD8D9B8-D246-4018-88BB-528FC836AE23}" type="pres">
      <dgm:prSet presAssocID="{A20BB670-3464-4FF0-85D6-8AD3A58205C8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2D3BC5-0224-4C45-B848-67E80900802D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472A3A-876F-4C31-9E4D-534EE6501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099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8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308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A68D9-4ABD-4861-B681-35DECF7DC98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25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CB557-EF59-41AE-BF3A-21B80DA6B61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707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276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C96A-0F86-4B4B-8B2A-45179C3987A7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9F1C4-735D-4D3D-BFD9-DBF5280C6AE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0781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1B9C1-0AE2-4E9B-811F-CD652AC2B79B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83B57-CA6C-4263-A56D-F7AF8533B748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953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36173-BA43-4BF1-8B55-25648AA2937B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9691-DF7D-48DB-930C-96816EF9808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79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119C-13A5-452E-8EA3-97A13509D84D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D07FE-8287-414A-9C1B-989F68267E5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8226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5301F-DBBF-43B7-96C4-271B162D3FD9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A97D-02DD-4691-A335-88E1DF446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367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BEE6C-4D08-4137-9102-F774231D5D79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5E721-D8DA-4530-8F6D-9211B5B65FA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59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966-3E77-49D2-B030-63215C89EB57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70135-FEFA-4300-9D40-A598E6CC6F6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820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CDF35-1AF3-4FDE-8F35-EE4249E17784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33246-34BD-4D3E-A4FB-5EECE16D3C7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583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D28E9-6B80-47AC-85F7-A5C474D00496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5F84E-783A-41C4-8261-7FE214FF7D76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844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EABF-7251-4559-9EC9-A326EC7BAE4D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348F-3741-446A-B531-318CFF6AD7A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507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8EA7-A14B-4705-BDE2-9F43B74DED39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CDFDC-2043-4B69-890A-B4E26619636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2728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3EE2-9B88-42D7-9606-0F9F819548BF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1A91C-45B4-4A36-8176-4CD1A2134E9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086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5E5F-2A27-4984-B4EC-889DEC033C67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514F-AF9C-48D0-833C-F8EB4309F10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1643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55A29240-1ED5-4A84-BC32-00266BC029A6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0AE1F1-ABBA-4BBC-9B85-1A6C4E895BF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&amp; Web Containers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#Servlet #Tomcat #Deploy</a:t>
            </a:r>
            <a:b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#Dispatcher #Scope #Video 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779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977900"/>
            <a:ext cx="8863012" cy="5522913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Place for Everything and Everything in Its Place.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Tomcat Server, it locates at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CATALINA_HOME/webapps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http://host:port/webappcontext/resourceIneed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file and directory structure of a Web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may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Static content,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JSP pages,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 classes,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descriptor,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libraries,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JAR files and Java class files;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describe how to protect resource file from HTTP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2" descr="Image005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1343025"/>
            <a:ext cx="5146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79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Deploy Mechanism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54275" y="3327400"/>
            <a:ext cx="984250" cy="492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61" name="File"/>
          <p:cNvSpPr>
            <a:spLocks noEditPoints="1" noChangeArrowheads="1"/>
          </p:cNvSpPr>
          <p:nvPr/>
        </p:nvSpPr>
        <p:spPr bwMode="auto">
          <a:xfrm>
            <a:off x="0" y="2686050"/>
            <a:ext cx="2135188" cy="1646238"/>
          </a:xfrm>
          <a:custGeom>
            <a:avLst/>
            <a:gdLst>
              <a:gd name="T0" fmla="*/ 107301648 w 21600"/>
              <a:gd name="T1" fmla="*/ 18820147 h 21600"/>
              <a:gd name="T2" fmla="*/ 0 w 21600"/>
              <a:gd name="T3" fmla="*/ 62733748 h 21600"/>
              <a:gd name="T4" fmla="*/ 105533001 w 21600"/>
              <a:gd name="T5" fmla="*/ 125467419 h 21600"/>
              <a:gd name="T6" fmla="*/ 211065904 w 21600"/>
              <a:gd name="T7" fmla="*/ 62733748 h 21600"/>
              <a:gd name="T8" fmla="*/ 0 w 21600"/>
              <a:gd name="T9" fmla="*/ 125467419 h 21600"/>
              <a:gd name="T10" fmla="*/ 211065904 w 21600"/>
              <a:gd name="T11" fmla="*/ 12546741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*.war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4125" y="1343025"/>
            <a:ext cx="5157788" cy="4854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06638" y="402272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Extract to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6550" y="1343025"/>
            <a:ext cx="2855913" cy="7254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Path</a:t>
            </a:r>
          </a:p>
        </p:txBody>
      </p:sp>
      <p:cxnSp>
        <p:nvCxnSpPr>
          <p:cNvPr id="6" name="Curved Connector 5"/>
          <p:cNvCxnSpPr>
            <a:endCxn id="3" idx="1"/>
          </p:cNvCxnSpPr>
          <p:nvPr/>
        </p:nvCxnSpPr>
        <p:spPr>
          <a:xfrm flipV="1">
            <a:off x="2454275" y="1704975"/>
            <a:ext cx="2962275" cy="1489075"/>
          </a:xfrm>
          <a:prstGeom prst="curvedConnector3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59075" y="2182813"/>
            <a:ext cx="1176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Create Directory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2613" y="4529138"/>
            <a:ext cx="11763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Unzip/ Un-jar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94125" y="4852988"/>
            <a:ext cx="384175" cy="1168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35263" y="5422900"/>
            <a:ext cx="1200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Locate DD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971925" y="5314950"/>
            <a:ext cx="14446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Parse &amp; Process to look up servlet declaration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5143500" y="5022850"/>
            <a:ext cx="2271713" cy="1412875"/>
          </a:xfrm>
          <a:prstGeom prst="curvedConnector3">
            <a:avLst>
              <a:gd name="adj1" fmla="val 105728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19888" y="6149975"/>
            <a:ext cx="2220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Load servlet class to instance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627688" y="4529138"/>
            <a:ext cx="958850" cy="493712"/>
          </a:xfrm>
          <a:prstGeom prst="curvedConnector3">
            <a:avLst>
              <a:gd name="adj1" fmla="val 13296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627688" y="2828925"/>
            <a:ext cx="1631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Load lib/jar (if any)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animBg="1"/>
      <p:bldP spid="12" grpId="0"/>
      <p:bldP spid="13" grpId="0"/>
      <p:bldP spid="17" grpId="0"/>
      <p:bldP spid="18" grpId="0"/>
      <p:bldP spid="2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09663"/>
            <a:ext cx="36576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28575"/>
            <a:ext cx="7477125" cy="11382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0" y="1028700"/>
            <a:ext cx="5338763" cy="57007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the environment for JAVA and TOMCAT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Windows 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 Properties of Computer, choose “Advanced System Setting”, choose Advanced, Click “Environment Variables”, to set following environment variables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Installed_Tomcat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directory, click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startup.bat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tomcat7w.exe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5664200" y="3571875"/>
            <a:ext cx="3028950" cy="3175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683250" y="4108450"/>
            <a:ext cx="3028950" cy="1841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5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3" y="5060950"/>
            <a:ext cx="2846387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601788"/>
            <a:ext cx="2933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6888"/>
            <a:ext cx="3232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28575"/>
            <a:ext cx="7477125" cy="11382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Deploying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0" y="5705475"/>
            <a:ext cx="3028950" cy="1841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6319838" y="2093913"/>
            <a:ext cx="3028950" cy="1841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6375400" y="2998788"/>
            <a:ext cx="3028950" cy="1841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15" name="Rectangle 3"/>
          <p:cNvSpPr>
            <a:spLocks/>
          </p:cNvSpPr>
          <p:nvPr/>
        </p:nvSpPr>
        <p:spPr bwMode="auto">
          <a:xfrm>
            <a:off x="3186113" y="5168900"/>
            <a:ext cx="59578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web browser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war file and the directory to undeploy application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Press Ctrl + C to stop server</a:t>
            </a:r>
          </a:p>
        </p:txBody>
      </p:sp>
      <p:pic>
        <p:nvPicPr>
          <p:cNvPr id="235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63722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4370388"/>
            <a:ext cx="6181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  <p:bldP spid="2" grpId="0" animBg="1"/>
      <p:bldP spid="3" grpId="0" animBg="1"/>
      <p:bldP spid="1536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3001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Container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216025"/>
            <a:ext cx="9144000" cy="56419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compiler,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 program.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Web server and the servlets in the container.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Loads, initializes, and executes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arrives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container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servlet.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format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response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Web server.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perform well while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serving large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number of active servlets, filters, and listeners.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the container and the objects in the container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creates and manages threads as necessary to handle incoming requests.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handles multiple requests concurrently, and more than one thread may enter an object at a time.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each object within a container must be threadsafe.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7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Container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0" y="1512888"/>
            <a:ext cx="9144000" cy="534511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are a web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developer, not 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developer. 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we can take for granted much of what is built into the web container. </a:t>
            </a:r>
          </a:p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are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what the web container provides, and </a:t>
            </a:r>
          </a:p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have to understand the infrastructure only insofar as it affects our own business 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826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969963"/>
            <a:ext cx="9144000" cy="407035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as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Collects all methods that are used for particular Web application in server side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 to interact with Servlet container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 some object in server side that all web’s component can access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Exists from the application has been deployed to undeployed (or server is crashed)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uses 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data in easily.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the web application to work with the container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context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usually corresponds to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5032375"/>
            <a:ext cx="3792538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70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1335088"/>
            <a:ext cx="8878887" cy="51689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structure below describes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contexts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one named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day1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one named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day2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The day2 context contains a static HTML page, intro.html.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webapps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\day1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\WEB-INF </a:t>
            </a:r>
          </a:p>
          <a:p>
            <a:pPr lvl="3" algn="just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web.xml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\day2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intro.html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\WEB-INF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web.xml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266700" y="0"/>
            <a:ext cx="8877300" cy="12398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309563" y="1173163"/>
            <a:ext cx="8834437" cy="35766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some fundamental information available to all the dynamic resources (servlets, JSP) within the web application is allowed by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servlet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 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getInitParameter(String parName)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method to provide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information for servlets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initialization parameters is accessible only from its containing servlet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Deployment Descriptor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04800" y="4551363"/>
            <a:ext cx="8839200" cy="2235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&lt;web-app&gt;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&lt;context-param&gt;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&lt;param-name&gt;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parName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&lt;param-value&gt;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parValue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&lt;/context-param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266700" y="0"/>
            <a:ext cx="8877300" cy="12398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309563" y="1173163"/>
            <a:ext cx="8834437" cy="357663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have the counter function that allows the web site can account the number of accessed users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application’s GUI should be same as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979738"/>
            <a:ext cx="625951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485775"/>
            <a:ext cx="9144000" cy="6011863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using html and servlet?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concepts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vs. Java class, Parameter vs. Variable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service, destroy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2551113" y="4837113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837113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5045075" y="3748088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Oval 20"/>
          <p:cNvSpPr>
            <a:spLocks noChangeArrowheads="1"/>
          </p:cNvSpPr>
          <p:nvPr/>
        </p:nvSpPr>
        <p:spPr bwMode="auto">
          <a:xfrm>
            <a:off x="5197475" y="4387850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5127" name="AutoShape 7"/>
          <p:cNvCxnSpPr>
            <a:cxnSpLocks noChangeShapeType="1"/>
            <a:endCxn id="5126" idx="2"/>
          </p:cNvCxnSpPr>
          <p:nvPr/>
        </p:nvCxnSpPr>
        <p:spPr bwMode="auto">
          <a:xfrm flipV="1">
            <a:off x="3863975" y="4683125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5197475" y="5907088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5129" name="AutoShape 11"/>
          <p:cNvCxnSpPr>
            <a:cxnSpLocks noChangeShapeType="1"/>
            <a:stCxn id="5126" idx="4"/>
            <a:endCxn id="5128" idx="0"/>
          </p:cNvCxnSpPr>
          <p:nvPr/>
        </p:nvCxnSpPr>
        <p:spPr bwMode="auto">
          <a:xfrm rot="5400000">
            <a:off x="5046663" y="5443538"/>
            <a:ext cx="928687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3"/>
          <p:cNvCxnSpPr>
            <a:cxnSpLocks noChangeShapeType="1"/>
            <a:stCxn id="5128" idx="2"/>
          </p:cNvCxnSpPr>
          <p:nvPr/>
        </p:nvCxnSpPr>
        <p:spPr bwMode="auto">
          <a:xfrm rot="10800000">
            <a:off x="3863975" y="5329238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4"/>
          <p:cNvCxnSpPr>
            <a:cxnSpLocks noChangeShapeType="1"/>
            <a:stCxn id="5126" idx="3"/>
          </p:cNvCxnSpPr>
          <p:nvPr/>
        </p:nvCxnSpPr>
        <p:spPr bwMode="auto">
          <a:xfrm rot="5400000">
            <a:off x="4358481" y="4398169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Can 25"/>
          <p:cNvSpPr/>
          <p:nvPr/>
        </p:nvSpPr>
        <p:spPr>
          <a:xfrm>
            <a:off x="8042275" y="4878388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5133" name="Oval 27"/>
          <p:cNvSpPr>
            <a:spLocks noChangeArrowheads="1"/>
          </p:cNvSpPr>
          <p:nvPr/>
        </p:nvSpPr>
        <p:spPr bwMode="auto">
          <a:xfrm>
            <a:off x="6397625" y="5029200"/>
            <a:ext cx="627063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5134" name="AutoShape 7"/>
          <p:cNvCxnSpPr>
            <a:cxnSpLocks noChangeShapeType="1"/>
            <a:endCxn id="5133" idx="1"/>
          </p:cNvCxnSpPr>
          <p:nvPr/>
        </p:nvCxnSpPr>
        <p:spPr bwMode="auto">
          <a:xfrm>
            <a:off x="5802313" y="4729163"/>
            <a:ext cx="687387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7"/>
          <p:cNvCxnSpPr>
            <a:cxnSpLocks noChangeShapeType="1"/>
            <a:stCxn id="5133" idx="6"/>
          </p:cNvCxnSpPr>
          <p:nvPr/>
        </p:nvCxnSpPr>
        <p:spPr bwMode="auto">
          <a:xfrm flipV="1">
            <a:off x="7024688" y="5197475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3"/>
          <p:cNvCxnSpPr>
            <a:cxnSpLocks noChangeShapeType="1"/>
            <a:endCxn id="5133" idx="5"/>
          </p:cNvCxnSpPr>
          <p:nvPr/>
        </p:nvCxnSpPr>
        <p:spPr bwMode="auto">
          <a:xfrm rot="10800000" flipV="1">
            <a:off x="6934200" y="5492750"/>
            <a:ext cx="1128713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3"/>
          <p:cNvCxnSpPr>
            <a:cxnSpLocks noChangeShapeType="1"/>
            <a:endCxn id="5126" idx="5"/>
          </p:cNvCxnSpPr>
          <p:nvPr/>
        </p:nvCxnSpPr>
        <p:spPr bwMode="auto">
          <a:xfrm rot="10800000">
            <a:off x="5732463" y="4892675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8" name="TextBox 32"/>
          <p:cNvSpPr txBox="1">
            <a:spLocks noChangeArrowheads="1"/>
          </p:cNvSpPr>
          <p:nvPr/>
        </p:nvSpPr>
        <p:spPr bwMode="auto">
          <a:xfrm>
            <a:off x="3582988" y="44402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5139" name="TextBox 33"/>
          <p:cNvSpPr txBox="1">
            <a:spLocks noChangeArrowheads="1"/>
          </p:cNvSpPr>
          <p:nvPr/>
        </p:nvSpPr>
        <p:spPr bwMode="auto">
          <a:xfrm>
            <a:off x="5976938" y="44402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5140" name="TextBox 34"/>
          <p:cNvSpPr txBox="1">
            <a:spLocks noChangeArrowheads="1"/>
          </p:cNvSpPr>
          <p:nvPr/>
        </p:nvSpPr>
        <p:spPr bwMode="auto">
          <a:xfrm>
            <a:off x="7102475" y="4810125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5141" name="TextBox 35"/>
          <p:cNvSpPr txBox="1">
            <a:spLocks noChangeArrowheads="1"/>
          </p:cNvSpPr>
          <p:nvPr/>
        </p:nvSpPr>
        <p:spPr bwMode="auto">
          <a:xfrm>
            <a:off x="5513388" y="5527675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5142" name="TextBox 36"/>
          <p:cNvSpPr txBox="1">
            <a:spLocks noChangeArrowheads="1"/>
          </p:cNvSpPr>
          <p:nvPr/>
        </p:nvSpPr>
        <p:spPr bwMode="auto">
          <a:xfrm>
            <a:off x="4146550" y="5221288"/>
            <a:ext cx="170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5143" name="TextBox 37"/>
          <p:cNvSpPr txBox="1">
            <a:spLocks noChangeArrowheads="1"/>
          </p:cNvSpPr>
          <p:nvPr/>
        </p:nvSpPr>
        <p:spPr bwMode="auto">
          <a:xfrm>
            <a:off x="2516188" y="593883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95275" y="0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7143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Retrieve ServletContext Initialization Parameters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444500" y="1897063"/>
            <a:ext cx="83820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 sc = getServletContext();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String var = sc.getInitParameter(“parName");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825750"/>
            <a:ext cx="384175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3017838"/>
            <a:ext cx="4125912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4675"/>
            <a:ext cx="5916613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1271588"/>
            <a:ext cx="5510212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295275" y="0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811713" y="2459038"/>
            <a:ext cx="4332287" cy="10350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044575" y="5132388"/>
            <a:ext cx="4710113" cy="4429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35433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295275" y="0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pic>
        <p:nvPicPr>
          <p:cNvPr id="419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697038"/>
            <a:ext cx="8824912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4421188"/>
            <a:ext cx="413067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63"/>
            <a:ext cx="59864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1265238" y="2341563"/>
            <a:ext cx="4457700" cy="10493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301750" y="3384550"/>
            <a:ext cx="4416425" cy="11525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</a:t>
            </a:r>
          </a:p>
        </p:txBody>
      </p:sp>
      <p:pic>
        <p:nvPicPr>
          <p:cNvPr id="460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647825"/>
            <a:ext cx="7099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22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0" y="977900"/>
            <a:ext cx="9144000" cy="13223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 as an argument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during initialization, the servlet container uses an object of ServletConfig interface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 servlet before processing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requested data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Retrieve servlet initialization parameters</a:t>
            </a:r>
          </a:p>
        </p:txBody>
      </p:sp>
      <p:graphicFrame>
        <p:nvGraphicFramePr>
          <p:cNvPr id="27670" name="Group 22"/>
          <p:cNvGraphicFramePr>
            <a:graphicFrameLocks noGrp="1"/>
          </p:cNvGraphicFramePr>
          <p:nvPr/>
        </p:nvGraphicFramePr>
        <p:xfrm>
          <a:off x="60325" y="2312988"/>
          <a:ext cx="8983663" cy="4238624"/>
        </p:xfrm>
        <a:graphic>
          <a:graphicData uri="http://schemas.openxmlformats.org/drawingml/2006/table">
            <a:tbl>
              <a:tblPr/>
              <a:tblGrid>
                <a:gridCol w="2166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6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1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getServletName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getServletName()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Searches the configuration information and retrieves name of the servlet instance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servletName = getServletName();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0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getInitParameter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getInitParameter 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Retrieves the value of the initialisation parameter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null if the specified parameter does not exist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password = getInitParameter(”password”);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1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ServletContext getServletContext()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ServletContext object used by the servlet to interact with its container.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ServletContext ctx = getServletContext();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266700" y="0"/>
            <a:ext cx="8877300" cy="12398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– Initialization Parameters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309563" y="1173163"/>
            <a:ext cx="8834437" cy="4508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Deployment Descriptor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38175" y="1646238"/>
            <a:ext cx="8153400" cy="302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&lt;servlet-name&gt;servletName&lt;/servlet-name&gt;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&lt;servlet-class&gt;servletClass&lt;/servlet-class&gt;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&lt;init-param&gt;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&lt;param-name&gt;parName&lt;/param-name&gt;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&lt;param-value&gt;parValue&lt;/param-value&gt;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&lt;/init-param&gt;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&lt;/servlet&gt;</a:t>
            </a:r>
          </a:p>
        </p:txBody>
      </p:sp>
      <p:sp>
        <p:nvSpPr>
          <p:cNvPr id="50181" name="Rectangle 3"/>
          <p:cNvSpPr>
            <a:spLocks/>
          </p:cNvSpPr>
          <p:nvPr/>
        </p:nvSpPr>
        <p:spPr bwMode="auto">
          <a:xfrm>
            <a:off x="309563" y="4673600"/>
            <a:ext cx="88344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Retrieve ServletConfig Initialization Parameters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533400" y="5172075"/>
            <a:ext cx="83820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 sc = getServletConfig();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sc.getInitParameter(“parName");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347788"/>
            <a:ext cx="816133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8063"/>
            <a:ext cx="6261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4459288"/>
            <a:ext cx="3567112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56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271588"/>
            <a:ext cx="88550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871663" y="3711575"/>
            <a:ext cx="5330825" cy="12747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24" name="Picture 85">
            <a:extLst>
              <a:ext uri="{FF2B5EF4-FFF2-40B4-BE49-F238E27FC236}">
                <a16:creationId xmlns:a16="http://schemas.microsoft.com/office/drawing/2014/main" xmlns="" id="{3CC0DFB8-DF3C-412F-9C48-E5ED75FE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1198342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miley Face 24">
            <a:extLst>
              <a:ext uri="{FF2B5EF4-FFF2-40B4-BE49-F238E27FC236}">
                <a16:creationId xmlns:a16="http://schemas.microsoft.com/office/drawing/2014/main" xmlns="" id="{AEB068D8-DABB-47BA-9C5A-17951E68ECD2}"/>
              </a:ext>
            </a:extLst>
          </p:cNvPr>
          <p:cNvSpPr/>
          <p:nvPr/>
        </p:nvSpPr>
        <p:spPr>
          <a:xfrm>
            <a:off x="0" y="1290417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C4CA250-4638-4EFE-94E5-DF34BA03E054}"/>
              </a:ext>
            </a:extLst>
          </p:cNvPr>
          <p:cNvCxnSpPr/>
          <p:nvPr/>
        </p:nvCxnSpPr>
        <p:spPr>
          <a:xfrm rot="5400000">
            <a:off x="1216025" y="371294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>
            <a:extLst>
              <a:ext uri="{FF2B5EF4-FFF2-40B4-BE49-F238E27FC236}">
                <a16:creationId xmlns:a16="http://schemas.microsoft.com/office/drawing/2014/main" xmlns="" id="{3B67DF81-E526-4B32-920B-2B1A93A4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6766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xmlns="" id="{BB3F99EF-4C47-42E5-985C-4310373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5727480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A810295-308F-4F06-B80F-E4E4F8EBB068}"/>
              </a:ext>
            </a:extLst>
          </p:cNvPr>
          <p:cNvCxnSpPr/>
          <p:nvPr/>
        </p:nvCxnSpPr>
        <p:spPr>
          <a:xfrm flipV="1">
            <a:off x="574675" y="1474567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79CC39-CAA8-436D-933A-FD36D01C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83480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xmlns="" id="{2A3ABB67-0162-4C49-8099-046F219C5ACA}"/>
              </a:ext>
            </a:extLst>
          </p:cNvPr>
          <p:cNvSpPr/>
          <p:nvPr/>
        </p:nvSpPr>
        <p:spPr>
          <a:xfrm>
            <a:off x="2833688" y="3971705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BB614AF-C762-4F39-AC3F-5D1934276316}"/>
              </a:ext>
            </a:extLst>
          </p:cNvPr>
          <p:cNvCxnSpPr>
            <a:endCxn id="24" idx="3"/>
          </p:cNvCxnSpPr>
          <p:nvPr/>
        </p:nvCxnSpPr>
        <p:spPr>
          <a:xfrm rot="16200000" flipV="1">
            <a:off x="1926432" y="2750123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528A621-265F-4FA6-B1D6-73F3E51E3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71480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8E88727-6FBB-4EF1-86BD-E55142925C2C}"/>
              </a:ext>
            </a:extLst>
          </p:cNvPr>
          <p:cNvCxnSpPr>
            <a:stCxn id="24" idx="3"/>
          </p:cNvCxnSpPr>
          <p:nvPr/>
        </p:nvCxnSpPr>
        <p:spPr>
          <a:xfrm>
            <a:off x="3155950" y="1520605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xmlns="" id="{2FF5B4A8-90BA-48B5-B1A7-D0CB615E0818}"/>
              </a:ext>
            </a:extLst>
          </p:cNvPr>
          <p:cNvSpPr/>
          <p:nvPr/>
        </p:nvSpPr>
        <p:spPr>
          <a:xfrm>
            <a:off x="4073525" y="164760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F64677A-BFF5-470B-B6CC-47E89C33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252317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972E417-70CF-4245-A88A-1F76298FBAA7}"/>
              </a:ext>
            </a:extLst>
          </p:cNvPr>
          <p:cNvCxnSpPr/>
          <p:nvPr/>
        </p:nvCxnSpPr>
        <p:spPr>
          <a:xfrm flipV="1">
            <a:off x="5421313" y="1760317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0B8CC65-DA86-48C5-A76C-87140690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266605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0562B01-CEC6-4F03-9520-CBCE4FCEB2B6}"/>
              </a:ext>
            </a:extLst>
          </p:cNvPr>
          <p:cNvSpPr/>
          <p:nvPr/>
        </p:nvSpPr>
        <p:spPr>
          <a:xfrm>
            <a:off x="5876925" y="159680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A47ACBE-B98E-405F-93CA-2125874C4C9C}"/>
              </a:ext>
            </a:extLst>
          </p:cNvPr>
          <p:cNvSpPr/>
          <p:nvPr/>
        </p:nvSpPr>
        <p:spPr>
          <a:xfrm>
            <a:off x="5907088" y="1871442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395FF98-F4D1-4EFF-986D-E1E6ADEFB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880967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BD2D82A1-97DE-4D21-9BC6-E78FB28F4561}"/>
              </a:ext>
            </a:extLst>
          </p:cNvPr>
          <p:cNvSpPr/>
          <p:nvPr/>
        </p:nvSpPr>
        <p:spPr>
          <a:xfrm>
            <a:off x="7446963" y="3262092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D5F69D1-6BCD-4499-BA20-AB698197542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 rot="16200000" flipH="1">
            <a:off x="7242969" y="2396111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5EC66A3-5369-466F-927C-B956C407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58" y="2587232"/>
            <a:ext cx="1335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6" name="Can 43">
            <a:extLst>
              <a:ext uri="{FF2B5EF4-FFF2-40B4-BE49-F238E27FC236}">
                <a16:creationId xmlns:a16="http://schemas.microsoft.com/office/drawing/2014/main" xmlns="" id="{8F402C5D-CE53-476B-B695-820844900103}"/>
              </a:ext>
            </a:extLst>
          </p:cNvPr>
          <p:cNvSpPr/>
          <p:nvPr/>
        </p:nvSpPr>
        <p:spPr>
          <a:xfrm>
            <a:off x="6597650" y="4906742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FE904BE5-DD00-402B-B0A3-086E717382D6}"/>
              </a:ext>
            </a:extLst>
          </p:cNvPr>
          <p:cNvCxnSpPr>
            <a:endCxn id="46" idx="1"/>
          </p:cNvCxnSpPr>
          <p:nvPr/>
        </p:nvCxnSpPr>
        <p:spPr>
          <a:xfrm rot="5400000">
            <a:off x="7200900" y="4041555"/>
            <a:ext cx="911225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8B207C-A904-43EC-9D27-D2F4F08EA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363817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BF52F82-87EC-4778-9D13-17C3E8F79B5E}"/>
              </a:ext>
            </a:extLst>
          </p:cNvPr>
          <p:cNvCxnSpPr>
            <a:stCxn id="43" idx="3"/>
          </p:cNvCxnSpPr>
          <p:nvPr/>
        </p:nvCxnSpPr>
        <p:spPr>
          <a:xfrm rot="5400000">
            <a:off x="6796088" y="4095529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03BA12B2-2776-4AE6-9073-E402B983BBAF}"/>
              </a:ext>
            </a:extLst>
          </p:cNvPr>
          <p:cNvSpPr/>
          <p:nvPr/>
        </p:nvSpPr>
        <p:spPr>
          <a:xfrm>
            <a:off x="5907088" y="2922367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33D9CD8E-5117-458C-B1CF-A7E7032E1187}"/>
              </a:ext>
            </a:extLst>
          </p:cNvPr>
          <p:cNvCxnSpPr/>
          <p:nvPr/>
        </p:nvCxnSpPr>
        <p:spPr>
          <a:xfrm rot="16200000" flipH="1">
            <a:off x="7246144" y="3485136"/>
            <a:ext cx="284162" cy="254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55AB594-B327-4B62-BD3B-6BAD9910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695480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719AC17B-9268-4A3D-A4F5-A6B60C833668}"/>
              </a:ext>
            </a:extLst>
          </p:cNvPr>
          <p:cNvCxnSpPr/>
          <p:nvPr/>
        </p:nvCxnSpPr>
        <p:spPr>
          <a:xfrm>
            <a:off x="5276850" y="2347692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957A7ECE-DB45-4487-B0F8-5F6CF4D5392F}"/>
              </a:ext>
            </a:extLst>
          </p:cNvPr>
          <p:cNvCxnSpPr/>
          <p:nvPr/>
        </p:nvCxnSpPr>
        <p:spPr>
          <a:xfrm>
            <a:off x="3133725" y="173333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031E17-0AA1-467C-95E7-E3FC6095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751042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5C81415A-03D7-4803-9EA2-2668F64FF81B}"/>
              </a:ext>
            </a:extLst>
          </p:cNvPr>
          <p:cNvCxnSpPr/>
          <p:nvPr/>
        </p:nvCxnSpPr>
        <p:spPr>
          <a:xfrm flipV="1">
            <a:off x="3667125" y="3276380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B332591-4D4F-42D3-9C45-2D53B6BC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454055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5226AF99-0256-4079-BDDC-F8CE8E17E35C}"/>
              </a:ext>
            </a:extLst>
          </p:cNvPr>
          <p:cNvCxnSpPr>
            <a:stCxn id="25" idx="5"/>
          </p:cNvCxnSpPr>
          <p:nvPr/>
        </p:nvCxnSpPr>
        <p:spPr>
          <a:xfrm rot="16200000" flipH="1">
            <a:off x="1380332" y="853061"/>
            <a:ext cx="46037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3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25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760538" y="3543300"/>
            <a:ext cx="5522912" cy="47783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7373938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4714875"/>
            <a:ext cx="4772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830103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389063" y="1747838"/>
            <a:ext cx="5253037" cy="12207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387475" y="2954338"/>
            <a:ext cx="5253038" cy="12207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4210050"/>
            <a:ext cx="5692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039813"/>
            <a:ext cx="8951912" cy="57626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After built the web application in the first topic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The search page </a:t>
            </a:r>
            <a:r>
              <a:rPr lang="en-US" altLang="en-US" sz="2400">
                <a:latin typeface="Times New Roman" panose="02020603050405020304" pitchFamily="18" charset="0"/>
              </a:rPr>
              <a:t>allows user </a:t>
            </a:r>
            <a:r>
              <a:rPr lang="en-US" altLang="en-US" sz="2400" b="1">
                <a:latin typeface="Times New Roman" panose="02020603050405020304" pitchFamily="18" charset="0"/>
              </a:rPr>
              <a:t>search appropriate the last name of users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The result </a:t>
            </a:r>
            <a:r>
              <a:rPr lang="en-US" altLang="en-US" sz="2400">
                <a:latin typeface="Times New Roman" panose="02020603050405020304" pitchFamily="18" charset="0"/>
              </a:rPr>
              <a:t>of searching is </a:t>
            </a:r>
            <a:r>
              <a:rPr lang="en-US" altLang="en-US" sz="2400" b="1">
                <a:latin typeface="Times New Roman" panose="02020603050405020304" pitchFamily="18" charset="0"/>
              </a:rPr>
              <a:t>shown in the data grid</a:t>
            </a:r>
            <a:r>
              <a:rPr lang="en-US" altLang="en-US" sz="2400">
                <a:latin typeface="Times New Roman" panose="02020603050405020304" pitchFamily="18" charset="0"/>
              </a:rPr>
              <a:t>. In each row, the </a:t>
            </a:r>
            <a:r>
              <a:rPr lang="en-US" altLang="en-US" sz="2400" b="1">
                <a:latin typeface="Times New Roman" panose="02020603050405020304" pitchFamily="18" charset="0"/>
              </a:rPr>
              <a:t>information about ordinary number, username, password, last name and roles is shown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 GUI of web application is present as following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081088"/>
            <a:ext cx="42195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801938"/>
            <a:ext cx="51625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51575" y="2881313"/>
            <a:ext cx="25146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562350" y="6338888"/>
            <a:ext cx="4886325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686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79450"/>
            <a:ext cx="3575050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96963" y="3394075"/>
            <a:ext cx="25146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985838" y="4503738"/>
            <a:ext cx="2514600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81388" y="2668588"/>
            <a:ext cx="1739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5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0666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Search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70488" y="3054350"/>
            <a:ext cx="20367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Transfer &amp; Traverse to display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954838" y="2447778"/>
            <a:ext cx="64943" cy="12542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6029325" y="3635375"/>
            <a:ext cx="126841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DTO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5996781" y="2923382"/>
            <a:ext cx="1482725" cy="746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78513" y="2098675"/>
            <a:ext cx="7778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575050" y="2495550"/>
            <a:ext cx="1379538" cy="8842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Query DB</a:t>
            </a: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7342188" y="2592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Call Search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277173" y="3714603"/>
            <a:ext cx="422924" cy="2033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8" grpId="0"/>
      <p:bldP spid="27" grpId="0" animBg="1"/>
      <p:bldP spid="29" grpId="0"/>
      <p:bldP spid="33" grpId="0"/>
      <p:bldP spid="35" grpId="0" animBg="1"/>
      <p:bldP spid="32" grpId="0" animBg="1"/>
      <p:bldP spid="13" grpId="0" animBg="1"/>
      <p:bldP spid="2" grpId="0" animBg="1"/>
      <p:bldP spid="15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781050" y="2928938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3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928938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75013" y="1839913"/>
            <a:ext cx="362946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3427413" y="247967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3" name="AutoShape 7"/>
          <p:cNvCxnSpPr>
            <a:cxnSpLocks noChangeShapeType="1"/>
            <a:endCxn id="42" idx="2"/>
          </p:cNvCxnSpPr>
          <p:nvPr/>
        </p:nvCxnSpPr>
        <p:spPr bwMode="auto">
          <a:xfrm flipV="1">
            <a:off x="2093913" y="277495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3427413" y="3998913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6" name="AutoShape 11"/>
          <p:cNvCxnSpPr>
            <a:cxnSpLocks noChangeShapeType="1"/>
            <a:stCxn id="42" idx="4"/>
            <a:endCxn id="45" idx="0"/>
          </p:cNvCxnSpPr>
          <p:nvPr/>
        </p:nvCxnSpPr>
        <p:spPr bwMode="auto">
          <a:xfrm rot="5400000">
            <a:off x="3276600" y="3535363"/>
            <a:ext cx="9286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3"/>
          <p:cNvCxnSpPr>
            <a:cxnSpLocks noChangeShapeType="1"/>
            <a:stCxn id="45" idx="2"/>
          </p:cNvCxnSpPr>
          <p:nvPr/>
        </p:nvCxnSpPr>
        <p:spPr bwMode="auto">
          <a:xfrm rot="10800000">
            <a:off x="2093913" y="3421063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4"/>
          <p:cNvCxnSpPr>
            <a:cxnSpLocks noChangeShapeType="1"/>
            <a:stCxn id="42" idx="3"/>
          </p:cNvCxnSpPr>
          <p:nvPr/>
        </p:nvCxnSpPr>
        <p:spPr bwMode="auto">
          <a:xfrm rot="5400000">
            <a:off x="2588419" y="2489994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Can 48"/>
          <p:cNvSpPr/>
          <p:nvPr/>
        </p:nvSpPr>
        <p:spPr>
          <a:xfrm>
            <a:off x="8072878" y="2900363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4627563" y="312102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51" name="AutoShape 7"/>
          <p:cNvCxnSpPr>
            <a:cxnSpLocks noChangeShapeType="1"/>
            <a:endCxn id="50" idx="1"/>
          </p:cNvCxnSpPr>
          <p:nvPr/>
        </p:nvCxnSpPr>
        <p:spPr bwMode="auto">
          <a:xfrm>
            <a:off x="4032250" y="2820988"/>
            <a:ext cx="687388" cy="387350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"/>
          <p:cNvCxnSpPr>
            <a:cxnSpLocks noChangeShapeType="1"/>
            <a:stCxn id="50" idx="6"/>
          </p:cNvCxnSpPr>
          <p:nvPr/>
        </p:nvCxnSpPr>
        <p:spPr bwMode="auto">
          <a:xfrm flipV="1">
            <a:off x="5254625" y="3208338"/>
            <a:ext cx="2830953" cy="207962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3"/>
          <p:cNvCxnSpPr>
            <a:cxnSpLocks noChangeShapeType="1"/>
            <a:endCxn id="50" idx="5"/>
          </p:cNvCxnSpPr>
          <p:nvPr/>
        </p:nvCxnSpPr>
        <p:spPr bwMode="auto">
          <a:xfrm flipH="1">
            <a:off x="5162794" y="3619500"/>
            <a:ext cx="2910084" cy="5591"/>
          </a:xfrm>
          <a:prstGeom prst="straightConnector1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3"/>
          <p:cNvCxnSpPr>
            <a:cxnSpLocks noChangeShapeType="1"/>
            <a:endCxn id="42" idx="5"/>
          </p:cNvCxnSpPr>
          <p:nvPr/>
        </p:nvCxnSpPr>
        <p:spPr bwMode="auto">
          <a:xfrm rot="10800000">
            <a:off x="3962400" y="2984500"/>
            <a:ext cx="733425" cy="355600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181292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420687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5964214" y="293091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58" name="TextBox 35"/>
          <p:cNvSpPr txBox="1">
            <a:spLocks noChangeArrowheads="1"/>
          </p:cNvSpPr>
          <p:nvPr/>
        </p:nvSpPr>
        <p:spPr bwMode="auto">
          <a:xfrm>
            <a:off x="3743325" y="36195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Render/Send</a:t>
            </a: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2376488" y="3313113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Response</a:t>
            </a:r>
          </a:p>
        </p:txBody>
      </p:sp>
      <p:sp>
        <p:nvSpPr>
          <p:cNvPr id="60" name="TextBox 37"/>
          <p:cNvSpPr txBox="1">
            <a:spLocks noChangeArrowheads="1"/>
          </p:cNvSpPr>
          <p:nvPr/>
        </p:nvSpPr>
        <p:spPr bwMode="auto">
          <a:xfrm>
            <a:off x="746125" y="40306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Display</a:t>
            </a: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5445126" y="418357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</p:txBody>
      </p:sp>
      <p:cxnSp>
        <p:nvCxnSpPr>
          <p:cNvPr id="62" name="AutoShape 7"/>
          <p:cNvCxnSpPr>
            <a:cxnSpLocks noChangeShapeType="1"/>
            <a:endCxn id="61" idx="0"/>
          </p:cNvCxnSpPr>
          <p:nvPr/>
        </p:nvCxnSpPr>
        <p:spPr bwMode="auto">
          <a:xfrm>
            <a:off x="5191700" y="3676651"/>
            <a:ext cx="566957" cy="506928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35"/>
          <p:cNvSpPr txBox="1">
            <a:spLocks noChangeArrowheads="1"/>
          </p:cNvSpPr>
          <p:nvPr/>
        </p:nvSpPr>
        <p:spPr bwMode="auto">
          <a:xfrm>
            <a:off x="5193287" y="3814247"/>
            <a:ext cx="204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Store data into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BEC9F7C-C0A9-44A9-BDD0-FD0AFB8CD42A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86225" y="4183580"/>
            <a:ext cx="1358901" cy="2952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0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63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 attributes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0" y="1149350"/>
            <a:ext cx="9144000" cy="5708650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Problems: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remember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that has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already logged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into the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particular website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How to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a collection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of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selected products online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when the user has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already chosen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while the HTTP is a stateless protocol? Besides, they can search and choose other products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Solutions: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data or object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as long as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user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still browses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the web site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Attributes is a qualified candidate: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Attributes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are a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collection of &lt;attribute-name, value&gt; pairs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that is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stored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in a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scope (segment) in server</a:t>
            </a:r>
          </a:p>
          <a:p>
            <a:pPr lvl="1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Life cycle of them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long as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its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defined scope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171575"/>
            <a:ext cx="9144000" cy="56864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reserved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is available in the context on the server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scopes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servlet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javax.servlet.ServletRequest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window establishes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window is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session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is closed, session is time out, server is crashed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(Application)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longest-lived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three scopes available to you.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is stopped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javax.servlet.ServletContext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xmlns="" id="{E8A50534-15D1-484F-9FC8-58209E7C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996734"/>
              </p:ext>
            </p:extLst>
          </p:nvPr>
        </p:nvGraphicFramePr>
        <p:xfrm>
          <a:off x="1509920" y="3021702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15667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920" y="3021702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>
            <a:extLst>
              <a:ext uri="{FF2B5EF4-FFF2-40B4-BE49-F238E27FC236}">
                <a16:creationId xmlns:a16="http://schemas.microsoft.com/office/drawing/2014/main" xmlns="" id="{AEC69556-21FB-4BC2-90A4-ECDFC48F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883" y="1932677"/>
            <a:ext cx="223837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xmlns="" id="{CB40522F-B887-458A-8A4F-937A6334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283" y="257243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8" name="AutoShape 7">
            <a:extLst>
              <a:ext uri="{FF2B5EF4-FFF2-40B4-BE49-F238E27FC236}">
                <a16:creationId xmlns:a16="http://schemas.microsoft.com/office/drawing/2014/main" xmlns="" id="{CA149F12-2717-4EBE-B93A-148F62B0BC6A}"/>
              </a:ext>
            </a:extLst>
          </p:cNvPr>
          <p:cNvCxnSpPr>
            <a:cxnSpLocks noChangeShapeType="1"/>
            <a:endCxn id="27" idx="2"/>
          </p:cNvCxnSpPr>
          <p:nvPr/>
        </p:nvCxnSpPr>
        <p:spPr bwMode="auto">
          <a:xfrm flipV="1">
            <a:off x="2822783" y="2867714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0">
            <a:extLst>
              <a:ext uri="{FF2B5EF4-FFF2-40B4-BE49-F238E27FC236}">
                <a16:creationId xmlns:a16="http://schemas.microsoft.com/office/drawing/2014/main" xmlns="" id="{1F153615-003E-4B3E-AE5D-A511DFB9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283" y="4091677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30" name="AutoShape 11">
            <a:extLst>
              <a:ext uri="{FF2B5EF4-FFF2-40B4-BE49-F238E27FC236}">
                <a16:creationId xmlns:a16="http://schemas.microsoft.com/office/drawing/2014/main" xmlns="" id="{908F94E0-74BB-499C-A70C-506BDDDAEB13}"/>
              </a:ext>
            </a:extLst>
          </p:cNvPr>
          <p:cNvCxnSpPr>
            <a:cxnSpLocks noChangeShapeType="1"/>
            <a:stCxn id="27" idx="4"/>
            <a:endCxn id="29" idx="0"/>
          </p:cNvCxnSpPr>
          <p:nvPr/>
        </p:nvCxnSpPr>
        <p:spPr bwMode="auto">
          <a:xfrm rot="5400000">
            <a:off x="4005470" y="3628127"/>
            <a:ext cx="928687" cy="15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xmlns="" id="{6F72C953-FD34-44D5-A8A9-317F12500BD3}"/>
              </a:ext>
            </a:extLst>
          </p:cNvPr>
          <p:cNvCxnSpPr>
            <a:cxnSpLocks noChangeShapeType="1"/>
            <a:stCxn id="29" idx="2"/>
          </p:cNvCxnSpPr>
          <p:nvPr/>
        </p:nvCxnSpPr>
        <p:spPr bwMode="auto">
          <a:xfrm rot="10800000">
            <a:off x="2822783" y="3513827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xmlns="" id="{483A4D76-751D-4F0E-8681-228CBE8BD445}"/>
              </a:ext>
            </a:extLst>
          </p:cNvPr>
          <p:cNvCxnSpPr>
            <a:cxnSpLocks noChangeShapeType="1"/>
            <a:stCxn id="27" idx="3"/>
          </p:cNvCxnSpPr>
          <p:nvPr/>
        </p:nvCxnSpPr>
        <p:spPr bwMode="auto">
          <a:xfrm rot="5400000">
            <a:off x="3317289" y="2582758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n 26">
            <a:extLst>
              <a:ext uri="{FF2B5EF4-FFF2-40B4-BE49-F238E27FC236}">
                <a16:creationId xmlns:a16="http://schemas.microsoft.com/office/drawing/2014/main" xmlns="" id="{D4980467-689A-4002-8F7A-FE6F43BBBF40}"/>
              </a:ext>
            </a:extLst>
          </p:cNvPr>
          <p:cNvSpPr/>
          <p:nvPr/>
        </p:nvSpPr>
        <p:spPr>
          <a:xfrm>
            <a:off x="7001083" y="3062977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34" name="Oval 27">
            <a:extLst>
              <a:ext uri="{FF2B5EF4-FFF2-40B4-BE49-F238E27FC236}">
                <a16:creationId xmlns:a16="http://schemas.microsoft.com/office/drawing/2014/main" xmlns="" id="{9940C918-91B1-417C-9CC6-7F26C0BC2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433" y="321378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35" name="AutoShape 7">
            <a:extLst>
              <a:ext uri="{FF2B5EF4-FFF2-40B4-BE49-F238E27FC236}">
                <a16:creationId xmlns:a16="http://schemas.microsoft.com/office/drawing/2014/main" xmlns="" id="{9B8BAE99-97B1-4090-A770-C5D9BAD48B4B}"/>
              </a:ext>
            </a:extLst>
          </p:cNvPr>
          <p:cNvCxnSpPr>
            <a:cxnSpLocks noChangeShapeType="1"/>
            <a:endCxn id="34" idx="1"/>
          </p:cNvCxnSpPr>
          <p:nvPr/>
        </p:nvCxnSpPr>
        <p:spPr bwMode="auto">
          <a:xfrm>
            <a:off x="4761120" y="2913752"/>
            <a:ext cx="687388" cy="3873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7">
            <a:extLst>
              <a:ext uri="{FF2B5EF4-FFF2-40B4-BE49-F238E27FC236}">
                <a16:creationId xmlns:a16="http://schemas.microsoft.com/office/drawing/2014/main" xmlns="" id="{C503F416-0F5C-4DF8-B779-93373D3D08B0}"/>
              </a:ext>
            </a:extLst>
          </p:cNvPr>
          <p:cNvCxnSpPr>
            <a:cxnSpLocks noChangeShapeType="1"/>
            <a:stCxn id="34" idx="6"/>
          </p:cNvCxnSpPr>
          <p:nvPr/>
        </p:nvCxnSpPr>
        <p:spPr bwMode="auto">
          <a:xfrm flipV="1">
            <a:off x="5983495" y="3382064"/>
            <a:ext cx="1009650" cy="1270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xmlns="" id="{37AE1787-82F1-4D16-B938-8B62A4E4123D}"/>
              </a:ext>
            </a:extLst>
          </p:cNvPr>
          <p:cNvCxnSpPr>
            <a:cxnSpLocks noChangeShapeType="1"/>
            <a:endCxn id="34" idx="5"/>
          </p:cNvCxnSpPr>
          <p:nvPr/>
        </p:nvCxnSpPr>
        <p:spPr bwMode="auto">
          <a:xfrm rot="10800000" flipV="1">
            <a:off x="5893008" y="3677339"/>
            <a:ext cx="1128712" cy="412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>
            <a:extLst>
              <a:ext uri="{FF2B5EF4-FFF2-40B4-BE49-F238E27FC236}">
                <a16:creationId xmlns:a16="http://schemas.microsoft.com/office/drawing/2014/main" xmlns="" id="{B49C63E3-5B06-4119-BCC8-F7D1D6B9CA52}"/>
              </a:ext>
            </a:extLst>
          </p:cNvPr>
          <p:cNvCxnSpPr>
            <a:cxnSpLocks noChangeShapeType="1"/>
            <a:endCxn id="27" idx="5"/>
          </p:cNvCxnSpPr>
          <p:nvPr/>
        </p:nvCxnSpPr>
        <p:spPr bwMode="auto">
          <a:xfrm rot="10800000">
            <a:off x="4691270" y="3077264"/>
            <a:ext cx="733425" cy="355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2">
            <a:extLst>
              <a:ext uri="{FF2B5EF4-FFF2-40B4-BE49-F238E27FC236}">
                <a16:creationId xmlns:a16="http://schemas.microsoft.com/office/drawing/2014/main" xmlns="" id="{FDBB054D-C23F-4F1C-8889-6E378780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5" y="262482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xmlns="" id="{A17DE66B-A639-4AC0-AA35-E0E3791C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45" y="262482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xmlns="" id="{2170F4F9-84EB-496A-9687-170569ADB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283" y="2994714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xmlns="" id="{B80C31D6-A3E4-43BE-AA6A-74D5E97AB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195" y="3712264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Render/Send</a:t>
            </a: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xmlns="" id="{051A95FD-154D-4020-921B-243B60CA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358" y="3405877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Response</a:t>
            </a: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xmlns="" id="{8F71E582-FA98-4198-981A-9526205E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995" y="412342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Display</a:t>
            </a:r>
          </a:p>
        </p:txBody>
      </p:sp>
    </p:spTree>
    <p:extLst>
      <p:ext uri="{BB962C8B-B14F-4D97-AF65-F5344CB8AC3E}">
        <p14:creationId xmlns:p14="http://schemas.microsoft.com/office/powerpoint/2010/main" val="386730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1335088"/>
            <a:ext cx="8967787" cy="5522912"/>
          </a:xfrm>
        </p:spPr>
        <p:txBody>
          <a:bodyPr/>
          <a:lstStyle/>
          <a:p>
            <a:pPr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 Scopes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are required for a one-off web page and aren’t part of a longer transaction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are part of a longer transaction, or are spanned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request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but they are information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unique to particular client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username or account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Scope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can allow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any web resource to access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(e.g. public variables in application)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63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Scope, and Multithreading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0" y="1077913"/>
            <a:ext cx="9144000" cy="5522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Attributes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allow information to flow into a web application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web application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via form or query string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 They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more of a means of handling information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application. They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or accessed within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 scope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Parameter is String but the Attribute is Object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uses attributes as a place to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to interested 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way supplement the standard APIs that yield information about the web container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Hang on to information that your application, session, or even request requires later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access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 with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attribute’s name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/>
        </p:nvGraphicFramePr>
        <p:xfrm>
          <a:off x="0" y="1309688"/>
          <a:ext cx="9144000" cy="4937600"/>
        </p:xfrm>
        <a:graphic>
          <a:graphicData uri="http://schemas.openxmlformats.org/drawingml/2006/table">
            <a:tbl>
              <a:tblPr/>
              <a:tblGrid>
                <a:gridCol w="226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8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7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Object getAttribute(String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value of the name attribute as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String user = (String)servletContext.getAttribute(“USER”);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52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setAttribute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setAttribute(String name, Object obj)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Binds an object to a given attribute name in the scope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Replace the attribute with new attribute, if the name specified is already used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servletContext.setAttribute(“USER”, “Aptech”);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7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removeAttribute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removeAttribute(String name)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Removes the name attributes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servletContext.removeAttribute(“USER”);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57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getAttributeNames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Enumeration getAttributeNames()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Enumeration containing the name of available attributes. Returns an empty if no attributes exist.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Scope, and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5522912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Request Attributes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request attributes are thread safe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because everything will only ever be accessed by one thread and one thread alone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Session Attributes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session attributes are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officially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 thread safe.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Context Attributes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 attributes are not thread safe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multithreading dilemma: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servlet context attributes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init() method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servlet that loads on the startup of the server, and at no other time. Thereafter, treat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as “read only”.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attributes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where you have no option but to update them later, surround the updates with synchronization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75549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454525"/>
            <a:ext cx="77628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82663" y="5006975"/>
            <a:ext cx="7673975" cy="8477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27338" y="4049713"/>
            <a:ext cx="571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MiddleServlet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pic>
        <p:nvPicPr>
          <p:cNvPr id="870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062038"/>
            <a:ext cx="6589712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2819400" y="4176713"/>
            <a:ext cx="5049838" cy="9366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3392488"/>
            <a:ext cx="483235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613"/>
            <a:ext cx="4683125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sp>
        <p:nvSpPr>
          <p:cNvPr id="12" name="Oval 56"/>
          <p:cNvSpPr>
            <a:spLocks noChangeArrowheads="1"/>
          </p:cNvSpPr>
          <p:nvPr/>
        </p:nvSpPr>
        <p:spPr bwMode="auto">
          <a:xfrm>
            <a:off x="2546350" y="1506538"/>
            <a:ext cx="1658938" cy="504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Oval 56"/>
          <p:cNvSpPr>
            <a:spLocks noChangeArrowheads="1"/>
          </p:cNvSpPr>
          <p:nvPr/>
        </p:nvSpPr>
        <p:spPr bwMode="auto">
          <a:xfrm>
            <a:off x="8153400" y="3819525"/>
            <a:ext cx="990600" cy="504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11663" y="6267450"/>
            <a:ext cx="1317625" cy="3905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557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Redirect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624013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3" y="1716088"/>
            <a:ext cx="588962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37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2" name="TextBox 21"/>
          <p:cNvSpPr txBox="1">
            <a:spLocks noChangeArrowheads="1"/>
          </p:cNvSpPr>
          <p:nvPr/>
        </p:nvSpPr>
        <p:spPr bwMode="auto">
          <a:xfrm>
            <a:off x="2100263" y="61023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91143" name="TextBox 22"/>
          <p:cNvSpPr txBox="1">
            <a:spLocks noChangeArrowheads="1"/>
          </p:cNvSpPr>
          <p:nvPr/>
        </p:nvSpPr>
        <p:spPr bwMode="auto">
          <a:xfrm>
            <a:off x="4791075" y="61531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88" y="1900238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63" y="1260475"/>
            <a:ext cx="187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2613" y="2297113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3" y="1946275"/>
            <a:ext cx="906462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8" y="2073275"/>
            <a:ext cx="1371600" cy="79533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63" y="1677988"/>
            <a:ext cx="176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25" y="2185988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0" y="1692275"/>
            <a:ext cx="3957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38" y="202247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88" y="2239963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25" y="2278063"/>
            <a:ext cx="1514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0" y="3687763"/>
            <a:ext cx="1555750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88" y="3189288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623175" y="2971800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Send Redirect</a:t>
            </a:r>
          </a:p>
        </p:txBody>
      </p:sp>
      <p:cxnSp>
        <p:nvCxnSpPr>
          <p:cNvPr id="37" name="Straight Arrow Connector 36"/>
          <p:cNvCxnSpPr>
            <a:endCxn id="27" idx="4"/>
          </p:cNvCxnSpPr>
          <p:nvPr/>
        </p:nvCxnSpPr>
        <p:spPr>
          <a:xfrm flipV="1">
            <a:off x="5986463" y="2871788"/>
            <a:ext cx="811212" cy="28575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924550" y="3106738"/>
            <a:ext cx="149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6’. Response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5376863" y="2773363"/>
            <a:ext cx="547687" cy="519112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38" y="215900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3" y="2894013"/>
            <a:ext cx="2165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6’’/9.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4" y="1278731"/>
            <a:ext cx="46038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29475" y="4500563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86463" y="3514725"/>
            <a:ext cx="1582737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43588" y="3914775"/>
            <a:ext cx="159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38" grpId="0"/>
      <p:bldP spid="43" grpId="0"/>
      <p:bldP spid="43" grpId="1"/>
      <p:bldP spid="56" grpId="0"/>
      <p:bldP spid="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 Dispatching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49338"/>
            <a:ext cx="8863012" cy="5522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within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resources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the web application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ServletRequest  and ServletContext support the 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getRequestDispacher(String path) method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RequestDispacher instance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path parameter can be a full path beginning at the context root (“/”)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requirement with ServletContext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offers the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getNameDispatcher(String name)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that requires providing the resource’s name to want to execute (e.g. the name must match one of the &lt;servlet-name&gt;)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RequestDispacher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 container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 request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 Web page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</a:p>
        </p:txBody>
      </p:sp>
      <p:graphicFrame>
        <p:nvGraphicFramePr>
          <p:cNvPr id="39957" name="Group 21"/>
          <p:cNvGraphicFramePr>
            <a:graphicFrameLocks noGrp="1"/>
          </p:cNvGraphicFramePr>
          <p:nvPr/>
        </p:nvGraphicFramePr>
        <p:xfrm>
          <a:off x="206375" y="1241425"/>
          <a:ext cx="8726488" cy="3535614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43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53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forward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Forward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process the client request.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request.getRequestDipatcher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(“home.jsp”);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rd.forward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(request, response);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53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into the current output stream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Include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process the client request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request.getRequestDipatcher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(“home.jsp”);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rd.include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(request, response);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185738" y="671513"/>
            <a:ext cx="8958262" cy="6015037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 without using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Eclipse tools?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/Servlet Parameters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889000"/>
            <a:ext cx="727075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35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251075"/>
            <a:ext cx="66579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779838" y="5164138"/>
            <a:ext cx="5364162" cy="863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328738"/>
            <a:ext cx="3956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 </a:t>
            </a:r>
          </a:p>
        </p:txBody>
      </p:sp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463800" y="1508125"/>
            <a:ext cx="1973263" cy="552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684588"/>
            <a:ext cx="6786562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2" name="Oval 16"/>
          <p:cNvSpPr>
            <a:spLocks noChangeArrowheads="1"/>
          </p:cNvSpPr>
          <p:nvPr/>
        </p:nvSpPr>
        <p:spPr bwMode="auto">
          <a:xfrm>
            <a:off x="6013450" y="3994150"/>
            <a:ext cx="3130550" cy="688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911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557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Forward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624013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3" y="1716088"/>
            <a:ext cx="588962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37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2" name="TextBox 21"/>
          <p:cNvSpPr txBox="1">
            <a:spLocks noChangeArrowheads="1"/>
          </p:cNvSpPr>
          <p:nvPr/>
        </p:nvSpPr>
        <p:spPr bwMode="auto">
          <a:xfrm>
            <a:off x="2100263" y="61023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1383" name="TextBox 22"/>
          <p:cNvSpPr txBox="1">
            <a:spLocks noChangeArrowheads="1"/>
          </p:cNvSpPr>
          <p:nvPr/>
        </p:nvSpPr>
        <p:spPr bwMode="auto">
          <a:xfrm>
            <a:off x="4791075" y="61531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88" y="1900238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63" y="1260475"/>
            <a:ext cx="187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2613" y="2297113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3" y="1946275"/>
            <a:ext cx="906462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8" y="2073275"/>
            <a:ext cx="1371600" cy="79533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63" y="1677988"/>
            <a:ext cx="176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25" y="2185988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0" y="1692275"/>
            <a:ext cx="3957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38" y="202247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88" y="2239963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25" y="2278063"/>
            <a:ext cx="1514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0" y="3687763"/>
            <a:ext cx="1555750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88" y="3189288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57950" y="2957513"/>
            <a:ext cx="2686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 &amp; execute remained r1’s code &amp; no response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76863" y="2773363"/>
            <a:ext cx="573087" cy="382587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38" y="215900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3" y="2894013"/>
            <a:ext cx="2165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4" y="1278731"/>
            <a:ext cx="46038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29475" y="4500563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86463" y="3514725"/>
            <a:ext cx="1582737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43588" y="3914775"/>
            <a:ext cx="159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29388" y="2700338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 </a:t>
            </a:r>
            <a:endParaRPr lang="en-US" altLang="en-US" sz="16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223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</a:t>
            </a:r>
          </a:p>
        </p:txBody>
      </p:sp>
      <p:sp>
        <p:nvSpPr>
          <p:cNvPr id="103427" name="Text Box 34"/>
          <p:cNvSpPr txBox="1">
            <a:spLocks noChangeArrowheads="1"/>
          </p:cNvSpPr>
          <p:nvPr/>
        </p:nvSpPr>
        <p:spPr bwMode="auto">
          <a:xfrm>
            <a:off x="0" y="1130300"/>
            <a:ext cx="9324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Change the RequestDispatch – forward method to include method</a:t>
            </a:r>
            <a:endParaRPr lang="vi-VN" altLang="en-US" sz="2200" b="1">
              <a:solidFill>
                <a:srgbClr val="FF33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792663"/>
            <a:ext cx="645636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744538" y="4886325"/>
            <a:ext cx="6421437" cy="10826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34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600"/>
            <a:ext cx="3805238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060575" y="1662113"/>
            <a:ext cx="1973263" cy="552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1501775"/>
            <a:ext cx="5313362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5"/>
          <p:cNvSpPr>
            <a:spLocks noChangeArrowheads="1"/>
          </p:cNvSpPr>
          <p:nvPr/>
        </p:nvSpPr>
        <p:spPr bwMode="auto">
          <a:xfrm>
            <a:off x="6781800" y="1731963"/>
            <a:ext cx="2362200" cy="552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911600" y="2947988"/>
            <a:ext cx="2970213" cy="12223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1151" grpId="0" animBg="1"/>
      <p:bldP spid="2" grpId="0" animBg="1"/>
      <p:bldP spid="15156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557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Include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624013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3" y="1716088"/>
            <a:ext cx="588962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37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8" name="TextBox 21"/>
          <p:cNvSpPr txBox="1">
            <a:spLocks noChangeArrowheads="1"/>
          </p:cNvSpPr>
          <p:nvPr/>
        </p:nvSpPr>
        <p:spPr bwMode="auto">
          <a:xfrm>
            <a:off x="2100263" y="61023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5479" name="TextBox 22"/>
          <p:cNvSpPr txBox="1">
            <a:spLocks noChangeArrowheads="1"/>
          </p:cNvSpPr>
          <p:nvPr/>
        </p:nvSpPr>
        <p:spPr bwMode="auto">
          <a:xfrm>
            <a:off x="4791075" y="61531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88" y="1900238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63" y="1260475"/>
            <a:ext cx="187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88332" y="2325688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</a:t>
            </a:r>
            <a:r>
              <a:rPr lang="en-US" altLang="en-US" sz="18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3" y="1946275"/>
            <a:ext cx="906462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8" y="2073275"/>
            <a:ext cx="1371600" cy="79533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63" y="1677988"/>
            <a:ext cx="176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25" y="2185988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0" y="1692275"/>
            <a:ext cx="3957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38" y="2022475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88" y="2239963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25" y="2278063"/>
            <a:ext cx="1514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0" y="3687763"/>
            <a:ext cx="1555750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88" y="3189288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543800" y="2957513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Include: get r2 and add to r1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5010944" y="3139282"/>
            <a:ext cx="1327150" cy="595312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38" y="215900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3" y="2894013"/>
            <a:ext cx="2165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4" y="1278731"/>
            <a:ext cx="46038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757863" y="2557463"/>
            <a:ext cx="1598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Compile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5748338" y="3181350"/>
            <a:ext cx="1285875" cy="7524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86450" y="4129088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6669881" y="3240882"/>
            <a:ext cx="1077913" cy="29845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>
          <a:xfrm>
            <a:off x="557213" y="0"/>
            <a:ext cx="8586787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 – Implementation 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524250" y="1252538"/>
            <a:ext cx="176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481388" y="2668588"/>
            <a:ext cx="1739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Response the result page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46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7" name="Smiley Face 4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Search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170488" y="3054350"/>
            <a:ext cx="20367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Transfer &amp; Traverse to display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72175" y="1931988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954838" y="2447778"/>
            <a:ext cx="64943" cy="12542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Oval 54"/>
          <p:cNvSpPr/>
          <p:nvPr/>
        </p:nvSpPr>
        <p:spPr>
          <a:xfrm>
            <a:off x="6029325" y="3635375"/>
            <a:ext cx="126841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DTO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5996781" y="2923382"/>
            <a:ext cx="1482725" cy="746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78513" y="2098675"/>
            <a:ext cx="7778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575050" y="2495550"/>
            <a:ext cx="1379538" cy="8842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>
            <a:off x="7810500" y="2166938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64" name="Straight Arrow Connector 13"/>
          <p:cNvCxnSpPr>
            <a:cxnSpLocks noChangeShapeType="1"/>
          </p:cNvCxnSpPr>
          <p:nvPr/>
        </p:nvCxnSpPr>
        <p:spPr bwMode="auto">
          <a:xfrm flipH="1">
            <a:off x="8231188" y="3995738"/>
            <a:ext cx="349250" cy="1046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15"/>
          <p:cNvCxnSpPr>
            <a:cxnSpLocks noChangeShapeType="1"/>
          </p:cNvCxnSpPr>
          <p:nvPr/>
        </p:nvCxnSpPr>
        <p:spPr bwMode="auto">
          <a:xfrm>
            <a:off x="7939088" y="3905250"/>
            <a:ext cx="158750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Query DB</a:t>
            </a:r>
          </a:p>
        </p:txBody>
      </p:sp>
      <p:sp>
        <p:nvSpPr>
          <p:cNvPr id="67" name="TextBox 14"/>
          <p:cNvSpPr txBox="1">
            <a:spLocks noChangeArrowheads="1"/>
          </p:cNvSpPr>
          <p:nvPr/>
        </p:nvSpPr>
        <p:spPr bwMode="auto">
          <a:xfrm>
            <a:off x="7342188" y="2592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Call Search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277173" y="3714603"/>
            <a:ext cx="422924" cy="2033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498475" y="0"/>
            <a:ext cx="8229600" cy="727075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498475" y="741363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514600" y="61563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781050" y="2928938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928938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75013" y="1839913"/>
            <a:ext cx="362946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3427413" y="247967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3" name="AutoShape 7"/>
          <p:cNvCxnSpPr>
            <a:cxnSpLocks noChangeShapeType="1"/>
            <a:endCxn id="42" idx="2"/>
          </p:cNvCxnSpPr>
          <p:nvPr/>
        </p:nvCxnSpPr>
        <p:spPr bwMode="auto">
          <a:xfrm flipV="1">
            <a:off x="2093913" y="277495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3427413" y="3998913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6" name="AutoShape 11"/>
          <p:cNvCxnSpPr>
            <a:cxnSpLocks noChangeShapeType="1"/>
            <a:stCxn id="42" idx="4"/>
            <a:endCxn id="45" idx="0"/>
          </p:cNvCxnSpPr>
          <p:nvPr/>
        </p:nvCxnSpPr>
        <p:spPr bwMode="auto">
          <a:xfrm rot="5400000">
            <a:off x="3276600" y="3535363"/>
            <a:ext cx="9286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3"/>
          <p:cNvCxnSpPr>
            <a:cxnSpLocks noChangeShapeType="1"/>
            <a:stCxn id="45" idx="2"/>
          </p:cNvCxnSpPr>
          <p:nvPr/>
        </p:nvCxnSpPr>
        <p:spPr bwMode="auto">
          <a:xfrm rot="10800000">
            <a:off x="2093913" y="3421063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4"/>
          <p:cNvCxnSpPr>
            <a:cxnSpLocks noChangeShapeType="1"/>
            <a:stCxn id="42" idx="3"/>
          </p:cNvCxnSpPr>
          <p:nvPr/>
        </p:nvCxnSpPr>
        <p:spPr bwMode="auto">
          <a:xfrm rot="5400000">
            <a:off x="2588419" y="2489994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Can 48"/>
          <p:cNvSpPr/>
          <p:nvPr/>
        </p:nvSpPr>
        <p:spPr>
          <a:xfrm>
            <a:off x="8072878" y="2900363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4627563" y="312102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51" name="AutoShape 7"/>
          <p:cNvCxnSpPr>
            <a:cxnSpLocks noChangeShapeType="1"/>
            <a:endCxn id="50" idx="1"/>
          </p:cNvCxnSpPr>
          <p:nvPr/>
        </p:nvCxnSpPr>
        <p:spPr bwMode="auto">
          <a:xfrm>
            <a:off x="4032250" y="2820988"/>
            <a:ext cx="687388" cy="387350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"/>
          <p:cNvCxnSpPr>
            <a:cxnSpLocks noChangeShapeType="1"/>
            <a:stCxn id="50" idx="6"/>
          </p:cNvCxnSpPr>
          <p:nvPr/>
        </p:nvCxnSpPr>
        <p:spPr bwMode="auto">
          <a:xfrm flipV="1">
            <a:off x="5254625" y="3208338"/>
            <a:ext cx="2830953" cy="207962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3"/>
          <p:cNvCxnSpPr>
            <a:cxnSpLocks noChangeShapeType="1"/>
            <a:endCxn id="50" idx="5"/>
          </p:cNvCxnSpPr>
          <p:nvPr/>
        </p:nvCxnSpPr>
        <p:spPr bwMode="auto">
          <a:xfrm flipH="1">
            <a:off x="5162794" y="3619500"/>
            <a:ext cx="2910084" cy="5591"/>
          </a:xfrm>
          <a:prstGeom prst="straightConnector1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3"/>
          <p:cNvCxnSpPr>
            <a:cxnSpLocks noChangeShapeType="1"/>
            <a:endCxn id="42" idx="5"/>
          </p:cNvCxnSpPr>
          <p:nvPr/>
        </p:nvCxnSpPr>
        <p:spPr bwMode="auto">
          <a:xfrm rot="10800000">
            <a:off x="3962400" y="2984500"/>
            <a:ext cx="733425" cy="355600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181292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420687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5964214" y="293091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58" name="TextBox 35"/>
          <p:cNvSpPr txBox="1">
            <a:spLocks noChangeArrowheads="1"/>
          </p:cNvSpPr>
          <p:nvPr/>
        </p:nvSpPr>
        <p:spPr bwMode="auto">
          <a:xfrm>
            <a:off x="3743325" y="36195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Render/Send</a:t>
            </a: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2376488" y="3313113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Response</a:t>
            </a:r>
          </a:p>
        </p:txBody>
      </p:sp>
      <p:sp>
        <p:nvSpPr>
          <p:cNvPr id="60" name="TextBox 37"/>
          <p:cNvSpPr txBox="1">
            <a:spLocks noChangeArrowheads="1"/>
          </p:cNvSpPr>
          <p:nvPr/>
        </p:nvSpPr>
        <p:spPr bwMode="auto">
          <a:xfrm>
            <a:off x="746125" y="40306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Display</a:t>
            </a: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5445126" y="418357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</p:txBody>
      </p:sp>
      <p:cxnSp>
        <p:nvCxnSpPr>
          <p:cNvPr id="62" name="AutoShape 7"/>
          <p:cNvCxnSpPr>
            <a:cxnSpLocks noChangeShapeType="1"/>
            <a:endCxn id="61" idx="0"/>
          </p:cNvCxnSpPr>
          <p:nvPr/>
        </p:nvCxnSpPr>
        <p:spPr bwMode="auto">
          <a:xfrm>
            <a:off x="5191700" y="3676651"/>
            <a:ext cx="566957" cy="506928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35"/>
          <p:cNvSpPr txBox="1">
            <a:spLocks noChangeArrowheads="1"/>
          </p:cNvSpPr>
          <p:nvPr/>
        </p:nvSpPr>
        <p:spPr bwMode="auto">
          <a:xfrm>
            <a:off x="5193287" y="3814247"/>
            <a:ext cx="204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Store data into</a:t>
            </a:r>
          </a:p>
        </p:txBody>
      </p:sp>
      <p:cxnSp>
        <p:nvCxnSpPr>
          <p:cNvPr id="26" name="AutoShape 13">
            <a:extLst>
              <a:ext uri="{FF2B5EF4-FFF2-40B4-BE49-F238E27FC236}">
                <a16:creationId xmlns:a16="http://schemas.microsoft.com/office/drawing/2014/main" xmlns="" id="{DA8FFDE5-3DB4-4DF1-87C8-FDC59712C2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18394" y="3646488"/>
            <a:ext cx="799670" cy="551729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33">
            <a:extLst>
              <a:ext uri="{FF2B5EF4-FFF2-40B4-BE49-F238E27FC236}">
                <a16:creationId xmlns:a16="http://schemas.microsoft.com/office/drawing/2014/main" xmlns="" id="{B8910926-213C-42E1-9AAA-73223F42C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405" y="401478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(if any)</a:t>
            </a:r>
          </a:p>
        </p:txBody>
      </p:sp>
    </p:spTree>
    <p:extLst>
      <p:ext uri="{BB962C8B-B14F-4D97-AF65-F5344CB8AC3E}">
        <p14:creationId xmlns:p14="http://schemas.microsoft.com/office/powerpoint/2010/main" val="4083328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92175"/>
            <a:ext cx="8229600" cy="574357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upgrade Application in previous topics approach MVC Model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JSP to View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Pattern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95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27D885C3-2E55-4C98-B7E0-977B6CB0A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95616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26A11996-0ABE-4D8F-9D9E-4B202206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B4E46337-68EA-4653-8F80-21439BCB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23EFF7A0-E26D-44F0-A67E-E10257943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215558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D06CC319-8073-44C5-B676-F8BC67D8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09" y="774331"/>
            <a:ext cx="5552879" cy="6083669"/>
          </a:xfrm>
          <a:prstGeom prst="rect">
            <a:avLst/>
          </a:prstGeom>
        </p:spPr>
      </p:pic>
      <p:sp>
        <p:nvSpPr>
          <p:cNvPr id="11366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42875"/>
            <a:ext cx="7815262" cy="9604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How to Transfer </a:t>
            </a:r>
            <a: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93" y="1193986"/>
            <a:ext cx="2499520" cy="21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787400" y="2494849"/>
            <a:ext cx="2157413" cy="755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7"/>
          <p:cNvSpPr/>
          <p:nvPr/>
        </p:nvSpPr>
        <p:spPr>
          <a:xfrm>
            <a:off x="774700" y="3795713"/>
            <a:ext cx="3656013" cy="306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44813" y="2282065"/>
            <a:ext cx="2499520" cy="212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883"/>
            <a:ext cx="8439818" cy="5733831"/>
          </a:xfrm>
          <a:prstGeom prst="rect">
            <a:avLst/>
          </a:prstGeom>
        </p:spPr>
      </p:pic>
      <p:sp>
        <p:nvSpPr>
          <p:cNvPr id="115715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200025"/>
            <a:ext cx="7815262" cy="7747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569" y="2690519"/>
            <a:ext cx="5364162" cy="114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05467"/>
            <a:ext cx="7891975" cy="5817938"/>
          </a:xfrm>
          <a:prstGeom prst="rect">
            <a:avLst/>
          </a:prstGeom>
        </p:spPr>
      </p:pic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85725"/>
            <a:ext cx="7815262" cy="9604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8914"/>
            <a:ext cx="6668086" cy="5931611"/>
          </a:xfrm>
          <a:prstGeom prst="rect">
            <a:avLst/>
          </a:prstGeom>
        </p:spPr>
      </p:pic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Servlet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1017" y="3655656"/>
            <a:ext cx="536416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1482578" y="4251844"/>
            <a:ext cx="3230099" cy="1234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175"/>
            <a:ext cx="6175717" cy="5984300"/>
          </a:xfrm>
          <a:prstGeom prst="rect">
            <a:avLst/>
          </a:prstGeom>
        </p:spPr>
      </p:pic>
      <p:sp>
        <p:nvSpPr>
          <p:cNvPr id="1218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Servlet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0433"/>
            <a:ext cx="6344529" cy="5861042"/>
          </a:xfrm>
          <a:prstGeom prst="rect">
            <a:avLst/>
          </a:prstGeom>
        </p:spPr>
      </p:pic>
      <p:sp>
        <p:nvSpPr>
          <p:cNvPr id="1218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Servlet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731" y="2164481"/>
            <a:ext cx="536416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7626" y="4499717"/>
            <a:ext cx="5364162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519" y="6117501"/>
            <a:ext cx="5364162" cy="367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894"/>
            <a:ext cx="8024276" cy="6057106"/>
          </a:xfrm>
          <a:prstGeom prst="rect">
            <a:avLst/>
          </a:prstGeom>
        </p:spPr>
      </p:pic>
      <p:sp>
        <p:nvSpPr>
          <p:cNvPr id="12390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 Servlet</a:t>
            </a:r>
          </a:p>
        </p:txBody>
      </p:sp>
      <p:sp>
        <p:nvSpPr>
          <p:cNvPr id="2" name="Rectangle 7"/>
          <p:cNvSpPr/>
          <p:nvPr/>
        </p:nvSpPr>
        <p:spPr>
          <a:xfrm>
            <a:off x="1691567" y="6164262"/>
            <a:ext cx="6332709" cy="693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129"/>
            <a:ext cx="4996548" cy="5999871"/>
          </a:xfrm>
          <a:prstGeom prst="rect">
            <a:avLst/>
          </a:prstGeom>
        </p:spPr>
      </p:pic>
      <p:sp>
        <p:nvSpPr>
          <p:cNvPr id="125955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 Servlet</a:t>
            </a:r>
          </a:p>
        </p:txBody>
      </p:sp>
      <p:sp>
        <p:nvSpPr>
          <p:cNvPr id="2" name="Rectangle 7"/>
          <p:cNvSpPr/>
          <p:nvPr/>
        </p:nvSpPr>
        <p:spPr>
          <a:xfrm>
            <a:off x="1753625" y="3429976"/>
            <a:ext cx="3141932" cy="3428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48" y="4826783"/>
            <a:ext cx="4191280" cy="2031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</p:txBody>
      </p:sp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3200400"/>
            <a:ext cx="4289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80486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/>
          <p:nvPr/>
        </p:nvSpPr>
        <p:spPr>
          <a:xfrm>
            <a:off x="641350" y="1522413"/>
            <a:ext cx="2159000" cy="22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Line 51"/>
          <p:cNvSpPr>
            <a:spLocks noChangeShapeType="1"/>
          </p:cNvSpPr>
          <p:nvPr/>
        </p:nvSpPr>
        <p:spPr bwMode="auto">
          <a:xfrm>
            <a:off x="2795588" y="1700213"/>
            <a:ext cx="833437" cy="542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3625850" y="2062163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Typed and Press Enter</a:t>
            </a:r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5367338" y="2414588"/>
            <a:ext cx="719137" cy="8143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2" descr="Image005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085850"/>
            <a:ext cx="51466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79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 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0" y="5959475"/>
            <a:ext cx="93249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Above structure is packaged into </a:t>
            </a:r>
            <a:r>
              <a:rPr lang="vi-VN" altLang="en-US" sz="2200" b="1">
                <a:latin typeface="Times New Roman" panose="02020603050405020304" pitchFamily="18" charset="0"/>
                <a:cs typeface="Arial" panose="020B0604020202020204" pitchFamily="34" charset="0"/>
              </a:rPr>
              <a:t>*.war</a:t>
            </a: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(Application) ARchive</a:t>
            </a: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vi-VN" altLang="en-US" sz="22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file to deploy on Web Server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387975" y="3263900"/>
            <a:ext cx="984250" cy="492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9" name="File"/>
          <p:cNvSpPr>
            <a:spLocks noEditPoints="1" noChangeArrowheads="1"/>
          </p:cNvSpPr>
          <p:nvPr/>
        </p:nvSpPr>
        <p:spPr bwMode="auto">
          <a:xfrm>
            <a:off x="6488113" y="2503488"/>
            <a:ext cx="2135187" cy="1646237"/>
          </a:xfrm>
          <a:custGeom>
            <a:avLst/>
            <a:gdLst>
              <a:gd name="T0" fmla="*/ 107301648 w 21600"/>
              <a:gd name="T1" fmla="*/ 18820147 h 21600"/>
              <a:gd name="T2" fmla="*/ 0 w 21600"/>
              <a:gd name="T3" fmla="*/ 62733748 h 21600"/>
              <a:gd name="T4" fmla="*/ 105533001 w 21600"/>
              <a:gd name="T5" fmla="*/ 125467419 h 21600"/>
              <a:gd name="T6" fmla="*/ 211065904 w 21600"/>
              <a:gd name="T7" fmla="*/ 62733748 h 21600"/>
              <a:gd name="T8" fmla="*/ 0 w 21600"/>
              <a:gd name="T9" fmla="*/ 125467419 h 21600"/>
              <a:gd name="T10" fmla="*/ 211065904 w 21600"/>
              <a:gd name="T11" fmla="*/ 12546741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*.war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" y="1800225"/>
            <a:ext cx="5157788" cy="414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9" grpId="0"/>
      <p:bldP spid="5" grpId="0" animBg="1"/>
      <p:bldP spid="614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048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006475"/>
            <a:ext cx="9144000" cy="55229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/WEB-INF/classes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–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classes that exist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 separate Java classes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packaged within JAR files). These might be servlets or other support classes.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/WEB-INF/lib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– for JAR file. These can contain anything at all – the main servlets for your application, supporting classes that connect to databases – whatever.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/WEB-INF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the home for an absolutely crucial file called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deployment descriptor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 special rules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apply to files within the /WEB-INF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 client access should be disallowed with an HTTP 404 code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class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java classes in the /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WEB-INF/classes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should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 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classes resident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jar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the /WEB-INF/lib directory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b Applications &amp;amp; Web Containers &amp;#x0D;&amp;#x0A;&amp;#x0D;&amp;#x0A;Web Applications&amp;#x0D;&amp;#x0A;The Web Container Model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Web Applications &amp;#x0D;&amp;#x0A; Overview&amp;quot;&quot;/&gt;&lt;property id=&quot;20307&quot; value=&quot;510&quot;/&gt;&lt;/object&gt;&lt;object type=&quot;3&quot; unique_id=&quot;10007&quot;&gt;&lt;property id=&quot;20148&quot; value=&quot;5&quot;/&gt;&lt;property id=&quot;20300&quot; value=&quot;Slide 4 - &amp;quot;Web Applications &amp;#x0D;&amp;#x0A; File and Directory Structure &amp;quot;&quot;/&gt;&lt;property id=&quot;20307&quot; value=&quot;511&quot;/&gt;&lt;/object&gt;&lt;object type=&quot;3&quot; unique_id=&quot;10008&quot;&gt;&lt;property id=&quot;20148&quot; value=&quot;5&quot;/&gt;&lt;property id=&quot;20300&quot; value=&quot;Slide 5 - &amp;quot;Web Applications &amp;#x0D;&amp;#x0A; File and Directory Structure&amp;quot;&quot;/&gt;&lt;property id=&quot;20307&quot; value=&quot;512&quot;/&gt;&lt;/object&gt;&lt;object type=&quot;3&quot; unique_id=&quot;10009&quot;&gt;&lt;property id=&quot;20148&quot; value=&quot;5&quot;/&gt;&lt;property id=&quot;20300&quot; value=&quot;Slide 6 - &amp;quot;Web Applications &amp;#x0D;&amp;#x0A; File and Directory Structure&amp;quot;&quot;/&gt;&lt;property id=&quot;20307&quot; value=&quot;513&quot;/&gt;&lt;/object&gt;&lt;object type=&quot;3&quot; unique_id=&quot;10010&quot;&gt;&lt;property id=&quot;20148&quot; value=&quot;5&quot;/&gt;&lt;property id=&quot;20300&quot; value=&quot;Slide 7 - &amp;quot;Web Applications &amp;#x0D;&amp;#x0A; The Deployment Descriptor&amp;quot;&quot;/&gt;&lt;property id=&quot;20307&quot; value=&quot;514&quot;/&gt;&lt;/object&gt;&lt;object type=&quot;3&quot; unique_id=&quot;10011&quot;&gt;&lt;property id=&quot;20148&quot; value=&quot;5&quot;/&gt;&lt;property id=&quot;20300&quot; value=&quot;Slide 8 - &amp;quot;Web Applications &amp;#x0D;&amp;#x0A; The Deployment Descriptor – web.xml&amp;quot;&quot;/&gt;&lt;property id=&quot;20307&quot; value=&quot;515&quot;/&gt;&lt;/object&gt;&lt;object type=&quot;3&quot; unique_id=&quot;10012&quot;&gt;&lt;property id=&quot;20148&quot; value=&quot;5&quot;/&gt;&lt;property id=&quot;20300&quot; value=&quot;Slide 9 - &amp;quot;Web Applications &amp;#x0D;&amp;#x0A; The Deployment Descriptor – Example&amp;quot;&quot;/&gt;&lt;property id=&quot;20307&quot; value=&quot;516&quot;/&gt;&lt;/object&gt;&lt;object type=&quot;3&quot; unique_id=&quot;10013&quot;&gt;&lt;property id=&quot;20148&quot; value=&quot;5&quot;/&gt;&lt;property id=&quot;20300&quot; value=&quot;Slide 10 - &amp;quot;Web Applications &amp;#x0D;&amp;#x0A; Packaging Your Web Application&amp;quot;&quot;/&gt;&lt;property id=&quot;20307&quot; value=&quot;517&quot;/&gt;&lt;/object&gt;&lt;object type=&quot;3&quot; unique_id=&quot;10014&quot;&gt;&lt;property id=&quot;20148&quot; value=&quot;5&quot;/&gt;&lt;property id=&quot;20300&quot; value=&quot;Slide 11 - &amp;quot;Web Applications &amp;#x0D;&amp;#x0A; Web Application Development Process&amp;quot;&quot;/&gt;&lt;property id=&quot;20307&quot; value=&quot;518&quot;/&gt;&lt;/object&gt;&lt;object type=&quot;3&quot; unique_id=&quot;10015&quot;&gt;&lt;property id=&quot;20148&quot; value=&quot;5&quot;/&gt;&lt;property id=&quot;20300&quot; value=&quot;Slide 12 - &amp;quot;Web Applications &amp;#x0D;&amp;#x0A; Web Application Development Process&amp;quot;&quot;/&gt;&lt;property id=&quot;20307&quot; value=&quot;519&quot;/&gt;&lt;/object&gt;&lt;object type=&quot;3&quot; unique_id=&quot;10016&quot;&gt;&lt;property id=&quot;20148&quot; value=&quot;5&quot;/&gt;&lt;property id=&quot;20300&quot; value=&quot;Slide 13 - &amp;quot;Web Applications &amp;#x0D;&amp;#x0A; Web Application Development Process&amp;quot;&quot;/&gt;&lt;property id=&quot;20307&quot; value=&quot;520&quot;/&gt;&lt;/object&gt;&lt;object type=&quot;3&quot; unique_id=&quot;10017&quot;&gt;&lt;property id=&quot;20148&quot; value=&quot;5&quot;/&gt;&lt;property id=&quot;20300&quot; value=&quot;Slide 14 - &amp;quot;Web Applications &amp;#x0D;&amp;#x0A; Web Application Development Process&amp;quot;&quot;/&gt;&lt;property id=&quot;20307&quot; value=&quot;521&quot;/&gt;&lt;/object&gt;&lt;object type=&quot;3&quot; unique_id=&quot;10018&quot;&gt;&lt;property id=&quot;20148&quot; value=&quot;5&quot;/&gt;&lt;property id=&quot;20300&quot; value=&quot;Slide 15 - &amp;quot;Web Applications &amp;#x0D;&amp;#x0A; Web Application Development Process&amp;quot;&quot;/&gt;&lt;property id=&quot;20307&quot; value=&quot;522&quot;/&gt;&lt;/object&gt;&lt;object type=&quot;3&quot; unique_id=&quot;10019&quot;&gt;&lt;property id=&quot;20148&quot; value=&quot;5&quot;/&gt;&lt;property id=&quot;20300&quot; value=&quot;Slide 16 - &amp;quot;Web Applications &amp;#x0D;&amp;#x0A; Web Application Development Process&amp;quot;&quot;/&gt;&lt;property id=&quot;20307&quot; value=&quot;523&quot;/&gt;&lt;/object&gt;&lt;object type=&quot;3&quot; unique_id=&quot;10020&quot;&gt;&lt;property id=&quot;20148&quot; value=&quot;5&quot;/&gt;&lt;property id=&quot;20300&quot; value=&quot;Slide 17 - &amp;quot;Web Applications &amp;#x0D;&amp;#x0A; Web Application Development Process&amp;quot;&quot;/&gt;&lt;property id=&quot;20307&quot; value=&quot;524&quot;/&gt;&lt;/object&gt;&lt;object type=&quot;3&quot; unique_id=&quot;10021&quot;&gt;&lt;property id=&quot;20148&quot; value=&quot;5&quot;/&gt;&lt;property id=&quot;20300&quot; value=&quot;Slide 18 - &amp;quot;Web Applications &amp;#x0D;&amp;#x0A; Web Application Development Process&amp;quot;&quot;/&gt;&lt;property id=&quot;20307&quot; value=&quot;525&quot;/&gt;&lt;/object&gt;&lt;object type=&quot;3&quot; unique_id=&quot;10022&quot;&gt;&lt;property id=&quot;20148&quot; value=&quot;5&quot;/&gt;&lt;property id=&quot;20300&quot; value=&quot;Slide 19 - &amp;quot;Web Applications &amp;#x0D;&amp;#x0A; Web Application Development Process&amp;quot;&quot;/&gt;&lt;property id=&quot;20307&quot; value=&quot;526&quot;/&gt;&lt;/object&gt;&lt;object type=&quot;3&quot; unique_id=&quot;10023&quot;&gt;&lt;property id=&quot;20148&quot; value=&quot;5&quot;/&gt;&lt;property id=&quot;20300&quot; value=&quot;Slide 20 - &amp;quot;Web Applications &amp;#x0D;&amp;#x0A; Web Application Development Process&amp;quot;&quot;/&gt;&lt;property id=&quot;20307&quot; value=&quot;527&quot;/&gt;&lt;/object&gt;&lt;object type=&quot;3&quot; unique_id=&quot;10024&quot;&gt;&lt;property id=&quot;20148&quot; value=&quot;5&quot;/&gt;&lt;property id=&quot;20300&quot; value=&quot;Slide 21 - &amp;quot;Web Applications &amp;#x0D;&amp;#x0A; Web Application Development Process&amp;quot;&quot;/&gt;&lt;property id=&quot;20307&quot; value=&quot;528&quot;/&gt;&lt;/object&gt;&lt;object type=&quot;3&quot; unique_id=&quot;10025&quot;&gt;&lt;property id=&quot;20148&quot; value=&quot;5&quot;/&gt;&lt;property id=&quot;20300&quot; value=&quot;Slide 22 - &amp;quot;Web Applications &amp;#x0D;&amp;#x0A; Web Application Development Process&amp;quot;&quot;/&gt;&lt;property id=&quot;20307&quot; value=&quot;529&quot;/&gt;&lt;/object&gt;&lt;object type=&quot;3&quot; unique_id=&quot;10026&quot;&gt;&lt;property id=&quot;20148&quot; value=&quot;5&quot;/&gt;&lt;property id=&quot;20300&quot; value=&quot;Slide 23 - &amp;quot;Web Applications &amp;#x0D;&amp;#x0A; Web Application Development Process&amp;quot;&quot;/&gt;&lt;property id=&quot;20307&quot; value=&quot;530&quot;/&gt;&lt;/object&gt;&lt;object type=&quot;3&quot; unique_id=&quot;10027&quot;&gt;&lt;property id=&quot;20148&quot; value=&quot;5&quot;/&gt;&lt;property id=&quot;20300&quot; value=&quot;Slide 24 - &amp;quot;The Web Container Model &amp;#x0D;&amp;#x0A;The Servlet Container&amp;quot;&quot;/&gt;&lt;property id=&quot;20307&quot; value=&quot;437&quot;/&gt;&lt;/object&gt;&lt;object type=&quot;3&quot; unique_id=&quot;10028&quot;&gt;&lt;property id=&quot;20148&quot; value=&quot;5&quot;/&gt;&lt;property id=&quot;20300&quot; value=&quot;Slide 25 - &amp;quot;The Web Container Model &amp;#x0D;&amp;#x0A;The Servlet Container&amp;quot;&quot;/&gt;&lt;property id=&quot;20307&quot; value=&quot;439&quot;/&gt;&lt;/object&gt;&lt;object type=&quot;3&quot; unique_id=&quot;10029&quot;&gt;&lt;property id=&quot;20148&quot; value=&quot;5&quot;/&gt;&lt;property id=&quot;20300&quot; value=&quot;Slide 26 - &amp;quot;The Web Container Model &amp;#x0D;&amp;#x0A;The ServletContext&amp;quot;&quot;/&gt;&lt;property id=&quot;20307&quot; value=&quot;441&quot;/&gt;&lt;/object&gt;&lt;object type=&quot;3&quot; unique_id=&quot;10030&quot;&gt;&lt;property id=&quot;20148&quot; value=&quot;5&quot;/&gt;&lt;property id=&quot;20300&quot; value=&quot;Slide 27 - &amp;quot;The Web Container Model &amp;#x0D;&amp;#x0A;The ServletContext – Example&amp;quot;&quot;/&gt;&lt;property id=&quot;20307&quot; value=&quot;442&quot;/&gt;&lt;/object&gt;&lt;object type=&quot;3&quot; unique_id=&quot;10031&quot;&gt;&lt;property id=&quot;20148&quot; value=&quot;5&quot;/&gt;&lt;property id=&quot;20300&quot; value=&quot;Slide 28 - &amp;quot;The Web Container Model &amp;#x0D;&amp;#x0A;The ServletContext – Initialization Parameters&amp;quot;&quot;/&gt;&lt;property id=&quot;20307&quot; value=&quot;443&quot;/&gt;&lt;/object&gt;&lt;object type=&quot;3&quot; unique_id=&quot;10032&quot;&gt;&lt;property id=&quot;20148&quot; value=&quot;5&quot;/&gt;&lt;property id=&quot;20300&quot; value=&quot;Slide 29 - &amp;quot;The Web Container Model &amp;#x0D;&amp;#x0A;The ServletContext – Initialization Parameters&amp;quot;&quot;/&gt;&lt;property id=&quot;20307&quot; value=&quot;446&quot;/&gt;&lt;/object&gt;&lt;object type=&quot;3&quot; unique_id=&quot;10033&quot;&gt;&lt;property id=&quot;20148&quot; value=&quot;5&quot;/&gt;&lt;property id=&quot;20300&quot; value=&quot;Slide 30 - &amp;quot;The Web Container Model &amp;#x0D;&amp;#x0A;The ServletContext – Initialization Parameters&amp;quot;&quot;/&gt;&lt;property id=&quot;20307&quot; value=&quot;438&quot;/&gt;&lt;/object&gt;&lt;object type=&quot;3&quot; unique_id=&quot;10034&quot;&gt;&lt;property id=&quot;20148&quot; value=&quot;5&quot;/&gt;&lt;property id=&quot;20300&quot; value=&quot;Slide 31 - &amp;quot;The Web Container Model &amp;#x0D;&amp;#x0A; The ServletConfig interface &amp;quot;&quot;/&gt;&lt;property id=&quot;20307&quot; value=&quot;447&quot;/&gt;&lt;/object&gt;&lt;object type=&quot;3&quot; unique_id=&quot;10035&quot;&gt;&lt;property id=&quot;20148&quot; value=&quot;5&quot;/&gt;&lt;property id=&quot;20300&quot; value=&quot;Slide 32 - &amp;quot;The Web Container Model &amp;#x0D;&amp;#x0A;The ServletConfig – Initialization Parameters&amp;quot;&quot;/&gt;&lt;property id=&quot;20307&quot; value=&quot;473&quot;/&gt;&lt;/object&gt;&lt;object type=&quot;3&quot; unique_id=&quot;10036&quot;&gt;&lt;property id=&quot;20148&quot; value=&quot;5&quot;/&gt;&lt;property id=&quot;20300&quot; value=&quot;Slide 33 - &amp;quot;The Web Container Model &amp;#x0D;&amp;#x0A; The ServletConfig interface – Example&amp;quot;&quot;/&gt;&lt;property id=&quot;20307&quot; value=&quot;440&quot;/&gt;&lt;/object&gt;&lt;object type=&quot;3&quot; unique_id=&quot;10037&quot;&gt;&lt;property id=&quot;20148&quot; value=&quot;5&quot;/&gt;&lt;property id=&quot;20300&quot; value=&quot;Slide 34 - &amp;quot;The Web Container Model &amp;#x0D;&amp;#x0A; The ServletConfig interface – Example&amp;quot;&quot;/&gt;&lt;property id=&quot;20307&quot; value=&quot;444&quot;/&gt;&lt;/object&gt;&lt;object type=&quot;3&quot; unique_id=&quot;10038&quot;&gt;&lt;property id=&quot;20148&quot; value=&quot;5&quot;/&gt;&lt;property id=&quot;20300&quot; value=&quot;Slide 35 - &amp;quot;The Web Container Model &amp;#x0D;&amp;#x0A; The ServletConfig interface – Example&amp;quot;&quot;/&gt;&lt;property id=&quot;20307&quot; value=&quot;471&quot;/&gt;&lt;/object&gt;&lt;object type=&quot;3&quot; unique_id=&quot;10039&quot;&gt;&lt;property id=&quot;20148&quot; value=&quot;5&quot;/&gt;&lt;property id=&quot;20300&quot; value=&quot;Slide 36 - &amp;quot;The Web Container Model &amp;#x0D;&amp;#x0A; Attributes, Scope, and Multithreading&amp;quot;&quot;/&gt;&lt;property id=&quot;20307&quot; value=&quot;448&quot;/&gt;&lt;/object&gt;&lt;object type=&quot;3&quot; unique_id=&quot;10040&quot;&gt;&lt;property id=&quot;20148&quot; value=&quot;5&quot;/&gt;&lt;property id=&quot;20300&quot; value=&quot;Slide 37 - &amp;quot;The Web Container Model &amp;#x0D;&amp;#x0A; Attributes, Scope, and Multithreading&amp;quot;&quot;/&gt;&lt;property id=&quot;20307&quot; value=&quot;449&quot;/&gt;&lt;/object&gt;&lt;object type=&quot;3&quot; unique_id=&quot;10041&quot;&gt;&lt;property id=&quot;20148&quot; value=&quot;5&quot;/&gt;&lt;property id=&quot;20300&quot; value=&quot;Slide 38 - &amp;quot;The Web Container Model &amp;#x0D;&amp;#x0A; Attributes, Scope, and Multithreading&amp;quot;&quot;/&gt;&lt;property id=&quot;20307&quot; value=&quot;470&quot;/&gt;&lt;/object&gt;&lt;object type=&quot;3&quot; unique_id=&quot;10042&quot;&gt;&lt;property id=&quot;20148&quot; value=&quot;5&quot;/&gt;&lt;property id=&quot;20300&quot; value=&quot;Slide 39 - &amp;quot;The Web Container Model &amp;#x0D;&amp;#x0A; Attributes, Scope, and Multithreading&amp;quot;&quot;/&gt;&lt;property id=&quot;20307&quot; value=&quot;531&quot;/&gt;&lt;/object&gt;&lt;object type=&quot;3&quot; unique_id=&quot;10043&quot;&gt;&lt;property id=&quot;20148&quot; value=&quot;5&quot;/&gt;&lt;property id=&quot;20300&quot; value=&quot;Slide 40 - &amp;quot;The Web Container Model &amp;#x0D;&amp;#x0A; Attributes, Scope, and Multithreading&amp;quot;&quot;/&gt;&lt;property id=&quot;20307&quot; value=&quot;450&quot;/&gt;&lt;/object&gt;&lt;object type=&quot;3&quot; unique_id=&quot;10044&quot;&gt;&lt;property id=&quot;20148&quot; value=&quot;5&quot;/&gt;&lt;property id=&quot;20300&quot; value=&quot;Slide 41 - &amp;quot;The Web Container Model &amp;#x0D;&amp;#x0A; Request Dispatching&amp;quot;&quot;/&gt;&lt;property id=&quot;20307&quot; value=&quot;454&quot;/&gt;&lt;/object&gt;&lt;object type=&quot;3&quot; unique_id=&quot;10045&quot;&gt;&lt;property id=&quot;20148&quot; value=&quot;5&quot;/&gt;&lt;property id=&quot;20300&quot; value=&quot;Slide 42 - &amp;quot;The Web Container Model &amp;#x0D;&amp;#x0A; Using RequestDispatcher&amp;quot;&quot;/&gt;&lt;property id=&quot;20307&quot; value=&quot;445&quot;/&gt;&lt;/object&gt;&lt;object type=&quot;3&quot; unique_id=&quot;10046&quot;&gt;&lt;property id=&quot;20148&quot; value=&quot;5&quot;/&gt;&lt;property id=&quot;20300&quot; value=&quot;Slide 43 - &amp;quot;The Web Container Model &amp;#x0D;&amp;#x0A; Using RequestDispatcher – Example &amp;quot;&quot;/&gt;&lt;property id=&quot;20307&quot; value=&quot;453&quot;/&gt;&lt;/object&gt;&lt;object type=&quot;3&quot; unique_id=&quot;10047&quot;&gt;&lt;property id=&quot;20148&quot; value=&quot;5&quot;/&gt;&lt;property id=&quot;20300&quot; value=&quot;Slide 44 - &amp;quot;The Web Container Model &amp;#x0D;&amp;#x0A; Using RequestDispatcher – Example&amp;quot;&quot;/&gt;&lt;property id=&quot;20307&quot; value=&quot;456&quot;/&gt;&lt;/object&gt;&lt;object type=&quot;3&quot; unique_id=&quot;10048&quot;&gt;&lt;property id=&quot;20148&quot; value=&quot;5&quot;/&gt;&lt;property id=&quot;20300&quot; value=&quot;Slide 45 - &amp;quot;The Web Container Model &amp;#x0D;&amp;#x0A; Using RequestDispatcher – Example&amp;quot;&quot;/&gt;&lt;property id=&quot;20307&quot; value=&quot;452&quot;/&gt;&lt;/object&gt;&lt;object type=&quot;3&quot; unique_id=&quot;10049&quot;&gt;&lt;property id=&quot;20148&quot; value=&quot;5&quot;/&gt;&lt;property id=&quot;20300&quot; value=&quot;Slide 46 - &amp;quot;The Web Container Model &amp;#x0D;&amp;#x0A; Using RequestDispatcher – Example&amp;quot;&quot;/&gt;&lt;property id=&quot;20307&quot; value=&quot;458&quot;/&gt;&lt;/object&gt;&lt;object type=&quot;3&quot; unique_id=&quot;10050&quot;&gt;&lt;property id=&quot;20148&quot; value=&quot;5&quot;/&gt;&lt;property id=&quot;20300&quot; value=&quot;Slide 47 - &amp;quot;The Web Container Model &amp;#x0D;&amp;#x0A; Filter&amp;quot;&quot;/&gt;&lt;property id=&quot;20307&quot; value=&quot;451&quot;/&gt;&lt;/object&gt;&lt;object type=&quot;3&quot; unique_id=&quot;10051&quot;&gt;&lt;property id=&quot;20148&quot; value=&quot;5&quot;/&gt;&lt;property id=&quot;20300&quot; value=&quot;Slide 48 - &amp;quot;The Web Container Model &amp;#x0D;&amp;#x0A; Filter&amp;quot;&quot;/&gt;&lt;property id=&quot;20307&quot; value=&quot;455&quot;/&gt;&lt;/object&gt;&lt;object type=&quot;3&quot; unique_id=&quot;10052&quot;&gt;&lt;property id=&quot;20148&quot; value=&quot;5&quot;/&gt;&lt;property id=&quot;20300&quot; value=&quot;Slide 49 - &amp;quot;The Web Container Model &amp;#x0D;&amp;#x0A; Filter&amp;quot;&quot;/&gt;&lt;property id=&quot;20307&quot; value=&quot;460&quot;/&gt;&lt;/object&gt;&lt;object type=&quot;3&quot; unique_id=&quot;10053&quot;&gt;&lt;property id=&quot;20148&quot; value=&quot;5&quot;/&gt;&lt;property id=&quot;20300&quot; value=&quot;Slide 50 - &amp;quot;The Web Container Model &amp;#x0D;&amp;#x0A; Filter Life Cycle&amp;quot;&quot;/&gt;&lt;property id=&quot;20307&quot; value=&quot;462&quot;/&gt;&lt;/object&gt;&lt;object type=&quot;3&quot; unique_id=&quot;10054&quot;&gt;&lt;property id=&quot;20148&quot; value=&quot;5&quot;/&gt;&lt;property id=&quot;20300&quot; value=&quot;Slide 51 - &amp;quot;The Web Container Model &amp;#x0D;&amp;#x0A; Filter API&amp;quot;&quot;/&gt;&lt;property id=&quot;20307&quot; value=&quot;457&quot;/&gt;&lt;/object&gt;&lt;object type=&quot;3&quot; unique_id=&quot;10055&quot;&gt;&lt;property id=&quot;20148&quot; value=&quot;5&quot;/&gt;&lt;property id=&quot;20300&quot; value=&quot;Slide 52 - &amp;quot;The Web Container Model &amp;#x0D;&amp;#x0A; Filter&amp;quot;&quot;/&gt;&lt;property id=&quot;20307&quot; value=&quot;474&quot;/&gt;&lt;/object&gt;&lt;object type=&quot;3&quot; unique_id=&quot;10056&quot;&gt;&lt;property id=&quot;20148&quot; value=&quot;5&quot;/&gt;&lt;property id=&quot;20300&quot; value=&quot;Slide 53 - &amp;quot;The Web Container Model &amp;#x0D;&amp;#x0A; Filter – Example &amp;quot;&quot;/&gt;&lt;property id=&quot;20307&quot; value=&quot;472&quot;/&gt;&lt;/object&gt;&lt;object type=&quot;3&quot; unique_id=&quot;10057&quot;&gt;&lt;property id=&quot;20148&quot; value=&quot;5&quot;/&gt;&lt;property id=&quot;20300&quot; value=&quot;Slide 54 - &amp;quot;The Web Container Model &amp;#x0D;&amp;#x0A; Filter – Example&amp;quot;&quot;/&gt;&lt;property id=&quot;20307&quot; value=&quot;459&quot;/&gt;&lt;/object&gt;&lt;object type=&quot;3&quot; unique_id=&quot;10058&quot;&gt;&lt;property id=&quot;20148&quot; value=&quot;5&quot;/&gt;&lt;property id=&quot;20300&quot; value=&quot;Slide 55 - &amp;quot;The Web Container Model &amp;#x0D;&amp;#x0A; Filter – Example&amp;quot;&quot;/&gt;&lt;property id=&quot;20307&quot; value=&quot;461&quot;/&gt;&lt;/object&gt;&lt;object type=&quot;3&quot; unique_id=&quot;10059&quot;&gt;&lt;property id=&quot;20148&quot; value=&quot;5&quot;/&gt;&lt;property id=&quot;20300&quot; value=&quot;Slide 56 - &amp;quot;The Web Container Model &amp;#x0D;&amp;#x0A; Filter – Example&amp;quot;&quot;/&gt;&lt;property id=&quot;20307&quot; value=&quot;463&quot;/&gt;&lt;/object&gt;&lt;object type=&quot;3&quot; unique_id=&quot;10060&quot;&gt;&lt;property id=&quot;20148&quot; value=&quot;5&quot;/&gt;&lt;property id=&quot;20300&quot; value=&quot;Slide 57 - &amp;quot;The Web Container Model &amp;#x0D;&amp;#x0A; Filter – Example&amp;quot;&quot;/&gt;&lt;property id=&quot;20307&quot; value=&quot;464&quot;/&gt;&lt;/object&gt;&lt;object type=&quot;3&quot; unique_id=&quot;10061&quot;&gt;&lt;property id=&quot;20148&quot; value=&quot;5&quot;/&gt;&lt;property id=&quot;20300&quot; value=&quot;Slide 58 - &amp;quot;The Web Container Model &amp;#x0D;&amp;#x0A; Filter – Example&amp;quot;&quot;/&gt;&lt;property id=&quot;20307&quot; value=&quot;467&quot;/&gt;&lt;/object&gt;&lt;object type=&quot;3&quot; unique_id=&quot;10062&quot;&gt;&lt;property id=&quot;20148&quot; value=&quot;5&quot;/&gt;&lt;property id=&quot;20300&quot; value=&quot;Slide 59 - &amp;quot;The Web Container Model &amp;#x0D;&amp;#x0A; Filter Chain&amp;quot;&quot;/&gt;&lt;property id=&quot;20307&quot; value=&quot;465&quot;/&gt;&lt;/object&gt;&lt;object type=&quot;3&quot; unique_id=&quot;10063&quot;&gt;&lt;property id=&quot;20148&quot; value=&quot;5&quot;/&gt;&lt;property id=&quot;20300&quot; value=&quot;Slide 60 - &amp;quot;The Web Container Model &amp;#x0D;&amp;#x0A; Filter Chain – Example &amp;quot;&quot;/&gt;&lt;property id=&quot;20307&quot; value=&quot;468&quot;/&gt;&lt;/object&gt;&lt;object type=&quot;3&quot; unique_id=&quot;10064&quot;&gt;&lt;property id=&quot;20148&quot; value=&quot;5&quot;/&gt;&lt;property id=&quot;20300&quot; value=&quot;Slide 61 - &amp;quot;The Web Container Model &amp;#x0D;&amp;#x0A; Filter Chain – Example &amp;quot;&quot;/&gt;&lt;property id=&quot;20307&quot; value=&quot;475&quot;/&gt;&lt;/object&gt;&lt;object type=&quot;3&quot; unique_id=&quot;10065&quot;&gt;&lt;property id=&quot;20148&quot; value=&quot;5&quot;/&gt;&lt;property id=&quot;20300&quot; value=&quot;Slide 62 - &amp;quot;The Web Container Model &amp;#x0D;&amp;#x0A; Filter Chain – Example &amp;quot;&quot;/&gt;&lt;property id=&quot;20307&quot; value=&quot;476&quot;/&gt;&lt;/object&gt;&lt;object type=&quot;3&quot; unique_id=&quot;10066&quot;&gt;&lt;property id=&quot;20148&quot; value=&quot;5&quot;/&gt;&lt;property id=&quot;20300&quot; value=&quot;Slide 63 - &amp;quot;The Web Container Model &amp;#x0D;&amp;#x0A; Filter Chain – Example &amp;quot;&quot;/&gt;&lt;property id=&quot;20307&quot; value=&quot;477&quot;/&gt;&lt;/object&gt;&lt;object type=&quot;3&quot; unique_id=&quot;10067&quot;&gt;&lt;property id=&quot;20148&quot; value=&quot;5&quot;/&gt;&lt;property id=&quot;20300&quot; value=&quot;Slide 64 - &amp;quot;The Web Container Model &amp;#x0D;&amp;#x0A; Why need a Wrapper Class&amp;quot;&quot;/&gt;&lt;property id=&quot;20307&quot; value=&quot;466&quot;/&gt;&lt;/object&gt;&lt;object type=&quot;3&quot; unique_id=&quot;10068&quot;&gt;&lt;property id=&quot;20148&quot; value=&quot;5&quot;/&gt;&lt;property id=&quot;20300&quot; value=&quot;Slide 65 - &amp;quot;The Web Container Model &amp;#x0D;&amp;#x0A; Why need a Wrapper Class&amp;quot;&quot;/&gt;&lt;property id=&quot;20307&quot; value=&quot;533&quot;/&gt;&lt;/object&gt;&lt;object type=&quot;3&quot; unique_id=&quot;10069&quot;&gt;&lt;property id=&quot;20148&quot; value=&quot;5&quot;/&gt;&lt;property id=&quot;20300&quot; value=&quot;Slide 66 - &amp;quot;The Web Container Model &amp;#x0D;&amp;#x0A; Why need a Wrapper Class&amp;quot;&quot;/&gt;&lt;property id=&quot;20307&quot; value=&quot;534&quot;/&gt;&lt;/object&gt;&lt;object type=&quot;3&quot; unique_id=&quot;10070&quot;&gt;&lt;property id=&quot;20148&quot; value=&quot;5&quot;/&gt;&lt;property id=&quot;20300&quot; value=&quot;Slide 67 - &amp;quot;The Web Container Model &amp;#x0D;&amp;#x0A; Wrapper Class&amp;quot;&quot;/&gt;&lt;property id=&quot;20307&quot; value=&quot;532&quot;/&gt;&lt;/object&gt;&lt;object type=&quot;3&quot; unique_id=&quot;10071&quot;&gt;&lt;property id=&quot;20148&quot; value=&quot;5&quot;/&gt;&lt;property id=&quot;20300&quot; value=&quot;Slide 68 - &amp;quot;The Web Container Model &amp;#x0D;&amp;#x0A; Wrapper Class – Altering Request&amp;quot;&quot;/&gt;&lt;property id=&quot;20307&quot; value=&quot;469&quot;/&gt;&lt;/object&gt;&lt;object type=&quot;3&quot; unique_id=&quot;10072&quot;&gt;&lt;property id=&quot;20148&quot; value=&quot;5&quot;/&gt;&lt;property id=&quot;20300&quot; value=&quot;Slide 69 - &amp;quot;The Web Container Model &amp;#x0D;&amp;#x0A; Wrapper Class – Altering Response&amp;quot;&quot;/&gt;&lt;property id=&quot;20307&quot; value=&quot;478&quot;/&gt;&lt;/object&gt;&lt;object type=&quot;3&quot; unique_id=&quot;10073&quot;&gt;&lt;property id=&quot;20148&quot; value=&quot;5&quot;/&gt;&lt;property id=&quot;20300&quot; value=&quot;Slide 70 - &amp;quot;The Web Container Model &amp;#x0D;&amp;#x0A; Wrapper Class – Example&amp;quot;&quot;/&gt;&lt;property id=&quot;20307&quot; value=&quot;535&quot;/&gt;&lt;/object&gt;&lt;object type=&quot;3&quot; unique_id=&quot;10074&quot;&gt;&lt;property id=&quot;20148&quot; value=&quot;5&quot;/&gt;&lt;property id=&quot;20300&quot; value=&quot;Slide 71 - &amp;quot;The Web Container Model &amp;#x0D;&amp;#x0A; Wrapper Class – Example&amp;quot;&quot;/&gt;&lt;property id=&quot;20307&quot; value=&quot;536&quot;/&gt;&lt;/object&gt;&lt;object type=&quot;3&quot; unique_id=&quot;10075&quot;&gt;&lt;property id=&quot;20148&quot; value=&quot;5&quot;/&gt;&lt;property id=&quot;20300&quot; value=&quot;Slide 72 - &amp;quot;Summary&amp;quot;&quot;/&gt;&lt;property id=&quot;20307&quot; value=&quot;3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7317</TotalTime>
  <Words>2851</Words>
  <Application>Microsoft Office PowerPoint</Application>
  <PresentationFormat>On-screen Show (4:3)</PresentationFormat>
  <Paragraphs>534</Paragraphs>
  <Slides>67</Slides>
  <Notes>65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Office Theme</vt:lpstr>
      <vt:lpstr>Photo Editor Photo</vt:lpstr>
      <vt:lpstr>Web Applications &amp; Web Containers   Web Applications The Web Container Model  #Servlet #Tomcat #Deploy #Dispatcher #Scope #Video </vt:lpstr>
      <vt:lpstr>Review</vt:lpstr>
      <vt:lpstr>Review</vt:lpstr>
      <vt:lpstr>Review</vt:lpstr>
      <vt:lpstr>Objectives</vt:lpstr>
      <vt:lpstr>Objectives</vt:lpstr>
      <vt:lpstr>Deploy Application   Expectation</vt:lpstr>
      <vt:lpstr>Web Applications   File and Directory Structure </vt:lpstr>
      <vt:lpstr>Web Applications   File and Directory Structure</vt:lpstr>
      <vt:lpstr>Web Applications   File and Directory Structure</vt:lpstr>
      <vt:lpstr>Web Applications   Deploy Mechanism</vt:lpstr>
      <vt:lpstr>Web Applications   Manual Deploying</vt:lpstr>
      <vt:lpstr>Web Applications   Manual Deploying</vt:lpstr>
      <vt:lpstr>The Web Container Model  The Servlet Container</vt:lpstr>
      <vt:lpstr>The Web Container Model  The Servlet Container</vt:lpstr>
      <vt:lpstr>The Web Container Model  The ServletContext</vt:lpstr>
      <vt:lpstr>The Web Container Model  The ServletContext – Example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 The ServletConfig interface </vt:lpstr>
      <vt:lpstr>The Web Container Model  The ServletConfig – Initialization Parameters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How To Transfer  Requirements </vt:lpstr>
      <vt:lpstr>How To Transfer  Expectation </vt:lpstr>
      <vt:lpstr>How To Transfer  Expectation </vt:lpstr>
      <vt:lpstr>How To Transfer   Interactive Server Model</vt:lpstr>
      <vt:lpstr>How To Transfer   Abstraction</vt:lpstr>
      <vt:lpstr>The Web Container Model   Need for using attributes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 Redirect Mechanism</vt:lpstr>
      <vt:lpstr>The Web Container Model   Request Dispatching</vt:lpstr>
      <vt:lpstr>The Web Container Model   Using RequestDispatcher</vt:lpstr>
      <vt:lpstr>The Web Container Model   Using RequestDispatcher – Example</vt:lpstr>
      <vt:lpstr>The Web Container Model   Using RequestDispatcher – Example </vt:lpstr>
      <vt:lpstr>The Web Container Model   Need for using RequestDispatcher  Forward Mechanism</vt:lpstr>
      <vt:lpstr>The Web Container Model   Using RequestDispatcher – Example</vt:lpstr>
      <vt:lpstr>The Web Container Model   Need for using RequestDispatcher  Include Mechanism</vt:lpstr>
      <vt:lpstr>How To Transfer   Interactive Server Model – Implementation </vt:lpstr>
      <vt:lpstr>Summary</vt:lpstr>
      <vt:lpstr>Summary</vt:lpstr>
      <vt:lpstr>Next Lecture</vt:lpstr>
      <vt:lpstr>Next Lecture</vt:lpstr>
      <vt:lpstr>Appendix – How to Transfer   DTO</vt:lpstr>
      <vt:lpstr>How to Transfer   DAO</vt:lpstr>
      <vt:lpstr>How to Transfer   DAO</vt:lpstr>
      <vt:lpstr>How to Transfer   Controller Servlet</vt:lpstr>
      <vt:lpstr>How to Transfer   Login Servlet</vt:lpstr>
      <vt:lpstr>How to Transfer   Search Servlet</vt:lpstr>
      <vt:lpstr>How to Transfer   Search Result Servlet</vt:lpstr>
      <vt:lpstr>How to Transfer   Search Result Servlet</vt:lpstr>
    </vt:vector>
  </TitlesOfParts>
  <Company>FPT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user</cp:lastModifiedBy>
  <cp:revision>2762</cp:revision>
  <dcterms:created xsi:type="dcterms:W3CDTF">2007-08-21T04:43:22Z</dcterms:created>
  <dcterms:modified xsi:type="dcterms:W3CDTF">2021-11-11T11:26:07Z</dcterms:modified>
</cp:coreProperties>
</file>