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86"/>
  </p:notesMasterIdLst>
  <p:sldIdLst>
    <p:sldId id="256" r:id="rId2"/>
    <p:sldId id="565" r:id="rId3"/>
    <p:sldId id="359" r:id="rId4"/>
    <p:sldId id="547" r:id="rId5"/>
    <p:sldId id="520" r:id="rId6"/>
    <p:sldId id="522" r:id="rId7"/>
    <p:sldId id="521" r:id="rId8"/>
    <p:sldId id="439" r:id="rId9"/>
    <p:sldId id="441" r:id="rId10"/>
    <p:sldId id="442" r:id="rId11"/>
    <p:sldId id="566" r:id="rId12"/>
    <p:sldId id="443" r:id="rId13"/>
    <p:sldId id="508" r:id="rId14"/>
    <p:sldId id="446" r:id="rId15"/>
    <p:sldId id="509" r:id="rId16"/>
    <p:sldId id="447" r:id="rId17"/>
    <p:sldId id="448" r:id="rId18"/>
    <p:sldId id="512" r:id="rId19"/>
    <p:sldId id="493" r:id="rId20"/>
    <p:sldId id="438" r:id="rId21"/>
    <p:sldId id="451" r:id="rId22"/>
    <p:sldId id="473" r:id="rId23"/>
    <p:sldId id="450" r:id="rId24"/>
    <p:sldId id="452" r:id="rId25"/>
    <p:sldId id="506" r:id="rId26"/>
    <p:sldId id="515" r:id="rId27"/>
    <p:sldId id="458" r:id="rId28"/>
    <p:sldId id="457" r:id="rId29"/>
    <p:sldId id="472" r:id="rId30"/>
    <p:sldId id="454" r:id="rId31"/>
    <p:sldId id="455" r:id="rId32"/>
    <p:sldId id="465" r:id="rId33"/>
    <p:sldId id="463" r:id="rId34"/>
    <p:sldId id="464" r:id="rId35"/>
    <p:sldId id="517" r:id="rId36"/>
    <p:sldId id="466" r:id="rId37"/>
    <p:sldId id="467" r:id="rId38"/>
    <p:sldId id="491" r:id="rId39"/>
    <p:sldId id="474" r:id="rId40"/>
    <p:sldId id="468" r:id="rId41"/>
    <p:sldId id="499" r:id="rId42"/>
    <p:sldId id="549" r:id="rId43"/>
    <p:sldId id="475" r:id="rId44"/>
    <p:sldId id="394" r:id="rId45"/>
    <p:sldId id="492" r:id="rId46"/>
    <p:sldId id="548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1" r:id="rId59"/>
    <p:sldId id="562" r:id="rId60"/>
    <p:sldId id="563" r:id="rId61"/>
    <p:sldId id="523" r:id="rId62"/>
    <p:sldId id="524" r:id="rId63"/>
    <p:sldId id="525" r:id="rId64"/>
    <p:sldId id="526" r:id="rId65"/>
    <p:sldId id="527" r:id="rId66"/>
    <p:sldId id="528" r:id="rId67"/>
    <p:sldId id="529" r:id="rId68"/>
    <p:sldId id="530" r:id="rId69"/>
    <p:sldId id="531" r:id="rId70"/>
    <p:sldId id="532" r:id="rId71"/>
    <p:sldId id="533" r:id="rId72"/>
    <p:sldId id="534" r:id="rId73"/>
    <p:sldId id="535" r:id="rId74"/>
    <p:sldId id="536" r:id="rId75"/>
    <p:sldId id="537" r:id="rId76"/>
    <p:sldId id="538" r:id="rId77"/>
    <p:sldId id="539" r:id="rId78"/>
    <p:sldId id="540" r:id="rId79"/>
    <p:sldId id="541" r:id="rId80"/>
    <p:sldId id="542" r:id="rId81"/>
    <p:sldId id="543" r:id="rId82"/>
    <p:sldId id="544" r:id="rId83"/>
    <p:sldId id="545" r:id="rId84"/>
    <p:sldId id="546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  <a:srgbClr val="66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8944" autoAdjust="0"/>
  </p:normalViewPr>
  <p:slideViewPr>
    <p:cSldViewPr snapToGrid="0">
      <p:cViewPr varScale="1">
        <p:scale>
          <a:sx n="113" d="100"/>
          <a:sy n="113" d="100"/>
        </p:scale>
        <p:origin x="199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3E6AA3-C0B9-48A8-B4E9-70EBE4BECBD0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7D13F-012C-4B4C-8848-DF92A981A6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492E8-B121-4F5C-AD99-D47B535D8CB7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34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C95A-04C6-4C88-B674-431F5A0B1EAB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1645-09A4-4930-8CB1-0DEF6CADAB7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9113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5355F-CA55-47C2-91A6-42B967DA598F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BEB73-AB83-4992-818D-728C45A0092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492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24667-EB7F-46E1-B6D7-E50B6DF37DEA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292F3-3F6B-4BA6-B0FE-B8DD049A47F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2411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CA1F6-DB9D-4F73-BEB2-DD3F3272B4D8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8F312-AB51-4A4D-990C-CBAA9691EE4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1761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F2A9B-1ABF-462D-9D7B-1150CE6EBC02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54D81-C723-42EB-A045-DAE86394C2D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382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2E9A9-943D-4FA5-AB4C-1B20E19E4D82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1686E-1A97-4D04-A5D2-F9A8E44BE15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983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1B71-0E7A-4477-BCC9-A12248DF85DF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8D091-63BE-42FF-8379-B5838C7B74C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7947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14EA6-3B13-484C-AA0B-5F8A890EE68E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988DB-8986-41D1-A1D4-04274F40F63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6268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EA128-D7AA-46B4-97C8-7EC4DA6221DB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4A693-B89F-4898-9E35-E244DDF710C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3649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AF38A-4549-498A-8EEC-7548BF5317E3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562D3-0661-4F96-9C69-24AD3088113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7866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161DA-835F-46BC-BB7B-ADE685B39C3D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4F95-AE7B-462A-8167-F3B60EE54BD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2424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47DA3-5224-46B9-B5C4-16527E59AB8A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9D234-A876-48A3-8B05-52763767B5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8323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69505-FA03-4D76-87AF-7D13710487DB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ED80-87A7-4E63-B26C-EB89E539275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394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A85AF7C3-DEA4-4CDF-9878-B898FD33790A}" type="datetime1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6BBF2CD-35BE-4495-8B17-34ED92214F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1031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JSPs in XML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4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StandardAction</a:t>
            </a: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#EL #MVC1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398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265113" y="1106488"/>
            <a:ext cx="8878887" cy="55229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Bean tags are combined with JSP elements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Bean tags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 into single java Servlet classes on the server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technology directly supports using JavaBeans components with JSP language elements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6988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Standard Actions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160463"/>
            <a:ext cx="9144000" cy="56784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alternative to inserting java code into designed presentation page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 and performing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page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appropriate HTML on pages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pages and JavaBeans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additional functionality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tag libraries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prefix:actionName</a:t>
            </a:r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</a:t>
            </a:r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=“…”&gt;...&lt;/</a:t>
            </a:r>
            <a:r>
              <a:rPr lang="en-US" altLang="en-US" sz="24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prefix:actionName</a:t>
            </a:r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prefix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in the attributes must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in double quotes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actions can be either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or a container tag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JSP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03 tags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use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JavaBean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jsp:getProperty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vi-V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255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0" y="1192213"/>
            <a:ext cx="9144000" cy="56657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 or instantiate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JavaBeans component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tries to locate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instance of the Bean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instantiates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Bean from a class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locate or instantiate the Bean, the &lt;jsp:useBean&gt; follows the following steps: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Bean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means attribute containing object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within the scope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Defines an object reference variable with the name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Stores a reference to it in the variable, if it retrieves the Bean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Instantiates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from the specified class,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it cannot retrieve the Bean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=“&lt;identifier&gt;”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=“&lt;class name&gt;” [scope = “scope name”]/&gt;</a:t>
            </a: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is used to name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 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Bean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 scope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 name implementing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Bean processing.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lifespan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bean (sharable). Default value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255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0" y="1055688"/>
            <a:ext cx="9144000" cy="58023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scriptlet element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declare Java Bean: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endParaRPr lang="en-US" altLang="en-US" sz="20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className id = (className) scope.getAttribute(“identifier”);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(id == null) {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id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altLang="en-US" sz="20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scope.setAttribute (“identifier”, id);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 id=“book1” class=“store.book”/&gt;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similar to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store.book book1 = (store.book) pageContext.getAttribute(“book1”);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(book1 == null)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book1 = new store.book();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pageContext.setAttribute(“book1”, book1);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969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&lt;jsp:useBean&gt;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0" y="776288"/>
            <a:ext cx="9144000" cy="57959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Casting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&lt;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jsp:useBean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id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=“&lt;identifier&gt;”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class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=“&lt;class name&gt;”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type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 = “&lt;dataType&gt;” </a:t>
            </a:r>
            <a:b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[scope = “scope type”]/&gt;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type</a:t>
            </a:r>
            <a:r>
              <a:rPr lang="en-US" altLang="en-US" sz="2000">
                <a:latin typeface="Times New Roman" panose="02020603050405020304" pitchFamily="18" charset="0"/>
              </a:rPr>
              <a:t>: Java – DataType 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JSP Scriptlet element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endParaRPr lang="en-US" altLang="en-US" sz="20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dataType id = (dataType) scope.getAttribute(“identifier”);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(id == null) {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id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(dataType) (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en-US" sz="20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scope.setAttribute (“identifier”, id);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vi-VN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Ex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&lt;jsp:useBean id=“book1” class=“store.book” type=“library.magazine” /&gt;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Similar to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r>
              <a:rPr lang="en-US" altLang="en-US" sz="1800">
                <a:latin typeface="Times New Roman" panose="02020603050405020304" pitchFamily="18" charset="0"/>
              </a:rPr>
              <a:t>library.magazine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book1 = (</a:t>
            </a:r>
            <a:r>
              <a:rPr lang="en-US" altLang="en-US" sz="1800">
                <a:latin typeface="Times New Roman" panose="02020603050405020304" pitchFamily="18" charset="0"/>
              </a:rPr>
              <a:t>library.magazine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pageContext.getAttribute(“book1”);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(book1 == null)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book1 =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>
                <a:latin typeface="Times New Roman" panose="02020603050405020304" pitchFamily="18" charset="0"/>
              </a:rPr>
              <a:t>library.magazine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 store.book()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pageContext.setAttribute(“book1”, book1);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%&gt;</a:t>
            </a:r>
            <a:endParaRPr lang="vi-V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969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0" y="1049338"/>
            <a:ext cx="9144000" cy="55229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Other syntax</a:t>
            </a:r>
          </a:p>
          <a:p>
            <a:pPr lvl="1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&lt;jsp:useBean …&gt; statement &lt;/jsp:useBean&gt;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 id="count" class="ABean.AccessBean" scope="application"&gt;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&lt;jsp:setProperty name="count" property="firstPage" value="ATest.jsp" /&gt;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&lt;/jsp:useBean&gt;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Notes</a:t>
            </a:r>
            <a:r>
              <a:rPr lang="vi-VN" altLang="en-US" sz="2400">
                <a:latin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If using some specified symbol in command, the symbol “\” should put such as ‘ (</a:t>
            </a:r>
            <a:r>
              <a:rPr lang="en-US" altLang="en-US" sz="2000" b="1">
                <a:latin typeface="Times New Roman" panose="02020603050405020304" pitchFamily="18" charset="0"/>
              </a:rPr>
              <a:t>\’</a:t>
            </a:r>
            <a:r>
              <a:rPr lang="en-US" altLang="en-US" sz="2000">
                <a:latin typeface="Times New Roman" panose="02020603050405020304" pitchFamily="18" charset="0"/>
              </a:rPr>
              <a:t>); “ (</a:t>
            </a:r>
            <a:r>
              <a:rPr lang="en-US" altLang="en-US" sz="2000" b="1">
                <a:latin typeface="Times New Roman" panose="02020603050405020304" pitchFamily="18" charset="0"/>
              </a:rPr>
              <a:t>\”</a:t>
            </a:r>
            <a:r>
              <a:rPr lang="en-US" altLang="en-US" sz="2000">
                <a:latin typeface="Times New Roman" panose="02020603050405020304" pitchFamily="18" charset="0"/>
              </a:rPr>
              <a:t>), \ (</a:t>
            </a:r>
            <a:r>
              <a:rPr lang="en-US" altLang="en-US" sz="2000" b="1">
                <a:latin typeface="Times New Roman" panose="02020603050405020304" pitchFamily="18" charset="0"/>
              </a:rPr>
              <a:t>\\</a:t>
            </a:r>
            <a:r>
              <a:rPr lang="en-US" altLang="en-US" sz="2000">
                <a:latin typeface="Times New Roman" panose="02020603050405020304" pitchFamily="18" charset="0"/>
              </a:rPr>
              <a:t>), % (\</a:t>
            </a:r>
            <a:r>
              <a:rPr lang="en-US" altLang="en-US" sz="2000" b="1">
                <a:latin typeface="Times New Roman" panose="02020603050405020304" pitchFamily="18" charset="0"/>
              </a:rPr>
              <a:t>%</a:t>
            </a:r>
            <a:r>
              <a:rPr lang="en-US" altLang="en-US" sz="2000">
                <a:latin typeface="Times New Roman" panose="02020603050405020304" pitchFamily="18" charset="0"/>
              </a:rPr>
              <a:t>), ...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JSP scriptlets</a:t>
            </a:r>
            <a:r>
              <a:rPr lang="vi-VN" altLang="en-US" sz="2000">
                <a:latin typeface="Times New Roman" panose="02020603050405020304" pitchFamily="18" charset="0"/>
              </a:rPr>
              <a:t> use </a:t>
            </a:r>
            <a:r>
              <a:rPr lang="vi-VN" altLang="en-US" sz="2000" b="1">
                <a:latin typeface="Times New Roman" panose="02020603050405020304" pitchFamily="18" charset="0"/>
              </a:rPr>
              <a:t>id as a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6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&lt;jsp:getProperty&gt;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992188"/>
            <a:ext cx="9144000" cy="58658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Retrieves a bean property value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getter methods and displays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 in a JSP page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using &lt;jsp: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Property&gt; you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create or locate a bean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&lt;jsp:useBean&gt;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 indexed property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enterprise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beans components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&lt;jsp:getProperty </a:t>
            </a:r>
            <a:r>
              <a:rPr lang="vi-V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=“&lt;identifier&gt;” </a:t>
            </a:r>
            <a:r>
              <a:rPr lang="vi-V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=“&lt;attr name&gt;” /&gt;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identifier declared in jsp:useBean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property name is implemented in Java Bean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scriptlet command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&lt;%= &lt;identifier&gt;.getXxx() %&gt;</a:t>
            </a:r>
            <a:endParaRPr lang="vi-V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&lt;jsp:getProperty name=“book1” property=“title”/&gt; </a:t>
            </a: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Similar to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&lt;%= book1.getTitle()%&gt;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556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&lt;jsp:setProperty&gt;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0" y="1025525"/>
            <a:ext cx="9144000" cy="56467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Sets the value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properties in a bean,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bean’s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setter methods</a:t>
            </a:r>
          </a:p>
          <a:p>
            <a:pPr algn="just" eaLnBrk="1" hangingPunct="1">
              <a:lnSpc>
                <a:spcPct val="9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using &lt;jsp: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Property&gt; you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create or locate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bean with &lt;jsp:useBean&gt;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&lt;jsp:setProperty name=“&lt;identifiers&gt;” property=</a:t>
            </a:r>
            <a:b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“&lt;attr name&gt;” value=“&lt;const/ expression&gt;” /&gt;</a:t>
            </a: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command: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id.setXxx(&lt;value&gt;)</a:t>
            </a: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scope.setAttribute(“identifier”, id);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  <a:p>
            <a:pPr eaLnBrk="1" hangingPunct="1">
              <a:lnSpc>
                <a:spcPct val="9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&lt;jsp:setProperty name=“book1” property=“title” value=“JSP Book” /&gt;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Similar to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&lt;% book1.setTitle(“JSP Book”)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pageContext.setAttribute(“book1”, book1); 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52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&lt;jsp:setProperty&gt;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0" y="1092200"/>
            <a:ext cx="9144000" cy="55229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Assign a expression to action setProperty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String sMsg = request.getParameter("sms");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&lt;jsp:setProperty name="msg" property="message" value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="&lt;%= sMsg %&gt;" </a:t>
            </a:r>
            <a:r>
              <a:rPr lang="en-US" altLang="en-US" sz="2000">
                <a:latin typeface="Times New Roman" panose="02020603050405020304" pitchFamily="18" charset="0"/>
              </a:rPr>
              <a:t>/&gt;</a:t>
            </a:r>
            <a:endParaRPr lang="vi-VN" altLang="en-US" sz="20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Use param properties in setProperty</a:t>
            </a:r>
            <a:r>
              <a:rPr lang="en-US" altLang="en-US" sz="2400">
                <a:latin typeface="Times New Roman" panose="02020603050405020304" pitchFamily="18" charset="0"/>
              </a:rPr>
              <a:t>: receive an inputted value from a request (from other JSP page, application, or URL)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&lt;jsp:setProperty name="msg" property="message"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param=“message” </a:t>
            </a:r>
            <a:r>
              <a:rPr lang="en-US" altLang="en-US" sz="2000">
                <a:latin typeface="Times New Roman" panose="02020603050405020304" pitchFamily="18" charset="0"/>
              </a:rPr>
              <a:t>/&gt;</a:t>
            </a:r>
            <a:endParaRPr lang="vi-VN" altLang="en-US" sz="20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>
                <a:latin typeface="Times New Roman" panose="02020603050405020304" pitchFamily="18" charset="0"/>
              </a:rPr>
              <a:t>To </a:t>
            </a:r>
            <a:r>
              <a:rPr lang="vi-VN" altLang="en-US" sz="2400" b="1">
                <a:latin typeface="Times New Roman" panose="02020603050405020304" pitchFamily="18" charset="0"/>
              </a:rPr>
              <a:t>set values to whole bean properties</a:t>
            </a:r>
            <a:r>
              <a:rPr lang="vi-VN" altLang="en-US" sz="2400">
                <a:latin typeface="Times New Roman" panose="02020603050405020304" pitchFamily="18" charset="0"/>
              </a:rPr>
              <a:t>, the </a:t>
            </a:r>
            <a:r>
              <a:rPr lang="vi-VN" altLang="en-US" sz="2400" b="1">
                <a:latin typeface="Times New Roman" panose="02020603050405020304" pitchFamily="18" charset="0"/>
              </a:rPr>
              <a:t>symbol “*” </a:t>
            </a:r>
            <a:r>
              <a:rPr lang="vi-VN" altLang="en-US" sz="2400">
                <a:latin typeface="Times New Roman" panose="02020603050405020304" pitchFamily="18" charset="0"/>
              </a:rPr>
              <a:t>is assigned to setProperty</a:t>
            </a:r>
          </a:p>
          <a:p>
            <a:pPr lvl="1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&lt;jsp:setProperty name="msg"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property=“*"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/&gt;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Notes</a:t>
            </a:r>
            <a:r>
              <a:rPr lang="en-US" altLang="en-US" sz="2400">
                <a:latin typeface="Times New Roman" panose="02020603050405020304" pitchFamily="18" charset="0"/>
              </a:rPr>
              <a:t>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Bean Action is </a:t>
            </a:r>
            <a:r>
              <a:rPr lang="en-US" altLang="en-US" sz="2000" b="1">
                <a:latin typeface="Times New Roman" panose="02020603050405020304" pitchFamily="18" charset="0"/>
              </a:rPr>
              <a:t>executed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only if</a:t>
            </a:r>
            <a:r>
              <a:rPr lang="en-US" altLang="en-US" sz="2000">
                <a:latin typeface="Times New Roman" panose="02020603050405020304" pitchFamily="18" charset="0"/>
              </a:rPr>
              <a:t> all of </a:t>
            </a:r>
            <a:r>
              <a:rPr lang="en-US" altLang="en-US" sz="2000" b="1">
                <a:latin typeface="Times New Roman" panose="02020603050405020304" pitchFamily="18" charset="0"/>
              </a:rPr>
              <a:t>properties</a:t>
            </a:r>
            <a:r>
              <a:rPr lang="en-US" altLang="en-US" sz="2000">
                <a:latin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</a:rPr>
              <a:t>assigned</a:t>
            </a:r>
            <a:r>
              <a:rPr lang="en-US" altLang="en-US" sz="2000">
                <a:latin typeface="Times New Roman" panose="02020603050405020304" pitchFamily="18" charset="0"/>
              </a:rPr>
              <a:t> val</a:t>
            </a:r>
            <a:r>
              <a:rPr lang="en-US" altLang="en-US" sz="2000" b="1">
                <a:latin typeface="Times New Roman" panose="02020603050405020304" pitchFamily="18" charset="0"/>
              </a:rPr>
              <a:t>u</a:t>
            </a:r>
            <a:r>
              <a:rPr lang="en-US" altLang="en-US" sz="2000">
                <a:latin typeface="Times New Roman" panose="02020603050405020304" pitchFamily="18" charset="0"/>
              </a:rPr>
              <a:t>es </a:t>
            </a:r>
            <a:r>
              <a:rPr lang="en-US" altLang="en-US" sz="2000" b="1">
                <a:latin typeface="Times New Roman" panose="02020603050405020304" pitchFamily="18" charset="0"/>
              </a:rPr>
              <a:t>because</a:t>
            </a:r>
            <a:r>
              <a:rPr lang="en-US" altLang="en-US" sz="2000">
                <a:latin typeface="Times New Roman" panose="02020603050405020304" pitchFamily="18" charset="0"/>
              </a:rPr>
              <a:t> the engine </a:t>
            </a:r>
            <a:r>
              <a:rPr lang="en-US" altLang="en-US" sz="2000" b="1">
                <a:latin typeface="Times New Roman" panose="02020603050405020304" pitchFamily="18" charset="0"/>
              </a:rPr>
              <a:t>does not assign a null value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lacked properties</a:t>
            </a:r>
            <a:r>
              <a:rPr lang="en-US" altLang="en-US" sz="2000">
                <a:latin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In some web server, the </a:t>
            </a:r>
            <a:r>
              <a:rPr lang="en-US" altLang="en-US" sz="2000" b="1">
                <a:latin typeface="Times New Roman" panose="02020603050405020304" pitchFamily="18" charset="0"/>
              </a:rPr>
              <a:t>exceptions</a:t>
            </a:r>
            <a:r>
              <a:rPr lang="en-US" altLang="en-US" sz="2000">
                <a:latin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</a:rPr>
              <a:t>thrown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</a:rPr>
              <a:t>property</a:t>
            </a:r>
            <a:r>
              <a:rPr lang="en-US" altLang="en-US" sz="2000">
                <a:latin typeface="Times New Roman" panose="02020603050405020304" pitchFamily="18" charset="0"/>
              </a:rPr>
              <a:t> value is </a:t>
            </a:r>
            <a:r>
              <a:rPr lang="en-US" altLang="en-US" sz="2000" b="1">
                <a:latin typeface="Times New Roman" panose="02020603050405020304" pitchFamily="18" charset="0"/>
              </a:rPr>
              <a:t>assigned</a:t>
            </a:r>
            <a:r>
              <a:rPr lang="en-US" altLang="en-US" sz="2000">
                <a:latin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</a:rPr>
              <a:t>double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</a:rPr>
              <a:t>converted mechanism</a:t>
            </a:r>
            <a:r>
              <a:rPr lang="en-US" altLang="en-US" sz="2000">
                <a:latin typeface="Times New Roman" panose="02020603050405020304" pitchFamily="18" charset="0"/>
              </a:rPr>
              <a:t> does </a:t>
            </a:r>
            <a:r>
              <a:rPr lang="en-US" altLang="en-US" sz="2000" b="1">
                <a:latin typeface="Times New Roman" panose="02020603050405020304" pitchFamily="18" charset="0"/>
              </a:rPr>
              <a:t>not ensure</a:t>
            </a:r>
            <a:r>
              <a:rPr lang="en-US" altLang="en-US" sz="2000">
                <a:latin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</a:rPr>
              <a:t>valid value for property</a:t>
            </a:r>
            <a:r>
              <a:rPr lang="en-US" altLang="en-US" sz="2000">
                <a:latin typeface="Times New Roman" panose="02020603050405020304" pitchFamily="18" charset="0"/>
              </a:rPr>
              <a:t> (instead of manual casting)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</a:rPr>
              <a:t>parameters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name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should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similar</a:t>
            </a:r>
            <a:r>
              <a:rPr lang="en-US" altLang="en-US" sz="2000">
                <a:latin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</a:rPr>
              <a:t>properties name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implemented</a:t>
            </a:r>
            <a:r>
              <a:rPr lang="en-US" altLang="en-US" sz="2000">
                <a:latin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</a:rPr>
              <a:t>Bean</a:t>
            </a:r>
            <a:endParaRPr lang="vi-V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846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Steps in design Web Application </a:t>
            </a:r>
            <a:b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MVC patterns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0" y="1739900"/>
            <a:ext cx="9144000" cy="5118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View,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 some persistence controls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are implemented as the Java Bean (Model) ‘s properties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Java Bean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accessor methods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utilitie methods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are used to query the properties of Java Bean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are designed following the OO standard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servlet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page combining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 &amp; Model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4905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0" y="411163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Tracking Mechanism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must be stored the value that transfer to server in each its request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Error: create the friendly UI to user when the system’s errors occur.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Error: store the errors (users or/and app) to the file to improve the application and get users’ behaviors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757363"/>
            <a:ext cx="1524000" cy="12192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Tracking Session Mechanism</a:t>
            </a: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7086600" y="1452563"/>
            <a:ext cx="1524000" cy="609600"/>
          </a:xfrm>
          <a:prstGeom prst="rect">
            <a:avLst/>
          </a:prstGeom>
          <a:solidFill>
            <a:srgbClr val="00FF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Arial" panose="020B0604020202020204" pitchFamily="34" charset="0"/>
              </a:rPr>
              <a:t>Session </a:t>
            </a:r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3078" name="Oval 12"/>
          <p:cNvSpPr>
            <a:spLocks noChangeArrowheads="1"/>
          </p:cNvSpPr>
          <p:nvPr/>
        </p:nvSpPr>
        <p:spPr bwMode="auto">
          <a:xfrm>
            <a:off x="1981200" y="1300163"/>
            <a:ext cx="3114675" cy="1339850"/>
          </a:xfrm>
          <a:prstGeom prst="ellipse">
            <a:avLst/>
          </a:prstGeom>
          <a:solidFill>
            <a:srgbClr val="00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Store data/object at server site</a:t>
            </a:r>
            <a:b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But, SessionID is stored at client</a:t>
            </a:r>
          </a:p>
        </p:txBody>
      </p:sp>
      <p:sp>
        <p:nvSpPr>
          <p:cNvPr id="27" name="Oval 26"/>
          <p:cNvSpPr/>
          <p:nvPr/>
        </p:nvSpPr>
        <p:spPr>
          <a:xfrm>
            <a:off x="1752600" y="3357563"/>
            <a:ext cx="2209800" cy="91440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Store data/object at client site</a:t>
            </a:r>
          </a:p>
        </p:txBody>
      </p:sp>
      <p:sp>
        <p:nvSpPr>
          <p:cNvPr id="28" name="Oval 27"/>
          <p:cNvSpPr/>
          <p:nvPr/>
        </p:nvSpPr>
        <p:spPr>
          <a:xfrm>
            <a:off x="4724400" y="2611438"/>
            <a:ext cx="1676400" cy="974725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Located at client’s system fie</a:t>
            </a:r>
          </a:p>
        </p:txBody>
      </p:sp>
      <p:sp>
        <p:nvSpPr>
          <p:cNvPr id="29" name="Oval 28"/>
          <p:cNvSpPr/>
          <p:nvPr/>
        </p:nvSpPr>
        <p:spPr>
          <a:xfrm>
            <a:off x="4724400" y="3814763"/>
            <a:ext cx="1676400" cy="91440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Located at query string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86600" y="2900363"/>
            <a:ext cx="1858963" cy="457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Cookies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99325" y="3922713"/>
            <a:ext cx="1844675" cy="457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URL rewriting</a:t>
            </a:r>
          </a:p>
        </p:txBody>
      </p:sp>
      <p:cxnSp>
        <p:nvCxnSpPr>
          <p:cNvPr id="32" name="Straight Arrow Connector 31"/>
          <p:cNvCxnSpPr>
            <a:stCxn id="23" idx="3"/>
            <a:endCxn id="3078" idx="2"/>
          </p:cNvCxnSpPr>
          <p:nvPr/>
        </p:nvCxnSpPr>
        <p:spPr>
          <a:xfrm flipV="1">
            <a:off x="1524000" y="1970088"/>
            <a:ext cx="45720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27" idx="1"/>
          </p:cNvCxnSpPr>
          <p:nvPr/>
        </p:nvCxnSpPr>
        <p:spPr>
          <a:xfrm>
            <a:off x="1536700" y="2366963"/>
            <a:ext cx="539750" cy="111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77" idx="1"/>
          </p:cNvCxnSpPr>
          <p:nvPr/>
        </p:nvCxnSpPr>
        <p:spPr>
          <a:xfrm flipV="1">
            <a:off x="5037138" y="1757363"/>
            <a:ext cx="2049462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Arrow Connector 28"/>
          <p:cNvCxnSpPr>
            <a:cxnSpLocks noChangeShapeType="1"/>
            <a:stCxn id="27" idx="7"/>
            <a:endCxn id="28" idx="2"/>
          </p:cNvCxnSpPr>
          <p:nvPr/>
        </p:nvCxnSpPr>
        <p:spPr bwMode="auto">
          <a:xfrm flipV="1">
            <a:off x="3638550" y="3098800"/>
            <a:ext cx="1073150" cy="37941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Straight Arrow Connector 31"/>
          <p:cNvCxnSpPr>
            <a:cxnSpLocks noChangeShapeType="1"/>
            <a:stCxn id="27" idx="5"/>
            <a:endCxn id="29" idx="2"/>
          </p:cNvCxnSpPr>
          <p:nvPr/>
        </p:nvCxnSpPr>
        <p:spPr bwMode="auto">
          <a:xfrm>
            <a:off x="3638550" y="4151313"/>
            <a:ext cx="1073150" cy="1206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stCxn id="28" idx="6"/>
            <a:endCxn id="30" idx="1"/>
          </p:cNvCxnSpPr>
          <p:nvPr/>
        </p:nvCxnSpPr>
        <p:spPr>
          <a:xfrm>
            <a:off x="6413500" y="3098800"/>
            <a:ext cx="660400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6"/>
            <a:endCxn id="31" idx="1"/>
          </p:cNvCxnSpPr>
          <p:nvPr/>
        </p:nvCxnSpPr>
        <p:spPr>
          <a:xfrm flipV="1">
            <a:off x="6413500" y="4151313"/>
            <a:ext cx="873125" cy="12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43713" y="5033963"/>
            <a:ext cx="2070100" cy="457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Hidden form fields</a:t>
            </a:r>
          </a:p>
        </p:txBody>
      </p:sp>
      <p:cxnSp>
        <p:nvCxnSpPr>
          <p:cNvPr id="3092" name="Straight Arrow Connector 40"/>
          <p:cNvCxnSpPr>
            <a:cxnSpLocks noChangeShapeType="1"/>
            <a:endCxn id="41" idx="1"/>
          </p:cNvCxnSpPr>
          <p:nvPr/>
        </p:nvCxnSpPr>
        <p:spPr bwMode="auto">
          <a:xfrm flipV="1">
            <a:off x="6383338" y="5262563"/>
            <a:ext cx="447675" cy="1587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15"/>
          <p:cNvSpPr/>
          <p:nvPr/>
        </p:nvSpPr>
        <p:spPr>
          <a:xfrm>
            <a:off x="3186113" y="4821238"/>
            <a:ext cx="3184525" cy="91440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Located on web page and pass via form’s parameter</a:t>
            </a:r>
          </a:p>
        </p:txBody>
      </p:sp>
      <p:cxnSp>
        <p:nvCxnSpPr>
          <p:cNvPr id="3094" name="Straight Arrow Connector 31"/>
          <p:cNvCxnSpPr>
            <a:cxnSpLocks noChangeShapeType="1"/>
            <a:stCxn id="27" idx="4"/>
          </p:cNvCxnSpPr>
          <p:nvPr/>
        </p:nvCxnSpPr>
        <p:spPr bwMode="auto">
          <a:xfrm>
            <a:off x="2857500" y="4284663"/>
            <a:ext cx="315913" cy="99377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856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3498850"/>
            <a:ext cx="40481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MVC1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/>
          </p:cNvSpPr>
          <p:nvPr/>
        </p:nvSpPr>
        <p:spPr bwMode="auto">
          <a:xfrm>
            <a:off x="323850" y="1120775"/>
            <a:ext cx="882015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7615238" y="3773488"/>
            <a:ext cx="1465262" cy="3016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3075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1336675"/>
            <a:ext cx="3343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6151563" y="1643063"/>
            <a:ext cx="1465262" cy="3016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08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of JavaBeans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001713"/>
            <a:ext cx="9144000" cy="56705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page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Accessible for </a:t>
            </a:r>
            <a:r>
              <a:rPr lang="en-US" altLang="en-US" sz="2000" b="1">
                <a:latin typeface="Times New Roman" panose="02020603050405020304" pitchFamily="18" charset="0"/>
              </a:rPr>
              <a:t>current page</a:t>
            </a:r>
            <a:r>
              <a:rPr lang="vi-VN" altLang="en-US" sz="2000" b="1">
                <a:latin typeface="Times New Roman" panose="02020603050405020304" pitchFamily="18" charset="0"/>
              </a:rPr>
              <a:t>.</a:t>
            </a:r>
            <a:r>
              <a:rPr lang="vi-VN" altLang="en-US" sz="2000">
                <a:latin typeface="Times New Roman" panose="02020603050405020304" pitchFamily="18" charset="0"/>
              </a:rPr>
              <a:t> The life </a:t>
            </a:r>
            <a:r>
              <a:rPr lang="en-US" altLang="en-US" sz="2000">
                <a:latin typeface="Times New Roman" panose="02020603050405020304" pitchFamily="18" charset="0"/>
              </a:rPr>
              <a:t>s</a:t>
            </a:r>
            <a:r>
              <a:rPr lang="vi-VN" altLang="en-US" sz="2000">
                <a:latin typeface="Times New Roman" panose="02020603050405020304" pitchFamily="18" charset="0"/>
              </a:rPr>
              <a:t>pan tills the current page displayed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</a:rPr>
              <a:t>The information is </a:t>
            </a:r>
            <a:r>
              <a:rPr lang="vi-VN" altLang="en-US" sz="2000" b="1">
                <a:latin typeface="Times New Roman" panose="02020603050405020304" pitchFamily="18" charset="0"/>
              </a:rPr>
              <a:t>stored in pageContext</a:t>
            </a:r>
            <a:r>
              <a:rPr lang="vi-VN" altLang="en-US" sz="2000">
                <a:latin typeface="Times New Roman" panose="02020603050405020304" pitchFamily="18" charset="0"/>
              </a:rPr>
              <a:t> (get values through the getAttribute method)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– default scope</a:t>
            </a:r>
            <a:endParaRPr lang="vi-VN" altLang="en-US" sz="20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application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Current and any successive request from the same Web Application. Global to all JSP and servlet.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information is </a:t>
            </a:r>
            <a:r>
              <a:rPr lang="en-US" altLang="en-US" sz="2000" b="1">
                <a:latin typeface="Times New Roman" panose="02020603050405020304" pitchFamily="18" charset="0"/>
              </a:rPr>
              <a:t>stored in ServletContext</a:t>
            </a:r>
            <a:r>
              <a:rPr lang="en-US" altLang="en-US" sz="2000">
                <a:latin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life span is Application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session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information is </a:t>
            </a:r>
            <a:r>
              <a:rPr lang="en-US" altLang="en-US" sz="2000" b="1">
                <a:latin typeface="Times New Roman" panose="02020603050405020304" pitchFamily="18" charset="0"/>
              </a:rPr>
              <a:t>stored</a:t>
            </a:r>
            <a:r>
              <a:rPr lang="en-US" altLang="en-US" sz="2000">
                <a:latin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</a:rPr>
              <a:t>HttpSession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combined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current request</a:t>
            </a:r>
            <a:r>
              <a:rPr lang="en-US" altLang="en-US" sz="2000">
                <a:latin typeface="Times New Roman" panose="02020603050405020304" pitchFamily="18" charset="0"/>
              </a:rPr>
              <a:t> (get values through the getValues method of Session interface (Implicit Object)).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life span tills the session destroyed, time out, or Web browser closed.</a:t>
            </a:r>
            <a:r>
              <a:rPr lang="vi-VN" altLang="en-US" sz="1800">
                <a:latin typeface="Times New Roman" panose="02020603050405020304" pitchFamily="18" charset="0"/>
              </a:rPr>
              <a:t> </a:t>
            </a:r>
            <a:endParaRPr lang="vi-VN" altLang="en-US" sz="20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request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Accessible for </a:t>
            </a:r>
            <a:r>
              <a:rPr lang="en-US" altLang="en-US" sz="2000" b="1">
                <a:latin typeface="Times New Roman" panose="02020603050405020304" pitchFamily="18" charset="0"/>
              </a:rPr>
              <a:t>current request</a:t>
            </a:r>
            <a:r>
              <a:rPr lang="en-US" altLang="en-US" sz="2000">
                <a:latin typeface="Times New Roman" panose="02020603050405020304" pitchFamily="18" charset="0"/>
              </a:rPr>
              <a:t> (get values through the getAttribute methods)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information is </a:t>
            </a:r>
            <a:r>
              <a:rPr lang="en-US" altLang="en-US" sz="2000" b="1">
                <a:latin typeface="Times New Roman" panose="02020603050405020304" pitchFamily="18" charset="0"/>
              </a:rPr>
              <a:t>stored in ServletRequest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life Span tills the request processed and the response is sent back to the Web browser</a:t>
            </a:r>
            <a:endParaRPr lang="vi-V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of JavaBeans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0" y="1187450"/>
            <a:ext cx="9144000" cy="5670550"/>
          </a:xfrm>
        </p:spPr>
        <p:txBody>
          <a:bodyPr/>
          <a:lstStyle/>
          <a:p>
            <a:pPr algn="just" eaLnBrk="1" hangingPunct="1"/>
            <a:r>
              <a:rPr lang="en-US" altLang="en-US" b="1">
                <a:latin typeface="Times New Roman" panose="02020603050405020304" pitchFamily="18" charset="0"/>
              </a:rPr>
              <a:t>Notes</a:t>
            </a:r>
            <a:r>
              <a:rPr lang="en-US" altLang="en-US">
                <a:latin typeface="Times New Roman" panose="02020603050405020304" pitchFamily="18" charset="0"/>
              </a:rPr>
              <a:t>:</a:t>
            </a:r>
            <a:endParaRPr lang="vi-VN" altLang="en-US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vi-VN" altLang="en-US">
                <a:latin typeface="Times New Roman" panose="02020603050405020304" pitchFamily="18" charset="0"/>
              </a:rPr>
              <a:t>Using JavaBeans with Session or Application scope, a JSP page </a:t>
            </a:r>
            <a:r>
              <a:rPr lang="vi-VN" altLang="en-US" b="1">
                <a:latin typeface="Times New Roman" panose="02020603050405020304" pitchFamily="18" charset="0"/>
              </a:rPr>
              <a:t>must declare a tag action jsp:useBean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  <a:r>
              <a:rPr lang="vi-VN" altLang="en-US" b="1">
                <a:latin typeface="Times New Roman" panose="02020603050405020304" pitchFamily="18" charset="0"/>
              </a:rPr>
              <a:t>with</a:t>
            </a:r>
            <a:r>
              <a:rPr lang="vi-VN" altLang="en-US">
                <a:latin typeface="Times New Roman" panose="02020603050405020304" pitchFamily="18" charset="0"/>
              </a:rPr>
              <a:t> a </a:t>
            </a:r>
            <a:r>
              <a:rPr lang="vi-VN" altLang="en-US" b="1">
                <a:latin typeface="Times New Roman" panose="02020603050405020304" pitchFamily="18" charset="0"/>
              </a:rPr>
              <a:t>same id and class name.</a:t>
            </a:r>
          </a:p>
          <a:p>
            <a:pPr lvl="1" algn="just" eaLnBrk="1" hangingPunct="1"/>
            <a:r>
              <a:rPr lang="vi-VN" altLang="en-US">
                <a:latin typeface="Times New Roman" panose="02020603050405020304" pitchFamily="18" charset="0"/>
              </a:rPr>
              <a:t>JSP, JSP/ Servlet </a:t>
            </a:r>
            <a:r>
              <a:rPr lang="vi-VN" altLang="en-US" b="1">
                <a:latin typeface="Times New Roman" panose="02020603050405020304" pitchFamily="18" charset="0"/>
              </a:rPr>
              <a:t>engine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  <a:r>
              <a:rPr lang="vi-VN" altLang="en-US" b="1">
                <a:latin typeface="Times New Roman" panose="02020603050405020304" pitchFamily="18" charset="0"/>
              </a:rPr>
              <a:t>defines scope</a:t>
            </a:r>
            <a:r>
              <a:rPr lang="vi-VN" altLang="en-US">
                <a:latin typeface="Times New Roman" panose="02020603050405020304" pitchFamily="18" charset="0"/>
              </a:rPr>
              <a:t> in executing Web application, </a:t>
            </a:r>
            <a:r>
              <a:rPr lang="vi-VN" altLang="en-US" b="1">
                <a:latin typeface="Times New Roman" panose="02020603050405020304" pitchFamily="18" charset="0"/>
              </a:rPr>
              <a:t>if</a:t>
            </a:r>
            <a:r>
              <a:rPr lang="vi-VN" altLang="en-US">
                <a:latin typeface="Times New Roman" panose="02020603050405020304" pitchFamily="18" charset="0"/>
              </a:rPr>
              <a:t> the instance </a:t>
            </a:r>
            <a:r>
              <a:rPr lang="vi-VN" altLang="en-US" b="1">
                <a:latin typeface="Times New Roman" panose="02020603050405020304" pitchFamily="18" charset="0"/>
              </a:rPr>
              <a:t>bean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  <a:r>
              <a:rPr lang="vi-VN" altLang="en-US" b="1">
                <a:latin typeface="Times New Roman" panose="02020603050405020304" pitchFamily="18" charset="0"/>
              </a:rPr>
              <a:t>existed</a:t>
            </a:r>
            <a:r>
              <a:rPr lang="vi-VN" altLang="en-US">
                <a:latin typeface="Times New Roman" panose="02020603050405020304" pitchFamily="18" charset="0"/>
              </a:rPr>
              <a:t>, the </a:t>
            </a:r>
            <a:r>
              <a:rPr lang="vi-VN" altLang="en-US" b="1">
                <a:latin typeface="Times New Roman" panose="02020603050405020304" pitchFamily="18" charset="0"/>
              </a:rPr>
              <a:t>engine</a:t>
            </a:r>
            <a:r>
              <a:rPr lang="vi-VN" altLang="en-US">
                <a:latin typeface="Times New Roman" panose="02020603050405020304" pitchFamily="18" charset="0"/>
              </a:rPr>
              <a:t> does </a:t>
            </a:r>
            <a:r>
              <a:rPr lang="vi-VN" altLang="en-US" b="1">
                <a:latin typeface="Times New Roman" panose="02020603050405020304" pitchFamily="18" charset="0"/>
              </a:rPr>
              <a:t>not instantatiate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  <a:r>
              <a:rPr lang="vi-VN" altLang="en-US" b="1">
                <a:latin typeface="Times New Roman" panose="02020603050405020304" pitchFamily="18" charset="0"/>
              </a:rPr>
              <a:t>new</a:t>
            </a:r>
            <a:r>
              <a:rPr lang="vi-VN" altLang="en-US">
                <a:latin typeface="Times New Roman" panose="02020603050405020304" pitchFamily="18" charset="0"/>
              </a:rPr>
              <a:t> one (</a:t>
            </a:r>
            <a:r>
              <a:rPr lang="vi-VN" altLang="en-US" b="1">
                <a:latin typeface="Times New Roman" panose="02020603050405020304" pitchFamily="18" charset="0"/>
              </a:rPr>
              <a:t>the tag jsp:useBean is omited</a:t>
            </a:r>
            <a:r>
              <a:rPr lang="vi-VN" altLang="en-US">
                <a:latin typeface="Times New Roman" panose="02020603050405020304" pitchFamily="18" charset="0"/>
              </a:rPr>
              <a:t>) to execute Bean’s methods. </a:t>
            </a:r>
            <a:r>
              <a:rPr lang="en-US" altLang="en-US" b="1">
                <a:latin typeface="Times New Roman" panose="02020603050405020304" pitchFamily="18" charset="0"/>
              </a:rPr>
              <a:t>Otherwise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</a:rPr>
              <a:t>the engine create a new instance.</a:t>
            </a:r>
            <a:endParaRPr lang="vi-V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&lt;jsp:include&gt; tag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0" y="1335088"/>
            <a:ext cx="9144000" cy="5522912"/>
          </a:xfrm>
        </p:spPr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incorporate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content 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file from another page into current page</a:t>
            </a:r>
          </a:p>
          <a:p>
            <a:pPr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&lt;jsp:include page=“…” flush=“true” /&gt;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file whose response should be included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has to reside somewhere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your web application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but doesn’t have to be present until the page is actually requested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&lt;jsp:include&gt; tag – Example 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9144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9144000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&lt;jsp:include&gt; tag – Example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3663" y="5002213"/>
            <a:ext cx="7780337" cy="2984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1063"/>
            <a:ext cx="3730625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&lt;jsp:include&gt; tag – Example</a:t>
            </a:r>
          </a:p>
        </p:txBody>
      </p:sp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581275"/>
            <a:ext cx="64484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&lt;jsp:include&gt; tag – Example</a:t>
            </a:r>
          </a:p>
        </p:txBody>
      </p:sp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425"/>
            <a:ext cx="7496175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3663" y="5580063"/>
            <a:ext cx="6113462" cy="5000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867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0325"/>
            <a:ext cx="914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&lt;jsp:include&gt; vs. &lt;%@ include …%&gt;</a:t>
            </a:r>
          </a:p>
        </p:txBody>
      </p:sp>
      <p:pic>
        <p:nvPicPr>
          <p:cNvPr id="296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414463"/>
            <a:ext cx="6989762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1295400" y="57912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&lt;jsp:include&gt;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&lt;jsp:include&gt; vs. &lt;%@ include …%&gt;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47775"/>
            <a:ext cx="676116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381000" y="2133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&lt;%@ include %&gt;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231775" y="792163"/>
            <a:ext cx="8912225" cy="6065837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Web Application using MVC1?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Actions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the scripting element (Java Code) in the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(view)?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0096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&lt;jsp:forward&gt; tag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0" y="977900"/>
            <a:ext cx="9144000" cy="58801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Forwards processing to another resource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web application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permanently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control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 the local server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object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client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file.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 can be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file, another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 or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code after the &lt;jsp:forward&gt; element is not processed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&lt;jsp:forward page=“…” /&gt;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&lt;jsp:forward page=“…” &gt;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&lt;jsp:param name=“…” value=“…”/&gt;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&lt;/jsp:forward&gt;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&lt;jsp:param&gt; tag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0" y="1335088"/>
            <a:ext cx="9144000" cy="3176587"/>
          </a:xfr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name and value pairs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 parameters to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included or forwarded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resource like a JSP page, servlet or other resource that can process the parameter (such as jsp:forward and jsp:include)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&lt;jsp:param name=“…” value=“{parValue|&lt;%=exp%&gt;}” /&gt;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Language Basics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58483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feature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JSP 2.0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Allows JSP developers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java objects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via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shorthand style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(similar to JavaScript)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 both expressions and literals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display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 dynamic content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table on the web page and can also be used in HTML tags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two groups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Tag Library expert group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JSP 2.0 expert group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${EL Expression}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 expressions are used in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tags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syntax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Operators</a:t>
            </a:r>
          </a:p>
        </p:txBody>
      </p:sp>
      <p:graphicFrame>
        <p:nvGraphicFramePr>
          <p:cNvPr id="48223" name="Group 95"/>
          <p:cNvGraphicFramePr>
            <a:graphicFrameLocks noGrp="1"/>
          </p:cNvGraphicFramePr>
          <p:nvPr/>
        </p:nvGraphicFramePr>
        <p:xfrm>
          <a:off x="1185863" y="3979863"/>
          <a:ext cx="1666875" cy="2293935"/>
        </p:xfrm>
        <a:graphic>
          <a:graphicData uri="http://schemas.openxmlformats.org/drawingml/2006/table">
            <a:tbl>
              <a:tblPr/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 or 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or 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32" name="AutoShape 24"/>
          <p:cNvSpPr>
            <a:spLocks noChangeArrowheads="1"/>
          </p:cNvSpPr>
          <p:nvPr/>
        </p:nvSpPr>
        <p:spPr bwMode="auto">
          <a:xfrm>
            <a:off x="3884613" y="1465263"/>
            <a:ext cx="1800225" cy="50323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37363" y="2417763"/>
            <a:ext cx="1439862" cy="1008062"/>
            <a:chOff x="3697" y="3021"/>
            <a:chExt cx="907" cy="635"/>
          </a:xfrm>
        </p:grpSpPr>
        <p:sp>
          <p:nvSpPr>
            <p:cNvPr id="34891" name="AutoShape 26"/>
            <p:cNvSpPr>
              <a:spLocks noChangeArrowheads="1"/>
            </p:cNvSpPr>
            <p:nvPr/>
          </p:nvSpPr>
          <p:spPr bwMode="auto">
            <a:xfrm>
              <a:off x="3697" y="3383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92" name="Line 27"/>
            <p:cNvSpPr>
              <a:spLocks noChangeShapeType="1"/>
            </p:cNvSpPr>
            <p:nvPr/>
          </p:nvSpPr>
          <p:spPr bwMode="auto">
            <a:xfrm>
              <a:off x="4150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37138" y="2417763"/>
            <a:ext cx="1439862" cy="1009650"/>
            <a:chOff x="2563" y="3021"/>
            <a:chExt cx="907" cy="636"/>
          </a:xfrm>
        </p:grpSpPr>
        <p:sp>
          <p:nvSpPr>
            <p:cNvPr id="34889" name="AutoShape 29"/>
            <p:cNvSpPr>
              <a:spLocks noChangeArrowheads="1"/>
            </p:cNvSpPr>
            <p:nvPr/>
          </p:nvSpPr>
          <p:spPr bwMode="auto">
            <a:xfrm>
              <a:off x="2563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Logical</a:t>
              </a: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90" name="Line 30"/>
            <p:cNvSpPr>
              <a:spLocks noChangeShapeType="1"/>
            </p:cNvSpPr>
            <p:nvPr/>
          </p:nvSpPr>
          <p:spPr bwMode="auto">
            <a:xfrm>
              <a:off x="3016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236913" y="2417763"/>
            <a:ext cx="1439862" cy="1009650"/>
            <a:chOff x="1429" y="3021"/>
            <a:chExt cx="907" cy="636"/>
          </a:xfrm>
        </p:grpSpPr>
        <p:sp>
          <p:nvSpPr>
            <p:cNvPr id="34887" name="AutoShape 32"/>
            <p:cNvSpPr>
              <a:spLocks noChangeArrowheads="1"/>
            </p:cNvSpPr>
            <p:nvPr/>
          </p:nvSpPr>
          <p:spPr bwMode="auto">
            <a:xfrm>
              <a:off x="1429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Relational</a:t>
              </a: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88" name="Line 33"/>
            <p:cNvSpPr>
              <a:spLocks noChangeShapeType="1"/>
            </p:cNvSpPr>
            <p:nvPr/>
          </p:nvSpPr>
          <p:spPr bwMode="auto">
            <a:xfrm>
              <a:off x="1882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185863" y="2417763"/>
            <a:ext cx="1439862" cy="987425"/>
            <a:chOff x="385" y="3007"/>
            <a:chExt cx="907" cy="636"/>
          </a:xfrm>
        </p:grpSpPr>
        <p:sp>
          <p:nvSpPr>
            <p:cNvPr id="34885" name="AutoShape 36"/>
            <p:cNvSpPr>
              <a:spLocks noChangeArrowheads="1"/>
            </p:cNvSpPr>
            <p:nvPr/>
          </p:nvSpPr>
          <p:spPr bwMode="auto">
            <a:xfrm>
              <a:off x="385" y="3370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Arithmetic</a:t>
              </a: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86" name="Line 37"/>
            <p:cNvSpPr>
              <a:spLocks noChangeShapeType="1"/>
            </p:cNvSpPr>
            <p:nvPr/>
          </p:nvSpPr>
          <p:spPr bwMode="auto">
            <a:xfrm>
              <a:off x="839" y="300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239" name="AutoShape 39"/>
          <p:cNvSpPr>
            <a:spLocks noChangeArrowheads="1"/>
          </p:cNvSpPr>
          <p:nvPr/>
        </p:nvSpPr>
        <p:spPr bwMode="auto">
          <a:xfrm>
            <a:off x="1566863" y="3522663"/>
            <a:ext cx="576262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0" name="AutoShape 40"/>
          <p:cNvSpPr>
            <a:spLocks noChangeArrowheads="1"/>
          </p:cNvSpPr>
          <p:nvPr/>
        </p:nvSpPr>
        <p:spPr bwMode="auto">
          <a:xfrm>
            <a:off x="3625850" y="3513138"/>
            <a:ext cx="577850" cy="415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822" name="Group 78"/>
          <p:cNvGraphicFramePr>
            <a:graphicFrameLocks noGrp="1"/>
          </p:cNvGraphicFramePr>
          <p:nvPr/>
        </p:nvGraphicFramePr>
        <p:xfrm>
          <a:off x="3167063" y="3979863"/>
          <a:ext cx="1535112" cy="2438479"/>
        </p:xfrm>
        <a:graphic>
          <a:graphicData uri="http://schemas.openxmlformats.org/drawingml/2006/table">
            <a:tbl>
              <a:tblPr/>
              <a:tblGrid>
                <a:gridCol w="15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or lt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or gt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= or le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= or ge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 or eq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 or ne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176" name="Group 96"/>
          <p:cNvGraphicFramePr>
            <a:graphicFrameLocks noGrp="1"/>
          </p:cNvGraphicFramePr>
          <p:nvPr/>
        </p:nvGraphicFramePr>
        <p:xfrm>
          <a:off x="4995863" y="4056063"/>
          <a:ext cx="1666875" cy="2292352"/>
        </p:xfrm>
        <a:graphic>
          <a:graphicData uri="http://schemas.openxmlformats.org/drawingml/2006/table">
            <a:tbl>
              <a:tblPr/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 or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 or 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 or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65" name="AutoShape 81"/>
          <p:cNvSpPr>
            <a:spLocks noChangeArrowheads="1"/>
          </p:cNvSpPr>
          <p:nvPr/>
        </p:nvSpPr>
        <p:spPr bwMode="auto">
          <a:xfrm>
            <a:off x="5613400" y="3552825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167" name="Group 87"/>
          <p:cNvGraphicFramePr>
            <a:graphicFrameLocks noGrp="1"/>
          </p:cNvGraphicFramePr>
          <p:nvPr/>
        </p:nvGraphicFramePr>
        <p:xfrm>
          <a:off x="6977063" y="4132263"/>
          <a:ext cx="1466850" cy="1376361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 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72" name="AutoShape 93"/>
          <p:cNvSpPr>
            <a:spLocks noChangeArrowheads="1"/>
          </p:cNvSpPr>
          <p:nvPr/>
        </p:nvSpPr>
        <p:spPr bwMode="auto">
          <a:xfrm>
            <a:off x="7340600" y="3567113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914525" y="1968500"/>
            <a:ext cx="5638800" cy="439738"/>
            <a:chOff x="987" y="1037"/>
            <a:chExt cx="3552" cy="277"/>
          </a:xfrm>
        </p:grpSpPr>
        <p:sp>
          <p:nvSpPr>
            <p:cNvPr id="34883" name="Line 34"/>
            <p:cNvSpPr>
              <a:spLocks noChangeShapeType="1"/>
            </p:cNvSpPr>
            <p:nvPr/>
          </p:nvSpPr>
          <p:spPr bwMode="auto">
            <a:xfrm>
              <a:off x="2817" y="103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84" name="Line 66"/>
            <p:cNvSpPr>
              <a:spLocks noChangeShapeType="1"/>
            </p:cNvSpPr>
            <p:nvPr/>
          </p:nvSpPr>
          <p:spPr bwMode="auto">
            <a:xfrm>
              <a:off x="987" y="131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 autoUpdateAnimBg="0"/>
      <p:bldP spid="9239" grpId="0" animBg="1" autoUpdateAnimBg="0"/>
      <p:bldP spid="9240" grpId="0" animBg="1" autoUpdateAnimBg="0"/>
      <p:bldP spid="9265" grpId="0" animBg="1" autoUpdateAnimBg="0"/>
      <p:bldP spid="927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338"/>
            <a:ext cx="4427538" cy="631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270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Operators – Example </a:t>
            </a:r>
          </a:p>
        </p:txBody>
      </p:sp>
      <p:pic>
        <p:nvPicPr>
          <p:cNvPr id="3584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1379538"/>
            <a:ext cx="48133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652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Operators – Example 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8"/>
            <a:ext cx="5118100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100138"/>
            <a:ext cx="4314825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054225" y="0"/>
            <a:ext cx="7089775" cy="11668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Implicit Objects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0" y="766763"/>
            <a:ext cx="3832225" cy="19367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set of classes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user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object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use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methods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that are provided by JSP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through EL Expressions 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58" name="AutoShape 4"/>
          <p:cNvSpPr>
            <a:spLocks noChangeArrowheads="1"/>
          </p:cNvSpPr>
          <p:nvPr/>
        </p:nvSpPr>
        <p:spPr bwMode="auto">
          <a:xfrm>
            <a:off x="3910013" y="1641475"/>
            <a:ext cx="1800225" cy="5032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Implicit Objects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1389063" y="2578100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6900" y="2578100"/>
            <a:ext cx="1439863" cy="938213"/>
            <a:chOff x="385" y="1480"/>
            <a:chExt cx="907" cy="591"/>
          </a:xfrm>
        </p:grpSpPr>
        <p:sp>
          <p:nvSpPr>
            <p:cNvPr id="37941" name="AutoShape 7"/>
            <p:cNvSpPr>
              <a:spLocks noChangeArrowheads="1"/>
            </p:cNvSpPr>
            <p:nvPr/>
          </p:nvSpPr>
          <p:spPr bwMode="auto">
            <a:xfrm>
              <a:off x="385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pageContext</a:t>
              </a:r>
              <a:endParaRPr lang="en-US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42" name="Line 8"/>
            <p:cNvSpPr>
              <a:spLocks noChangeShapeType="1"/>
            </p:cNvSpPr>
            <p:nvPr/>
          </p:nvSpPr>
          <p:spPr bwMode="auto">
            <a:xfrm>
              <a:off x="884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724775" y="2578100"/>
            <a:ext cx="1296988" cy="863600"/>
            <a:chOff x="4785" y="1480"/>
            <a:chExt cx="907" cy="590"/>
          </a:xfrm>
        </p:grpSpPr>
        <p:sp>
          <p:nvSpPr>
            <p:cNvPr id="37939" name="AutoShape 10"/>
            <p:cNvSpPr>
              <a:spLocks noChangeArrowheads="1"/>
            </p:cNvSpPr>
            <p:nvPr/>
          </p:nvSpPr>
          <p:spPr bwMode="auto">
            <a:xfrm>
              <a:off x="4785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cookie</a:t>
              </a:r>
              <a:endParaRPr lang="en-US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40" name="Line 11"/>
            <p:cNvSpPr>
              <a:spLocks noChangeShapeType="1"/>
            </p:cNvSpPr>
            <p:nvPr/>
          </p:nvSpPr>
          <p:spPr bwMode="auto">
            <a:xfrm>
              <a:off x="5239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26138" y="2578100"/>
            <a:ext cx="1439862" cy="936625"/>
            <a:chOff x="3742" y="1480"/>
            <a:chExt cx="907" cy="590"/>
          </a:xfrm>
        </p:grpSpPr>
        <p:sp>
          <p:nvSpPr>
            <p:cNvPr id="37937" name="AutoShape 13"/>
            <p:cNvSpPr>
              <a:spLocks noChangeArrowheads="1"/>
            </p:cNvSpPr>
            <p:nvPr/>
          </p:nvSpPr>
          <p:spPr bwMode="auto">
            <a:xfrm>
              <a:off x="3742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initParam</a:t>
              </a:r>
              <a:endParaRPr lang="en-US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38" name="Line 14"/>
            <p:cNvSpPr>
              <a:spLocks noChangeShapeType="1"/>
            </p:cNvSpPr>
            <p:nvPr/>
          </p:nvSpPr>
          <p:spPr bwMode="auto">
            <a:xfrm>
              <a:off x="4195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25913" y="2578100"/>
            <a:ext cx="1439862" cy="938213"/>
            <a:chOff x="2608" y="1480"/>
            <a:chExt cx="907" cy="591"/>
          </a:xfrm>
        </p:grpSpPr>
        <p:sp>
          <p:nvSpPr>
            <p:cNvPr id="37935" name="AutoShape 16"/>
            <p:cNvSpPr>
              <a:spLocks noChangeArrowheads="1"/>
            </p:cNvSpPr>
            <p:nvPr/>
          </p:nvSpPr>
          <p:spPr bwMode="auto">
            <a:xfrm>
              <a:off x="2608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paramValues</a:t>
              </a:r>
              <a:endParaRPr lang="en-US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36" name="Line 17"/>
            <p:cNvSpPr>
              <a:spLocks noChangeShapeType="1"/>
            </p:cNvSpPr>
            <p:nvPr/>
          </p:nvSpPr>
          <p:spPr bwMode="auto">
            <a:xfrm>
              <a:off x="3061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325688" y="2578100"/>
            <a:ext cx="1439862" cy="938213"/>
            <a:chOff x="1474" y="1480"/>
            <a:chExt cx="907" cy="591"/>
          </a:xfrm>
        </p:grpSpPr>
        <p:sp>
          <p:nvSpPr>
            <p:cNvPr id="37933" name="AutoShape 19"/>
            <p:cNvSpPr>
              <a:spLocks noChangeArrowheads="1"/>
            </p:cNvSpPr>
            <p:nvPr/>
          </p:nvSpPr>
          <p:spPr bwMode="auto">
            <a:xfrm>
              <a:off x="1474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</a:t>
              </a:r>
              <a:endParaRPr lang="en-US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34" name="Line 20"/>
            <p:cNvSpPr>
              <a:spLocks noChangeShapeType="1"/>
            </p:cNvSpPr>
            <p:nvPr/>
          </p:nvSpPr>
          <p:spPr bwMode="auto">
            <a:xfrm>
              <a:off x="1927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64138" y="2578100"/>
            <a:ext cx="1439862" cy="1944688"/>
            <a:chOff x="3198" y="1480"/>
            <a:chExt cx="907" cy="1225"/>
          </a:xfrm>
        </p:grpSpPr>
        <p:sp>
          <p:nvSpPr>
            <p:cNvPr id="37931" name="AutoShape 22"/>
            <p:cNvSpPr>
              <a:spLocks noChangeArrowheads="1"/>
            </p:cNvSpPr>
            <p:nvPr/>
          </p:nvSpPr>
          <p:spPr bwMode="auto">
            <a:xfrm>
              <a:off x="3198" y="2432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</a:t>
              </a:r>
              <a:endParaRPr lang="en-US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32" name="Line 23"/>
            <p:cNvSpPr>
              <a:spLocks noChangeShapeType="1"/>
            </p:cNvSpPr>
            <p:nvPr/>
          </p:nvSpPr>
          <p:spPr bwMode="auto">
            <a:xfrm>
              <a:off x="3651" y="148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789738" y="2578100"/>
            <a:ext cx="1655762" cy="1944688"/>
            <a:chOff x="4241" y="1480"/>
            <a:chExt cx="1043" cy="1225"/>
          </a:xfrm>
        </p:grpSpPr>
        <p:sp>
          <p:nvSpPr>
            <p:cNvPr id="37929" name="AutoShape 25"/>
            <p:cNvSpPr>
              <a:spLocks noChangeArrowheads="1"/>
            </p:cNvSpPr>
            <p:nvPr/>
          </p:nvSpPr>
          <p:spPr bwMode="auto">
            <a:xfrm>
              <a:off x="4241" y="2432"/>
              <a:ext cx="1043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headerValues</a:t>
              </a:r>
              <a:endParaRPr lang="en-US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30" name="Line 26"/>
            <p:cNvSpPr>
              <a:spLocks noChangeShapeType="1"/>
            </p:cNvSpPr>
            <p:nvPr/>
          </p:nvSpPr>
          <p:spPr bwMode="auto">
            <a:xfrm>
              <a:off x="4740" y="148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1389063" y="35131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4" name="AutoShape 30"/>
          <p:cNvSpPr>
            <a:spLocks noChangeArrowheads="1"/>
          </p:cNvSpPr>
          <p:nvPr/>
        </p:nvSpPr>
        <p:spPr bwMode="auto">
          <a:xfrm>
            <a:off x="1893888" y="3698875"/>
            <a:ext cx="1557337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1389063" y="39274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6" name="AutoShape 32"/>
          <p:cNvSpPr>
            <a:spLocks noChangeArrowheads="1"/>
          </p:cNvSpPr>
          <p:nvPr/>
        </p:nvSpPr>
        <p:spPr bwMode="auto">
          <a:xfrm>
            <a:off x="1893888" y="4384675"/>
            <a:ext cx="1531937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1389063" y="46132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8" name="AutoShape 34"/>
          <p:cNvSpPr>
            <a:spLocks noChangeArrowheads="1"/>
          </p:cNvSpPr>
          <p:nvPr/>
        </p:nvSpPr>
        <p:spPr bwMode="auto">
          <a:xfrm>
            <a:off x="1893888" y="5756275"/>
            <a:ext cx="1492250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1389063" y="59848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4845050" y="21447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1389063" y="40894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>
            <a:off x="1389063" y="49530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flipV="1">
            <a:off x="1389063" y="5667375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AutoShape 32"/>
          <p:cNvSpPr>
            <a:spLocks noChangeArrowheads="1"/>
          </p:cNvSpPr>
          <p:nvPr/>
        </p:nvSpPr>
        <p:spPr bwMode="auto">
          <a:xfrm>
            <a:off x="1892300" y="5070475"/>
            <a:ext cx="1517650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1387475" y="52990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3851275" y="2565400"/>
            <a:ext cx="1103313" cy="1944688"/>
            <a:chOff x="2426" y="1616"/>
            <a:chExt cx="695" cy="1225"/>
          </a:xfrm>
        </p:grpSpPr>
        <p:sp>
          <p:nvSpPr>
            <p:cNvPr id="37927" name="AutoShape 22"/>
            <p:cNvSpPr>
              <a:spLocks noChangeArrowheads="1"/>
            </p:cNvSpPr>
            <p:nvPr/>
          </p:nvSpPr>
          <p:spPr bwMode="auto">
            <a:xfrm>
              <a:off x="2426" y="2568"/>
              <a:ext cx="695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scopeObj</a:t>
              </a:r>
              <a:endParaRPr lang="en-US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8" name="Line 23"/>
            <p:cNvSpPr>
              <a:spLocks noChangeShapeType="1"/>
            </p:cNvSpPr>
            <p:nvPr/>
          </p:nvSpPr>
          <p:spPr bwMode="auto">
            <a:xfrm>
              <a:off x="2541" y="1616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4090988" y="450691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4090988" y="48069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AutoShape 32"/>
          <p:cNvSpPr>
            <a:spLocks noChangeArrowheads="1"/>
          </p:cNvSpPr>
          <p:nvPr/>
        </p:nvSpPr>
        <p:spPr bwMode="auto">
          <a:xfrm>
            <a:off x="4584700" y="4687888"/>
            <a:ext cx="1585913" cy="33972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pageScope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4089400" y="4829175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4089400" y="53721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AutoShape 32"/>
          <p:cNvSpPr>
            <a:spLocks noChangeArrowheads="1"/>
          </p:cNvSpPr>
          <p:nvPr/>
        </p:nvSpPr>
        <p:spPr bwMode="auto">
          <a:xfrm>
            <a:off x="4583113" y="5176838"/>
            <a:ext cx="1585912" cy="33972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requestScope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4089400" y="5310188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4089400" y="585311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4583113" y="5657850"/>
            <a:ext cx="1585912" cy="33972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sessionScope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4089400" y="5854700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4089400" y="63976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AutoShape 32"/>
          <p:cNvSpPr>
            <a:spLocks noChangeArrowheads="1"/>
          </p:cNvSpPr>
          <p:nvPr/>
        </p:nvSpPr>
        <p:spPr bwMode="auto">
          <a:xfrm>
            <a:off x="4583113" y="6164263"/>
            <a:ext cx="1585912" cy="33972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applicationScope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 animBg="1"/>
      <p:bldP spid="47134" grpId="0" animBg="1"/>
      <p:bldP spid="47136" grpId="0" animBg="1"/>
      <p:bldP spid="47138" grpId="0" animBg="1"/>
      <p:bldP spid="41" grpId="0" animBg="1"/>
      <p:bldP spid="11" grpId="0" animBg="1"/>
      <p:bldP spid="14" grpId="0" animBg="1"/>
      <p:bldP spid="17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460375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Implicit Objects</a:t>
            </a:r>
          </a:p>
        </p:txBody>
      </p:sp>
      <p:graphicFrame>
        <p:nvGraphicFramePr>
          <p:cNvPr id="49200" name="Group 48"/>
          <p:cNvGraphicFramePr>
            <a:graphicFrameLocks noGrp="1"/>
          </p:cNvGraphicFramePr>
          <p:nvPr/>
        </p:nvGraphicFramePr>
        <p:xfrm>
          <a:off x="101600" y="450850"/>
          <a:ext cx="8934450" cy="6013449"/>
        </p:xfrm>
        <a:graphic>
          <a:graphicData uri="http://schemas.openxmlformats.org/drawingml/2006/table">
            <a:tbl>
              <a:tblPr/>
              <a:tblGrid>
                <a:gridCol w="168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1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Can be used without creating an instance of the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Provides access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 attributes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Can be used to access different page attributes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Specifies the JSP page, servlet and Web components contained in the same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Communication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with servlet container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created for the client sending a request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accepted by the JSP page from client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sent to the client by the JSP page. The response contains the data passed between a client and servlet 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value that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maps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request parameter name to a single string value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paramValues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and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array of values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 which is mapped to the request parameters from client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request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name &amp; maps the value to single string value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headerValues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that is mapped to the request header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cookie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the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cookie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name mapped to a single cookie object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01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initParam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context initialization parameter name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which is mapped to a single value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Implicit Objects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125538"/>
            <a:ext cx="8937625" cy="30464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${param.param_Name}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request.getParameter(“param_Name”)</a:t>
            </a:r>
            <a:endParaRPr lang="en-US" altLang="en-US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Java Beans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${bean_id.property_name}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${bean_id[“property_name”]}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&lt;%= bean_id.getProperty_name %&gt;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Or, &lt;jsp:getProperty name=“bean_id” property=“prop_name”/&gt;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Scoped Variables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795338"/>
            <a:ext cx="8937625" cy="60626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 and access values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JSP program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Refers as a attributes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are stored in standard scope such 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page, request, session and application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&lt;% xxxContext.setAttribute(“info”, “att”) %&gt;</a:t>
            </a: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${info} or ${xxxScope.info}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Dot operator  “.”  or square brackets [ ] 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access value of variable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“.” and []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java bean 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method)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limited one level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They support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arrays, lists, and map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element (e.g. a[i], list.get(i), map.getValue(key)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${pageScope.color}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${pageScope[“color”]}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scoped variable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the variable confined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mentioned context only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enhances supporting the retrieval of the stored objects as scoped variables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FDBE81A-9119-4683-B82C-A669499A9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712635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3EC006A7-7005-43EA-8662-A203FB4C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0BC51CC7-F3DC-4313-AD59-CC7B1E54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1759518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794223DE-8D76-4A64-ABEB-9649CD90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2618500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E01782E8-819A-44B0-B114-955A628A3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3699603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Scoped Variables</a:t>
            </a:r>
          </a:p>
        </p:txBody>
      </p:sp>
      <p:graphicFrame>
        <p:nvGraphicFramePr>
          <p:cNvPr id="50201" name="Group 25"/>
          <p:cNvGraphicFramePr>
            <a:graphicFrameLocks noGrp="1"/>
          </p:cNvGraphicFramePr>
          <p:nvPr/>
        </p:nvGraphicFramePr>
        <p:xfrm>
          <a:off x="322263" y="1195388"/>
          <a:ext cx="8605837" cy="5011737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60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pageScope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page-scoped variable names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which are mapped to their values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accessible from the JSP page that creates the object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2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requestScope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Provides access to the attributes of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requests coped variable names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which are mapped to their values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accessible from web components handling a request that belongs to the session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4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sessionScope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session-scoped variable names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which are mapped to their values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accessible from Web components handling a request that belong to the session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applicationScope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application-scoped variable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maps the variable name to their values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83280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779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30325" y="3798888"/>
            <a:ext cx="6556375" cy="2254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289050" y="4000500"/>
            <a:ext cx="6959600" cy="4270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1082675"/>
            <a:ext cx="50419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127500" y="2924175"/>
            <a:ext cx="4646613" cy="2794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084638" y="3194050"/>
            <a:ext cx="4714875" cy="3063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00"/>
            <a:ext cx="9144000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33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1492250" y="4297363"/>
            <a:ext cx="6386513" cy="4810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06538" y="5849938"/>
            <a:ext cx="3338512" cy="4810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779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0037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0888"/>
            <a:ext cx="91440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43513" y="4778375"/>
            <a:ext cx="2838450" cy="6667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20688" y="5397500"/>
            <a:ext cx="5713412" cy="6524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506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538"/>
            <a:ext cx="3860800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212850"/>
            <a:ext cx="3627438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Web Application using MVC1? How to remove the java code in the jsp (view)?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Standard Actions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92175"/>
            <a:ext cx="8510588" cy="5743575"/>
          </a:xfrm>
        </p:spPr>
        <p:txBody>
          <a:bodyPr/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completed Scripting Element (Java Code) in JSP (View)? Complete the View of  MVC 2 Design Pattern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data grid tag library using in JSP?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Libraries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Classical, Simple, and Handles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the custom Tag Lib and use it in JSP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4B63F43-9BAC-4698-A887-B063AEECF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240814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95A3BDC6-388A-481A-A51E-0BD8CA4F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F32E3EC3-A2CD-4C2F-9A25-CD37DA8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1759518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26C9FD03-E45C-4E12-A462-63FEB135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2618500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16A4FF0C-1C6D-49D5-B0BD-FDDF14D3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3699603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2441450E-4A17-4263-9E05-4A87AF9ED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4364781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4750"/>
            <a:ext cx="91440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- MVC1 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2141538" y="3460750"/>
            <a:ext cx="2768600" cy="2159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911725" y="3703638"/>
            <a:ext cx="2392363" cy="4445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225"/>
            <a:ext cx="6465888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MVC1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Login Beans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12813" y="5372100"/>
            <a:ext cx="5324475" cy="13017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0900"/>
            <a:ext cx="8885238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MVC1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 Login JSP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038225" y="3951288"/>
            <a:ext cx="7816850" cy="2206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077913" y="4200525"/>
            <a:ext cx="7464425" cy="3873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055688" y="4595813"/>
            <a:ext cx="7531100" cy="4111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93800" y="5038725"/>
            <a:ext cx="5357813" cy="14716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4057650"/>
            <a:ext cx="40481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1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Rectangle 3"/>
          <p:cNvSpPr>
            <a:spLocks/>
          </p:cNvSpPr>
          <p:nvPr/>
        </p:nvSpPr>
        <p:spPr bwMode="auto">
          <a:xfrm>
            <a:off x="163513" y="1120775"/>
            <a:ext cx="8980487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web application with authentication functions</a:t>
            </a: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GUI is shown as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7615238" y="4332288"/>
            <a:ext cx="1465262" cy="3016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379788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1895475"/>
            <a:ext cx="3343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6151563" y="2201863"/>
            <a:ext cx="1465262" cy="3016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08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063"/>
            <a:ext cx="9144000" cy="58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MVC1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 Login JSP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319213" y="4225925"/>
            <a:ext cx="7464425" cy="1793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231900" y="4413250"/>
            <a:ext cx="7531100" cy="2333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54138" y="4681538"/>
            <a:ext cx="5256212" cy="14573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700"/>
            <a:ext cx="9144000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MVC1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203325" y="4094163"/>
            <a:ext cx="7408863" cy="3825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296988" y="4484688"/>
            <a:ext cx="7847012" cy="38258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041400"/>
            <a:ext cx="6899275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MVC1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Optimizing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3368675" y="1254125"/>
            <a:ext cx="1900238" cy="4937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63"/>
            <a:ext cx="91440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773488" y="2995613"/>
            <a:ext cx="5019675" cy="4937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4813"/>
            <a:ext cx="9144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719513" y="4475163"/>
            <a:ext cx="2006600" cy="3190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/>
      <p:bldP spid="2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4013200"/>
            <a:ext cx="31146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950"/>
            <a:ext cx="71342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of JavaBeans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5735638" y="2838450"/>
            <a:ext cx="1362075" cy="3603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681788" y="5205413"/>
            <a:ext cx="1362075" cy="3603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1550"/>
            <a:ext cx="6019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058863" y="5530850"/>
            <a:ext cx="4940300" cy="2651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/>
      <p:bldP spid="3" grpId="0" animBg="1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"/>
            <a:ext cx="63817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85725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of JavaBeans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879475" y="2640013"/>
            <a:ext cx="5597525" cy="625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8038"/>
            <a:ext cx="7659688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364288" y="6497638"/>
            <a:ext cx="1362075" cy="3603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9144000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20663"/>
            <a:ext cx="8229600" cy="11969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of JavaBeans, accessing on Servlet via HttpSession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392238" y="6157913"/>
            <a:ext cx="5889625" cy="2428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8150"/>
            <a:ext cx="83185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20663"/>
            <a:ext cx="8229600" cy="11969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of JavaBeans, accessing on Servlet via HttpSession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782763" y="4557713"/>
            <a:ext cx="6494462" cy="10906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20663"/>
            <a:ext cx="8229600" cy="11969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of JavaBeans, accessing on Servlet via HttpSession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93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58938"/>
            <a:ext cx="31908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5137150"/>
            <a:ext cx="3162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774825"/>
            <a:ext cx="2979738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0425"/>
            <a:ext cx="8729663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>
          <a:xfrm>
            <a:off x="246063" y="0"/>
            <a:ext cx="8897937" cy="10715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Dispatching 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33488" y="4787900"/>
            <a:ext cx="4702175" cy="8921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6150"/>
            <a:ext cx="8462963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715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39850" y="6065838"/>
            <a:ext cx="4702175" cy="4079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1843088" y="0"/>
            <a:ext cx="7300912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1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768350"/>
            <a:ext cx="3825875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11200" y="2614613"/>
            <a:ext cx="2468563" cy="7286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5338" y="3708400"/>
            <a:ext cx="2740025" cy="7286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289050"/>
            <a:ext cx="5151437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7488" y="5713413"/>
            <a:ext cx="1830387" cy="6238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943350" y="1692275"/>
            <a:ext cx="1830388" cy="3810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9697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 for JSPs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0" y="1063625"/>
            <a:ext cx="9144000" cy="5522913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narrowly focused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 marking up take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 up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(as in XHTML), but it has a pretty much infinite set of the other possible uses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tag in jsp has 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content 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opening and closing tags (called as the body)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opening tag can have a prefix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 many attributes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 the nested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1382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>
          <a:xfrm>
            <a:off x="0" y="928688"/>
            <a:ext cx="9144000" cy="57007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JSP documents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JSP source files written entirely in XML syntax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.jspx extension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be also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by setting in web deployment descriptor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&lt;jsp-config&gt;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&lt;jsp-property-group&gt;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&lt;url-pattern&gt;/jspx/*&lt;/url-pattern&gt;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&lt;is-xml&gt;true&lt;/is-xml&gt;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&lt;/jsp-property-group&gt;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&lt;/jsp-config&gt;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Or, Define in a JSP document as form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&lt;jsp:root xmlns:jsp=“http://java.sun.com/JSP/Page”&gt;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0" y="1192213"/>
            <a:ext cx="9144000" cy="53943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JSP document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 provides replacements for all &lt;%-type scripting element syntax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&lt;jsp:scriptlet&gt;…&lt;/jsp:scriptlet&gt; replace &lt;%...%&gt;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&lt;jsp:expression&gt;…&lt;/jsp:expression&gt; replace &lt;%= … 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&lt;jsp:declaration&gt;…&lt;/jsp:declaration&gt; replace &lt;%! … 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&lt;jsp:directive.page …/&gt; replace &lt;%@page ...%&gt;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&lt;jsp:directive.include …/&gt; replace &lt;%@ include …%&gt;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… --&gt; replace &lt;%-- … --%&gt;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things within the Java language itself that are anathema to XML validators (ex: “&lt;“ symbol looks like the beginning of an opening or closing tag, and an XML validator will assuredly treat it as such)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as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ampersand (&amp;)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semicolon (;).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&amp;lt;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&lt;![CDATA[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]]&gt; or &lt;![CDATA[command]]&gt;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&lt;![CDATA[for(int i=0; i&lt;10; i++)]]&gt; or i &lt;![CDATA[&lt;]]&gt; 10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</a:t>
            </a: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209675"/>
            <a:ext cx="796607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57463" y="4086225"/>
            <a:ext cx="1830387" cy="2730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649913" y="6265863"/>
            <a:ext cx="808037" cy="3000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575"/>
            <a:ext cx="72898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 – Sample 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4800600"/>
            <a:ext cx="3867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088"/>
            <a:ext cx="6645275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 – Sample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33563" y="4559300"/>
            <a:ext cx="2617787" cy="1952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157413"/>
            <a:ext cx="45799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5192713"/>
            <a:ext cx="5102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Functions using EL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5848350"/>
          </a:xfrm>
        </p:spPr>
        <p:txBody>
          <a:bodyPr/>
          <a:lstStyle/>
          <a:p>
            <a:pPr algn="just" eaLnBrk="1" hangingPunct="1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function within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the JSP page is an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a tag</a:t>
            </a:r>
          </a:p>
          <a:p>
            <a:pPr algn="just" eaLnBrk="1" hangingPunct="1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to set up EL to Java functions</a:t>
            </a:r>
          </a:p>
          <a:p>
            <a:pPr lvl="1" algn="just" eaLnBrk="1" hangingPunct="1"/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Creating “static” method</a:t>
            </a:r>
          </a:p>
          <a:p>
            <a:pPr lvl="1" algn="just" eaLnBrk="1" hangingPunct="1"/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Creating Tag Library Descriptor</a:t>
            </a:r>
          </a:p>
          <a:p>
            <a:pPr lvl="1" algn="just" eaLnBrk="1" hangingPunct="1"/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Modifying Deployment Descriptor and locating the TLD file in web deployment descriptor (if necessary)</a:t>
            </a:r>
          </a:p>
          <a:p>
            <a:pPr lvl="1" algn="just" eaLnBrk="1" hangingPunct="1"/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Access EL functions within JSP</a:t>
            </a:r>
            <a:endParaRPr lang="vi-V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1471613"/>
            <a:ext cx="2560637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“static” method</a:t>
            </a:r>
          </a:p>
        </p:txBody>
      </p:sp>
      <p:sp>
        <p:nvSpPr>
          <p:cNvPr id="70660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12334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java methods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 within the EL expression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</p:txBody>
      </p:sp>
      <p:pic>
        <p:nvPicPr>
          <p:cNvPr id="706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25"/>
            <a:ext cx="7050088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7080250" y="2436813"/>
            <a:ext cx="1654175" cy="752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999288" y="6243638"/>
            <a:ext cx="2144712" cy="6143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/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Tag Library Descriptor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64230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functions,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Tag Library Descriptor (TLD) file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defined in a class with EL.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TLD file uses XML syntax to map the name of functions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Save this TLD file in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/WEB-INF/tlds folder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where tlds is a user-created folder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&lt;taglib version="2.0" xmlns="http://java.sun.com/xml/ns/j2ee" xmlns:xsi="http://www.w3.org/2001/XMLSchema-instance" xsi:schemaLocation="http://java.sun.com/xml/ns/j2ee web-jsptaglibrary_2_0.xsd"&gt;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&lt;tlib-version&gt;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&lt;/tlib-version&gt;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&lt;function&gt;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&lt;description&gt;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description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&lt;/description&gt;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&lt;name&gt;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&lt;function-class&gt;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class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&lt;/function-class&gt;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&lt;function-signature&gt;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declared method with parameters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&lt;/function-signature&gt;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&lt;/function&gt;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&lt;/taglib&gt;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MVC1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4250" y="1252538"/>
            <a:ext cx="176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 </a:t>
            </a:r>
          </a:p>
        </p:txBody>
      </p:sp>
      <p:sp>
        <p:nvSpPr>
          <p:cNvPr id="13" name="Can 12"/>
          <p:cNvSpPr/>
          <p:nvPr/>
        </p:nvSpPr>
        <p:spPr>
          <a:xfrm>
            <a:off x="4716463" y="4854575"/>
            <a:ext cx="1296987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7810500" y="2166938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35" idx="4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6763" y="2668588"/>
            <a:ext cx="1739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8205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Login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354763" y="2549525"/>
            <a:ext cx="2036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Check Login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88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78513" y="2090738"/>
            <a:ext cx="741362" cy="46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rot="5400000" flipH="1" flipV="1">
            <a:off x="3658393" y="2494757"/>
            <a:ext cx="1236663" cy="908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09800" y="3676650"/>
            <a:ext cx="1739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Welcome page/ invalid page</a:t>
            </a:r>
          </a:p>
        </p:txBody>
      </p:sp>
      <p:cxnSp>
        <p:nvCxnSpPr>
          <p:cNvPr id="25" name="Straight Arrow Connector 24"/>
          <p:cNvCxnSpPr>
            <a:stCxn id="27" idx="4"/>
          </p:cNvCxnSpPr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Beans/BLO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13"/>
          <p:cNvCxnSpPr>
            <a:cxnSpLocks noChangeShapeType="1"/>
            <a:endCxn id="30" idx="6"/>
          </p:cNvCxnSpPr>
          <p:nvPr/>
        </p:nvCxnSpPr>
        <p:spPr bwMode="auto">
          <a:xfrm rot="5400000">
            <a:off x="7839869" y="4393406"/>
            <a:ext cx="1152525" cy="3095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15"/>
          <p:cNvCxnSpPr>
            <a:cxnSpLocks noChangeShapeType="1"/>
            <a:stCxn id="15" idx="0"/>
            <a:endCxn id="30" idx="7"/>
          </p:cNvCxnSpPr>
          <p:nvPr/>
        </p:nvCxnSpPr>
        <p:spPr bwMode="auto">
          <a:xfrm rot="-5400000" flipH="1" flipV="1">
            <a:off x="7783513" y="4340225"/>
            <a:ext cx="752475" cy="1682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2188" y="4048125"/>
            <a:ext cx="180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Call</a:t>
            </a:r>
          </a:p>
        </p:txBody>
      </p:sp>
      <p:sp>
        <p:nvSpPr>
          <p:cNvPr id="30" name="Oval 34"/>
          <p:cNvSpPr/>
          <p:nvPr/>
        </p:nvSpPr>
        <p:spPr>
          <a:xfrm>
            <a:off x="6992938" y="4667250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459413" y="4511675"/>
            <a:ext cx="180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Query DB</a:t>
            </a:r>
          </a:p>
        </p:txBody>
      </p:sp>
      <p:cxnSp>
        <p:nvCxnSpPr>
          <p:cNvPr id="45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6005513" y="5322888"/>
            <a:ext cx="1036637" cy="10953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15"/>
          <p:cNvCxnSpPr>
            <a:cxnSpLocks noChangeShapeType="1"/>
          </p:cNvCxnSpPr>
          <p:nvPr/>
        </p:nvCxnSpPr>
        <p:spPr bwMode="auto">
          <a:xfrm flipV="1">
            <a:off x="5991225" y="5100638"/>
            <a:ext cx="979488" cy="30162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8" grpId="0"/>
      <p:bldP spid="27" grpId="0" animBg="1"/>
      <p:bldP spid="29" grpId="0"/>
      <p:bldP spid="33" grpId="0"/>
      <p:bldP spid="35" grpId="0" animBg="1"/>
      <p:bldP spid="24" grpId="0"/>
      <p:bldP spid="2" grpId="0" animBg="1"/>
      <p:bldP spid="15" grpId="0"/>
      <p:bldP spid="30" grpId="0" animBg="1"/>
      <p:bldP spid="4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Tag Library Descriptor</a:t>
            </a:r>
          </a:p>
        </p:txBody>
      </p:sp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250825" y="6107113"/>
            <a:ext cx="88931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Click Next button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7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090613"/>
            <a:ext cx="73914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1" grpId="0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0450"/>
            <a:ext cx="69437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Tag Library Descriptor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50825" y="5827713"/>
            <a:ext cx="889317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taglig file with extension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WEB-INF/tlds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2665413" y="1720850"/>
            <a:ext cx="712787" cy="2143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3378200" y="1812925"/>
            <a:ext cx="38338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7207250" y="1665288"/>
            <a:ext cx="189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Fill taglib name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6078538" y="2500313"/>
            <a:ext cx="712787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6805613" y="2579688"/>
            <a:ext cx="4445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7245350" y="2228850"/>
            <a:ext cx="18986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Browse to directory containing taglib. Should not be changed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643188" y="2249488"/>
            <a:ext cx="712787" cy="4302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943100" y="3284538"/>
            <a:ext cx="1935163" cy="4302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bldLvl="2"/>
      <p:bldP spid="120838" grpId="0" animBg="1"/>
      <p:bldP spid="120840" grpId="0"/>
      <p:bldP spid="120841" grpId="0" animBg="1"/>
      <p:bldP spid="120843" grpId="0"/>
      <p:bldP spid="2" grpId="0" animBg="1"/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Tag Library Descriptor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4206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Modified the .tld file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8900"/>
            <a:ext cx="91440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Deployment Descriptor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58483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mode for JSP pages delivered with JSP version 2.0 technology is to evaluate EL expressions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JSP EL expression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enabled or disabled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02 ways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isELIgnored attribute in the JSP page directive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&lt;%@ page isELIgnored= “true | false” %&gt;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Modifing in web.xml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&lt;jsp-config&gt;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&lt;jsp-property-group&gt;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&lt;url-pattern&gt;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*.jsp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&lt;/url-pattern&gt;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&lt;el-ignored&gt;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&lt;/el-ignored&gt;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&lt;/jsp-property-group&gt;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&lt;/jsp-config&gt;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Accessing EL functions within JSP 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279525"/>
            <a:ext cx="8937625" cy="3133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created in a TLD file using a JSP file, developer need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import the TLD 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taglib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In the directive statement, developer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mention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prefix for the tags and location of the TLD file</a:t>
            </a:r>
            <a:endParaRPr lang="pt-B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&lt;%@taglib prefix=“prefix” uri=“path” %&gt;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TLD file,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EL expression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${prefix:funcName(args)}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371975"/>
            <a:ext cx="34671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150"/>
            <a:ext cx="8085138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946150"/>
            <a:ext cx="8937625" cy="29130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converted 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objects or primitives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 defines appropriate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 with default values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string parameter from a request will be coerced to the appropriate object or primitive.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coercion and type conversion.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Coercion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implicit 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its usually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 automatically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explicit 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inserted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382963" y="3708400"/>
            <a:ext cx="2743200" cy="7620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>
                <a:solidFill>
                  <a:schemeClr val="bg1"/>
                </a:solidFill>
                <a:cs typeface="Arial" panose="020B0604020202020204" pitchFamily="34" charset="0"/>
              </a:rPr>
              <a:t>Coercion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096963" y="5842000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cs typeface="Arial" panose="020B0604020202020204" pitchFamily="34" charset="0"/>
              </a:rPr>
              <a:t>Boxing and Unboxing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916363" y="5842000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cs typeface="Arial" panose="020B0604020202020204" pitchFamily="34" charset="0"/>
              </a:rPr>
              <a:t>Coercion to String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735763" y="5842000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cs typeface="Arial" panose="020B0604020202020204" pitchFamily="34" charset="0"/>
              </a:rPr>
              <a:t>Coercion to Number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935163" y="4470400"/>
            <a:ext cx="5638800" cy="1371600"/>
            <a:chOff x="1600200" y="3429000"/>
            <a:chExt cx="5638800" cy="1524000"/>
          </a:xfrm>
        </p:grpSpPr>
        <p:sp>
          <p:nvSpPr>
            <p:cNvPr id="78857" name="Line 20"/>
            <p:cNvSpPr>
              <a:spLocks noChangeShapeType="1"/>
            </p:cNvSpPr>
            <p:nvPr/>
          </p:nvSpPr>
          <p:spPr bwMode="auto">
            <a:xfrm>
              <a:off x="4419600" y="34290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8" name="Line 12"/>
            <p:cNvSpPr>
              <a:spLocks noChangeShapeType="1"/>
            </p:cNvSpPr>
            <p:nvPr/>
          </p:nvSpPr>
          <p:spPr bwMode="auto">
            <a:xfrm>
              <a:off x="1600200" y="4038600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Line 18"/>
            <p:cNvSpPr>
              <a:spLocks noChangeShapeType="1"/>
            </p:cNvSpPr>
            <p:nvPr/>
          </p:nvSpPr>
          <p:spPr bwMode="auto">
            <a:xfrm>
              <a:off x="4419600" y="4038600"/>
              <a:ext cx="2819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4419600" y="4038600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Line 12"/>
            <p:cNvSpPr>
              <a:spLocks noChangeShapeType="1"/>
            </p:cNvSpPr>
            <p:nvPr/>
          </p:nvSpPr>
          <p:spPr bwMode="auto">
            <a:xfrm>
              <a:off x="7239000" y="4038600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2" name="Line 18"/>
            <p:cNvSpPr>
              <a:spLocks noChangeShapeType="1"/>
            </p:cNvSpPr>
            <p:nvPr/>
          </p:nvSpPr>
          <p:spPr bwMode="auto">
            <a:xfrm>
              <a:off x="1600200" y="4038600"/>
              <a:ext cx="2819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3" grpId="0" animBg="1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58483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Boxing an Unboxing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Boxing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values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type.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i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value, then boxing conversion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reference r or class and type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r.value() = i.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i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value, then boxing conversion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info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 of class and type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r.value() = i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Unboxing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type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values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r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reference, then unboxing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 into v of type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r.value() = v.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r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reference, then unboxing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 into a value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type byte, such 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r.value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 = v.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Coercion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String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“”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A.toString()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Otherwise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A.toString()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0" y="841375"/>
            <a:ext cx="9144000" cy="60166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Coercion to Number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rule to coerce a value to number type are If A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 or “”,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short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developer apply following rules: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A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A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type, return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coerce occurs quietly to type N using the following algorithm: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</a:p>
          <a:p>
            <a:pPr marL="1550988"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A is BigDecimal, return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A.toBigInteger()</a:t>
            </a:r>
          </a:p>
          <a:p>
            <a:pPr marL="1550988"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BigInteger.valueOf(A.longValue())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BigDecimal</a:t>
            </a:r>
          </a:p>
          <a:p>
            <a:pPr marL="1550988"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A is a BigInteger, return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BigDecimal(A)</a:t>
            </a:r>
          </a:p>
          <a:p>
            <a:pPr marL="1550988"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BigDecimal (A.doubleValue())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(A.byteValue())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Short (A.shortValue())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Integer(A.integerValue())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Long(A.longValue())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Float(A.floatValue())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Double(A.doubleValue())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vi-V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427163"/>
            <a:ext cx="3951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1390650"/>
            <a:ext cx="2473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8550"/>
            <a:ext cx="66119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04" y="3698875"/>
            <a:ext cx="43053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3446463" y="2560638"/>
            <a:ext cx="196850" cy="3460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36550" y="1601788"/>
            <a:ext cx="447675" cy="3175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1000" y="2516188"/>
            <a:ext cx="595313" cy="7747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37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1077913"/>
            <a:ext cx="9144000" cy="578008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JavaBeans technology is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 architecture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the Java 2 Platform, Standard Edition (J2SE). 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JavaBeans technology is based on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JavaBeans specification.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(JavaBeans)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software programs that you can develop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assemble easily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sophisticated applications.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reusable components which define the interactivity of Java objects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reusable software components that work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a workstation and with a set of other distributed components.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 state and behavior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component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point between Java Bean and Java class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Java Bean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from Serializable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a copy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an object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object/ package classes 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bytes 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0" y="501650"/>
            <a:ext cx="9144000" cy="31813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JSP 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(in scriptlet or declaration)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be accessed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JSP page or all of them can be presented with ${variable_name}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these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forced in expression with 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 of these variables are converted to 0 (number) or false (boolean)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EL operators’ arithmetic or logical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only applied to arithmetic or logic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 is not same type, the exception is thrown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EL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the attribute in particular scope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(page, request, session, application)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used operator in expression</a:t>
            </a:r>
            <a:endParaRPr lang="vi-V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3490913"/>
            <a:ext cx="701675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2854325"/>
            <a:ext cx="6151562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  <p:pic>
        <p:nvPicPr>
          <p:cNvPr id="8397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0450"/>
            <a:ext cx="5997575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488"/>
            <a:ext cx="7515225" cy="599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  <p:pic>
        <p:nvPicPr>
          <p:cNvPr id="860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6759575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100"/>
            <a:ext cx="6724650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55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1192213"/>
            <a:ext cx="9144000" cy="552291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function as a JavaBean class, an object class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obey certain conventions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naming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conventions make it possible to have tools that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use, reuse, replace, and connect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JavaBeans.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Bean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Java Class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follows certain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conventions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 class should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use a package name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 class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a public no-argument constructor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bean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(persistence)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declared “public”.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getter and setter methods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bean class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bean class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character of each property should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lower case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used along with property name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first character of each word in upper case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length –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setLength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properties is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the getter method is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isXxx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getXxx</a:t>
            </a:r>
            <a:endParaRPr lang="vi-V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5845</TotalTime>
  <Words>5132</Words>
  <Application>Microsoft Office PowerPoint</Application>
  <PresentationFormat>On-screen Show (4:3)</PresentationFormat>
  <Paragraphs>588</Paragraphs>
  <Slides>84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Tahoma</vt:lpstr>
      <vt:lpstr>Times New Roman</vt:lpstr>
      <vt:lpstr>Wingdings</vt:lpstr>
      <vt:lpstr>Office Theme</vt:lpstr>
      <vt:lpstr>JavaBeans  JSP Standard Actions Dispatching Mechanisms Expression Language  JSPs in XML  #StandardAction #EL #MVC1</vt:lpstr>
      <vt:lpstr>Review</vt:lpstr>
      <vt:lpstr>Objectives</vt:lpstr>
      <vt:lpstr>Objectives</vt:lpstr>
      <vt:lpstr>MVC 1  Requirements</vt:lpstr>
      <vt:lpstr>MVC 1  Expectation</vt:lpstr>
      <vt:lpstr>MVC1  Interactive Server Model</vt:lpstr>
      <vt:lpstr>JSP Standard Actions  Java Beans</vt:lpstr>
      <vt:lpstr>JSP Standard Actions  Java Beans</vt:lpstr>
      <vt:lpstr>JSP Standard Actions  Java Beans</vt:lpstr>
      <vt:lpstr>JSP Standard Actions  Standard Actions </vt:lpstr>
      <vt:lpstr>JSP Standard Actions  The &lt;jsp:useBean&gt; tag</vt:lpstr>
      <vt:lpstr>JSP Standard Actions  The &lt;jsp:useBean&gt; tag</vt:lpstr>
      <vt:lpstr>JSP Standard Actions  The &lt;jsp:useBean&gt; tag</vt:lpstr>
      <vt:lpstr>JSP Standard Actions  The &lt;jsp:useBean&gt; tag</vt:lpstr>
      <vt:lpstr>JSP Standard Actions   The &lt;jsp:getProperty&gt; tag </vt:lpstr>
      <vt:lpstr>JSP Standard Actions   The &lt;jsp:setProperty&gt; tag</vt:lpstr>
      <vt:lpstr>JSP Standard Actions   The &lt;jsp:setProperty&gt; tag</vt:lpstr>
      <vt:lpstr>JSP Standard Actions   Steps in design Web Application  following MVC patterns</vt:lpstr>
      <vt:lpstr>MVC1  Requirements</vt:lpstr>
      <vt:lpstr>JSP Standard Actions  Scope of JavaBeans</vt:lpstr>
      <vt:lpstr>JSP Standard Actions  Scope of JavaBeans</vt:lpstr>
      <vt:lpstr>Dispatching Mechanisms   The &lt;jsp:include&gt; tag</vt:lpstr>
      <vt:lpstr>Dispatching Mechanisms   The &lt;jsp:include&gt; tag – Example </vt:lpstr>
      <vt:lpstr>Dispatching Mechanisms   The &lt;jsp:include&gt; tag – Example </vt:lpstr>
      <vt:lpstr>Dispatching Mechanisms   The &lt;jsp:include&gt; tag – Example</vt:lpstr>
      <vt:lpstr>Dispatching Mechanisms   The &lt;jsp:include&gt; tag – Example</vt:lpstr>
      <vt:lpstr>Dispatching Mechanisms   &lt;jsp:include&gt; vs. &lt;%@ include …%&gt;</vt:lpstr>
      <vt:lpstr>Dispatching Mechanisms   &lt;jsp:include&gt; vs. &lt;%@ include …%&gt;</vt:lpstr>
      <vt:lpstr>Dispatching Mechanisms   The &lt;jsp:forward&gt; tag</vt:lpstr>
      <vt:lpstr>Dispatching Mechanisms   The &lt;jsp:param&gt; tag</vt:lpstr>
      <vt:lpstr>Expression Languages EL Language Basics</vt:lpstr>
      <vt:lpstr>Expression Languages EL Operators</vt:lpstr>
      <vt:lpstr>Expression Languages EL Operators – Example </vt:lpstr>
      <vt:lpstr>Expression Languages EL Operators – Example </vt:lpstr>
      <vt:lpstr>Expression Languages EL Implicit Objects</vt:lpstr>
      <vt:lpstr>EL Implicit Objects</vt:lpstr>
      <vt:lpstr>Expression Languages EL Implicit Objects</vt:lpstr>
      <vt:lpstr>Expression Languages Scoped Variables</vt:lpstr>
      <vt:lpstr>Expression Languages Scoped Variables</vt:lpstr>
      <vt:lpstr>Expression Languages Example</vt:lpstr>
      <vt:lpstr>Expression Languages Example</vt:lpstr>
      <vt:lpstr>Expression Languages Example</vt:lpstr>
      <vt:lpstr>Summary</vt:lpstr>
      <vt:lpstr>Next Lecture</vt:lpstr>
      <vt:lpstr>Next Lecture</vt:lpstr>
      <vt:lpstr>Appendix - MVC1   Login page</vt:lpstr>
      <vt:lpstr>MVC1  Login Beans</vt:lpstr>
      <vt:lpstr>MVC1  Process Login JSP</vt:lpstr>
      <vt:lpstr>MVC1  Process Login JSP</vt:lpstr>
      <vt:lpstr>MVC1  Welcome page</vt:lpstr>
      <vt:lpstr>MVC1  Optimizing</vt:lpstr>
      <vt:lpstr>Appendix – JSP Standard Actions  Scope of JavaBeans – Example  </vt:lpstr>
      <vt:lpstr>JSP Standard Actions  Scope of JavaBeans – Example</vt:lpstr>
      <vt:lpstr>JSP Standard Actions  Scope of JavaBeans, accessing on Servlet via HttpSession– Example</vt:lpstr>
      <vt:lpstr>JSP Standard Actions  Scope of JavaBeans, accessing on Servlet via HttpSession– Example</vt:lpstr>
      <vt:lpstr>JSP Standard Actions  Scope of JavaBeans, accessing on Servlet via HttpSession– Example</vt:lpstr>
      <vt:lpstr>Appendix – Dispatching  Mechanisms  Example</vt:lpstr>
      <vt:lpstr>Dispatching Mechanisms  Example</vt:lpstr>
      <vt:lpstr>Dispatching Mechanisms  Example</vt:lpstr>
      <vt:lpstr>Appendix   XML for JSPs</vt:lpstr>
      <vt:lpstr>Appendix   XML-Friendly Syntax</vt:lpstr>
      <vt:lpstr>Appendix   XML-Friendly Syntax</vt:lpstr>
      <vt:lpstr>Appendix   XML-Friendly Syntax</vt:lpstr>
      <vt:lpstr>Appendix   XML-Friendly Syntax – Sample </vt:lpstr>
      <vt:lpstr>Appendix   XML-Friendly Syntax – Sample </vt:lpstr>
      <vt:lpstr>Appendix Functions using EL</vt:lpstr>
      <vt:lpstr>Appendix  Creating “static” method</vt:lpstr>
      <vt:lpstr>Appendix  Creating Tag Library Descriptor</vt:lpstr>
      <vt:lpstr>Appendix  Creating Tag Library Descriptor</vt:lpstr>
      <vt:lpstr>Appendix  Creating Tag Library Descriptor</vt:lpstr>
      <vt:lpstr>Appendix  Creating Tag Library Descriptor</vt:lpstr>
      <vt:lpstr>Appendix  Modifying the Deployment Descriptor</vt:lpstr>
      <vt:lpstr>Appendix  Accessing EL functions within JSP </vt:lpstr>
      <vt:lpstr>Appendix  Example </vt:lpstr>
      <vt:lpstr>Appendix  Coersion</vt:lpstr>
      <vt:lpstr>Appendix  Coersion</vt:lpstr>
      <vt:lpstr>Appendix  Coersion</vt:lpstr>
      <vt:lpstr>Appendix  Coersion – Example </vt:lpstr>
      <vt:lpstr>Appendix  Coersion</vt:lpstr>
      <vt:lpstr>Appendix  Coersion – Example </vt:lpstr>
      <vt:lpstr>Appendix  Coersion – Example </vt:lpstr>
      <vt:lpstr>Appendix  Coersion – Example </vt:lpstr>
      <vt:lpstr>Appendix  Coersion – Example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Nguyen Dang Loc</cp:lastModifiedBy>
  <cp:revision>2352</cp:revision>
  <dcterms:created xsi:type="dcterms:W3CDTF">2007-08-21T04:43:22Z</dcterms:created>
  <dcterms:modified xsi:type="dcterms:W3CDTF">2022-04-02T01:41:28Z</dcterms:modified>
</cp:coreProperties>
</file>