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3"/>
  </p:notesMasterIdLst>
  <p:sldIdLst>
    <p:sldId id="256" r:id="rId2"/>
    <p:sldId id="551" r:id="rId3"/>
    <p:sldId id="359" r:id="rId4"/>
    <p:sldId id="650" r:id="rId5"/>
    <p:sldId id="585" r:id="rId6"/>
    <p:sldId id="589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44" r:id="rId36"/>
    <p:sldId id="745" r:id="rId37"/>
    <p:sldId id="746" r:id="rId38"/>
    <p:sldId id="747" r:id="rId39"/>
    <p:sldId id="748" r:id="rId40"/>
    <p:sldId id="749" r:id="rId41"/>
    <p:sldId id="750" r:id="rId42"/>
    <p:sldId id="751" r:id="rId43"/>
    <p:sldId id="752" r:id="rId44"/>
    <p:sldId id="753" r:id="rId45"/>
    <p:sldId id="649" r:id="rId46"/>
    <p:sldId id="651" r:id="rId47"/>
    <p:sldId id="520" r:id="rId48"/>
    <p:sldId id="754" r:id="rId49"/>
    <p:sldId id="755" r:id="rId50"/>
    <p:sldId id="756" r:id="rId51"/>
    <p:sldId id="757" r:id="rId52"/>
    <p:sldId id="758" r:id="rId53"/>
    <p:sldId id="759" r:id="rId54"/>
    <p:sldId id="760" r:id="rId55"/>
    <p:sldId id="761" r:id="rId56"/>
    <p:sldId id="762" r:id="rId57"/>
    <p:sldId id="763" r:id="rId58"/>
    <p:sldId id="766" r:id="rId59"/>
    <p:sldId id="764" r:id="rId60"/>
    <p:sldId id="765" r:id="rId61"/>
    <p:sldId id="767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5070" autoAdjust="0"/>
  </p:normalViewPr>
  <p:slideViewPr>
    <p:cSldViewPr snapToGrid="0">
      <p:cViewPr varScale="1">
        <p:scale>
          <a:sx n="65" d="100"/>
          <a:sy n="65" d="100"/>
        </p:scale>
        <p:origin x="-16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412239BE-C94B-492C-A671-76A19EEF755F}" type="pres">
      <dgm:prSet presAssocID="{E82D20C4-1813-49B1-89EB-5300F0BCF07A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952AF58-B334-4043-8358-DFD11F4A7B50}" type="pres">
      <dgm:prSet presAssocID="{4DB411FD-E991-4948-8A30-2FCDDC4BCA7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C386E81E-216B-4145-A263-DF83CBB3B9D6}" type="pres">
      <dgm:prSet presAssocID="{A4A85903-AB5B-4D32-9376-41084376B6C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1A7FC27-88A2-4D06-9F40-8F3F4503170B}" type="pres">
      <dgm:prSet presAssocID="{705102EF-0ECE-4ACE-B5EA-E16748FCDFA7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9F362412-3B63-4503-802E-E908C8F9F242}" type="pres">
      <dgm:prSet presAssocID="{80A686AD-4193-4EB5-B978-70243B88BC14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C0C93B01-FE03-47A5-BC4E-BC98E0568D66}" type="pres">
      <dgm:prSet presAssocID="{FA9FF383-95B1-4CCC-80A1-CC34A2BDA580}" presName="connTx" presStyleLbl="parChTrans1D3" presStyleIdx="4" presStyleCnt="7"/>
      <dgm:spPr/>
      <dgm:t>
        <a:bodyPr/>
        <a:lstStyle/>
        <a:p>
          <a:endParaRPr lang="en-US"/>
        </a:p>
      </dgm:t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523282-AE10-4E66-BE5A-C1EFA07EB45A}" type="pres">
      <dgm:prSet presAssocID="{FC8DADF2-F14C-4680-9F35-46EF0A29CE93}" presName="connTx" presStyleLbl="parChTrans1D3" presStyleIdx="5" presStyleCnt="7"/>
      <dgm:spPr/>
      <dgm:t>
        <a:bodyPr/>
        <a:lstStyle/>
        <a:p>
          <a:endParaRPr lang="en-US"/>
        </a:p>
      </dgm:t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DFD8D9B8-D246-4018-88BB-528FC836AE23}" type="pres">
      <dgm:prSet presAssocID="{A20BB670-3464-4FF0-85D6-8AD3A58205C8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412239BE-C94B-492C-A671-76A19EEF755F}" type="pres">
      <dgm:prSet presAssocID="{E82D20C4-1813-49B1-89EB-5300F0BCF07A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952AF58-B334-4043-8358-DFD11F4A7B50}" type="pres">
      <dgm:prSet presAssocID="{4DB411FD-E991-4948-8A30-2FCDDC4BCA7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C386E81E-216B-4145-A263-DF83CBB3B9D6}" type="pres">
      <dgm:prSet presAssocID="{A4A85903-AB5B-4D32-9376-41084376B6C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1A7FC27-88A2-4D06-9F40-8F3F4503170B}" type="pres">
      <dgm:prSet presAssocID="{705102EF-0ECE-4ACE-B5EA-E16748FCDFA7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9F362412-3B63-4503-802E-E908C8F9F242}" type="pres">
      <dgm:prSet presAssocID="{80A686AD-4193-4EB5-B978-70243B88BC14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C0C93B01-FE03-47A5-BC4E-BC98E0568D66}" type="pres">
      <dgm:prSet presAssocID="{FA9FF383-95B1-4CCC-80A1-CC34A2BDA580}" presName="connTx" presStyleLbl="parChTrans1D3" presStyleIdx="4" presStyleCnt="7"/>
      <dgm:spPr/>
      <dgm:t>
        <a:bodyPr/>
        <a:lstStyle/>
        <a:p>
          <a:endParaRPr lang="en-US"/>
        </a:p>
      </dgm:t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523282-AE10-4E66-BE5A-C1EFA07EB45A}" type="pres">
      <dgm:prSet presAssocID="{FC8DADF2-F14C-4680-9F35-46EF0A29CE93}" presName="connTx" presStyleLbl="parChTrans1D3" presStyleIdx="5" presStyleCnt="7"/>
      <dgm:spPr/>
      <dgm:t>
        <a:bodyPr/>
        <a:lstStyle/>
        <a:p>
          <a:endParaRPr lang="en-US"/>
        </a:p>
      </dgm:t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DFD8D9B8-D246-4018-88BB-528FC836AE23}" type="pres">
      <dgm:prSet presAssocID="{A20BB670-3464-4FF0-85D6-8AD3A58205C8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6EDE92-D28B-4502-8F55-E7735AB0E03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AAB61A-54DB-4828-B471-1655F10F05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660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865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45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26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26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101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50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352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54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22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0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962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790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279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64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347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620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01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001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379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96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272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621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992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09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740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92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226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1686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52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1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9379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049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2335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2560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43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098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3661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2990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091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1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361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08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809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897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598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7502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6591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0071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6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0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912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87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53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2268F-5881-470D-B890-5603591020FE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EAA5C-87AE-4FAB-8ED8-8667B387992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543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7EAF9-D065-4781-A438-442AB384D779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80DC2-84F8-4769-B770-51D1191EE9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3224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AF60F-806F-4F63-8540-1322997B3A7F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CBDCC-423A-491E-BF69-948E142A1D1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9125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88FD6-A796-43F1-BF01-59A01241DF5C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2171A-0026-43A3-A9AA-F3ADFAE2FA4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26719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D596-8F8A-4094-AE50-3F1DAF793EBB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0DAB0-7A40-4D1F-908D-7969971C17E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848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4FA8D-A705-42DE-8F92-22F54F7EE764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2BAC2-420C-457D-A573-2E655CA91DE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057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965C2-912D-4761-99B4-96ADEB51E0A0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1D2FF-C3F8-47AF-BE96-0727336993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9055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54F61-EF4D-45F1-BC88-14FBFB7E815A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0F204-0B34-4DF9-9E13-C3182AAE5CD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855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D81E6-7DB3-409C-82F9-5AF33F290A9C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6DB61-4AE7-4D43-A493-B158FDA5156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905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09D58-CCAC-4EEF-ACCD-3B70E5F0E748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8052C-615F-41EA-BE40-1C41D9D4B13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2163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4ABB-44CA-4DDE-8343-59486F6836E1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DDB6B-8095-4089-9185-2BC03762585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450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34477-46B5-46BF-9DA5-140AA88D40C5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C0516-FC93-49DB-AF08-DC55C228B58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7863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2BCA2-5840-42C6-A332-27D4A62D3471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5229B-28C5-4273-B4A9-2B0A4300143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670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157B2CC-EFDB-415D-B96C-195D94CA8D88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BABCA11-0D6E-43E9-9410-26283CD114D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2055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#Filter #Controller #</a:t>
            </a:r>
            <a:r>
              <a:rPr lang="en-US" altLang="en-US" sz="4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83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- Advantages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181686"/>
            <a:ext cx="9144000" cy="567631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taken to send a response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before sending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Identify</a:t>
            </a:r>
            <a:r>
              <a:rPr lang="en-US" altLang="en-US" sz="2400" dirty="0">
                <a:latin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type of request </a:t>
            </a:r>
            <a:r>
              <a:rPr lang="en-US" altLang="en-US" sz="2400" dirty="0">
                <a:latin typeface="Times New Roman" panose="02020603050405020304" pitchFamily="18" charset="0"/>
              </a:rPr>
              <a:t>coming from the Web client, such as HTTP and FTP, and invoke the Servlet that needs to process the request.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Retrieve</a:t>
            </a:r>
            <a:r>
              <a:rPr lang="en-US" altLang="en-US" sz="2400" dirty="0">
                <a:latin typeface="Times New Roman" panose="02020603050405020304" pitchFamily="18" charset="0"/>
              </a:rPr>
              <a:t> the user information from the request parameters to authenticate the user.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Validate</a:t>
            </a:r>
            <a:r>
              <a:rPr lang="en-US" altLang="en-US" sz="2400" dirty="0">
                <a:latin typeface="Times New Roman" panose="02020603050405020304" pitchFamily="18" charset="0"/>
              </a:rPr>
              <a:t> a client using Servlet filters before the client accesses the Servlet.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Identify</a:t>
            </a:r>
            <a:r>
              <a:rPr lang="en-US" altLang="en-US" sz="2400" dirty="0">
                <a:latin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information</a:t>
            </a:r>
            <a:r>
              <a:rPr lang="en-US" altLang="en-US" sz="2400" dirty="0">
                <a:latin typeface="Times New Roman" panose="02020603050405020304" pitchFamily="18" charset="0"/>
              </a:rPr>
              <a:t> about the MIME types and other header contents of the request.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Facilitate</a:t>
            </a:r>
            <a:r>
              <a:rPr lang="en-US" altLang="en-US" sz="2400" dirty="0">
                <a:latin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</a:rPr>
              <a:t>Servlet</a:t>
            </a:r>
            <a:r>
              <a:rPr lang="en-US" altLang="en-US" sz="2400" dirty="0">
                <a:latin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communicate</a:t>
            </a:r>
            <a:r>
              <a:rPr lang="en-US" altLang="en-US" sz="2400" dirty="0">
                <a:latin typeface="Times New Roman" panose="02020603050405020304" pitchFamily="18" charset="0"/>
              </a:rPr>
              <a:t> with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external resources.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Intercept</a:t>
            </a:r>
            <a:r>
              <a:rPr lang="en-US" altLang="en-US" sz="2400" dirty="0">
                <a:latin typeface="Times New Roman" panose="02020603050405020304" pitchFamily="18" charset="0"/>
              </a:rPr>
              <a:t> responses and compress it before sending the response to the client</a:t>
            </a:r>
            <a:endParaRPr lang="vi-V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3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</a:t>
            </a:r>
          </a:p>
        </p:txBody>
      </p:sp>
      <p:sp>
        <p:nvSpPr>
          <p:cNvPr id="138243" name="Rectangle 3"/>
          <p:cNvSpPr>
            <a:spLocks noGrp="1"/>
          </p:cNvSpPr>
          <p:nvPr>
            <p:ph type="body" idx="4294967295"/>
          </p:nvPr>
        </p:nvSpPr>
        <p:spPr>
          <a:xfrm>
            <a:off x="0" y="1157288"/>
            <a:ext cx="5500688" cy="5700712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Filter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intercepts(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from a user to the servlet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 then provides customized services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 sends the serviced response or request to the appropriate destination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6300788" y="1149350"/>
            <a:ext cx="20574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  <a:ea typeface="Arial Unicode MS" pitchFamily="34" charset="-128"/>
              </a:rPr>
              <a:t>Instantiation and Loading</a:t>
            </a: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7367588" y="1835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7367588" y="5035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7367588" y="2901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7367588" y="3968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6300788" y="2216150"/>
            <a:ext cx="20574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  <a:ea typeface="Arial Unicode MS" pitchFamily="34" charset="-128"/>
              </a:rPr>
              <a:t>Initialization init()</a:t>
            </a: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6300788" y="3282950"/>
            <a:ext cx="20574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  <a:ea typeface="Arial Unicode MS" pitchFamily="34" charset="-128"/>
              </a:rPr>
              <a:t>doFilter()</a:t>
            </a: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6300788" y="4349750"/>
            <a:ext cx="20574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  <a:ea typeface="Arial Unicode MS" pitchFamily="34" charset="-128"/>
              </a:rPr>
              <a:t>destroy()</a:t>
            </a: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7117" name="AutoShape 13"/>
          <p:cNvSpPr>
            <a:spLocks noChangeArrowheads="1"/>
          </p:cNvSpPr>
          <p:nvPr/>
        </p:nvSpPr>
        <p:spPr bwMode="auto">
          <a:xfrm>
            <a:off x="6300788" y="5416550"/>
            <a:ext cx="20574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FFCC"/>
              </a:gs>
              <a:gs pos="5000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  <a:ea typeface="Arial Unicode MS" pitchFamily="34" charset="-128"/>
              </a:rPr>
              <a:t>Unavailable</a:t>
            </a:r>
            <a:endParaRPr lang="en-US" altLang="en-US" sz="18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8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 autoUpdateAnimBg="0"/>
      <p:bldP spid="47114" grpId="0" animBg="1" autoUpdateAnimBg="0"/>
      <p:bldP spid="47115" grpId="0" animBg="1" autoUpdateAnimBg="0"/>
      <p:bldP spid="47116" grpId="0" animBg="1" autoUpdateAnimBg="0"/>
      <p:bldP spid="4711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92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0" y="949325"/>
            <a:ext cx="9144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Creates and handles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functionalities of a filter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three interfaces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 Interface, FilterConfig Interface, FilterChain Interface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Interface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Must be implemented to create a filter class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extends javax.servlet.Filter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object performs filtering tasks on the request and the response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304800" y="3251200"/>
          <a:ext cx="8623300" cy="3505200"/>
        </p:xfrm>
        <a:graphic>
          <a:graphicData uri="http://schemas.openxmlformats.org/drawingml/2006/table">
            <a:tbl>
              <a:tblPr/>
              <a:tblGrid>
                <a:gridCol w="1039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3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init(FilterConfig fg);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Called by the servlet container to initialize the filter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Called only once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Must complete successfully before the filter is asked to do any filtering 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doFilter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doFilter(ServletRequest req, ServletResponse res, FilterChain chain) throws IOException, ServletException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Called by the container each time a request or response is processed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Then examines the request/response headers &amp; customizes them as per the requirements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Passed the request/response through the FilterChain object to the next entity in the chain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destroy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destroy();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Called by the servlet container to inform the filter that its service is no more required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Called only once.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6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57150"/>
            <a:ext cx="7477125" cy="10207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4294967295"/>
          </p:nvPr>
        </p:nvSpPr>
        <p:spPr>
          <a:xfrm>
            <a:off x="0" y="871538"/>
            <a:ext cx="9144000" cy="57007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Web Deployment Descriptor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11138" y="1284288"/>
            <a:ext cx="8467725" cy="51879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&lt;web-app&gt;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….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&lt;filter&gt;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	 &lt;filter-name&gt;Name of Filters&lt;/filter-name&gt;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	 &lt;filter-class&gt;implemented Filter Class&lt;/filter-class&gt;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	  [&lt;init-</a:t>
            </a:r>
            <a:r>
              <a:rPr lang="en-US" sz="2000" b="1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param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		&lt;</a:t>
            </a:r>
            <a:r>
              <a:rPr lang="en-US" sz="2000" b="1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param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-name&gt;parameter name&lt;/</a:t>
            </a:r>
            <a:r>
              <a:rPr lang="en-US" sz="2000" b="1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param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-name&gt;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		 &lt;</a:t>
            </a:r>
            <a:r>
              <a:rPr lang="en-US" sz="2000" b="1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param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-value&gt;value &lt;/</a:t>
            </a:r>
            <a:r>
              <a:rPr lang="en-US" sz="2000" b="1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param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-value&gt;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 	  &lt;/init-</a:t>
            </a:r>
            <a:r>
              <a:rPr lang="en-US" sz="2000" b="1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param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&gt;]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    &lt;/filter&gt;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000" b="1" dirty="0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&lt;filter-mapping&gt;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        &lt;filter-name&gt;</a:t>
            </a:r>
            <a:r>
              <a:rPr lang="en-US" sz="2000" b="1" dirty="0" err="1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FilterName</a:t>
            </a:r>
            <a:r>
              <a:rPr lang="en-US" sz="2000" b="1" dirty="0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&lt;/filter-name&gt;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        &lt;</a:t>
            </a:r>
            <a:r>
              <a:rPr lang="en-US" sz="2000" b="1" dirty="0" err="1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url</a:t>
            </a:r>
            <a:r>
              <a:rPr lang="en-US" sz="2000" b="1" dirty="0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-pattern&gt;/context&lt;/</a:t>
            </a:r>
            <a:r>
              <a:rPr lang="en-US" sz="2000" b="1" dirty="0" err="1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url</a:t>
            </a:r>
            <a:r>
              <a:rPr lang="en-US" sz="2000" b="1" dirty="0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-pattern&gt;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990000"/>
                </a:solidFill>
                <a:latin typeface="Times New Roman" pitchFamily="18" charset="0"/>
                <a:cs typeface="Arial" charset="0"/>
              </a:rPr>
              <a:t>    &lt;/filter-mapping&gt;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….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&lt;/web-app&gt;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54063" y="4924425"/>
            <a:ext cx="4289425" cy="3698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450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450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1068388"/>
            <a:ext cx="914400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shows as the following GUI in sequence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438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550988"/>
            <a:ext cx="4468812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3290888"/>
            <a:ext cx="4918075" cy="32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64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464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91440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366963" y="4876800"/>
            <a:ext cx="1885950" cy="3095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48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090613"/>
            <a:ext cx="8572500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854325" y="4953000"/>
            <a:ext cx="3257550" cy="3698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117600"/>
            <a:ext cx="8183562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250825" y="5761038"/>
            <a:ext cx="88931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Next Button</a:t>
            </a:r>
            <a:endParaRPr lang="vi-VN" altLang="en-US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151188" y="2457450"/>
            <a:ext cx="712787" cy="1873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65725" y="6372225"/>
            <a:ext cx="712788" cy="1873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9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build="p" bldLvl="2"/>
      <p:bldP spid="12288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04900"/>
            <a:ext cx="6983412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493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250825" y="6122988"/>
            <a:ext cx="88931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Next Button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868613" y="1727200"/>
            <a:ext cx="712787" cy="2143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608388" y="1833563"/>
            <a:ext cx="36972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7235825" y="1646238"/>
            <a:ext cx="190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Fill your filter name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2868613" y="2697163"/>
            <a:ext cx="712787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608388" y="2803525"/>
            <a:ext cx="36972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7235825" y="2552700"/>
            <a:ext cx="1908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Fill/choose package name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94188" y="5600700"/>
            <a:ext cx="712787" cy="1873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1" grpId="0" build="p" bldLvl="2"/>
      <p:bldP spid="122885" grpId="0" animBg="1"/>
      <p:bldP spid="122887" grpId="0"/>
      <p:bldP spid="122888" grpId="0" animBg="1"/>
      <p:bldP spid="12289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006475"/>
            <a:ext cx="6943726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7791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250825" y="5837238"/>
            <a:ext cx="8893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Edit Button to apply Filter the selected Servlet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Otherwise, click Finish Button</a:t>
            </a:r>
            <a:endParaRPr lang="vi-VN" altLang="en-US" sz="24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3875088" y="3205163"/>
            <a:ext cx="712787" cy="2143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4614863" y="3311525"/>
            <a:ext cx="30384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7593013" y="3051175"/>
            <a:ext cx="1704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Apply filter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5713413" y="3341688"/>
            <a:ext cx="1128712" cy="1857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>
            <a:off x="6854825" y="3448050"/>
            <a:ext cx="13700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7350125" y="3481388"/>
            <a:ext cx="190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Edit the Apply filter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08525" y="5486400"/>
            <a:ext cx="712788" cy="1873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7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1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build="p" bldLvl="2"/>
      <p:bldP spid="151564" grpId="0" animBg="1"/>
      <p:bldP spid="151566" grpId="0"/>
      <p:bldP spid="151567" grpId="0" animBg="1"/>
      <p:bldP spid="15156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all java code in JSP (View)? Complete the MVC 2 Design Pattern with View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data grid tag library using in JSP?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</a:t>
            </a:r>
          </a:p>
          <a:p>
            <a:pPr lvl="2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2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Classical, Simple, and Handles</a:t>
            </a:r>
          </a:p>
          <a:p>
            <a:pPr lvl="2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the custom Tag Lib and use it in JSP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2863" y="4087813"/>
            <a:ext cx="20669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Select the URL and typing the URL string, or Select the Servlet and choose the approximate Servlet in combo box</a:t>
            </a:r>
          </a:p>
        </p:txBody>
      </p:sp>
      <p:pic>
        <p:nvPicPr>
          <p:cNvPr id="1566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50875"/>
            <a:ext cx="3724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7650" y="1233488"/>
            <a:ext cx="2989263" cy="5572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>
            <a:off x="1392238" y="1776413"/>
            <a:ext cx="44450" cy="2293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66925"/>
            <a:ext cx="69437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23088" y="6515100"/>
            <a:ext cx="712787" cy="1873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5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550"/>
            <a:ext cx="6207125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71438"/>
            <a:ext cx="7477125" cy="9017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735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1025"/>
            <a:ext cx="7794625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1776413" y="5083175"/>
            <a:ext cx="3348037" cy="2460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0BDD75B6-8131-4049-8CFC-F70E9B4E11F3}"/>
              </a:ext>
            </a:extLst>
          </p:cNvPr>
          <p:cNvCxnSpPr/>
          <p:nvPr/>
        </p:nvCxnSpPr>
        <p:spPr>
          <a:xfrm>
            <a:off x="675249" y="4009292"/>
            <a:ext cx="1101164" cy="9144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2FAD11-699D-4113-B0F1-0F02A5546653}"/>
              </a:ext>
            </a:extLst>
          </p:cNvPr>
          <p:cNvSpPr txBox="1"/>
          <p:nvPr/>
        </p:nvSpPr>
        <p:spPr>
          <a:xfrm rot="2507617">
            <a:off x="613877" y="4597312"/>
            <a:ext cx="11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request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F6C2FAC-F8D7-46BC-98EF-D6C034DCF785}"/>
              </a:ext>
            </a:extLst>
          </p:cNvPr>
          <p:cNvCxnSpPr>
            <a:cxnSpLocks/>
          </p:cNvCxnSpPr>
          <p:nvPr/>
        </p:nvCxnSpPr>
        <p:spPr>
          <a:xfrm flipH="1" flipV="1">
            <a:off x="3555439" y="2729132"/>
            <a:ext cx="1569011" cy="2496064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BF7176-E5E6-4ACA-81D0-F3BE0012DE64}"/>
              </a:ext>
            </a:extLst>
          </p:cNvPr>
          <p:cNvSpPr txBox="1"/>
          <p:nvPr/>
        </p:nvSpPr>
        <p:spPr>
          <a:xfrm rot="3454083">
            <a:off x="3806752" y="3412121"/>
            <a:ext cx="143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forward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E034F83-1B4F-462F-83D6-6668E80A2282}"/>
              </a:ext>
            </a:extLst>
          </p:cNvPr>
          <p:cNvCxnSpPr>
            <a:cxnSpLocks/>
          </p:cNvCxnSpPr>
          <p:nvPr/>
        </p:nvCxnSpPr>
        <p:spPr>
          <a:xfrm flipH="1">
            <a:off x="1713473" y="2768234"/>
            <a:ext cx="1082675" cy="28097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43583C-81BB-4014-9B40-D213AE420A4C}"/>
              </a:ext>
            </a:extLst>
          </p:cNvPr>
          <p:cNvSpPr txBox="1"/>
          <p:nvPr/>
        </p:nvSpPr>
        <p:spPr>
          <a:xfrm rot="17566228">
            <a:off x="1263762" y="3015152"/>
            <a:ext cx="187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response/return</a:t>
            </a:r>
          </a:p>
        </p:txBody>
      </p:sp>
    </p:spTree>
    <p:extLst>
      <p:ext uri="{BB962C8B-B14F-4D97-AF65-F5344CB8AC3E}">
        <p14:creationId xmlns:p14="http://schemas.microsoft.com/office/powerpoint/2010/main" val="20459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  <p:bldP spid="4" grpId="0"/>
      <p:bldP spid="11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4088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49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1860550" y="5972175"/>
            <a:ext cx="3851275" cy="3222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6077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2988"/>
            <a:ext cx="6777038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2163763"/>
            <a:ext cx="57658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4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49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628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979488"/>
            <a:ext cx="407352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4398963"/>
            <a:ext cx="79787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6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46038"/>
            <a:ext cx="7815262" cy="10366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64867" name="Rectangle 3"/>
          <p:cNvSpPr>
            <a:spLocks noGrp="1"/>
          </p:cNvSpPr>
          <p:nvPr>
            <p:ph type="body" idx="4294967295"/>
          </p:nvPr>
        </p:nvSpPr>
        <p:spPr>
          <a:xfrm>
            <a:off x="206375" y="1020763"/>
            <a:ext cx="8937625" cy="40481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filter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user and the endpoint – Invoke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of filters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request or a response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filter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the filter chain. So each request and response has to be serviced by each filter forming a filter chain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Calling filter is last filter, will invoke web resource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FilterChain Interface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object through the web container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invokes the next filter in a filter chain starting from the first filter from a particular end. If the calling filter is the last filter in the chain, it will invoke the web resource, such as JSP and servlet.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Only implement doFilter() method.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Forces the next filter in the chain to be invoked </a:t>
            </a:r>
            <a:endParaRPr lang="vi-V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4899025"/>
            <a:ext cx="3960813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1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39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pic>
        <p:nvPicPr>
          <p:cNvPr id="1669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128713"/>
            <a:ext cx="3703637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8" y="3576638"/>
            <a:ext cx="45466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6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82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89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3"/>
            <a:ext cx="914400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2111375" y="3406775"/>
            <a:ext cx="3911600" cy="3222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5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2038"/>
            <a:ext cx="8572500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1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993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223963" y="1771650"/>
            <a:ext cx="7751762" cy="11350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209675" y="5083175"/>
            <a:ext cx="7497763" cy="12334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195388" y="2949575"/>
            <a:ext cx="7948612" cy="21161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166813"/>
            <a:ext cx="84391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606550" y="1914525"/>
            <a:ext cx="7161213" cy="45497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9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51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950"/>
            <a:ext cx="9144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1593850" y="4930775"/>
            <a:ext cx="5175250" cy="581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8686800" cy="6248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application using MVC2 Pattern using Filter as Controller?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Filter as Controller in MVC2 Design Pattern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715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211263"/>
            <a:ext cx="87074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416300"/>
            <a:ext cx="866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031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55713"/>
            <a:ext cx="8915400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3" name="Rectangle 2"/>
          <p:cNvSpPr>
            <a:spLocks noGrp="1"/>
          </p:cNvSpPr>
          <p:nvPr>
            <p:ph type="title" idx="4294967295"/>
          </p:nvPr>
        </p:nvSpPr>
        <p:spPr>
          <a:xfrm>
            <a:off x="977900" y="0"/>
            <a:ext cx="8166100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position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341438" y="2089150"/>
            <a:ext cx="7702550" cy="44608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6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089400"/>
            <a:ext cx="828992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420813"/>
            <a:ext cx="82804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0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need a Wrapper Class</a:t>
            </a:r>
          </a:p>
        </p:txBody>
      </p:sp>
      <p:pic>
        <p:nvPicPr>
          <p:cNvPr id="1832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475"/>
            <a:ext cx="91440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1990725" y="4368800"/>
            <a:ext cx="6119813" cy="581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need a Wrapper Class</a:t>
            </a:r>
          </a:p>
        </p:txBody>
      </p:sp>
      <p:pic>
        <p:nvPicPr>
          <p:cNvPr id="1853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128713"/>
            <a:ext cx="3703637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8" y="3576638"/>
            <a:ext cx="45466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3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need a Wrapper Class</a:t>
            </a:r>
          </a:p>
        </p:txBody>
      </p:sp>
      <p:pic>
        <p:nvPicPr>
          <p:cNvPr id="18739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4913"/>
            <a:ext cx="6464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423988" y="5868988"/>
            <a:ext cx="1512887" cy="2238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568575"/>
            <a:ext cx="39941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211763" y="5140325"/>
            <a:ext cx="3068637" cy="254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</a:t>
            </a:r>
          </a:p>
        </p:txBody>
      </p:sp>
      <p:sp>
        <p:nvSpPr>
          <p:cNvPr id="1894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023938"/>
            <a:ext cx="8951912" cy="23907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To </a:t>
            </a:r>
            <a:r>
              <a:rPr lang="en-US" altLang="en-US" sz="1800" b="1" dirty="0">
                <a:latin typeface="Times New Roman" panose="02020603050405020304" pitchFamily="18" charset="0"/>
              </a:rPr>
              <a:t>modify or intercept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or response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reach their logical destination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object can dynamically capture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or response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the object to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request and response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they reach server and client respectively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wrapper object generated by the filter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getWriter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getOutputStream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returns a stand-in-stream. The stand-in-stream is passed to the servlet through the wrapper object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wrapper object captures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through the stand-in-stream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sends it back to the filter</a:t>
            </a:r>
          </a:p>
        </p:txBody>
      </p:sp>
      <p:graphicFrame>
        <p:nvGraphicFramePr>
          <p:cNvPr id="69652" name="Group 2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17525043"/>
              </p:ext>
            </p:extLst>
          </p:nvPr>
        </p:nvGraphicFramePr>
        <p:xfrm>
          <a:off x="0" y="3317875"/>
          <a:ext cx="9144000" cy="3230808"/>
        </p:xfrm>
        <a:graphic>
          <a:graphicData uri="http://schemas.openxmlformats.org/drawingml/2006/table">
            <a:tbl>
              <a:tblPr/>
              <a:tblGrid>
                <a:gridCol w="2420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23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5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71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ServletRequestWrapper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Provides a convenient implementation of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ServletRequest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Can be sub-classed by developers wishing to send the request to a servlet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To override request methods, one should wrap the request in an object that extends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ServletRequestWrapper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or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HttpServletRequestWrapper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86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ServletResponseWrapper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Provides a convenient implementation of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ServletResponse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Can be sub classed by developers wishing to send the response from a servlet.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2398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Altering Request</a:t>
            </a:r>
          </a:p>
        </p:txBody>
      </p:sp>
      <p:sp>
        <p:nvSpPr>
          <p:cNvPr id="191491" name="Rectangle 3"/>
          <p:cNvSpPr>
            <a:spLocks noGrp="1"/>
          </p:cNvSpPr>
          <p:nvPr>
            <p:ph type="body" idx="4294967295"/>
          </p:nvPr>
        </p:nvSpPr>
        <p:spPr>
          <a:xfrm>
            <a:off x="0" y="1435100"/>
            <a:ext cx="4306888" cy="43862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Create filter class extends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ServletRequestWrapper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HttpServletRequestWrapper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captures the HttpRequest object from the client and sends it to the filers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objects filter extends some services to the request.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1508125"/>
            <a:ext cx="47783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Altering Response</a:t>
            </a:r>
          </a:p>
        </p:txBody>
      </p:sp>
      <p:sp>
        <p:nvSpPr>
          <p:cNvPr id="193539" name="Rectangle 3"/>
          <p:cNvSpPr>
            <a:spLocks noGrp="1"/>
          </p:cNvSpPr>
          <p:nvPr>
            <p:ph type="body" idx="4294967295"/>
          </p:nvPr>
        </p:nvSpPr>
        <p:spPr>
          <a:xfrm>
            <a:off x="0" y="1655763"/>
            <a:ext cx="4657725" cy="4430712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filter class extends to the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ServletResponseWrapper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HttpServletResponseWrapper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</a:t>
            </a: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client and sends it to the filers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objects filter extends some services to the request.</a:t>
            </a:r>
          </a:p>
        </p:txBody>
      </p:sp>
      <p:pic>
        <p:nvPicPr>
          <p:cNvPr id="62562" name="Picture 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108200"/>
            <a:ext cx="4319587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33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201738"/>
            <a:ext cx="8027988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09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640013" y="3881438"/>
            <a:ext cx="2274887" cy="2397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A152E470-A0E6-41BD-919E-E3E64C506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245721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AC0E1D36-40A1-440D-8F70-C8965968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F121836C-BB77-48FA-B9F2-77C51AB7C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1759518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B4DFC815-FA99-4BAB-A303-00A2452F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2618500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31D0EC2F-B796-407D-B6E0-C0E15AB9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3699603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099C4710-E4D2-436C-9ED7-76D70E596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4364781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933489C1-E7EB-47E1-90F2-EAEB8948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28" y="5306442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09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</a:p>
        </p:txBody>
      </p:sp>
      <p:pic>
        <p:nvPicPr>
          <p:cNvPr id="1976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60463"/>
            <a:ext cx="8004175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56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09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</a:p>
        </p:txBody>
      </p:sp>
      <p:sp>
        <p:nvSpPr>
          <p:cNvPr id="199683" name="Text Box 5"/>
          <p:cNvSpPr txBox="1"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Adding the MyPrinter class extends PrintWriter in FilterWrapper class</a:t>
            </a:r>
          </a:p>
        </p:txBody>
      </p:sp>
      <p:pic>
        <p:nvPicPr>
          <p:cNvPr id="1996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941513"/>
            <a:ext cx="7108825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42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093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</a:p>
        </p:txBody>
      </p:sp>
      <p:sp>
        <p:nvSpPr>
          <p:cNvPr id="201731" name="Text Box 6"/>
          <p:cNvSpPr txBox="1"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Modifying the ResponseWrapper class uses MyPrinter to output stream</a:t>
            </a:r>
          </a:p>
        </p:txBody>
      </p:sp>
      <p:pic>
        <p:nvPicPr>
          <p:cNvPr id="2017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74838"/>
            <a:ext cx="8247063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873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96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</a:p>
        </p:txBody>
      </p:sp>
      <p:pic>
        <p:nvPicPr>
          <p:cNvPr id="2037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447800"/>
            <a:ext cx="8804275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835150" y="2927350"/>
            <a:ext cx="6100763" cy="482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83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Acts as Controller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181686"/>
            <a:ext cx="9144000" cy="5676314"/>
          </a:xfrm>
        </p:spPr>
        <p:txBody>
          <a:bodyPr/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</a:rPr>
              <a:t>While a </a:t>
            </a:r>
            <a:r>
              <a:rPr lang="en-US" b="1" dirty="0">
                <a:latin typeface="Times New Roman" panose="02020603050405020304" pitchFamily="18" charset="0"/>
              </a:rPr>
              <a:t>servlet</a:t>
            </a:r>
            <a:r>
              <a:rPr lang="en-US" dirty="0">
                <a:latin typeface="Times New Roman" panose="02020603050405020304" pitchFamily="18" charset="0"/>
              </a:rPr>
              <a:t> is the </a:t>
            </a:r>
            <a:r>
              <a:rPr lang="en-US" b="1" dirty="0">
                <a:latin typeface="Times New Roman" panose="02020603050405020304" pitchFamily="18" charset="0"/>
              </a:rPr>
              <a:t>most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common controller</a:t>
            </a:r>
            <a:r>
              <a:rPr lang="en-US" dirty="0">
                <a:latin typeface="Times New Roman" panose="02020603050405020304" pitchFamily="18" charset="0"/>
              </a:rPr>
              <a:t>, a </a:t>
            </a:r>
            <a:r>
              <a:rPr lang="en-US" b="1" dirty="0">
                <a:latin typeface="Times New Roman" panose="02020603050405020304" pitchFamily="18" charset="0"/>
              </a:rPr>
              <a:t>filter</a:t>
            </a:r>
            <a:r>
              <a:rPr lang="en-US" dirty="0">
                <a:latin typeface="Times New Roman" panose="02020603050405020304" pitchFamily="18" charset="0"/>
              </a:rPr>
              <a:t> can </a:t>
            </a:r>
            <a:r>
              <a:rPr lang="en-US" b="1" dirty="0">
                <a:latin typeface="Times New Roman" panose="02020603050405020304" pitchFamily="18" charset="0"/>
              </a:rPr>
              <a:t>act as a controller </a:t>
            </a:r>
            <a:r>
              <a:rPr lang="en-US" dirty="0">
                <a:latin typeface="Times New Roman" panose="02020603050405020304" pitchFamily="18" charset="0"/>
              </a:rPr>
              <a:t>too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While a </a:t>
            </a:r>
            <a:r>
              <a:rPr lang="en-US" altLang="en-US" b="1" dirty="0">
                <a:latin typeface="Times New Roman" panose="02020603050405020304" pitchFamily="18" charset="0"/>
              </a:rPr>
              <a:t>servlet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only </a:t>
            </a:r>
            <a:r>
              <a:rPr lang="en-US" b="1" dirty="0">
                <a:latin typeface="Times New Roman" panose="02020603050405020304" pitchFamily="18" charset="0"/>
              </a:rPr>
              <a:t>handles access </a:t>
            </a:r>
            <a:r>
              <a:rPr lang="en-US" dirty="0">
                <a:latin typeface="Times New Roman" panose="02020603050405020304" pitchFamily="18" charset="0"/>
              </a:rPr>
              <a:t>to the </a:t>
            </a:r>
            <a:r>
              <a:rPr lang="en-US" b="1" dirty="0">
                <a:latin typeface="Times New Roman" panose="02020603050405020304" pitchFamily="18" charset="0"/>
              </a:rPr>
              <a:t>dynamic</a:t>
            </a:r>
            <a:r>
              <a:rPr lang="en-US" dirty="0">
                <a:latin typeface="Times New Roman" panose="02020603050405020304" pitchFamily="18" charset="0"/>
              </a:rPr>
              <a:t> part of the application, a </a:t>
            </a:r>
            <a:r>
              <a:rPr lang="en-US" b="1" dirty="0">
                <a:latin typeface="Times New Roman" panose="02020603050405020304" pitchFamily="18" charset="0"/>
              </a:rPr>
              <a:t>filter</a:t>
            </a:r>
            <a:r>
              <a:rPr lang="en-US" dirty="0">
                <a:latin typeface="Times New Roman" panose="02020603050405020304" pitchFamily="18" charset="0"/>
              </a:rPr>
              <a:t> can </a:t>
            </a:r>
            <a:r>
              <a:rPr lang="en-US" b="1" dirty="0">
                <a:latin typeface="Times New Roman" panose="02020603050405020304" pitchFamily="18" charset="0"/>
              </a:rPr>
              <a:t>serve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</a:rPr>
              <a:t>resources</a:t>
            </a:r>
            <a:r>
              <a:rPr lang="en-US" dirty="0">
                <a:latin typeface="Times New Roman" panose="02020603050405020304" pitchFamily="18" charset="0"/>
              </a:rPr>
              <a:t> in application, </a:t>
            </a:r>
            <a:r>
              <a:rPr lang="en-US" b="1" dirty="0">
                <a:latin typeface="Times New Roman" panose="02020603050405020304" pitchFamily="18" charset="0"/>
              </a:rPr>
              <a:t>including static ones 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</a:rPr>
              <a:t>A filter as the controller </a:t>
            </a:r>
            <a:r>
              <a:rPr lang="en-US" b="1" dirty="0">
                <a:latin typeface="Times New Roman" panose="02020603050405020304" pitchFamily="18" charset="0"/>
              </a:rPr>
              <a:t>allows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</a:rPr>
              <a:t>block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requests</a:t>
            </a:r>
            <a:r>
              <a:rPr lang="en-US" dirty="0">
                <a:latin typeface="Times New Roman" panose="02020603050405020304" pitchFamily="18" charset="0"/>
              </a:rPr>
              <a:t> to the application, including request for static contents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4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65163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463675" y="5958257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34" name="Picture 85">
            <a:extLst>
              <a:ext uri="{FF2B5EF4-FFF2-40B4-BE49-F238E27FC236}">
                <a16:creationId xmlns:a16="http://schemas.microsoft.com/office/drawing/2014/main" xmlns="" id="{59A52DD8-A34B-42D2-9FE2-43508E74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033172"/>
            <a:ext cx="8588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miley Face 34">
            <a:extLst>
              <a:ext uri="{FF2B5EF4-FFF2-40B4-BE49-F238E27FC236}">
                <a16:creationId xmlns:a16="http://schemas.microsoft.com/office/drawing/2014/main" xmlns="" id="{C624D7DA-9D16-461F-B336-4B67656197BE}"/>
              </a:ext>
            </a:extLst>
          </p:cNvPr>
          <p:cNvSpPr/>
          <p:nvPr/>
        </p:nvSpPr>
        <p:spPr>
          <a:xfrm>
            <a:off x="100013" y="1125247"/>
            <a:ext cx="588962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BAD68A51-13A6-401A-82BC-64602ACAA15C}"/>
              </a:ext>
            </a:extLst>
          </p:cNvPr>
          <p:cNvCxnSpPr/>
          <p:nvPr/>
        </p:nvCxnSpPr>
        <p:spPr>
          <a:xfrm rot="5400000">
            <a:off x="1316037" y="3547772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1">
            <a:extLst>
              <a:ext uri="{FF2B5EF4-FFF2-40B4-BE49-F238E27FC236}">
                <a16:creationId xmlns:a16="http://schemas.microsoft.com/office/drawing/2014/main" xmlns="" id="{7F0E50D1-511E-4338-BB53-3B260B58C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5511509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xmlns="" id="{B4648C47-EA36-4403-846E-071A494AF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5562309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B5D1520-F485-44F5-BAF8-F0FBB72F8CE7}"/>
              </a:ext>
            </a:extLst>
          </p:cNvPr>
          <p:cNvCxnSpPr/>
          <p:nvPr/>
        </p:nvCxnSpPr>
        <p:spPr>
          <a:xfrm flipV="1">
            <a:off x="674688" y="1309397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5B9D74-D427-4977-AEF6-D43B1D6AA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669634"/>
            <a:ext cx="1876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09FF809-3CD2-4BBA-A712-EE7F435D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481" y="1974315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</a:t>
            </a:r>
            <a:r>
              <a:rPr lang="en-US" altLang="en-US" sz="1800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altLang="en-US" sz="1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DB3640F-3ECC-4BA2-8931-B423F131453E}"/>
              </a:ext>
            </a:extLst>
          </p:cNvPr>
          <p:cNvCxnSpPr>
            <a:stCxn id="34" idx="3"/>
          </p:cNvCxnSpPr>
          <p:nvPr/>
        </p:nvCxnSpPr>
        <p:spPr>
          <a:xfrm>
            <a:off x="3255963" y="1355434"/>
            <a:ext cx="906462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xmlns="" id="{4D72D99C-7320-4BC8-9647-D6AB2B6ABBFF}"/>
              </a:ext>
            </a:extLst>
          </p:cNvPr>
          <p:cNvSpPr/>
          <p:nvPr/>
        </p:nvSpPr>
        <p:spPr>
          <a:xfrm>
            <a:off x="4173538" y="1482434"/>
            <a:ext cx="1371600" cy="79533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F191AE0-8303-4C8A-920D-10C697066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1087147"/>
            <a:ext cx="1766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B05B4A12-B17F-4F28-A9FD-63031CE27C7F}"/>
              </a:ext>
            </a:extLst>
          </p:cNvPr>
          <p:cNvCxnSpPr/>
          <p:nvPr/>
        </p:nvCxnSpPr>
        <p:spPr>
          <a:xfrm flipV="1">
            <a:off x="5521325" y="1595147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3FBDD22-F99C-4DDA-8201-EF4FD6EC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1101434"/>
            <a:ext cx="3957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95C275C0-8930-4234-ADE3-D148C0F568A6}"/>
              </a:ext>
            </a:extLst>
          </p:cNvPr>
          <p:cNvSpPr/>
          <p:nvPr/>
        </p:nvSpPr>
        <p:spPr>
          <a:xfrm>
            <a:off x="5976938" y="1431634"/>
            <a:ext cx="2908300" cy="403542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A36954A2-5763-4AE2-9014-532493CB16DC}"/>
              </a:ext>
            </a:extLst>
          </p:cNvPr>
          <p:cNvSpPr/>
          <p:nvPr/>
        </p:nvSpPr>
        <p:spPr>
          <a:xfrm>
            <a:off x="6021388" y="1649122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1 ..n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EF6B5DF-AB9C-4E08-A94D-77449C166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1687222"/>
            <a:ext cx="1514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6. Process Request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F4E06598-F41D-42A0-9DF2-6601F690553D}"/>
              </a:ext>
            </a:extLst>
          </p:cNvPr>
          <p:cNvSpPr/>
          <p:nvPr/>
        </p:nvSpPr>
        <p:spPr>
          <a:xfrm>
            <a:off x="7329488" y="4554247"/>
            <a:ext cx="1555750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37AD64CB-17C6-4000-91CF-8D730C22A869}"/>
              </a:ext>
            </a:extLst>
          </p:cNvPr>
          <p:cNvCxnSpPr>
            <a:endCxn id="80" idx="1"/>
          </p:cNvCxnSpPr>
          <p:nvPr/>
        </p:nvCxnSpPr>
        <p:spPr>
          <a:xfrm rot="16200000" flipH="1">
            <a:off x="6095207" y="3200903"/>
            <a:ext cx="2411412" cy="51435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A23C034-6D34-4885-9825-62705702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132" y="2238077"/>
            <a:ext cx="19296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sz="1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chain.doFilter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pass request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CE5988C9-E2DB-459B-80E7-43B02997204B}"/>
              </a:ext>
            </a:extLst>
          </p:cNvPr>
          <p:cNvCxnSpPr/>
          <p:nvPr/>
        </p:nvCxnSpPr>
        <p:spPr>
          <a:xfrm rot="16200000" flipH="1">
            <a:off x="5010944" y="2548441"/>
            <a:ext cx="1327150" cy="595312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9016C142-425D-48DE-B8AC-1B4925B2BACB}"/>
              </a:ext>
            </a:extLst>
          </p:cNvPr>
          <p:cNvCxnSpPr/>
          <p:nvPr/>
        </p:nvCxnSpPr>
        <p:spPr>
          <a:xfrm>
            <a:off x="3233738" y="1568159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7EA5C2F-A680-4715-BD74-AA327A1E6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2743568"/>
            <a:ext cx="2165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Send response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57829ACA-0B5B-427A-8E15-F4E061BD2684}"/>
              </a:ext>
            </a:extLst>
          </p:cNvPr>
          <p:cNvCxnSpPr>
            <a:stCxn id="35" idx="5"/>
          </p:cNvCxnSpPr>
          <p:nvPr/>
        </p:nvCxnSpPr>
        <p:spPr>
          <a:xfrm rot="16200000" flipH="1">
            <a:off x="1480344" y="687890"/>
            <a:ext cx="46038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A390E8B-1A7E-4921-A1F9-8A103F4CB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5381334"/>
            <a:ext cx="1598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Execute &amp; Response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1F96BBC8-F5C5-46DF-8931-978EDFB93972}"/>
              </a:ext>
            </a:extLst>
          </p:cNvPr>
          <p:cNvCxnSpPr/>
          <p:nvPr/>
        </p:nvCxnSpPr>
        <p:spPr>
          <a:xfrm rot="5400000" flipH="1" flipV="1">
            <a:off x="5748338" y="2590509"/>
            <a:ext cx="1285875" cy="75247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2AA1F21-11E5-4421-95C2-7F9C36B5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529" y="3585603"/>
            <a:ext cx="15986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Process Response (from n to 1) &amp; Response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F2B84023-A10A-4BE3-BF38-1F39D3E28DE5}"/>
              </a:ext>
            </a:extLst>
          </p:cNvPr>
          <p:cNvCxnSpPr>
            <a:endCxn id="80" idx="2"/>
          </p:cNvCxnSpPr>
          <p:nvPr/>
        </p:nvCxnSpPr>
        <p:spPr>
          <a:xfrm rot="16200000" flipH="1">
            <a:off x="5760244" y="3359653"/>
            <a:ext cx="2668588" cy="4699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B50E9B5C-8916-4002-A970-F4EEDBE5FDC7}"/>
              </a:ext>
            </a:extLst>
          </p:cNvPr>
          <p:cNvCxnSpPr/>
          <p:nvPr/>
        </p:nvCxnSpPr>
        <p:spPr>
          <a:xfrm>
            <a:off x="5978525" y="1617372"/>
            <a:ext cx="422275" cy="777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7470537-EFD4-460F-AB37-738FB7DF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9634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Forward Request</a:t>
            </a:r>
          </a:p>
        </p:txBody>
      </p:sp>
      <p:sp>
        <p:nvSpPr>
          <p:cNvPr id="93" name="Freeform 41">
            <a:extLst>
              <a:ext uri="{FF2B5EF4-FFF2-40B4-BE49-F238E27FC236}">
                <a16:creationId xmlns:a16="http://schemas.microsoft.com/office/drawing/2014/main" xmlns="" id="{CDF18958-00A2-4871-8518-734D0FB6ECE2}"/>
              </a:ext>
            </a:extLst>
          </p:cNvPr>
          <p:cNvSpPr/>
          <p:nvPr/>
        </p:nvSpPr>
        <p:spPr>
          <a:xfrm rot="17269168">
            <a:off x="7066756" y="2115053"/>
            <a:ext cx="560388" cy="444500"/>
          </a:xfrm>
          <a:custGeom>
            <a:avLst/>
            <a:gdLst>
              <a:gd name="connsiteX0" fmla="*/ 521110 w 705465"/>
              <a:gd name="connsiteY0" fmla="*/ 206478 h 752167"/>
              <a:gd name="connsiteX1" fmla="*/ 624349 w 705465"/>
              <a:gd name="connsiteY1" fmla="*/ 693174 h 752167"/>
              <a:gd name="connsiteX2" fmla="*/ 34413 w 705465"/>
              <a:gd name="connsiteY2" fmla="*/ 560439 h 752167"/>
              <a:gd name="connsiteX3" fmla="*/ 417871 w 705465"/>
              <a:gd name="connsiteY3" fmla="*/ 0 h 75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465" h="752167">
                <a:moveTo>
                  <a:pt x="521110" y="206478"/>
                </a:moveTo>
                <a:cubicBezTo>
                  <a:pt x="613287" y="420329"/>
                  <a:pt x="705465" y="634181"/>
                  <a:pt x="624349" y="693174"/>
                </a:cubicBezTo>
                <a:cubicBezTo>
                  <a:pt x="543233" y="752167"/>
                  <a:pt x="68826" y="675968"/>
                  <a:pt x="34413" y="560439"/>
                </a:cubicBezTo>
                <a:cubicBezTo>
                  <a:pt x="0" y="444910"/>
                  <a:pt x="208935" y="222455"/>
                  <a:pt x="417871" y="0"/>
                </a:cubicBezTo>
              </a:path>
            </a:pathLst>
          </a:cu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B9777CA0-8EAF-449E-B9CE-497DB7E3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317" y="2151453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Generate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9011049-E463-43ED-92A2-1105BE698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670" y="4738878"/>
            <a:ext cx="15986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Container generate Res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C564915F-F944-4DAB-8115-23C299ACC482}"/>
              </a:ext>
            </a:extLst>
          </p:cNvPr>
          <p:cNvGraphicFramePr/>
          <p:nvPr/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C7F4597F-2996-468C-8A08-D09F31BE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695CE27A-DA3E-4911-B63E-9DD58F618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1759518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D99D6F56-DEB3-4DBB-9265-B2C69B18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2618500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34125954-6523-455F-80FC-9A1D369E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3699603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F5E90B6A-31E4-446F-BC8C-A1781497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4364781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FDEF36D9-A7F8-4C37-AB6D-9C52DD0A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28" y="5306442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xmlns="" id="{E21837F1-4D00-4306-BBDC-37D3C18F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28" y="6122822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572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Days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26942"/>
            <a:ext cx="8510588" cy="56088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Practice with exercises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Practical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Presentations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4000" b="1" dirty="0">
                <a:latin typeface="Times New Roman" panose="02020603050405020304" pitchFamily="18" charset="0"/>
              </a:rPr>
              <a:t>Good luck to you!!!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56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4EFC8A-7C06-4007-8E21-45ABBC88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9806"/>
            <a:ext cx="8412480" cy="6028194"/>
          </a:xfrm>
          <a:prstGeom prst="rect">
            <a:avLst/>
          </a:prstGeom>
        </p:spPr>
      </p:pic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324669" y="6227494"/>
            <a:ext cx="6100763" cy="61770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0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A77077-609E-48FB-B5A9-DBD099E0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02010"/>
            <a:ext cx="7315201" cy="6039556"/>
          </a:xfrm>
          <a:prstGeom prst="rect">
            <a:avLst/>
          </a:prstGeom>
        </p:spPr>
      </p:pic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652272" y="2128418"/>
            <a:ext cx="5423778" cy="3273576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FF70762A-7C57-4EEE-B17B-6BB5E0ED96D7}"/>
              </a:ext>
            </a:extLst>
          </p:cNvPr>
          <p:cNvSpPr txBox="1">
            <a:spLocks/>
          </p:cNvSpPr>
          <p:nvPr/>
        </p:nvSpPr>
        <p:spPr bwMode="auto">
          <a:xfrm>
            <a:off x="0" y="1181686"/>
            <a:ext cx="9144000" cy="567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request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 response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web application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CRUD, Online Shopping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MVC2 pattern with Filter as Controller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69144"/>
            <a:ext cx="6133514" cy="5788856"/>
            <a:chOff x="0" y="1069144"/>
            <a:chExt cx="5810250" cy="54942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69144"/>
              <a:ext cx="5810250" cy="25622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544" y="3867809"/>
              <a:ext cx="4600575" cy="2695575"/>
            </a:xfrm>
            <a:prstGeom prst="rect">
              <a:avLst/>
            </a:prstGeom>
          </p:spPr>
        </p:pic>
      </p:grp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14400" y="6092581"/>
            <a:ext cx="6100763" cy="61770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361"/>
            <a:ext cx="8912502" cy="5303521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172776" y="4235646"/>
            <a:ext cx="1541096" cy="28008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6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7618"/>
            <a:ext cx="8677503" cy="5528603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130573" y="5572076"/>
            <a:ext cx="1541096" cy="28008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011"/>
            <a:ext cx="9129069" cy="4519539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605292" y="3465781"/>
            <a:ext cx="1794314" cy="26215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23438" y="2096085"/>
            <a:ext cx="1829916" cy="21101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1069144"/>
            <a:ext cx="6911632" cy="5472333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029200" y="2139560"/>
            <a:ext cx="1541096" cy="28008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3" y="1209820"/>
            <a:ext cx="8915791" cy="5176911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258652" y="3222772"/>
            <a:ext cx="1541096" cy="28008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105"/>
            <a:ext cx="9122700" cy="4605851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905488" y="3687007"/>
            <a:ext cx="1934991" cy="266016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69144"/>
            <a:ext cx="7627763" cy="5641145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807016" y="3349381"/>
            <a:ext cx="1541096" cy="28008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46DE8E9-1B2A-4C5B-BD74-1F40F969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144"/>
            <a:ext cx="6651468" cy="5788856"/>
          </a:xfrm>
          <a:prstGeom prst="rect">
            <a:avLst/>
          </a:prstGeom>
        </p:spPr>
      </p:pic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53796" y="4784286"/>
            <a:ext cx="3862265" cy="98346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1369695"/>
            <a:ext cx="8407103" cy="3342982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029199" y="2308373"/>
            <a:ext cx="2862775" cy="266016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832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181686"/>
            <a:ext cx="9144000" cy="5676314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components that add functionality to the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and response processing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Web Application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requests and response that flow between a client and a Servlet/JSP.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modification of requests and responses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client and web applications.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incoming requests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user before the servlet processes the request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outgoing response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web resources before it reaches the user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provide to the web applications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container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web applications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introduced as a Web component in Java servlet specification version 2.3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426"/>
            <a:ext cx="8890085" cy="4312041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258652" y="3204404"/>
            <a:ext cx="721311" cy="298451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B15007A-DC6F-46DE-BABC-E3E0A8BC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1" y="1069144"/>
            <a:ext cx="3317358" cy="5788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DD30BE-19B8-431C-A60A-A212A992B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1139482"/>
            <a:ext cx="3933372" cy="5718518"/>
          </a:xfrm>
          <a:prstGeom prst="rect">
            <a:avLst/>
          </a:prstGeom>
        </p:spPr>
      </p:pic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85458" y="5413032"/>
            <a:ext cx="2226554" cy="495399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1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83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181686"/>
            <a:ext cx="9144000" cy="5676314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components that add functionality to the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and response processing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Web Application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requests and response that flow between a client and a Servlet/JSP.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modification of requests and responses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client and web applications.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incoming requests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user before the servlet processes the request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outgoing response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web resources before it reaches the user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provide to the web applications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container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web applications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introduced as a Web component in Java servlet specification version 2.3</a:t>
            </a:r>
          </a:p>
        </p:txBody>
      </p:sp>
    </p:spTree>
    <p:extLst>
      <p:ext uri="{BB962C8B-B14F-4D97-AF65-F5344CB8AC3E}">
        <p14:creationId xmlns:p14="http://schemas.microsoft.com/office/powerpoint/2010/main" val="272689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00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 Model</a:t>
            </a:r>
            <a:endParaRPr lang="en-US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624013"/>
            <a:ext cx="8588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3" y="1716088"/>
            <a:ext cx="588962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37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54" name="TextBox 21"/>
          <p:cNvSpPr txBox="1">
            <a:spLocks noChangeArrowheads="1"/>
          </p:cNvSpPr>
          <p:nvPr/>
        </p:nvSpPr>
        <p:spPr bwMode="auto">
          <a:xfrm>
            <a:off x="2100263" y="6102350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30055" name="TextBox 22"/>
          <p:cNvSpPr txBox="1">
            <a:spLocks noChangeArrowheads="1"/>
          </p:cNvSpPr>
          <p:nvPr/>
        </p:nvSpPr>
        <p:spPr bwMode="auto">
          <a:xfrm>
            <a:off x="4791075" y="6153150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88" y="1900238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63" y="1260475"/>
            <a:ext cx="1876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326481" y="2565156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</a:t>
            </a:r>
            <a:r>
              <a:rPr lang="en-US" altLang="en-US" sz="1800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altLang="en-US" sz="1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3" y="1946275"/>
            <a:ext cx="906462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8" y="2073275"/>
            <a:ext cx="1371600" cy="795338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63" y="1677988"/>
            <a:ext cx="1766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25" y="2185988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0" y="1692275"/>
            <a:ext cx="3957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38" y="2022475"/>
            <a:ext cx="2908300" cy="403542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88" y="2239963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1 ..n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25" y="2278063"/>
            <a:ext cx="1514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6. Process Request</a:t>
            </a:r>
          </a:p>
        </p:txBody>
      </p:sp>
      <p:sp>
        <p:nvSpPr>
          <p:cNvPr id="29" name="Oval 28"/>
          <p:cNvSpPr/>
          <p:nvPr/>
        </p:nvSpPr>
        <p:spPr>
          <a:xfrm>
            <a:off x="7329488" y="5145088"/>
            <a:ext cx="1555750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</p:txBody>
      </p:sp>
      <p:cxnSp>
        <p:nvCxnSpPr>
          <p:cNvPr id="30" name="Straight Arrow Connector 29"/>
          <p:cNvCxnSpPr>
            <a:endCxn id="29" idx="1"/>
          </p:cNvCxnSpPr>
          <p:nvPr/>
        </p:nvCxnSpPr>
        <p:spPr>
          <a:xfrm rot="16200000" flipH="1">
            <a:off x="6095207" y="3791744"/>
            <a:ext cx="2411412" cy="51435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146132" y="2828918"/>
            <a:ext cx="19296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sz="1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chain.doFilter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pass request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5376863" y="2773363"/>
            <a:ext cx="600075" cy="2938120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38" y="2159000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03675" y="3334409"/>
            <a:ext cx="2165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12.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4" y="1278731"/>
            <a:ext cx="46038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886575" y="5972175"/>
            <a:ext cx="1598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Execute &amp; Response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5748338" y="3181350"/>
            <a:ext cx="1285875" cy="75247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22529" y="4176444"/>
            <a:ext cx="15986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Process Response (from n to 1) &amp; Response</a:t>
            </a:r>
          </a:p>
        </p:txBody>
      </p:sp>
      <p:cxnSp>
        <p:nvCxnSpPr>
          <p:cNvPr id="33" name="Straight Arrow Connector 32"/>
          <p:cNvCxnSpPr>
            <a:endCxn id="29" idx="2"/>
          </p:cNvCxnSpPr>
          <p:nvPr/>
        </p:nvCxnSpPr>
        <p:spPr>
          <a:xfrm rot="16200000" flipH="1">
            <a:off x="5760244" y="3950494"/>
            <a:ext cx="2668588" cy="4699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78525" y="2208213"/>
            <a:ext cx="422275" cy="777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543800" y="3800475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Forward Request</a:t>
            </a:r>
          </a:p>
        </p:txBody>
      </p:sp>
      <p:sp>
        <p:nvSpPr>
          <p:cNvPr id="42" name="Freeform 41"/>
          <p:cNvSpPr/>
          <p:nvPr/>
        </p:nvSpPr>
        <p:spPr>
          <a:xfrm rot="17269168">
            <a:off x="7066756" y="2705894"/>
            <a:ext cx="560388" cy="444500"/>
          </a:xfrm>
          <a:custGeom>
            <a:avLst/>
            <a:gdLst>
              <a:gd name="connsiteX0" fmla="*/ 521110 w 705465"/>
              <a:gd name="connsiteY0" fmla="*/ 206478 h 752167"/>
              <a:gd name="connsiteX1" fmla="*/ 624349 w 705465"/>
              <a:gd name="connsiteY1" fmla="*/ 693174 h 752167"/>
              <a:gd name="connsiteX2" fmla="*/ 34413 w 705465"/>
              <a:gd name="connsiteY2" fmla="*/ 560439 h 752167"/>
              <a:gd name="connsiteX3" fmla="*/ 417871 w 705465"/>
              <a:gd name="connsiteY3" fmla="*/ 0 h 75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465" h="752167">
                <a:moveTo>
                  <a:pt x="521110" y="206478"/>
                </a:moveTo>
                <a:cubicBezTo>
                  <a:pt x="613287" y="420329"/>
                  <a:pt x="705465" y="634181"/>
                  <a:pt x="624349" y="693174"/>
                </a:cubicBezTo>
                <a:cubicBezTo>
                  <a:pt x="543233" y="752167"/>
                  <a:pt x="68826" y="675968"/>
                  <a:pt x="34413" y="560439"/>
                </a:cubicBezTo>
                <a:cubicBezTo>
                  <a:pt x="0" y="444910"/>
                  <a:pt x="208935" y="222455"/>
                  <a:pt x="417871" y="0"/>
                </a:cubicBezTo>
              </a:path>
            </a:pathLst>
          </a:cu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A99EE62-8D8F-4AD3-BACA-0877A2766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317" y="2742294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Generate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79431B6-55D6-4CF7-87A4-7FBF65EA0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670" y="5329719"/>
            <a:ext cx="15986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Container generate Res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3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43" grpId="0"/>
      <p:bldP spid="56" grpId="0"/>
      <p:bldP spid="60" grpId="0"/>
      <p:bldP spid="37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83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181686"/>
            <a:ext cx="9144000" cy="5676314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Authorize request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Altering request headers and modify data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Modify response headers and data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Authenticating the user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Comprising files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Encrypting data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Converting images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Logging and auditing filters 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Filters that trigger resource access events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6373</TotalTime>
  <Words>1617</Words>
  <Application>Microsoft Office PowerPoint</Application>
  <PresentationFormat>On-screen Show (4:3)</PresentationFormat>
  <Paragraphs>305</Paragraphs>
  <Slides>61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Filter   Filter  #Filter #Controller #JavaEE</vt:lpstr>
      <vt:lpstr>Review</vt:lpstr>
      <vt:lpstr>Objectives</vt:lpstr>
      <vt:lpstr>Objectives</vt:lpstr>
      <vt:lpstr>Filter Requirements </vt:lpstr>
      <vt:lpstr>Filter   Overview</vt:lpstr>
      <vt:lpstr>Filter   Overview</vt:lpstr>
      <vt:lpstr>Filter  Interactive Filter Model</vt:lpstr>
      <vt:lpstr>Filter   Usage</vt:lpstr>
      <vt:lpstr>Filter   Benefits - Advantages</vt:lpstr>
      <vt:lpstr>Filter   Life Cycle</vt:lpstr>
      <vt:lpstr>Filter   API</vt:lpstr>
      <vt:lpstr>Filter   Configuration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Chain  Definition</vt:lpstr>
      <vt:lpstr>Filter Chain  Example </vt:lpstr>
      <vt:lpstr>Filter Chain  Example </vt:lpstr>
      <vt:lpstr>Filter Chain  Example </vt:lpstr>
      <vt:lpstr>Filter Chain  Example </vt:lpstr>
      <vt:lpstr>Filter Chain  Example </vt:lpstr>
      <vt:lpstr>Filter Chain  Example </vt:lpstr>
      <vt:lpstr>Filter Chain  Example – Change position</vt:lpstr>
      <vt:lpstr>Filter Chain  Example </vt:lpstr>
      <vt:lpstr>Filter Chain   Why need a Wrapper Class</vt:lpstr>
      <vt:lpstr>Filter Chain   Why need a Wrapper Class</vt:lpstr>
      <vt:lpstr>Filter Chain  Why need a Wrapper Class</vt:lpstr>
      <vt:lpstr>Filter Chain   Wrapper Class</vt:lpstr>
      <vt:lpstr>Filter Chain   Wrapper Class – Altering Request</vt:lpstr>
      <vt:lpstr>Filter Chain   Wrapper Class – Altering Response</vt:lpstr>
      <vt:lpstr>Filter Chain   Wrapper Class – Example</vt:lpstr>
      <vt:lpstr>Filter Chain   Wrapper Class – Example</vt:lpstr>
      <vt:lpstr>Filter Chain   Wrapper Class – Example</vt:lpstr>
      <vt:lpstr>Filter Chain   Wrapper Class – Example</vt:lpstr>
      <vt:lpstr>Filter Chain   Wrapper Class – Example</vt:lpstr>
      <vt:lpstr>MVC2 Filter Acts as Controller</vt:lpstr>
      <vt:lpstr>Summary</vt:lpstr>
      <vt:lpstr>Summary</vt:lpstr>
      <vt:lpstr>Next Days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</vt:vector>
  </TitlesOfParts>
  <Company>FPT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user</cp:lastModifiedBy>
  <cp:revision>2716</cp:revision>
  <dcterms:created xsi:type="dcterms:W3CDTF">2007-08-21T04:43:22Z</dcterms:created>
  <dcterms:modified xsi:type="dcterms:W3CDTF">2021-11-29T14:44:42Z</dcterms:modified>
</cp:coreProperties>
</file>