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7788275" cy="1092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6BED"/>
    <a:srgbClr val="F3F8FF"/>
    <a:srgbClr val="93C4FF"/>
    <a:srgbClr val="33C7FB"/>
    <a:srgbClr val="3FDAFF"/>
    <a:srgbClr val="69ADFF"/>
    <a:srgbClr val="282F62"/>
    <a:srgbClr val="F7FAFF"/>
    <a:srgbClr val="EB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4660"/>
  </p:normalViewPr>
  <p:slideViewPr>
    <p:cSldViewPr snapToGrid="0">
      <p:cViewPr>
        <p:scale>
          <a:sx n="150" d="100"/>
          <a:sy n="150" d="100"/>
        </p:scale>
        <p:origin x="1722" y="-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121" y="1787207"/>
            <a:ext cx="6620034" cy="3801922"/>
          </a:xfrm>
        </p:spPr>
        <p:txBody>
          <a:bodyPr anchor="b"/>
          <a:lstStyle>
            <a:lvl1pPr algn="ctr">
              <a:defRPr sz="5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535" y="5735746"/>
            <a:ext cx="5841206" cy="2636571"/>
          </a:xfrm>
        </p:spPr>
        <p:txBody>
          <a:bodyPr/>
          <a:lstStyle>
            <a:lvl1pPr marL="0" indent="0" algn="ctr">
              <a:buNone/>
              <a:defRPr sz="2044"/>
            </a:lvl1pPr>
            <a:lvl2pPr marL="389397" indent="0" algn="ctr">
              <a:buNone/>
              <a:defRPr sz="1703"/>
            </a:lvl2pPr>
            <a:lvl3pPr marL="778794" indent="0" algn="ctr">
              <a:buNone/>
              <a:defRPr sz="1533"/>
            </a:lvl3pPr>
            <a:lvl4pPr marL="1168192" indent="0" algn="ctr">
              <a:buNone/>
              <a:defRPr sz="1363"/>
            </a:lvl4pPr>
            <a:lvl5pPr marL="1557589" indent="0" algn="ctr">
              <a:buNone/>
              <a:defRPr sz="1363"/>
            </a:lvl5pPr>
            <a:lvl6pPr marL="1946986" indent="0" algn="ctr">
              <a:buNone/>
              <a:defRPr sz="1363"/>
            </a:lvl6pPr>
            <a:lvl7pPr marL="2336383" indent="0" algn="ctr">
              <a:buNone/>
              <a:defRPr sz="1363"/>
            </a:lvl7pPr>
            <a:lvl8pPr marL="2725781" indent="0" algn="ctr">
              <a:buNone/>
              <a:defRPr sz="1363"/>
            </a:lvl8pPr>
            <a:lvl9pPr marL="3115178" indent="0" algn="ctr">
              <a:buNone/>
              <a:defRPr sz="1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73485" y="581411"/>
            <a:ext cx="1679347" cy="92545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444" y="581411"/>
            <a:ext cx="4940687" cy="92545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88" y="2722523"/>
            <a:ext cx="6717387" cy="4542588"/>
          </a:xfrm>
        </p:spPr>
        <p:txBody>
          <a:bodyPr anchor="b"/>
          <a:lstStyle>
            <a:lvl1pPr>
              <a:defRPr sz="5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388" y="7308085"/>
            <a:ext cx="6717387" cy="2388840"/>
          </a:xfrm>
        </p:spPr>
        <p:txBody>
          <a:bodyPr/>
          <a:lstStyle>
            <a:lvl1pPr marL="0" indent="0">
              <a:buNone/>
              <a:defRPr sz="2044">
                <a:solidFill>
                  <a:schemeClr val="tx1"/>
                </a:solidFill>
              </a:defRPr>
            </a:lvl1pPr>
            <a:lvl2pPr marL="389397" indent="0">
              <a:buNone/>
              <a:defRPr sz="1703">
                <a:solidFill>
                  <a:schemeClr val="tx1">
                    <a:tint val="75000"/>
                  </a:schemeClr>
                </a:solidFill>
              </a:defRPr>
            </a:lvl2pPr>
            <a:lvl3pPr marL="778794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3pPr>
            <a:lvl4pPr marL="1168192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4pPr>
            <a:lvl5pPr marL="1557589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5pPr>
            <a:lvl6pPr marL="1946986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6pPr>
            <a:lvl7pPr marL="2336383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7pPr>
            <a:lvl8pPr marL="2725781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8pPr>
            <a:lvl9pPr marL="3115178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44" y="2907054"/>
            <a:ext cx="3310017" cy="6928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2814" y="2907054"/>
            <a:ext cx="3310017" cy="6928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58" y="581413"/>
            <a:ext cx="6717387" cy="2110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59" y="2677019"/>
            <a:ext cx="3294805" cy="1311965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97" indent="0">
              <a:buNone/>
              <a:defRPr sz="1703" b="1"/>
            </a:lvl2pPr>
            <a:lvl3pPr marL="778794" indent="0">
              <a:buNone/>
              <a:defRPr sz="1533" b="1"/>
            </a:lvl3pPr>
            <a:lvl4pPr marL="1168192" indent="0">
              <a:buNone/>
              <a:defRPr sz="1363" b="1"/>
            </a:lvl4pPr>
            <a:lvl5pPr marL="1557589" indent="0">
              <a:buNone/>
              <a:defRPr sz="1363" b="1"/>
            </a:lvl5pPr>
            <a:lvl6pPr marL="1946986" indent="0">
              <a:buNone/>
              <a:defRPr sz="1363" b="1"/>
            </a:lvl6pPr>
            <a:lvl7pPr marL="2336383" indent="0">
              <a:buNone/>
              <a:defRPr sz="1363" b="1"/>
            </a:lvl7pPr>
            <a:lvl8pPr marL="2725781" indent="0">
              <a:buNone/>
              <a:defRPr sz="1363" b="1"/>
            </a:lvl8pPr>
            <a:lvl9pPr marL="3115178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459" y="3988984"/>
            <a:ext cx="3294805" cy="586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2815" y="2677019"/>
            <a:ext cx="3311031" cy="1311965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97" indent="0">
              <a:buNone/>
              <a:defRPr sz="1703" b="1"/>
            </a:lvl2pPr>
            <a:lvl3pPr marL="778794" indent="0">
              <a:buNone/>
              <a:defRPr sz="1533" b="1"/>
            </a:lvl3pPr>
            <a:lvl4pPr marL="1168192" indent="0">
              <a:buNone/>
              <a:defRPr sz="1363" b="1"/>
            </a:lvl4pPr>
            <a:lvl5pPr marL="1557589" indent="0">
              <a:buNone/>
              <a:defRPr sz="1363" b="1"/>
            </a:lvl5pPr>
            <a:lvl6pPr marL="1946986" indent="0">
              <a:buNone/>
              <a:defRPr sz="1363" b="1"/>
            </a:lvl6pPr>
            <a:lvl7pPr marL="2336383" indent="0">
              <a:buNone/>
              <a:defRPr sz="1363" b="1"/>
            </a:lvl7pPr>
            <a:lvl8pPr marL="2725781" indent="0">
              <a:buNone/>
              <a:defRPr sz="1363" b="1"/>
            </a:lvl8pPr>
            <a:lvl9pPr marL="3115178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2815" y="3988984"/>
            <a:ext cx="3311031" cy="586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59" y="728028"/>
            <a:ext cx="2511921" cy="2548096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031" y="1572340"/>
            <a:ext cx="3942814" cy="7760571"/>
          </a:xfrm>
        </p:spPr>
        <p:txBody>
          <a:bodyPr/>
          <a:lstStyle>
            <a:lvl1pPr>
              <a:defRPr sz="2725"/>
            </a:lvl1pPr>
            <a:lvl2pPr>
              <a:defRPr sz="2385"/>
            </a:lvl2pPr>
            <a:lvl3pPr>
              <a:defRPr sz="2044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459" y="3276124"/>
            <a:ext cx="2511921" cy="6069425"/>
          </a:xfrm>
        </p:spPr>
        <p:txBody>
          <a:bodyPr/>
          <a:lstStyle>
            <a:lvl1pPr marL="0" indent="0">
              <a:buNone/>
              <a:defRPr sz="1363"/>
            </a:lvl1pPr>
            <a:lvl2pPr marL="389397" indent="0">
              <a:buNone/>
              <a:defRPr sz="1192"/>
            </a:lvl2pPr>
            <a:lvl3pPr marL="778794" indent="0">
              <a:buNone/>
              <a:defRPr sz="1022"/>
            </a:lvl3pPr>
            <a:lvl4pPr marL="1168192" indent="0">
              <a:buNone/>
              <a:defRPr sz="852"/>
            </a:lvl4pPr>
            <a:lvl5pPr marL="1557589" indent="0">
              <a:buNone/>
              <a:defRPr sz="852"/>
            </a:lvl5pPr>
            <a:lvl6pPr marL="1946986" indent="0">
              <a:buNone/>
              <a:defRPr sz="852"/>
            </a:lvl6pPr>
            <a:lvl7pPr marL="2336383" indent="0">
              <a:buNone/>
              <a:defRPr sz="852"/>
            </a:lvl7pPr>
            <a:lvl8pPr marL="2725781" indent="0">
              <a:buNone/>
              <a:defRPr sz="852"/>
            </a:lvl8pPr>
            <a:lvl9pPr marL="3115178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59" y="728028"/>
            <a:ext cx="2511921" cy="2548096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1031" y="1572340"/>
            <a:ext cx="3942814" cy="7760571"/>
          </a:xfrm>
        </p:spPr>
        <p:txBody>
          <a:bodyPr anchor="t"/>
          <a:lstStyle>
            <a:lvl1pPr marL="0" indent="0">
              <a:buNone/>
              <a:defRPr sz="2725"/>
            </a:lvl1pPr>
            <a:lvl2pPr marL="389397" indent="0">
              <a:buNone/>
              <a:defRPr sz="2385"/>
            </a:lvl2pPr>
            <a:lvl3pPr marL="778794" indent="0">
              <a:buNone/>
              <a:defRPr sz="2044"/>
            </a:lvl3pPr>
            <a:lvl4pPr marL="1168192" indent="0">
              <a:buNone/>
              <a:defRPr sz="1703"/>
            </a:lvl4pPr>
            <a:lvl5pPr marL="1557589" indent="0">
              <a:buNone/>
              <a:defRPr sz="1703"/>
            </a:lvl5pPr>
            <a:lvl6pPr marL="1946986" indent="0">
              <a:buNone/>
              <a:defRPr sz="1703"/>
            </a:lvl6pPr>
            <a:lvl7pPr marL="2336383" indent="0">
              <a:buNone/>
              <a:defRPr sz="1703"/>
            </a:lvl7pPr>
            <a:lvl8pPr marL="2725781" indent="0">
              <a:buNone/>
              <a:defRPr sz="1703"/>
            </a:lvl8pPr>
            <a:lvl9pPr marL="3115178" indent="0">
              <a:buNone/>
              <a:defRPr sz="17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459" y="3276124"/>
            <a:ext cx="2511921" cy="6069425"/>
          </a:xfrm>
        </p:spPr>
        <p:txBody>
          <a:bodyPr/>
          <a:lstStyle>
            <a:lvl1pPr marL="0" indent="0">
              <a:buNone/>
              <a:defRPr sz="1363"/>
            </a:lvl1pPr>
            <a:lvl2pPr marL="389397" indent="0">
              <a:buNone/>
              <a:defRPr sz="1192"/>
            </a:lvl2pPr>
            <a:lvl3pPr marL="778794" indent="0">
              <a:buNone/>
              <a:defRPr sz="1022"/>
            </a:lvl3pPr>
            <a:lvl4pPr marL="1168192" indent="0">
              <a:buNone/>
              <a:defRPr sz="852"/>
            </a:lvl4pPr>
            <a:lvl5pPr marL="1557589" indent="0">
              <a:buNone/>
              <a:defRPr sz="852"/>
            </a:lvl5pPr>
            <a:lvl6pPr marL="1946986" indent="0">
              <a:buNone/>
              <a:defRPr sz="852"/>
            </a:lvl6pPr>
            <a:lvl7pPr marL="2336383" indent="0">
              <a:buNone/>
              <a:defRPr sz="852"/>
            </a:lvl7pPr>
            <a:lvl8pPr marL="2725781" indent="0">
              <a:buNone/>
              <a:defRPr sz="852"/>
            </a:lvl8pPr>
            <a:lvl9pPr marL="3115178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444" y="581413"/>
            <a:ext cx="6717387" cy="21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444" y="2907054"/>
            <a:ext cx="6717387" cy="692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444" y="10121607"/>
            <a:ext cx="1752362" cy="581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9866" y="10121607"/>
            <a:ext cx="2628543" cy="581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0469" y="10121607"/>
            <a:ext cx="1752362" cy="581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8794" rtl="0" eaLnBrk="1" latinLnBrk="0" hangingPunct="1">
        <a:lnSpc>
          <a:spcPct val="90000"/>
        </a:lnSpc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699" indent="-194699" algn="l" defTabSz="778794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584096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973493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362890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752288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2141685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531082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920479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309877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1pPr>
      <a:lvl2pPr marL="389397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2pPr>
      <a:lvl3pPr marL="778794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168192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557589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1946986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336383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725781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115178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hyperlink" Target="https://www.flickr.com/photos/locnd283/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2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hyperlink" Target="mailto:locnd.fpt@gmail.com" TargetMode="External"/><Relationship Id="rId25" Type="http://schemas.openxmlformats.org/officeDocument/2006/relationships/image" Target="../media/image21.svg"/><Relationship Id="rId33" Type="http://schemas.openxmlformats.org/officeDocument/2006/relationships/image" Target="../media/image26.png"/><Relationship Id="rId38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://www.linkedin.com/in/locnd283" TargetMode="External"/><Relationship Id="rId29" Type="http://schemas.openxmlformats.org/officeDocument/2006/relationships/hyperlink" Target="https://www.behance.net/locnguyen17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32" Type="http://schemas.openxmlformats.org/officeDocument/2006/relationships/hyperlink" Target="https://github.com/locnd-fpt" TargetMode="External"/><Relationship Id="rId37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hyperlink" Target="https://www.facebook.com/dloca15.1/" TargetMode="External"/><Relationship Id="rId28" Type="http://schemas.openxmlformats.org/officeDocument/2006/relationships/image" Target="../media/image23.svg"/><Relationship Id="rId36" Type="http://schemas.openxmlformats.org/officeDocument/2006/relationships/image" Target="../media/image29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31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Relationship Id="rId27" Type="http://schemas.openxmlformats.org/officeDocument/2006/relationships/image" Target="../media/image22.png"/><Relationship Id="rId30" Type="http://schemas.openxmlformats.org/officeDocument/2006/relationships/image" Target="../media/image24.png"/><Relationship Id="rId3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336725-7818-4166-8E7F-8BFF4C748B15}"/>
              </a:ext>
            </a:extLst>
          </p:cNvPr>
          <p:cNvSpPr/>
          <p:nvPr/>
        </p:nvSpPr>
        <p:spPr>
          <a:xfrm>
            <a:off x="0" y="-18617"/>
            <a:ext cx="2830298" cy="10939030"/>
          </a:xfrm>
          <a:prstGeom prst="rect">
            <a:avLst/>
          </a:prstGeom>
          <a:solidFill>
            <a:srgbClr val="F7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4"/>
              <a:t>x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871A20-EAFF-41C9-A911-1D18E9228E1B}"/>
              </a:ext>
            </a:extLst>
          </p:cNvPr>
          <p:cNvSpPr/>
          <p:nvPr/>
        </p:nvSpPr>
        <p:spPr>
          <a:xfrm>
            <a:off x="453628" y="390239"/>
            <a:ext cx="1800236" cy="1800236"/>
          </a:xfrm>
          <a:prstGeom prst="roundRect">
            <a:avLst>
              <a:gd name="adj" fmla="val 8573"/>
            </a:avLst>
          </a:prstGeom>
          <a:solidFill>
            <a:srgbClr val="F8F8F8"/>
          </a:solidFill>
          <a:ln w="76200">
            <a:noFill/>
          </a:ln>
          <a:effectLst>
            <a:outerShdw blurRad="165100" dist="38100" dir="2700000" sx="104000" sy="104000" algn="tl" rotWithShape="0">
              <a:srgbClr val="69ADFF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A190FF8-34AE-403B-A7EA-AEEC2E302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9517" r="13199" b="17292"/>
          <a:stretch>
            <a:fillRect/>
          </a:stretch>
        </p:blipFill>
        <p:spPr>
          <a:xfrm>
            <a:off x="453628" y="390239"/>
            <a:ext cx="1800236" cy="1800236"/>
          </a:xfrm>
          <a:custGeom>
            <a:avLst/>
            <a:gdLst>
              <a:gd name="connsiteX0" fmla="*/ 245171 w 1470996"/>
              <a:gd name="connsiteY0" fmla="*/ 0 h 1470996"/>
              <a:gd name="connsiteX1" fmla="*/ 1225825 w 1470996"/>
              <a:gd name="connsiteY1" fmla="*/ 0 h 1470996"/>
              <a:gd name="connsiteX2" fmla="*/ 1470996 w 1470996"/>
              <a:gd name="connsiteY2" fmla="*/ 245171 h 1470996"/>
              <a:gd name="connsiteX3" fmla="*/ 1470996 w 1470996"/>
              <a:gd name="connsiteY3" fmla="*/ 1225825 h 1470996"/>
              <a:gd name="connsiteX4" fmla="*/ 1225825 w 1470996"/>
              <a:gd name="connsiteY4" fmla="*/ 1470996 h 1470996"/>
              <a:gd name="connsiteX5" fmla="*/ 245171 w 1470996"/>
              <a:gd name="connsiteY5" fmla="*/ 1470996 h 1470996"/>
              <a:gd name="connsiteX6" fmla="*/ 0 w 1470996"/>
              <a:gd name="connsiteY6" fmla="*/ 1225825 h 1470996"/>
              <a:gd name="connsiteX7" fmla="*/ 0 w 1470996"/>
              <a:gd name="connsiteY7" fmla="*/ 245171 h 1470996"/>
              <a:gd name="connsiteX8" fmla="*/ 245171 w 1470996"/>
              <a:gd name="connsiteY8" fmla="*/ 0 h 147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0996" h="1470996">
                <a:moveTo>
                  <a:pt x="245171" y="0"/>
                </a:moveTo>
                <a:lnTo>
                  <a:pt x="1225825" y="0"/>
                </a:lnTo>
                <a:cubicBezTo>
                  <a:pt x="1361229" y="0"/>
                  <a:pt x="1470996" y="109767"/>
                  <a:pt x="1470996" y="245171"/>
                </a:cubicBezTo>
                <a:lnTo>
                  <a:pt x="1470996" y="1225825"/>
                </a:lnTo>
                <a:cubicBezTo>
                  <a:pt x="1470996" y="1361229"/>
                  <a:pt x="1361229" y="1470996"/>
                  <a:pt x="1225825" y="1470996"/>
                </a:cubicBezTo>
                <a:lnTo>
                  <a:pt x="245171" y="1470996"/>
                </a:lnTo>
                <a:cubicBezTo>
                  <a:pt x="109767" y="1470996"/>
                  <a:pt x="0" y="1361229"/>
                  <a:pt x="0" y="1225825"/>
                </a:cubicBezTo>
                <a:lnTo>
                  <a:pt x="0" y="245171"/>
                </a:lnTo>
                <a:cubicBezTo>
                  <a:pt x="0" y="109767"/>
                  <a:pt x="109767" y="0"/>
                  <a:pt x="245171" y="0"/>
                </a:cubicBezTo>
                <a:close/>
              </a:path>
            </a:pathLst>
          </a:cu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3DF14AE-CB03-454E-8113-A21E5907BCB1}"/>
              </a:ext>
            </a:extLst>
          </p:cNvPr>
          <p:cNvSpPr txBox="1"/>
          <p:nvPr/>
        </p:nvSpPr>
        <p:spPr>
          <a:xfrm>
            <a:off x="385704" y="2796030"/>
            <a:ext cx="567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96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  <a:cs typeface="Poppins Light" panose="00000400000000000000" pitchFamily="50" charset="0"/>
              </a:defRPr>
            </a:lvl1pPr>
          </a:lstStyle>
          <a:p>
            <a:r>
              <a:rPr lang="vi-VN" sz="1050">
                <a:solidFill>
                  <a:srgbClr val="282F62"/>
                </a:solidFill>
                <a:latin typeface="Montserrat" panose="00000500000000000000" pitchFamily="2" charset="0"/>
              </a:rPr>
              <a:t>Male</a:t>
            </a:r>
            <a:endParaRPr lang="en-US" sz="1050">
              <a:solidFill>
                <a:srgbClr val="282F62"/>
              </a:solidFill>
              <a:latin typeface="Montserrat" panose="00000500000000000000" pitchFamily="2" charset="0"/>
            </a:endParaRPr>
          </a:p>
        </p:txBody>
      </p:sp>
      <p:pic>
        <p:nvPicPr>
          <p:cNvPr id="70" name="Graphic 69" descr="Male profile with solid fill">
            <a:extLst>
              <a:ext uri="{FF2B5EF4-FFF2-40B4-BE49-F238E27FC236}">
                <a16:creationId xmlns:a16="http://schemas.microsoft.com/office/drawing/2014/main" id="{5E2C76EF-551E-4929-B177-C63B0318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348" y="2835395"/>
            <a:ext cx="182880" cy="18288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D37F34-200F-49DA-B0E1-BF71220F7709}"/>
              </a:ext>
            </a:extLst>
          </p:cNvPr>
          <p:cNvSpPr txBox="1"/>
          <p:nvPr/>
        </p:nvSpPr>
        <p:spPr>
          <a:xfrm>
            <a:off x="385704" y="3081037"/>
            <a:ext cx="19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282F62"/>
                </a:solidFill>
                <a:latin typeface="Montserrat" panose="00000500000000000000" pitchFamily="2" charset="0"/>
                <a:cs typeface="Poppins Light" panose="00000400000000000000" pitchFamily="50" charset="0"/>
              </a:defRPr>
            </a:lvl1pPr>
          </a:lstStyle>
          <a:p>
            <a:r>
              <a:rPr lang="en-US" sz="1050"/>
              <a:t>January 17, 2002</a:t>
            </a:r>
          </a:p>
        </p:txBody>
      </p:sp>
      <p:pic>
        <p:nvPicPr>
          <p:cNvPr id="75" name="Graphic 74" descr="Daily calendar with solid fill">
            <a:extLst>
              <a:ext uri="{FF2B5EF4-FFF2-40B4-BE49-F238E27FC236}">
                <a16:creationId xmlns:a16="http://schemas.microsoft.com/office/drawing/2014/main" id="{EB368E27-666D-48EE-B095-DF29B557D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348" y="3120402"/>
            <a:ext cx="182880" cy="1828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9FE135F-F4BE-45F5-AAB4-07B110D931BD}"/>
              </a:ext>
            </a:extLst>
          </p:cNvPr>
          <p:cNvSpPr txBox="1"/>
          <p:nvPr/>
        </p:nvSpPr>
        <p:spPr>
          <a:xfrm>
            <a:off x="369883" y="3356811"/>
            <a:ext cx="2594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 Medium" pitchFamily="2" charset="0"/>
                <a:cs typeface="Poppins Light" panose="00000400000000000000" pitchFamily="50" charset="0"/>
              </a:defRPr>
            </a:lvl1pPr>
          </a:lstStyle>
          <a:p>
            <a:r>
              <a:rPr lang="en-US" sz="1050">
                <a:solidFill>
                  <a:srgbClr val="282F62"/>
                </a:solidFill>
                <a:latin typeface="Montserrat" panose="00000500000000000000" pitchFamily="2" charset="0"/>
              </a:rPr>
              <a:t>District</a:t>
            </a:r>
            <a:r>
              <a:rPr lang="vi-VN" sz="1050">
                <a:solidFill>
                  <a:srgbClr val="282F62"/>
                </a:solidFill>
                <a:latin typeface="Montserrat" panose="00000500000000000000" pitchFamily="2" charset="0"/>
              </a:rPr>
              <a:t> </a:t>
            </a:r>
            <a:r>
              <a:rPr lang="en-US" sz="1050">
                <a:solidFill>
                  <a:srgbClr val="282F62"/>
                </a:solidFill>
                <a:latin typeface="Montserrat" panose="00000500000000000000" pitchFamily="2" charset="0"/>
              </a:rPr>
              <a:t>9, HCM City, Vietnam</a:t>
            </a:r>
          </a:p>
        </p:txBody>
      </p:sp>
      <p:pic>
        <p:nvPicPr>
          <p:cNvPr id="77" name="Graphic 76" descr="Marker with solid fill">
            <a:extLst>
              <a:ext uri="{FF2B5EF4-FFF2-40B4-BE49-F238E27FC236}">
                <a16:creationId xmlns:a16="http://schemas.microsoft.com/office/drawing/2014/main" id="{DB2D2FEC-6CE7-4206-A133-D83E9E0ED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348" y="3396176"/>
            <a:ext cx="182880" cy="18288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DD0E2F4-8141-4C44-9400-736C8D31E0F2}"/>
              </a:ext>
            </a:extLst>
          </p:cNvPr>
          <p:cNvSpPr/>
          <p:nvPr/>
        </p:nvSpPr>
        <p:spPr>
          <a:xfrm>
            <a:off x="2687895" y="-167880"/>
            <a:ext cx="4867578" cy="10845036"/>
          </a:xfrm>
          <a:prstGeom prst="roundRect">
            <a:avLst>
              <a:gd name="adj" fmla="val 3355"/>
            </a:avLst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E47D7C-DE92-490F-A74D-4B5F52AF5E4F}"/>
              </a:ext>
            </a:extLst>
          </p:cNvPr>
          <p:cNvSpPr txBox="1"/>
          <p:nvPr/>
        </p:nvSpPr>
        <p:spPr>
          <a:xfrm>
            <a:off x="2884860" y="2423535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5000" spc="60">
                <a:solidFill>
                  <a:srgbClr val="006BED"/>
                </a:solidFill>
                <a:latin typeface="Montserrat SemiBold" panose="00000700000000000000" pitchFamily="2" charset="0"/>
              </a:rPr>
              <a:t>Objectives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70CE327-3AFD-47EB-AF95-00BC586CA994}"/>
              </a:ext>
            </a:extLst>
          </p:cNvPr>
          <p:cNvGrpSpPr/>
          <p:nvPr/>
        </p:nvGrpSpPr>
        <p:grpSpPr>
          <a:xfrm>
            <a:off x="179689" y="2432411"/>
            <a:ext cx="1397659" cy="307777"/>
            <a:chOff x="179689" y="2432411"/>
            <a:chExt cx="1397659" cy="307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25B8A0-DEFD-496A-A3B1-44C53813B902}"/>
                </a:ext>
              </a:extLst>
            </p:cNvPr>
            <p:cNvSpPr txBox="1"/>
            <p:nvPr/>
          </p:nvSpPr>
          <p:spPr>
            <a:xfrm>
              <a:off x="427033" y="2432411"/>
              <a:ext cx="1150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400" kern="5000" spc="60">
                  <a:solidFill>
                    <a:srgbClr val="006BED"/>
                  </a:solidFill>
                  <a:latin typeface="Montserrat SemiBold" panose="00000700000000000000" pitchFamily="2" charset="0"/>
                </a:rPr>
                <a:t>About Me</a:t>
              </a:r>
              <a:endParaRPr lang="en-US" sz="1400" kern="5000" spc="60">
                <a:solidFill>
                  <a:srgbClr val="006BED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E853AB-BE21-4BEA-8F60-49E0C096CE80}"/>
                </a:ext>
              </a:extLst>
            </p:cNvPr>
            <p:cNvGrpSpPr/>
            <p:nvPr/>
          </p:nvGrpSpPr>
          <p:grpSpPr>
            <a:xfrm>
              <a:off x="179689" y="2471999"/>
              <a:ext cx="228600" cy="228600"/>
              <a:chOff x="672799" y="2641600"/>
              <a:chExt cx="228600" cy="22860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11DC6AF-78F0-4DB4-ACEF-F874E192908D}"/>
                  </a:ext>
                </a:extLst>
              </p:cNvPr>
              <p:cNvSpPr/>
              <p:nvPr/>
            </p:nvSpPr>
            <p:spPr>
              <a:xfrm>
                <a:off x="672799" y="2641600"/>
                <a:ext cx="228600" cy="228600"/>
              </a:xfrm>
              <a:prstGeom prst="roundRect">
                <a:avLst>
                  <a:gd name="adj" fmla="val 20301"/>
                </a:avLst>
              </a:prstGeom>
              <a:solidFill>
                <a:srgbClr val="006BED"/>
              </a:solidFill>
              <a:ln>
                <a:noFill/>
              </a:ln>
              <a:effectLst>
                <a:outerShdw blurRad="88900" dist="38100" dir="2700000" algn="tl" rotWithShape="0">
                  <a:srgbClr val="006BED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Graphic 13" descr="Folder Search with solid fill">
                <a:extLst>
                  <a:ext uri="{FF2B5EF4-FFF2-40B4-BE49-F238E27FC236}">
                    <a16:creationId xmlns:a16="http://schemas.microsoft.com/office/drawing/2014/main" id="{EC9718D8-D641-4EF6-A206-73503D05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02952" y="2669420"/>
                <a:ext cx="164688" cy="164688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47500F-8913-45E0-A5D4-3CB3EEE26E09}"/>
              </a:ext>
            </a:extLst>
          </p:cNvPr>
          <p:cNvGrpSpPr/>
          <p:nvPr/>
        </p:nvGrpSpPr>
        <p:grpSpPr>
          <a:xfrm>
            <a:off x="2830298" y="3360039"/>
            <a:ext cx="4776474" cy="4015528"/>
            <a:chOff x="2830298" y="3316224"/>
            <a:chExt cx="4776474" cy="40155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CE23AE-D5D8-4FE0-8B56-7FF63D1EAF48}"/>
                </a:ext>
              </a:extLst>
            </p:cNvPr>
            <p:cNvSpPr txBox="1"/>
            <p:nvPr/>
          </p:nvSpPr>
          <p:spPr>
            <a:xfrm>
              <a:off x="2884860" y="3316224"/>
              <a:ext cx="172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5000" spc="60">
                  <a:solidFill>
                    <a:srgbClr val="006BED"/>
                  </a:solidFill>
                  <a:latin typeface="Montserrat SemiBold" panose="00000700000000000000" pitchFamily="2" charset="0"/>
                </a:rPr>
                <a:t>Experiences</a:t>
              </a:r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AD821B2-0811-4D3E-B5D9-94C472DF4CF3}"/>
                </a:ext>
              </a:extLst>
            </p:cNvPr>
            <p:cNvGrpSpPr/>
            <p:nvPr/>
          </p:nvGrpSpPr>
          <p:grpSpPr>
            <a:xfrm>
              <a:off x="2836762" y="6166869"/>
              <a:ext cx="4770010" cy="1164883"/>
              <a:chOff x="2836762" y="6361179"/>
              <a:chExt cx="4770010" cy="1164883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33CDF88-C298-4FA7-A01B-84D88237DD4E}"/>
                  </a:ext>
                </a:extLst>
              </p:cNvPr>
              <p:cNvSpPr txBox="1"/>
              <p:nvPr/>
            </p:nvSpPr>
            <p:spPr>
              <a:xfrm>
                <a:off x="2884860" y="6361179"/>
                <a:ext cx="17073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aleway Medium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>
                    <a:solidFill>
                      <a:srgbClr val="33C7FB"/>
                    </a:solidFill>
                    <a:latin typeface="Montserrat SemiBold" panose="00000700000000000000" pitchFamily="2" charset="0"/>
                  </a:rPr>
                  <a:t>Aug 2017 Aug – Dec 2019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2AB6BA-DADD-46BF-83C2-FA925AB9E9D0}"/>
                  </a:ext>
                </a:extLst>
              </p:cNvPr>
              <p:cNvSpPr txBox="1"/>
              <p:nvPr/>
            </p:nvSpPr>
            <p:spPr>
              <a:xfrm>
                <a:off x="2884860" y="6520250"/>
                <a:ext cx="44615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1000">
                    <a:latin typeface="Montserrat SemiBold" panose="00000700000000000000" pitchFamily="2" charset="0"/>
                  </a:rPr>
                  <a:t>High School </a:t>
                </a:r>
                <a:r>
                  <a:rPr lang="en-US" sz="1000">
                    <a:solidFill>
                      <a:schemeClr val="bg2">
                        <a:lumMod val="25000"/>
                      </a:schemeClr>
                    </a:solidFill>
                    <a:latin typeface="Montserrat Medium" panose="00000600000000000000" pitchFamily="2" charset="0"/>
                  </a:rPr>
                  <a:t>– Member of Gifted Team in IT</a:t>
                </a:r>
                <a:endParaRPr lang="en-US" sz="1000"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6CADED-E306-4411-B261-031169F4AF3E}"/>
                  </a:ext>
                </a:extLst>
              </p:cNvPr>
              <p:cNvSpPr txBox="1"/>
              <p:nvPr/>
            </p:nvSpPr>
            <p:spPr>
              <a:xfrm>
                <a:off x="2836762" y="6697694"/>
                <a:ext cx="4770010" cy="82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7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Light" panose="000004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60325">
                  <a:lnSpc>
                    <a:spcPct val="110000"/>
                  </a:lnSpc>
                  <a:buFont typeface="Arial" panose="020B0604020202020204" pitchFamily="34" charset="0"/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Main responsibilities:</a:t>
                </a:r>
              </a:p>
              <a:p>
                <a:pPr marL="174625" indent="-1143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Participated in competitive programming contests</a:t>
                </a:r>
              </a:p>
              <a:p>
                <a:pPr marL="60325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Recognition &amp; gains:</a:t>
                </a:r>
              </a:p>
              <a:p>
                <a:pPr marL="174625" indent="-1143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Fundamental knowledge of informatics to prepare for higher development</a:t>
                </a:r>
              </a:p>
              <a:p>
                <a:pPr marL="174625" indent="-1143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Developed a personal coding style and major mindset</a:t>
                </a: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DE10EDC-1AA8-4C77-BD3D-972A6D3233A7}"/>
                </a:ext>
              </a:extLst>
            </p:cNvPr>
            <p:cNvGrpSpPr/>
            <p:nvPr/>
          </p:nvGrpSpPr>
          <p:grpSpPr>
            <a:xfrm>
              <a:off x="2830298" y="5064081"/>
              <a:ext cx="4660632" cy="1013070"/>
              <a:chOff x="2830298" y="5235423"/>
              <a:chExt cx="4660632" cy="101307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0FBAAD2-4334-4AB2-9396-91DD7AC6B7E0}"/>
                  </a:ext>
                </a:extLst>
              </p:cNvPr>
              <p:cNvSpPr txBox="1"/>
              <p:nvPr/>
            </p:nvSpPr>
            <p:spPr>
              <a:xfrm>
                <a:off x="2884860" y="5235423"/>
                <a:ext cx="17254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>
                    <a:solidFill>
                      <a:srgbClr val="33C7FB"/>
                    </a:solidFill>
                    <a:latin typeface="Montserrat SemiBold" panose="000007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/>
                  <a:t>Mar 2020 – Sep 2020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A509966-47E6-40D3-B3DC-64835206DE77}"/>
                  </a:ext>
                </a:extLst>
              </p:cNvPr>
              <p:cNvSpPr txBox="1"/>
              <p:nvPr/>
            </p:nvSpPr>
            <p:spPr>
              <a:xfrm>
                <a:off x="2884860" y="5393583"/>
                <a:ext cx="4064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1000">
                    <a:latin typeface="Montserrat SemiBold" panose="00000700000000000000" pitchFamily="2" charset="0"/>
                  </a:rPr>
                  <a:t>Computerholic Community </a:t>
                </a:r>
                <a:r>
                  <a:rPr lang="en-US" sz="1000">
                    <a:solidFill>
                      <a:schemeClr val="bg2">
                        <a:lumMod val="25000"/>
                      </a:schemeClr>
                    </a:solidFill>
                    <a:latin typeface="Montserrat Medium" panose="00000600000000000000" pitchFamily="2" charset="0"/>
                  </a:rPr>
                  <a:t>- Member of Technical Team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20A961-DD1B-4423-93BD-A9676D5EE514}"/>
                  </a:ext>
                </a:extLst>
              </p:cNvPr>
              <p:cNvSpPr txBox="1"/>
              <p:nvPr/>
            </p:nvSpPr>
            <p:spPr>
              <a:xfrm>
                <a:off x="2830298" y="5564010"/>
                <a:ext cx="4660632" cy="684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74625" indent="-114300">
                  <a:buFont typeface="Arial" panose="020B0604020202020204" pitchFamily="34" charset="0"/>
                  <a:buChar char="•"/>
                  <a:defRPr sz="80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60325" indent="0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850"/>
                  <a:t>Main responsibilities: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850"/>
                  <a:t>Built, managed a web platform for sharing knowledge, connecting IT students </a:t>
                </a:r>
              </a:p>
              <a:p>
                <a:pPr marL="60325" indent="0">
                  <a:lnSpc>
                    <a:spcPct val="110000"/>
                  </a:lnSpc>
                  <a:spcBef>
                    <a:spcPts val="200"/>
                  </a:spcBef>
                  <a:buNone/>
                </a:pPr>
                <a:r>
                  <a:rPr lang="en-US" sz="850"/>
                  <a:t>Recognition &amp; gains: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850"/>
                  <a:t>Achieved more than 500 users on the platform, over 5000 fanpage followers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BDBEC8C-457C-407F-8AC8-ADA764ED9212}"/>
                </a:ext>
              </a:extLst>
            </p:cNvPr>
            <p:cNvGrpSpPr/>
            <p:nvPr/>
          </p:nvGrpSpPr>
          <p:grpSpPr>
            <a:xfrm>
              <a:off x="2830298" y="3673202"/>
              <a:ext cx="4660632" cy="1301160"/>
              <a:chOff x="2830298" y="3913232"/>
              <a:chExt cx="4660632" cy="130116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3E6D096-BEBF-4D1A-95B3-CE8ABA10C954}"/>
                  </a:ext>
                </a:extLst>
              </p:cNvPr>
              <p:cNvSpPr txBox="1"/>
              <p:nvPr/>
            </p:nvSpPr>
            <p:spPr>
              <a:xfrm>
                <a:off x="2884860" y="3913232"/>
                <a:ext cx="17254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>
                    <a:solidFill>
                      <a:srgbClr val="33C7FB"/>
                    </a:solidFill>
                    <a:latin typeface="Montserrat SemiBold" panose="000007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/>
                  <a:t>2021 Apr - Present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677B211-138A-4AAD-A0CD-5FD54EA2EF56}"/>
                  </a:ext>
                </a:extLst>
              </p:cNvPr>
              <p:cNvSpPr txBox="1"/>
              <p:nvPr/>
            </p:nvSpPr>
            <p:spPr>
              <a:xfrm>
                <a:off x="2884860" y="4071392"/>
                <a:ext cx="3591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1000">
                    <a:latin typeface="Montserrat SemiBold" panose="00000700000000000000" pitchFamily="2" charset="0"/>
                  </a:rPr>
                  <a:t>Smart Agri </a:t>
                </a:r>
                <a:r>
                  <a:rPr lang="en-US" sz="1000">
                    <a:solidFill>
                      <a:schemeClr val="bg2">
                        <a:lumMod val="25000"/>
                      </a:schemeClr>
                    </a:solidFill>
                    <a:latin typeface="Montserrat Medium" panose="00000600000000000000" pitchFamily="2" charset="0"/>
                  </a:rPr>
                  <a:t>- Project Manager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719D03A-6C1E-489E-9C78-C65CE6631BD4}"/>
                  </a:ext>
                </a:extLst>
              </p:cNvPr>
              <p:cNvSpPr txBox="1"/>
              <p:nvPr/>
            </p:nvSpPr>
            <p:spPr>
              <a:xfrm>
                <a:off x="2830298" y="4242138"/>
                <a:ext cx="4660632" cy="97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74625" indent="-114300">
                  <a:buFont typeface="Arial" panose="020B0604020202020204" pitchFamily="34" charset="0"/>
                  <a:buChar char="•"/>
                  <a:defRPr sz="80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60325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850"/>
                  <a:t>Main responsibilities:</a:t>
                </a:r>
              </a:p>
              <a:p>
                <a:pPr indent="-60325">
                  <a:lnSpc>
                    <a:spcPct val="110000"/>
                  </a:lnSpc>
                </a:pPr>
                <a:r>
                  <a:rPr lang="en-US" sz="850"/>
                  <a:t>Planning, executing and monitoring the deployment process of a app</a:t>
                </a:r>
              </a:p>
              <a:p>
                <a:pPr indent="-60325">
                  <a:lnSpc>
                    <a:spcPct val="110000"/>
                  </a:lnSpc>
                </a:pPr>
                <a:r>
                  <a:rPr lang="en-US" sz="850"/>
                  <a:t>Leading  other 4 team members</a:t>
                </a:r>
              </a:p>
              <a:p>
                <a:pPr marL="60325" indent="0">
                  <a:lnSpc>
                    <a:spcPct val="110000"/>
                  </a:lnSpc>
                  <a:spcBef>
                    <a:spcPts val="200"/>
                  </a:spcBef>
                  <a:buNone/>
                </a:pPr>
                <a:r>
                  <a:rPr lang="en-US" sz="850"/>
                  <a:t>Recognition &amp; gains:</a:t>
                </a:r>
              </a:p>
              <a:p>
                <a:pPr indent="-60325">
                  <a:lnSpc>
                    <a:spcPct val="110000"/>
                  </a:lnSpc>
                </a:pPr>
                <a:r>
                  <a:rPr lang="en-US" sz="850"/>
                  <a:t>High marks and favorable feedbacks from course lecturer</a:t>
                </a:r>
              </a:p>
              <a:p>
                <a:pPr indent="-60325">
                  <a:lnSpc>
                    <a:spcPct val="110000"/>
                  </a:lnSpc>
                </a:pPr>
                <a:r>
                  <a:rPr lang="en-US" sz="850"/>
                  <a:t>Deeper understanding of an app development process</a:t>
                </a: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2FF156B-6893-4BF9-9AE8-95EC2F9592A6}"/>
              </a:ext>
            </a:extLst>
          </p:cNvPr>
          <p:cNvSpPr txBox="1"/>
          <p:nvPr/>
        </p:nvSpPr>
        <p:spPr>
          <a:xfrm>
            <a:off x="2884860" y="2778250"/>
            <a:ext cx="443252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282F62"/>
                </a:solidFill>
                <a:latin typeface="Montserrat" panose="00000500000000000000" pitchFamily="2" charset="0"/>
                <a:cs typeface="Poppins Light" panose="00000400000000000000" pitchFamily="50" charset="0"/>
              </a:defRPr>
            </a:lvl1pPr>
          </a:lstStyle>
          <a:p>
            <a:pPr algn="just">
              <a:spcAft>
                <a:spcPts val="300"/>
              </a:spcAft>
            </a:pPr>
            <a:r>
              <a:rPr lang="en-US" sz="800"/>
              <a:t>Gaining knowledge, improving competencies in marketing, product and strategy, which would be incredibly beneficial to my career path </a:t>
            </a:r>
          </a:p>
          <a:p>
            <a:pPr algn="just">
              <a:spcAft>
                <a:spcPts val="300"/>
              </a:spcAft>
            </a:pPr>
            <a:r>
              <a:rPr lang="en-US" sz="800"/>
              <a:t>Experience in a valuable competition environment for the chance to learn and grow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6BB7EA1-37DE-42E4-A112-F1276DC9E791}"/>
              </a:ext>
            </a:extLst>
          </p:cNvPr>
          <p:cNvSpPr/>
          <p:nvPr/>
        </p:nvSpPr>
        <p:spPr>
          <a:xfrm>
            <a:off x="3011910" y="390239"/>
            <a:ext cx="5810083" cy="1800236"/>
          </a:xfrm>
          <a:prstGeom prst="roundRect">
            <a:avLst>
              <a:gd name="adj" fmla="val 9683"/>
            </a:avLst>
          </a:prstGeom>
          <a:solidFill>
            <a:schemeClr val="bg1"/>
          </a:solidFill>
          <a:ln w="12700">
            <a:solidFill>
              <a:srgbClr val="006BED"/>
            </a:solidFill>
          </a:ln>
          <a:effectLst>
            <a:outerShdw blurRad="368300" sx="102000" sy="102000" algn="ctr" rotWithShape="0">
              <a:srgbClr val="69ADF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61AE5-42A3-4EFF-B2E4-4CA8FA7611E5}"/>
              </a:ext>
            </a:extLst>
          </p:cNvPr>
          <p:cNvSpPr txBox="1"/>
          <p:nvPr/>
        </p:nvSpPr>
        <p:spPr>
          <a:xfrm>
            <a:off x="3220975" y="727301"/>
            <a:ext cx="499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0">
                <a:latin typeface="Montserrat SemiBold" panose="00000700000000000000" pitchFamily="2" charset="0"/>
                <a:cs typeface="Poppins Medium" panose="00000600000000000000" pitchFamily="50" charset="0"/>
              </a:rPr>
              <a:t>NGUYEN DANG 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C5BD6-433C-4664-A627-3001E7F1E9DC}"/>
              </a:ext>
            </a:extLst>
          </p:cNvPr>
          <p:cNvSpPr txBox="1"/>
          <p:nvPr/>
        </p:nvSpPr>
        <p:spPr>
          <a:xfrm>
            <a:off x="3220975" y="1138251"/>
            <a:ext cx="4269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33C7FB"/>
                </a:solidFill>
                <a:latin typeface="Montserrat" panose="00000500000000000000" pitchFamily="2" charset="0"/>
                <a:cs typeface="Poppins Light" panose="00000400000000000000" pitchFamily="50" charset="0"/>
              </a:rPr>
              <a:t>Software engineer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C642FEF-7D01-4638-92F3-10C9D53D7B88}"/>
              </a:ext>
            </a:extLst>
          </p:cNvPr>
          <p:cNvSpPr txBox="1"/>
          <p:nvPr/>
        </p:nvSpPr>
        <p:spPr>
          <a:xfrm>
            <a:off x="3233335" y="1386660"/>
            <a:ext cx="410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  <a:cs typeface="Poppins Light" panose="00000400000000000000" pitchFamily="50" charset="0"/>
              </a:defRPr>
            </a:lvl1pPr>
          </a:lstStyle>
          <a:p>
            <a:pPr algn="just"/>
            <a:r>
              <a:rPr lang="en-US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I am a self-motivated and intensely passionate software engineering student with 4 years of experience in programming. I’m creative, open-minded and desire to be a multi-tasker. I believe that my fast learning abilities, dedication to achieve and several awards in relevant fields make me best candidate for this role.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FFFC4C7-9A9F-45F5-9B64-07C35373B16E}"/>
              </a:ext>
            </a:extLst>
          </p:cNvPr>
          <p:cNvGrpSpPr/>
          <p:nvPr/>
        </p:nvGrpSpPr>
        <p:grpSpPr>
          <a:xfrm>
            <a:off x="179689" y="5455841"/>
            <a:ext cx="2460442" cy="1753628"/>
            <a:chOff x="179689" y="3706416"/>
            <a:chExt cx="2460442" cy="1753628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7959B1B-847D-42A2-86B5-BAD7A593A178}"/>
                </a:ext>
              </a:extLst>
            </p:cNvPr>
            <p:cNvGrpSpPr/>
            <p:nvPr/>
          </p:nvGrpSpPr>
          <p:grpSpPr>
            <a:xfrm>
              <a:off x="179689" y="3706416"/>
              <a:ext cx="1445429" cy="307777"/>
              <a:chOff x="179689" y="3706416"/>
              <a:chExt cx="1445429" cy="307777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B0C1D7A-8626-4A74-9BD1-02ECBF7BEDA8}"/>
                  </a:ext>
                </a:extLst>
              </p:cNvPr>
              <p:cNvSpPr txBox="1"/>
              <p:nvPr/>
            </p:nvSpPr>
            <p:spPr>
              <a:xfrm>
                <a:off x="427033" y="3706416"/>
                <a:ext cx="1198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kern="5000" spc="60">
                    <a:solidFill>
                      <a:srgbClr val="006BED"/>
                    </a:solidFill>
                    <a:latin typeface="Montserrat SemiBold" panose="00000700000000000000" pitchFamily="2" charset="0"/>
                  </a:rPr>
                  <a:t>Education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0457208-3C7A-46A3-BACD-555973723AA2}"/>
                  </a:ext>
                </a:extLst>
              </p:cNvPr>
              <p:cNvGrpSpPr/>
              <p:nvPr/>
            </p:nvGrpSpPr>
            <p:grpSpPr>
              <a:xfrm>
                <a:off x="179689" y="3746004"/>
                <a:ext cx="228600" cy="228600"/>
                <a:chOff x="551200" y="4436434"/>
                <a:chExt cx="228600" cy="228600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0A0B5A02-A551-4980-8AFE-61D3F4927A0E}"/>
                    </a:ext>
                  </a:extLst>
                </p:cNvPr>
                <p:cNvSpPr/>
                <p:nvPr/>
              </p:nvSpPr>
              <p:spPr>
                <a:xfrm>
                  <a:off x="551200" y="4436434"/>
                  <a:ext cx="228600" cy="228600"/>
                </a:xfrm>
                <a:prstGeom prst="roundRect">
                  <a:avLst>
                    <a:gd name="adj" fmla="val 20301"/>
                  </a:avLst>
                </a:prstGeom>
                <a:solidFill>
                  <a:srgbClr val="006BED"/>
                </a:solidFill>
                <a:ln>
                  <a:noFill/>
                </a:ln>
                <a:effectLst>
                  <a:outerShdw blurRad="88900" dist="38100" dir="2700000" algn="tl" rotWithShape="0">
                    <a:srgbClr val="006BED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Graphic 100" descr="Books on shelf with solid fill">
                  <a:extLst>
                    <a:ext uri="{FF2B5EF4-FFF2-40B4-BE49-F238E27FC236}">
                      <a16:creationId xmlns:a16="http://schemas.microsoft.com/office/drawing/2014/main" id="{33B31FC2-B093-4008-B1DE-1FDF4B5980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392" y="4469129"/>
                  <a:ext cx="164215" cy="16421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6CE9A3A-12B2-422B-BCA5-E1867953C596}"/>
                </a:ext>
              </a:extLst>
            </p:cNvPr>
            <p:cNvGrpSpPr/>
            <p:nvPr/>
          </p:nvGrpSpPr>
          <p:grpSpPr>
            <a:xfrm>
              <a:off x="293109" y="4086177"/>
              <a:ext cx="2347022" cy="1373867"/>
              <a:chOff x="293109" y="4086177"/>
              <a:chExt cx="2347022" cy="137386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1496434-6668-4220-A07E-F5DD38616730}"/>
                  </a:ext>
                </a:extLst>
              </p:cNvPr>
              <p:cNvGrpSpPr/>
              <p:nvPr/>
            </p:nvGrpSpPr>
            <p:grpSpPr>
              <a:xfrm>
                <a:off x="385704" y="4086177"/>
                <a:ext cx="2254427" cy="565623"/>
                <a:chOff x="385704" y="4086177"/>
                <a:chExt cx="2254427" cy="56562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D22AF4E-F2C2-4943-AD46-F6699FDC6BBD}"/>
                    </a:ext>
                  </a:extLst>
                </p:cNvPr>
                <p:cNvSpPr txBox="1"/>
                <p:nvPr/>
              </p:nvSpPr>
              <p:spPr>
                <a:xfrm>
                  <a:off x="385704" y="4086177"/>
                  <a:ext cx="157771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Sep 2020 - Present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196F831-8450-4519-9FC8-E6417604FDFA}"/>
                    </a:ext>
                  </a:extLst>
                </p:cNvPr>
                <p:cNvSpPr txBox="1"/>
                <p:nvPr/>
              </p:nvSpPr>
              <p:spPr>
                <a:xfrm>
                  <a:off x="385704" y="4267197"/>
                  <a:ext cx="18839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 b="1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 b="0">
                      <a:latin typeface="Montserrat Medium" panose="00000600000000000000" pitchFamily="2" charset="0"/>
                    </a:rPr>
                    <a:t>FPT University (HCM City)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D2C7DE7-97E7-473E-9343-86B01E2CB92A}"/>
                    </a:ext>
                  </a:extLst>
                </p:cNvPr>
                <p:cNvSpPr txBox="1"/>
                <p:nvPr/>
              </p:nvSpPr>
              <p:spPr>
                <a:xfrm>
                  <a:off x="385704" y="4436356"/>
                  <a:ext cx="22544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BEng in Software Engineering</a:t>
                  </a:r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2C1DE67-A9CD-41FD-B3AE-9BE74651D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09" y="4153942"/>
                <a:ext cx="0" cy="1239641"/>
              </a:xfrm>
              <a:prstGeom prst="line">
                <a:avLst/>
              </a:prstGeom>
              <a:ln>
                <a:solidFill>
                  <a:srgbClr val="282F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43EFDE5-377B-4865-80F7-DAE0443E5A30}"/>
                  </a:ext>
                </a:extLst>
              </p:cNvPr>
              <p:cNvGrpSpPr/>
              <p:nvPr/>
            </p:nvGrpSpPr>
            <p:grpSpPr>
              <a:xfrm>
                <a:off x="385704" y="4732404"/>
                <a:ext cx="2254427" cy="727640"/>
                <a:chOff x="385704" y="4732404"/>
                <a:chExt cx="2254427" cy="727640"/>
              </a:xfrm>
            </p:grpSpPr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AE77AF6-9B02-46CB-840B-4F17BC7572CA}"/>
                    </a:ext>
                  </a:extLst>
                </p:cNvPr>
                <p:cNvSpPr txBox="1"/>
                <p:nvPr/>
              </p:nvSpPr>
              <p:spPr>
                <a:xfrm>
                  <a:off x="385704" y="4732404"/>
                  <a:ext cx="174848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Aug 2017 – Aug 2020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BEEF829-D6D1-4718-8DE8-E02BE34442A9}"/>
                    </a:ext>
                  </a:extLst>
                </p:cNvPr>
                <p:cNvSpPr txBox="1"/>
                <p:nvPr/>
              </p:nvSpPr>
              <p:spPr>
                <a:xfrm>
                  <a:off x="385704" y="4914335"/>
                  <a:ext cx="20937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>
                      <a:latin typeface="Montserrat Medium" panose="00000600000000000000" pitchFamily="2" charset="0"/>
                    </a:rPr>
                    <a:t>Quang Trung High School</a:t>
                  </a:r>
                </a:p>
                <a:p>
                  <a:r>
                    <a:rPr lang="en-US" sz="1000">
                      <a:latin typeface="Montserrat Medium" panose="00000600000000000000" pitchFamily="2" charset="0"/>
                    </a:rPr>
                    <a:t>for the Gifted, Binh Phuoc 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35AB74B-BEB0-4177-BBB3-673979B1D3C5}"/>
                    </a:ext>
                  </a:extLst>
                </p:cNvPr>
                <p:cNvSpPr txBox="1"/>
                <p:nvPr/>
              </p:nvSpPr>
              <p:spPr>
                <a:xfrm>
                  <a:off x="385704" y="5244600"/>
                  <a:ext cx="22544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Mathematics major (GPA: 3.6/4)</a:t>
                  </a:r>
                </a:p>
              </p:txBody>
            </p: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F42C82-FF41-4A0C-A9E1-A8810581895A}"/>
              </a:ext>
            </a:extLst>
          </p:cNvPr>
          <p:cNvGrpSpPr/>
          <p:nvPr/>
        </p:nvGrpSpPr>
        <p:grpSpPr>
          <a:xfrm>
            <a:off x="179689" y="3769035"/>
            <a:ext cx="2179883" cy="1184085"/>
            <a:chOff x="179689" y="8988735"/>
            <a:chExt cx="2179883" cy="1184085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E3E04CF-8D86-4095-89ED-CDF709DD66D7}"/>
                </a:ext>
              </a:extLst>
            </p:cNvPr>
            <p:cNvGrpSpPr/>
            <p:nvPr/>
          </p:nvGrpSpPr>
          <p:grpSpPr>
            <a:xfrm>
              <a:off x="179689" y="8988735"/>
              <a:ext cx="1218444" cy="307777"/>
              <a:chOff x="179689" y="8903010"/>
              <a:chExt cx="1218444" cy="30777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FD0CAC-23DC-460A-8A35-26309C8B5BE9}"/>
                  </a:ext>
                </a:extLst>
              </p:cNvPr>
              <p:cNvSpPr txBox="1"/>
              <p:nvPr/>
            </p:nvSpPr>
            <p:spPr>
              <a:xfrm>
                <a:off x="427033" y="8903010"/>
                <a:ext cx="9711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kern="5000" spc="60">
                    <a:solidFill>
                      <a:srgbClr val="006BED"/>
                    </a:solidFill>
                    <a:latin typeface="Montserrat SemiBold" panose="00000700000000000000" pitchFamily="2" charset="0"/>
                  </a:rPr>
                  <a:t>Contact</a:t>
                </a:r>
                <a:endParaRPr lang="en-US" sz="1400" kern="5000" spc="60">
                  <a:solidFill>
                    <a:srgbClr val="006BED"/>
                  </a:solidFill>
                  <a:latin typeface="Montserrat SemiBold" panose="00000700000000000000" pitchFamily="2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676B949-E695-4F8A-8C70-54359DE287A6}"/>
                  </a:ext>
                </a:extLst>
              </p:cNvPr>
              <p:cNvGrpSpPr/>
              <p:nvPr/>
            </p:nvGrpSpPr>
            <p:grpSpPr>
              <a:xfrm>
                <a:off x="179689" y="8942598"/>
                <a:ext cx="228600" cy="228600"/>
                <a:chOff x="734225" y="9048674"/>
                <a:chExt cx="228600" cy="228600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56029142-C462-4B42-B3FD-62AEDB98144B}"/>
                    </a:ext>
                  </a:extLst>
                </p:cNvPr>
                <p:cNvSpPr/>
                <p:nvPr/>
              </p:nvSpPr>
              <p:spPr>
                <a:xfrm>
                  <a:off x="734225" y="9048674"/>
                  <a:ext cx="228600" cy="228600"/>
                </a:xfrm>
                <a:prstGeom prst="roundRect">
                  <a:avLst>
                    <a:gd name="adj" fmla="val 20301"/>
                  </a:avLst>
                </a:prstGeom>
                <a:solidFill>
                  <a:srgbClr val="006BED"/>
                </a:solidFill>
                <a:ln>
                  <a:noFill/>
                </a:ln>
                <a:effectLst>
                  <a:outerShdw blurRad="88900" dist="38100" dir="2700000" algn="tl" rotWithShape="0">
                    <a:srgbClr val="006BED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Graphic 25" descr="Address Book with solid fill">
                  <a:extLst>
                    <a:ext uri="{FF2B5EF4-FFF2-40B4-BE49-F238E27FC236}">
                      <a16:creationId xmlns:a16="http://schemas.microsoft.com/office/drawing/2014/main" id="{0133345D-7870-43B8-92D9-F6BF887A6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5" y="9092886"/>
                  <a:ext cx="142060" cy="1420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51C318B-1036-400D-A6F1-D070B1147107}"/>
                </a:ext>
              </a:extLst>
            </p:cNvPr>
            <p:cNvGrpSpPr/>
            <p:nvPr/>
          </p:nvGrpSpPr>
          <p:grpSpPr>
            <a:xfrm>
              <a:off x="212398" y="9352176"/>
              <a:ext cx="2147174" cy="820644"/>
              <a:chOff x="212398" y="9352176"/>
              <a:chExt cx="2147174" cy="82064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9DB3AAA2-67B9-410B-BCD9-D91ECE3ED90C}"/>
                  </a:ext>
                </a:extLst>
              </p:cNvPr>
              <p:cNvGrpSpPr/>
              <p:nvPr/>
            </p:nvGrpSpPr>
            <p:grpSpPr>
              <a:xfrm>
                <a:off x="212398" y="9352176"/>
                <a:ext cx="2147174" cy="261610"/>
                <a:chOff x="212398" y="9352176"/>
                <a:chExt cx="2147174" cy="261610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BA99E63-9995-4E3B-905B-1B533BAE18A4}"/>
                    </a:ext>
                  </a:extLst>
                </p:cNvPr>
                <p:cNvSpPr txBox="1"/>
                <p:nvPr/>
              </p:nvSpPr>
              <p:spPr>
                <a:xfrm>
                  <a:off x="369883" y="9352176"/>
                  <a:ext cx="198968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vi-VN" sz="1050"/>
                    <a:t>(+84) </a:t>
                  </a:r>
                  <a:r>
                    <a:rPr lang="en-US" sz="1050"/>
                    <a:t>0357 543 620</a:t>
                  </a:r>
                </a:p>
              </p:txBody>
            </p:sp>
            <p:pic>
              <p:nvPicPr>
                <p:cNvPr id="92" name="Graphic 91" descr="Receiver with solid fill">
                  <a:extLst>
                    <a:ext uri="{FF2B5EF4-FFF2-40B4-BE49-F238E27FC236}">
                      <a16:creationId xmlns:a16="http://schemas.microsoft.com/office/drawing/2014/main" id="{F55D06D8-E168-4446-AD41-D4A4149B6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398" y="9391541"/>
                  <a:ext cx="182880" cy="182880"/>
                </a:xfrm>
                <a:prstGeom prst="rect">
                  <a:avLst/>
                </a:prstGeom>
              </p:spPr>
            </p:pic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C2B2A1-3516-4AEC-9584-25F732FA3788}"/>
                  </a:ext>
                </a:extLst>
              </p:cNvPr>
              <p:cNvGrpSpPr/>
              <p:nvPr/>
            </p:nvGrpSpPr>
            <p:grpSpPr>
              <a:xfrm>
                <a:off x="212398" y="9635540"/>
                <a:ext cx="1832802" cy="261610"/>
                <a:chOff x="212398" y="9626740"/>
                <a:chExt cx="1832802" cy="261610"/>
              </a:xfrm>
            </p:grpSpPr>
            <p:sp>
              <p:nvSpPr>
                <p:cNvPr id="32" name="TextBox 31">
                  <a:hlinkClick r:id="rId17"/>
                  <a:extLst>
                    <a:ext uri="{FF2B5EF4-FFF2-40B4-BE49-F238E27FC236}">
                      <a16:creationId xmlns:a16="http://schemas.microsoft.com/office/drawing/2014/main" id="{D3B3BA4E-A1AE-495A-9CDF-A01E3B762EF0}"/>
                    </a:ext>
                  </a:extLst>
                </p:cNvPr>
                <p:cNvSpPr txBox="1"/>
                <p:nvPr/>
              </p:nvSpPr>
              <p:spPr>
                <a:xfrm>
                  <a:off x="369884" y="9626740"/>
                  <a:ext cx="16753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50"/>
                    <a:t>locnd.fpt@gmail.com</a:t>
                  </a:r>
                </a:p>
              </p:txBody>
            </p:sp>
            <p:pic>
              <p:nvPicPr>
                <p:cNvPr id="94" name="Graphic 93" descr="Envelope with solid fill">
                  <a:extLst>
                    <a:ext uri="{FF2B5EF4-FFF2-40B4-BE49-F238E27FC236}">
                      <a16:creationId xmlns:a16="http://schemas.microsoft.com/office/drawing/2014/main" id="{5C80B352-B176-4915-9C19-C25188C693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398" y="9666105"/>
                  <a:ext cx="182880" cy="182880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F884EC92-D6E8-4DBC-ADF0-B9205952E193}"/>
                  </a:ext>
                </a:extLst>
              </p:cNvPr>
              <p:cNvGrpSpPr/>
              <p:nvPr/>
            </p:nvGrpSpPr>
            <p:grpSpPr>
              <a:xfrm>
                <a:off x="226114" y="9918904"/>
                <a:ext cx="1908076" cy="253916"/>
                <a:chOff x="226114" y="9918904"/>
                <a:chExt cx="1908076" cy="253916"/>
              </a:xfrm>
            </p:grpSpPr>
            <p:pic>
              <p:nvPicPr>
                <p:cNvPr id="11" name="Graphic 10">
                  <a:hlinkClick r:id="rId20"/>
                  <a:extLst>
                    <a:ext uri="{FF2B5EF4-FFF2-40B4-BE49-F238E27FC236}">
                      <a16:creationId xmlns:a16="http://schemas.microsoft.com/office/drawing/2014/main" id="{3028283D-E7A9-4145-8B50-997DF1AD7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114" y="9968138"/>
                  <a:ext cx="155448" cy="155448"/>
                </a:xfrm>
                <a:prstGeom prst="rect">
                  <a:avLst/>
                </a:prstGeom>
              </p:spPr>
            </p:pic>
            <p:sp>
              <p:nvSpPr>
                <p:cNvPr id="143" name="TextBox 142">
                  <a:hlinkClick r:id="rId20"/>
                  <a:extLst>
                    <a:ext uri="{FF2B5EF4-FFF2-40B4-BE49-F238E27FC236}">
                      <a16:creationId xmlns:a16="http://schemas.microsoft.com/office/drawing/2014/main" id="{CBCE0FB1-32F4-40F3-80F6-A7266491A7F7}"/>
                    </a:ext>
                  </a:extLst>
                </p:cNvPr>
                <p:cNvSpPr txBox="1"/>
                <p:nvPr/>
              </p:nvSpPr>
              <p:spPr>
                <a:xfrm>
                  <a:off x="369883" y="9918904"/>
                  <a:ext cx="176430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linkedin.com/locnd283</a:t>
                  </a:r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5FEDD3-36BC-4DF6-B918-34D5FF8700F7}"/>
              </a:ext>
            </a:extLst>
          </p:cNvPr>
          <p:cNvGrpSpPr/>
          <p:nvPr/>
        </p:nvGrpSpPr>
        <p:grpSpPr>
          <a:xfrm>
            <a:off x="465539" y="5062614"/>
            <a:ext cx="1579660" cy="192024"/>
            <a:chOff x="465539" y="10434714"/>
            <a:chExt cx="1579660" cy="192024"/>
          </a:xfrm>
        </p:grpSpPr>
        <p:pic>
          <p:nvPicPr>
            <p:cNvPr id="84" name="Graphic 83">
              <a:hlinkClick r:id="rId23"/>
              <a:extLst>
                <a:ext uri="{FF2B5EF4-FFF2-40B4-BE49-F238E27FC236}">
                  <a16:creationId xmlns:a16="http://schemas.microsoft.com/office/drawing/2014/main" id="{C78AD2B8-ADEB-48D0-AA34-3F9D6926C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65539" y="10434714"/>
              <a:ext cx="192024" cy="192024"/>
            </a:xfrm>
            <a:prstGeom prst="rect">
              <a:avLst/>
            </a:prstGeom>
          </p:spPr>
        </p:pic>
        <p:pic>
          <p:nvPicPr>
            <p:cNvPr id="88" name="Graphic 87">
              <a:hlinkClick r:id="rId26"/>
              <a:extLst>
                <a:ext uri="{FF2B5EF4-FFF2-40B4-BE49-F238E27FC236}">
                  <a16:creationId xmlns:a16="http://schemas.microsoft.com/office/drawing/2014/main" id="{25EC05FD-9A6C-49F0-9A25-5FE93EFF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853175" y="10434714"/>
              <a:ext cx="192024" cy="192024"/>
            </a:xfrm>
            <a:prstGeom prst="rect">
              <a:avLst/>
            </a:prstGeom>
          </p:spPr>
        </p:pic>
        <p:pic>
          <p:nvPicPr>
            <p:cNvPr id="90" name="Graphic 89">
              <a:hlinkClick r:id="rId29"/>
              <a:extLst>
                <a:ext uri="{FF2B5EF4-FFF2-40B4-BE49-F238E27FC236}">
                  <a16:creationId xmlns:a16="http://schemas.microsoft.com/office/drawing/2014/main" id="{E29B2021-6D61-4AFF-ACAF-BD8C2FEA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90629" y="10434714"/>
              <a:ext cx="192024" cy="192024"/>
            </a:xfrm>
            <a:prstGeom prst="rect">
              <a:avLst/>
            </a:prstGeom>
          </p:spPr>
        </p:pic>
        <p:pic>
          <p:nvPicPr>
            <p:cNvPr id="13" name="Graphic 12">
              <a:hlinkClick r:id="rId32"/>
              <a:extLst>
                <a:ext uri="{FF2B5EF4-FFF2-40B4-BE49-F238E27FC236}">
                  <a16:creationId xmlns:a16="http://schemas.microsoft.com/office/drawing/2014/main" id="{07E4C078-CC39-492E-98E4-0A0BA18BC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28084" y="10434714"/>
              <a:ext cx="192024" cy="192024"/>
            </a:xfrm>
            <a:prstGeom prst="roundRect">
              <a:avLst/>
            </a:prstGeom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A62EC02-D854-4812-9067-FFB99A48F2A0}"/>
              </a:ext>
            </a:extLst>
          </p:cNvPr>
          <p:cNvGrpSpPr/>
          <p:nvPr/>
        </p:nvGrpSpPr>
        <p:grpSpPr>
          <a:xfrm>
            <a:off x="179689" y="7356089"/>
            <a:ext cx="2460446" cy="2307862"/>
            <a:chOff x="179689" y="5520939"/>
            <a:chExt cx="2460446" cy="2307862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B027F72-AA51-41E8-875F-28EAAFBF1C6A}"/>
                </a:ext>
              </a:extLst>
            </p:cNvPr>
            <p:cNvGrpSpPr/>
            <p:nvPr/>
          </p:nvGrpSpPr>
          <p:grpSpPr>
            <a:xfrm>
              <a:off x="179689" y="5520939"/>
              <a:ext cx="2142415" cy="307777"/>
              <a:chOff x="179689" y="5520939"/>
              <a:chExt cx="2142415" cy="30777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93E6327-EEE0-4BC3-B8F1-E35D1254E6F7}"/>
                  </a:ext>
                </a:extLst>
              </p:cNvPr>
              <p:cNvSpPr txBox="1"/>
              <p:nvPr/>
            </p:nvSpPr>
            <p:spPr>
              <a:xfrm>
                <a:off x="427033" y="552093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kern="5000" spc="60">
                    <a:solidFill>
                      <a:srgbClr val="006BED"/>
                    </a:solidFill>
                    <a:latin typeface="Montserrat SemiBold" panose="00000700000000000000" pitchFamily="2" charset="0"/>
                  </a:rPr>
                  <a:t>Honors &amp; Awards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07565FE-2EF0-482A-B5E9-9F9437D8EE54}"/>
                  </a:ext>
                </a:extLst>
              </p:cNvPr>
              <p:cNvGrpSpPr/>
              <p:nvPr/>
            </p:nvGrpSpPr>
            <p:grpSpPr>
              <a:xfrm>
                <a:off x="179689" y="5560527"/>
                <a:ext cx="228600" cy="228600"/>
                <a:chOff x="606053" y="6640388"/>
                <a:chExt cx="228600" cy="228600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60437EE1-99D7-480B-833D-CED7367A7C92}"/>
                    </a:ext>
                  </a:extLst>
                </p:cNvPr>
                <p:cNvSpPr/>
                <p:nvPr/>
              </p:nvSpPr>
              <p:spPr>
                <a:xfrm>
                  <a:off x="606053" y="6640388"/>
                  <a:ext cx="228600" cy="228600"/>
                </a:xfrm>
                <a:prstGeom prst="roundRect">
                  <a:avLst>
                    <a:gd name="adj" fmla="val 20301"/>
                  </a:avLst>
                </a:prstGeom>
                <a:solidFill>
                  <a:srgbClr val="006BED"/>
                </a:solidFill>
                <a:ln>
                  <a:noFill/>
                </a:ln>
                <a:effectLst>
                  <a:outerShdw blurRad="88900" dist="38100" dir="2700000" algn="tl" rotWithShape="0">
                    <a:srgbClr val="006BED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" name="Graphic 8" descr="Star with solid fill">
                  <a:extLst>
                    <a:ext uri="{FF2B5EF4-FFF2-40B4-BE49-F238E27FC236}">
                      <a16:creationId xmlns:a16="http://schemas.microsoft.com/office/drawing/2014/main" id="{578F608A-2B8A-4837-BF71-E3DD3E0305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74" y="6684702"/>
                  <a:ext cx="132722" cy="13272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448C1C6-E1C5-4733-9EB9-BB2B705E6738}"/>
                </a:ext>
              </a:extLst>
            </p:cNvPr>
            <p:cNvGrpSpPr/>
            <p:nvPr/>
          </p:nvGrpSpPr>
          <p:grpSpPr>
            <a:xfrm>
              <a:off x="293109" y="5936348"/>
              <a:ext cx="2347026" cy="1892453"/>
              <a:chOff x="293109" y="5936348"/>
              <a:chExt cx="2347026" cy="1892453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3143322-AF20-4C72-A4BF-CFF97FAF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09" y="6000750"/>
                <a:ext cx="0" cy="1765300"/>
              </a:xfrm>
              <a:prstGeom prst="line">
                <a:avLst/>
              </a:prstGeom>
              <a:ln>
                <a:solidFill>
                  <a:srgbClr val="282F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BBBE8EAF-C89E-4B99-9FCB-6C574CBC1FA9}"/>
                  </a:ext>
                </a:extLst>
              </p:cNvPr>
              <p:cNvGrpSpPr/>
              <p:nvPr/>
            </p:nvGrpSpPr>
            <p:grpSpPr>
              <a:xfrm>
                <a:off x="385704" y="5936348"/>
                <a:ext cx="2254431" cy="563006"/>
                <a:chOff x="385704" y="5936348"/>
                <a:chExt cx="2254431" cy="563006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C7391A4-37B3-406A-A1A6-EA53B002BCA9}"/>
                    </a:ext>
                  </a:extLst>
                </p:cNvPr>
                <p:cNvSpPr txBox="1"/>
                <p:nvPr/>
              </p:nvSpPr>
              <p:spPr>
                <a:xfrm>
                  <a:off x="385704" y="5936348"/>
                  <a:ext cx="11842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Sep 2020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D886AE2-744C-4825-8F39-46E9CD8FC71D}"/>
                    </a:ext>
                  </a:extLst>
                </p:cNvPr>
                <p:cNvSpPr txBox="1"/>
                <p:nvPr/>
              </p:nvSpPr>
              <p:spPr>
                <a:xfrm>
                  <a:off x="385704" y="6113199"/>
                  <a:ext cx="22544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 b="0">
                      <a:solidFill>
                        <a:srgbClr val="282F62"/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/>
                    <a:t>Full ride scholarship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FF711F3-DB78-4B87-A50D-094E33CA8382}"/>
                    </a:ext>
                  </a:extLst>
                </p:cNvPr>
                <p:cNvSpPr txBox="1"/>
                <p:nvPr/>
              </p:nvSpPr>
              <p:spPr>
                <a:xfrm>
                  <a:off x="385704" y="6283910"/>
                  <a:ext cx="2093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FPT University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ED8DFE95-C27A-40A4-B8F1-C1009214548D}"/>
                  </a:ext>
                </a:extLst>
              </p:cNvPr>
              <p:cNvGrpSpPr/>
              <p:nvPr/>
            </p:nvGrpSpPr>
            <p:grpSpPr>
              <a:xfrm>
                <a:off x="385703" y="6496780"/>
                <a:ext cx="2254432" cy="690103"/>
                <a:chOff x="385703" y="6496780"/>
                <a:chExt cx="2254432" cy="690103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B653326-65C9-411B-9472-85DB71399469}"/>
                    </a:ext>
                  </a:extLst>
                </p:cNvPr>
                <p:cNvSpPr txBox="1"/>
                <p:nvPr/>
              </p:nvSpPr>
              <p:spPr>
                <a:xfrm>
                  <a:off x="385704" y="6496780"/>
                  <a:ext cx="11842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Apr 2019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187F448-6E7E-4823-9EE7-45ABD4D5F8E9}"/>
                    </a:ext>
                  </a:extLst>
                </p:cNvPr>
                <p:cNvSpPr txBox="1"/>
                <p:nvPr/>
              </p:nvSpPr>
              <p:spPr>
                <a:xfrm>
                  <a:off x="385704" y="6674443"/>
                  <a:ext cx="22544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 b="0">
                      <a:solidFill>
                        <a:srgbClr val="282F62"/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/>
                    <a:t>Sliver medal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2DD1A1-0412-44FC-B4CE-1755F4108684}"/>
                    </a:ext>
                  </a:extLst>
                </p:cNvPr>
                <p:cNvSpPr txBox="1"/>
                <p:nvPr/>
              </p:nvSpPr>
              <p:spPr>
                <a:xfrm>
                  <a:off x="385703" y="6848329"/>
                  <a:ext cx="22471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Vietnam Southern Provincial Olympiad 30/4 in Informatics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2727EB8E-52D9-4F57-8289-974261A495AD}"/>
                  </a:ext>
                </a:extLst>
              </p:cNvPr>
              <p:cNvGrpSpPr/>
              <p:nvPr/>
            </p:nvGrpSpPr>
            <p:grpSpPr>
              <a:xfrm>
                <a:off x="385703" y="7170448"/>
                <a:ext cx="2254432" cy="658353"/>
                <a:chOff x="385703" y="7170448"/>
                <a:chExt cx="2254432" cy="658353"/>
              </a:xfrm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90421C8-6082-49D0-BF4D-83EE2E9ABDBF}"/>
                    </a:ext>
                  </a:extLst>
                </p:cNvPr>
                <p:cNvSpPr txBox="1"/>
                <p:nvPr/>
              </p:nvSpPr>
              <p:spPr>
                <a:xfrm>
                  <a:off x="385704" y="7170448"/>
                  <a:ext cx="11842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Dec 2019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FC32CAA-1B4E-4B01-B2D5-21E6E4B0FBF6}"/>
                    </a:ext>
                  </a:extLst>
                </p:cNvPr>
                <p:cNvSpPr txBox="1"/>
                <p:nvPr/>
              </p:nvSpPr>
              <p:spPr>
                <a:xfrm>
                  <a:off x="385704" y="7322711"/>
                  <a:ext cx="22544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 b="0">
                      <a:solidFill>
                        <a:srgbClr val="282F62"/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/>
                    <a:t>Second prize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1E28E1C-3BA7-4B2D-84A4-2A0D5AF8E601}"/>
                    </a:ext>
                  </a:extLst>
                </p:cNvPr>
                <p:cNvSpPr txBox="1"/>
                <p:nvPr/>
              </p:nvSpPr>
              <p:spPr>
                <a:xfrm>
                  <a:off x="385703" y="7490247"/>
                  <a:ext cx="2168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Informatics Olympiad for High school student</a:t>
                  </a: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536032A-A6A6-487C-A615-106DB2EC773D}"/>
              </a:ext>
            </a:extLst>
          </p:cNvPr>
          <p:cNvSpPr txBox="1"/>
          <p:nvPr/>
        </p:nvSpPr>
        <p:spPr>
          <a:xfrm>
            <a:off x="2884860" y="7428796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ern="5000" spc="60">
                <a:solidFill>
                  <a:srgbClr val="006BED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Skills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1EA7F9-4791-4548-9DD5-24BE789610C3}"/>
              </a:ext>
            </a:extLst>
          </p:cNvPr>
          <p:cNvGrpSpPr/>
          <p:nvPr/>
        </p:nvGrpSpPr>
        <p:grpSpPr>
          <a:xfrm>
            <a:off x="2884860" y="7804298"/>
            <a:ext cx="4445828" cy="1032020"/>
            <a:chOff x="2884860" y="7773818"/>
            <a:chExt cx="4445828" cy="10320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983149F-15B3-466D-B2BA-3CE9A6167176}"/>
                </a:ext>
              </a:extLst>
            </p:cNvPr>
            <p:cNvGrpSpPr/>
            <p:nvPr/>
          </p:nvGrpSpPr>
          <p:grpSpPr>
            <a:xfrm>
              <a:off x="2884860" y="7980832"/>
              <a:ext cx="4445828" cy="230832"/>
              <a:chOff x="2884860" y="8156793"/>
              <a:chExt cx="4445828" cy="230832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879A304-B79D-4C61-8196-3EA3321B1CDA}"/>
                  </a:ext>
                </a:extLst>
              </p:cNvPr>
              <p:cNvSpPr txBox="1"/>
              <p:nvPr/>
            </p:nvSpPr>
            <p:spPr>
              <a:xfrm>
                <a:off x="6526709" y="8156793"/>
                <a:ext cx="8039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Excellent</a:t>
                </a: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523289DA-78E5-4F8E-9399-17E0858276F8}"/>
                  </a:ext>
                </a:extLst>
              </p:cNvPr>
              <p:cNvGrpSpPr/>
              <p:nvPr/>
            </p:nvGrpSpPr>
            <p:grpSpPr>
              <a:xfrm>
                <a:off x="5041454" y="8272209"/>
                <a:ext cx="1421488" cy="0"/>
                <a:chOff x="5041454" y="8160100"/>
                <a:chExt cx="1421488" cy="0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3C2592BA-C2C7-4FEA-B918-F37943220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4" y="8160100"/>
                  <a:ext cx="142148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BFC3F740-2469-4CD7-A00D-9BA8E27FF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5" y="8160100"/>
                  <a:ext cx="1302195" cy="0"/>
                </a:xfrm>
                <a:prstGeom prst="line">
                  <a:avLst/>
                </a:prstGeom>
                <a:ln>
                  <a:solidFill>
                    <a:srgbClr val="282F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18ADBAA-758D-477B-A989-34DF071AEFBB}"/>
                  </a:ext>
                </a:extLst>
              </p:cNvPr>
              <p:cNvSpPr txBox="1"/>
              <p:nvPr/>
            </p:nvSpPr>
            <p:spPr>
              <a:xfrm>
                <a:off x="2884860" y="8156793"/>
                <a:ext cx="21148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C/C++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C90908-0C07-428C-B1E6-555092A851C1}"/>
                </a:ext>
              </a:extLst>
            </p:cNvPr>
            <p:cNvGrpSpPr/>
            <p:nvPr/>
          </p:nvGrpSpPr>
          <p:grpSpPr>
            <a:xfrm>
              <a:off x="2884860" y="8178890"/>
              <a:ext cx="4210281" cy="230832"/>
              <a:chOff x="2884860" y="8386347"/>
              <a:chExt cx="4210281" cy="230832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E85D31B-7C2B-4015-BCDD-FBB29A73E2FA}"/>
                  </a:ext>
                </a:extLst>
              </p:cNvPr>
              <p:cNvSpPr txBox="1"/>
              <p:nvPr/>
            </p:nvSpPr>
            <p:spPr>
              <a:xfrm>
                <a:off x="6526709" y="8386347"/>
                <a:ext cx="568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Good</a:t>
                </a: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F17AFE82-A977-4135-85FE-4A376AF49DAF}"/>
                  </a:ext>
                </a:extLst>
              </p:cNvPr>
              <p:cNvGrpSpPr/>
              <p:nvPr/>
            </p:nvGrpSpPr>
            <p:grpSpPr>
              <a:xfrm>
                <a:off x="5041454" y="8501763"/>
                <a:ext cx="1421488" cy="0"/>
                <a:chOff x="5041454" y="8160100"/>
                <a:chExt cx="1421488" cy="0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3C9456AB-7DC8-4C87-9DAC-47503C78C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4" y="8160100"/>
                  <a:ext cx="142148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CB2F79F-19EE-41BD-BA5F-A18DD70EA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5" y="8160100"/>
                  <a:ext cx="1098995" cy="0"/>
                </a:xfrm>
                <a:prstGeom prst="line">
                  <a:avLst/>
                </a:prstGeom>
                <a:ln>
                  <a:solidFill>
                    <a:srgbClr val="282F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4D899B1-4F86-4574-8871-9AE067BD7ACA}"/>
                  </a:ext>
                </a:extLst>
              </p:cNvPr>
              <p:cNvSpPr txBox="1"/>
              <p:nvPr/>
            </p:nvSpPr>
            <p:spPr>
              <a:xfrm>
                <a:off x="2884860" y="8386347"/>
                <a:ext cx="21148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Java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DB24E40-7D33-4EC2-91E5-8C323B61DB8B}"/>
                </a:ext>
              </a:extLst>
            </p:cNvPr>
            <p:cNvGrpSpPr/>
            <p:nvPr/>
          </p:nvGrpSpPr>
          <p:grpSpPr>
            <a:xfrm>
              <a:off x="2884860" y="8376948"/>
              <a:ext cx="4210281" cy="230832"/>
              <a:chOff x="2884860" y="8615901"/>
              <a:chExt cx="4210281" cy="230832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F059999-44F8-46CE-9CF1-E0A471AB8D15}"/>
                  </a:ext>
                </a:extLst>
              </p:cNvPr>
              <p:cNvSpPr txBox="1"/>
              <p:nvPr/>
            </p:nvSpPr>
            <p:spPr>
              <a:xfrm>
                <a:off x="6526709" y="8615901"/>
                <a:ext cx="568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Good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AF8A40D3-6C16-4D81-B0CE-302146BE88DD}"/>
                  </a:ext>
                </a:extLst>
              </p:cNvPr>
              <p:cNvGrpSpPr/>
              <p:nvPr/>
            </p:nvGrpSpPr>
            <p:grpSpPr>
              <a:xfrm>
                <a:off x="5041454" y="8731317"/>
                <a:ext cx="1421488" cy="0"/>
                <a:chOff x="5041454" y="8160100"/>
                <a:chExt cx="1421488" cy="0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C72E4F4E-BF9D-4544-9681-9CD7C2F05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4" y="8160100"/>
                  <a:ext cx="142148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C19094A0-F811-4F1D-8FC2-F124D2031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6" y="8160100"/>
                  <a:ext cx="1006919" cy="0"/>
                </a:xfrm>
                <a:prstGeom prst="line">
                  <a:avLst/>
                </a:prstGeom>
                <a:ln>
                  <a:solidFill>
                    <a:srgbClr val="282F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46B4ADC-B3CD-40F0-8EE2-1D3E9A5CA13E}"/>
                  </a:ext>
                </a:extLst>
              </p:cNvPr>
              <p:cNvSpPr txBox="1"/>
              <p:nvPr/>
            </p:nvSpPr>
            <p:spPr>
              <a:xfrm>
                <a:off x="2884860" y="8615901"/>
                <a:ext cx="7770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Python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B54D10-BD0F-4B21-908F-3FB973F063AD}"/>
                </a:ext>
              </a:extLst>
            </p:cNvPr>
            <p:cNvGrpSpPr/>
            <p:nvPr/>
          </p:nvGrpSpPr>
          <p:grpSpPr>
            <a:xfrm>
              <a:off x="2884860" y="8575006"/>
              <a:ext cx="4432523" cy="230832"/>
              <a:chOff x="2884860" y="8845455"/>
              <a:chExt cx="4432523" cy="230832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B0273ED-8081-466E-9AC8-8FEB6946D1F5}"/>
                  </a:ext>
                </a:extLst>
              </p:cNvPr>
              <p:cNvSpPr txBox="1"/>
              <p:nvPr/>
            </p:nvSpPr>
            <p:spPr>
              <a:xfrm>
                <a:off x="6526709" y="8845455"/>
                <a:ext cx="7906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Good</a:t>
                </a: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CB3C3DE2-A68A-4F8A-9B03-8A376CF7513D}"/>
                  </a:ext>
                </a:extLst>
              </p:cNvPr>
              <p:cNvGrpSpPr/>
              <p:nvPr/>
            </p:nvGrpSpPr>
            <p:grpSpPr>
              <a:xfrm>
                <a:off x="5041454" y="8960871"/>
                <a:ext cx="1421488" cy="0"/>
                <a:chOff x="5041454" y="8160100"/>
                <a:chExt cx="1421488" cy="0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08BD379-571B-486A-8D81-23BCD5744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4" y="8160100"/>
                  <a:ext cx="142148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7F512417-2D58-45F7-853C-961A0E763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6" y="8160100"/>
                  <a:ext cx="1006919" cy="0"/>
                </a:xfrm>
                <a:prstGeom prst="line">
                  <a:avLst/>
                </a:prstGeom>
                <a:ln>
                  <a:solidFill>
                    <a:srgbClr val="282F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C230DE2-9F7C-4F8E-BF0B-A1EC0C62879B}"/>
                  </a:ext>
                </a:extLst>
              </p:cNvPr>
              <p:cNvSpPr txBox="1"/>
              <p:nvPr/>
            </p:nvSpPr>
            <p:spPr>
              <a:xfrm>
                <a:off x="2884860" y="8845455"/>
                <a:ext cx="21148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HTML/CSS, JavaScript</a:t>
                </a:r>
              </a:p>
            </p:txBody>
          </p: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41C15FC-1398-4EEF-B638-E115F06A458A}"/>
                </a:ext>
              </a:extLst>
            </p:cNvPr>
            <p:cNvSpPr txBox="1"/>
            <p:nvPr/>
          </p:nvSpPr>
          <p:spPr>
            <a:xfrm>
              <a:off x="2884860" y="7773818"/>
              <a:ext cx="21148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 b="1"/>
                <a:t>Programming languages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1733470-66E8-4E9B-8857-0B46A689BBF6}"/>
              </a:ext>
            </a:extLst>
          </p:cNvPr>
          <p:cNvGrpSpPr/>
          <p:nvPr/>
        </p:nvGrpSpPr>
        <p:grpSpPr>
          <a:xfrm>
            <a:off x="179689" y="9831548"/>
            <a:ext cx="2195704" cy="725106"/>
            <a:chOff x="179689" y="7977348"/>
            <a:chExt cx="2195704" cy="725106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8A7342D-7650-45BE-8485-6BDE53DB12D4}"/>
                </a:ext>
              </a:extLst>
            </p:cNvPr>
            <p:cNvSpPr txBox="1"/>
            <p:nvPr/>
          </p:nvSpPr>
          <p:spPr>
            <a:xfrm>
              <a:off x="369883" y="8294650"/>
              <a:ext cx="200551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1000"/>
                <a:t>Photography, Film-making,</a:t>
              </a:r>
            </a:p>
            <a:p>
              <a:r>
                <a:rPr lang="en-US" sz="1000"/>
                <a:t>Travelling, Swimming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7FC7B451-3560-4684-9C84-D0591BEFC523}"/>
                </a:ext>
              </a:extLst>
            </p:cNvPr>
            <p:cNvGrpSpPr/>
            <p:nvPr/>
          </p:nvGrpSpPr>
          <p:grpSpPr>
            <a:xfrm>
              <a:off x="179689" y="7977348"/>
              <a:ext cx="1318791" cy="307777"/>
              <a:chOff x="179689" y="7986873"/>
              <a:chExt cx="1318791" cy="307777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AC1B105-2691-49F7-BF28-7F346DB537F0}"/>
                  </a:ext>
                </a:extLst>
              </p:cNvPr>
              <p:cNvSpPr txBox="1"/>
              <p:nvPr/>
            </p:nvSpPr>
            <p:spPr>
              <a:xfrm>
                <a:off x="427033" y="7986873"/>
                <a:ext cx="10714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kern="5000" spc="60">
                    <a:solidFill>
                      <a:srgbClr val="006BED"/>
                    </a:solidFill>
                    <a:latin typeface="Montserrat SemiBold" panose="00000700000000000000" pitchFamily="2" charset="0"/>
                  </a:defRPr>
                </a:lvl1pPr>
              </a:lstStyle>
              <a:p>
                <a:r>
                  <a:rPr lang="en-US"/>
                  <a:t>Interests</a:t>
                </a: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2AB5CF47-573C-40AC-8713-3ED49C983F5E}"/>
                  </a:ext>
                </a:extLst>
              </p:cNvPr>
              <p:cNvGrpSpPr/>
              <p:nvPr/>
            </p:nvGrpSpPr>
            <p:grpSpPr>
              <a:xfrm>
                <a:off x="179689" y="8026461"/>
                <a:ext cx="228600" cy="228600"/>
                <a:chOff x="143381" y="8007678"/>
                <a:chExt cx="228600" cy="228600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090647C1-C270-4DB2-87BA-2697E16D9164}"/>
                    </a:ext>
                  </a:extLst>
                </p:cNvPr>
                <p:cNvSpPr/>
                <p:nvPr/>
              </p:nvSpPr>
              <p:spPr>
                <a:xfrm>
                  <a:off x="143381" y="8007678"/>
                  <a:ext cx="228600" cy="228600"/>
                </a:xfrm>
                <a:prstGeom prst="roundRect">
                  <a:avLst>
                    <a:gd name="adj" fmla="val 20301"/>
                  </a:avLst>
                </a:prstGeom>
                <a:solidFill>
                  <a:srgbClr val="006BED"/>
                </a:solidFill>
                <a:ln>
                  <a:noFill/>
                </a:ln>
                <a:effectLst>
                  <a:outerShdw blurRad="88900" dist="38100" dir="2700000" algn="tl" rotWithShape="0">
                    <a:srgbClr val="006BED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7" name="Graphic 216" descr="Badge Heart with solid fill">
                  <a:extLst>
                    <a:ext uri="{FF2B5EF4-FFF2-40B4-BE49-F238E27FC236}">
                      <a16:creationId xmlns:a16="http://schemas.microsoft.com/office/drawing/2014/main" id="{4FD47DC4-22A7-4ADB-9720-8E07F0290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38" y="8050010"/>
                  <a:ext cx="147485" cy="14748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A6D32B2-E13A-4A58-AB90-D2B036755080}"/>
              </a:ext>
            </a:extLst>
          </p:cNvPr>
          <p:cNvGrpSpPr/>
          <p:nvPr/>
        </p:nvGrpSpPr>
        <p:grpSpPr>
          <a:xfrm>
            <a:off x="2884860" y="8852679"/>
            <a:ext cx="2114803" cy="619309"/>
            <a:chOff x="2884860" y="8779526"/>
            <a:chExt cx="2114803" cy="61930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20B8C51-1082-4CFC-9986-F2EAD3AE2F7D}"/>
                </a:ext>
              </a:extLst>
            </p:cNvPr>
            <p:cNvSpPr txBox="1"/>
            <p:nvPr/>
          </p:nvSpPr>
          <p:spPr>
            <a:xfrm>
              <a:off x="2884860" y="8779526"/>
              <a:ext cx="21148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 b="1"/>
                <a:t>Languages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EBE85A8-0C13-437A-8999-F0304A5D5C97}"/>
                </a:ext>
              </a:extLst>
            </p:cNvPr>
            <p:cNvSpPr txBox="1"/>
            <p:nvPr/>
          </p:nvSpPr>
          <p:spPr>
            <a:xfrm>
              <a:off x="2884860" y="8963407"/>
              <a:ext cx="17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/>
                <a:t>Vietnam (mother-tongue)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F05F729-2260-485A-8969-C9E8BBA25F77}"/>
                </a:ext>
              </a:extLst>
            </p:cNvPr>
            <p:cNvSpPr txBox="1"/>
            <p:nvPr/>
          </p:nvSpPr>
          <p:spPr>
            <a:xfrm>
              <a:off x="2884860" y="9168003"/>
              <a:ext cx="17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/>
                <a:t>English (Good)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537794A-76C2-47F0-90DD-7931B781A73A}"/>
              </a:ext>
            </a:extLst>
          </p:cNvPr>
          <p:cNvGrpSpPr/>
          <p:nvPr/>
        </p:nvGrpSpPr>
        <p:grpSpPr>
          <a:xfrm>
            <a:off x="2884860" y="9488348"/>
            <a:ext cx="4445827" cy="935816"/>
            <a:chOff x="2884860" y="9412148"/>
            <a:chExt cx="4445827" cy="93581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90D069-24F2-4756-8DBF-557AA59B0D9A}"/>
                </a:ext>
              </a:extLst>
            </p:cNvPr>
            <p:cNvGrpSpPr/>
            <p:nvPr/>
          </p:nvGrpSpPr>
          <p:grpSpPr>
            <a:xfrm>
              <a:off x="2884860" y="9624614"/>
              <a:ext cx="4445827" cy="376024"/>
              <a:chOff x="2884860" y="9102949"/>
              <a:chExt cx="4445827" cy="376024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51EFF22-477B-4CC2-9036-6B4D42992D35}"/>
                  </a:ext>
                </a:extLst>
              </p:cNvPr>
              <p:cNvSpPr txBox="1"/>
              <p:nvPr/>
            </p:nvSpPr>
            <p:spPr>
              <a:xfrm>
                <a:off x="2884860" y="9278918"/>
                <a:ext cx="127633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74625" indent="-114300">
                  <a:buFont typeface="Arial" panose="020B0604020202020204" pitchFamily="34" charset="0"/>
                  <a:buChar char="•"/>
                  <a:defRPr sz="80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700"/>
                  <a:t>PTS, AI, PR, AE</a:t>
                </a:r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C717CDD-DBB0-4E2D-8EF9-855484C6EAF3}"/>
                  </a:ext>
                </a:extLst>
              </p:cNvPr>
              <p:cNvGrpSpPr/>
              <p:nvPr/>
            </p:nvGrpSpPr>
            <p:grpSpPr>
              <a:xfrm>
                <a:off x="2884860" y="9102949"/>
                <a:ext cx="4445827" cy="230832"/>
                <a:chOff x="2884860" y="9164544"/>
                <a:chExt cx="4445827" cy="23083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D0AAC8E-1D12-4166-B373-657F8791A878}"/>
                    </a:ext>
                  </a:extLst>
                </p:cNvPr>
                <p:cNvSpPr txBox="1"/>
                <p:nvPr/>
              </p:nvSpPr>
              <p:spPr>
                <a:xfrm>
                  <a:off x="2884860" y="9164544"/>
                  <a:ext cx="160747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900"/>
                    <a:t>Designing, editing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6024815-58A8-4233-9846-87F2E32AF6A5}"/>
                    </a:ext>
                  </a:extLst>
                </p:cNvPr>
                <p:cNvSpPr txBox="1"/>
                <p:nvPr/>
              </p:nvSpPr>
              <p:spPr>
                <a:xfrm>
                  <a:off x="6526708" y="9164544"/>
                  <a:ext cx="8039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900"/>
                    <a:t>Excellent</a:t>
                  </a:r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40CF6BB9-6C92-4918-8989-7174C1DB4651}"/>
                    </a:ext>
                  </a:extLst>
                </p:cNvPr>
                <p:cNvGrpSpPr/>
                <p:nvPr/>
              </p:nvGrpSpPr>
              <p:grpSpPr>
                <a:xfrm>
                  <a:off x="5041454" y="9306554"/>
                  <a:ext cx="1421488" cy="0"/>
                  <a:chOff x="5041454" y="8160100"/>
                  <a:chExt cx="1421488" cy="0"/>
                </a:xfrm>
              </p:grpSpPr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3B0E9430-7F42-4FC4-AB4B-E94D67591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1454" y="8160100"/>
                    <a:ext cx="142148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9772565F-F722-4B13-B711-FD76DA6F12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1455" y="8160100"/>
                    <a:ext cx="1343470" cy="0"/>
                  </a:xfrm>
                  <a:prstGeom prst="line">
                    <a:avLst/>
                  </a:prstGeom>
                  <a:ln>
                    <a:solidFill>
                      <a:srgbClr val="282F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E9075B-3F09-48DE-912E-1FE9D22C968D}"/>
                </a:ext>
              </a:extLst>
            </p:cNvPr>
            <p:cNvGrpSpPr/>
            <p:nvPr/>
          </p:nvGrpSpPr>
          <p:grpSpPr>
            <a:xfrm>
              <a:off x="2884860" y="9976550"/>
              <a:ext cx="4219624" cy="371414"/>
              <a:chOff x="2884860" y="9419325"/>
              <a:chExt cx="4219624" cy="371414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DBF76F8-80E8-4110-9A83-262F0652E7B4}"/>
                  </a:ext>
                </a:extLst>
              </p:cNvPr>
              <p:cNvSpPr txBox="1"/>
              <p:nvPr/>
            </p:nvSpPr>
            <p:spPr>
              <a:xfrm>
                <a:off x="2884860" y="9590684"/>
                <a:ext cx="16620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74625" indent="-114300">
                  <a:buFont typeface="Arial" panose="020B0604020202020204" pitchFamily="34" charset="0"/>
                  <a:buChar char="•"/>
                  <a:defRPr sz="80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700"/>
                  <a:t>Words, Excel, Powerpoint,…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4611A82-D238-47FC-91A9-127179BEC417}"/>
                  </a:ext>
                </a:extLst>
              </p:cNvPr>
              <p:cNvGrpSpPr/>
              <p:nvPr/>
            </p:nvGrpSpPr>
            <p:grpSpPr>
              <a:xfrm>
                <a:off x="2884860" y="9419325"/>
                <a:ext cx="4219624" cy="230832"/>
                <a:chOff x="2884860" y="9419325"/>
                <a:chExt cx="4219624" cy="230832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BB07053-8354-4654-961F-0AA02E84E963}"/>
                    </a:ext>
                  </a:extLst>
                </p:cNvPr>
                <p:cNvSpPr txBox="1"/>
                <p:nvPr/>
              </p:nvSpPr>
              <p:spPr>
                <a:xfrm>
                  <a:off x="2884860" y="9419325"/>
                  <a:ext cx="12053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900"/>
                    <a:t>Microsoft Office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6770A3B-6D7B-4155-8A60-EEDE3CCBF2AC}"/>
                    </a:ext>
                  </a:extLst>
                </p:cNvPr>
                <p:cNvSpPr txBox="1"/>
                <p:nvPr/>
              </p:nvSpPr>
              <p:spPr>
                <a:xfrm>
                  <a:off x="6536052" y="9419325"/>
                  <a:ext cx="568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900"/>
                    <a:t>Good</a:t>
                  </a:r>
                </a:p>
              </p:txBody>
            </p: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F4C7D44E-B150-4B6D-ABC7-6A2F1F0F2E15}"/>
                    </a:ext>
                  </a:extLst>
                </p:cNvPr>
                <p:cNvGrpSpPr/>
                <p:nvPr/>
              </p:nvGrpSpPr>
              <p:grpSpPr>
                <a:xfrm>
                  <a:off x="5048030" y="9544359"/>
                  <a:ext cx="1421488" cy="0"/>
                  <a:chOff x="5041454" y="8160100"/>
                  <a:chExt cx="1421488" cy="0"/>
                </a:xfrm>
              </p:grpSpPr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B3E2DE7C-5C01-40EE-83F9-441A1D53C5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1454" y="8160100"/>
                    <a:ext cx="142148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9B782BF3-888F-47B6-A592-2D8C83BE92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1455" y="8160100"/>
                    <a:ext cx="1203544" cy="0"/>
                  </a:xfrm>
                  <a:prstGeom prst="line">
                    <a:avLst/>
                  </a:prstGeom>
                  <a:ln>
                    <a:solidFill>
                      <a:srgbClr val="282F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FE69D8-D254-4882-9CD4-347201FF2F6B}"/>
                </a:ext>
              </a:extLst>
            </p:cNvPr>
            <p:cNvSpPr txBox="1"/>
            <p:nvPr/>
          </p:nvSpPr>
          <p:spPr>
            <a:xfrm>
              <a:off x="2884860" y="9412148"/>
              <a:ext cx="21148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 b="1"/>
                <a:t>Others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61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389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Medium</vt:lpstr>
      <vt:lpstr>Montserrat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Loc</dc:creator>
  <cp:lastModifiedBy>Nguyen Dang Loc</cp:lastModifiedBy>
  <cp:revision>214</cp:revision>
  <dcterms:created xsi:type="dcterms:W3CDTF">2021-06-05T15:07:13Z</dcterms:created>
  <dcterms:modified xsi:type="dcterms:W3CDTF">2021-10-28T07:36:24Z</dcterms:modified>
</cp:coreProperties>
</file>