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7" r:id="rId2"/>
    <p:sldId id="258" r:id="rId3"/>
  </p:sldIdLst>
  <p:sldSz cx="7788275" cy="109204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7FB"/>
    <a:srgbClr val="FFFFFF"/>
    <a:srgbClr val="272C3D"/>
    <a:srgbClr val="7F7F7F"/>
    <a:srgbClr val="006BED"/>
    <a:srgbClr val="F3F8FF"/>
    <a:srgbClr val="93C4FF"/>
    <a:srgbClr val="3FDAFF"/>
    <a:srgbClr val="69ADFF"/>
    <a:srgbClr val="282F6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605" autoAdjust="0"/>
    <p:restoredTop sz="94660"/>
  </p:normalViewPr>
  <p:slideViewPr>
    <p:cSldViewPr snapToGrid="0">
      <p:cViewPr varScale="1">
        <p:scale>
          <a:sx n="73" d="100"/>
          <a:sy n="73" d="100"/>
        </p:scale>
        <p:origin x="361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4121" y="1787207"/>
            <a:ext cx="6620034" cy="3801922"/>
          </a:xfrm>
        </p:spPr>
        <p:txBody>
          <a:bodyPr anchor="b"/>
          <a:lstStyle>
            <a:lvl1pPr algn="ctr">
              <a:defRPr sz="5110"/>
            </a:lvl1pPr>
          </a:lstStyle>
          <a:p>
            <a:r>
              <a:rPr lang="en-US"/>
              <a:t>Click to edit Master title style</a:t>
            </a:r>
            <a:endParaRPr lang="en-US" dirty="0"/>
          </a:p>
        </p:txBody>
      </p:sp>
      <p:sp>
        <p:nvSpPr>
          <p:cNvPr id="3" name="Subtitle 2"/>
          <p:cNvSpPr>
            <a:spLocks noGrp="1"/>
          </p:cNvSpPr>
          <p:nvPr>
            <p:ph type="subTitle" idx="1"/>
          </p:nvPr>
        </p:nvSpPr>
        <p:spPr>
          <a:xfrm>
            <a:off x="973535" y="5735746"/>
            <a:ext cx="5841206" cy="2636571"/>
          </a:xfrm>
        </p:spPr>
        <p:txBody>
          <a:bodyPr/>
          <a:lstStyle>
            <a:lvl1pPr marL="0" indent="0" algn="ctr">
              <a:buNone/>
              <a:defRPr sz="2044"/>
            </a:lvl1pPr>
            <a:lvl2pPr marL="389397" indent="0" algn="ctr">
              <a:buNone/>
              <a:defRPr sz="1703"/>
            </a:lvl2pPr>
            <a:lvl3pPr marL="778794" indent="0" algn="ctr">
              <a:buNone/>
              <a:defRPr sz="1533"/>
            </a:lvl3pPr>
            <a:lvl4pPr marL="1168192" indent="0" algn="ctr">
              <a:buNone/>
              <a:defRPr sz="1363"/>
            </a:lvl4pPr>
            <a:lvl5pPr marL="1557589" indent="0" algn="ctr">
              <a:buNone/>
              <a:defRPr sz="1363"/>
            </a:lvl5pPr>
            <a:lvl6pPr marL="1946986" indent="0" algn="ctr">
              <a:buNone/>
              <a:defRPr sz="1363"/>
            </a:lvl6pPr>
            <a:lvl7pPr marL="2336383" indent="0" algn="ctr">
              <a:buNone/>
              <a:defRPr sz="1363"/>
            </a:lvl7pPr>
            <a:lvl8pPr marL="2725781" indent="0" algn="ctr">
              <a:buNone/>
              <a:defRPr sz="1363"/>
            </a:lvl8pPr>
            <a:lvl9pPr marL="3115178" indent="0" algn="ctr">
              <a:buNone/>
              <a:defRPr sz="136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169B12-7809-47F0-9D57-98DE098B6A5A}" type="datetimeFigureOut">
              <a:rPr lang="en-US" smtClean="0"/>
              <a:t>7/23/2021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501290-1497-427A-BB5C-323A4D23D6F3}" type="slidenum">
              <a:rPr lang="en-US" smtClean="0"/>
              <a:t>‹#›</a:t>
            </a:fld>
            <a:endParaRPr lang="en-US"/>
          </a:p>
        </p:txBody>
      </p:sp>
    </p:spTree>
    <p:extLst>
      <p:ext uri="{BB962C8B-B14F-4D97-AF65-F5344CB8AC3E}">
        <p14:creationId xmlns:p14="http://schemas.microsoft.com/office/powerpoint/2010/main" val="2784717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169B12-7809-47F0-9D57-98DE098B6A5A}" type="datetimeFigureOut">
              <a:rPr lang="en-US" smtClean="0"/>
              <a:t>7/23/2021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501290-1497-427A-BB5C-323A4D23D6F3}" type="slidenum">
              <a:rPr lang="en-US" smtClean="0"/>
              <a:t>‹#›</a:t>
            </a:fld>
            <a:endParaRPr lang="en-US"/>
          </a:p>
        </p:txBody>
      </p:sp>
    </p:spTree>
    <p:extLst>
      <p:ext uri="{BB962C8B-B14F-4D97-AF65-F5344CB8AC3E}">
        <p14:creationId xmlns:p14="http://schemas.microsoft.com/office/powerpoint/2010/main" val="3951673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73485" y="581411"/>
            <a:ext cx="1679347" cy="925454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5444" y="581411"/>
            <a:ext cx="4940687" cy="925454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169B12-7809-47F0-9D57-98DE098B6A5A}" type="datetimeFigureOut">
              <a:rPr lang="en-US" smtClean="0"/>
              <a:t>7/23/2021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501290-1497-427A-BB5C-323A4D23D6F3}" type="slidenum">
              <a:rPr lang="en-US" smtClean="0"/>
              <a:t>‹#›</a:t>
            </a:fld>
            <a:endParaRPr lang="en-US"/>
          </a:p>
        </p:txBody>
      </p:sp>
    </p:spTree>
    <p:extLst>
      <p:ext uri="{BB962C8B-B14F-4D97-AF65-F5344CB8AC3E}">
        <p14:creationId xmlns:p14="http://schemas.microsoft.com/office/powerpoint/2010/main" val="4089152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169B12-7809-47F0-9D57-98DE098B6A5A}" type="datetimeFigureOut">
              <a:rPr lang="en-US" smtClean="0"/>
              <a:t>7/23/2021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501290-1497-427A-BB5C-323A4D23D6F3}" type="slidenum">
              <a:rPr lang="en-US" smtClean="0"/>
              <a:t>‹#›</a:t>
            </a:fld>
            <a:endParaRPr lang="en-US"/>
          </a:p>
        </p:txBody>
      </p:sp>
    </p:spTree>
    <p:extLst>
      <p:ext uri="{BB962C8B-B14F-4D97-AF65-F5344CB8AC3E}">
        <p14:creationId xmlns:p14="http://schemas.microsoft.com/office/powerpoint/2010/main" val="3040533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1388" y="2722523"/>
            <a:ext cx="6717387" cy="4542588"/>
          </a:xfrm>
        </p:spPr>
        <p:txBody>
          <a:bodyPr anchor="b"/>
          <a:lstStyle>
            <a:lvl1pPr>
              <a:defRPr sz="5110"/>
            </a:lvl1pPr>
          </a:lstStyle>
          <a:p>
            <a:r>
              <a:rPr lang="en-US"/>
              <a:t>Click to edit Master title style</a:t>
            </a:r>
            <a:endParaRPr lang="en-US" dirty="0"/>
          </a:p>
        </p:txBody>
      </p:sp>
      <p:sp>
        <p:nvSpPr>
          <p:cNvPr id="3" name="Text Placeholder 2"/>
          <p:cNvSpPr>
            <a:spLocks noGrp="1"/>
          </p:cNvSpPr>
          <p:nvPr>
            <p:ph type="body" idx="1"/>
          </p:nvPr>
        </p:nvSpPr>
        <p:spPr>
          <a:xfrm>
            <a:off x="531388" y="7308085"/>
            <a:ext cx="6717387" cy="2388840"/>
          </a:xfrm>
        </p:spPr>
        <p:txBody>
          <a:bodyPr/>
          <a:lstStyle>
            <a:lvl1pPr marL="0" indent="0">
              <a:buNone/>
              <a:defRPr sz="2044">
                <a:solidFill>
                  <a:schemeClr val="tx1"/>
                </a:solidFill>
              </a:defRPr>
            </a:lvl1pPr>
            <a:lvl2pPr marL="389397" indent="0">
              <a:buNone/>
              <a:defRPr sz="1703">
                <a:solidFill>
                  <a:schemeClr val="tx1">
                    <a:tint val="75000"/>
                  </a:schemeClr>
                </a:solidFill>
              </a:defRPr>
            </a:lvl2pPr>
            <a:lvl3pPr marL="778794" indent="0">
              <a:buNone/>
              <a:defRPr sz="1533">
                <a:solidFill>
                  <a:schemeClr val="tx1">
                    <a:tint val="75000"/>
                  </a:schemeClr>
                </a:solidFill>
              </a:defRPr>
            </a:lvl3pPr>
            <a:lvl4pPr marL="1168192" indent="0">
              <a:buNone/>
              <a:defRPr sz="1363">
                <a:solidFill>
                  <a:schemeClr val="tx1">
                    <a:tint val="75000"/>
                  </a:schemeClr>
                </a:solidFill>
              </a:defRPr>
            </a:lvl4pPr>
            <a:lvl5pPr marL="1557589" indent="0">
              <a:buNone/>
              <a:defRPr sz="1363">
                <a:solidFill>
                  <a:schemeClr val="tx1">
                    <a:tint val="75000"/>
                  </a:schemeClr>
                </a:solidFill>
              </a:defRPr>
            </a:lvl5pPr>
            <a:lvl6pPr marL="1946986" indent="0">
              <a:buNone/>
              <a:defRPr sz="1363">
                <a:solidFill>
                  <a:schemeClr val="tx1">
                    <a:tint val="75000"/>
                  </a:schemeClr>
                </a:solidFill>
              </a:defRPr>
            </a:lvl6pPr>
            <a:lvl7pPr marL="2336383" indent="0">
              <a:buNone/>
              <a:defRPr sz="1363">
                <a:solidFill>
                  <a:schemeClr val="tx1">
                    <a:tint val="75000"/>
                  </a:schemeClr>
                </a:solidFill>
              </a:defRPr>
            </a:lvl7pPr>
            <a:lvl8pPr marL="2725781" indent="0">
              <a:buNone/>
              <a:defRPr sz="1363">
                <a:solidFill>
                  <a:schemeClr val="tx1">
                    <a:tint val="75000"/>
                  </a:schemeClr>
                </a:solidFill>
              </a:defRPr>
            </a:lvl8pPr>
            <a:lvl9pPr marL="3115178" indent="0">
              <a:buNone/>
              <a:defRPr sz="136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169B12-7809-47F0-9D57-98DE098B6A5A}" type="datetimeFigureOut">
              <a:rPr lang="en-US" smtClean="0"/>
              <a:t>7/23/2021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501290-1497-427A-BB5C-323A4D23D6F3}" type="slidenum">
              <a:rPr lang="en-US" smtClean="0"/>
              <a:t>‹#›</a:t>
            </a:fld>
            <a:endParaRPr lang="en-US"/>
          </a:p>
        </p:txBody>
      </p:sp>
    </p:spTree>
    <p:extLst>
      <p:ext uri="{BB962C8B-B14F-4D97-AF65-F5344CB8AC3E}">
        <p14:creationId xmlns:p14="http://schemas.microsoft.com/office/powerpoint/2010/main" val="3881479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5444" y="2907054"/>
            <a:ext cx="3310017" cy="69289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42814" y="2907054"/>
            <a:ext cx="3310017" cy="69289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169B12-7809-47F0-9D57-98DE098B6A5A}" type="datetimeFigureOut">
              <a:rPr lang="en-US" smtClean="0"/>
              <a:t>7/23/2021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501290-1497-427A-BB5C-323A4D23D6F3}" type="slidenum">
              <a:rPr lang="en-US" smtClean="0"/>
              <a:t>‹#›</a:t>
            </a:fld>
            <a:endParaRPr lang="en-US"/>
          </a:p>
        </p:txBody>
      </p:sp>
    </p:spTree>
    <p:extLst>
      <p:ext uri="{BB962C8B-B14F-4D97-AF65-F5344CB8AC3E}">
        <p14:creationId xmlns:p14="http://schemas.microsoft.com/office/powerpoint/2010/main" val="3110416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6458" y="581413"/>
            <a:ext cx="6717387" cy="2110775"/>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6459" y="2677019"/>
            <a:ext cx="3294805" cy="1311965"/>
          </a:xfrm>
        </p:spPr>
        <p:txBody>
          <a:bodyPr anchor="b"/>
          <a:lstStyle>
            <a:lvl1pPr marL="0" indent="0">
              <a:buNone/>
              <a:defRPr sz="2044" b="1"/>
            </a:lvl1pPr>
            <a:lvl2pPr marL="389397" indent="0">
              <a:buNone/>
              <a:defRPr sz="1703" b="1"/>
            </a:lvl2pPr>
            <a:lvl3pPr marL="778794" indent="0">
              <a:buNone/>
              <a:defRPr sz="1533" b="1"/>
            </a:lvl3pPr>
            <a:lvl4pPr marL="1168192" indent="0">
              <a:buNone/>
              <a:defRPr sz="1363" b="1"/>
            </a:lvl4pPr>
            <a:lvl5pPr marL="1557589" indent="0">
              <a:buNone/>
              <a:defRPr sz="1363" b="1"/>
            </a:lvl5pPr>
            <a:lvl6pPr marL="1946986" indent="0">
              <a:buNone/>
              <a:defRPr sz="1363" b="1"/>
            </a:lvl6pPr>
            <a:lvl7pPr marL="2336383" indent="0">
              <a:buNone/>
              <a:defRPr sz="1363" b="1"/>
            </a:lvl7pPr>
            <a:lvl8pPr marL="2725781" indent="0">
              <a:buNone/>
              <a:defRPr sz="1363" b="1"/>
            </a:lvl8pPr>
            <a:lvl9pPr marL="3115178" indent="0">
              <a:buNone/>
              <a:defRPr sz="1363" b="1"/>
            </a:lvl9pPr>
          </a:lstStyle>
          <a:p>
            <a:pPr lvl="0"/>
            <a:r>
              <a:rPr lang="en-US"/>
              <a:t>Click to edit Master text styles</a:t>
            </a:r>
          </a:p>
        </p:txBody>
      </p:sp>
      <p:sp>
        <p:nvSpPr>
          <p:cNvPr id="4" name="Content Placeholder 3"/>
          <p:cNvSpPr>
            <a:spLocks noGrp="1"/>
          </p:cNvSpPr>
          <p:nvPr>
            <p:ph sz="half" idx="2"/>
          </p:nvPr>
        </p:nvSpPr>
        <p:spPr>
          <a:xfrm>
            <a:off x="536459" y="3988984"/>
            <a:ext cx="3294805" cy="58671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42815" y="2677019"/>
            <a:ext cx="3311031" cy="1311965"/>
          </a:xfrm>
        </p:spPr>
        <p:txBody>
          <a:bodyPr anchor="b"/>
          <a:lstStyle>
            <a:lvl1pPr marL="0" indent="0">
              <a:buNone/>
              <a:defRPr sz="2044" b="1"/>
            </a:lvl1pPr>
            <a:lvl2pPr marL="389397" indent="0">
              <a:buNone/>
              <a:defRPr sz="1703" b="1"/>
            </a:lvl2pPr>
            <a:lvl3pPr marL="778794" indent="0">
              <a:buNone/>
              <a:defRPr sz="1533" b="1"/>
            </a:lvl3pPr>
            <a:lvl4pPr marL="1168192" indent="0">
              <a:buNone/>
              <a:defRPr sz="1363" b="1"/>
            </a:lvl4pPr>
            <a:lvl5pPr marL="1557589" indent="0">
              <a:buNone/>
              <a:defRPr sz="1363" b="1"/>
            </a:lvl5pPr>
            <a:lvl6pPr marL="1946986" indent="0">
              <a:buNone/>
              <a:defRPr sz="1363" b="1"/>
            </a:lvl6pPr>
            <a:lvl7pPr marL="2336383" indent="0">
              <a:buNone/>
              <a:defRPr sz="1363" b="1"/>
            </a:lvl7pPr>
            <a:lvl8pPr marL="2725781" indent="0">
              <a:buNone/>
              <a:defRPr sz="1363" b="1"/>
            </a:lvl8pPr>
            <a:lvl9pPr marL="3115178" indent="0">
              <a:buNone/>
              <a:defRPr sz="1363" b="1"/>
            </a:lvl9pPr>
          </a:lstStyle>
          <a:p>
            <a:pPr lvl="0"/>
            <a:r>
              <a:rPr lang="en-US"/>
              <a:t>Click to edit Master text styles</a:t>
            </a:r>
          </a:p>
        </p:txBody>
      </p:sp>
      <p:sp>
        <p:nvSpPr>
          <p:cNvPr id="6" name="Content Placeholder 5"/>
          <p:cNvSpPr>
            <a:spLocks noGrp="1"/>
          </p:cNvSpPr>
          <p:nvPr>
            <p:ph sz="quarter" idx="4"/>
          </p:nvPr>
        </p:nvSpPr>
        <p:spPr>
          <a:xfrm>
            <a:off x="3942815" y="3988984"/>
            <a:ext cx="3311031" cy="58671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169B12-7809-47F0-9D57-98DE098B6A5A}" type="datetimeFigureOut">
              <a:rPr lang="en-US" smtClean="0"/>
              <a:t>7/23/2021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501290-1497-427A-BB5C-323A4D23D6F3}" type="slidenum">
              <a:rPr lang="en-US" smtClean="0"/>
              <a:t>‹#›</a:t>
            </a:fld>
            <a:endParaRPr lang="en-US"/>
          </a:p>
        </p:txBody>
      </p:sp>
    </p:spTree>
    <p:extLst>
      <p:ext uri="{BB962C8B-B14F-4D97-AF65-F5344CB8AC3E}">
        <p14:creationId xmlns:p14="http://schemas.microsoft.com/office/powerpoint/2010/main" val="1677867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169B12-7809-47F0-9D57-98DE098B6A5A}" type="datetimeFigureOut">
              <a:rPr lang="en-US" smtClean="0"/>
              <a:t>7/23/2021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501290-1497-427A-BB5C-323A4D23D6F3}" type="slidenum">
              <a:rPr lang="en-US" smtClean="0"/>
              <a:t>‹#›</a:t>
            </a:fld>
            <a:endParaRPr lang="en-US"/>
          </a:p>
        </p:txBody>
      </p:sp>
    </p:spTree>
    <p:extLst>
      <p:ext uri="{BB962C8B-B14F-4D97-AF65-F5344CB8AC3E}">
        <p14:creationId xmlns:p14="http://schemas.microsoft.com/office/powerpoint/2010/main" val="4019255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169B12-7809-47F0-9D57-98DE098B6A5A}" type="datetimeFigureOut">
              <a:rPr lang="en-US" smtClean="0"/>
              <a:t>7/23/2021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501290-1497-427A-BB5C-323A4D23D6F3}" type="slidenum">
              <a:rPr lang="en-US" smtClean="0"/>
              <a:t>‹#›</a:t>
            </a:fld>
            <a:endParaRPr lang="en-US"/>
          </a:p>
        </p:txBody>
      </p:sp>
    </p:spTree>
    <p:extLst>
      <p:ext uri="{BB962C8B-B14F-4D97-AF65-F5344CB8AC3E}">
        <p14:creationId xmlns:p14="http://schemas.microsoft.com/office/powerpoint/2010/main" val="2093302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6459" y="728028"/>
            <a:ext cx="2511921" cy="2548096"/>
          </a:xfrm>
        </p:spPr>
        <p:txBody>
          <a:bodyPr anchor="b"/>
          <a:lstStyle>
            <a:lvl1pPr>
              <a:defRPr sz="2725"/>
            </a:lvl1pPr>
          </a:lstStyle>
          <a:p>
            <a:r>
              <a:rPr lang="en-US"/>
              <a:t>Click to edit Master title style</a:t>
            </a:r>
            <a:endParaRPr lang="en-US" dirty="0"/>
          </a:p>
        </p:txBody>
      </p:sp>
      <p:sp>
        <p:nvSpPr>
          <p:cNvPr id="3" name="Content Placeholder 2"/>
          <p:cNvSpPr>
            <a:spLocks noGrp="1"/>
          </p:cNvSpPr>
          <p:nvPr>
            <p:ph idx="1"/>
          </p:nvPr>
        </p:nvSpPr>
        <p:spPr>
          <a:xfrm>
            <a:off x="3311031" y="1572340"/>
            <a:ext cx="3942814" cy="7760571"/>
          </a:xfrm>
        </p:spPr>
        <p:txBody>
          <a:bodyPr/>
          <a:lstStyle>
            <a:lvl1pPr>
              <a:defRPr sz="2725"/>
            </a:lvl1pPr>
            <a:lvl2pPr>
              <a:defRPr sz="2385"/>
            </a:lvl2pPr>
            <a:lvl3pPr>
              <a:defRPr sz="2044"/>
            </a:lvl3pPr>
            <a:lvl4pPr>
              <a:defRPr sz="1703"/>
            </a:lvl4pPr>
            <a:lvl5pPr>
              <a:defRPr sz="1703"/>
            </a:lvl5pPr>
            <a:lvl6pPr>
              <a:defRPr sz="1703"/>
            </a:lvl6pPr>
            <a:lvl7pPr>
              <a:defRPr sz="1703"/>
            </a:lvl7pPr>
            <a:lvl8pPr>
              <a:defRPr sz="1703"/>
            </a:lvl8pPr>
            <a:lvl9pPr>
              <a:defRPr sz="170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6459" y="3276124"/>
            <a:ext cx="2511921" cy="6069425"/>
          </a:xfrm>
        </p:spPr>
        <p:txBody>
          <a:bodyPr/>
          <a:lstStyle>
            <a:lvl1pPr marL="0" indent="0">
              <a:buNone/>
              <a:defRPr sz="1363"/>
            </a:lvl1pPr>
            <a:lvl2pPr marL="389397" indent="0">
              <a:buNone/>
              <a:defRPr sz="1192"/>
            </a:lvl2pPr>
            <a:lvl3pPr marL="778794" indent="0">
              <a:buNone/>
              <a:defRPr sz="1022"/>
            </a:lvl3pPr>
            <a:lvl4pPr marL="1168192" indent="0">
              <a:buNone/>
              <a:defRPr sz="852"/>
            </a:lvl4pPr>
            <a:lvl5pPr marL="1557589" indent="0">
              <a:buNone/>
              <a:defRPr sz="852"/>
            </a:lvl5pPr>
            <a:lvl6pPr marL="1946986" indent="0">
              <a:buNone/>
              <a:defRPr sz="852"/>
            </a:lvl6pPr>
            <a:lvl7pPr marL="2336383" indent="0">
              <a:buNone/>
              <a:defRPr sz="852"/>
            </a:lvl7pPr>
            <a:lvl8pPr marL="2725781" indent="0">
              <a:buNone/>
              <a:defRPr sz="852"/>
            </a:lvl8pPr>
            <a:lvl9pPr marL="3115178" indent="0">
              <a:buNone/>
              <a:defRPr sz="852"/>
            </a:lvl9pPr>
          </a:lstStyle>
          <a:p>
            <a:pPr lvl="0"/>
            <a:r>
              <a:rPr lang="en-US"/>
              <a:t>Click to edit Master text styles</a:t>
            </a:r>
          </a:p>
        </p:txBody>
      </p:sp>
      <p:sp>
        <p:nvSpPr>
          <p:cNvPr id="5" name="Date Placeholder 4"/>
          <p:cNvSpPr>
            <a:spLocks noGrp="1"/>
          </p:cNvSpPr>
          <p:nvPr>
            <p:ph type="dt" sz="half" idx="10"/>
          </p:nvPr>
        </p:nvSpPr>
        <p:spPr/>
        <p:txBody>
          <a:bodyPr/>
          <a:lstStyle/>
          <a:p>
            <a:fld id="{1F169B12-7809-47F0-9D57-98DE098B6A5A}" type="datetimeFigureOut">
              <a:rPr lang="en-US" smtClean="0"/>
              <a:t>7/23/2021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501290-1497-427A-BB5C-323A4D23D6F3}" type="slidenum">
              <a:rPr lang="en-US" smtClean="0"/>
              <a:t>‹#›</a:t>
            </a:fld>
            <a:endParaRPr lang="en-US"/>
          </a:p>
        </p:txBody>
      </p:sp>
    </p:spTree>
    <p:extLst>
      <p:ext uri="{BB962C8B-B14F-4D97-AF65-F5344CB8AC3E}">
        <p14:creationId xmlns:p14="http://schemas.microsoft.com/office/powerpoint/2010/main" val="4138971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6459" y="728028"/>
            <a:ext cx="2511921" cy="2548096"/>
          </a:xfrm>
        </p:spPr>
        <p:txBody>
          <a:bodyPr anchor="b"/>
          <a:lstStyle>
            <a:lvl1pPr>
              <a:defRPr sz="2725"/>
            </a:lvl1pPr>
          </a:lstStyle>
          <a:p>
            <a:r>
              <a:rPr lang="en-US"/>
              <a:t>Click to edit Master title style</a:t>
            </a:r>
            <a:endParaRPr lang="en-US" dirty="0"/>
          </a:p>
        </p:txBody>
      </p:sp>
      <p:sp>
        <p:nvSpPr>
          <p:cNvPr id="3" name="Picture Placeholder 2"/>
          <p:cNvSpPr>
            <a:spLocks noGrp="1" noChangeAspect="1"/>
          </p:cNvSpPr>
          <p:nvPr>
            <p:ph type="pic" idx="1"/>
          </p:nvPr>
        </p:nvSpPr>
        <p:spPr>
          <a:xfrm>
            <a:off x="3311031" y="1572340"/>
            <a:ext cx="3942814" cy="7760571"/>
          </a:xfrm>
        </p:spPr>
        <p:txBody>
          <a:bodyPr anchor="t"/>
          <a:lstStyle>
            <a:lvl1pPr marL="0" indent="0">
              <a:buNone/>
              <a:defRPr sz="2725"/>
            </a:lvl1pPr>
            <a:lvl2pPr marL="389397" indent="0">
              <a:buNone/>
              <a:defRPr sz="2385"/>
            </a:lvl2pPr>
            <a:lvl3pPr marL="778794" indent="0">
              <a:buNone/>
              <a:defRPr sz="2044"/>
            </a:lvl3pPr>
            <a:lvl4pPr marL="1168192" indent="0">
              <a:buNone/>
              <a:defRPr sz="1703"/>
            </a:lvl4pPr>
            <a:lvl5pPr marL="1557589" indent="0">
              <a:buNone/>
              <a:defRPr sz="1703"/>
            </a:lvl5pPr>
            <a:lvl6pPr marL="1946986" indent="0">
              <a:buNone/>
              <a:defRPr sz="1703"/>
            </a:lvl6pPr>
            <a:lvl7pPr marL="2336383" indent="0">
              <a:buNone/>
              <a:defRPr sz="1703"/>
            </a:lvl7pPr>
            <a:lvl8pPr marL="2725781" indent="0">
              <a:buNone/>
              <a:defRPr sz="1703"/>
            </a:lvl8pPr>
            <a:lvl9pPr marL="3115178" indent="0">
              <a:buNone/>
              <a:defRPr sz="1703"/>
            </a:lvl9pPr>
          </a:lstStyle>
          <a:p>
            <a:r>
              <a:rPr lang="en-US"/>
              <a:t>Click icon to add picture</a:t>
            </a:r>
            <a:endParaRPr lang="en-US" dirty="0"/>
          </a:p>
        </p:txBody>
      </p:sp>
      <p:sp>
        <p:nvSpPr>
          <p:cNvPr id="4" name="Text Placeholder 3"/>
          <p:cNvSpPr>
            <a:spLocks noGrp="1"/>
          </p:cNvSpPr>
          <p:nvPr>
            <p:ph type="body" sz="half" idx="2"/>
          </p:nvPr>
        </p:nvSpPr>
        <p:spPr>
          <a:xfrm>
            <a:off x="536459" y="3276124"/>
            <a:ext cx="2511921" cy="6069425"/>
          </a:xfrm>
        </p:spPr>
        <p:txBody>
          <a:bodyPr/>
          <a:lstStyle>
            <a:lvl1pPr marL="0" indent="0">
              <a:buNone/>
              <a:defRPr sz="1363"/>
            </a:lvl1pPr>
            <a:lvl2pPr marL="389397" indent="0">
              <a:buNone/>
              <a:defRPr sz="1192"/>
            </a:lvl2pPr>
            <a:lvl3pPr marL="778794" indent="0">
              <a:buNone/>
              <a:defRPr sz="1022"/>
            </a:lvl3pPr>
            <a:lvl4pPr marL="1168192" indent="0">
              <a:buNone/>
              <a:defRPr sz="852"/>
            </a:lvl4pPr>
            <a:lvl5pPr marL="1557589" indent="0">
              <a:buNone/>
              <a:defRPr sz="852"/>
            </a:lvl5pPr>
            <a:lvl6pPr marL="1946986" indent="0">
              <a:buNone/>
              <a:defRPr sz="852"/>
            </a:lvl6pPr>
            <a:lvl7pPr marL="2336383" indent="0">
              <a:buNone/>
              <a:defRPr sz="852"/>
            </a:lvl7pPr>
            <a:lvl8pPr marL="2725781" indent="0">
              <a:buNone/>
              <a:defRPr sz="852"/>
            </a:lvl8pPr>
            <a:lvl9pPr marL="3115178" indent="0">
              <a:buNone/>
              <a:defRPr sz="852"/>
            </a:lvl9pPr>
          </a:lstStyle>
          <a:p>
            <a:pPr lvl="0"/>
            <a:r>
              <a:rPr lang="en-US"/>
              <a:t>Click to edit Master text styles</a:t>
            </a:r>
          </a:p>
        </p:txBody>
      </p:sp>
      <p:sp>
        <p:nvSpPr>
          <p:cNvPr id="5" name="Date Placeholder 4"/>
          <p:cNvSpPr>
            <a:spLocks noGrp="1"/>
          </p:cNvSpPr>
          <p:nvPr>
            <p:ph type="dt" sz="half" idx="10"/>
          </p:nvPr>
        </p:nvSpPr>
        <p:spPr/>
        <p:txBody>
          <a:bodyPr/>
          <a:lstStyle/>
          <a:p>
            <a:fld id="{1F169B12-7809-47F0-9D57-98DE098B6A5A}" type="datetimeFigureOut">
              <a:rPr lang="en-US" smtClean="0"/>
              <a:t>7/23/2021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501290-1497-427A-BB5C-323A4D23D6F3}" type="slidenum">
              <a:rPr lang="en-US" smtClean="0"/>
              <a:t>‹#›</a:t>
            </a:fld>
            <a:endParaRPr lang="en-US"/>
          </a:p>
        </p:txBody>
      </p:sp>
    </p:spTree>
    <p:extLst>
      <p:ext uri="{BB962C8B-B14F-4D97-AF65-F5344CB8AC3E}">
        <p14:creationId xmlns:p14="http://schemas.microsoft.com/office/powerpoint/2010/main" val="3542664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5444" y="581413"/>
            <a:ext cx="6717387" cy="21107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5444" y="2907054"/>
            <a:ext cx="6717387" cy="692890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5444" y="10121607"/>
            <a:ext cx="1752362" cy="581411"/>
          </a:xfrm>
          <a:prstGeom prst="rect">
            <a:avLst/>
          </a:prstGeom>
        </p:spPr>
        <p:txBody>
          <a:bodyPr vert="horz" lIns="91440" tIns="45720" rIns="91440" bIns="45720" rtlCol="0" anchor="ctr"/>
          <a:lstStyle>
            <a:lvl1pPr algn="l">
              <a:defRPr sz="1022">
                <a:solidFill>
                  <a:schemeClr val="tx1">
                    <a:tint val="75000"/>
                  </a:schemeClr>
                </a:solidFill>
              </a:defRPr>
            </a:lvl1pPr>
          </a:lstStyle>
          <a:p>
            <a:fld id="{1F169B12-7809-47F0-9D57-98DE098B6A5A}" type="datetimeFigureOut">
              <a:rPr lang="en-US" smtClean="0"/>
              <a:t>7/23/2021</a:t>
            </a:fld>
            <a:endParaRPr lang="en-US"/>
          </a:p>
        </p:txBody>
      </p:sp>
      <p:sp>
        <p:nvSpPr>
          <p:cNvPr id="5" name="Footer Placeholder 4"/>
          <p:cNvSpPr>
            <a:spLocks noGrp="1"/>
          </p:cNvSpPr>
          <p:nvPr>
            <p:ph type="ftr" sz="quarter" idx="3"/>
          </p:nvPr>
        </p:nvSpPr>
        <p:spPr>
          <a:xfrm>
            <a:off x="2579866" y="10121607"/>
            <a:ext cx="2628543" cy="581411"/>
          </a:xfrm>
          <a:prstGeom prst="rect">
            <a:avLst/>
          </a:prstGeom>
        </p:spPr>
        <p:txBody>
          <a:bodyPr vert="horz" lIns="91440" tIns="45720" rIns="91440" bIns="45720" rtlCol="0" anchor="ctr"/>
          <a:lstStyle>
            <a:lvl1pPr algn="ctr">
              <a:defRPr sz="102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500469" y="10121607"/>
            <a:ext cx="1752362" cy="581411"/>
          </a:xfrm>
          <a:prstGeom prst="rect">
            <a:avLst/>
          </a:prstGeom>
        </p:spPr>
        <p:txBody>
          <a:bodyPr vert="horz" lIns="91440" tIns="45720" rIns="91440" bIns="45720" rtlCol="0" anchor="ctr"/>
          <a:lstStyle>
            <a:lvl1pPr algn="r">
              <a:defRPr sz="1022">
                <a:solidFill>
                  <a:schemeClr val="tx1">
                    <a:tint val="75000"/>
                  </a:schemeClr>
                </a:solidFill>
              </a:defRPr>
            </a:lvl1pPr>
          </a:lstStyle>
          <a:p>
            <a:fld id="{A2501290-1497-427A-BB5C-323A4D23D6F3}" type="slidenum">
              <a:rPr lang="en-US" smtClean="0"/>
              <a:t>‹#›</a:t>
            </a:fld>
            <a:endParaRPr lang="en-US"/>
          </a:p>
        </p:txBody>
      </p:sp>
    </p:spTree>
    <p:extLst>
      <p:ext uri="{BB962C8B-B14F-4D97-AF65-F5344CB8AC3E}">
        <p14:creationId xmlns:p14="http://schemas.microsoft.com/office/powerpoint/2010/main" val="103075397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778794" rtl="0" eaLnBrk="1" latinLnBrk="0" hangingPunct="1">
        <a:lnSpc>
          <a:spcPct val="90000"/>
        </a:lnSpc>
        <a:spcBef>
          <a:spcPct val="0"/>
        </a:spcBef>
        <a:buNone/>
        <a:defRPr sz="3747" kern="1200">
          <a:solidFill>
            <a:schemeClr val="tx1"/>
          </a:solidFill>
          <a:latin typeface="+mj-lt"/>
          <a:ea typeface="+mj-ea"/>
          <a:cs typeface="+mj-cs"/>
        </a:defRPr>
      </a:lvl1pPr>
    </p:titleStyle>
    <p:bodyStyle>
      <a:lvl1pPr marL="194699" indent="-194699" algn="l" defTabSz="778794" rtl="0" eaLnBrk="1" latinLnBrk="0" hangingPunct="1">
        <a:lnSpc>
          <a:spcPct val="90000"/>
        </a:lnSpc>
        <a:spcBef>
          <a:spcPts val="852"/>
        </a:spcBef>
        <a:buFont typeface="Arial" panose="020B0604020202020204" pitchFamily="34" charset="0"/>
        <a:buChar char="•"/>
        <a:defRPr sz="2385" kern="1200">
          <a:solidFill>
            <a:schemeClr val="tx1"/>
          </a:solidFill>
          <a:latin typeface="+mn-lt"/>
          <a:ea typeface="+mn-ea"/>
          <a:cs typeface="+mn-cs"/>
        </a:defRPr>
      </a:lvl1pPr>
      <a:lvl2pPr marL="584096" indent="-194699" algn="l" defTabSz="778794" rtl="0" eaLnBrk="1" latinLnBrk="0" hangingPunct="1">
        <a:lnSpc>
          <a:spcPct val="90000"/>
        </a:lnSpc>
        <a:spcBef>
          <a:spcPts val="426"/>
        </a:spcBef>
        <a:buFont typeface="Arial" panose="020B0604020202020204" pitchFamily="34" charset="0"/>
        <a:buChar char="•"/>
        <a:defRPr sz="2044" kern="1200">
          <a:solidFill>
            <a:schemeClr val="tx1"/>
          </a:solidFill>
          <a:latin typeface="+mn-lt"/>
          <a:ea typeface="+mn-ea"/>
          <a:cs typeface="+mn-cs"/>
        </a:defRPr>
      </a:lvl2pPr>
      <a:lvl3pPr marL="973493" indent="-194699" algn="l" defTabSz="778794" rtl="0" eaLnBrk="1" latinLnBrk="0" hangingPunct="1">
        <a:lnSpc>
          <a:spcPct val="90000"/>
        </a:lnSpc>
        <a:spcBef>
          <a:spcPts val="426"/>
        </a:spcBef>
        <a:buFont typeface="Arial" panose="020B0604020202020204" pitchFamily="34" charset="0"/>
        <a:buChar char="•"/>
        <a:defRPr sz="1703" kern="1200">
          <a:solidFill>
            <a:schemeClr val="tx1"/>
          </a:solidFill>
          <a:latin typeface="+mn-lt"/>
          <a:ea typeface="+mn-ea"/>
          <a:cs typeface="+mn-cs"/>
        </a:defRPr>
      </a:lvl3pPr>
      <a:lvl4pPr marL="1362890" indent="-194699" algn="l" defTabSz="778794" rtl="0" eaLnBrk="1" latinLnBrk="0" hangingPunct="1">
        <a:lnSpc>
          <a:spcPct val="90000"/>
        </a:lnSpc>
        <a:spcBef>
          <a:spcPts val="426"/>
        </a:spcBef>
        <a:buFont typeface="Arial" panose="020B0604020202020204" pitchFamily="34" charset="0"/>
        <a:buChar char="•"/>
        <a:defRPr sz="1533" kern="1200">
          <a:solidFill>
            <a:schemeClr val="tx1"/>
          </a:solidFill>
          <a:latin typeface="+mn-lt"/>
          <a:ea typeface="+mn-ea"/>
          <a:cs typeface="+mn-cs"/>
        </a:defRPr>
      </a:lvl4pPr>
      <a:lvl5pPr marL="1752288" indent="-194699" algn="l" defTabSz="778794" rtl="0" eaLnBrk="1" latinLnBrk="0" hangingPunct="1">
        <a:lnSpc>
          <a:spcPct val="90000"/>
        </a:lnSpc>
        <a:spcBef>
          <a:spcPts val="426"/>
        </a:spcBef>
        <a:buFont typeface="Arial" panose="020B0604020202020204" pitchFamily="34" charset="0"/>
        <a:buChar char="•"/>
        <a:defRPr sz="1533" kern="1200">
          <a:solidFill>
            <a:schemeClr val="tx1"/>
          </a:solidFill>
          <a:latin typeface="+mn-lt"/>
          <a:ea typeface="+mn-ea"/>
          <a:cs typeface="+mn-cs"/>
        </a:defRPr>
      </a:lvl5pPr>
      <a:lvl6pPr marL="2141685" indent="-194699" algn="l" defTabSz="778794" rtl="0" eaLnBrk="1" latinLnBrk="0" hangingPunct="1">
        <a:lnSpc>
          <a:spcPct val="90000"/>
        </a:lnSpc>
        <a:spcBef>
          <a:spcPts val="426"/>
        </a:spcBef>
        <a:buFont typeface="Arial" panose="020B0604020202020204" pitchFamily="34" charset="0"/>
        <a:buChar char="•"/>
        <a:defRPr sz="1533" kern="1200">
          <a:solidFill>
            <a:schemeClr val="tx1"/>
          </a:solidFill>
          <a:latin typeface="+mn-lt"/>
          <a:ea typeface="+mn-ea"/>
          <a:cs typeface="+mn-cs"/>
        </a:defRPr>
      </a:lvl6pPr>
      <a:lvl7pPr marL="2531082" indent="-194699" algn="l" defTabSz="778794" rtl="0" eaLnBrk="1" latinLnBrk="0" hangingPunct="1">
        <a:lnSpc>
          <a:spcPct val="90000"/>
        </a:lnSpc>
        <a:spcBef>
          <a:spcPts val="426"/>
        </a:spcBef>
        <a:buFont typeface="Arial" panose="020B0604020202020204" pitchFamily="34" charset="0"/>
        <a:buChar char="•"/>
        <a:defRPr sz="1533" kern="1200">
          <a:solidFill>
            <a:schemeClr val="tx1"/>
          </a:solidFill>
          <a:latin typeface="+mn-lt"/>
          <a:ea typeface="+mn-ea"/>
          <a:cs typeface="+mn-cs"/>
        </a:defRPr>
      </a:lvl7pPr>
      <a:lvl8pPr marL="2920479" indent="-194699" algn="l" defTabSz="778794" rtl="0" eaLnBrk="1" latinLnBrk="0" hangingPunct="1">
        <a:lnSpc>
          <a:spcPct val="90000"/>
        </a:lnSpc>
        <a:spcBef>
          <a:spcPts val="426"/>
        </a:spcBef>
        <a:buFont typeface="Arial" panose="020B0604020202020204" pitchFamily="34" charset="0"/>
        <a:buChar char="•"/>
        <a:defRPr sz="1533" kern="1200">
          <a:solidFill>
            <a:schemeClr val="tx1"/>
          </a:solidFill>
          <a:latin typeface="+mn-lt"/>
          <a:ea typeface="+mn-ea"/>
          <a:cs typeface="+mn-cs"/>
        </a:defRPr>
      </a:lvl8pPr>
      <a:lvl9pPr marL="3309877" indent="-194699" algn="l" defTabSz="778794" rtl="0" eaLnBrk="1" latinLnBrk="0" hangingPunct="1">
        <a:lnSpc>
          <a:spcPct val="90000"/>
        </a:lnSpc>
        <a:spcBef>
          <a:spcPts val="426"/>
        </a:spcBef>
        <a:buFont typeface="Arial" panose="020B0604020202020204" pitchFamily="34" charset="0"/>
        <a:buChar char="•"/>
        <a:defRPr sz="1533" kern="1200">
          <a:solidFill>
            <a:schemeClr val="tx1"/>
          </a:solidFill>
          <a:latin typeface="+mn-lt"/>
          <a:ea typeface="+mn-ea"/>
          <a:cs typeface="+mn-cs"/>
        </a:defRPr>
      </a:lvl9pPr>
    </p:bodyStyle>
    <p:otherStyle>
      <a:defPPr>
        <a:defRPr lang="en-US"/>
      </a:defPPr>
      <a:lvl1pPr marL="0" algn="l" defTabSz="778794" rtl="0" eaLnBrk="1" latinLnBrk="0" hangingPunct="1">
        <a:defRPr sz="1533" kern="1200">
          <a:solidFill>
            <a:schemeClr val="tx1"/>
          </a:solidFill>
          <a:latin typeface="+mn-lt"/>
          <a:ea typeface="+mn-ea"/>
          <a:cs typeface="+mn-cs"/>
        </a:defRPr>
      </a:lvl1pPr>
      <a:lvl2pPr marL="389397" algn="l" defTabSz="778794" rtl="0" eaLnBrk="1" latinLnBrk="0" hangingPunct="1">
        <a:defRPr sz="1533" kern="1200">
          <a:solidFill>
            <a:schemeClr val="tx1"/>
          </a:solidFill>
          <a:latin typeface="+mn-lt"/>
          <a:ea typeface="+mn-ea"/>
          <a:cs typeface="+mn-cs"/>
        </a:defRPr>
      </a:lvl2pPr>
      <a:lvl3pPr marL="778794" algn="l" defTabSz="778794" rtl="0" eaLnBrk="1" latinLnBrk="0" hangingPunct="1">
        <a:defRPr sz="1533" kern="1200">
          <a:solidFill>
            <a:schemeClr val="tx1"/>
          </a:solidFill>
          <a:latin typeface="+mn-lt"/>
          <a:ea typeface="+mn-ea"/>
          <a:cs typeface="+mn-cs"/>
        </a:defRPr>
      </a:lvl3pPr>
      <a:lvl4pPr marL="1168192" algn="l" defTabSz="778794" rtl="0" eaLnBrk="1" latinLnBrk="0" hangingPunct="1">
        <a:defRPr sz="1533" kern="1200">
          <a:solidFill>
            <a:schemeClr val="tx1"/>
          </a:solidFill>
          <a:latin typeface="+mn-lt"/>
          <a:ea typeface="+mn-ea"/>
          <a:cs typeface="+mn-cs"/>
        </a:defRPr>
      </a:lvl4pPr>
      <a:lvl5pPr marL="1557589" algn="l" defTabSz="778794" rtl="0" eaLnBrk="1" latinLnBrk="0" hangingPunct="1">
        <a:defRPr sz="1533" kern="1200">
          <a:solidFill>
            <a:schemeClr val="tx1"/>
          </a:solidFill>
          <a:latin typeface="+mn-lt"/>
          <a:ea typeface="+mn-ea"/>
          <a:cs typeface="+mn-cs"/>
        </a:defRPr>
      </a:lvl5pPr>
      <a:lvl6pPr marL="1946986" algn="l" defTabSz="778794" rtl="0" eaLnBrk="1" latinLnBrk="0" hangingPunct="1">
        <a:defRPr sz="1533" kern="1200">
          <a:solidFill>
            <a:schemeClr val="tx1"/>
          </a:solidFill>
          <a:latin typeface="+mn-lt"/>
          <a:ea typeface="+mn-ea"/>
          <a:cs typeface="+mn-cs"/>
        </a:defRPr>
      </a:lvl6pPr>
      <a:lvl7pPr marL="2336383" algn="l" defTabSz="778794" rtl="0" eaLnBrk="1" latinLnBrk="0" hangingPunct="1">
        <a:defRPr sz="1533" kern="1200">
          <a:solidFill>
            <a:schemeClr val="tx1"/>
          </a:solidFill>
          <a:latin typeface="+mn-lt"/>
          <a:ea typeface="+mn-ea"/>
          <a:cs typeface="+mn-cs"/>
        </a:defRPr>
      </a:lvl7pPr>
      <a:lvl8pPr marL="2725781" algn="l" defTabSz="778794" rtl="0" eaLnBrk="1" latinLnBrk="0" hangingPunct="1">
        <a:defRPr sz="1533" kern="1200">
          <a:solidFill>
            <a:schemeClr val="tx1"/>
          </a:solidFill>
          <a:latin typeface="+mn-lt"/>
          <a:ea typeface="+mn-ea"/>
          <a:cs typeface="+mn-cs"/>
        </a:defRPr>
      </a:lvl8pPr>
      <a:lvl9pPr marL="3115178" algn="l" defTabSz="778794" rtl="0" eaLnBrk="1" latinLnBrk="0" hangingPunct="1">
        <a:defRPr sz="153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2.png"/><Relationship Id="rId18" Type="http://schemas.openxmlformats.org/officeDocument/2006/relationships/image" Target="../media/image16.png"/><Relationship Id="rId26" Type="http://schemas.openxmlformats.org/officeDocument/2006/relationships/hyperlink" Target="https://www.flickr.com/photos/locnd283/" TargetMode="External"/><Relationship Id="rId21" Type="http://schemas.openxmlformats.org/officeDocument/2006/relationships/image" Target="../media/image18.png"/><Relationship Id="rId34" Type="http://schemas.openxmlformats.org/officeDocument/2006/relationships/image" Target="../media/image27.sv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hyperlink" Target="mailto:locnd.fpt@gmail.com" TargetMode="External"/><Relationship Id="rId25" Type="http://schemas.openxmlformats.org/officeDocument/2006/relationships/image" Target="../media/image21.svg"/><Relationship Id="rId33" Type="http://schemas.openxmlformats.org/officeDocument/2006/relationships/image" Target="../media/image26.png"/><Relationship Id="rId38" Type="http://schemas.openxmlformats.org/officeDocument/2006/relationships/image" Target="../media/image31.svg"/><Relationship Id="rId2" Type="http://schemas.openxmlformats.org/officeDocument/2006/relationships/image" Target="../media/image1.png"/><Relationship Id="rId16" Type="http://schemas.openxmlformats.org/officeDocument/2006/relationships/image" Target="../media/image15.svg"/><Relationship Id="rId20" Type="http://schemas.openxmlformats.org/officeDocument/2006/relationships/hyperlink" Target="http://www.linkedin.com/in/locnd283" TargetMode="External"/><Relationship Id="rId29" Type="http://schemas.openxmlformats.org/officeDocument/2006/relationships/hyperlink" Target="https://www.behance.net/locnguyen172" TargetMode="External"/><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0.png"/><Relationship Id="rId24" Type="http://schemas.openxmlformats.org/officeDocument/2006/relationships/image" Target="../media/image20.png"/><Relationship Id="rId32" Type="http://schemas.openxmlformats.org/officeDocument/2006/relationships/hyperlink" Target="https://github.com/locnd-fpt" TargetMode="External"/><Relationship Id="rId37" Type="http://schemas.openxmlformats.org/officeDocument/2006/relationships/image" Target="../media/image30.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hyperlink" Target="https://www.facebook.com/dloca15.1/" TargetMode="External"/><Relationship Id="rId28" Type="http://schemas.openxmlformats.org/officeDocument/2006/relationships/image" Target="../media/image23.svg"/><Relationship Id="rId36" Type="http://schemas.openxmlformats.org/officeDocument/2006/relationships/image" Target="../media/image29.svg"/><Relationship Id="rId10" Type="http://schemas.openxmlformats.org/officeDocument/2006/relationships/image" Target="../media/image9.svg"/><Relationship Id="rId19" Type="http://schemas.openxmlformats.org/officeDocument/2006/relationships/image" Target="../media/image17.svg"/><Relationship Id="rId31" Type="http://schemas.openxmlformats.org/officeDocument/2006/relationships/image" Target="../media/image25.sv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 Id="rId22" Type="http://schemas.openxmlformats.org/officeDocument/2006/relationships/image" Target="../media/image19.svg"/><Relationship Id="rId27" Type="http://schemas.openxmlformats.org/officeDocument/2006/relationships/image" Target="../media/image22.png"/><Relationship Id="rId30" Type="http://schemas.openxmlformats.org/officeDocument/2006/relationships/image" Target="../media/image24.png"/><Relationship Id="rId35" Type="http://schemas.openxmlformats.org/officeDocument/2006/relationships/image" Target="../media/image28.png"/><Relationship Id="rId8" Type="http://schemas.openxmlformats.org/officeDocument/2006/relationships/image" Target="../media/image7.svg"/><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mailto:locnd.fpt@gmail.com" TargetMode="External"/><Relationship Id="rId2" Type="http://schemas.openxmlformats.org/officeDocument/2006/relationships/hyperlink" Target="https://drive.google.com/file/d/1r6Vz3ferSjuJJElLzIptMK8jGXyB8BHx/view?usp=sharing"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4336725-7818-4166-8E7F-8BFF4C748B15}"/>
              </a:ext>
            </a:extLst>
          </p:cNvPr>
          <p:cNvSpPr/>
          <p:nvPr/>
        </p:nvSpPr>
        <p:spPr>
          <a:xfrm>
            <a:off x="0" y="-18617"/>
            <a:ext cx="2830298" cy="10939030"/>
          </a:xfrm>
          <a:prstGeom prst="rect">
            <a:avLst/>
          </a:prstGeom>
          <a:solidFill>
            <a:srgbClr val="F7F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44"/>
              <a:t>x</a:t>
            </a:r>
          </a:p>
        </p:txBody>
      </p:sp>
      <p:sp>
        <p:nvSpPr>
          <p:cNvPr id="49" name="Rectangle: Rounded Corners 48">
            <a:extLst>
              <a:ext uri="{FF2B5EF4-FFF2-40B4-BE49-F238E27FC236}">
                <a16:creationId xmlns:a16="http://schemas.microsoft.com/office/drawing/2014/main" id="{8B871A20-EAFF-41C9-A911-1D18E9228E1B}"/>
              </a:ext>
            </a:extLst>
          </p:cNvPr>
          <p:cNvSpPr/>
          <p:nvPr/>
        </p:nvSpPr>
        <p:spPr>
          <a:xfrm>
            <a:off x="453628" y="390239"/>
            <a:ext cx="1800236" cy="1800236"/>
          </a:xfrm>
          <a:prstGeom prst="roundRect">
            <a:avLst>
              <a:gd name="adj" fmla="val 8573"/>
            </a:avLst>
          </a:prstGeom>
          <a:solidFill>
            <a:srgbClr val="F8F8F8"/>
          </a:solidFill>
          <a:ln w="76200">
            <a:noFill/>
          </a:ln>
          <a:effectLst>
            <a:outerShdw blurRad="165100" dist="38100" dir="2700000" sx="104000" sy="104000" algn="tl" rotWithShape="0">
              <a:srgbClr val="69ADFF">
                <a:alpha val="1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58" descr="A person wearing glasses&#10;&#10;Description automatically generated with medium confidence">
            <a:extLst>
              <a:ext uri="{FF2B5EF4-FFF2-40B4-BE49-F238E27FC236}">
                <a16:creationId xmlns:a16="http://schemas.microsoft.com/office/drawing/2014/main" id="{6A190FF8-34AE-403B-A7EA-AEEC2E302D13}"/>
              </a:ext>
            </a:extLst>
          </p:cNvPr>
          <p:cNvPicPr>
            <a:picLocks noChangeAspect="1"/>
          </p:cNvPicPr>
          <p:nvPr/>
        </p:nvPicPr>
        <p:blipFill>
          <a:blip r:embed="rId2">
            <a:extLst>
              <a:ext uri="{28A0092B-C50C-407E-A947-70E740481C1C}">
                <a14:useLocalDpi xmlns:a14="http://schemas.microsoft.com/office/drawing/2010/main" val="0"/>
              </a:ext>
            </a:extLst>
          </a:blip>
          <a:srcRect l="13610" t="9517" r="13199" b="17292"/>
          <a:stretch>
            <a:fillRect/>
          </a:stretch>
        </p:blipFill>
        <p:spPr>
          <a:xfrm>
            <a:off x="453628" y="390239"/>
            <a:ext cx="1800236" cy="1800236"/>
          </a:xfrm>
          <a:custGeom>
            <a:avLst/>
            <a:gdLst>
              <a:gd name="connsiteX0" fmla="*/ 245171 w 1470996"/>
              <a:gd name="connsiteY0" fmla="*/ 0 h 1470996"/>
              <a:gd name="connsiteX1" fmla="*/ 1225825 w 1470996"/>
              <a:gd name="connsiteY1" fmla="*/ 0 h 1470996"/>
              <a:gd name="connsiteX2" fmla="*/ 1470996 w 1470996"/>
              <a:gd name="connsiteY2" fmla="*/ 245171 h 1470996"/>
              <a:gd name="connsiteX3" fmla="*/ 1470996 w 1470996"/>
              <a:gd name="connsiteY3" fmla="*/ 1225825 h 1470996"/>
              <a:gd name="connsiteX4" fmla="*/ 1225825 w 1470996"/>
              <a:gd name="connsiteY4" fmla="*/ 1470996 h 1470996"/>
              <a:gd name="connsiteX5" fmla="*/ 245171 w 1470996"/>
              <a:gd name="connsiteY5" fmla="*/ 1470996 h 1470996"/>
              <a:gd name="connsiteX6" fmla="*/ 0 w 1470996"/>
              <a:gd name="connsiteY6" fmla="*/ 1225825 h 1470996"/>
              <a:gd name="connsiteX7" fmla="*/ 0 w 1470996"/>
              <a:gd name="connsiteY7" fmla="*/ 245171 h 1470996"/>
              <a:gd name="connsiteX8" fmla="*/ 245171 w 1470996"/>
              <a:gd name="connsiteY8" fmla="*/ 0 h 1470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70996" h="1470996">
                <a:moveTo>
                  <a:pt x="245171" y="0"/>
                </a:moveTo>
                <a:lnTo>
                  <a:pt x="1225825" y="0"/>
                </a:lnTo>
                <a:cubicBezTo>
                  <a:pt x="1361229" y="0"/>
                  <a:pt x="1470996" y="109767"/>
                  <a:pt x="1470996" y="245171"/>
                </a:cubicBezTo>
                <a:lnTo>
                  <a:pt x="1470996" y="1225825"/>
                </a:lnTo>
                <a:cubicBezTo>
                  <a:pt x="1470996" y="1361229"/>
                  <a:pt x="1361229" y="1470996"/>
                  <a:pt x="1225825" y="1470996"/>
                </a:cubicBezTo>
                <a:lnTo>
                  <a:pt x="245171" y="1470996"/>
                </a:lnTo>
                <a:cubicBezTo>
                  <a:pt x="109767" y="1470996"/>
                  <a:pt x="0" y="1361229"/>
                  <a:pt x="0" y="1225825"/>
                </a:cubicBezTo>
                <a:lnTo>
                  <a:pt x="0" y="245171"/>
                </a:lnTo>
                <a:cubicBezTo>
                  <a:pt x="0" y="109767"/>
                  <a:pt x="109767" y="0"/>
                  <a:pt x="245171" y="0"/>
                </a:cubicBezTo>
                <a:close/>
              </a:path>
            </a:pathLst>
          </a:custGeom>
        </p:spPr>
      </p:pic>
      <p:sp>
        <p:nvSpPr>
          <p:cNvPr id="47" name="TextBox 46">
            <a:extLst>
              <a:ext uri="{FF2B5EF4-FFF2-40B4-BE49-F238E27FC236}">
                <a16:creationId xmlns:a16="http://schemas.microsoft.com/office/drawing/2014/main" id="{93DF14AE-CB03-454E-8113-A21E5907BCB1}"/>
              </a:ext>
            </a:extLst>
          </p:cNvPr>
          <p:cNvSpPr txBox="1"/>
          <p:nvPr/>
        </p:nvSpPr>
        <p:spPr>
          <a:xfrm>
            <a:off x="385704" y="2796030"/>
            <a:ext cx="567945" cy="261610"/>
          </a:xfrm>
          <a:prstGeom prst="rect">
            <a:avLst/>
          </a:prstGeom>
          <a:noFill/>
        </p:spPr>
        <p:txBody>
          <a:bodyPr wrap="square" rtlCol="0">
            <a:spAutoFit/>
          </a:bodyPr>
          <a:lstStyle>
            <a:defPPr>
              <a:defRPr lang="en-US"/>
            </a:defPPr>
            <a:lvl1pPr>
              <a:defRPr sz="1296">
                <a:solidFill>
                  <a:schemeClr val="tx1">
                    <a:lumMod val="65000"/>
                    <a:lumOff val="35000"/>
                  </a:schemeClr>
                </a:solidFill>
                <a:latin typeface="Montserrat SemiBold" panose="00000700000000000000" pitchFamily="2" charset="0"/>
                <a:cs typeface="Poppins Light" panose="00000400000000000000" pitchFamily="50" charset="0"/>
              </a:defRPr>
            </a:lvl1pPr>
          </a:lstStyle>
          <a:p>
            <a:r>
              <a:rPr lang="vi-VN" sz="1050">
                <a:solidFill>
                  <a:srgbClr val="282F62"/>
                </a:solidFill>
                <a:latin typeface="Montserrat" panose="00000500000000000000" pitchFamily="2" charset="0"/>
              </a:rPr>
              <a:t>Male</a:t>
            </a:r>
            <a:endParaRPr lang="en-US" sz="1050">
              <a:solidFill>
                <a:srgbClr val="282F62"/>
              </a:solidFill>
              <a:latin typeface="Montserrat" panose="00000500000000000000" pitchFamily="2" charset="0"/>
            </a:endParaRPr>
          </a:p>
        </p:txBody>
      </p:sp>
      <p:pic>
        <p:nvPicPr>
          <p:cNvPr id="70" name="Graphic 69" descr="Male profile with solid fill">
            <a:extLst>
              <a:ext uri="{FF2B5EF4-FFF2-40B4-BE49-F238E27FC236}">
                <a16:creationId xmlns:a16="http://schemas.microsoft.com/office/drawing/2014/main" id="{5E2C76EF-551E-4929-B177-C63B0318A98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3348" y="2835395"/>
            <a:ext cx="182880" cy="182880"/>
          </a:xfrm>
          <a:prstGeom prst="rect">
            <a:avLst/>
          </a:prstGeom>
        </p:spPr>
      </p:pic>
      <p:sp>
        <p:nvSpPr>
          <p:cNvPr id="48" name="TextBox 47">
            <a:extLst>
              <a:ext uri="{FF2B5EF4-FFF2-40B4-BE49-F238E27FC236}">
                <a16:creationId xmlns:a16="http://schemas.microsoft.com/office/drawing/2014/main" id="{D4D37F34-200F-49DA-B0E1-BF71220F7709}"/>
              </a:ext>
            </a:extLst>
          </p:cNvPr>
          <p:cNvSpPr txBox="1"/>
          <p:nvPr/>
        </p:nvSpPr>
        <p:spPr>
          <a:xfrm>
            <a:off x="385704" y="3081037"/>
            <a:ext cx="1989689" cy="261610"/>
          </a:xfrm>
          <a:prstGeom prst="rect">
            <a:avLst/>
          </a:prstGeom>
          <a:noFill/>
        </p:spPr>
        <p:txBody>
          <a:bodyPr wrap="square" rtlCol="0">
            <a:spAutoFit/>
          </a:bodyPr>
          <a:lstStyle>
            <a:defPPr>
              <a:defRPr lang="en-US"/>
            </a:defPPr>
            <a:lvl1pPr>
              <a:defRPr sz="1100">
                <a:solidFill>
                  <a:srgbClr val="282F62"/>
                </a:solidFill>
                <a:latin typeface="Montserrat" panose="00000500000000000000" pitchFamily="2" charset="0"/>
                <a:cs typeface="Poppins Light" panose="00000400000000000000" pitchFamily="50" charset="0"/>
              </a:defRPr>
            </a:lvl1pPr>
          </a:lstStyle>
          <a:p>
            <a:r>
              <a:rPr lang="en-US" sz="1050"/>
              <a:t>January 17, 2002</a:t>
            </a:r>
          </a:p>
        </p:txBody>
      </p:sp>
      <p:pic>
        <p:nvPicPr>
          <p:cNvPr id="75" name="Graphic 74" descr="Daily calendar with solid fill">
            <a:extLst>
              <a:ext uri="{FF2B5EF4-FFF2-40B4-BE49-F238E27FC236}">
                <a16:creationId xmlns:a16="http://schemas.microsoft.com/office/drawing/2014/main" id="{EB368E27-666D-48EE-B095-DF29B557D34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3348" y="3120402"/>
            <a:ext cx="182880" cy="182880"/>
          </a:xfrm>
          <a:prstGeom prst="rect">
            <a:avLst/>
          </a:prstGeom>
        </p:spPr>
      </p:pic>
      <p:sp>
        <p:nvSpPr>
          <p:cNvPr id="37" name="TextBox 36">
            <a:extLst>
              <a:ext uri="{FF2B5EF4-FFF2-40B4-BE49-F238E27FC236}">
                <a16:creationId xmlns:a16="http://schemas.microsoft.com/office/drawing/2014/main" id="{E9FE135F-F4BE-45F5-AAB4-07B110D931BD}"/>
              </a:ext>
            </a:extLst>
          </p:cNvPr>
          <p:cNvSpPr txBox="1"/>
          <p:nvPr/>
        </p:nvSpPr>
        <p:spPr>
          <a:xfrm>
            <a:off x="369883" y="3356811"/>
            <a:ext cx="2594014" cy="261610"/>
          </a:xfrm>
          <a:prstGeom prst="rect">
            <a:avLst/>
          </a:prstGeom>
          <a:noFill/>
        </p:spPr>
        <p:txBody>
          <a:bodyPr wrap="square" rtlCol="0">
            <a:spAutoFit/>
          </a:bodyPr>
          <a:lstStyle>
            <a:defPPr>
              <a:defRPr lang="en-US"/>
            </a:defPPr>
            <a:lvl1pPr>
              <a:defRPr sz="1200">
                <a:solidFill>
                  <a:schemeClr val="tx1">
                    <a:lumMod val="50000"/>
                    <a:lumOff val="50000"/>
                  </a:schemeClr>
                </a:solidFill>
                <a:latin typeface="Raleway Medium" pitchFamily="2" charset="0"/>
                <a:cs typeface="Poppins Light" panose="00000400000000000000" pitchFamily="50" charset="0"/>
              </a:defRPr>
            </a:lvl1pPr>
          </a:lstStyle>
          <a:p>
            <a:r>
              <a:rPr lang="en-US" sz="1050">
                <a:solidFill>
                  <a:srgbClr val="282F62"/>
                </a:solidFill>
                <a:latin typeface="Montserrat" panose="00000500000000000000" pitchFamily="2" charset="0"/>
              </a:rPr>
              <a:t>District</a:t>
            </a:r>
            <a:r>
              <a:rPr lang="vi-VN" sz="1050">
                <a:solidFill>
                  <a:srgbClr val="282F62"/>
                </a:solidFill>
                <a:latin typeface="Montserrat" panose="00000500000000000000" pitchFamily="2" charset="0"/>
              </a:rPr>
              <a:t> </a:t>
            </a:r>
            <a:r>
              <a:rPr lang="en-US" sz="1050">
                <a:solidFill>
                  <a:srgbClr val="282F62"/>
                </a:solidFill>
                <a:latin typeface="Montserrat" panose="00000500000000000000" pitchFamily="2" charset="0"/>
              </a:rPr>
              <a:t>9, HCM City, Vietnam</a:t>
            </a:r>
          </a:p>
        </p:txBody>
      </p:sp>
      <p:pic>
        <p:nvPicPr>
          <p:cNvPr id="77" name="Graphic 76" descr="Marker with solid fill">
            <a:extLst>
              <a:ext uri="{FF2B5EF4-FFF2-40B4-BE49-F238E27FC236}">
                <a16:creationId xmlns:a16="http://schemas.microsoft.com/office/drawing/2014/main" id="{DB2D2FEC-6CE7-4206-A133-D83E9E0ED3E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93348" y="3396176"/>
            <a:ext cx="182880" cy="182880"/>
          </a:xfrm>
          <a:prstGeom prst="rect">
            <a:avLst/>
          </a:prstGeom>
        </p:spPr>
      </p:pic>
      <p:sp>
        <p:nvSpPr>
          <p:cNvPr id="111" name="Rectangle: Rounded Corners 110">
            <a:extLst>
              <a:ext uri="{FF2B5EF4-FFF2-40B4-BE49-F238E27FC236}">
                <a16:creationId xmlns:a16="http://schemas.microsoft.com/office/drawing/2014/main" id="{1DD0E2F4-8141-4C44-9400-736C8D31E0F2}"/>
              </a:ext>
            </a:extLst>
          </p:cNvPr>
          <p:cNvSpPr/>
          <p:nvPr/>
        </p:nvSpPr>
        <p:spPr>
          <a:xfrm>
            <a:off x="2646599" y="-196214"/>
            <a:ext cx="4867578" cy="10845036"/>
          </a:xfrm>
          <a:prstGeom prst="roundRect">
            <a:avLst>
              <a:gd name="adj" fmla="val 3355"/>
            </a:avLst>
          </a:prstGeom>
          <a:solidFill>
            <a:schemeClr val="bg1"/>
          </a:solidFill>
          <a:ln w="76200">
            <a:noFill/>
          </a:ln>
          <a:effectLst>
            <a:outerShdw blurRad="368300" sx="102000" sy="102000" algn="ctr" rotWithShape="0">
              <a:srgbClr val="69ADFF">
                <a:alpha val="1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1EE47D7C-DE92-490F-A74D-4B5F52AF5E4F}"/>
              </a:ext>
            </a:extLst>
          </p:cNvPr>
          <p:cNvSpPr txBox="1"/>
          <p:nvPr/>
        </p:nvSpPr>
        <p:spPr>
          <a:xfrm>
            <a:off x="2884860" y="2423535"/>
            <a:ext cx="1521570" cy="369332"/>
          </a:xfrm>
          <a:prstGeom prst="rect">
            <a:avLst/>
          </a:prstGeom>
          <a:noFill/>
        </p:spPr>
        <p:txBody>
          <a:bodyPr wrap="none" rtlCol="0">
            <a:spAutoFit/>
          </a:bodyPr>
          <a:lstStyle/>
          <a:p>
            <a:r>
              <a:rPr lang="en-US" kern="5000" spc="60">
                <a:solidFill>
                  <a:srgbClr val="006BED"/>
                </a:solidFill>
                <a:latin typeface="Montserrat SemiBold" panose="00000700000000000000" pitchFamily="2" charset="0"/>
              </a:rPr>
              <a:t>Objectives</a:t>
            </a:r>
          </a:p>
        </p:txBody>
      </p:sp>
      <p:grpSp>
        <p:nvGrpSpPr>
          <p:cNvPr id="221" name="Group 220">
            <a:extLst>
              <a:ext uri="{FF2B5EF4-FFF2-40B4-BE49-F238E27FC236}">
                <a16:creationId xmlns:a16="http://schemas.microsoft.com/office/drawing/2014/main" id="{070CE327-3AFD-47EB-AF95-00BC586CA994}"/>
              </a:ext>
            </a:extLst>
          </p:cNvPr>
          <p:cNvGrpSpPr/>
          <p:nvPr/>
        </p:nvGrpSpPr>
        <p:grpSpPr>
          <a:xfrm>
            <a:off x="179689" y="2432411"/>
            <a:ext cx="1397659" cy="307777"/>
            <a:chOff x="179689" y="2432411"/>
            <a:chExt cx="1397659" cy="307777"/>
          </a:xfrm>
        </p:grpSpPr>
        <p:sp>
          <p:nvSpPr>
            <p:cNvPr id="15" name="TextBox 14">
              <a:extLst>
                <a:ext uri="{FF2B5EF4-FFF2-40B4-BE49-F238E27FC236}">
                  <a16:creationId xmlns:a16="http://schemas.microsoft.com/office/drawing/2014/main" id="{D425B8A0-DEFD-496A-A3B1-44C53813B902}"/>
                </a:ext>
              </a:extLst>
            </p:cNvPr>
            <p:cNvSpPr txBox="1"/>
            <p:nvPr/>
          </p:nvSpPr>
          <p:spPr>
            <a:xfrm>
              <a:off x="427033" y="2432411"/>
              <a:ext cx="1150315" cy="307777"/>
            </a:xfrm>
            <a:prstGeom prst="rect">
              <a:avLst/>
            </a:prstGeom>
            <a:noFill/>
          </p:spPr>
          <p:txBody>
            <a:bodyPr wrap="none" rtlCol="0">
              <a:spAutoFit/>
            </a:bodyPr>
            <a:lstStyle/>
            <a:p>
              <a:r>
                <a:rPr lang="vi-VN" sz="1400" kern="5000" spc="60">
                  <a:solidFill>
                    <a:srgbClr val="006BED"/>
                  </a:solidFill>
                  <a:latin typeface="Montserrat SemiBold" panose="00000700000000000000" pitchFamily="2" charset="0"/>
                </a:rPr>
                <a:t>About Me</a:t>
              </a:r>
              <a:endParaRPr lang="en-US" sz="1400" kern="5000" spc="60">
                <a:solidFill>
                  <a:srgbClr val="006BED"/>
                </a:solidFill>
                <a:latin typeface="Montserrat SemiBold" panose="00000700000000000000" pitchFamily="2" charset="0"/>
              </a:endParaRPr>
            </a:p>
          </p:txBody>
        </p:sp>
        <p:grpSp>
          <p:nvGrpSpPr>
            <p:cNvPr id="18" name="Group 17">
              <a:extLst>
                <a:ext uri="{FF2B5EF4-FFF2-40B4-BE49-F238E27FC236}">
                  <a16:creationId xmlns:a16="http://schemas.microsoft.com/office/drawing/2014/main" id="{3EE853AB-BE21-4BEA-8F60-49E0C096CE80}"/>
                </a:ext>
              </a:extLst>
            </p:cNvPr>
            <p:cNvGrpSpPr/>
            <p:nvPr/>
          </p:nvGrpSpPr>
          <p:grpSpPr>
            <a:xfrm>
              <a:off x="179689" y="2471999"/>
              <a:ext cx="228600" cy="228600"/>
              <a:chOff x="672799" y="2641600"/>
              <a:chExt cx="228600" cy="228600"/>
            </a:xfrm>
          </p:grpSpPr>
          <p:sp>
            <p:nvSpPr>
              <p:cNvPr id="38" name="Rectangle: Rounded Corners 37">
                <a:extLst>
                  <a:ext uri="{FF2B5EF4-FFF2-40B4-BE49-F238E27FC236}">
                    <a16:creationId xmlns:a16="http://schemas.microsoft.com/office/drawing/2014/main" id="{211DC6AF-78F0-4DB4-ACEF-F874E192908D}"/>
                  </a:ext>
                </a:extLst>
              </p:cNvPr>
              <p:cNvSpPr/>
              <p:nvPr/>
            </p:nvSpPr>
            <p:spPr>
              <a:xfrm>
                <a:off x="672799" y="2641600"/>
                <a:ext cx="228600" cy="228600"/>
              </a:xfrm>
              <a:prstGeom prst="roundRect">
                <a:avLst>
                  <a:gd name="adj" fmla="val 20301"/>
                </a:avLst>
              </a:prstGeom>
              <a:solidFill>
                <a:srgbClr val="006BED"/>
              </a:solidFill>
              <a:ln>
                <a:noFill/>
              </a:ln>
              <a:effectLst>
                <a:outerShdw blurRad="88900" dist="38100" dir="2700000" algn="tl" rotWithShape="0">
                  <a:srgbClr val="006BED">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descr="Folder Search with solid fill">
                <a:extLst>
                  <a:ext uri="{FF2B5EF4-FFF2-40B4-BE49-F238E27FC236}">
                    <a16:creationId xmlns:a16="http://schemas.microsoft.com/office/drawing/2014/main" id="{EC9718D8-D641-4EF6-A206-73503D05FC0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02952" y="2669420"/>
                <a:ext cx="164688" cy="164688"/>
              </a:xfrm>
              <a:prstGeom prst="rect">
                <a:avLst/>
              </a:prstGeom>
            </p:spPr>
          </p:pic>
        </p:grpSp>
      </p:grpSp>
      <p:grpSp>
        <p:nvGrpSpPr>
          <p:cNvPr id="25" name="Group 24">
            <a:extLst>
              <a:ext uri="{FF2B5EF4-FFF2-40B4-BE49-F238E27FC236}">
                <a16:creationId xmlns:a16="http://schemas.microsoft.com/office/drawing/2014/main" id="{8F47500F-8913-45E0-A5D4-3CB3EEE26E09}"/>
              </a:ext>
            </a:extLst>
          </p:cNvPr>
          <p:cNvGrpSpPr/>
          <p:nvPr/>
        </p:nvGrpSpPr>
        <p:grpSpPr>
          <a:xfrm>
            <a:off x="2830298" y="3360039"/>
            <a:ext cx="4776474" cy="4159414"/>
            <a:chOff x="2830298" y="3316224"/>
            <a:chExt cx="4776474" cy="4159414"/>
          </a:xfrm>
        </p:grpSpPr>
        <p:sp>
          <p:nvSpPr>
            <p:cNvPr id="40" name="TextBox 39">
              <a:extLst>
                <a:ext uri="{FF2B5EF4-FFF2-40B4-BE49-F238E27FC236}">
                  <a16:creationId xmlns:a16="http://schemas.microsoft.com/office/drawing/2014/main" id="{78CE23AE-D5D8-4FE0-8B56-7FF63D1EAF48}"/>
                </a:ext>
              </a:extLst>
            </p:cNvPr>
            <p:cNvSpPr txBox="1"/>
            <p:nvPr/>
          </p:nvSpPr>
          <p:spPr>
            <a:xfrm>
              <a:off x="2884860" y="3316224"/>
              <a:ext cx="1723229" cy="369332"/>
            </a:xfrm>
            <a:prstGeom prst="rect">
              <a:avLst/>
            </a:prstGeom>
            <a:noFill/>
          </p:spPr>
          <p:txBody>
            <a:bodyPr wrap="none" rtlCol="0">
              <a:spAutoFit/>
            </a:bodyPr>
            <a:lstStyle/>
            <a:p>
              <a:r>
                <a:rPr lang="en-US" kern="5000" spc="60">
                  <a:solidFill>
                    <a:srgbClr val="006BED"/>
                  </a:solidFill>
                  <a:latin typeface="Montserrat SemiBold" panose="00000700000000000000" pitchFamily="2" charset="0"/>
                </a:rPr>
                <a:t>Experiences</a:t>
              </a:r>
            </a:p>
          </p:txBody>
        </p:sp>
        <p:grpSp>
          <p:nvGrpSpPr>
            <p:cNvPr id="237" name="Group 236">
              <a:extLst>
                <a:ext uri="{FF2B5EF4-FFF2-40B4-BE49-F238E27FC236}">
                  <a16:creationId xmlns:a16="http://schemas.microsoft.com/office/drawing/2014/main" id="{1AD821B2-0811-4D3E-B5D9-94C472DF4CF3}"/>
                </a:ext>
              </a:extLst>
            </p:cNvPr>
            <p:cNvGrpSpPr/>
            <p:nvPr/>
          </p:nvGrpSpPr>
          <p:grpSpPr>
            <a:xfrm>
              <a:off x="2836762" y="6166869"/>
              <a:ext cx="4770010" cy="1308769"/>
              <a:chOff x="2836762" y="6361179"/>
              <a:chExt cx="4770010" cy="1308769"/>
            </a:xfrm>
          </p:grpSpPr>
          <p:sp>
            <p:nvSpPr>
              <p:cNvPr id="63" name="TextBox 62">
                <a:extLst>
                  <a:ext uri="{FF2B5EF4-FFF2-40B4-BE49-F238E27FC236}">
                    <a16:creationId xmlns:a16="http://schemas.microsoft.com/office/drawing/2014/main" id="{E33CDF88-C298-4FA7-A01B-84D88237DD4E}"/>
                  </a:ext>
                </a:extLst>
              </p:cNvPr>
              <p:cNvSpPr txBox="1"/>
              <p:nvPr/>
            </p:nvSpPr>
            <p:spPr>
              <a:xfrm>
                <a:off x="2884860" y="6361179"/>
                <a:ext cx="1707341" cy="230832"/>
              </a:xfrm>
              <a:prstGeom prst="rect">
                <a:avLst/>
              </a:prstGeom>
              <a:noFill/>
            </p:spPr>
            <p:txBody>
              <a:bodyPr wrap="square" rtlCol="0">
                <a:spAutoFit/>
              </a:bodyPr>
              <a:lstStyle>
                <a:defPPr>
                  <a:defRPr lang="en-US"/>
                </a:defPPr>
                <a:lvl1pPr>
                  <a:defRPr sz="1200">
                    <a:solidFill>
                      <a:schemeClr val="tx1">
                        <a:lumMod val="50000"/>
                        <a:lumOff val="50000"/>
                      </a:schemeClr>
                    </a:solidFill>
                    <a:latin typeface="Raleway Medium" pitchFamily="2" charset="0"/>
                    <a:cs typeface="Poppins Light" panose="00000400000000000000" pitchFamily="50" charset="0"/>
                  </a:defRPr>
                </a:lvl1pPr>
              </a:lstStyle>
              <a:p>
                <a:r>
                  <a:rPr lang="en-US" sz="900">
                    <a:solidFill>
                      <a:srgbClr val="33C7FB"/>
                    </a:solidFill>
                    <a:latin typeface="Montserrat SemiBold" panose="00000700000000000000" pitchFamily="2" charset="0"/>
                  </a:rPr>
                  <a:t>Aug 2017 Aug – Dec 2019</a:t>
                </a:r>
              </a:p>
            </p:txBody>
          </p:sp>
          <p:sp>
            <p:nvSpPr>
              <p:cNvPr id="64" name="TextBox 63">
                <a:extLst>
                  <a:ext uri="{FF2B5EF4-FFF2-40B4-BE49-F238E27FC236}">
                    <a16:creationId xmlns:a16="http://schemas.microsoft.com/office/drawing/2014/main" id="{EB2AB6BA-DADD-46BF-83C2-FA925AB9E9D0}"/>
                  </a:ext>
                </a:extLst>
              </p:cNvPr>
              <p:cNvSpPr txBox="1"/>
              <p:nvPr/>
            </p:nvSpPr>
            <p:spPr>
              <a:xfrm>
                <a:off x="2884860" y="6520250"/>
                <a:ext cx="4461549" cy="246221"/>
              </a:xfrm>
              <a:prstGeom prst="rect">
                <a:avLst/>
              </a:prstGeom>
              <a:noFill/>
            </p:spPr>
            <p:txBody>
              <a:bodyPr wrap="square" rtlCol="0">
                <a:spAutoFit/>
              </a:bodyPr>
              <a:lstStyle>
                <a:defPPr>
                  <a:defRPr lang="en-US"/>
                </a:defPPr>
                <a:lvl1pPr>
                  <a:defRPr sz="1100">
                    <a:solidFill>
                      <a:srgbClr val="282F62"/>
                    </a:solidFill>
                    <a:latin typeface="Montserrat" panose="00000500000000000000" pitchFamily="2" charset="0"/>
                    <a:cs typeface="Poppins Light" panose="00000400000000000000" pitchFamily="50" charset="0"/>
                  </a:defRPr>
                </a:lvl1pPr>
              </a:lstStyle>
              <a:p>
                <a:r>
                  <a:rPr lang="en-US" sz="1000">
                    <a:latin typeface="Montserrat SemiBold" panose="00000700000000000000" pitchFamily="2" charset="0"/>
                  </a:rPr>
                  <a:t>High School </a:t>
                </a:r>
                <a:r>
                  <a:rPr lang="en-US" sz="1000">
                    <a:solidFill>
                      <a:schemeClr val="bg2">
                        <a:lumMod val="25000"/>
                      </a:schemeClr>
                    </a:solidFill>
                    <a:latin typeface="Montserrat Medium" panose="00000600000000000000" pitchFamily="2" charset="0"/>
                  </a:rPr>
                  <a:t>– Member of Gifted Team in IT</a:t>
                </a:r>
                <a:endParaRPr lang="en-US" sz="1000">
                  <a:latin typeface="Montserrat Medium" panose="00000600000000000000" pitchFamily="2" charset="0"/>
                </a:endParaRPr>
              </a:p>
            </p:txBody>
          </p:sp>
          <p:sp>
            <p:nvSpPr>
              <p:cNvPr id="65" name="TextBox 64">
                <a:extLst>
                  <a:ext uri="{FF2B5EF4-FFF2-40B4-BE49-F238E27FC236}">
                    <a16:creationId xmlns:a16="http://schemas.microsoft.com/office/drawing/2014/main" id="{2B6CADED-E306-4411-B261-031169F4AF3E}"/>
                  </a:ext>
                </a:extLst>
              </p:cNvPr>
              <p:cNvSpPr txBox="1"/>
              <p:nvPr/>
            </p:nvSpPr>
            <p:spPr>
              <a:xfrm>
                <a:off x="2836762" y="6697694"/>
                <a:ext cx="4770010" cy="972254"/>
              </a:xfrm>
              <a:prstGeom prst="rect">
                <a:avLst/>
              </a:prstGeom>
              <a:noFill/>
            </p:spPr>
            <p:txBody>
              <a:bodyPr wrap="square" rtlCol="0">
                <a:spAutoFit/>
              </a:bodyPr>
              <a:lstStyle>
                <a:defPPr>
                  <a:defRPr lang="en-US"/>
                </a:defPPr>
                <a:lvl1pPr>
                  <a:defRPr sz="700">
                    <a:solidFill>
                      <a:schemeClr val="tx1">
                        <a:lumMod val="50000"/>
                        <a:lumOff val="50000"/>
                      </a:schemeClr>
                    </a:solidFill>
                    <a:latin typeface="Montserrat Light" panose="00000400000000000000" pitchFamily="2" charset="0"/>
                    <a:cs typeface="Poppins Light" panose="00000400000000000000" pitchFamily="50" charset="0"/>
                  </a:defRPr>
                </a:lvl1pPr>
              </a:lstStyle>
              <a:p>
                <a:pPr marL="60325">
                  <a:lnSpc>
                    <a:spcPct val="110000"/>
                  </a:lnSpc>
                  <a:buFont typeface="Arial" panose="020B0604020202020204" pitchFamily="34" charset="0"/>
                </a:pPr>
                <a:r>
                  <a:rPr lang="en-US" sz="850">
                    <a:solidFill>
                      <a:schemeClr val="bg1">
                        <a:lumMod val="65000"/>
                      </a:schemeClr>
                    </a:solidFill>
                    <a:latin typeface="Montserrat Medium" panose="00000600000000000000" pitchFamily="2" charset="0"/>
                  </a:rPr>
                  <a:t>Main responsibilities:</a:t>
                </a:r>
              </a:p>
              <a:p>
                <a:pPr marL="174625" indent="-114300">
                  <a:lnSpc>
                    <a:spcPct val="110000"/>
                  </a:lnSpc>
                  <a:buFont typeface="Arial" panose="020B0604020202020204" pitchFamily="34" charset="0"/>
                  <a:buChar char="•"/>
                </a:pPr>
                <a:r>
                  <a:rPr lang="en-US" sz="850">
                    <a:solidFill>
                      <a:schemeClr val="bg1">
                        <a:lumMod val="65000"/>
                      </a:schemeClr>
                    </a:solidFill>
                    <a:latin typeface="Montserrat Medium" panose="00000600000000000000" pitchFamily="2" charset="0"/>
                  </a:rPr>
                  <a:t>Learned algorithms, data structure, programming languages</a:t>
                </a:r>
              </a:p>
              <a:p>
                <a:pPr marL="174625" indent="-114300">
                  <a:lnSpc>
                    <a:spcPct val="110000"/>
                  </a:lnSpc>
                  <a:buFont typeface="Arial" panose="020B0604020202020204" pitchFamily="34" charset="0"/>
                  <a:buChar char="•"/>
                </a:pPr>
                <a:r>
                  <a:rPr lang="en-US" sz="850">
                    <a:solidFill>
                      <a:schemeClr val="bg1">
                        <a:lumMod val="65000"/>
                      </a:schemeClr>
                    </a:solidFill>
                    <a:latin typeface="Montserrat Medium" panose="00000600000000000000" pitchFamily="2" charset="0"/>
                  </a:rPr>
                  <a:t>Participated in competitive programming contests</a:t>
                </a:r>
              </a:p>
              <a:p>
                <a:pPr marL="60325">
                  <a:lnSpc>
                    <a:spcPct val="110000"/>
                  </a:lnSpc>
                  <a:spcBef>
                    <a:spcPts val="200"/>
                  </a:spcBef>
                </a:pPr>
                <a:r>
                  <a:rPr lang="en-US" sz="850">
                    <a:solidFill>
                      <a:schemeClr val="bg1">
                        <a:lumMod val="65000"/>
                      </a:schemeClr>
                    </a:solidFill>
                    <a:latin typeface="Montserrat Medium" panose="00000600000000000000" pitchFamily="2" charset="0"/>
                  </a:rPr>
                  <a:t>Recognition &amp; gains:</a:t>
                </a:r>
              </a:p>
              <a:p>
                <a:pPr marL="174625" indent="-114300">
                  <a:lnSpc>
                    <a:spcPct val="110000"/>
                  </a:lnSpc>
                  <a:buFont typeface="Arial" panose="020B0604020202020204" pitchFamily="34" charset="0"/>
                  <a:buChar char="•"/>
                </a:pPr>
                <a:r>
                  <a:rPr lang="en-US" sz="850">
                    <a:solidFill>
                      <a:schemeClr val="bg1">
                        <a:lumMod val="65000"/>
                      </a:schemeClr>
                    </a:solidFill>
                    <a:latin typeface="Montserrat Medium" panose="00000600000000000000" pitchFamily="2" charset="0"/>
                  </a:rPr>
                  <a:t>Fundamental knowledge of informatics to prepare for higher development</a:t>
                </a:r>
              </a:p>
              <a:p>
                <a:pPr marL="174625" indent="-114300">
                  <a:lnSpc>
                    <a:spcPct val="110000"/>
                  </a:lnSpc>
                  <a:buFont typeface="Arial" panose="020B0604020202020204" pitchFamily="34" charset="0"/>
                  <a:buChar char="•"/>
                </a:pPr>
                <a:r>
                  <a:rPr lang="en-US" sz="850">
                    <a:solidFill>
                      <a:schemeClr val="bg1">
                        <a:lumMod val="65000"/>
                      </a:schemeClr>
                    </a:solidFill>
                    <a:latin typeface="Montserrat Medium" panose="00000600000000000000" pitchFamily="2" charset="0"/>
                  </a:rPr>
                  <a:t>Developed a personal coding style and major mindset</a:t>
                </a:r>
              </a:p>
            </p:txBody>
          </p:sp>
        </p:grpSp>
        <p:grpSp>
          <p:nvGrpSpPr>
            <p:cNvPr id="236" name="Group 235">
              <a:extLst>
                <a:ext uri="{FF2B5EF4-FFF2-40B4-BE49-F238E27FC236}">
                  <a16:creationId xmlns:a16="http://schemas.microsoft.com/office/drawing/2014/main" id="{DDE10EDC-1AA8-4C77-BD3D-972A6D3233A7}"/>
                </a:ext>
              </a:extLst>
            </p:cNvPr>
            <p:cNvGrpSpPr/>
            <p:nvPr/>
          </p:nvGrpSpPr>
          <p:grpSpPr>
            <a:xfrm>
              <a:off x="2830298" y="5064081"/>
              <a:ext cx="4660632" cy="1013070"/>
              <a:chOff x="2830298" y="5235423"/>
              <a:chExt cx="4660632" cy="1013070"/>
            </a:xfrm>
          </p:grpSpPr>
          <p:sp>
            <p:nvSpPr>
              <p:cNvPr id="76" name="TextBox 75">
                <a:extLst>
                  <a:ext uri="{FF2B5EF4-FFF2-40B4-BE49-F238E27FC236}">
                    <a16:creationId xmlns:a16="http://schemas.microsoft.com/office/drawing/2014/main" id="{00FBAAD2-4334-4AB2-9396-91DD7AC6B7E0}"/>
                  </a:ext>
                </a:extLst>
              </p:cNvPr>
              <p:cNvSpPr txBox="1"/>
              <p:nvPr/>
            </p:nvSpPr>
            <p:spPr>
              <a:xfrm>
                <a:off x="2884860" y="5235423"/>
                <a:ext cx="1725446" cy="230832"/>
              </a:xfrm>
              <a:prstGeom prst="rect">
                <a:avLst/>
              </a:prstGeom>
              <a:noFill/>
            </p:spPr>
            <p:txBody>
              <a:bodyPr wrap="square" rtlCol="0">
                <a:spAutoFit/>
              </a:bodyPr>
              <a:lstStyle>
                <a:defPPr>
                  <a:defRPr lang="en-US"/>
                </a:defPPr>
                <a:lvl1pPr>
                  <a:defRPr sz="900">
                    <a:solidFill>
                      <a:srgbClr val="33C7FB"/>
                    </a:solidFill>
                    <a:latin typeface="Montserrat SemiBold" panose="00000700000000000000" pitchFamily="2" charset="0"/>
                    <a:cs typeface="Poppins Light" panose="00000400000000000000" pitchFamily="50" charset="0"/>
                  </a:defRPr>
                </a:lvl1pPr>
              </a:lstStyle>
              <a:p>
                <a:r>
                  <a:rPr lang="en-US"/>
                  <a:t>Mar 2020 – Sep 2020</a:t>
                </a:r>
              </a:p>
            </p:txBody>
          </p:sp>
          <p:sp>
            <p:nvSpPr>
              <p:cNvPr id="78" name="TextBox 77">
                <a:extLst>
                  <a:ext uri="{FF2B5EF4-FFF2-40B4-BE49-F238E27FC236}">
                    <a16:creationId xmlns:a16="http://schemas.microsoft.com/office/drawing/2014/main" id="{8A509966-47E6-40D3-B3DC-64835206DE77}"/>
                  </a:ext>
                </a:extLst>
              </p:cNvPr>
              <p:cNvSpPr txBox="1"/>
              <p:nvPr/>
            </p:nvSpPr>
            <p:spPr>
              <a:xfrm>
                <a:off x="2884860" y="5393583"/>
                <a:ext cx="4064100" cy="246221"/>
              </a:xfrm>
              <a:prstGeom prst="rect">
                <a:avLst/>
              </a:prstGeom>
              <a:noFill/>
            </p:spPr>
            <p:txBody>
              <a:bodyPr wrap="square" rtlCol="0">
                <a:spAutoFit/>
              </a:bodyPr>
              <a:lstStyle>
                <a:defPPr>
                  <a:defRPr lang="en-US"/>
                </a:defPPr>
                <a:lvl1pPr>
                  <a:defRPr sz="1100">
                    <a:solidFill>
                      <a:srgbClr val="282F62"/>
                    </a:solidFill>
                    <a:latin typeface="Montserrat" panose="00000500000000000000" pitchFamily="2" charset="0"/>
                    <a:cs typeface="Poppins Light" panose="00000400000000000000" pitchFamily="50" charset="0"/>
                  </a:defRPr>
                </a:lvl1pPr>
              </a:lstStyle>
              <a:p>
                <a:r>
                  <a:rPr lang="en-US" sz="1000">
                    <a:latin typeface="Montserrat SemiBold" panose="00000700000000000000" pitchFamily="2" charset="0"/>
                  </a:rPr>
                  <a:t>Computerholic Community </a:t>
                </a:r>
                <a:r>
                  <a:rPr lang="en-US" sz="1000">
                    <a:solidFill>
                      <a:schemeClr val="bg2">
                        <a:lumMod val="25000"/>
                      </a:schemeClr>
                    </a:solidFill>
                    <a:latin typeface="Montserrat Medium" panose="00000600000000000000" pitchFamily="2" charset="0"/>
                  </a:rPr>
                  <a:t>- Member of Technical Team</a:t>
                </a:r>
              </a:p>
            </p:txBody>
          </p:sp>
          <p:sp>
            <p:nvSpPr>
              <p:cNvPr id="79" name="TextBox 78">
                <a:extLst>
                  <a:ext uri="{FF2B5EF4-FFF2-40B4-BE49-F238E27FC236}">
                    <a16:creationId xmlns:a16="http://schemas.microsoft.com/office/drawing/2014/main" id="{AD20A961-DD1B-4423-93BD-A9676D5EE514}"/>
                  </a:ext>
                </a:extLst>
              </p:cNvPr>
              <p:cNvSpPr txBox="1"/>
              <p:nvPr/>
            </p:nvSpPr>
            <p:spPr>
              <a:xfrm>
                <a:off x="2830298" y="5564010"/>
                <a:ext cx="4660632" cy="684483"/>
              </a:xfrm>
              <a:prstGeom prst="rect">
                <a:avLst/>
              </a:prstGeom>
              <a:noFill/>
            </p:spPr>
            <p:txBody>
              <a:bodyPr wrap="square" rtlCol="0">
                <a:spAutoFit/>
              </a:bodyPr>
              <a:lstStyle>
                <a:defPPr>
                  <a:defRPr lang="en-US"/>
                </a:defPPr>
                <a:lvl1pPr marL="174625" indent="-114300">
                  <a:buFont typeface="Arial" panose="020B0604020202020204" pitchFamily="34" charset="0"/>
                  <a:buChar char="•"/>
                  <a:defRPr sz="800">
                    <a:solidFill>
                      <a:schemeClr val="bg1">
                        <a:lumMod val="65000"/>
                      </a:schemeClr>
                    </a:solidFill>
                    <a:latin typeface="Montserrat Medium" panose="00000600000000000000" pitchFamily="2" charset="0"/>
                    <a:cs typeface="Poppins Light" panose="00000400000000000000" pitchFamily="50" charset="0"/>
                  </a:defRPr>
                </a:lvl1pPr>
              </a:lstStyle>
              <a:p>
                <a:pPr marL="60325" indent="0">
                  <a:lnSpc>
                    <a:spcPct val="110000"/>
                  </a:lnSpc>
                  <a:spcBef>
                    <a:spcPts val="600"/>
                  </a:spcBef>
                  <a:buFont typeface="Arial" panose="020B0604020202020204" pitchFamily="34" charset="0"/>
                  <a:buNone/>
                </a:pPr>
                <a:r>
                  <a:rPr lang="en-US" sz="850"/>
                  <a:t>Main responsibilities:</a:t>
                </a:r>
              </a:p>
              <a:p>
                <a:pPr>
                  <a:lnSpc>
                    <a:spcPct val="110000"/>
                  </a:lnSpc>
                </a:pPr>
                <a:r>
                  <a:rPr lang="en-US" sz="850"/>
                  <a:t>Built, managed a web platform for sharing knowledge, connecting IT students </a:t>
                </a:r>
              </a:p>
              <a:p>
                <a:pPr marL="60325" indent="0">
                  <a:lnSpc>
                    <a:spcPct val="110000"/>
                  </a:lnSpc>
                  <a:spcBef>
                    <a:spcPts val="200"/>
                  </a:spcBef>
                  <a:buNone/>
                </a:pPr>
                <a:r>
                  <a:rPr lang="en-US" sz="850"/>
                  <a:t>Recognition &amp; gains:</a:t>
                </a:r>
              </a:p>
              <a:p>
                <a:pPr>
                  <a:lnSpc>
                    <a:spcPct val="110000"/>
                  </a:lnSpc>
                </a:pPr>
                <a:r>
                  <a:rPr lang="en-US" sz="850"/>
                  <a:t>Achieved more than 500 users on the platform, over 5000 fanpage followers</a:t>
                </a:r>
              </a:p>
            </p:txBody>
          </p:sp>
        </p:grpSp>
        <p:grpSp>
          <p:nvGrpSpPr>
            <p:cNvPr id="235" name="Group 234">
              <a:extLst>
                <a:ext uri="{FF2B5EF4-FFF2-40B4-BE49-F238E27FC236}">
                  <a16:creationId xmlns:a16="http://schemas.microsoft.com/office/drawing/2014/main" id="{2BDBEC8C-457C-407F-8AC8-ADA764ED9212}"/>
                </a:ext>
              </a:extLst>
            </p:cNvPr>
            <p:cNvGrpSpPr/>
            <p:nvPr/>
          </p:nvGrpSpPr>
          <p:grpSpPr>
            <a:xfrm>
              <a:off x="2830298" y="3673202"/>
              <a:ext cx="4660632" cy="1301160"/>
              <a:chOff x="2830298" y="3913232"/>
              <a:chExt cx="4660632" cy="1301160"/>
            </a:xfrm>
          </p:grpSpPr>
          <p:sp>
            <p:nvSpPr>
              <p:cNvPr id="110" name="TextBox 109">
                <a:extLst>
                  <a:ext uri="{FF2B5EF4-FFF2-40B4-BE49-F238E27FC236}">
                    <a16:creationId xmlns:a16="http://schemas.microsoft.com/office/drawing/2014/main" id="{23E6D096-BEBF-4D1A-95B3-CE8ABA10C954}"/>
                  </a:ext>
                </a:extLst>
              </p:cNvPr>
              <p:cNvSpPr txBox="1"/>
              <p:nvPr/>
            </p:nvSpPr>
            <p:spPr>
              <a:xfrm>
                <a:off x="2884860" y="3913232"/>
                <a:ext cx="1725446" cy="230832"/>
              </a:xfrm>
              <a:prstGeom prst="rect">
                <a:avLst/>
              </a:prstGeom>
              <a:noFill/>
            </p:spPr>
            <p:txBody>
              <a:bodyPr wrap="square" rtlCol="0">
                <a:spAutoFit/>
              </a:bodyPr>
              <a:lstStyle>
                <a:defPPr>
                  <a:defRPr lang="en-US"/>
                </a:defPPr>
                <a:lvl1pPr>
                  <a:defRPr sz="900">
                    <a:solidFill>
                      <a:srgbClr val="33C7FB"/>
                    </a:solidFill>
                    <a:latin typeface="Montserrat SemiBold" panose="00000700000000000000" pitchFamily="2" charset="0"/>
                    <a:cs typeface="Poppins Light" panose="00000400000000000000" pitchFamily="50" charset="0"/>
                  </a:defRPr>
                </a:lvl1pPr>
              </a:lstStyle>
              <a:p>
                <a:r>
                  <a:rPr lang="en-US"/>
                  <a:t>2021 Apr - Present</a:t>
                </a:r>
              </a:p>
            </p:txBody>
          </p:sp>
          <p:sp>
            <p:nvSpPr>
              <p:cNvPr id="112" name="TextBox 111">
                <a:extLst>
                  <a:ext uri="{FF2B5EF4-FFF2-40B4-BE49-F238E27FC236}">
                    <a16:creationId xmlns:a16="http://schemas.microsoft.com/office/drawing/2014/main" id="{D677B211-138A-4AAD-A0CD-5FD54EA2EF56}"/>
                  </a:ext>
                </a:extLst>
              </p:cNvPr>
              <p:cNvSpPr txBox="1"/>
              <p:nvPr/>
            </p:nvSpPr>
            <p:spPr>
              <a:xfrm>
                <a:off x="2884860" y="4071392"/>
                <a:ext cx="3591840" cy="246221"/>
              </a:xfrm>
              <a:prstGeom prst="rect">
                <a:avLst/>
              </a:prstGeom>
              <a:noFill/>
            </p:spPr>
            <p:txBody>
              <a:bodyPr wrap="square" rtlCol="0">
                <a:spAutoFit/>
              </a:bodyPr>
              <a:lstStyle>
                <a:defPPr>
                  <a:defRPr lang="en-US"/>
                </a:defPPr>
                <a:lvl1pPr>
                  <a:defRPr sz="1100">
                    <a:solidFill>
                      <a:srgbClr val="282F62"/>
                    </a:solidFill>
                    <a:latin typeface="Montserrat" panose="00000500000000000000" pitchFamily="2" charset="0"/>
                    <a:cs typeface="Poppins Light" panose="00000400000000000000" pitchFamily="50" charset="0"/>
                  </a:defRPr>
                </a:lvl1pPr>
              </a:lstStyle>
              <a:p>
                <a:r>
                  <a:rPr lang="en-US" sz="1000">
                    <a:latin typeface="Montserrat SemiBold" panose="00000700000000000000" pitchFamily="2" charset="0"/>
                  </a:rPr>
                  <a:t>Smart Agri </a:t>
                </a:r>
                <a:r>
                  <a:rPr lang="en-US" sz="1000">
                    <a:solidFill>
                      <a:schemeClr val="bg2">
                        <a:lumMod val="25000"/>
                      </a:schemeClr>
                    </a:solidFill>
                    <a:latin typeface="Montserrat Medium" panose="00000600000000000000" pitchFamily="2" charset="0"/>
                  </a:rPr>
                  <a:t>- Project Manager</a:t>
                </a:r>
              </a:p>
            </p:txBody>
          </p:sp>
          <p:sp>
            <p:nvSpPr>
              <p:cNvPr id="113" name="TextBox 112">
                <a:extLst>
                  <a:ext uri="{FF2B5EF4-FFF2-40B4-BE49-F238E27FC236}">
                    <a16:creationId xmlns:a16="http://schemas.microsoft.com/office/drawing/2014/main" id="{B719D03A-6C1E-489E-9C78-C65CE6631BD4}"/>
                  </a:ext>
                </a:extLst>
              </p:cNvPr>
              <p:cNvSpPr txBox="1"/>
              <p:nvPr/>
            </p:nvSpPr>
            <p:spPr>
              <a:xfrm>
                <a:off x="2830298" y="4242138"/>
                <a:ext cx="4660632" cy="972254"/>
              </a:xfrm>
              <a:prstGeom prst="rect">
                <a:avLst/>
              </a:prstGeom>
              <a:noFill/>
            </p:spPr>
            <p:txBody>
              <a:bodyPr wrap="square" rtlCol="0">
                <a:spAutoFit/>
              </a:bodyPr>
              <a:lstStyle>
                <a:defPPr>
                  <a:defRPr lang="en-US"/>
                </a:defPPr>
                <a:lvl1pPr marL="174625" indent="-114300">
                  <a:buFont typeface="Arial" panose="020B0604020202020204" pitchFamily="34" charset="0"/>
                  <a:buChar char="•"/>
                  <a:defRPr sz="800">
                    <a:solidFill>
                      <a:schemeClr val="bg1">
                        <a:lumMod val="65000"/>
                      </a:schemeClr>
                    </a:solidFill>
                    <a:latin typeface="Montserrat Medium" panose="00000600000000000000" pitchFamily="2" charset="0"/>
                    <a:cs typeface="Poppins Light" panose="00000400000000000000" pitchFamily="50" charset="0"/>
                  </a:defRPr>
                </a:lvl1pPr>
              </a:lstStyle>
              <a:p>
                <a:pPr marL="60325" indent="0">
                  <a:lnSpc>
                    <a:spcPct val="110000"/>
                  </a:lnSpc>
                  <a:spcBef>
                    <a:spcPts val="600"/>
                  </a:spcBef>
                  <a:buNone/>
                </a:pPr>
                <a:r>
                  <a:rPr lang="en-US" sz="850"/>
                  <a:t>Main responsibilities:</a:t>
                </a:r>
              </a:p>
              <a:p>
                <a:pPr indent="-60325">
                  <a:lnSpc>
                    <a:spcPct val="110000"/>
                  </a:lnSpc>
                </a:pPr>
                <a:r>
                  <a:rPr lang="en-US" sz="850"/>
                  <a:t>Planning, executing and monitoring the deployment process of a app</a:t>
                </a:r>
              </a:p>
              <a:p>
                <a:pPr indent="-60325">
                  <a:lnSpc>
                    <a:spcPct val="110000"/>
                  </a:lnSpc>
                </a:pPr>
                <a:r>
                  <a:rPr lang="en-US" sz="850"/>
                  <a:t>Leading  other 4 team members</a:t>
                </a:r>
              </a:p>
              <a:p>
                <a:pPr marL="60325" indent="0">
                  <a:lnSpc>
                    <a:spcPct val="110000"/>
                  </a:lnSpc>
                  <a:spcBef>
                    <a:spcPts val="200"/>
                  </a:spcBef>
                  <a:buNone/>
                </a:pPr>
                <a:r>
                  <a:rPr lang="en-US" sz="850"/>
                  <a:t>Recognition &amp; gains:</a:t>
                </a:r>
              </a:p>
              <a:p>
                <a:pPr indent="-60325">
                  <a:lnSpc>
                    <a:spcPct val="110000"/>
                  </a:lnSpc>
                </a:pPr>
                <a:r>
                  <a:rPr lang="en-US" sz="850"/>
                  <a:t>High marks and favorable feedbacks from course lecturer</a:t>
                </a:r>
              </a:p>
              <a:p>
                <a:pPr indent="-60325">
                  <a:lnSpc>
                    <a:spcPct val="110000"/>
                  </a:lnSpc>
                </a:pPr>
                <a:r>
                  <a:rPr lang="en-US" sz="850"/>
                  <a:t>Deeper understanding of an app development process</a:t>
                </a:r>
              </a:p>
            </p:txBody>
          </p:sp>
        </p:grpSp>
      </p:grpSp>
      <p:sp>
        <p:nvSpPr>
          <p:cNvPr id="114" name="TextBox 113">
            <a:extLst>
              <a:ext uri="{FF2B5EF4-FFF2-40B4-BE49-F238E27FC236}">
                <a16:creationId xmlns:a16="http://schemas.microsoft.com/office/drawing/2014/main" id="{82FF156B-6893-4BF9-9AE8-95EC2F9592A6}"/>
              </a:ext>
            </a:extLst>
          </p:cNvPr>
          <p:cNvSpPr txBox="1"/>
          <p:nvPr/>
        </p:nvSpPr>
        <p:spPr>
          <a:xfrm>
            <a:off x="2884860" y="2778250"/>
            <a:ext cx="4432523" cy="539828"/>
          </a:xfrm>
          <a:prstGeom prst="rect">
            <a:avLst/>
          </a:prstGeom>
          <a:noFill/>
        </p:spPr>
        <p:txBody>
          <a:bodyPr wrap="square" rtlCol="0">
            <a:spAutoFit/>
          </a:bodyPr>
          <a:lstStyle>
            <a:defPPr>
              <a:defRPr lang="en-US"/>
            </a:defPPr>
            <a:lvl1pPr>
              <a:defRPr sz="1000">
                <a:solidFill>
                  <a:srgbClr val="282F62"/>
                </a:solidFill>
                <a:latin typeface="Montserrat" panose="00000500000000000000" pitchFamily="2" charset="0"/>
                <a:cs typeface="Poppins Light" panose="00000400000000000000" pitchFamily="50" charset="0"/>
              </a:defRPr>
            </a:lvl1pPr>
          </a:lstStyle>
          <a:p>
            <a:pPr>
              <a:lnSpc>
                <a:spcPct val="110000"/>
              </a:lnSpc>
            </a:pPr>
            <a:r>
              <a:rPr lang="en-US" sz="900"/>
              <a:t>To attain an engaging position as a software engineer</a:t>
            </a:r>
          </a:p>
          <a:p>
            <a:pPr>
              <a:lnSpc>
                <a:spcPct val="110000"/>
              </a:lnSpc>
            </a:pPr>
            <a:r>
              <a:rPr lang="en-US" sz="900"/>
              <a:t>To become a junior developer within 3 years</a:t>
            </a:r>
          </a:p>
          <a:p>
            <a:pPr>
              <a:lnSpc>
                <a:spcPct val="110000"/>
              </a:lnSpc>
            </a:pPr>
            <a:r>
              <a:rPr lang="en-US" sz="900"/>
              <a:t>Desire to be trained as well as learn and grow in professional enviroment</a:t>
            </a:r>
          </a:p>
        </p:txBody>
      </p:sp>
      <p:sp>
        <p:nvSpPr>
          <p:cNvPr id="126" name="Rectangle: Rounded Corners 125">
            <a:extLst>
              <a:ext uri="{FF2B5EF4-FFF2-40B4-BE49-F238E27FC236}">
                <a16:creationId xmlns:a16="http://schemas.microsoft.com/office/drawing/2014/main" id="{B6BB7EA1-37DE-42E4-A112-F1276DC9E791}"/>
              </a:ext>
            </a:extLst>
          </p:cNvPr>
          <p:cNvSpPr/>
          <p:nvPr/>
        </p:nvSpPr>
        <p:spPr>
          <a:xfrm>
            <a:off x="3011910" y="390239"/>
            <a:ext cx="5810083" cy="1800236"/>
          </a:xfrm>
          <a:prstGeom prst="roundRect">
            <a:avLst>
              <a:gd name="adj" fmla="val 9683"/>
            </a:avLst>
          </a:prstGeom>
          <a:solidFill>
            <a:schemeClr val="bg1"/>
          </a:solidFill>
          <a:ln w="12700">
            <a:solidFill>
              <a:srgbClr val="006BED"/>
            </a:solidFill>
          </a:ln>
          <a:effectLst>
            <a:outerShdw blurRad="368300" sx="102000" sy="102000" algn="ctr" rotWithShape="0">
              <a:srgbClr val="69ADFF">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4261AE5-42A3-4EFF-B2E4-4CA8FA7611E5}"/>
              </a:ext>
            </a:extLst>
          </p:cNvPr>
          <p:cNvSpPr txBox="1"/>
          <p:nvPr/>
        </p:nvSpPr>
        <p:spPr>
          <a:xfrm>
            <a:off x="3220975" y="727301"/>
            <a:ext cx="4990614" cy="523220"/>
          </a:xfrm>
          <a:prstGeom prst="rect">
            <a:avLst/>
          </a:prstGeom>
          <a:noFill/>
        </p:spPr>
        <p:txBody>
          <a:bodyPr wrap="square" rtlCol="0">
            <a:spAutoFit/>
          </a:bodyPr>
          <a:lstStyle/>
          <a:p>
            <a:r>
              <a:rPr lang="en-US" sz="2800" kern="1000">
                <a:latin typeface="Montserrat SemiBold" panose="00000700000000000000" pitchFamily="2" charset="0"/>
                <a:cs typeface="Poppins Medium" panose="00000600000000000000" pitchFamily="50" charset="0"/>
              </a:rPr>
              <a:t>NGUYEN DANG LOC</a:t>
            </a:r>
          </a:p>
        </p:txBody>
      </p:sp>
      <p:sp>
        <p:nvSpPr>
          <p:cNvPr id="6" name="TextBox 5">
            <a:extLst>
              <a:ext uri="{FF2B5EF4-FFF2-40B4-BE49-F238E27FC236}">
                <a16:creationId xmlns:a16="http://schemas.microsoft.com/office/drawing/2014/main" id="{A2BC5BD6-433C-4664-A627-3001E7F1E9DC}"/>
              </a:ext>
            </a:extLst>
          </p:cNvPr>
          <p:cNvSpPr txBox="1"/>
          <p:nvPr/>
        </p:nvSpPr>
        <p:spPr>
          <a:xfrm>
            <a:off x="3220975" y="1138251"/>
            <a:ext cx="4269955" cy="261610"/>
          </a:xfrm>
          <a:prstGeom prst="rect">
            <a:avLst/>
          </a:prstGeom>
          <a:noFill/>
        </p:spPr>
        <p:txBody>
          <a:bodyPr wrap="square" rtlCol="0">
            <a:spAutoFit/>
          </a:bodyPr>
          <a:lstStyle/>
          <a:p>
            <a:r>
              <a:rPr lang="en-US" sz="1100">
                <a:solidFill>
                  <a:srgbClr val="33C7FB"/>
                </a:solidFill>
                <a:latin typeface="Montserrat" panose="00000500000000000000" pitchFamily="2" charset="0"/>
                <a:cs typeface="Poppins Light" panose="00000400000000000000" pitchFamily="50" charset="0"/>
              </a:rPr>
              <a:t>Software engineer</a:t>
            </a:r>
          </a:p>
        </p:txBody>
      </p:sp>
      <p:sp>
        <p:nvSpPr>
          <p:cNvPr id="128" name="TextBox 127">
            <a:extLst>
              <a:ext uri="{FF2B5EF4-FFF2-40B4-BE49-F238E27FC236}">
                <a16:creationId xmlns:a16="http://schemas.microsoft.com/office/drawing/2014/main" id="{DC642FEF-7D01-4638-92F3-10C9D53D7B88}"/>
              </a:ext>
            </a:extLst>
          </p:cNvPr>
          <p:cNvSpPr txBox="1"/>
          <p:nvPr/>
        </p:nvSpPr>
        <p:spPr>
          <a:xfrm>
            <a:off x="3233335" y="1386660"/>
            <a:ext cx="4101312" cy="707886"/>
          </a:xfrm>
          <a:prstGeom prst="rect">
            <a:avLst/>
          </a:prstGeom>
          <a:noFill/>
        </p:spPr>
        <p:txBody>
          <a:bodyPr wrap="square" rtlCol="0">
            <a:spAutoFit/>
          </a:bodyPr>
          <a:lstStyle>
            <a:defPPr>
              <a:defRPr lang="en-US"/>
            </a:defPPr>
            <a:lvl1pPr indent="0">
              <a:buFont typeface="Arial" panose="020B0604020202020204" pitchFamily="34" charset="0"/>
              <a:buNone/>
              <a:defRPr sz="800">
                <a:solidFill>
                  <a:schemeClr val="bg1">
                    <a:lumMod val="65000"/>
                  </a:schemeClr>
                </a:solidFill>
                <a:latin typeface="Montserrat Medium" panose="00000600000000000000" pitchFamily="2" charset="0"/>
                <a:cs typeface="Poppins Light" panose="00000400000000000000" pitchFamily="50" charset="0"/>
              </a:defRPr>
            </a:lvl1pPr>
          </a:lstStyle>
          <a:p>
            <a:pPr algn="just"/>
            <a:r>
              <a:rPr lang="en-US">
                <a:solidFill>
                  <a:schemeClr val="bg1">
                    <a:lumMod val="50000"/>
                  </a:schemeClr>
                </a:solidFill>
                <a:latin typeface="Montserrat" panose="00000500000000000000" pitchFamily="2" charset="0"/>
              </a:rPr>
              <a:t>I am a self-motivated and intensely passionate software engineering student with 4 years of experience in programming. I’m creative, open-minded and desire to be a multi-tasker. I believe that my fast learning abilities, dedication to achieve and several awards in relevant fields make me best candidate for this role.</a:t>
            </a:r>
          </a:p>
        </p:txBody>
      </p:sp>
      <p:grpSp>
        <p:nvGrpSpPr>
          <p:cNvPr id="232" name="Group 231">
            <a:extLst>
              <a:ext uri="{FF2B5EF4-FFF2-40B4-BE49-F238E27FC236}">
                <a16:creationId xmlns:a16="http://schemas.microsoft.com/office/drawing/2014/main" id="{4FFFC4C7-9A9F-45F5-9B64-07C35373B16E}"/>
              </a:ext>
            </a:extLst>
          </p:cNvPr>
          <p:cNvGrpSpPr/>
          <p:nvPr/>
        </p:nvGrpSpPr>
        <p:grpSpPr>
          <a:xfrm>
            <a:off x="179689" y="5455841"/>
            <a:ext cx="2460442" cy="1753628"/>
            <a:chOff x="179689" y="3706416"/>
            <a:chExt cx="2460442" cy="1753628"/>
          </a:xfrm>
        </p:grpSpPr>
        <p:grpSp>
          <p:nvGrpSpPr>
            <p:cNvPr id="222" name="Group 221">
              <a:extLst>
                <a:ext uri="{FF2B5EF4-FFF2-40B4-BE49-F238E27FC236}">
                  <a16:creationId xmlns:a16="http://schemas.microsoft.com/office/drawing/2014/main" id="{D7959B1B-847D-42A2-86B5-BAD7A593A178}"/>
                </a:ext>
              </a:extLst>
            </p:cNvPr>
            <p:cNvGrpSpPr/>
            <p:nvPr/>
          </p:nvGrpSpPr>
          <p:grpSpPr>
            <a:xfrm>
              <a:off x="179689" y="3706416"/>
              <a:ext cx="1445429" cy="307777"/>
              <a:chOff x="179689" y="3706416"/>
              <a:chExt cx="1445429" cy="307777"/>
            </a:xfrm>
          </p:grpSpPr>
          <p:sp>
            <p:nvSpPr>
              <p:cNvPr id="95" name="TextBox 94">
                <a:extLst>
                  <a:ext uri="{FF2B5EF4-FFF2-40B4-BE49-F238E27FC236}">
                    <a16:creationId xmlns:a16="http://schemas.microsoft.com/office/drawing/2014/main" id="{5B0C1D7A-8626-4A74-9BD1-02ECBF7BEDA8}"/>
                  </a:ext>
                </a:extLst>
              </p:cNvPr>
              <p:cNvSpPr txBox="1"/>
              <p:nvPr/>
            </p:nvSpPr>
            <p:spPr>
              <a:xfrm>
                <a:off x="427033" y="3706416"/>
                <a:ext cx="1198085" cy="307777"/>
              </a:xfrm>
              <a:prstGeom prst="rect">
                <a:avLst/>
              </a:prstGeom>
              <a:noFill/>
            </p:spPr>
            <p:txBody>
              <a:bodyPr wrap="none" rtlCol="0">
                <a:spAutoFit/>
              </a:bodyPr>
              <a:lstStyle/>
              <a:p>
                <a:r>
                  <a:rPr lang="en-US" sz="1400" kern="5000" spc="60">
                    <a:solidFill>
                      <a:srgbClr val="006BED"/>
                    </a:solidFill>
                    <a:latin typeface="Montserrat SemiBold" panose="00000700000000000000" pitchFamily="2" charset="0"/>
                  </a:rPr>
                  <a:t>Education</a:t>
                </a:r>
              </a:p>
            </p:txBody>
          </p:sp>
          <p:grpSp>
            <p:nvGrpSpPr>
              <p:cNvPr id="3" name="Group 2">
                <a:extLst>
                  <a:ext uri="{FF2B5EF4-FFF2-40B4-BE49-F238E27FC236}">
                    <a16:creationId xmlns:a16="http://schemas.microsoft.com/office/drawing/2014/main" id="{50457208-3C7A-46A3-BACD-555973723AA2}"/>
                  </a:ext>
                </a:extLst>
              </p:cNvPr>
              <p:cNvGrpSpPr/>
              <p:nvPr/>
            </p:nvGrpSpPr>
            <p:grpSpPr>
              <a:xfrm>
                <a:off x="179689" y="3746004"/>
                <a:ext cx="228600" cy="228600"/>
                <a:chOff x="551200" y="4436434"/>
                <a:chExt cx="228600" cy="228600"/>
              </a:xfrm>
            </p:grpSpPr>
            <p:sp>
              <p:nvSpPr>
                <p:cNvPr id="42" name="Rectangle: Rounded Corners 41">
                  <a:extLst>
                    <a:ext uri="{FF2B5EF4-FFF2-40B4-BE49-F238E27FC236}">
                      <a16:creationId xmlns:a16="http://schemas.microsoft.com/office/drawing/2014/main" id="{0A0B5A02-A551-4980-8AFE-61D3F4927A0E}"/>
                    </a:ext>
                  </a:extLst>
                </p:cNvPr>
                <p:cNvSpPr/>
                <p:nvPr/>
              </p:nvSpPr>
              <p:spPr>
                <a:xfrm>
                  <a:off x="551200" y="4436434"/>
                  <a:ext cx="228600" cy="228600"/>
                </a:xfrm>
                <a:prstGeom prst="roundRect">
                  <a:avLst>
                    <a:gd name="adj" fmla="val 20301"/>
                  </a:avLst>
                </a:prstGeom>
                <a:solidFill>
                  <a:srgbClr val="006BED"/>
                </a:solidFill>
                <a:ln>
                  <a:noFill/>
                </a:ln>
                <a:effectLst>
                  <a:outerShdw blurRad="88900" dist="38100" dir="2700000" algn="tl" rotWithShape="0">
                    <a:srgbClr val="006BED">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1" name="Graphic 100" descr="Books on shelf with solid fill">
                  <a:extLst>
                    <a:ext uri="{FF2B5EF4-FFF2-40B4-BE49-F238E27FC236}">
                      <a16:creationId xmlns:a16="http://schemas.microsoft.com/office/drawing/2014/main" id="{33B31FC2-B093-4008-B1DE-1FDF4B59804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83392" y="4469129"/>
                  <a:ext cx="164215" cy="164215"/>
                </a:xfrm>
                <a:prstGeom prst="rect">
                  <a:avLst/>
                </a:prstGeom>
              </p:spPr>
            </p:pic>
          </p:grpSp>
        </p:grpSp>
        <p:grpSp>
          <p:nvGrpSpPr>
            <p:cNvPr id="231" name="Group 230">
              <a:extLst>
                <a:ext uri="{FF2B5EF4-FFF2-40B4-BE49-F238E27FC236}">
                  <a16:creationId xmlns:a16="http://schemas.microsoft.com/office/drawing/2014/main" id="{06CE9A3A-12B2-422B-BCA5-E1867953C596}"/>
                </a:ext>
              </a:extLst>
            </p:cNvPr>
            <p:cNvGrpSpPr/>
            <p:nvPr/>
          </p:nvGrpSpPr>
          <p:grpSpPr>
            <a:xfrm>
              <a:off x="293109" y="4086177"/>
              <a:ext cx="2347022" cy="1373867"/>
              <a:chOff x="293109" y="4086177"/>
              <a:chExt cx="2347022" cy="1373867"/>
            </a:xfrm>
          </p:grpSpPr>
          <p:grpSp>
            <p:nvGrpSpPr>
              <p:cNvPr id="81" name="Group 80">
                <a:extLst>
                  <a:ext uri="{FF2B5EF4-FFF2-40B4-BE49-F238E27FC236}">
                    <a16:creationId xmlns:a16="http://schemas.microsoft.com/office/drawing/2014/main" id="{51496434-6668-4220-A07E-F5DD38616730}"/>
                  </a:ext>
                </a:extLst>
              </p:cNvPr>
              <p:cNvGrpSpPr/>
              <p:nvPr/>
            </p:nvGrpSpPr>
            <p:grpSpPr>
              <a:xfrm>
                <a:off x="385704" y="4086177"/>
                <a:ext cx="2254427" cy="565623"/>
                <a:chOff x="385704" y="4086177"/>
                <a:chExt cx="2254427" cy="565623"/>
              </a:xfrm>
            </p:grpSpPr>
            <p:sp>
              <p:nvSpPr>
                <p:cNvPr id="107" name="TextBox 106">
                  <a:extLst>
                    <a:ext uri="{FF2B5EF4-FFF2-40B4-BE49-F238E27FC236}">
                      <a16:creationId xmlns:a16="http://schemas.microsoft.com/office/drawing/2014/main" id="{ED22AF4E-F2C2-4943-AD46-F6699FDC6BBD}"/>
                    </a:ext>
                  </a:extLst>
                </p:cNvPr>
                <p:cNvSpPr txBox="1"/>
                <p:nvPr/>
              </p:nvSpPr>
              <p:spPr>
                <a:xfrm>
                  <a:off x="385704" y="4086177"/>
                  <a:ext cx="1577716" cy="230832"/>
                </a:xfrm>
                <a:prstGeom prst="rect">
                  <a:avLst/>
                </a:prstGeom>
                <a:noFill/>
              </p:spPr>
              <p:txBody>
                <a:bodyPr wrap="square" rtlCol="0">
                  <a:spAutoFit/>
                </a:bodyPr>
                <a:lstStyle>
                  <a:defPPr>
                    <a:defRPr lang="en-US"/>
                  </a:defPPr>
                  <a:lvl1pPr>
                    <a:defRPr sz="900">
                      <a:solidFill>
                        <a:srgbClr val="33C7FB"/>
                      </a:solidFill>
                      <a:latin typeface="Montserrat SemiBold" panose="00000700000000000000" pitchFamily="2" charset="0"/>
                      <a:cs typeface="Poppins Light" panose="00000400000000000000" pitchFamily="50" charset="0"/>
                    </a:defRPr>
                  </a:lvl1pPr>
                </a:lstStyle>
                <a:p>
                  <a:r>
                    <a:rPr lang="en-US"/>
                    <a:t>Sep 2020 - Present</a:t>
                  </a:r>
                </a:p>
              </p:txBody>
            </p:sp>
            <p:sp>
              <p:nvSpPr>
                <p:cNvPr id="108" name="TextBox 107">
                  <a:extLst>
                    <a:ext uri="{FF2B5EF4-FFF2-40B4-BE49-F238E27FC236}">
                      <a16:creationId xmlns:a16="http://schemas.microsoft.com/office/drawing/2014/main" id="{7196F831-8450-4519-9FC8-E6417604FDFA}"/>
                    </a:ext>
                  </a:extLst>
                </p:cNvPr>
                <p:cNvSpPr txBox="1"/>
                <p:nvPr/>
              </p:nvSpPr>
              <p:spPr>
                <a:xfrm>
                  <a:off x="385704" y="4267197"/>
                  <a:ext cx="1883973" cy="246221"/>
                </a:xfrm>
                <a:prstGeom prst="rect">
                  <a:avLst/>
                </a:prstGeom>
                <a:noFill/>
              </p:spPr>
              <p:txBody>
                <a:bodyPr wrap="square" rtlCol="0">
                  <a:spAutoFit/>
                </a:bodyPr>
                <a:lstStyle>
                  <a:defPPr>
                    <a:defRPr lang="en-US"/>
                  </a:defPPr>
                  <a:lvl1pPr>
                    <a:defRPr sz="1100" b="1">
                      <a:solidFill>
                        <a:srgbClr val="282F62"/>
                      </a:solidFill>
                      <a:latin typeface="Montserrat" panose="00000500000000000000" pitchFamily="2" charset="0"/>
                      <a:cs typeface="Poppins Light" panose="00000400000000000000" pitchFamily="50" charset="0"/>
                    </a:defRPr>
                  </a:lvl1pPr>
                </a:lstStyle>
                <a:p>
                  <a:r>
                    <a:rPr lang="en-US" sz="1000" b="0">
                      <a:latin typeface="Montserrat Medium" panose="00000600000000000000" pitchFamily="2" charset="0"/>
                    </a:rPr>
                    <a:t>FPT University (HCM City)</a:t>
                  </a:r>
                </a:p>
              </p:txBody>
            </p:sp>
            <p:sp>
              <p:nvSpPr>
                <p:cNvPr id="109" name="TextBox 108">
                  <a:extLst>
                    <a:ext uri="{FF2B5EF4-FFF2-40B4-BE49-F238E27FC236}">
                      <a16:creationId xmlns:a16="http://schemas.microsoft.com/office/drawing/2014/main" id="{1D2C7DE7-97E7-473E-9343-86B01E2CB92A}"/>
                    </a:ext>
                  </a:extLst>
                </p:cNvPr>
                <p:cNvSpPr txBox="1"/>
                <p:nvPr/>
              </p:nvSpPr>
              <p:spPr>
                <a:xfrm>
                  <a:off x="385704" y="4436356"/>
                  <a:ext cx="2254427" cy="215444"/>
                </a:xfrm>
                <a:prstGeom prst="rect">
                  <a:avLst/>
                </a:prstGeom>
                <a:noFill/>
              </p:spPr>
              <p:txBody>
                <a:bodyPr wrap="square" rtlCol="0">
                  <a:spAutoFit/>
                </a:bodyPr>
                <a:lstStyle>
                  <a:defPPr>
                    <a:defRPr lang="en-US"/>
                  </a:defPPr>
                  <a:lvl1pPr indent="0">
                    <a:buFont typeface="Arial" panose="020B0604020202020204" pitchFamily="34" charset="0"/>
                    <a:buNone/>
                    <a:defRPr sz="800">
                      <a:solidFill>
                        <a:schemeClr val="bg1">
                          <a:lumMod val="65000"/>
                        </a:schemeClr>
                      </a:solidFill>
                      <a:latin typeface="Montserrat Medium" panose="00000600000000000000" pitchFamily="2" charset="0"/>
                      <a:cs typeface="Poppins Light" panose="00000400000000000000" pitchFamily="50" charset="0"/>
                    </a:defRPr>
                  </a:lvl1pPr>
                </a:lstStyle>
                <a:p>
                  <a:r>
                    <a:rPr lang="en-US"/>
                    <a:t>BEng in Software Engineering</a:t>
                  </a:r>
                </a:p>
              </p:txBody>
            </p:sp>
          </p:grpSp>
          <p:cxnSp>
            <p:nvCxnSpPr>
              <p:cNvPr id="31" name="Straight Connector 30">
                <a:extLst>
                  <a:ext uri="{FF2B5EF4-FFF2-40B4-BE49-F238E27FC236}">
                    <a16:creationId xmlns:a16="http://schemas.microsoft.com/office/drawing/2014/main" id="{E2C1DE67-A9CD-41FD-B3AE-9BE74651D883}"/>
                  </a:ext>
                </a:extLst>
              </p:cNvPr>
              <p:cNvCxnSpPr>
                <a:cxnSpLocks/>
              </p:cNvCxnSpPr>
              <p:nvPr/>
            </p:nvCxnSpPr>
            <p:spPr>
              <a:xfrm>
                <a:off x="293109" y="4153942"/>
                <a:ext cx="0" cy="1239641"/>
              </a:xfrm>
              <a:prstGeom prst="line">
                <a:avLst/>
              </a:prstGeom>
              <a:ln>
                <a:solidFill>
                  <a:srgbClr val="282F62"/>
                </a:solidFill>
              </a:ln>
            </p:spPr>
            <p:style>
              <a:lnRef idx="1">
                <a:schemeClr val="accent1"/>
              </a:lnRef>
              <a:fillRef idx="0">
                <a:schemeClr val="accent1"/>
              </a:fillRef>
              <a:effectRef idx="0">
                <a:schemeClr val="accent1"/>
              </a:effectRef>
              <a:fontRef idx="minor">
                <a:schemeClr val="tx1"/>
              </a:fontRef>
            </p:style>
          </p:cxnSp>
          <p:grpSp>
            <p:nvGrpSpPr>
              <p:cNvPr id="202" name="Group 201">
                <a:extLst>
                  <a:ext uri="{FF2B5EF4-FFF2-40B4-BE49-F238E27FC236}">
                    <a16:creationId xmlns:a16="http://schemas.microsoft.com/office/drawing/2014/main" id="{043EFDE5-377B-4865-80F7-DAE0443E5A30}"/>
                  </a:ext>
                </a:extLst>
              </p:cNvPr>
              <p:cNvGrpSpPr/>
              <p:nvPr/>
            </p:nvGrpSpPr>
            <p:grpSpPr>
              <a:xfrm>
                <a:off x="385704" y="4732404"/>
                <a:ext cx="2254427" cy="727640"/>
                <a:chOff x="385704" y="4732404"/>
                <a:chExt cx="2254427" cy="727640"/>
              </a:xfrm>
            </p:grpSpPr>
            <p:sp>
              <p:nvSpPr>
                <p:cNvPr id="103" name="TextBox 102">
                  <a:extLst>
                    <a:ext uri="{FF2B5EF4-FFF2-40B4-BE49-F238E27FC236}">
                      <a16:creationId xmlns:a16="http://schemas.microsoft.com/office/drawing/2014/main" id="{CAE77AF6-9B02-46CB-840B-4F17BC7572CA}"/>
                    </a:ext>
                  </a:extLst>
                </p:cNvPr>
                <p:cNvSpPr txBox="1"/>
                <p:nvPr/>
              </p:nvSpPr>
              <p:spPr>
                <a:xfrm>
                  <a:off x="385704" y="4732404"/>
                  <a:ext cx="1748486" cy="230832"/>
                </a:xfrm>
                <a:prstGeom prst="rect">
                  <a:avLst/>
                </a:prstGeom>
                <a:noFill/>
              </p:spPr>
              <p:txBody>
                <a:bodyPr wrap="square" rtlCol="0">
                  <a:spAutoFit/>
                </a:bodyPr>
                <a:lstStyle>
                  <a:defPPr>
                    <a:defRPr lang="en-US"/>
                  </a:defPPr>
                  <a:lvl1pPr>
                    <a:defRPr sz="900">
                      <a:solidFill>
                        <a:srgbClr val="33C7FB"/>
                      </a:solidFill>
                      <a:latin typeface="Montserrat SemiBold" panose="00000700000000000000" pitchFamily="2" charset="0"/>
                      <a:cs typeface="Poppins Light" panose="00000400000000000000" pitchFamily="50" charset="0"/>
                    </a:defRPr>
                  </a:lvl1pPr>
                </a:lstStyle>
                <a:p>
                  <a:r>
                    <a:rPr lang="en-US"/>
                    <a:t>Aug 2017 – Aug 2020</a:t>
                  </a:r>
                </a:p>
              </p:txBody>
            </p:sp>
            <p:sp>
              <p:nvSpPr>
                <p:cNvPr id="106" name="TextBox 105">
                  <a:extLst>
                    <a:ext uri="{FF2B5EF4-FFF2-40B4-BE49-F238E27FC236}">
                      <a16:creationId xmlns:a16="http://schemas.microsoft.com/office/drawing/2014/main" id="{DBEEF829-D6D1-4718-8DE8-E02BE34442A9}"/>
                    </a:ext>
                  </a:extLst>
                </p:cNvPr>
                <p:cNvSpPr txBox="1"/>
                <p:nvPr/>
              </p:nvSpPr>
              <p:spPr>
                <a:xfrm>
                  <a:off x="385704" y="4914335"/>
                  <a:ext cx="2093770" cy="400110"/>
                </a:xfrm>
                <a:prstGeom prst="rect">
                  <a:avLst/>
                </a:prstGeom>
                <a:noFill/>
              </p:spPr>
              <p:txBody>
                <a:bodyPr wrap="square" rtlCol="0">
                  <a:spAutoFit/>
                </a:bodyPr>
                <a:lstStyle>
                  <a:defPPr>
                    <a:defRPr lang="en-US"/>
                  </a:defPPr>
                  <a:lvl1pPr>
                    <a:defRPr sz="1100">
                      <a:solidFill>
                        <a:srgbClr val="282F62"/>
                      </a:solidFill>
                      <a:latin typeface="Montserrat" panose="00000500000000000000" pitchFamily="2" charset="0"/>
                      <a:cs typeface="Poppins Light" panose="00000400000000000000" pitchFamily="50" charset="0"/>
                    </a:defRPr>
                  </a:lvl1pPr>
                </a:lstStyle>
                <a:p>
                  <a:r>
                    <a:rPr lang="en-US" sz="1000">
                      <a:latin typeface="Montserrat Medium" panose="00000600000000000000" pitchFamily="2" charset="0"/>
                    </a:rPr>
                    <a:t>Quang Trung High School</a:t>
                  </a:r>
                </a:p>
                <a:p>
                  <a:r>
                    <a:rPr lang="en-US" sz="1000">
                      <a:latin typeface="Montserrat Medium" panose="00000600000000000000" pitchFamily="2" charset="0"/>
                    </a:rPr>
                    <a:t>for the Gifted, Binh Phuoc </a:t>
                  </a:r>
                </a:p>
              </p:txBody>
            </p:sp>
            <p:sp>
              <p:nvSpPr>
                <p:cNvPr id="98" name="TextBox 97">
                  <a:extLst>
                    <a:ext uri="{FF2B5EF4-FFF2-40B4-BE49-F238E27FC236}">
                      <a16:creationId xmlns:a16="http://schemas.microsoft.com/office/drawing/2014/main" id="{135AB74B-BEB0-4177-BBB3-673979B1D3C5}"/>
                    </a:ext>
                  </a:extLst>
                </p:cNvPr>
                <p:cNvSpPr txBox="1"/>
                <p:nvPr/>
              </p:nvSpPr>
              <p:spPr>
                <a:xfrm>
                  <a:off x="385704" y="5244600"/>
                  <a:ext cx="2254427" cy="215444"/>
                </a:xfrm>
                <a:prstGeom prst="rect">
                  <a:avLst/>
                </a:prstGeom>
                <a:noFill/>
              </p:spPr>
              <p:txBody>
                <a:bodyPr wrap="square" rtlCol="0">
                  <a:spAutoFit/>
                </a:bodyPr>
                <a:lstStyle>
                  <a:defPPr>
                    <a:defRPr lang="en-US"/>
                  </a:defPPr>
                  <a:lvl1pPr indent="0">
                    <a:buFont typeface="Arial" panose="020B0604020202020204" pitchFamily="34" charset="0"/>
                    <a:buNone/>
                    <a:defRPr sz="800">
                      <a:solidFill>
                        <a:schemeClr val="bg1">
                          <a:lumMod val="65000"/>
                        </a:schemeClr>
                      </a:solidFill>
                      <a:latin typeface="Montserrat Medium" panose="00000600000000000000" pitchFamily="2" charset="0"/>
                      <a:cs typeface="Poppins Light" panose="00000400000000000000" pitchFamily="50" charset="0"/>
                    </a:defRPr>
                  </a:lvl1pPr>
                </a:lstStyle>
                <a:p>
                  <a:r>
                    <a:rPr lang="en-US"/>
                    <a:t>Mathematics major</a:t>
                  </a:r>
                </a:p>
              </p:txBody>
            </p:sp>
          </p:grpSp>
        </p:grpSp>
      </p:grpSp>
      <p:grpSp>
        <p:nvGrpSpPr>
          <p:cNvPr id="8" name="Group 7">
            <a:extLst>
              <a:ext uri="{FF2B5EF4-FFF2-40B4-BE49-F238E27FC236}">
                <a16:creationId xmlns:a16="http://schemas.microsoft.com/office/drawing/2014/main" id="{39F42C82-FF41-4A0C-A9E1-A8810581895A}"/>
              </a:ext>
            </a:extLst>
          </p:cNvPr>
          <p:cNvGrpSpPr/>
          <p:nvPr/>
        </p:nvGrpSpPr>
        <p:grpSpPr>
          <a:xfrm>
            <a:off x="179689" y="3769035"/>
            <a:ext cx="2179883" cy="1184085"/>
            <a:chOff x="179689" y="8988735"/>
            <a:chExt cx="2179883" cy="1184085"/>
          </a:xfrm>
        </p:grpSpPr>
        <p:grpSp>
          <p:nvGrpSpPr>
            <p:cNvPr id="225" name="Group 224">
              <a:extLst>
                <a:ext uri="{FF2B5EF4-FFF2-40B4-BE49-F238E27FC236}">
                  <a16:creationId xmlns:a16="http://schemas.microsoft.com/office/drawing/2014/main" id="{BE3E04CF-8D86-4095-89ED-CDF709DD66D7}"/>
                </a:ext>
              </a:extLst>
            </p:cNvPr>
            <p:cNvGrpSpPr/>
            <p:nvPr/>
          </p:nvGrpSpPr>
          <p:grpSpPr>
            <a:xfrm>
              <a:off x="179689" y="8988735"/>
              <a:ext cx="1218444" cy="307777"/>
              <a:chOff x="179689" y="8903010"/>
              <a:chExt cx="1218444" cy="307777"/>
            </a:xfrm>
          </p:grpSpPr>
          <p:sp>
            <p:nvSpPr>
              <p:cNvPr id="20" name="TextBox 19">
                <a:extLst>
                  <a:ext uri="{FF2B5EF4-FFF2-40B4-BE49-F238E27FC236}">
                    <a16:creationId xmlns:a16="http://schemas.microsoft.com/office/drawing/2014/main" id="{E6FD0CAC-23DC-460A-8A35-26309C8B5BE9}"/>
                  </a:ext>
                </a:extLst>
              </p:cNvPr>
              <p:cNvSpPr txBox="1"/>
              <p:nvPr/>
            </p:nvSpPr>
            <p:spPr>
              <a:xfrm>
                <a:off x="427033" y="8903010"/>
                <a:ext cx="971100" cy="307777"/>
              </a:xfrm>
              <a:prstGeom prst="rect">
                <a:avLst/>
              </a:prstGeom>
              <a:noFill/>
            </p:spPr>
            <p:txBody>
              <a:bodyPr wrap="none" rtlCol="0">
                <a:spAutoFit/>
              </a:bodyPr>
              <a:lstStyle/>
              <a:p>
                <a:r>
                  <a:rPr lang="vi-VN" sz="1400" kern="5000" spc="60">
                    <a:solidFill>
                      <a:srgbClr val="006BED"/>
                    </a:solidFill>
                    <a:latin typeface="Montserrat SemiBold" panose="00000700000000000000" pitchFamily="2" charset="0"/>
                  </a:rPr>
                  <a:t>Contact</a:t>
                </a:r>
                <a:endParaRPr lang="en-US" sz="1400" kern="5000" spc="60">
                  <a:solidFill>
                    <a:srgbClr val="006BED"/>
                  </a:solidFill>
                  <a:latin typeface="Montserrat SemiBold" panose="00000700000000000000" pitchFamily="2" charset="0"/>
                </a:endParaRPr>
              </a:p>
            </p:txBody>
          </p:sp>
          <p:grpSp>
            <p:nvGrpSpPr>
              <p:cNvPr id="16" name="Group 15">
                <a:extLst>
                  <a:ext uri="{FF2B5EF4-FFF2-40B4-BE49-F238E27FC236}">
                    <a16:creationId xmlns:a16="http://schemas.microsoft.com/office/drawing/2014/main" id="{2676B949-E695-4F8A-8C70-54359DE287A6}"/>
                  </a:ext>
                </a:extLst>
              </p:cNvPr>
              <p:cNvGrpSpPr/>
              <p:nvPr/>
            </p:nvGrpSpPr>
            <p:grpSpPr>
              <a:xfrm>
                <a:off x="179689" y="8942598"/>
                <a:ext cx="228600" cy="228600"/>
                <a:chOff x="734225" y="9048674"/>
                <a:chExt cx="228600" cy="228600"/>
              </a:xfrm>
            </p:grpSpPr>
            <p:sp>
              <p:nvSpPr>
                <p:cNvPr id="61" name="Rectangle: Rounded Corners 60">
                  <a:extLst>
                    <a:ext uri="{FF2B5EF4-FFF2-40B4-BE49-F238E27FC236}">
                      <a16:creationId xmlns:a16="http://schemas.microsoft.com/office/drawing/2014/main" id="{56029142-C462-4B42-B3FD-62AEDB98144B}"/>
                    </a:ext>
                  </a:extLst>
                </p:cNvPr>
                <p:cNvSpPr/>
                <p:nvPr/>
              </p:nvSpPr>
              <p:spPr>
                <a:xfrm>
                  <a:off x="734225" y="9048674"/>
                  <a:ext cx="228600" cy="228600"/>
                </a:xfrm>
                <a:prstGeom prst="roundRect">
                  <a:avLst>
                    <a:gd name="adj" fmla="val 20301"/>
                  </a:avLst>
                </a:prstGeom>
                <a:solidFill>
                  <a:srgbClr val="006BED"/>
                </a:solidFill>
                <a:ln>
                  <a:noFill/>
                </a:ln>
                <a:effectLst>
                  <a:outerShdw blurRad="88900" dist="38100" dir="2700000" algn="tl" rotWithShape="0">
                    <a:srgbClr val="006BED">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descr="Address Book with solid fill">
                  <a:extLst>
                    <a:ext uri="{FF2B5EF4-FFF2-40B4-BE49-F238E27FC236}">
                      <a16:creationId xmlns:a16="http://schemas.microsoft.com/office/drawing/2014/main" id="{0133345D-7870-43B8-92D9-F6BF887A63C8}"/>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77495" y="9092886"/>
                  <a:ext cx="142060" cy="142060"/>
                </a:xfrm>
                <a:prstGeom prst="rect">
                  <a:avLst/>
                </a:prstGeom>
              </p:spPr>
            </p:pic>
          </p:grpSp>
        </p:grpSp>
        <p:grpSp>
          <p:nvGrpSpPr>
            <p:cNvPr id="233" name="Group 232">
              <a:extLst>
                <a:ext uri="{FF2B5EF4-FFF2-40B4-BE49-F238E27FC236}">
                  <a16:creationId xmlns:a16="http://schemas.microsoft.com/office/drawing/2014/main" id="{B51C318B-1036-400D-A6F1-D070B1147107}"/>
                </a:ext>
              </a:extLst>
            </p:cNvPr>
            <p:cNvGrpSpPr/>
            <p:nvPr/>
          </p:nvGrpSpPr>
          <p:grpSpPr>
            <a:xfrm>
              <a:off x="212398" y="9352176"/>
              <a:ext cx="2147174" cy="820644"/>
              <a:chOff x="212398" y="9352176"/>
              <a:chExt cx="2147174" cy="820644"/>
            </a:xfrm>
          </p:grpSpPr>
          <p:grpSp>
            <p:nvGrpSpPr>
              <p:cNvPr id="226" name="Group 225">
                <a:extLst>
                  <a:ext uri="{FF2B5EF4-FFF2-40B4-BE49-F238E27FC236}">
                    <a16:creationId xmlns:a16="http://schemas.microsoft.com/office/drawing/2014/main" id="{9DB3AAA2-67B9-410B-BCD9-D91ECE3ED90C}"/>
                  </a:ext>
                </a:extLst>
              </p:cNvPr>
              <p:cNvGrpSpPr/>
              <p:nvPr/>
            </p:nvGrpSpPr>
            <p:grpSpPr>
              <a:xfrm>
                <a:off x="212398" y="9352176"/>
                <a:ext cx="2147174" cy="261610"/>
                <a:chOff x="212398" y="9352176"/>
                <a:chExt cx="2147174" cy="261610"/>
              </a:xfrm>
            </p:grpSpPr>
            <p:sp>
              <p:nvSpPr>
                <p:cNvPr id="36" name="TextBox 35">
                  <a:extLst>
                    <a:ext uri="{FF2B5EF4-FFF2-40B4-BE49-F238E27FC236}">
                      <a16:creationId xmlns:a16="http://schemas.microsoft.com/office/drawing/2014/main" id="{8BA99E63-9995-4E3B-905B-1B533BAE18A4}"/>
                    </a:ext>
                  </a:extLst>
                </p:cNvPr>
                <p:cNvSpPr txBox="1"/>
                <p:nvPr/>
              </p:nvSpPr>
              <p:spPr>
                <a:xfrm>
                  <a:off x="369883" y="9352176"/>
                  <a:ext cx="1989689" cy="261610"/>
                </a:xfrm>
                <a:prstGeom prst="rect">
                  <a:avLst/>
                </a:prstGeom>
                <a:noFill/>
              </p:spPr>
              <p:txBody>
                <a:bodyPr wrap="square" rtlCol="0">
                  <a:spAutoFit/>
                </a:bodyPr>
                <a:lstStyle>
                  <a:defPPr>
                    <a:defRPr lang="en-US"/>
                  </a:defPPr>
                  <a:lvl1pPr>
                    <a:defRPr sz="1100">
                      <a:solidFill>
                        <a:srgbClr val="282F62"/>
                      </a:solidFill>
                      <a:latin typeface="Montserrat" panose="00000500000000000000" pitchFamily="2" charset="0"/>
                      <a:cs typeface="Poppins Light" panose="00000400000000000000" pitchFamily="50" charset="0"/>
                    </a:defRPr>
                  </a:lvl1pPr>
                </a:lstStyle>
                <a:p>
                  <a:r>
                    <a:rPr lang="vi-VN" sz="1050"/>
                    <a:t>(+84) </a:t>
                  </a:r>
                  <a:r>
                    <a:rPr lang="en-US" sz="1050"/>
                    <a:t>0357 543 620</a:t>
                  </a:r>
                </a:p>
              </p:txBody>
            </p:sp>
            <p:pic>
              <p:nvPicPr>
                <p:cNvPr id="92" name="Graphic 91" descr="Receiver with solid fill">
                  <a:extLst>
                    <a:ext uri="{FF2B5EF4-FFF2-40B4-BE49-F238E27FC236}">
                      <a16:creationId xmlns:a16="http://schemas.microsoft.com/office/drawing/2014/main" id="{F55D06D8-E168-4446-AD41-D4A4149B6448}"/>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12398" y="9391541"/>
                  <a:ext cx="182880" cy="182880"/>
                </a:xfrm>
                <a:prstGeom prst="rect">
                  <a:avLst/>
                </a:prstGeom>
              </p:spPr>
            </p:pic>
          </p:grpSp>
          <p:grpSp>
            <p:nvGrpSpPr>
              <p:cNvPr id="227" name="Group 226">
                <a:extLst>
                  <a:ext uri="{FF2B5EF4-FFF2-40B4-BE49-F238E27FC236}">
                    <a16:creationId xmlns:a16="http://schemas.microsoft.com/office/drawing/2014/main" id="{B6C2B2A1-3516-4AEC-9584-25F732FA3788}"/>
                  </a:ext>
                </a:extLst>
              </p:cNvPr>
              <p:cNvGrpSpPr/>
              <p:nvPr/>
            </p:nvGrpSpPr>
            <p:grpSpPr>
              <a:xfrm>
                <a:off x="212398" y="9635540"/>
                <a:ext cx="1832802" cy="261610"/>
                <a:chOff x="212398" y="9626740"/>
                <a:chExt cx="1832802" cy="261610"/>
              </a:xfrm>
            </p:grpSpPr>
            <p:sp>
              <p:nvSpPr>
                <p:cNvPr id="32" name="TextBox 31">
                  <a:hlinkClick r:id="rId17"/>
                  <a:extLst>
                    <a:ext uri="{FF2B5EF4-FFF2-40B4-BE49-F238E27FC236}">
                      <a16:creationId xmlns:a16="http://schemas.microsoft.com/office/drawing/2014/main" id="{D3B3BA4E-A1AE-495A-9CDF-A01E3B762EF0}"/>
                    </a:ext>
                  </a:extLst>
                </p:cNvPr>
                <p:cNvSpPr txBox="1"/>
                <p:nvPr/>
              </p:nvSpPr>
              <p:spPr>
                <a:xfrm>
                  <a:off x="369884" y="9626740"/>
                  <a:ext cx="1675316" cy="261610"/>
                </a:xfrm>
                <a:prstGeom prst="rect">
                  <a:avLst/>
                </a:prstGeom>
                <a:noFill/>
              </p:spPr>
              <p:txBody>
                <a:bodyPr wrap="square" rtlCol="0">
                  <a:spAutoFit/>
                </a:bodyPr>
                <a:lstStyle>
                  <a:defPPr>
                    <a:defRPr lang="en-US"/>
                  </a:defPPr>
                  <a:lvl1pPr>
                    <a:defRPr sz="1100">
                      <a:solidFill>
                        <a:srgbClr val="282F62"/>
                      </a:solidFill>
                      <a:latin typeface="Montserrat" panose="00000500000000000000" pitchFamily="2" charset="0"/>
                      <a:cs typeface="Poppins Light" panose="00000400000000000000" pitchFamily="50" charset="0"/>
                    </a:defRPr>
                  </a:lvl1pPr>
                </a:lstStyle>
                <a:p>
                  <a:r>
                    <a:rPr lang="en-US" sz="1050"/>
                    <a:t>locnd.fpt@gmail.com</a:t>
                  </a:r>
                </a:p>
              </p:txBody>
            </p:sp>
            <p:pic>
              <p:nvPicPr>
                <p:cNvPr id="94" name="Graphic 93" descr="Envelope with solid fill">
                  <a:extLst>
                    <a:ext uri="{FF2B5EF4-FFF2-40B4-BE49-F238E27FC236}">
                      <a16:creationId xmlns:a16="http://schemas.microsoft.com/office/drawing/2014/main" id="{5C80B352-B176-4915-9C19-C25188C6933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212398" y="9666105"/>
                  <a:ext cx="182880" cy="182880"/>
                </a:xfrm>
                <a:prstGeom prst="rect">
                  <a:avLst/>
                </a:prstGeom>
              </p:spPr>
            </p:pic>
          </p:grpSp>
          <p:grpSp>
            <p:nvGrpSpPr>
              <p:cNvPr id="228" name="Group 227">
                <a:extLst>
                  <a:ext uri="{FF2B5EF4-FFF2-40B4-BE49-F238E27FC236}">
                    <a16:creationId xmlns:a16="http://schemas.microsoft.com/office/drawing/2014/main" id="{F884EC92-D6E8-4DBC-ADF0-B9205952E193}"/>
                  </a:ext>
                </a:extLst>
              </p:cNvPr>
              <p:cNvGrpSpPr/>
              <p:nvPr/>
            </p:nvGrpSpPr>
            <p:grpSpPr>
              <a:xfrm>
                <a:off x="226114" y="9918904"/>
                <a:ext cx="1908076" cy="253916"/>
                <a:chOff x="226114" y="9918904"/>
                <a:chExt cx="1908076" cy="253916"/>
              </a:xfrm>
            </p:grpSpPr>
            <p:pic>
              <p:nvPicPr>
                <p:cNvPr id="11" name="Graphic 10">
                  <a:hlinkClick r:id="rId20"/>
                  <a:extLst>
                    <a:ext uri="{FF2B5EF4-FFF2-40B4-BE49-F238E27FC236}">
                      <a16:creationId xmlns:a16="http://schemas.microsoft.com/office/drawing/2014/main" id="{3028283D-E7A9-4145-8B50-997DF1AD77D8}"/>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226114" y="9968138"/>
                  <a:ext cx="155448" cy="155448"/>
                </a:xfrm>
                <a:prstGeom prst="rect">
                  <a:avLst/>
                </a:prstGeom>
              </p:spPr>
            </p:pic>
            <p:sp>
              <p:nvSpPr>
                <p:cNvPr id="143" name="TextBox 142">
                  <a:hlinkClick r:id="rId20"/>
                  <a:extLst>
                    <a:ext uri="{FF2B5EF4-FFF2-40B4-BE49-F238E27FC236}">
                      <a16:creationId xmlns:a16="http://schemas.microsoft.com/office/drawing/2014/main" id="{CBCE0FB1-32F4-40F3-80F6-A7266491A7F7}"/>
                    </a:ext>
                  </a:extLst>
                </p:cNvPr>
                <p:cNvSpPr txBox="1"/>
                <p:nvPr/>
              </p:nvSpPr>
              <p:spPr>
                <a:xfrm>
                  <a:off x="369883" y="9918904"/>
                  <a:ext cx="1764307" cy="253916"/>
                </a:xfrm>
                <a:prstGeom prst="rect">
                  <a:avLst/>
                </a:prstGeom>
                <a:noFill/>
              </p:spPr>
              <p:txBody>
                <a:bodyPr wrap="square" rtlCol="0">
                  <a:spAutoFit/>
                </a:bodyPr>
                <a:lstStyle>
                  <a:defPPr>
                    <a:defRPr lang="en-US"/>
                  </a:defPPr>
                  <a:lvl1pPr>
                    <a:defRPr sz="1050">
                      <a:solidFill>
                        <a:srgbClr val="282F62"/>
                      </a:solidFill>
                      <a:latin typeface="Montserrat" panose="00000500000000000000" pitchFamily="2" charset="0"/>
                      <a:cs typeface="Poppins Light" panose="00000400000000000000" pitchFamily="50" charset="0"/>
                    </a:defRPr>
                  </a:lvl1pPr>
                </a:lstStyle>
                <a:p>
                  <a:r>
                    <a:rPr lang="en-US"/>
                    <a:t>linkedin.com/locnd283</a:t>
                  </a:r>
                </a:p>
              </p:txBody>
            </p:sp>
          </p:grpSp>
        </p:grpSp>
      </p:grpSp>
      <p:grpSp>
        <p:nvGrpSpPr>
          <p:cNvPr id="10" name="Group 9">
            <a:extLst>
              <a:ext uri="{FF2B5EF4-FFF2-40B4-BE49-F238E27FC236}">
                <a16:creationId xmlns:a16="http://schemas.microsoft.com/office/drawing/2014/main" id="{E95FEDD3-36BC-4DF6-B918-34D5FF8700F7}"/>
              </a:ext>
            </a:extLst>
          </p:cNvPr>
          <p:cNvGrpSpPr/>
          <p:nvPr/>
        </p:nvGrpSpPr>
        <p:grpSpPr>
          <a:xfrm>
            <a:off x="465539" y="5062614"/>
            <a:ext cx="1579660" cy="192024"/>
            <a:chOff x="465539" y="10434714"/>
            <a:chExt cx="1579660" cy="192024"/>
          </a:xfrm>
        </p:grpSpPr>
        <p:pic>
          <p:nvPicPr>
            <p:cNvPr id="84" name="Graphic 83">
              <a:hlinkClick r:id="rId23"/>
              <a:extLst>
                <a:ext uri="{FF2B5EF4-FFF2-40B4-BE49-F238E27FC236}">
                  <a16:creationId xmlns:a16="http://schemas.microsoft.com/office/drawing/2014/main" id="{C78AD2B8-ADEB-48D0-AA34-3F9D6926C08B}"/>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465539" y="10434714"/>
              <a:ext cx="192024" cy="192024"/>
            </a:xfrm>
            <a:prstGeom prst="rect">
              <a:avLst/>
            </a:prstGeom>
          </p:spPr>
        </p:pic>
        <p:pic>
          <p:nvPicPr>
            <p:cNvPr id="88" name="Graphic 87">
              <a:hlinkClick r:id="rId26"/>
              <a:extLst>
                <a:ext uri="{FF2B5EF4-FFF2-40B4-BE49-F238E27FC236}">
                  <a16:creationId xmlns:a16="http://schemas.microsoft.com/office/drawing/2014/main" id="{25EC05FD-9A6C-49F0-9A25-5FE93EFFDED4}"/>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1853175" y="10434714"/>
              <a:ext cx="192024" cy="192024"/>
            </a:xfrm>
            <a:prstGeom prst="rect">
              <a:avLst/>
            </a:prstGeom>
          </p:spPr>
        </p:pic>
        <p:pic>
          <p:nvPicPr>
            <p:cNvPr id="90" name="Graphic 89">
              <a:hlinkClick r:id="rId29"/>
              <a:extLst>
                <a:ext uri="{FF2B5EF4-FFF2-40B4-BE49-F238E27FC236}">
                  <a16:creationId xmlns:a16="http://schemas.microsoft.com/office/drawing/2014/main" id="{E29B2021-6D61-4AFF-ACAF-BD8C2FEA2B5F}"/>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1390629" y="10434714"/>
              <a:ext cx="192024" cy="192024"/>
            </a:xfrm>
            <a:prstGeom prst="rect">
              <a:avLst/>
            </a:prstGeom>
          </p:spPr>
        </p:pic>
        <p:pic>
          <p:nvPicPr>
            <p:cNvPr id="13" name="Graphic 12">
              <a:hlinkClick r:id="rId32"/>
              <a:extLst>
                <a:ext uri="{FF2B5EF4-FFF2-40B4-BE49-F238E27FC236}">
                  <a16:creationId xmlns:a16="http://schemas.microsoft.com/office/drawing/2014/main" id="{07E4C078-CC39-492E-98E4-0A0BA18BCC26}"/>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928084" y="10434714"/>
              <a:ext cx="192024" cy="192024"/>
            </a:xfrm>
            <a:prstGeom prst="roundRect">
              <a:avLst/>
            </a:prstGeom>
          </p:spPr>
        </p:pic>
      </p:grpSp>
      <p:grpSp>
        <p:nvGrpSpPr>
          <p:cNvPr id="230" name="Group 229">
            <a:extLst>
              <a:ext uri="{FF2B5EF4-FFF2-40B4-BE49-F238E27FC236}">
                <a16:creationId xmlns:a16="http://schemas.microsoft.com/office/drawing/2014/main" id="{DA62EC02-D854-4812-9067-FFB99A48F2A0}"/>
              </a:ext>
            </a:extLst>
          </p:cNvPr>
          <p:cNvGrpSpPr/>
          <p:nvPr/>
        </p:nvGrpSpPr>
        <p:grpSpPr>
          <a:xfrm>
            <a:off x="179689" y="7356089"/>
            <a:ext cx="2460446" cy="2307862"/>
            <a:chOff x="179689" y="5520939"/>
            <a:chExt cx="2460446" cy="2307862"/>
          </a:xfrm>
        </p:grpSpPr>
        <p:grpSp>
          <p:nvGrpSpPr>
            <p:cNvPr id="223" name="Group 222">
              <a:extLst>
                <a:ext uri="{FF2B5EF4-FFF2-40B4-BE49-F238E27FC236}">
                  <a16:creationId xmlns:a16="http://schemas.microsoft.com/office/drawing/2014/main" id="{3B027F72-AA51-41E8-875F-28EAAFBF1C6A}"/>
                </a:ext>
              </a:extLst>
            </p:cNvPr>
            <p:cNvGrpSpPr/>
            <p:nvPr/>
          </p:nvGrpSpPr>
          <p:grpSpPr>
            <a:xfrm>
              <a:off x="179689" y="5520939"/>
              <a:ext cx="2142415" cy="307777"/>
              <a:chOff x="179689" y="5520939"/>
              <a:chExt cx="2142415" cy="307777"/>
            </a:xfrm>
          </p:grpSpPr>
          <p:sp>
            <p:nvSpPr>
              <p:cNvPr id="54" name="TextBox 53">
                <a:extLst>
                  <a:ext uri="{FF2B5EF4-FFF2-40B4-BE49-F238E27FC236}">
                    <a16:creationId xmlns:a16="http://schemas.microsoft.com/office/drawing/2014/main" id="{093E6327-EEE0-4BC3-B8F1-E35D1254E6F7}"/>
                  </a:ext>
                </a:extLst>
              </p:cNvPr>
              <p:cNvSpPr txBox="1"/>
              <p:nvPr/>
            </p:nvSpPr>
            <p:spPr>
              <a:xfrm>
                <a:off x="427033" y="5520939"/>
                <a:ext cx="1895071" cy="307777"/>
              </a:xfrm>
              <a:prstGeom prst="rect">
                <a:avLst/>
              </a:prstGeom>
              <a:noFill/>
            </p:spPr>
            <p:txBody>
              <a:bodyPr wrap="none" rtlCol="0">
                <a:spAutoFit/>
              </a:bodyPr>
              <a:lstStyle/>
              <a:p>
                <a:r>
                  <a:rPr lang="en-US" sz="1400" kern="5000" spc="60">
                    <a:solidFill>
                      <a:srgbClr val="006BED"/>
                    </a:solidFill>
                    <a:latin typeface="Montserrat SemiBold" panose="00000700000000000000" pitchFamily="2" charset="0"/>
                  </a:rPr>
                  <a:t>Honors &amp; Awards</a:t>
                </a:r>
              </a:p>
            </p:txBody>
          </p:sp>
          <p:grpSp>
            <p:nvGrpSpPr>
              <p:cNvPr id="17" name="Group 16">
                <a:extLst>
                  <a:ext uri="{FF2B5EF4-FFF2-40B4-BE49-F238E27FC236}">
                    <a16:creationId xmlns:a16="http://schemas.microsoft.com/office/drawing/2014/main" id="{D07565FE-2EF0-482A-B5E9-9F9437D8EE54}"/>
                  </a:ext>
                </a:extLst>
              </p:cNvPr>
              <p:cNvGrpSpPr/>
              <p:nvPr/>
            </p:nvGrpSpPr>
            <p:grpSpPr>
              <a:xfrm>
                <a:off x="179689" y="5560527"/>
                <a:ext cx="228600" cy="228600"/>
                <a:chOff x="606053" y="6640388"/>
                <a:chExt cx="228600" cy="228600"/>
              </a:xfrm>
            </p:grpSpPr>
            <p:sp>
              <p:nvSpPr>
                <p:cNvPr id="56" name="Rectangle: Rounded Corners 55">
                  <a:extLst>
                    <a:ext uri="{FF2B5EF4-FFF2-40B4-BE49-F238E27FC236}">
                      <a16:creationId xmlns:a16="http://schemas.microsoft.com/office/drawing/2014/main" id="{60437EE1-99D7-480B-833D-CED7367A7C92}"/>
                    </a:ext>
                  </a:extLst>
                </p:cNvPr>
                <p:cNvSpPr/>
                <p:nvPr/>
              </p:nvSpPr>
              <p:spPr>
                <a:xfrm>
                  <a:off x="606053" y="6640388"/>
                  <a:ext cx="228600" cy="228600"/>
                </a:xfrm>
                <a:prstGeom prst="roundRect">
                  <a:avLst>
                    <a:gd name="adj" fmla="val 20301"/>
                  </a:avLst>
                </a:prstGeom>
                <a:solidFill>
                  <a:srgbClr val="006BED"/>
                </a:solidFill>
                <a:ln>
                  <a:noFill/>
                </a:ln>
                <a:effectLst>
                  <a:outerShdw blurRad="88900" dist="38100" dir="2700000" algn="tl" rotWithShape="0">
                    <a:srgbClr val="006BED">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Star with solid fill">
                  <a:extLst>
                    <a:ext uri="{FF2B5EF4-FFF2-40B4-BE49-F238E27FC236}">
                      <a16:creationId xmlns:a16="http://schemas.microsoft.com/office/drawing/2014/main" id="{578F608A-2B8A-4837-BF71-E3DD3E0305A9}"/>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652574" y="6684702"/>
                  <a:ext cx="132722" cy="132722"/>
                </a:xfrm>
                <a:prstGeom prst="rect">
                  <a:avLst/>
                </a:prstGeom>
              </p:spPr>
            </p:pic>
          </p:grpSp>
        </p:grpSp>
        <p:grpSp>
          <p:nvGrpSpPr>
            <p:cNvPr id="229" name="Group 228">
              <a:extLst>
                <a:ext uri="{FF2B5EF4-FFF2-40B4-BE49-F238E27FC236}">
                  <a16:creationId xmlns:a16="http://schemas.microsoft.com/office/drawing/2014/main" id="{D448C1C6-E1C5-4733-9EB9-BB2B705E6738}"/>
                </a:ext>
              </a:extLst>
            </p:cNvPr>
            <p:cNvGrpSpPr/>
            <p:nvPr/>
          </p:nvGrpSpPr>
          <p:grpSpPr>
            <a:xfrm>
              <a:off x="293109" y="5936348"/>
              <a:ext cx="2347026" cy="1892453"/>
              <a:chOff x="293109" y="5936348"/>
              <a:chExt cx="2347026" cy="1892453"/>
            </a:xfrm>
          </p:grpSpPr>
          <p:cxnSp>
            <p:nvCxnSpPr>
              <p:cNvPr id="80" name="Straight Connector 79">
                <a:extLst>
                  <a:ext uri="{FF2B5EF4-FFF2-40B4-BE49-F238E27FC236}">
                    <a16:creationId xmlns:a16="http://schemas.microsoft.com/office/drawing/2014/main" id="{63143322-AF20-4C72-A4BF-CFF97FAF19BC}"/>
                  </a:ext>
                </a:extLst>
              </p:cNvPr>
              <p:cNvCxnSpPr>
                <a:cxnSpLocks/>
              </p:cNvCxnSpPr>
              <p:nvPr/>
            </p:nvCxnSpPr>
            <p:spPr>
              <a:xfrm>
                <a:off x="293109" y="6000750"/>
                <a:ext cx="0" cy="1765300"/>
              </a:xfrm>
              <a:prstGeom prst="line">
                <a:avLst/>
              </a:prstGeom>
              <a:ln>
                <a:solidFill>
                  <a:srgbClr val="282F62"/>
                </a:solidFill>
              </a:ln>
            </p:spPr>
            <p:style>
              <a:lnRef idx="1">
                <a:schemeClr val="accent1"/>
              </a:lnRef>
              <a:fillRef idx="0">
                <a:schemeClr val="accent1"/>
              </a:fillRef>
              <a:effectRef idx="0">
                <a:schemeClr val="accent1"/>
              </a:effectRef>
              <a:fontRef idx="minor">
                <a:schemeClr val="tx1"/>
              </a:fontRef>
            </p:style>
          </p:cxnSp>
          <p:grpSp>
            <p:nvGrpSpPr>
              <p:cNvPr id="207" name="Group 206">
                <a:extLst>
                  <a:ext uri="{FF2B5EF4-FFF2-40B4-BE49-F238E27FC236}">
                    <a16:creationId xmlns:a16="http://schemas.microsoft.com/office/drawing/2014/main" id="{BBBE8EAF-C89E-4B99-9FCB-6C574CBC1FA9}"/>
                  </a:ext>
                </a:extLst>
              </p:cNvPr>
              <p:cNvGrpSpPr/>
              <p:nvPr/>
            </p:nvGrpSpPr>
            <p:grpSpPr>
              <a:xfrm>
                <a:off x="385704" y="5936348"/>
                <a:ext cx="2254431" cy="563006"/>
                <a:chOff x="385704" y="5936348"/>
                <a:chExt cx="2254431" cy="563006"/>
              </a:xfrm>
            </p:grpSpPr>
            <p:sp>
              <p:nvSpPr>
                <p:cNvPr id="83" name="TextBox 82">
                  <a:extLst>
                    <a:ext uri="{FF2B5EF4-FFF2-40B4-BE49-F238E27FC236}">
                      <a16:creationId xmlns:a16="http://schemas.microsoft.com/office/drawing/2014/main" id="{AC7391A4-37B3-406A-A1A6-EA53B002BCA9}"/>
                    </a:ext>
                  </a:extLst>
                </p:cNvPr>
                <p:cNvSpPr txBox="1"/>
                <p:nvPr/>
              </p:nvSpPr>
              <p:spPr>
                <a:xfrm>
                  <a:off x="385704" y="5936348"/>
                  <a:ext cx="1184299" cy="230832"/>
                </a:xfrm>
                <a:prstGeom prst="rect">
                  <a:avLst/>
                </a:prstGeom>
                <a:noFill/>
              </p:spPr>
              <p:txBody>
                <a:bodyPr wrap="square" rtlCol="0">
                  <a:spAutoFit/>
                </a:bodyPr>
                <a:lstStyle>
                  <a:defPPr>
                    <a:defRPr lang="en-US"/>
                  </a:defPPr>
                  <a:lvl1pPr>
                    <a:defRPr sz="900">
                      <a:solidFill>
                        <a:srgbClr val="33C7FB"/>
                      </a:solidFill>
                      <a:latin typeface="Montserrat SemiBold" panose="00000700000000000000" pitchFamily="2" charset="0"/>
                      <a:cs typeface="Poppins Light" panose="00000400000000000000" pitchFamily="50" charset="0"/>
                    </a:defRPr>
                  </a:lvl1pPr>
                </a:lstStyle>
                <a:p>
                  <a:r>
                    <a:rPr lang="en-US"/>
                    <a:t>Sep 2020</a:t>
                  </a:r>
                </a:p>
              </p:txBody>
            </p:sp>
            <p:sp>
              <p:nvSpPr>
                <p:cNvPr id="85" name="TextBox 84">
                  <a:extLst>
                    <a:ext uri="{FF2B5EF4-FFF2-40B4-BE49-F238E27FC236}">
                      <a16:creationId xmlns:a16="http://schemas.microsoft.com/office/drawing/2014/main" id="{1D886AE2-744C-4825-8F39-46E9CD8FC71D}"/>
                    </a:ext>
                  </a:extLst>
                </p:cNvPr>
                <p:cNvSpPr txBox="1"/>
                <p:nvPr/>
              </p:nvSpPr>
              <p:spPr>
                <a:xfrm>
                  <a:off x="385704" y="6113199"/>
                  <a:ext cx="2254431" cy="246221"/>
                </a:xfrm>
                <a:prstGeom prst="rect">
                  <a:avLst/>
                </a:prstGeom>
                <a:noFill/>
              </p:spPr>
              <p:txBody>
                <a:bodyPr wrap="square" rtlCol="0">
                  <a:spAutoFit/>
                </a:bodyPr>
                <a:lstStyle>
                  <a:defPPr>
                    <a:defRPr lang="en-US"/>
                  </a:defPPr>
                  <a:lvl1pPr>
                    <a:defRPr sz="1100" b="0">
                      <a:solidFill>
                        <a:srgbClr val="282F62"/>
                      </a:solidFill>
                      <a:latin typeface="Montserrat Medium" panose="00000600000000000000" pitchFamily="2" charset="0"/>
                      <a:cs typeface="Poppins Light" panose="00000400000000000000" pitchFamily="50" charset="0"/>
                    </a:defRPr>
                  </a:lvl1pPr>
                </a:lstStyle>
                <a:p>
                  <a:r>
                    <a:rPr lang="en-US" sz="1000"/>
                    <a:t>Full ride scholarship</a:t>
                  </a:r>
                </a:p>
              </p:txBody>
            </p:sp>
            <p:sp>
              <p:nvSpPr>
                <p:cNvPr id="87" name="TextBox 86">
                  <a:extLst>
                    <a:ext uri="{FF2B5EF4-FFF2-40B4-BE49-F238E27FC236}">
                      <a16:creationId xmlns:a16="http://schemas.microsoft.com/office/drawing/2014/main" id="{8FF711F3-DB78-4B87-A50D-094E33CA8382}"/>
                    </a:ext>
                  </a:extLst>
                </p:cNvPr>
                <p:cNvSpPr txBox="1"/>
                <p:nvPr/>
              </p:nvSpPr>
              <p:spPr>
                <a:xfrm>
                  <a:off x="385704" y="6283910"/>
                  <a:ext cx="2093126" cy="215444"/>
                </a:xfrm>
                <a:prstGeom prst="rect">
                  <a:avLst/>
                </a:prstGeom>
                <a:noFill/>
              </p:spPr>
              <p:txBody>
                <a:bodyPr wrap="square" rtlCol="0">
                  <a:spAutoFit/>
                </a:bodyPr>
                <a:lstStyle>
                  <a:defPPr>
                    <a:defRPr lang="en-US"/>
                  </a:defPPr>
                  <a:lvl1pPr indent="0">
                    <a:buFont typeface="Arial" panose="020B0604020202020204" pitchFamily="34" charset="0"/>
                    <a:buNone/>
                    <a:defRPr sz="800">
                      <a:solidFill>
                        <a:schemeClr val="bg1">
                          <a:lumMod val="65000"/>
                        </a:schemeClr>
                      </a:solidFill>
                      <a:latin typeface="Montserrat Medium" panose="00000600000000000000" pitchFamily="2" charset="0"/>
                      <a:cs typeface="Poppins Light" panose="00000400000000000000" pitchFamily="50" charset="0"/>
                    </a:defRPr>
                  </a:lvl1pPr>
                </a:lstStyle>
                <a:p>
                  <a:r>
                    <a:rPr lang="en-US"/>
                    <a:t>FPT University</a:t>
                  </a:r>
                </a:p>
              </p:txBody>
            </p:sp>
          </p:grpSp>
          <p:grpSp>
            <p:nvGrpSpPr>
              <p:cNvPr id="208" name="Group 207">
                <a:extLst>
                  <a:ext uri="{FF2B5EF4-FFF2-40B4-BE49-F238E27FC236}">
                    <a16:creationId xmlns:a16="http://schemas.microsoft.com/office/drawing/2014/main" id="{ED8DFE95-C27A-40A4-B8F1-C1009214548D}"/>
                  </a:ext>
                </a:extLst>
              </p:cNvPr>
              <p:cNvGrpSpPr/>
              <p:nvPr/>
            </p:nvGrpSpPr>
            <p:grpSpPr>
              <a:xfrm>
                <a:off x="385703" y="6496780"/>
                <a:ext cx="2254432" cy="690103"/>
                <a:chOff x="385703" y="6496780"/>
                <a:chExt cx="2254432" cy="690103"/>
              </a:xfrm>
            </p:grpSpPr>
            <p:sp>
              <p:nvSpPr>
                <p:cNvPr id="89" name="TextBox 88">
                  <a:extLst>
                    <a:ext uri="{FF2B5EF4-FFF2-40B4-BE49-F238E27FC236}">
                      <a16:creationId xmlns:a16="http://schemas.microsoft.com/office/drawing/2014/main" id="{2B653326-65C9-411B-9472-85DB71399469}"/>
                    </a:ext>
                  </a:extLst>
                </p:cNvPr>
                <p:cNvSpPr txBox="1"/>
                <p:nvPr/>
              </p:nvSpPr>
              <p:spPr>
                <a:xfrm>
                  <a:off x="385704" y="6496780"/>
                  <a:ext cx="1184299" cy="230832"/>
                </a:xfrm>
                <a:prstGeom prst="rect">
                  <a:avLst/>
                </a:prstGeom>
                <a:noFill/>
              </p:spPr>
              <p:txBody>
                <a:bodyPr wrap="square" rtlCol="0">
                  <a:spAutoFit/>
                </a:bodyPr>
                <a:lstStyle>
                  <a:defPPr>
                    <a:defRPr lang="en-US"/>
                  </a:defPPr>
                  <a:lvl1pPr>
                    <a:defRPr sz="900">
                      <a:solidFill>
                        <a:srgbClr val="33C7FB"/>
                      </a:solidFill>
                      <a:latin typeface="Montserrat SemiBold" panose="00000700000000000000" pitchFamily="2" charset="0"/>
                      <a:cs typeface="Poppins Light" panose="00000400000000000000" pitchFamily="50" charset="0"/>
                    </a:defRPr>
                  </a:lvl1pPr>
                </a:lstStyle>
                <a:p>
                  <a:r>
                    <a:rPr lang="en-US"/>
                    <a:t>Apr 2019</a:t>
                  </a:r>
                </a:p>
              </p:txBody>
            </p:sp>
            <p:sp>
              <p:nvSpPr>
                <p:cNvPr id="91" name="TextBox 90">
                  <a:extLst>
                    <a:ext uri="{FF2B5EF4-FFF2-40B4-BE49-F238E27FC236}">
                      <a16:creationId xmlns:a16="http://schemas.microsoft.com/office/drawing/2014/main" id="{3187F448-6E7E-4823-9EE7-45ABD4D5F8E9}"/>
                    </a:ext>
                  </a:extLst>
                </p:cNvPr>
                <p:cNvSpPr txBox="1"/>
                <p:nvPr/>
              </p:nvSpPr>
              <p:spPr>
                <a:xfrm>
                  <a:off x="385704" y="6674443"/>
                  <a:ext cx="2254431" cy="246221"/>
                </a:xfrm>
                <a:prstGeom prst="rect">
                  <a:avLst/>
                </a:prstGeom>
                <a:noFill/>
              </p:spPr>
              <p:txBody>
                <a:bodyPr wrap="square" rtlCol="0">
                  <a:spAutoFit/>
                </a:bodyPr>
                <a:lstStyle>
                  <a:defPPr>
                    <a:defRPr lang="en-US"/>
                  </a:defPPr>
                  <a:lvl1pPr>
                    <a:defRPr sz="1100" b="0">
                      <a:solidFill>
                        <a:srgbClr val="282F62"/>
                      </a:solidFill>
                      <a:latin typeface="Montserrat Medium" panose="00000600000000000000" pitchFamily="2" charset="0"/>
                      <a:cs typeface="Poppins Light" panose="00000400000000000000" pitchFamily="50" charset="0"/>
                    </a:defRPr>
                  </a:lvl1pPr>
                </a:lstStyle>
                <a:p>
                  <a:r>
                    <a:rPr lang="en-US" sz="1000"/>
                    <a:t>Sliver medal</a:t>
                  </a:r>
                </a:p>
              </p:txBody>
            </p:sp>
            <p:sp>
              <p:nvSpPr>
                <p:cNvPr id="93" name="TextBox 92">
                  <a:extLst>
                    <a:ext uri="{FF2B5EF4-FFF2-40B4-BE49-F238E27FC236}">
                      <a16:creationId xmlns:a16="http://schemas.microsoft.com/office/drawing/2014/main" id="{6A2DD1A1-0412-44FC-B4CE-1755F4108684}"/>
                    </a:ext>
                  </a:extLst>
                </p:cNvPr>
                <p:cNvSpPr txBox="1"/>
                <p:nvPr/>
              </p:nvSpPr>
              <p:spPr>
                <a:xfrm>
                  <a:off x="385703" y="6848329"/>
                  <a:ext cx="2247109" cy="338554"/>
                </a:xfrm>
                <a:prstGeom prst="rect">
                  <a:avLst/>
                </a:prstGeom>
                <a:noFill/>
              </p:spPr>
              <p:txBody>
                <a:bodyPr wrap="square" rtlCol="0">
                  <a:spAutoFit/>
                </a:bodyPr>
                <a:lstStyle>
                  <a:defPPr>
                    <a:defRPr lang="en-US"/>
                  </a:defPPr>
                  <a:lvl1pPr indent="0">
                    <a:buFont typeface="Arial" panose="020B0604020202020204" pitchFamily="34" charset="0"/>
                    <a:buNone/>
                    <a:defRPr sz="800">
                      <a:solidFill>
                        <a:schemeClr val="bg1">
                          <a:lumMod val="65000"/>
                        </a:schemeClr>
                      </a:solidFill>
                      <a:latin typeface="Montserrat Medium" panose="00000600000000000000" pitchFamily="2" charset="0"/>
                      <a:cs typeface="Poppins Light" panose="00000400000000000000" pitchFamily="50" charset="0"/>
                    </a:defRPr>
                  </a:lvl1pPr>
                </a:lstStyle>
                <a:p>
                  <a:r>
                    <a:rPr lang="en-US"/>
                    <a:t>Vietnam Southern Provincial Olympiad 30/4 in Informatics</a:t>
                  </a:r>
                </a:p>
              </p:txBody>
            </p:sp>
          </p:grpSp>
          <p:grpSp>
            <p:nvGrpSpPr>
              <p:cNvPr id="209" name="Group 208">
                <a:extLst>
                  <a:ext uri="{FF2B5EF4-FFF2-40B4-BE49-F238E27FC236}">
                    <a16:creationId xmlns:a16="http://schemas.microsoft.com/office/drawing/2014/main" id="{2727EB8E-52D9-4F57-8289-974261A495AD}"/>
                  </a:ext>
                </a:extLst>
              </p:cNvPr>
              <p:cNvGrpSpPr/>
              <p:nvPr/>
            </p:nvGrpSpPr>
            <p:grpSpPr>
              <a:xfrm>
                <a:off x="385703" y="7170448"/>
                <a:ext cx="2254432" cy="658353"/>
                <a:chOff x="385703" y="7170448"/>
                <a:chExt cx="2254432" cy="658353"/>
              </a:xfrm>
            </p:grpSpPr>
            <p:sp>
              <p:nvSpPr>
                <p:cNvPr id="144" name="TextBox 143">
                  <a:extLst>
                    <a:ext uri="{FF2B5EF4-FFF2-40B4-BE49-F238E27FC236}">
                      <a16:creationId xmlns:a16="http://schemas.microsoft.com/office/drawing/2014/main" id="{990421C8-6082-49D0-BF4D-83EE2E9ABDBF}"/>
                    </a:ext>
                  </a:extLst>
                </p:cNvPr>
                <p:cNvSpPr txBox="1"/>
                <p:nvPr/>
              </p:nvSpPr>
              <p:spPr>
                <a:xfrm>
                  <a:off x="385704" y="7170448"/>
                  <a:ext cx="1184299" cy="230832"/>
                </a:xfrm>
                <a:prstGeom prst="rect">
                  <a:avLst/>
                </a:prstGeom>
                <a:noFill/>
              </p:spPr>
              <p:txBody>
                <a:bodyPr wrap="square" rtlCol="0">
                  <a:spAutoFit/>
                </a:bodyPr>
                <a:lstStyle>
                  <a:defPPr>
                    <a:defRPr lang="en-US"/>
                  </a:defPPr>
                  <a:lvl1pPr>
                    <a:defRPr sz="900">
                      <a:solidFill>
                        <a:srgbClr val="33C7FB"/>
                      </a:solidFill>
                      <a:latin typeface="Montserrat SemiBold" panose="00000700000000000000" pitchFamily="2" charset="0"/>
                      <a:cs typeface="Poppins Light" panose="00000400000000000000" pitchFamily="50" charset="0"/>
                    </a:defRPr>
                  </a:lvl1pPr>
                </a:lstStyle>
                <a:p>
                  <a:r>
                    <a:rPr lang="en-US"/>
                    <a:t>Dec 2019</a:t>
                  </a:r>
                </a:p>
              </p:txBody>
            </p:sp>
            <p:sp>
              <p:nvSpPr>
                <p:cNvPr id="145" name="TextBox 144">
                  <a:extLst>
                    <a:ext uri="{FF2B5EF4-FFF2-40B4-BE49-F238E27FC236}">
                      <a16:creationId xmlns:a16="http://schemas.microsoft.com/office/drawing/2014/main" id="{1FC32CAA-1B4E-4B01-B2D5-21E6E4B0FBF6}"/>
                    </a:ext>
                  </a:extLst>
                </p:cNvPr>
                <p:cNvSpPr txBox="1"/>
                <p:nvPr/>
              </p:nvSpPr>
              <p:spPr>
                <a:xfrm>
                  <a:off x="385704" y="7322711"/>
                  <a:ext cx="2254431" cy="246221"/>
                </a:xfrm>
                <a:prstGeom prst="rect">
                  <a:avLst/>
                </a:prstGeom>
                <a:noFill/>
              </p:spPr>
              <p:txBody>
                <a:bodyPr wrap="square" rtlCol="0">
                  <a:spAutoFit/>
                </a:bodyPr>
                <a:lstStyle>
                  <a:defPPr>
                    <a:defRPr lang="en-US"/>
                  </a:defPPr>
                  <a:lvl1pPr>
                    <a:defRPr sz="1100" b="0">
                      <a:solidFill>
                        <a:srgbClr val="282F62"/>
                      </a:solidFill>
                      <a:latin typeface="Montserrat Medium" panose="00000600000000000000" pitchFamily="2" charset="0"/>
                      <a:cs typeface="Poppins Light" panose="00000400000000000000" pitchFamily="50" charset="0"/>
                    </a:defRPr>
                  </a:lvl1pPr>
                </a:lstStyle>
                <a:p>
                  <a:r>
                    <a:rPr lang="en-US" sz="1000"/>
                    <a:t>Second prize</a:t>
                  </a:r>
                </a:p>
              </p:txBody>
            </p:sp>
            <p:sp>
              <p:nvSpPr>
                <p:cNvPr id="146" name="TextBox 145">
                  <a:extLst>
                    <a:ext uri="{FF2B5EF4-FFF2-40B4-BE49-F238E27FC236}">
                      <a16:creationId xmlns:a16="http://schemas.microsoft.com/office/drawing/2014/main" id="{91E28E1C-3BA7-4B2D-84A4-2A0D5AF8E601}"/>
                    </a:ext>
                  </a:extLst>
                </p:cNvPr>
                <p:cNvSpPr txBox="1"/>
                <p:nvPr/>
              </p:nvSpPr>
              <p:spPr>
                <a:xfrm>
                  <a:off x="385703" y="7490247"/>
                  <a:ext cx="2168301" cy="338554"/>
                </a:xfrm>
                <a:prstGeom prst="rect">
                  <a:avLst/>
                </a:prstGeom>
                <a:noFill/>
              </p:spPr>
              <p:txBody>
                <a:bodyPr wrap="square" rtlCol="0">
                  <a:spAutoFit/>
                </a:bodyPr>
                <a:lstStyle>
                  <a:defPPr>
                    <a:defRPr lang="en-US"/>
                  </a:defPPr>
                  <a:lvl1pPr indent="0">
                    <a:buFont typeface="Arial" panose="020B0604020202020204" pitchFamily="34" charset="0"/>
                    <a:buNone/>
                    <a:defRPr sz="800">
                      <a:solidFill>
                        <a:schemeClr val="bg1">
                          <a:lumMod val="65000"/>
                        </a:schemeClr>
                      </a:solidFill>
                      <a:latin typeface="Montserrat Medium" panose="00000600000000000000" pitchFamily="2" charset="0"/>
                      <a:cs typeface="Poppins Light" panose="00000400000000000000" pitchFamily="50" charset="0"/>
                    </a:defRPr>
                  </a:lvl1pPr>
                </a:lstStyle>
                <a:p>
                  <a:r>
                    <a:rPr lang="en-US"/>
                    <a:t>Informatics Olympiad for High school student</a:t>
                  </a:r>
                </a:p>
              </p:txBody>
            </p:sp>
          </p:grpSp>
        </p:grpSp>
      </p:grpSp>
      <p:grpSp>
        <p:nvGrpSpPr>
          <p:cNvPr id="29" name="Group 28">
            <a:extLst>
              <a:ext uri="{FF2B5EF4-FFF2-40B4-BE49-F238E27FC236}">
                <a16:creationId xmlns:a16="http://schemas.microsoft.com/office/drawing/2014/main" id="{94C0977C-D80A-457C-8DA3-D5DFAC889D3B}"/>
              </a:ext>
            </a:extLst>
          </p:cNvPr>
          <p:cNvGrpSpPr/>
          <p:nvPr/>
        </p:nvGrpSpPr>
        <p:grpSpPr>
          <a:xfrm>
            <a:off x="2884860" y="7600246"/>
            <a:ext cx="4445828" cy="2239388"/>
            <a:chOff x="2884860" y="7586911"/>
            <a:chExt cx="4445828" cy="2239388"/>
          </a:xfrm>
        </p:grpSpPr>
        <p:sp>
          <p:nvSpPr>
            <p:cNvPr id="41" name="TextBox 40">
              <a:extLst>
                <a:ext uri="{FF2B5EF4-FFF2-40B4-BE49-F238E27FC236}">
                  <a16:creationId xmlns:a16="http://schemas.microsoft.com/office/drawing/2014/main" id="{A536032A-A6A6-487C-A615-106DB2EC773D}"/>
                </a:ext>
              </a:extLst>
            </p:cNvPr>
            <p:cNvSpPr txBox="1"/>
            <p:nvPr/>
          </p:nvSpPr>
          <p:spPr>
            <a:xfrm>
              <a:off x="2884860" y="7586911"/>
              <a:ext cx="844783" cy="369332"/>
            </a:xfrm>
            <a:prstGeom prst="rect">
              <a:avLst/>
            </a:prstGeom>
            <a:noFill/>
          </p:spPr>
          <p:txBody>
            <a:bodyPr wrap="none" rtlCol="0">
              <a:spAutoFit/>
            </a:bodyPr>
            <a:lstStyle>
              <a:defPPr>
                <a:defRPr lang="en-US"/>
              </a:defPPr>
              <a:lvl1pPr>
                <a:defRPr kern="5000" spc="60">
                  <a:solidFill>
                    <a:srgbClr val="006BED"/>
                  </a:solidFill>
                  <a:latin typeface="Montserrat SemiBold" panose="00000700000000000000" pitchFamily="2" charset="0"/>
                </a:defRPr>
              </a:lvl1pPr>
            </a:lstStyle>
            <a:p>
              <a:r>
                <a:rPr lang="en-US"/>
                <a:t>Skills</a:t>
              </a:r>
            </a:p>
          </p:txBody>
        </p:sp>
        <p:grpSp>
          <p:nvGrpSpPr>
            <p:cNvPr id="28" name="Group 27">
              <a:extLst>
                <a:ext uri="{FF2B5EF4-FFF2-40B4-BE49-F238E27FC236}">
                  <a16:creationId xmlns:a16="http://schemas.microsoft.com/office/drawing/2014/main" id="{18EE6CC1-CA95-42F1-B180-1774983A9385}"/>
                </a:ext>
              </a:extLst>
            </p:cNvPr>
            <p:cNvGrpSpPr/>
            <p:nvPr/>
          </p:nvGrpSpPr>
          <p:grpSpPr>
            <a:xfrm>
              <a:off x="2884860" y="7947559"/>
              <a:ext cx="4445828" cy="1878740"/>
              <a:chOff x="2884860" y="7947559"/>
              <a:chExt cx="4445828" cy="1878740"/>
            </a:xfrm>
          </p:grpSpPr>
          <p:grpSp>
            <p:nvGrpSpPr>
              <p:cNvPr id="19" name="Group 18">
                <a:extLst>
                  <a:ext uri="{FF2B5EF4-FFF2-40B4-BE49-F238E27FC236}">
                    <a16:creationId xmlns:a16="http://schemas.microsoft.com/office/drawing/2014/main" id="{C5FFEE03-288E-4034-9B44-6A91B78BDBE1}"/>
                  </a:ext>
                </a:extLst>
              </p:cNvPr>
              <p:cNvGrpSpPr/>
              <p:nvPr/>
            </p:nvGrpSpPr>
            <p:grpSpPr>
              <a:xfrm>
                <a:off x="2884860" y="7947559"/>
                <a:ext cx="4210281" cy="230832"/>
                <a:chOff x="2884860" y="7927239"/>
                <a:chExt cx="4210281" cy="230832"/>
              </a:xfrm>
            </p:grpSpPr>
            <p:sp>
              <p:nvSpPr>
                <p:cNvPr id="134" name="TextBox 133">
                  <a:extLst>
                    <a:ext uri="{FF2B5EF4-FFF2-40B4-BE49-F238E27FC236}">
                      <a16:creationId xmlns:a16="http://schemas.microsoft.com/office/drawing/2014/main" id="{A5925B9C-114D-413E-9F24-00E498449C2A}"/>
                    </a:ext>
                  </a:extLst>
                </p:cNvPr>
                <p:cNvSpPr txBox="1"/>
                <p:nvPr/>
              </p:nvSpPr>
              <p:spPr>
                <a:xfrm>
                  <a:off x="6526709" y="7927239"/>
                  <a:ext cx="568432" cy="230832"/>
                </a:xfrm>
                <a:prstGeom prst="rect">
                  <a:avLst/>
                </a:prstGeom>
                <a:noFill/>
              </p:spPr>
              <p:txBody>
                <a:bodyPr wrap="square" rtlCol="0">
                  <a:spAutoFit/>
                </a:bodyPr>
                <a:lstStyle>
                  <a:defPPr>
                    <a:defRPr lang="en-US"/>
                  </a:defPPr>
                  <a:lvl1pPr>
                    <a:defRPr sz="1050">
                      <a:solidFill>
                        <a:srgbClr val="282F62"/>
                      </a:solidFill>
                      <a:latin typeface="Montserrat" panose="00000500000000000000" pitchFamily="2" charset="0"/>
                      <a:cs typeface="Poppins Light" panose="00000400000000000000" pitchFamily="50" charset="0"/>
                    </a:defRPr>
                  </a:lvl1pPr>
                </a:lstStyle>
                <a:p>
                  <a:r>
                    <a:rPr lang="en-US" sz="900"/>
                    <a:t>Good</a:t>
                  </a:r>
                </a:p>
              </p:txBody>
            </p:sp>
            <p:grpSp>
              <p:nvGrpSpPr>
                <p:cNvPr id="35" name="Group 34">
                  <a:extLst>
                    <a:ext uri="{FF2B5EF4-FFF2-40B4-BE49-F238E27FC236}">
                      <a16:creationId xmlns:a16="http://schemas.microsoft.com/office/drawing/2014/main" id="{D800781B-1452-449E-92AB-E276876DDAF7}"/>
                    </a:ext>
                  </a:extLst>
                </p:cNvPr>
                <p:cNvGrpSpPr/>
                <p:nvPr/>
              </p:nvGrpSpPr>
              <p:grpSpPr>
                <a:xfrm>
                  <a:off x="5041454" y="8042655"/>
                  <a:ext cx="1421488" cy="0"/>
                  <a:chOff x="5041454" y="8160100"/>
                  <a:chExt cx="1421488" cy="0"/>
                </a:xfrm>
              </p:grpSpPr>
              <p:cxnSp>
                <p:nvCxnSpPr>
                  <p:cNvPr id="170" name="Straight Connector 169">
                    <a:extLst>
                      <a:ext uri="{FF2B5EF4-FFF2-40B4-BE49-F238E27FC236}">
                        <a16:creationId xmlns:a16="http://schemas.microsoft.com/office/drawing/2014/main" id="{2E7DC14F-A0AF-499D-BBCC-CB9E6AF92D3B}"/>
                      </a:ext>
                    </a:extLst>
                  </p:cNvPr>
                  <p:cNvCxnSpPr>
                    <a:cxnSpLocks/>
                  </p:cNvCxnSpPr>
                  <p:nvPr/>
                </p:nvCxnSpPr>
                <p:spPr>
                  <a:xfrm flipH="1">
                    <a:off x="5041454" y="8160100"/>
                    <a:ext cx="142148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98BC38EF-ECFC-48E8-8AAE-AC8797AEA287}"/>
                      </a:ext>
                    </a:extLst>
                  </p:cNvPr>
                  <p:cNvCxnSpPr>
                    <a:cxnSpLocks/>
                  </p:cNvCxnSpPr>
                  <p:nvPr/>
                </p:nvCxnSpPr>
                <p:spPr>
                  <a:xfrm flipH="1">
                    <a:off x="5041455" y="8160100"/>
                    <a:ext cx="1149795" cy="0"/>
                  </a:xfrm>
                  <a:prstGeom prst="line">
                    <a:avLst/>
                  </a:prstGeom>
                  <a:ln>
                    <a:solidFill>
                      <a:srgbClr val="282F62"/>
                    </a:solidFill>
                  </a:ln>
                </p:spPr>
                <p:style>
                  <a:lnRef idx="1">
                    <a:schemeClr val="accent1"/>
                  </a:lnRef>
                  <a:fillRef idx="0">
                    <a:schemeClr val="accent1"/>
                  </a:fillRef>
                  <a:effectRef idx="0">
                    <a:schemeClr val="accent1"/>
                  </a:effectRef>
                  <a:fontRef idx="minor">
                    <a:schemeClr val="tx1"/>
                  </a:fontRef>
                </p:style>
              </p:cxnSp>
            </p:grpSp>
            <p:sp>
              <p:nvSpPr>
                <p:cNvPr id="133" name="TextBox 132">
                  <a:extLst>
                    <a:ext uri="{FF2B5EF4-FFF2-40B4-BE49-F238E27FC236}">
                      <a16:creationId xmlns:a16="http://schemas.microsoft.com/office/drawing/2014/main" id="{B652372A-AB90-4FCB-A5DD-A85BBC86B957}"/>
                    </a:ext>
                  </a:extLst>
                </p:cNvPr>
                <p:cNvSpPr txBox="1"/>
                <p:nvPr/>
              </p:nvSpPr>
              <p:spPr>
                <a:xfrm>
                  <a:off x="2884860" y="7927239"/>
                  <a:ext cx="2114803" cy="230832"/>
                </a:xfrm>
                <a:prstGeom prst="rect">
                  <a:avLst/>
                </a:prstGeom>
                <a:noFill/>
              </p:spPr>
              <p:txBody>
                <a:bodyPr wrap="square" rtlCol="0">
                  <a:spAutoFit/>
                </a:bodyPr>
                <a:lstStyle>
                  <a:defPPr>
                    <a:defRPr lang="en-US"/>
                  </a:defPPr>
                  <a:lvl1pPr>
                    <a:defRPr sz="1000">
                      <a:solidFill>
                        <a:srgbClr val="282F62"/>
                      </a:solidFill>
                      <a:latin typeface="Montserrat" panose="00000500000000000000" pitchFamily="2" charset="0"/>
                      <a:cs typeface="Poppins Light" panose="00000400000000000000" pitchFamily="50" charset="0"/>
                    </a:defRPr>
                  </a:lvl1pPr>
                </a:lstStyle>
                <a:p>
                  <a:r>
                    <a:rPr lang="en-US" sz="900"/>
                    <a:t>Algorithms &amp; Data Structure</a:t>
                  </a:r>
                </a:p>
              </p:txBody>
            </p:sp>
          </p:grpSp>
          <p:grpSp>
            <p:nvGrpSpPr>
              <p:cNvPr id="21" name="Group 20">
                <a:extLst>
                  <a:ext uri="{FF2B5EF4-FFF2-40B4-BE49-F238E27FC236}">
                    <a16:creationId xmlns:a16="http://schemas.microsoft.com/office/drawing/2014/main" id="{0983149F-15B3-466D-B2BA-3CE9A6167176}"/>
                  </a:ext>
                </a:extLst>
              </p:cNvPr>
              <p:cNvGrpSpPr/>
              <p:nvPr/>
            </p:nvGrpSpPr>
            <p:grpSpPr>
              <a:xfrm>
                <a:off x="2884860" y="8178637"/>
                <a:ext cx="4445828" cy="230832"/>
                <a:chOff x="2884860" y="8156793"/>
                <a:chExt cx="4445828" cy="230832"/>
              </a:xfrm>
            </p:grpSpPr>
            <p:sp>
              <p:nvSpPr>
                <p:cNvPr id="136" name="TextBox 135">
                  <a:extLst>
                    <a:ext uri="{FF2B5EF4-FFF2-40B4-BE49-F238E27FC236}">
                      <a16:creationId xmlns:a16="http://schemas.microsoft.com/office/drawing/2014/main" id="{5879A304-B79D-4C61-8196-3EA3321B1CDA}"/>
                    </a:ext>
                  </a:extLst>
                </p:cNvPr>
                <p:cNvSpPr txBox="1"/>
                <p:nvPr/>
              </p:nvSpPr>
              <p:spPr>
                <a:xfrm>
                  <a:off x="6526709" y="8156793"/>
                  <a:ext cx="803979" cy="230832"/>
                </a:xfrm>
                <a:prstGeom prst="rect">
                  <a:avLst/>
                </a:prstGeom>
                <a:noFill/>
              </p:spPr>
              <p:txBody>
                <a:bodyPr wrap="square" rtlCol="0">
                  <a:spAutoFit/>
                </a:bodyPr>
                <a:lstStyle>
                  <a:defPPr>
                    <a:defRPr lang="en-US"/>
                  </a:defPPr>
                  <a:lvl1pPr>
                    <a:defRPr sz="1050">
                      <a:solidFill>
                        <a:srgbClr val="282F62"/>
                      </a:solidFill>
                      <a:latin typeface="Montserrat" panose="00000500000000000000" pitchFamily="2" charset="0"/>
                      <a:cs typeface="Poppins Light" panose="00000400000000000000" pitchFamily="50" charset="0"/>
                    </a:defRPr>
                  </a:lvl1pPr>
                </a:lstStyle>
                <a:p>
                  <a:r>
                    <a:rPr lang="en-US" sz="900"/>
                    <a:t>Excellent</a:t>
                  </a:r>
                </a:p>
              </p:txBody>
            </p:sp>
            <p:grpSp>
              <p:nvGrpSpPr>
                <p:cNvPr id="182" name="Group 181">
                  <a:extLst>
                    <a:ext uri="{FF2B5EF4-FFF2-40B4-BE49-F238E27FC236}">
                      <a16:creationId xmlns:a16="http://schemas.microsoft.com/office/drawing/2014/main" id="{523289DA-78E5-4F8E-9399-17E0858276F8}"/>
                    </a:ext>
                  </a:extLst>
                </p:cNvPr>
                <p:cNvGrpSpPr/>
                <p:nvPr/>
              </p:nvGrpSpPr>
              <p:grpSpPr>
                <a:xfrm>
                  <a:off x="5041454" y="8272209"/>
                  <a:ext cx="1421488" cy="0"/>
                  <a:chOff x="5041454" y="8160100"/>
                  <a:chExt cx="1421488" cy="0"/>
                </a:xfrm>
              </p:grpSpPr>
              <p:cxnSp>
                <p:nvCxnSpPr>
                  <p:cNvPr id="183" name="Straight Connector 182">
                    <a:extLst>
                      <a:ext uri="{FF2B5EF4-FFF2-40B4-BE49-F238E27FC236}">
                        <a16:creationId xmlns:a16="http://schemas.microsoft.com/office/drawing/2014/main" id="{3C2592BA-C2C7-4FEA-B918-F37943220560}"/>
                      </a:ext>
                    </a:extLst>
                  </p:cNvPr>
                  <p:cNvCxnSpPr>
                    <a:cxnSpLocks/>
                  </p:cNvCxnSpPr>
                  <p:nvPr/>
                </p:nvCxnSpPr>
                <p:spPr>
                  <a:xfrm flipH="1">
                    <a:off x="5041454" y="8160100"/>
                    <a:ext cx="142148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BFC3F740-2469-4CD7-A00D-9BA8E27FF721}"/>
                      </a:ext>
                    </a:extLst>
                  </p:cNvPr>
                  <p:cNvCxnSpPr>
                    <a:cxnSpLocks/>
                  </p:cNvCxnSpPr>
                  <p:nvPr/>
                </p:nvCxnSpPr>
                <p:spPr>
                  <a:xfrm flipH="1">
                    <a:off x="5041455" y="8160100"/>
                    <a:ext cx="1302195" cy="0"/>
                  </a:xfrm>
                  <a:prstGeom prst="line">
                    <a:avLst/>
                  </a:prstGeom>
                  <a:ln>
                    <a:solidFill>
                      <a:srgbClr val="282F62"/>
                    </a:solidFill>
                  </a:ln>
                </p:spPr>
                <p:style>
                  <a:lnRef idx="1">
                    <a:schemeClr val="accent1"/>
                  </a:lnRef>
                  <a:fillRef idx="0">
                    <a:schemeClr val="accent1"/>
                  </a:fillRef>
                  <a:effectRef idx="0">
                    <a:schemeClr val="accent1"/>
                  </a:effectRef>
                  <a:fontRef idx="minor">
                    <a:schemeClr val="tx1"/>
                  </a:fontRef>
                </p:style>
              </p:cxnSp>
            </p:grpSp>
            <p:sp>
              <p:nvSpPr>
                <p:cNvPr id="135" name="TextBox 134">
                  <a:extLst>
                    <a:ext uri="{FF2B5EF4-FFF2-40B4-BE49-F238E27FC236}">
                      <a16:creationId xmlns:a16="http://schemas.microsoft.com/office/drawing/2014/main" id="{318ADBAA-758D-477B-A989-34DF071AEFBB}"/>
                    </a:ext>
                  </a:extLst>
                </p:cNvPr>
                <p:cNvSpPr txBox="1"/>
                <p:nvPr/>
              </p:nvSpPr>
              <p:spPr>
                <a:xfrm>
                  <a:off x="2884860" y="8156793"/>
                  <a:ext cx="2114803" cy="230832"/>
                </a:xfrm>
                <a:prstGeom prst="rect">
                  <a:avLst/>
                </a:prstGeom>
                <a:noFill/>
              </p:spPr>
              <p:txBody>
                <a:bodyPr wrap="square" rtlCol="0">
                  <a:spAutoFit/>
                </a:bodyPr>
                <a:lstStyle>
                  <a:defPPr>
                    <a:defRPr lang="en-US"/>
                  </a:defPPr>
                  <a:lvl1pPr>
                    <a:defRPr sz="1000">
                      <a:solidFill>
                        <a:srgbClr val="282F62"/>
                      </a:solidFill>
                      <a:latin typeface="Montserrat" panose="00000500000000000000" pitchFamily="2" charset="0"/>
                      <a:cs typeface="Poppins Light" panose="00000400000000000000" pitchFamily="50" charset="0"/>
                    </a:defRPr>
                  </a:lvl1pPr>
                </a:lstStyle>
                <a:p>
                  <a:r>
                    <a:rPr lang="en-US" sz="900"/>
                    <a:t>C/C++</a:t>
                  </a:r>
                </a:p>
              </p:txBody>
            </p:sp>
          </p:grpSp>
          <p:grpSp>
            <p:nvGrpSpPr>
              <p:cNvPr id="22" name="Group 21">
                <a:extLst>
                  <a:ext uri="{FF2B5EF4-FFF2-40B4-BE49-F238E27FC236}">
                    <a16:creationId xmlns:a16="http://schemas.microsoft.com/office/drawing/2014/main" id="{C4C90908-0C07-428C-B1E6-555092A851C1}"/>
                  </a:ext>
                </a:extLst>
              </p:cNvPr>
              <p:cNvGrpSpPr/>
              <p:nvPr/>
            </p:nvGrpSpPr>
            <p:grpSpPr>
              <a:xfrm>
                <a:off x="2884860" y="8409715"/>
                <a:ext cx="4210281" cy="230832"/>
                <a:chOff x="2884860" y="8386347"/>
                <a:chExt cx="4210281" cy="230832"/>
              </a:xfrm>
            </p:grpSpPr>
            <p:sp>
              <p:nvSpPr>
                <p:cNvPr id="166" name="TextBox 165">
                  <a:extLst>
                    <a:ext uri="{FF2B5EF4-FFF2-40B4-BE49-F238E27FC236}">
                      <a16:creationId xmlns:a16="http://schemas.microsoft.com/office/drawing/2014/main" id="{2E85D31B-7C2B-4015-BCDD-FBB29A73E2FA}"/>
                    </a:ext>
                  </a:extLst>
                </p:cNvPr>
                <p:cNvSpPr txBox="1"/>
                <p:nvPr/>
              </p:nvSpPr>
              <p:spPr>
                <a:xfrm>
                  <a:off x="6526709" y="8386347"/>
                  <a:ext cx="568432" cy="230832"/>
                </a:xfrm>
                <a:prstGeom prst="rect">
                  <a:avLst/>
                </a:prstGeom>
                <a:noFill/>
              </p:spPr>
              <p:txBody>
                <a:bodyPr wrap="square" rtlCol="0">
                  <a:spAutoFit/>
                </a:bodyPr>
                <a:lstStyle>
                  <a:defPPr>
                    <a:defRPr lang="en-US"/>
                  </a:defPPr>
                  <a:lvl1pPr>
                    <a:defRPr sz="1050">
                      <a:solidFill>
                        <a:srgbClr val="282F62"/>
                      </a:solidFill>
                      <a:latin typeface="Montserrat" panose="00000500000000000000" pitchFamily="2" charset="0"/>
                      <a:cs typeface="Poppins Light" panose="00000400000000000000" pitchFamily="50" charset="0"/>
                    </a:defRPr>
                  </a:lvl1pPr>
                </a:lstStyle>
                <a:p>
                  <a:r>
                    <a:rPr lang="en-US" sz="900"/>
                    <a:t>Good</a:t>
                  </a:r>
                </a:p>
              </p:txBody>
            </p:sp>
            <p:grpSp>
              <p:nvGrpSpPr>
                <p:cNvPr id="185" name="Group 184">
                  <a:extLst>
                    <a:ext uri="{FF2B5EF4-FFF2-40B4-BE49-F238E27FC236}">
                      <a16:creationId xmlns:a16="http://schemas.microsoft.com/office/drawing/2014/main" id="{F17AFE82-A977-4135-85FE-4A376AF49DAF}"/>
                    </a:ext>
                  </a:extLst>
                </p:cNvPr>
                <p:cNvGrpSpPr/>
                <p:nvPr/>
              </p:nvGrpSpPr>
              <p:grpSpPr>
                <a:xfrm>
                  <a:off x="5041454" y="8501763"/>
                  <a:ext cx="1421488" cy="0"/>
                  <a:chOff x="5041454" y="8160100"/>
                  <a:chExt cx="1421488" cy="0"/>
                </a:xfrm>
              </p:grpSpPr>
              <p:cxnSp>
                <p:nvCxnSpPr>
                  <p:cNvPr id="186" name="Straight Connector 185">
                    <a:extLst>
                      <a:ext uri="{FF2B5EF4-FFF2-40B4-BE49-F238E27FC236}">
                        <a16:creationId xmlns:a16="http://schemas.microsoft.com/office/drawing/2014/main" id="{3C9456AB-7DC8-4C87-9DAC-47503C78C271}"/>
                      </a:ext>
                    </a:extLst>
                  </p:cNvPr>
                  <p:cNvCxnSpPr>
                    <a:cxnSpLocks/>
                  </p:cNvCxnSpPr>
                  <p:nvPr/>
                </p:nvCxnSpPr>
                <p:spPr>
                  <a:xfrm flipH="1">
                    <a:off x="5041454" y="8160100"/>
                    <a:ext cx="142148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FCB2F79F-19EE-41BD-BA5F-A18DD70EAB89}"/>
                      </a:ext>
                    </a:extLst>
                  </p:cNvPr>
                  <p:cNvCxnSpPr>
                    <a:cxnSpLocks/>
                  </p:cNvCxnSpPr>
                  <p:nvPr/>
                </p:nvCxnSpPr>
                <p:spPr>
                  <a:xfrm flipH="1">
                    <a:off x="5041455" y="8160100"/>
                    <a:ext cx="1098995" cy="0"/>
                  </a:xfrm>
                  <a:prstGeom prst="line">
                    <a:avLst/>
                  </a:prstGeom>
                  <a:ln>
                    <a:solidFill>
                      <a:srgbClr val="282F62"/>
                    </a:solidFill>
                  </a:ln>
                </p:spPr>
                <p:style>
                  <a:lnRef idx="1">
                    <a:schemeClr val="accent1"/>
                  </a:lnRef>
                  <a:fillRef idx="0">
                    <a:schemeClr val="accent1"/>
                  </a:fillRef>
                  <a:effectRef idx="0">
                    <a:schemeClr val="accent1"/>
                  </a:effectRef>
                  <a:fontRef idx="minor">
                    <a:schemeClr val="tx1"/>
                  </a:fontRef>
                </p:style>
              </p:cxnSp>
            </p:grpSp>
            <p:sp>
              <p:nvSpPr>
                <p:cNvPr id="137" name="TextBox 136">
                  <a:extLst>
                    <a:ext uri="{FF2B5EF4-FFF2-40B4-BE49-F238E27FC236}">
                      <a16:creationId xmlns:a16="http://schemas.microsoft.com/office/drawing/2014/main" id="{B4D899B1-4F86-4574-8871-9AE067BD7ACA}"/>
                    </a:ext>
                  </a:extLst>
                </p:cNvPr>
                <p:cNvSpPr txBox="1"/>
                <p:nvPr/>
              </p:nvSpPr>
              <p:spPr>
                <a:xfrm>
                  <a:off x="2884860" y="8386347"/>
                  <a:ext cx="2114803" cy="230832"/>
                </a:xfrm>
                <a:prstGeom prst="rect">
                  <a:avLst/>
                </a:prstGeom>
                <a:noFill/>
              </p:spPr>
              <p:txBody>
                <a:bodyPr wrap="square" rtlCol="0">
                  <a:spAutoFit/>
                </a:bodyPr>
                <a:lstStyle>
                  <a:defPPr>
                    <a:defRPr lang="en-US"/>
                  </a:defPPr>
                  <a:lvl1pPr>
                    <a:defRPr sz="1000">
                      <a:solidFill>
                        <a:srgbClr val="282F62"/>
                      </a:solidFill>
                      <a:latin typeface="Montserrat" panose="00000500000000000000" pitchFamily="2" charset="0"/>
                      <a:cs typeface="Poppins Light" panose="00000400000000000000" pitchFamily="50" charset="0"/>
                    </a:defRPr>
                  </a:lvl1pPr>
                </a:lstStyle>
                <a:p>
                  <a:r>
                    <a:rPr lang="en-US" sz="900"/>
                    <a:t>Java</a:t>
                  </a:r>
                </a:p>
              </p:txBody>
            </p:sp>
          </p:grpSp>
          <p:grpSp>
            <p:nvGrpSpPr>
              <p:cNvPr id="23" name="Group 22">
                <a:extLst>
                  <a:ext uri="{FF2B5EF4-FFF2-40B4-BE49-F238E27FC236}">
                    <a16:creationId xmlns:a16="http://schemas.microsoft.com/office/drawing/2014/main" id="{ADB24E40-7D33-4EC2-91E5-8C323B61DB8B}"/>
                  </a:ext>
                </a:extLst>
              </p:cNvPr>
              <p:cNvGrpSpPr/>
              <p:nvPr/>
            </p:nvGrpSpPr>
            <p:grpSpPr>
              <a:xfrm>
                <a:off x="2884860" y="8640793"/>
                <a:ext cx="4210281" cy="230832"/>
                <a:chOff x="2884860" y="8615901"/>
                <a:chExt cx="4210281" cy="230832"/>
              </a:xfrm>
            </p:grpSpPr>
            <p:sp>
              <p:nvSpPr>
                <p:cNvPr id="167" name="TextBox 166">
                  <a:extLst>
                    <a:ext uri="{FF2B5EF4-FFF2-40B4-BE49-F238E27FC236}">
                      <a16:creationId xmlns:a16="http://schemas.microsoft.com/office/drawing/2014/main" id="{7F059999-44F8-46CE-9CF1-E0A471AB8D15}"/>
                    </a:ext>
                  </a:extLst>
                </p:cNvPr>
                <p:cNvSpPr txBox="1"/>
                <p:nvPr/>
              </p:nvSpPr>
              <p:spPr>
                <a:xfrm>
                  <a:off x="6526709" y="8615901"/>
                  <a:ext cx="568432" cy="230832"/>
                </a:xfrm>
                <a:prstGeom prst="rect">
                  <a:avLst/>
                </a:prstGeom>
                <a:noFill/>
              </p:spPr>
              <p:txBody>
                <a:bodyPr wrap="square" rtlCol="0">
                  <a:spAutoFit/>
                </a:bodyPr>
                <a:lstStyle>
                  <a:defPPr>
                    <a:defRPr lang="en-US"/>
                  </a:defPPr>
                  <a:lvl1pPr>
                    <a:defRPr sz="1050">
                      <a:solidFill>
                        <a:srgbClr val="282F62"/>
                      </a:solidFill>
                      <a:latin typeface="Montserrat" panose="00000500000000000000" pitchFamily="2" charset="0"/>
                      <a:cs typeface="Poppins Light" panose="00000400000000000000" pitchFamily="50" charset="0"/>
                    </a:defRPr>
                  </a:lvl1pPr>
                </a:lstStyle>
                <a:p>
                  <a:r>
                    <a:rPr lang="en-US" sz="900"/>
                    <a:t>Good</a:t>
                  </a:r>
                </a:p>
              </p:txBody>
            </p:sp>
            <p:grpSp>
              <p:nvGrpSpPr>
                <p:cNvPr id="188" name="Group 187">
                  <a:extLst>
                    <a:ext uri="{FF2B5EF4-FFF2-40B4-BE49-F238E27FC236}">
                      <a16:creationId xmlns:a16="http://schemas.microsoft.com/office/drawing/2014/main" id="{AF8A40D3-6C16-4D81-B0CE-302146BE88DD}"/>
                    </a:ext>
                  </a:extLst>
                </p:cNvPr>
                <p:cNvGrpSpPr/>
                <p:nvPr/>
              </p:nvGrpSpPr>
              <p:grpSpPr>
                <a:xfrm>
                  <a:off x="5041454" y="8731317"/>
                  <a:ext cx="1421488" cy="0"/>
                  <a:chOff x="5041454" y="8160100"/>
                  <a:chExt cx="1421488" cy="0"/>
                </a:xfrm>
              </p:grpSpPr>
              <p:cxnSp>
                <p:nvCxnSpPr>
                  <p:cNvPr id="189" name="Straight Connector 188">
                    <a:extLst>
                      <a:ext uri="{FF2B5EF4-FFF2-40B4-BE49-F238E27FC236}">
                        <a16:creationId xmlns:a16="http://schemas.microsoft.com/office/drawing/2014/main" id="{C72E4F4E-BF9D-4544-9681-9CD7C2F05E00}"/>
                      </a:ext>
                    </a:extLst>
                  </p:cNvPr>
                  <p:cNvCxnSpPr>
                    <a:cxnSpLocks/>
                  </p:cNvCxnSpPr>
                  <p:nvPr/>
                </p:nvCxnSpPr>
                <p:spPr>
                  <a:xfrm flipH="1">
                    <a:off x="5041454" y="8160100"/>
                    <a:ext cx="142148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C19094A0-F811-4F1D-8FC2-F124D20318B4}"/>
                      </a:ext>
                    </a:extLst>
                  </p:cNvPr>
                  <p:cNvCxnSpPr>
                    <a:cxnSpLocks/>
                  </p:cNvCxnSpPr>
                  <p:nvPr/>
                </p:nvCxnSpPr>
                <p:spPr>
                  <a:xfrm flipH="1">
                    <a:off x="5041455" y="8160100"/>
                    <a:ext cx="1098995" cy="0"/>
                  </a:xfrm>
                  <a:prstGeom prst="line">
                    <a:avLst/>
                  </a:prstGeom>
                  <a:ln>
                    <a:solidFill>
                      <a:srgbClr val="282F62"/>
                    </a:solidFill>
                  </a:ln>
                </p:spPr>
                <p:style>
                  <a:lnRef idx="1">
                    <a:schemeClr val="accent1"/>
                  </a:lnRef>
                  <a:fillRef idx="0">
                    <a:schemeClr val="accent1"/>
                  </a:fillRef>
                  <a:effectRef idx="0">
                    <a:schemeClr val="accent1"/>
                  </a:effectRef>
                  <a:fontRef idx="minor">
                    <a:schemeClr val="tx1"/>
                  </a:fontRef>
                </p:style>
              </p:cxnSp>
            </p:grpSp>
            <p:sp>
              <p:nvSpPr>
                <p:cNvPr id="139" name="TextBox 138">
                  <a:extLst>
                    <a:ext uri="{FF2B5EF4-FFF2-40B4-BE49-F238E27FC236}">
                      <a16:creationId xmlns:a16="http://schemas.microsoft.com/office/drawing/2014/main" id="{846B4ADC-B3CD-40F0-8EE2-1D3E9A5CA13E}"/>
                    </a:ext>
                  </a:extLst>
                </p:cNvPr>
                <p:cNvSpPr txBox="1"/>
                <p:nvPr/>
              </p:nvSpPr>
              <p:spPr>
                <a:xfrm>
                  <a:off x="2884860" y="8615901"/>
                  <a:ext cx="777028" cy="230832"/>
                </a:xfrm>
                <a:prstGeom prst="rect">
                  <a:avLst/>
                </a:prstGeom>
                <a:noFill/>
              </p:spPr>
              <p:txBody>
                <a:bodyPr wrap="square" rtlCol="0">
                  <a:spAutoFit/>
                </a:bodyPr>
                <a:lstStyle>
                  <a:defPPr>
                    <a:defRPr lang="en-US"/>
                  </a:defPPr>
                  <a:lvl1pPr>
                    <a:defRPr sz="1000">
                      <a:solidFill>
                        <a:srgbClr val="282F62"/>
                      </a:solidFill>
                      <a:latin typeface="Montserrat" panose="00000500000000000000" pitchFamily="2" charset="0"/>
                      <a:cs typeface="Poppins Light" panose="00000400000000000000" pitchFamily="50" charset="0"/>
                    </a:defRPr>
                  </a:lvl1pPr>
                </a:lstStyle>
                <a:p>
                  <a:r>
                    <a:rPr lang="en-US" sz="900"/>
                    <a:t>Python</a:t>
                  </a:r>
                </a:p>
              </p:txBody>
            </p:sp>
          </p:grpSp>
          <p:grpSp>
            <p:nvGrpSpPr>
              <p:cNvPr id="24" name="Group 23">
                <a:extLst>
                  <a:ext uri="{FF2B5EF4-FFF2-40B4-BE49-F238E27FC236}">
                    <a16:creationId xmlns:a16="http://schemas.microsoft.com/office/drawing/2014/main" id="{39B54D10-BD0F-4B21-908F-3FB973F063AD}"/>
                  </a:ext>
                </a:extLst>
              </p:cNvPr>
              <p:cNvGrpSpPr/>
              <p:nvPr/>
            </p:nvGrpSpPr>
            <p:grpSpPr>
              <a:xfrm>
                <a:off x="2884860" y="8871871"/>
                <a:ext cx="4432523" cy="230832"/>
                <a:chOff x="2884860" y="8845455"/>
                <a:chExt cx="4432523" cy="230832"/>
              </a:xfrm>
            </p:grpSpPr>
            <p:sp>
              <p:nvSpPr>
                <p:cNvPr id="142" name="TextBox 141">
                  <a:extLst>
                    <a:ext uri="{FF2B5EF4-FFF2-40B4-BE49-F238E27FC236}">
                      <a16:creationId xmlns:a16="http://schemas.microsoft.com/office/drawing/2014/main" id="{3B0273ED-8081-466E-9AC8-8FEB6946D1F5}"/>
                    </a:ext>
                  </a:extLst>
                </p:cNvPr>
                <p:cNvSpPr txBox="1"/>
                <p:nvPr/>
              </p:nvSpPr>
              <p:spPr>
                <a:xfrm>
                  <a:off x="6526709" y="8845455"/>
                  <a:ext cx="790674" cy="230832"/>
                </a:xfrm>
                <a:prstGeom prst="rect">
                  <a:avLst/>
                </a:prstGeom>
                <a:noFill/>
              </p:spPr>
              <p:txBody>
                <a:bodyPr wrap="square" rtlCol="0">
                  <a:spAutoFit/>
                </a:bodyPr>
                <a:lstStyle>
                  <a:defPPr>
                    <a:defRPr lang="en-US"/>
                  </a:defPPr>
                  <a:lvl1pPr>
                    <a:defRPr sz="1050">
                      <a:solidFill>
                        <a:srgbClr val="282F62"/>
                      </a:solidFill>
                      <a:latin typeface="Montserrat" panose="00000500000000000000" pitchFamily="2" charset="0"/>
                      <a:cs typeface="Poppins Light" panose="00000400000000000000" pitchFamily="50" charset="0"/>
                    </a:defRPr>
                  </a:lvl1pPr>
                </a:lstStyle>
                <a:p>
                  <a:r>
                    <a:rPr lang="en-US" sz="900"/>
                    <a:t>Average</a:t>
                  </a:r>
                </a:p>
              </p:txBody>
            </p:sp>
            <p:grpSp>
              <p:nvGrpSpPr>
                <p:cNvPr id="191" name="Group 190">
                  <a:extLst>
                    <a:ext uri="{FF2B5EF4-FFF2-40B4-BE49-F238E27FC236}">
                      <a16:creationId xmlns:a16="http://schemas.microsoft.com/office/drawing/2014/main" id="{CB3C3DE2-A68A-4F8A-9B03-8A376CF7513D}"/>
                    </a:ext>
                  </a:extLst>
                </p:cNvPr>
                <p:cNvGrpSpPr/>
                <p:nvPr/>
              </p:nvGrpSpPr>
              <p:grpSpPr>
                <a:xfrm>
                  <a:off x="5041454" y="8960871"/>
                  <a:ext cx="1421488" cy="0"/>
                  <a:chOff x="5041454" y="8160100"/>
                  <a:chExt cx="1421488" cy="0"/>
                </a:xfrm>
              </p:grpSpPr>
              <p:cxnSp>
                <p:nvCxnSpPr>
                  <p:cNvPr id="192" name="Straight Connector 191">
                    <a:extLst>
                      <a:ext uri="{FF2B5EF4-FFF2-40B4-BE49-F238E27FC236}">
                        <a16:creationId xmlns:a16="http://schemas.microsoft.com/office/drawing/2014/main" id="{608BD379-571B-486A-8D81-23BCD574498A}"/>
                      </a:ext>
                    </a:extLst>
                  </p:cNvPr>
                  <p:cNvCxnSpPr>
                    <a:cxnSpLocks/>
                  </p:cNvCxnSpPr>
                  <p:nvPr/>
                </p:nvCxnSpPr>
                <p:spPr>
                  <a:xfrm flipH="1">
                    <a:off x="5041454" y="8160100"/>
                    <a:ext cx="142148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7F512417-2D58-45F7-853C-961A0E76322F}"/>
                      </a:ext>
                    </a:extLst>
                  </p:cNvPr>
                  <p:cNvCxnSpPr>
                    <a:cxnSpLocks/>
                  </p:cNvCxnSpPr>
                  <p:nvPr/>
                </p:nvCxnSpPr>
                <p:spPr>
                  <a:xfrm flipH="1">
                    <a:off x="5041455" y="8160100"/>
                    <a:ext cx="838645" cy="0"/>
                  </a:xfrm>
                  <a:prstGeom prst="line">
                    <a:avLst/>
                  </a:prstGeom>
                  <a:ln>
                    <a:solidFill>
                      <a:srgbClr val="282F62"/>
                    </a:solidFill>
                  </a:ln>
                </p:spPr>
                <p:style>
                  <a:lnRef idx="1">
                    <a:schemeClr val="accent1"/>
                  </a:lnRef>
                  <a:fillRef idx="0">
                    <a:schemeClr val="accent1"/>
                  </a:fillRef>
                  <a:effectRef idx="0">
                    <a:schemeClr val="accent1"/>
                  </a:effectRef>
                  <a:fontRef idx="minor">
                    <a:schemeClr val="tx1"/>
                  </a:fontRef>
                </p:style>
              </p:cxnSp>
            </p:grpSp>
            <p:sp>
              <p:nvSpPr>
                <p:cNvPr id="141" name="TextBox 140">
                  <a:extLst>
                    <a:ext uri="{FF2B5EF4-FFF2-40B4-BE49-F238E27FC236}">
                      <a16:creationId xmlns:a16="http://schemas.microsoft.com/office/drawing/2014/main" id="{4C230DE2-9F7C-4F8E-BF0B-A1EC0C62879B}"/>
                    </a:ext>
                  </a:extLst>
                </p:cNvPr>
                <p:cNvSpPr txBox="1"/>
                <p:nvPr/>
              </p:nvSpPr>
              <p:spPr>
                <a:xfrm>
                  <a:off x="2884860" y="8845455"/>
                  <a:ext cx="2114803" cy="230832"/>
                </a:xfrm>
                <a:prstGeom prst="rect">
                  <a:avLst/>
                </a:prstGeom>
                <a:noFill/>
              </p:spPr>
              <p:txBody>
                <a:bodyPr wrap="square" rtlCol="0">
                  <a:spAutoFit/>
                </a:bodyPr>
                <a:lstStyle>
                  <a:defPPr>
                    <a:defRPr lang="en-US"/>
                  </a:defPPr>
                  <a:lvl1pPr>
                    <a:defRPr sz="1000">
                      <a:solidFill>
                        <a:srgbClr val="282F62"/>
                      </a:solidFill>
                      <a:latin typeface="Montserrat" panose="00000500000000000000" pitchFamily="2" charset="0"/>
                      <a:cs typeface="Poppins Light" panose="00000400000000000000" pitchFamily="50" charset="0"/>
                    </a:defRPr>
                  </a:lvl1pPr>
                </a:lstStyle>
                <a:p>
                  <a:r>
                    <a:rPr lang="en-US" sz="900"/>
                    <a:t>HTML/CSS, JavaScript</a:t>
                  </a:r>
                </a:p>
              </p:txBody>
            </p:sp>
          </p:grpSp>
          <p:grpSp>
            <p:nvGrpSpPr>
              <p:cNvPr id="27" name="Group 26">
                <a:extLst>
                  <a:ext uri="{FF2B5EF4-FFF2-40B4-BE49-F238E27FC236}">
                    <a16:creationId xmlns:a16="http://schemas.microsoft.com/office/drawing/2014/main" id="{0C90D069-24F2-4756-8DBF-557AA59B0D9A}"/>
                  </a:ext>
                </a:extLst>
              </p:cNvPr>
              <p:cNvGrpSpPr/>
              <p:nvPr/>
            </p:nvGrpSpPr>
            <p:grpSpPr>
              <a:xfrm>
                <a:off x="2884860" y="9102949"/>
                <a:ext cx="4445827" cy="376024"/>
                <a:chOff x="2884860" y="9102949"/>
                <a:chExt cx="4445827" cy="376024"/>
              </a:xfrm>
            </p:grpSpPr>
            <p:sp>
              <p:nvSpPr>
                <p:cNvPr id="155" name="TextBox 154">
                  <a:extLst>
                    <a:ext uri="{FF2B5EF4-FFF2-40B4-BE49-F238E27FC236}">
                      <a16:creationId xmlns:a16="http://schemas.microsoft.com/office/drawing/2014/main" id="{051EFF22-477B-4CC2-9036-6B4D42992D35}"/>
                    </a:ext>
                  </a:extLst>
                </p:cNvPr>
                <p:cNvSpPr txBox="1"/>
                <p:nvPr/>
              </p:nvSpPr>
              <p:spPr>
                <a:xfrm>
                  <a:off x="2884860" y="9278918"/>
                  <a:ext cx="1276339" cy="200055"/>
                </a:xfrm>
                <a:prstGeom prst="rect">
                  <a:avLst/>
                </a:prstGeom>
                <a:noFill/>
              </p:spPr>
              <p:txBody>
                <a:bodyPr wrap="square" rtlCol="0">
                  <a:spAutoFit/>
                </a:bodyPr>
                <a:lstStyle>
                  <a:defPPr>
                    <a:defRPr lang="en-US"/>
                  </a:defPPr>
                  <a:lvl1pPr marL="174625" indent="-114300">
                    <a:buFont typeface="Arial" panose="020B0604020202020204" pitchFamily="34" charset="0"/>
                    <a:buChar char="•"/>
                    <a:defRPr sz="800">
                      <a:solidFill>
                        <a:schemeClr val="bg1">
                          <a:lumMod val="65000"/>
                        </a:schemeClr>
                      </a:solidFill>
                      <a:latin typeface="Montserrat Medium" panose="00000600000000000000" pitchFamily="2" charset="0"/>
                      <a:cs typeface="Poppins Light" panose="00000400000000000000" pitchFamily="50" charset="0"/>
                    </a:defRPr>
                  </a:lvl1pPr>
                </a:lstStyle>
                <a:p>
                  <a:pPr marL="0" indent="0">
                    <a:buNone/>
                  </a:pPr>
                  <a:r>
                    <a:rPr lang="en-US" sz="700"/>
                    <a:t>PTS, AI, PR, AE</a:t>
                  </a:r>
                </a:p>
              </p:txBody>
            </p:sp>
            <p:grpSp>
              <p:nvGrpSpPr>
                <p:cNvPr id="243" name="Group 242">
                  <a:extLst>
                    <a:ext uri="{FF2B5EF4-FFF2-40B4-BE49-F238E27FC236}">
                      <a16:creationId xmlns:a16="http://schemas.microsoft.com/office/drawing/2014/main" id="{5C717CDD-DBB0-4E2D-8EF9-855484C6EAF3}"/>
                    </a:ext>
                  </a:extLst>
                </p:cNvPr>
                <p:cNvGrpSpPr/>
                <p:nvPr/>
              </p:nvGrpSpPr>
              <p:grpSpPr>
                <a:xfrm>
                  <a:off x="2884860" y="9102949"/>
                  <a:ext cx="4445827" cy="230832"/>
                  <a:chOff x="2884860" y="9164544"/>
                  <a:chExt cx="4445827" cy="230832"/>
                </a:xfrm>
              </p:grpSpPr>
              <p:sp>
                <p:nvSpPr>
                  <p:cNvPr id="154" name="TextBox 153">
                    <a:extLst>
                      <a:ext uri="{FF2B5EF4-FFF2-40B4-BE49-F238E27FC236}">
                        <a16:creationId xmlns:a16="http://schemas.microsoft.com/office/drawing/2014/main" id="{1D0AAC8E-1D12-4166-B373-657F8791A878}"/>
                      </a:ext>
                    </a:extLst>
                  </p:cNvPr>
                  <p:cNvSpPr txBox="1"/>
                  <p:nvPr/>
                </p:nvSpPr>
                <p:spPr>
                  <a:xfrm>
                    <a:off x="2884860" y="9164544"/>
                    <a:ext cx="1607476" cy="230832"/>
                  </a:xfrm>
                  <a:prstGeom prst="rect">
                    <a:avLst/>
                  </a:prstGeom>
                  <a:noFill/>
                </p:spPr>
                <p:txBody>
                  <a:bodyPr wrap="square" rtlCol="0">
                    <a:spAutoFit/>
                  </a:bodyPr>
                  <a:lstStyle>
                    <a:defPPr>
                      <a:defRPr lang="en-US"/>
                    </a:defPPr>
                    <a:lvl1pPr>
                      <a:defRPr sz="1000">
                        <a:solidFill>
                          <a:srgbClr val="282F62"/>
                        </a:solidFill>
                        <a:latin typeface="Montserrat" panose="00000500000000000000" pitchFamily="2" charset="0"/>
                        <a:cs typeface="Poppins Light" panose="00000400000000000000" pitchFamily="50" charset="0"/>
                      </a:defRPr>
                    </a:lvl1pPr>
                  </a:lstStyle>
                  <a:p>
                    <a:r>
                      <a:rPr lang="en-US" sz="900"/>
                      <a:t>Designing, editing</a:t>
                    </a:r>
                  </a:p>
                </p:txBody>
              </p:sp>
              <p:sp>
                <p:nvSpPr>
                  <p:cNvPr id="168" name="TextBox 167">
                    <a:extLst>
                      <a:ext uri="{FF2B5EF4-FFF2-40B4-BE49-F238E27FC236}">
                        <a16:creationId xmlns:a16="http://schemas.microsoft.com/office/drawing/2014/main" id="{76024815-58A8-4233-9846-87F2E32AF6A5}"/>
                      </a:ext>
                    </a:extLst>
                  </p:cNvPr>
                  <p:cNvSpPr txBox="1"/>
                  <p:nvPr/>
                </p:nvSpPr>
                <p:spPr>
                  <a:xfrm>
                    <a:off x="6526708" y="9164544"/>
                    <a:ext cx="803979" cy="230832"/>
                  </a:xfrm>
                  <a:prstGeom prst="rect">
                    <a:avLst/>
                  </a:prstGeom>
                  <a:noFill/>
                </p:spPr>
                <p:txBody>
                  <a:bodyPr wrap="square" rtlCol="0">
                    <a:spAutoFit/>
                  </a:bodyPr>
                  <a:lstStyle>
                    <a:defPPr>
                      <a:defRPr lang="en-US"/>
                    </a:defPPr>
                    <a:lvl1pPr>
                      <a:defRPr sz="1050">
                        <a:solidFill>
                          <a:srgbClr val="282F62"/>
                        </a:solidFill>
                        <a:latin typeface="Montserrat" panose="00000500000000000000" pitchFamily="2" charset="0"/>
                        <a:cs typeface="Poppins Light" panose="00000400000000000000" pitchFamily="50" charset="0"/>
                      </a:defRPr>
                    </a:lvl1pPr>
                  </a:lstStyle>
                  <a:p>
                    <a:r>
                      <a:rPr lang="en-US" sz="900"/>
                      <a:t>Excellent</a:t>
                    </a:r>
                  </a:p>
                </p:txBody>
              </p:sp>
              <p:grpSp>
                <p:nvGrpSpPr>
                  <p:cNvPr id="194" name="Group 193">
                    <a:extLst>
                      <a:ext uri="{FF2B5EF4-FFF2-40B4-BE49-F238E27FC236}">
                        <a16:creationId xmlns:a16="http://schemas.microsoft.com/office/drawing/2014/main" id="{40CF6BB9-6C92-4918-8989-7174C1DB4651}"/>
                      </a:ext>
                    </a:extLst>
                  </p:cNvPr>
                  <p:cNvGrpSpPr/>
                  <p:nvPr/>
                </p:nvGrpSpPr>
                <p:grpSpPr>
                  <a:xfrm>
                    <a:off x="5041454" y="9306554"/>
                    <a:ext cx="1421488" cy="0"/>
                    <a:chOff x="5041454" y="8160100"/>
                    <a:chExt cx="1421488" cy="0"/>
                  </a:xfrm>
                </p:grpSpPr>
                <p:cxnSp>
                  <p:nvCxnSpPr>
                    <p:cNvPr id="195" name="Straight Connector 194">
                      <a:extLst>
                        <a:ext uri="{FF2B5EF4-FFF2-40B4-BE49-F238E27FC236}">
                          <a16:creationId xmlns:a16="http://schemas.microsoft.com/office/drawing/2014/main" id="{3B0E9430-7F42-4FC4-AB4B-E94D675915A9}"/>
                        </a:ext>
                      </a:extLst>
                    </p:cNvPr>
                    <p:cNvCxnSpPr>
                      <a:cxnSpLocks/>
                    </p:cNvCxnSpPr>
                    <p:nvPr/>
                  </p:nvCxnSpPr>
                  <p:spPr>
                    <a:xfrm flipH="1">
                      <a:off x="5041454" y="8160100"/>
                      <a:ext cx="142148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9772565F-F722-4B13-B711-FD76DA6F121C}"/>
                        </a:ext>
                      </a:extLst>
                    </p:cNvPr>
                    <p:cNvCxnSpPr>
                      <a:cxnSpLocks/>
                    </p:cNvCxnSpPr>
                    <p:nvPr/>
                  </p:nvCxnSpPr>
                  <p:spPr>
                    <a:xfrm flipH="1">
                      <a:off x="5041455" y="8160100"/>
                      <a:ext cx="1343470" cy="0"/>
                    </a:xfrm>
                    <a:prstGeom prst="line">
                      <a:avLst/>
                    </a:prstGeom>
                    <a:ln>
                      <a:solidFill>
                        <a:srgbClr val="282F62"/>
                      </a:solidFill>
                    </a:ln>
                  </p:spPr>
                  <p:style>
                    <a:lnRef idx="1">
                      <a:schemeClr val="accent1"/>
                    </a:lnRef>
                    <a:fillRef idx="0">
                      <a:schemeClr val="accent1"/>
                    </a:fillRef>
                    <a:effectRef idx="0">
                      <a:schemeClr val="accent1"/>
                    </a:effectRef>
                    <a:fontRef idx="minor">
                      <a:schemeClr val="tx1"/>
                    </a:fontRef>
                  </p:style>
                </p:cxnSp>
              </p:grpSp>
            </p:grpSp>
          </p:grpSp>
          <p:grpSp>
            <p:nvGrpSpPr>
              <p:cNvPr id="7" name="Group 6">
                <a:extLst>
                  <a:ext uri="{FF2B5EF4-FFF2-40B4-BE49-F238E27FC236}">
                    <a16:creationId xmlns:a16="http://schemas.microsoft.com/office/drawing/2014/main" id="{33E9075B-3F09-48DE-912E-1FE9D22C968D}"/>
                  </a:ext>
                </a:extLst>
              </p:cNvPr>
              <p:cNvGrpSpPr/>
              <p:nvPr/>
            </p:nvGrpSpPr>
            <p:grpSpPr>
              <a:xfrm>
                <a:off x="2884860" y="9454885"/>
                <a:ext cx="4219624" cy="371414"/>
                <a:chOff x="2884860" y="9419325"/>
                <a:chExt cx="4219624" cy="371414"/>
              </a:xfrm>
            </p:grpSpPr>
            <p:sp>
              <p:nvSpPr>
                <p:cNvPr id="164" name="TextBox 163">
                  <a:extLst>
                    <a:ext uri="{FF2B5EF4-FFF2-40B4-BE49-F238E27FC236}">
                      <a16:creationId xmlns:a16="http://schemas.microsoft.com/office/drawing/2014/main" id="{5DBF76F8-80E8-4110-9A83-262F0652E7B4}"/>
                    </a:ext>
                  </a:extLst>
                </p:cNvPr>
                <p:cNvSpPr txBox="1"/>
                <p:nvPr/>
              </p:nvSpPr>
              <p:spPr>
                <a:xfrm>
                  <a:off x="2884860" y="9590684"/>
                  <a:ext cx="1662023" cy="200055"/>
                </a:xfrm>
                <a:prstGeom prst="rect">
                  <a:avLst/>
                </a:prstGeom>
                <a:noFill/>
              </p:spPr>
              <p:txBody>
                <a:bodyPr wrap="square" rtlCol="0">
                  <a:spAutoFit/>
                </a:bodyPr>
                <a:lstStyle>
                  <a:defPPr>
                    <a:defRPr lang="en-US"/>
                  </a:defPPr>
                  <a:lvl1pPr marL="174625" indent="-114300">
                    <a:buFont typeface="Arial" panose="020B0604020202020204" pitchFamily="34" charset="0"/>
                    <a:buChar char="•"/>
                    <a:defRPr sz="800">
                      <a:solidFill>
                        <a:schemeClr val="bg1">
                          <a:lumMod val="65000"/>
                        </a:schemeClr>
                      </a:solidFill>
                      <a:latin typeface="Montserrat Medium" panose="00000600000000000000" pitchFamily="2" charset="0"/>
                      <a:cs typeface="Poppins Light" panose="00000400000000000000" pitchFamily="50" charset="0"/>
                    </a:defRPr>
                  </a:lvl1pPr>
                </a:lstStyle>
                <a:p>
                  <a:pPr marL="0" indent="0">
                    <a:buNone/>
                  </a:pPr>
                  <a:r>
                    <a:rPr lang="en-US" sz="700"/>
                    <a:t>Words, Excel, Powerpoint,…</a:t>
                  </a:r>
                </a:p>
              </p:txBody>
            </p:sp>
            <p:grpSp>
              <p:nvGrpSpPr>
                <p:cNvPr id="2" name="Group 1">
                  <a:extLst>
                    <a:ext uri="{FF2B5EF4-FFF2-40B4-BE49-F238E27FC236}">
                      <a16:creationId xmlns:a16="http://schemas.microsoft.com/office/drawing/2014/main" id="{F4611A82-D238-47FC-91A9-127179BEC417}"/>
                    </a:ext>
                  </a:extLst>
                </p:cNvPr>
                <p:cNvGrpSpPr/>
                <p:nvPr/>
              </p:nvGrpSpPr>
              <p:grpSpPr>
                <a:xfrm>
                  <a:off x="2884860" y="9419325"/>
                  <a:ext cx="4219624" cy="230832"/>
                  <a:chOff x="2884860" y="9419325"/>
                  <a:chExt cx="4219624" cy="230832"/>
                </a:xfrm>
              </p:grpSpPr>
              <p:sp>
                <p:nvSpPr>
                  <p:cNvPr id="163" name="TextBox 162">
                    <a:extLst>
                      <a:ext uri="{FF2B5EF4-FFF2-40B4-BE49-F238E27FC236}">
                        <a16:creationId xmlns:a16="http://schemas.microsoft.com/office/drawing/2014/main" id="{8BB07053-8354-4654-961F-0AA02E84E963}"/>
                      </a:ext>
                    </a:extLst>
                  </p:cNvPr>
                  <p:cNvSpPr txBox="1"/>
                  <p:nvPr/>
                </p:nvSpPr>
                <p:spPr>
                  <a:xfrm>
                    <a:off x="2884860" y="9419325"/>
                    <a:ext cx="1205373" cy="230832"/>
                  </a:xfrm>
                  <a:prstGeom prst="rect">
                    <a:avLst/>
                  </a:prstGeom>
                  <a:noFill/>
                </p:spPr>
                <p:txBody>
                  <a:bodyPr wrap="square" rtlCol="0">
                    <a:spAutoFit/>
                  </a:bodyPr>
                  <a:lstStyle>
                    <a:defPPr>
                      <a:defRPr lang="en-US"/>
                    </a:defPPr>
                    <a:lvl1pPr>
                      <a:defRPr sz="1000">
                        <a:solidFill>
                          <a:srgbClr val="282F62"/>
                        </a:solidFill>
                        <a:latin typeface="Montserrat" panose="00000500000000000000" pitchFamily="2" charset="0"/>
                        <a:cs typeface="Poppins Light" panose="00000400000000000000" pitchFamily="50" charset="0"/>
                      </a:defRPr>
                    </a:lvl1pPr>
                  </a:lstStyle>
                  <a:p>
                    <a:r>
                      <a:rPr lang="en-US" sz="900"/>
                      <a:t>Microsoft Office</a:t>
                    </a:r>
                  </a:p>
                </p:txBody>
              </p:sp>
              <p:sp>
                <p:nvSpPr>
                  <p:cNvPr id="169" name="TextBox 168">
                    <a:extLst>
                      <a:ext uri="{FF2B5EF4-FFF2-40B4-BE49-F238E27FC236}">
                        <a16:creationId xmlns:a16="http://schemas.microsoft.com/office/drawing/2014/main" id="{46770A3B-6D7B-4155-8A60-EEDE3CCBF2AC}"/>
                      </a:ext>
                    </a:extLst>
                  </p:cNvPr>
                  <p:cNvSpPr txBox="1"/>
                  <p:nvPr/>
                </p:nvSpPr>
                <p:spPr>
                  <a:xfrm>
                    <a:off x="6536052" y="9419325"/>
                    <a:ext cx="568432" cy="230832"/>
                  </a:xfrm>
                  <a:prstGeom prst="rect">
                    <a:avLst/>
                  </a:prstGeom>
                  <a:noFill/>
                </p:spPr>
                <p:txBody>
                  <a:bodyPr wrap="square" rtlCol="0">
                    <a:spAutoFit/>
                  </a:bodyPr>
                  <a:lstStyle>
                    <a:defPPr>
                      <a:defRPr lang="en-US"/>
                    </a:defPPr>
                    <a:lvl1pPr>
                      <a:defRPr sz="1050">
                        <a:solidFill>
                          <a:srgbClr val="282F62"/>
                        </a:solidFill>
                        <a:latin typeface="Montserrat" panose="00000500000000000000" pitchFamily="2" charset="0"/>
                        <a:cs typeface="Poppins Light" panose="00000400000000000000" pitchFamily="50" charset="0"/>
                      </a:defRPr>
                    </a:lvl1pPr>
                  </a:lstStyle>
                  <a:p>
                    <a:r>
                      <a:rPr lang="en-US" sz="900"/>
                      <a:t>Good</a:t>
                    </a:r>
                  </a:p>
                </p:txBody>
              </p:sp>
              <p:grpSp>
                <p:nvGrpSpPr>
                  <p:cNvPr id="197" name="Group 196">
                    <a:extLst>
                      <a:ext uri="{FF2B5EF4-FFF2-40B4-BE49-F238E27FC236}">
                        <a16:creationId xmlns:a16="http://schemas.microsoft.com/office/drawing/2014/main" id="{F4C7D44E-B150-4B6D-ABC7-6A2F1F0F2E15}"/>
                      </a:ext>
                    </a:extLst>
                  </p:cNvPr>
                  <p:cNvGrpSpPr/>
                  <p:nvPr/>
                </p:nvGrpSpPr>
                <p:grpSpPr>
                  <a:xfrm>
                    <a:off x="5048030" y="9544359"/>
                    <a:ext cx="1421488" cy="0"/>
                    <a:chOff x="5041454" y="8160100"/>
                    <a:chExt cx="1421488" cy="0"/>
                  </a:xfrm>
                </p:grpSpPr>
                <p:cxnSp>
                  <p:nvCxnSpPr>
                    <p:cNvPr id="198" name="Straight Connector 197">
                      <a:extLst>
                        <a:ext uri="{FF2B5EF4-FFF2-40B4-BE49-F238E27FC236}">
                          <a16:creationId xmlns:a16="http://schemas.microsoft.com/office/drawing/2014/main" id="{B3E2DE7C-5C01-40EE-83F9-441A1D53C5C8}"/>
                        </a:ext>
                      </a:extLst>
                    </p:cNvPr>
                    <p:cNvCxnSpPr>
                      <a:cxnSpLocks/>
                    </p:cNvCxnSpPr>
                    <p:nvPr/>
                  </p:nvCxnSpPr>
                  <p:spPr>
                    <a:xfrm flipH="1">
                      <a:off x="5041454" y="8160100"/>
                      <a:ext cx="142148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9B782BF3-888F-47B6-A592-2D8C83BE929A}"/>
                        </a:ext>
                      </a:extLst>
                    </p:cNvPr>
                    <p:cNvCxnSpPr>
                      <a:cxnSpLocks/>
                    </p:cNvCxnSpPr>
                    <p:nvPr/>
                  </p:nvCxnSpPr>
                  <p:spPr>
                    <a:xfrm flipH="1">
                      <a:off x="5041455" y="8160100"/>
                      <a:ext cx="1203544" cy="0"/>
                    </a:xfrm>
                    <a:prstGeom prst="line">
                      <a:avLst/>
                    </a:prstGeom>
                    <a:ln>
                      <a:solidFill>
                        <a:srgbClr val="282F62"/>
                      </a:solidFill>
                    </a:ln>
                  </p:spPr>
                  <p:style>
                    <a:lnRef idx="1">
                      <a:schemeClr val="accent1"/>
                    </a:lnRef>
                    <a:fillRef idx="0">
                      <a:schemeClr val="accent1"/>
                    </a:fillRef>
                    <a:effectRef idx="0">
                      <a:schemeClr val="accent1"/>
                    </a:effectRef>
                    <a:fontRef idx="minor">
                      <a:schemeClr val="tx1"/>
                    </a:fontRef>
                  </p:style>
                </p:cxnSp>
              </p:grpSp>
            </p:grpSp>
          </p:grpSp>
        </p:grpSp>
      </p:grpSp>
      <p:sp>
        <p:nvSpPr>
          <p:cNvPr id="200" name="TextBox 199">
            <a:extLst>
              <a:ext uri="{FF2B5EF4-FFF2-40B4-BE49-F238E27FC236}">
                <a16:creationId xmlns:a16="http://schemas.microsoft.com/office/drawing/2014/main" id="{D49C5D68-0F6A-42F6-8347-5A202CE9DCB0}"/>
              </a:ext>
            </a:extLst>
          </p:cNvPr>
          <p:cNvSpPr txBox="1"/>
          <p:nvPr/>
        </p:nvSpPr>
        <p:spPr>
          <a:xfrm>
            <a:off x="2871297" y="9882514"/>
            <a:ext cx="1443665" cy="369332"/>
          </a:xfrm>
          <a:prstGeom prst="rect">
            <a:avLst/>
          </a:prstGeom>
          <a:noFill/>
        </p:spPr>
        <p:txBody>
          <a:bodyPr wrap="none" rtlCol="0">
            <a:spAutoFit/>
          </a:bodyPr>
          <a:lstStyle/>
          <a:p>
            <a:r>
              <a:rPr lang="en-US" kern="5000" spc="60">
                <a:solidFill>
                  <a:srgbClr val="006BED"/>
                </a:solidFill>
                <a:latin typeface="Montserrat SemiBold" panose="00000700000000000000" pitchFamily="2" charset="0"/>
              </a:rPr>
              <a:t>Language</a:t>
            </a:r>
          </a:p>
        </p:txBody>
      </p:sp>
      <p:sp>
        <p:nvSpPr>
          <p:cNvPr id="201" name="TextBox 200">
            <a:extLst>
              <a:ext uri="{FF2B5EF4-FFF2-40B4-BE49-F238E27FC236}">
                <a16:creationId xmlns:a16="http://schemas.microsoft.com/office/drawing/2014/main" id="{141C15FC-1398-4EEF-B638-E115F06A458A}"/>
              </a:ext>
            </a:extLst>
          </p:cNvPr>
          <p:cNvSpPr txBox="1"/>
          <p:nvPr/>
        </p:nvSpPr>
        <p:spPr>
          <a:xfrm>
            <a:off x="2871297" y="10199014"/>
            <a:ext cx="2114803" cy="230832"/>
          </a:xfrm>
          <a:prstGeom prst="rect">
            <a:avLst/>
          </a:prstGeom>
          <a:noFill/>
        </p:spPr>
        <p:txBody>
          <a:bodyPr wrap="square" rtlCol="0">
            <a:spAutoFit/>
          </a:bodyPr>
          <a:lstStyle>
            <a:defPPr>
              <a:defRPr lang="en-US"/>
            </a:defPPr>
            <a:lvl1pPr>
              <a:defRPr sz="1000">
                <a:solidFill>
                  <a:srgbClr val="282F62"/>
                </a:solidFill>
                <a:latin typeface="Montserrat" panose="00000500000000000000" pitchFamily="2" charset="0"/>
                <a:cs typeface="Poppins Light" panose="00000400000000000000" pitchFamily="50" charset="0"/>
              </a:defRPr>
            </a:lvl1pPr>
          </a:lstStyle>
          <a:p>
            <a:r>
              <a:rPr lang="en-US" sz="900"/>
              <a:t>Vietnamese, English (Good)</a:t>
            </a:r>
          </a:p>
        </p:txBody>
      </p:sp>
      <p:grpSp>
        <p:nvGrpSpPr>
          <p:cNvPr id="234" name="Group 233">
            <a:extLst>
              <a:ext uri="{FF2B5EF4-FFF2-40B4-BE49-F238E27FC236}">
                <a16:creationId xmlns:a16="http://schemas.microsoft.com/office/drawing/2014/main" id="{91733470-66E8-4E9B-8857-0B46A689BBF6}"/>
              </a:ext>
            </a:extLst>
          </p:cNvPr>
          <p:cNvGrpSpPr/>
          <p:nvPr/>
        </p:nvGrpSpPr>
        <p:grpSpPr>
          <a:xfrm>
            <a:off x="179689" y="9831548"/>
            <a:ext cx="2195704" cy="725106"/>
            <a:chOff x="179689" y="7977348"/>
            <a:chExt cx="2195704" cy="725106"/>
          </a:xfrm>
        </p:grpSpPr>
        <p:sp>
          <p:nvSpPr>
            <p:cNvPr id="165" name="TextBox 164">
              <a:extLst>
                <a:ext uri="{FF2B5EF4-FFF2-40B4-BE49-F238E27FC236}">
                  <a16:creationId xmlns:a16="http://schemas.microsoft.com/office/drawing/2014/main" id="{38A7342D-7650-45BE-8485-6BDE53DB12D4}"/>
                </a:ext>
              </a:extLst>
            </p:cNvPr>
            <p:cNvSpPr txBox="1"/>
            <p:nvPr/>
          </p:nvSpPr>
          <p:spPr>
            <a:xfrm>
              <a:off x="369883" y="8294650"/>
              <a:ext cx="2005510" cy="407804"/>
            </a:xfrm>
            <a:prstGeom prst="rect">
              <a:avLst/>
            </a:prstGeom>
            <a:noFill/>
          </p:spPr>
          <p:txBody>
            <a:bodyPr wrap="square" rtlCol="0">
              <a:spAutoFit/>
            </a:bodyPr>
            <a:lstStyle>
              <a:defPPr>
                <a:defRPr lang="en-US"/>
              </a:defPPr>
              <a:lvl1pPr>
                <a:defRPr sz="1050">
                  <a:solidFill>
                    <a:srgbClr val="282F62"/>
                  </a:solidFill>
                  <a:latin typeface="Montserrat" panose="00000500000000000000" pitchFamily="2" charset="0"/>
                  <a:cs typeface="Poppins Light" panose="00000400000000000000" pitchFamily="50" charset="0"/>
                </a:defRPr>
              </a:lvl1pPr>
            </a:lstStyle>
            <a:p>
              <a:r>
                <a:rPr lang="en-US" sz="1000"/>
                <a:t>Photography, Film-making,</a:t>
              </a:r>
            </a:p>
            <a:p>
              <a:r>
                <a:rPr lang="en-US" sz="1000"/>
                <a:t>Travelling, Swimming</a:t>
              </a:r>
            </a:p>
          </p:txBody>
        </p:sp>
        <p:grpSp>
          <p:nvGrpSpPr>
            <p:cNvPr id="224" name="Group 223">
              <a:extLst>
                <a:ext uri="{FF2B5EF4-FFF2-40B4-BE49-F238E27FC236}">
                  <a16:creationId xmlns:a16="http://schemas.microsoft.com/office/drawing/2014/main" id="{7FC7B451-3560-4684-9C84-D0591BEFC523}"/>
                </a:ext>
              </a:extLst>
            </p:cNvPr>
            <p:cNvGrpSpPr/>
            <p:nvPr/>
          </p:nvGrpSpPr>
          <p:grpSpPr>
            <a:xfrm>
              <a:off x="179689" y="7977348"/>
              <a:ext cx="1318791" cy="307777"/>
              <a:chOff x="179689" y="7986873"/>
              <a:chExt cx="1318791" cy="307777"/>
            </a:xfrm>
          </p:grpSpPr>
          <p:sp>
            <p:nvSpPr>
              <p:cNvPr id="148" name="TextBox 147">
                <a:extLst>
                  <a:ext uri="{FF2B5EF4-FFF2-40B4-BE49-F238E27FC236}">
                    <a16:creationId xmlns:a16="http://schemas.microsoft.com/office/drawing/2014/main" id="{9AC1B105-2691-49F7-BF28-7F346DB537F0}"/>
                  </a:ext>
                </a:extLst>
              </p:cNvPr>
              <p:cNvSpPr txBox="1"/>
              <p:nvPr/>
            </p:nvSpPr>
            <p:spPr>
              <a:xfrm>
                <a:off x="427033" y="7986873"/>
                <a:ext cx="1071447" cy="307777"/>
              </a:xfrm>
              <a:prstGeom prst="rect">
                <a:avLst/>
              </a:prstGeom>
              <a:noFill/>
            </p:spPr>
            <p:txBody>
              <a:bodyPr wrap="none" rtlCol="0">
                <a:spAutoFit/>
              </a:bodyPr>
              <a:lstStyle>
                <a:defPPr>
                  <a:defRPr lang="en-US"/>
                </a:defPPr>
                <a:lvl1pPr>
                  <a:defRPr sz="1400" kern="5000" spc="60">
                    <a:solidFill>
                      <a:srgbClr val="006BED"/>
                    </a:solidFill>
                    <a:latin typeface="Montserrat SemiBold" panose="00000700000000000000" pitchFamily="2" charset="0"/>
                  </a:defRPr>
                </a:lvl1pPr>
              </a:lstStyle>
              <a:p>
                <a:r>
                  <a:rPr lang="en-US"/>
                  <a:t>Interests</a:t>
                </a:r>
              </a:p>
            </p:txBody>
          </p:sp>
          <p:grpSp>
            <p:nvGrpSpPr>
              <p:cNvPr id="218" name="Group 217">
                <a:extLst>
                  <a:ext uri="{FF2B5EF4-FFF2-40B4-BE49-F238E27FC236}">
                    <a16:creationId xmlns:a16="http://schemas.microsoft.com/office/drawing/2014/main" id="{2AB5CF47-573C-40AC-8713-3ED49C983F5E}"/>
                  </a:ext>
                </a:extLst>
              </p:cNvPr>
              <p:cNvGrpSpPr/>
              <p:nvPr/>
            </p:nvGrpSpPr>
            <p:grpSpPr>
              <a:xfrm>
                <a:off x="179689" y="8026461"/>
                <a:ext cx="228600" cy="228600"/>
                <a:chOff x="143381" y="8007678"/>
                <a:chExt cx="228600" cy="228600"/>
              </a:xfrm>
            </p:grpSpPr>
            <p:sp>
              <p:nvSpPr>
                <p:cNvPr id="150" name="Rectangle: Rounded Corners 149">
                  <a:extLst>
                    <a:ext uri="{FF2B5EF4-FFF2-40B4-BE49-F238E27FC236}">
                      <a16:creationId xmlns:a16="http://schemas.microsoft.com/office/drawing/2014/main" id="{090647C1-C270-4DB2-87BA-2697E16D9164}"/>
                    </a:ext>
                  </a:extLst>
                </p:cNvPr>
                <p:cNvSpPr/>
                <p:nvPr/>
              </p:nvSpPr>
              <p:spPr>
                <a:xfrm>
                  <a:off x="143381" y="8007678"/>
                  <a:ext cx="228600" cy="228600"/>
                </a:xfrm>
                <a:prstGeom prst="roundRect">
                  <a:avLst>
                    <a:gd name="adj" fmla="val 20301"/>
                  </a:avLst>
                </a:prstGeom>
                <a:solidFill>
                  <a:srgbClr val="006BED"/>
                </a:solidFill>
                <a:ln>
                  <a:noFill/>
                </a:ln>
                <a:effectLst>
                  <a:outerShdw blurRad="88900" dist="38100" dir="2700000" algn="tl" rotWithShape="0">
                    <a:srgbClr val="006BED">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7" name="Graphic 216" descr="Badge Heart with solid fill">
                  <a:extLst>
                    <a:ext uri="{FF2B5EF4-FFF2-40B4-BE49-F238E27FC236}">
                      <a16:creationId xmlns:a16="http://schemas.microsoft.com/office/drawing/2014/main" id="{4FD47DC4-22A7-4ADB-9720-8E07F02909AC}"/>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83938" y="8050010"/>
                  <a:ext cx="147485" cy="147485"/>
                </a:xfrm>
                <a:prstGeom prst="rect">
                  <a:avLst/>
                </a:prstGeom>
              </p:spPr>
            </p:pic>
          </p:grpSp>
        </p:grpSp>
      </p:grpSp>
    </p:spTree>
    <p:extLst>
      <p:ext uri="{BB962C8B-B14F-4D97-AF65-F5344CB8AC3E}">
        <p14:creationId xmlns:p14="http://schemas.microsoft.com/office/powerpoint/2010/main" val="990617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extBox 113">
            <a:extLst>
              <a:ext uri="{FF2B5EF4-FFF2-40B4-BE49-F238E27FC236}">
                <a16:creationId xmlns:a16="http://schemas.microsoft.com/office/drawing/2014/main" id="{82FF156B-6893-4BF9-9AE8-95EC2F9592A6}"/>
              </a:ext>
            </a:extLst>
          </p:cNvPr>
          <p:cNvSpPr txBox="1"/>
          <p:nvPr/>
        </p:nvSpPr>
        <p:spPr>
          <a:xfrm>
            <a:off x="520701" y="660204"/>
            <a:ext cx="6799836" cy="9534470"/>
          </a:xfrm>
          <a:prstGeom prst="rect">
            <a:avLst/>
          </a:prstGeom>
          <a:noFill/>
        </p:spPr>
        <p:txBody>
          <a:bodyPr wrap="square" rtlCol="0">
            <a:spAutoFit/>
          </a:bodyPr>
          <a:lstStyle>
            <a:defPPr>
              <a:defRPr lang="en-US"/>
            </a:defPPr>
            <a:lvl1pPr>
              <a:defRPr sz="900">
                <a:solidFill>
                  <a:srgbClr val="282F62"/>
                </a:solidFill>
                <a:latin typeface="Montserrat" panose="00000500000000000000" pitchFamily="2" charset="0"/>
                <a:cs typeface="Poppins Light" panose="00000400000000000000" pitchFamily="50" charset="0"/>
              </a:defRPr>
            </a:lvl1pPr>
          </a:lstStyle>
          <a:p>
            <a:pPr algn="just">
              <a:lnSpc>
                <a:spcPct val="110000"/>
              </a:lnSpc>
              <a:spcAft>
                <a:spcPts val="600"/>
              </a:spcAft>
            </a:pPr>
            <a:r>
              <a:rPr lang="en-US" sz="1100">
                <a:solidFill>
                  <a:srgbClr val="272C3D"/>
                </a:solidFill>
              </a:rPr>
              <a:t>July 22. 2021</a:t>
            </a:r>
          </a:p>
          <a:p>
            <a:pPr algn="just">
              <a:lnSpc>
                <a:spcPct val="110000"/>
              </a:lnSpc>
              <a:spcBef>
                <a:spcPts val="600"/>
              </a:spcBef>
            </a:pPr>
            <a:r>
              <a:rPr lang="en-US" sz="1400" kern="1000">
                <a:solidFill>
                  <a:schemeClr val="tx1"/>
                </a:solidFill>
                <a:latin typeface="Montserrat SemiBold" panose="00000700000000000000" pitchFamily="2" charset="0"/>
              </a:rPr>
              <a:t>Nguyen Dang Loc</a:t>
            </a:r>
            <a:endParaRPr lang="en-US" sz="2800" kern="1000">
              <a:solidFill>
                <a:schemeClr val="tx1"/>
              </a:solidFill>
              <a:latin typeface="Montserrat SemiBold" panose="00000700000000000000" pitchFamily="2" charset="0"/>
            </a:endParaRPr>
          </a:p>
          <a:p>
            <a:pPr algn="just"/>
            <a:r>
              <a:rPr lang="en-US" sz="1100">
                <a:solidFill>
                  <a:srgbClr val="272C3D"/>
                </a:solidFill>
              </a:rPr>
              <a:t>Nguyen Xien Street, Long Thanh My Ward, District 9</a:t>
            </a:r>
          </a:p>
          <a:p>
            <a:pPr algn="just"/>
            <a:r>
              <a:rPr lang="en-US" sz="1100">
                <a:solidFill>
                  <a:srgbClr val="272C3D"/>
                </a:solidFill>
              </a:rPr>
              <a:t>Ho Chi Minh City, 71216</a:t>
            </a:r>
          </a:p>
          <a:p>
            <a:pPr algn="just">
              <a:spcBef>
                <a:spcPts val="600"/>
              </a:spcBef>
            </a:pPr>
            <a:r>
              <a:rPr lang="en-US" sz="1400" kern="1000">
                <a:solidFill>
                  <a:schemeClr val="tx1"/>
                </a:solidFill>
                <a:latin typeface="Montserrat SemiBold" panose="00000700000000000000" pitchFamily="2" charset="0"/>
              </a:rPr>
              <a:t>Mr. Thanh Tran, Talent Acquisition Manager</a:t>
            </a:r>
          </a:p>
          <a:p>
            <a:pPr algn="just"/>
            <a:r>
              <a:rPr lang="en-US" sz="1100">
                <a:solidFill>
                  <a:srgbClr val="272C3D"/>
                </a:solidFill>
              </a:rPr>
              <a:t>GMO - Vietnam Lab LLC</a:t>
            </a:r>
          </a:p>
          <a:p>
            <a:pPr algn="just"/>
            <a:r>
              <a:rPr lang="en-US" sz="1100">
                <a:solidFill>
                  <a:srgbClr val="272C3D"/>
                </a:solidFill>
              </a:rPr>
              <a:t>02 Hong Ha Street, Ward 2, Tan Binh District</a:t>
            </a:r>
          </a:p>
          <a:p>
            <a:pPr algn="just"/>
            <a:r>
              <a:rPr lang="en-US" sz="1100">
                <a:solidFill>
                  <a:srgbClr val="272C3D"/>
                </a:solidFill>
              </a:rPr>
              <a:t>Ho Chi Minh City, 71216 </a:t>
            </a:r>
          </a:p>
          <a:p>
            <a:pPr algn="just"/>
            <a:endParaRPr lang="en-US" sz="1100">
              <a:solidFill>
                <a:srgbClr val="272C3D"/>
              </a:solidFill>
            </a:endParaRPr>
          </a:p>
          <a:p>
            <a:pPr algn="just">
              <a:lnSpc>
                <a:spcPct val="110000"/>
              </a:lnSpc>
              <a:spcBef>
                <a:spcPts val="800"/>
              </a:spcBef>
            </a:pPr>
            <a:r>
              <a:rPr lang="en-US" sz="1100">
                <a:solidFill>
                  <a:srgbClr val="272C3D"/>
                </a:solidFill>
              </a:rPr>
              <a:t>Dear Mr.Thanh:</a:t>
            </a:r>
          </a:p>
          <a:p>
            <a:pPr algn="just">
              <a:lnSpc>
                <a:spcPct val="110000"/>
              </a:lnSpc>
              <a:spcBef>
                <a:spcPts val="800"/>
              </a:spcBef>
            </a:pPr>
            <a:r>
              <a:rPr lang="en-US" sz="1100">
                <a:solidFill>
                  <a:srgbClr val="272C3D"/>
                </a:solidFill>
              </a:rPr>
              <a:t>Your recruitment information for a Java software engineer on LinkedIn very appeals to me since the job requirements are a perfect match for my training and experience.I'm thrilled at the opportunity of demonstrating my professional expertise and problem-solving abilities, which would make a significant contribution to the GMO - developer team's success.</a:t>
            </a:r>
          </a:p>
          <a:p>
            <a:pPr algn="just">
              <a:lnSpc>
                <a:spcPct val="110000"/>
              </a:lnSpc>
              <a:spcBef>
                <a:spcPts val="800"/>
              </a:spcBef>
            </a:pPr>
            <a:r>
              <a:rPr lang="en-US" sz="1100">
                <a:solidFill>
                  <a:srgbClr val="272C3D"/>
                </a:solidFill>
              </a:rPr>
              <a:t>I'm a competitive, creative, open-minded programmer that enjoys being challenged and engaged with projects that need me to go outside of my comfort zone. With four years of experience in algorithms, data structures, full-stack web development and systems architecture, I had worked and improved across a wide range of software platforms such as Amazon Web Services, SAP Business One, .etc.</a:t>
            </a:r>
          </a:p>
          <a:p>
            <a:pPr algn="just">
              <a:lnSpc>
                <a:spcPct val="110000"/>
              </a:lnSpc>
              <a:spcBef>
                <a:spcPts val="800"/>
              </a:spcBef>
            </a:pPr>
            <a:r>
              <a:rPr lang="en-US" sz="1100">
                <a:solidFill>
                  <a:srgbClr val="272C3D"/>
                </a:solidFill>
              </a:rPr>
              <a:t>As a former member of the high school club, I was responsible for building a web page for the media club where the staff can create and post multimedia contents, connect the audience and store the students' image memory data of high school. It was my very first high-traffic website project which assisted me a lot in learning more about HTML5, CSS3/SASS, JavaScript and MySQL. After that, I was instrumental in structuring a lite ERP software comprising resources management tools, performance indicator reporting, and production workflow tracking. It helped optimize the time to manage work and personnel about 30% for my customers. </a:t>
            </a:r>
          </a:p>
          <a:p>
            <a:pPr algn="just">
              <a:lnSpc>
                <a:spcPct val="110000"/>
              </a:lnSpc>
              <a:spcBef>
                <a:spcPts val="800"/>
              </a:spcBef>
            </a:pPr>
            <a:r>
              <a:rPr lang="en-US" sz="1100">
                <a:solidFill>
                  <a:srgbClr val="272C3D"/>
                </a:solidFill>
              </a:rPr>
              <a:t>I would like to add some emphasis of my technical skills to a handful that might allow me to contribute to your bottom line:</a:t>
            </a:r>
          </a:p>
          <a:p>
            <a:pPr marL="406400" indent="-177800" algn="just">
              <a:lnSpc>
                <a:spcPct val="110000"/>
              </a:lnSpc>
              <a:spcBef>
                <a:spcPts val="600"/>
              </a:spcBef>
              <a:buFont typeface="Arial" panose="020B0604020202020204" pitchFamily="34" charset="0"/>
              <a:buChar char="•"/>
            </a:pPr>
            <a:r>
              <a:rPr lang="en-US" sz="1100">
                <a:solidFill>
                  <a:srgbClr val="272C3D"/>
                </a:solidFill>
              </a:rPr>
              <a:t>Remarkable skills in designing,  and developing software</a:t>
            </a:r>
          </a:p>
          <a:p>
            <a:pPr marL="406400" indent="-177800" algn="just">
              <a:lnSpc>
                <a:spcPct val="110000"/>
              </a:lnSpc>
              <a:buFont typeface="Arial" panose="020B0604020202020204" pitchFamily="34" charset="0"/>
              <a:buChar char="•"/>
            </a:pPr>
            <a:r>
              <a:rPr lang="en-US" sz="1100">
                <a:solidFill>
                  <a:srgbClr val="272C3D"/>
                </a:solidFill>
              </a:rPr>
              <a:t>Clear understanding of algorithms and data structures</a:t>
            </a:r>
          </a:p>
          <a:p>
            <a:pPr marL="406400" indent="-177800" algn="just">
              <a:lnSpc>
                <a:spcPct val="110000"/>
              </a:lnSpc>
              <a:buFont typeface="Arial" panose="020B0604020202020204" pitchFamily="34" charset="0"/>
              <a:buChar char="•"/>
            </a:pPr>
            <a:r>
              <a:rPr lang="en-US" sz="1100">
                <a:solidFill>
                  <a:srgbClr val="272C3D"/>
                </a:solidFill>
              </a:rPr>
              <a:t>Expertise with software troubleshooting</a:t>
            </a:r>
          </a:p>
          <a:p>
            <a:pPr marL="406400" indent="-177800" algn="just">
              <a:lnSpc>
                <a:spcPct val="110000"/>
              </a:lnSpc>
              <a:buFont typeface="Arial" panose="020B0604020202020204" pitchFamily="34" charset="0"/>
              <a:buChar char="•"/>
            </a:pPr>
            <a:r>
              <a:rPr lang="en-US" sz="1100">
                <a:solidFill>
                  <a:srgbClr val="272C3D"/>
                </a:solidFill>
              </a:rPr>
              <a:t>Compose documentation for future maintenance and upgrades</a:t>
            </a:r>
          </a:p>
          <a:p>
            <a:pPr marL="406400" indent="-177800" algn="just">
              <a:lnSpc>
                <a:spcPct val="110000"/>
              </a:lnSpc>
              <a:buFont typeface="Arial" panose="020B0604020202020204" pitchFamily="34" charset="0"/>
              <a:buChar char="•"/>
            </a:pPr>
            <a:r>
              <a:rPr lang="en-US" sz="1100">
                <a:solidFill>
                  <a:srgbClr val="272C3D"/>
                </a:solidFill>
              </a:rPr>
              <a:t>Custom Web Applications</a:t>
            </a:r>
          </a:p>
          <a:p>
            <a:pPr marL="406400" indent="-177800" algn="just">
              <a:lnSpc>
                <a:spcPct val="110000"/>
              </a:lnSpc>
              <a:buFont typeface="Arial" panose="020B0604020202020204" pitchFamily="34" charset="0"/>
              <a:buChar char="•"/>
            </a:pPr>
            <a:r>
              <a:rPr lang="en-US" sz="1100">
                <a:solidFill>
                  <a:srgbClr val="272C3D"/>
                </a:solidFill>
              </a:rPr>
              <a:t>Data Science</a:t>
            </a:r>
          </a:p>
          <a:p>
            <a:pPr algn="just">
              <a:lnSpc>
                <a:spcPct val="110000"/>
              </a:lnSpc>
              <a:spcBef>
                <a:spcPts val="800"/>
              </a:spcBef>
            </a:pPr>
            <a:r>
              <a:rPr lang="en-US" sz="1100">
                <a:solidFill>
                  <a:srgbClr val="272C3D"/>
                </a:solidFill>
              </a:rPr>
              <a:t>I have attached a copy of </a:t>
            </a:r>
            <a:r>
              <a:rPr lang="en-US" sz="1100">
                <a:solidFill>
                  <a:srgbClr val="33C7FB"/>
                </a:solidFill>
                <a:hlinkClick r:id="rId2">
                  <a:extLst>
                    <a:ext uri="{A12FA001-AC4F-418D-AE19-62706E023703}">
                      <ahyp:hlinkClr xmlns:ahyp="http://schemas.microsoft.com/office/drawing/2018/hyperlinkcolor" val="tx"/>
                    </a:ext>
                  </a:extLst>
                </a:hlinkClick>
              </a:rPr>
              <a:t>my résumé</a:t>
            </a:r>
            <a:r>
              <a:rPr lang="en-US" sz="1100">
                <a:solidFill>
                  <a:srgbClr val="272C3D"/>
                </a:solidFill>
              </a:rPr>
              <a:t>. I’m best reached ime via email at </a:t>
            </a:r>
            <a:r>
              <a:rPr lang="en-US" sz="1100">
                <a:solidFill>
                  <a:srgbClr val="33C7FB"/>
                </a:solidFill>
                <a:hlinkClick r:id="rId3">
                  <a:extLst>
                    <a:ext uri="{A12FA001-AC4F-418D-AE19-62706E023703}">
                      <ahyp:hlinkClr xmlns:ahyp="http://schemas.microsoft.com/office/drawing/2018/hyperlinkcolor" val="tx"/>
                    </a:ext>
                  </a:extLst>
                </a:hlinkClick>
              </a:rPr>
              <a:t>locnd.fpt@gmail.com</a:t>
            </a:r>
            <a:r>
              <a:rPr lang="en-US" sz="1100">
                <a:solidFill>
                  <a:srgbClr val="272C3D"/>
                </a:solidFill>
              </a:rPr>
              <a:t> anytime or my phone number (+84) 0357 543 620.</a:t>
            </a:r>
          </a:p>
          <a:p>
            <a:pPr algn="just">
              <a:lnSpc>
                <a:spcPct val="110000"/>
              </a:lnSpc>
              <a:spcBef>
                <a:spcPts val="800"/>
              </a:spcBef>
            </a:pPr>
            <a:r>
              <a:rPr lang="en-US" sz="1100">
                <a:solidFill>
                  <a:srgbClr val="272C3D"/>
                </a:solidFill>
              </a:rPr>
              <a:t>Thank you for your time and consideration. I'm looking forward to discussing with you more about the Software Engineer position. I'm excited about the precious opportunities to put my extensive abilities to work for GMO - Vietnam Lab. </a:t>
            </a:r>
          </a:p>
          <a:p>
            <a:pPr algn="just">
              <a:lnSpc>
                <a:spcPct val="110000"/>
              </a:lnSpc>
              <a:spcBef>
                <a:spcPts val="800"/>
              </a:spcBef>
            </a:pPr>
            <a:r>
              <a:rPr lang="en-US" sz="1100">
                <a:solidFill>
                  <a:srgbClr val="272C3D"/>
                </a:solidFill>
              </a:rPr>
              <a:t>I hope to hear from you soon to schedule an interview if luck is on my side.</a:t>
            </a:r>
          </a:p>
          <a:p>
            <a:pPr algn="just">
              <a:lnSpc>
                <a:spcPct val="110000"/>
              </a:lnSpc>
              <a:spcBef>
                <a:spcPts val="1200"/>
              </a:spcBef>
            </a:pPr>
            <a:r>
              <a:rPr lang="en-US" sz="1100">
                <a:solidFill>
                  <a:srgbClr val="272C3D"/>
                </a:solidFill>
              </a:rPr>
              <a:t>Sincerely,</a:t>
            </a:r>
          </a:p>
          <a:p>
            <a:pPr algn="just">
              <a:lnSpc>
                <a:spcPct val="110000"/>
              </a:lnSpc>
              <a:spcAft>
                <a:spcPts val="600"/>
              </a:spcAft>
            </a:pPr>
            <a:r>
              <a:rPr lang="en-US" sz="1100">
                <a:solidFill>
                  <a:srgbClr val="272C3D"/>
                </a:solidFill>
              </a:rPr>
              <a:t>Loc</a:t>
            </a:r>
          </a:p>
          <a:p>
            <a:pPr algn="just">
              <a:lnSpc>
                <a:spcPct val="110000"/>
              </a:lnSpc>
              <a:spcAft>
                <a:spcPts val="600"/>
              </a:spcAft>
            </a:pPr>
            <a:r>
              <a:rPr lang="en-US" sz="1100">
                <a:solidFill>
                  <a:srgbClr val="272C3D"/>
                </a:solidFill>
              </a:rPr>
              <a:t>Nguyen Dang Loc.</a:t>
            </a:r>
          </a:p>
        </p:txBody>
      </p:sp>
      <p:grpSp>
        <p:nvGrpSpPr>
          <p:cNvPr id="30" name="Group 29">
            <a:extLst>
              <a:ext uri="{FF2B5EF4-FFF2-40B4-BE49-F238E27FC236}">
                <a16:creationId xmlns:a16="http://schemas.microsoft.com/office/drawing/2014/main" id="{FD99E840-A35A-4709-8D08-9EED15362FB9}"/>
              </a:ext>
            </a:extLst>
          </p:cNvPr>
          <p:cNvGrpSpPr/>
          <p:nvPr/>
        </p:nvGrpSpPr>
        <p:grpSpPr>
          <a:xfrm>
            <a:off x="8535658" y="507804"/>
            <a:ext cx="5810083" cy="1800236"/>
            <a:chOff x="3011910" y="390239"/>
            <a:chExt cx="5810083" cy="1800236"/>
          </a:xfrm>
        </p:grpSpPr>
        <p:sp>
          <p:nvSpPr>
            <p:cNvPr id="126" name="Rectangle: Rounded Corners 125">
              <a:extLst>
                <a:ext uri="{FF2B5EF4-FFF2-40B4-BE49-F238E27FC236}">
                  <a16:creationId xmlns:a16="http://schemas.microsoft.com/office/drawing/2014/main" id="{B6BB7EA1-37DE-42E4-A112-F1276DC9E791}"/>
                </a:ext>
              </a:extLst>
            </p:cNvPr>
            <p:cNvSpPr/>
            <p:nvPr/>
          </p:nvSpPr>
          <p:spPr>
            <a:xfrm>
              <a:off x="3011910" y="390239"/>
              <a:ext cx="5810083" cy="1800236"/>
            </a:xfrm>
            <a:prstGeom prst="roundRect">
              <a:avLst>
                <a:gd name="adj" fmla="val 9683"/>
              </a:avLst>
            </a:prstGeom>
            <a:solidFill>
              <a:schemeClr val="bg1"/>
            </a:solidFill>
            <a:ln w="12700">
              <a:solidFill>
                <a:srgbClr val="006BED"/>
              </a:solidFill>
            </a:ln>
            <a:effectLst>
              <a:outerShdw blurRad="368300" sx="102000" sy="102000" algn="ctr" rotWithShape="0">
                <a:srgbClr val="69ADFF">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A6446E6E-C9BD-45B9-A852-41FF1211EF5E}"/>
                </a:ext>
              </a:extLst>
            </p:cNvPr>
            <p:cNvGrpSpPr/>
            <p:nvPr/>
          </p:nvGrpSpPr>
          <p:grpSpPr>
            <a:xfrm>
              <a:off x="3220975" y="727301"/>
              <a:ext cx="4990614" cy="1367245"/>
              <a:chOff x="3220975" y="727301"/>
              <a:chExt cx="4990614" cy="1367245"/>
            </a:xfrm>
          </p:grpSpPr>
          <p:sp>
            <p:nvSpPr>
              <p:cNvPr id="5" name="TextBox 4">
                <a:extLst>
                  <a:ext uri="{FF2B5EF4-FFF2-40B4-BE49-F238E27FC236}">
                    <a16:creationId xmlns:a16="http://schemas.microsoft.com/office/drawing/2014/main" id="{64261AE5-42A3-4EFF-B2E4-4CA8FA7611E5}"/>
                  </a:ext>
                </a:extLst>
              </p:cNvPr>
              <p:cNvSpPr txBox="1"/>
              <p:nvPr/>
            </p:nvSpPr>
            <p:spPr>
              <a:xfrm>
                <a:off x="3220975" y="727301"/>
                <a:ext cx="4990614" cy="523220"/>
              </a:xfrm>
              <a:prstGeom prst="rect">
                <a:avLst/>
              </a:prstGeom>
              <a:noFill/>
            </p:spPr>
            <p:txBody>
              <a:bodyPr wrap="square" rtlCol="0">
                <a:spAutoFit/>
              </a:bodyPr>
              <a:lstStyle/>
              <a:p>
                <a:r>
                  <a:rPr lang="en-US" sz="2800" kern="1000">
                    <a:latin typeface="Montserrat SemiBold" panose="00000700000000000000" pitchFamily="2" charset="0"/>
                    <a:cs typeface="Poppins Medium" panose="00000600000000000000" pitchFamily="50" charset="0"/>
                  </a:rPr>
                  <a:t>NGUYEN DANG LOC</a:t>
                </a:r>
              </a:p>
            </p:txBody>
          </p:sp>
          <p:sp>
            <p:nvSpPr>
              <p:cNvPr id="6" name="TextBox 5">
                <a:extLst>
                  <a:ext uri="{FF2B5EF4-FFF2-40B4-BE49-F238E27FC236}">
                    <a16:creationId xmlns:a16="http://schemas.microsoft.com/office/drawing/2014/main" id="{A2BC5BD6-433C-4664-A627-3001E7F1E9DC}"/>
                  </a:ext>
                </a:extLst>
              </p:cNvPr>
              <p:cNvSpPr txBox="1"/>
              <p:nvPr/>
            </p:nvSpPr>
            <p:spPr>
              <a:xfrm>
                <a:off x="3220975" y="1138251"/>
                <a:ext cx="4269955" cy="261610"/>
              </a:xfrm>
              <a:prstGeom prst="rect">
                <a:avLst/>
              </a:prstGeom>
              <a:noFill/>
            </p:spPr>
            <p:txBody>
              <a:bodyPr wrap="square" rtlCol="0">
                <a:spAutoFit/>
              </a:bodyPr>
              <a:lstStyle/>
              <a:p>
                <a:r>
                  <a:rPr lang="en-US" sz="1100">
                    <a:solidFill>
                      <a:srgbClr val="33C7FB"/>
                    </a:solidFill>
                    <a:latin typeface="Montserrat" panose="00000500000000000000" pitchFamily="2" charset="0"/>
                    <a:cs typeface="Poppins Light" panose="00000400000000000000" pitchFamily="50" charset="0"/>
                  </a:rPr>
                  <a:t>Software engineer</a:t>
                </a:r>
              </a:p>
            </p:txBody>
          </p:sp>
          <p:sp>
            <p:nvSpPr>
              <p:cNvPr id="128" name="TextBox 127">
                <a:extLst>
                  <a:ext uri="{FF2B5EF4-FFF2-40B4-BE49-F238E27FC236}">
                    <a16:creationId xmlns:a16="http://schemas.microsoft.com/office/drawing/2014/main" id="{DC642FEF-7D01-4638-92F3-10C9D53D7B88}"/>
                  </a:ext>
                </a:extLst>
              </p:cNvPr>
              <p:cNvSpPr txBox="1"/>
              <p:nvPr/>
            </p:nvSpPr>
            <p:spPr>
              <a:xfrm>
                <a:off x="3233335" y="1386660"/>
                <a:ext cx="4101312" cy="707886"/>
              </a:xfrm>
              <a:prstGeom prst="rect">
                <a:avLst/>
              </a:prstGeom>
              <a:noFill/>
            </p:spPr>
            <p:txBody>
              <a:bodyPr wrap="square" rtlCol="0">
                <a:spAutoFit/>
              </a:bodyPr>
              <a:lstStyle>
                <a:defPPr>
                  <a:defRPr lang="en-US"/>
                </a:defPPr>
                <a:lvl1pPr indent="0">
                  <a:buFont typeface="Arial" panose="020B0604020202020204" pitchFamily="34" charset="0"/>
                  <a:buNone/>
                  <a:defRPr sz="800">
                    <a:solidFill>
                      <a:schemeClr val="bg1">
                        <a:lumMod val="65000"/>
                      </a:schemeClr>
                    </a:solidFill>
                    <a:latin typeface="Montserrat Medium" panose="00000600000000000000" pitchFamily="2" charset="0"/>
                    <a:cs typeface="Poppins Light" panose="00000400000000000000" pitchFamily="50" charset="0"/>
                  </a:defRPr>
                </a:lvl1pPr>
              </a:lstStyle>
              <a:p>
                <a:pPr algn="just"/>
                <a:r>
                  <a:rPr lang="en-US">
                    <a:solidFill>
                      <a:schemeClr val="bg1">
                        <a:lumMod val="50000"/>
                      </a:schemeClr>
                    </a:solidFill>
                    <a:latin typeface="Montserrat" panose="00000500000000000000" pitchFamily="2" charset="0"/>
                  </a:rPr>
                  <a:t>I am a self-motivated and intensely passionate software engineering student with 4 years of experience in programming. I’m creative, open-minded and desire to be a multi-tasker. I believe that my fast learning abilities, dedication to achieve and several awards in relevant fields make me best candidate for this role.</a:t>
                </a:r>
              </a:p>
            </p:txBody>
          </p:sp>
        </p:grpSp>
      </p:grpSp>
      <p:cxnSp>
        <p:nvCxnSpPr>
          <p:cNvPr id="156" name="Straight Connector 155">
            <a:extLst>
              <a:ext uri="{FF2B5EF4-FFF2-40B4-BE49-F238E27FC236}">
                <a16:creationId xmlns:a16="http://schemas.microsoft.com/office/drawing/2014/main" id="{64A72A63-E6F5-4883-9676-C72664D56180}"/>
              </a:ext>
            </a:extLst>
          </p:cNvPr>
          <p:cNvCxnSpPr>
            <a:cxnSpLocks/>
          </p:cNvCxnSpPr>
          <p:nvPr/>
        </p:nvCxnSpPr>
        <p:spPr>
          <a:xfrm flipH="1">
            <a:off x="-227590" y="10535759"/>
            <a:ext cx="9142990" cy="0"/>
          </a:xfrm>
          <a:prstGeom prst="line">
            <a:avLst/>
          </a:prstGeom>
          <a:ln>
            <a:solidFill>
              <a:srgbClr val="282F6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166915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932</TotalTime>
  <Words>906</Words>
  <Application>Microsoft Office PowerPoint</Application>
  <PresentationFormat>Custom</PresentationFormat>
  <Paragraphs>108</Paragraphs>
  <Slides>2</Slides>
  <Notes>0</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Calibri Light</vt:lpstr>
      <vt:lpstr>Montserrat</vt:lpstr>
      <vt:lpstr>Montserrat Medium</vt:lpstr>
      <vt:lpstr>Montserrat SemiBold</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Dang Loc</dc:creator>
  <cp:lastModifiedBy>Nguyen Dang Loc</cp:lastModifiedBy>
  <cp:revision>197</cp:revision>
  <dcterms:created xsi:type="dcterms:W3CDTF">2021-06-05T15:07:13Z</dcterms:created>
  <dcterms:modified xsi:type="dcterms:W3CDTF">2021-07-23T04:47:44Z</dcterms:modified>
</cp:coreProperties>
</file>