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89838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A67"/>
    <a:srgbClr val="3B454F"/>
    <a:srgbClr val="5C6B7A"/>
    <a:srgbClr val="0061D4"/>
    <a:srgbClr val="033059"/>
    <a:srgbClr val="53CDDD"/>
    <a:srgbClr val="005ED0"/>
    <a:srgbClr val="666666"/>
    <a:srgbClr val="0764B9"/>
    <a:srgbClr val="087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750834"/>
            <a:ext cx="6451362" cy="372454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619013"/>
            <a:ext cx="5692379" cy="2582912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69578"/>
            <a:ext cx="1636559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69578"/>
            <a:ext cx="4814803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667115"/>
            <a:ext cx="6546235" cy="4450138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7159353"/>
            <a:ext cx="6546235" cy="2340222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69580"/>
            <a:ext cx="654623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622536"/>
            <a:ext cx="3210857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907801"/>
            <a:ext cx="321085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622536"/>
            <a:ext cx="3226670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907801"/>
            <a:ext cx="3226670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540340"/>
            <a:ext cx="3842355" cy="7602630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1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540340"/>
            <a:ext cx="3842355" cy="7602630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69580"/>
            <a:ext cx="654623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847891"/>
            <a:ext cx="654623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ABB1-1930-41BD-B028-CD169CDA31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915615"/>
            <a:ext cx="256157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E5B7-05D6-43B8-8ACF-223B73F61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1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vernote.com/shard/s308/client/snv?noteGuid=5dabae7f-0604-444e-8b46-3e7f2e660132&amp;noteKey=6da66ef8ec116c4f6ea8ca75a0152088&amp;sn=https%3A%2F%2Fwww.evernote.com%2Fshard%2Fs308%2Fsh%2F5dabae7f-0604-444e-8b46-3e7f2e660132%2F6da66ef8ec116c4f6ea8ca75a0152088&amp;title=Meeting%2BNotes&amp;displayMode=template" TargetMode="External"/><Relationship Id="rId4" Type="http://schemas.openxmlformats.org/officeDocument/2006/relationships/hyperlink" Target="https://newsmoor.com/online-meeting-minutes-virtual-meeting-minutes-s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E351916-7FF5-49F5-872C-3E99449BD431}"/>
              </a:ext>
            </a:extLst>
          </p:cNvPr>
          <p:cNvGrpSpPr/>
          <p:nvPr/>
        </p:nvGrpSpPr>
        <p:grpSpPr>
          <a:xfrm>
            <a:off x="6048561" y="751976"/>
            <a:ext cx="1119755" cy="687442"/>
            <a:chOff x="6186108" y="584200"/>
            <a:chExt cx="1119755" cy="687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08B9BB-58DC-443C-8938-19D5A332DE11}"/>
                </a:ext>
              </a:extLst>
            </p:cNvPr>
            <p:cNvSpPr txBox="1"/>
            <p:nvPr/>
          </p:nvSpPr>
          <p:spPr>
            <a:xfrm>
              <a:off x="6186108" y="1025421"/>
              <a:ext cx="11197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rgbClr val="53CDDD"/>
                  </a:solidFill>
                  <a:latin typeface="Montserrat" panose="00000500000000000000" pitchFamily="2" charset="0"/>
                </a:rPr>
                <a:t>Dolphin</a:t>
              </a:r>
              <a:r>
                <a:rPr lang="en-US" sz="1000" b="1">
                  <a:solidFill>
                    <a:srgbClr val="5C6B7A"/>
                  </a:solidFill>
                  <a:latin typeface="Montserrat" panose="00000500000000000000" pitchFamily="2" charset="0"/>
                </a:rPr>
                <a:t>Group</a:t>
              </a:r>
              <a:endParaRPr lang="en-US" sz="1050" b="1">
                <a:solidFill>
                  <a:srgbClr val="5C6B7A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0DF050D-AE9F-463A-8FF1-0B6AE28E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3390" y="584200"/>
              <a:ext cx="625190" cy="45847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2D2DCBE-AA06-46CC-9B42-86031A8F38EE}"/>
              </a:ext>
            </a:extLst>
          </p:cNvPr>
          <p:cNvSpPr txBox="1"/>
          <p:nvPr/>
        </p:nvSpPr>
        <p:spPr>
          <a:xfrm>
            <a:off x="283975" y="472024"/>
            <a:ext cx="439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33059"/>
                </a:solidFill>
                <a:latin typeface="Montserrat" panose="00000500000000000000" pitchFamily="2" charset="0"/>
              </a:rPr>
              <a:t>Meeting Minutes</a:t>
            </a:r>
            <a:endParaRPr lang="en-US" sz="4000" b="1">
              <a:solidFill>
                <a:srgbClr val="033059"/>
              </a:solidFill>
              <a:latin typeface="Montserrat" panose="000005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10ED7-E630-4FE6-84CE-D7AB48722E4E}"/>
              </a:ext>
            </a:extLst>
          </p:cNvPr>
          <p:cNvGrpSpPr/>
          <p:nvPr/>
        </p:nvGrpSpPr>
        <p:grpSpPr>
          <a:xfrm rot="1957731">
            <a:off x="5118554" y="9670927"/>
            <a:ext cx="3658279" cy="2834791"/>
            <a:chOff x="5699504" y="1741485"/>
            <a:chExt cx="8202190" cy="6257447"/>
          </a:xfrm>
        </p:grpSpPr>
        <p:sp>
          <p:nvSpPr>
            <p:cNvPr id="13" name="Google Shape;169;p26">
              <a:extLst>
                <a:ext uri="{FF2B5EF4-FFF2-40B4-BE49-F238E27FC236}">
                  <a16:creationId xmlns:a16="http://schemas.microsoft.com/office/drawing/2014/main" id="{4BF89CE4-E42A-48E3-A8CB-38D8FBC81509}"/>
                </a:ext>
              </a:extLst>
            </p:cNvPr>
            <p:cNvSpPr/>
            <p:nvPr/>
          </p:nvSpPr>
          <p:spPr>
            <a:xfrm rot="19631622">
              <a:off x="5699504" y="1741485"/>
              <a:ext cx="8202189" cy="6025218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>
                  <a:alpha val="26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69;p26">
              <a:extLst>
                <a:ext uri="{FF2B5EF4-FFF2-40B4-BE49-F238E27FC236}">
                  <a16:creationId xmlns:a16="http://schemas.microsoft.com/office/drawing/2014/main" id="{28AD1776-5A1A-450A-ADB6-2296D2DAD18E}"/>
                </a:ext>
              </a:extLst>
            </p:cNvPr>
            <p:cNvSpPr/>
            <p:nvPr/>
          </p:nvSpPr>
          <p:spPr>
            <a:xfrm rot="19631622">
              <a:off x="5699505" y="1973714"/>
              <a:ext cx="8202189" cy="6025218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>
                  <a:alpha val="26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52131-6A2D-4112-9FE8-81BCCFAD4658}"/>
              </a:ext>
            </a:extLst>
          </p:cNvPr>
          <p:cNvCxnSpPr>
            <a:cxnSpLocks/>
          </p:cNvCxnSpPr>
          <p:nvPr/>
        </p:nvCxnSpPr>
        <p:spPr>
          <a:xfrm>
            <a:off x="386441" y="1609630"/>
            <a:ext cx="6838950" cy="0"/>
          </a:xfrm>
          <a:prstGeom prst="line">
            <a:avLst/>
          </a:prstGeom>
          <a:ln>
            <a:solidFill>
              <a:srgbClr val="5C6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56CFDE-5EF7-49CD-BD2C-5B1FC7EF6389}"/>
              </a:ext>
            </a:extLst>
          </p:cNvPr>
          <p:cNvSpPr txBox="1"/>
          <p:nvPr/>
        </p:nvSpPr>
        <p:spPr>
          <a:xfrm>
            <a:off x="2183485" y="1750829"/>
            <a:ext cx="3244861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>
                <a:solidFill>
                  <a:srgbClr val="4D5A67"/>
                </a:solidFill>
                <a:latin typeface="Montserrat Medium" panose="00000600000000000000" pitchFamily="2" charset="0"/>
              </a:rPr>
              <a:t>Report research phase</a:t>
            </a:r>
          </a:p>
          <a:p>
            <a:pPr algn="ctr"/>
            <a:r>
              <a:rPr lang="en-US" sz="900">
                <a:solidFill>
                  <a:srgbClr val="4D5A67"/>
                </a:solidFill>
                <a:latin typeface="Montserrat Medium" panose="00000600000000000000" pitchFamily="2" charset="0"/>
              </a:rPr>
              <a:t>(in industry, market and business)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8F9CDB-4CE6-4343-B2A1-8B06596D2E31}"/>
              </a:ext>
            </a:extLst>
          </p:cNvPr>
          <p:cNvGrpSpPr/>
          <p:nvPr/>
        </p:nvGrpSpPr>
        <p:grpSpPr>
          <a:xfrm>
            <a:off x="314311" y="1147385"/>
            <a:ext cx="2216266" cy="230832"/>
            <a:chOff x="311827" y="1232244"/>
            <a:chExt cx="2216266" cy="2308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36062-613D-4F56-8600-C9829800617A}"/>
                </a:ext>
              </a:extLst>
            </p:cNvPr>
            <p:cNvSpPr txBox="1"/>
            <p:nvPr/>
          </p:nvSpPr>
          <p:spPr>
            <a:xfrm>
              <a:off x="311827" y="1232244"/>
              <a:ext cx="10748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0061D4"/>
                  </a:solidFill>
                  <a:latin typeface="Montserrat Medium" panose="00000600000000000000" pitchFamily="2" charset="0"/>
                </a:rPr>
                <a:t>Platform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8691D2-7A3C-4D19-98B9-7694666466A1}"/>
                </a:ext>
              </a:extLst>
            </p:cNvPr>
            <p:cNvSpPr txBox="1"/>
            <p:nvPr/>
          </p:nvSpPr>
          <p:spPr>
            <a:xfrm>
              <a:off x="1027444" y="1232244"/>
              <a:ext cx="15006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5C6B7A"/>
                  </a:solidFill>
                  <a:latin typeface="Montserrat Medium" panose="00000600000000000000" pitchFamily="2" charset="0"/>
                </a:rPr>
                <a:t>Google Meet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A1DEE0-38ED-4E52-B91A-18129C2F9521}"/>
              </a:ext>
            </a:extLst>
          </p:cNvPr>
          <p:cNvGrpSpPr/>
          <p:nvPr/>
        </p:nvGrpSpPr>
        <p:grpSpPr>
          <a:xfrm>
            <a:off x="314311" y="1334240"/>
            <a:ext cx="3480608" cy="231585"/>
            <a:chOff x="314311" y="1364589"/>
            <a:chExt cx="3480608" cy="2315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FF95-5B5E-4A97-BB3F-1F574F507793}"/>
                </a:ext>
              </a:extLst>
            </p:cNvPr>
            <p:cNvSpPr txBox="1"/>
            <p:nvPr/>
          </p:nvSpPr>
          <p:spPr>
            <a:xfrm>
              <a:off x="314311" y="1364589"/>
              <a:ext cx="10748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0061D4"/>
                  </a:solidFill>
                  <a:latin typeface="Montserrat Medium" panose="00000600000000000000" pitchFamily="2" charset="0"/>
                </a:rPr>
                <a:t>Time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74AD1-78A7-4B4C-9536-7E890C3E1E0F}"/>
                </a:ext>
              </a:extLst>
            </p:cNvPr>
            <p:cNvSpPr txBox="1"/>
            <p:nvPr/>
          </p:nvSpPr>
          <p:spPr>
            <a:xfrm>
              <a:off x="1027443" y="1365342"/>
              <a:ext cx="27674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5C6B7A"/>
                  </a:solidFill>
                  <a:latin typeface="Montserrat Medium" panose="00000600000000000000" pitchFamily="2" charset="0"/>
                </a:rPr>
                <a:t>June 15, 2021, 8:00 P.M – 9:00 P.M 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90682D-0BE0-475F-A104-F7F98ADCC1F2}"/>
              </a:ext>
            </a:extLst>
          </p:cNvPr>
          <p:cNvCxnSpPr>
            <a:cxnSpLocks/>
          </p:cNvCxnSpPr>
          <p:nvPr/>
        </p:nvCxnSpPr>
        <p:spPr>
          <a:xfrm>
            <a:off x="386441" y="3329481"/>
            <a:ext cx="6838950" cy="0"/>
          </a:xfrm>
          <a:prstGeom prst="line">
            <a:avLst/>
          </a:prstGeom>
          <a:ln>
            <a:solidFill>
              <a:srgbClr val="5C6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16402F-4D28-4808-BE3E-71C1AB0D90C4}"/>
              </a:ext>
            </a:extLst>
          </p:cNvPr>
          <p:cNvCxnSpPr>
            <a:cxnSpLocks/>
          </p:cNvCxnSpPr>
          <p:nvPr/>
        </p:nvCxnSpPr>
        <p:spPr>
          <a:xfrm>
            <a:off x="386441" y="2424970"/>
            <a:ext cx="6838950" cy="0"/>
          </a:xfrm>
          <a:prstGeom prst="line">
            <a:avLst/>
          </a:prstGeom>
          <a:ln>
            <a:solidFill>
              <a:srgbClr val="5C6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ABFD936-84AC-452A-85CB-D90908F4D394}"/>
              </a:ext>
            </a:extLst>
          </p:cNvPr>
          <p:cNvGrpSpPr/>
          <p:nvPr/>
        </p:nvGrpSpPr>
        <p:grpSpPr>
          <a:xfrm>
            <a:off x="293180" y="2522250"/>
            <a:ext cx="6264601" cy="706278"/>
            <a:chOff x="293180" y="2446050"/>
            <a:chExt cx="6264601" cy="70627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8D4241F-30F6-479F-AA13-25CD2AA41936}"/>
                </a:ext>
              </a:extLst>
            </p:cNvPr>
            <p:cNvGrpSpPr/>
            <p:nvPr/>
          </p:nvGrpSpPr>
          <p:grpSpPr>
            <a:xfrm>
              <a:off x="293181" y="2446050"/>
              <a:ext cx="4224834" cy="246221"/>
              <a:chOff x="369381" y="2192142"/>
              <a:chExt cx="4224834" cy="24622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E4AAB5-7E27-4BAE-94D2-284BA410273B}"/>
                  </a:ext>
                </a:extLst>
              </p:cNvPr>
              <p:cNvSpPr txBox="1"/>
              <p:nvPr/>
            </p:nvSpPr>
            <p:spPr>
              <a:xfrm>
                <a:off x="369381" y="2192142"/>
                <a:ext cx="16118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rgbClr val="0061D4"/>
                    </a:solidFill>
                    <a:latin typeface="Montserrat Medium" panose="00000600000000000000" pitchFamily="2" charset="0"/>
                  </a:defRPr>
                </a:lvl1pPr>
              </a:lstStyle>
              <a:p>
                <a:r>
                  <a:rPr lang="en-US" sz="1000" kern="1500"/>
                  <a:t>Meeting called by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F7B527-6751-4B9C-96A6-6BD289AB8288}"/>
                  </a:ext>
                </a:extLst>
              </p:cNvPr>
              <p:cNvSpPr txBox="1"/>
              <p:nvPr/>
            </p:nvSpPr>
            <p:spPr>
              <a:xfrm>
                <a:off x="1750277" y="2192142"/>
                <a:ext cx="28439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Dang Loc Nguyen (Team leader)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052627-2048-4DA7-9AF2-1FD9FEA05A8B}"/>
                </a:ext>
              </a:extLst>
            </p:cNvPr>
            <p:cNvGrpSpPr/>
            <p:nvPr/>
          </p:nvGrpSpPr>
          <p:grpSpPr>
            <a:xfrm>
              <a:off x="293180" y="2660690"/>
              <a:ext cx="6264601" cy="261610"/>
              <a:chOff x="369380" y="2406782"/>
              <a:chExt cx="6264601" cy="26161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BC49D-F76D-4B93-96F0-865FFBDCF0E3}"/>
                  </a:ext>
                </a:extLst>
              </p:cNvPr>
              <p:cNvSpPr txBox="1"/>
              <p:nvPr/>
            </p:nvSpPr>
            <p:spPr>
              <a:xfrm>
                <a:off x="369380" y="2406782"/>
                <a:ext cx="15058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rgbClr val="0061D4"/>
                    </a:solidFill>
                    <a:latin typeface="Montserrat Medium" panose="00000600000000000000" pitchFamily="2" charset="0"/>
                  </a:defRPr>
                </a:lvl1pPr>
              </a:lstStyle>
              <a:p>
                <a:r>
                  <a:rPr lang="en-US" sz="1050" kern="1500"/>
                  <a:t>Member attending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A8A345-7C5C-46F4-A33D-6B7106639503}"/>
                  </a:ext>
                </a:extLst>
              </p:cNvPr>
              <p:cNvSpPr txBox="1"/>
              <p:nvPr/>
            </p:nvSpPr>
            <p:spPr>
              <a:xfrm>
                <a:off x="1750277" y="2414477"/>
                <a:ext cx="48837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Dang Loc, Vi Khang, Thu Trang, Phuoc Tung, Thanh Hai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A06EBAE-7033-41B8-AE73-BAF3D71C837D}"/>
                </a:ext>
              </a:extLst>
            </p:cNvPr>
            <p:cNvGrpSpPr/>
            <p:nvPr/>
          </p:nvGrpSpPr>
          <p:grpSpPr>
            <a:xfrm>
              <a:off x="293181" y="2890718"/>
              <a:ext cx="6264600" cy="261610"/>
              <a:chOff x="369381" y="2636810"/>
              <a:chExt cx="6264600" cy="26161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D0CB17-9C17-4800-A2D4-E4959D7540E5}"/>
                  </a:ext>
                </a:extLst>
              </p:cNvPr>
              <p:cNvSpPr txBox="1"/>
              <p:nvPr/>
            </p:nvSpPr>
            <p:spPr>
              <a:xfrm>
                <a:off x="369381" y="2636810"/>
                <a:ext cx="15058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rgbClr val="0061D4"/>
                    </a:solidFill>
                    <a:latin typeface="Montserrat Medium" panose="00000600000000000000" pitchFamily="2" charset="0"/>
                  </a:defRPr>
                </a:lvl1pPr>
              </a:lstStyle>
              <a:p>
                <a:r>
                  <a:rPr lang="en-US" sz="1050" kern="1500"/>
                  <a:t>Member absent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7407EA-E84A-4FFA-969D-B910C634D43B}"/>
                  </a:ext>
                </a:extLst>
              </p:cNvPr>
              <p:cNvSpPr txBox="1"/>
              <p:nvPr/>
            </p:nvSpPr>
            <p:spPr>
              <a:xfrm>
                <a:off x="1750277" y="2644505"/>
                <a:ext cx="48837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Ton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E162D5-08D7-443A-B560-B47B00D4F0A5}"/>
              </a:ext>
            </a:extLst>
          </p:cNvPr>
          <p:cNvGrpSpPr/>
          <p:nvPr/>
        </p:nvGrpSpPr>
        <p:grpSpPr>
          <a:xfrm>
            <a:off x="283974" y="3433594"/>
            <a:ext cx="7145484" cy="6024719"/>
            <a:chOff x="360174" y="3160636"/>
            <a:chExt cx="7145484" cy="602471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CEFD8D-92DD-484B-B2FF-1D9399A5CE30}"/>
                </a:ext>
              </a:extLst>
            </p:cNvPr>
            <p:cNvGrpSpPr/>
            <p:nvPr/>
          </p:nvGrpSpPr>
          <p:grpSpPr>
            <a:xfrm>
              <a:off x="360174" y="3160636"/>
              <a:ext cx="7145484" cy="1015663"/>
              <a:chOff x="360174" y="3008236"/>
              <a:chExt cx="7145484" cy="101566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3372A8-2F40-4013-B5F2-ADDD380A3BD2}"/>
                  </a:ext>
                </a:extLst>
              </p:cNvPr>
              <p:cNvSpPr txBox="1"/>
              <p:nvPr/>
            </p:nvSpPr>
            <p:spPr>
              <a:xfrm>
                <a:off x="360174" y="3008236"/>
                <a:ext cx="1611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0061D4"/>
                    </a:solidFill>
                    <a:latin typeface="Montserrat Medium" panose="00000600000000000000" pitchFamily="2" charset="0"/>
                  </a:rPr>
                  <a:t>Group topic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CE0670-00D7-4956-8A8A-ED06DC549934}"/>
                  </a:ext>
                </a:extLst>
              </p:cNvPr>
              <p:cNvSpPr txBox="1"/>
              <p:nvPr/>
            </p:nvSpPr>
            <p:spPr>
              <a:xfrm>
                <a:off x="1750277" y="3008236"/>
                <a:ext cx="57553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Present summary of personal research.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Discuss the problem involved in the research phase and develop new approaches.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Evaluate each member’s productivity, responsibility and efficiency.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Prepare works for the next stage</a:t>
                </a:r>
                <a:b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</a:br>
                <a:endParaRPr lang="en-US" sz="1000">
                  <a:solidFill>
                    <a:srgbClr val="3B454F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D82AE6-C624-436D-BEB9-1170C51E738B}"/>
                </a:ext>
              </a:extLst>
            </p:cNvPr>
            <p:cNvGrpSpPr/>
            <p:nvPr/>
          </p:nvGrpSpPr>
          <p:grpSpPr>
            <a:xfrm>
              <a:off x="360174" y="4149614"/>
              <a:ext cx="7145484" cy="451406"/>
              <a:chOff x="360174" y="3975839"/>
              <a:chExt cx="7145484" cy="45140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3D30C9-1B8E-4259-9904-A0613C73C0EA}"/>
                  </a:ext>
                </a:extLst>
              </p:cNvPr>
              <p:cNvSpPr txBox="1"/>
              <p:nvPr/>
            </p:nvSpPr>
            <p:spPr>
              <a:xfrm>
                <a:off x="360174" y="3975839"/>
                <a:ext cx="1611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0061D4"/>
                    </a:solidFill>
                    <a:latin typeface="Montserrat Medium" panose="00000600000000000000" pitchFamily="2" charset="0"/>
                  </a:rPr>
                  <a:t>Vital information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ABE7C1-878C-44CD-A24C-3D2B1B52025D}"/>
                  </a:ext>
                </a:extLst>
              </p:cNvPr>
              <p:cNvSpPr txBox="1"/>
              <p:nvPr/>
            </p:nvSpPr>
            <p:spPr>
              <a:xfrm>
                <a:off x="1750277" y="3975839"/>
                <a:ext cx="5755381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Level of accomplishment of individual tasks.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Project status, summary activities and achievements in previous phase.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91F009-A01E-4B00-8DB4-9254102AEF86}"/>
                </a:ext>
              </a:extLst>
            </p:cNvPr>
            <p:cNvGrpSpPr/>
            <p:nvPr/>
          </p:nvGrpSpPr>
          <p:grpSpPr>
            <a:xfrm>
              <a:off x="360174" y="5205649"/>
              <a:ext cx="7145484" cy="964367"/>
              <a:chOff x="360174" y="5245428"/>
              <a:chExt cx="7145484" cy="96436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E1BD58-9378-4EF3-B4CB-26CF370B95A3}"/>
                  </a:ext>
                </a:extLst>
              </p:cNvPr>
              <p:cNvSpPr txBox="1"/>
              <p:nvPr/>
            </p:nvSpPr>
            <p:spPr>
              <a:xfrm>
                <a:off x="360174" y="5245428"/>
                <a:ext cx="1611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0061D4"/>
                    </a:solidFill>
                    <a:latin typeface="Montserrat Medium" panose="00000600000000000000" pitchFamily="2" charset="0"/>
                  </a:rPr>
                  <a:t>Discusstion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527498-0447-40B1-B612-18B140208657}"/>
                  </a:ext>
                </a:extLst>
              </p:cNvPr>
              <p:cNvSpPr txBox="1"/>
              <p:nvPr/>
            </p:nvSpPr>
            <p:spPr>
              <a:xfrm>
                <a:off x="1750277" y="5245428"/>
                <a:ext cx="5755381" cy="96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Conduct research, discovery, collect data in filed of Smart Farming industry, IoT for agriculture market and its business.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Analyst and identify the domain of target audience.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Sketch the use-case diagram, analyst the experience of the user to implement a draft wireframe, set the stage for Features Setup phase.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5EE91F-0377-4511-B9B7-9FF4E8C0EB61}"/>
                </a:ext>
              </a:extLst>
            </p:cNvPr>
            <p:cNvGrpSpPr/>
            <p:nvPr/>
          </p:nvGrpSpPr>
          <p:grpSpPr>
            <a:xfrm>
              <a:off x="360174" y="6410031"/>
              <a:ext cx="7145484" cy="810478"/>
              <a:chOff x="360174" y="6457910"/>
              <a:chExt cx="7145484" cy="810478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BF9B3A-9DD8-47D7-813E-6C0777D52800}"/>
                  </a:ext>
                </a:extLst>
              </p:cNvPr>
              <p:cNvSpPr txBox="1"/>
              <p:nvPr/>
            </p:nvSpPr>
            <p:spPr>
              <a:xfrm>
                <a:off x="360174" y="6457910"/>
                <a:ext cx="1611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0061D4"/>
                    </a:solidFill>
                    <a:latin typeface="Montserrat Medium" panose="00000600000000000000" pitchFamily="2" charset="0"/>
                  </a:rPr>
                  <a:t>Unify research result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BF43FD-C926-4C44-9B53-C5FEE9FC3A13}"/>
                  </a:ext>
                </a:extLst>
              </p:cNvPr>
              <p:cNvSpPr txBox="1"/>
              <p:nvPr/>
            </p:nvSpPr>
            <p:spPr>
              <a:xfrm>
                <a:off x="1750277" y="6457910"/>
                <a:ext cx="5755381" cy="8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SWOT analyst, identify the core values and functions of the product.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Assess the feasibility of an IoT products, brainstorm new ideas and solutions if necessary for a better output.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Determine the main features and create wireframe.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13708C-A26B-44D5-9FDE-ED8DDCFE95EE}"/>
                </a:ext>
              </a:extLst>
            </p:cNvPr>
            <p:cNvGrpSpPr/>
            <p:nvPr/>
          </p:nvGrpSpPr>
          <p:grpSpPr>
            <a:xfrm>
              <a:off x="360174" y="4790235"/>
              <a:ext cx="7145484" cy="276999"/>
              <a:chOff x="360174" y="4613981"/>
              <a:chExt cx="7145484" cy="27699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3AC880-963E-4797-9EC2-4D4027250EA4}"/>
                  </a:ext>
                </a:extLst>
              </p:cNvPr>
              <p:cNvSpPr txBox="1"/>
              <p:nvPr/>
            </p:nvSpPr>
            <p:spPr>
              <a:xfrm>
                <a:off x="360174" y="4613981"/>
                <a:ext cx="1611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0061D4"/>
                    </a:solidFill>
                    <a:latin typeface="Montserrat Medium" panose="00000600000000000000" pitchFamily="2" charset="0"/>
                  </a:rPr>
                  <a:t>Presentation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187BE3-A5D2-46EB-B9FB-16A1FE30E711}"/>
                  </a:ext>
                </a:extLst>
              </p:cNvPr>
              <p:cNvSpPr txBox="1"/>
              <p:nvPr/>
            </p:nvSpPr>
            <p:spPr>
              <a:xfrm>
                <a:off x="1750277" y="4613981"/>
                <a:ext cx="57553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Personal research results.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838E88-5DB4-4E4E-86A3-51D3B38A94E8}"/>
                </a:ext>
              </a:extLst>
            </p:cNvPr>
            <p:cNvGrpSpPr/>
            <p:nvPr/>
          </p:nvGrpSpPr>
          <p:grpSpPr>
            <a:xfrm>
              <a:off x="360174" y="8255529"/>
              <a:ext cx="7145484" cy="461665"/>
              <a:chOff x="360174" y="8249873"/>
              <a:chExt cx="7145484" cy="4616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4890FC-4EB4-4C5C-B04A-6148A4B59B11}"/>
                  </a:ext>
                </a:extLst>
              </p:cNvPr>
              <p:cNvSpPr txBox="1"/>
              <p:nvPr/>
            </p:nvSpPr>
            <p:spPr>
              <a:xfrm>
                <a:off x="360174" y="8249873"/>
                <a:ext cx="1611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0061D4"/>
                    </a:solidFill>
                    <a:latin typeface="Montserrat Medium" panose="00000600000000000000" pitchFamily="2" charset="0"/>
                  </a:rPr>
                  <a:t>Personal Task &amp; To-do list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24F3B8-93FE-4CA1-9989-1DE3C771295F}"/>
                  </a:ext>
                </a:extLst>
              </p:cNvPr>
              <p:cNvSpPr txBox="1"/>
              <p:nvPr/>
            </p:nvSpPr>
            <p:spPr>
              <a:xfrm>
                <a:off x="1750277" y="8249873"/>
                <a:ext cx="57553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Chairperson: Dang Loc</a:t>
                </a:r>
                <a:b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</a:b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Record the minutes: Phuoc Tung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0E7E1F-6FA1-4DE3-B3D3-914037B76D30}"/>
                </a:ext>
              </a:extLst>
            </p:cNvPr>
            <p:cNvGrpSpPr/>
            <p:nvPr/>
          </p:nvGrpSpPr>
          <p:grpSpPr>
            <a:xfrm>
              <a:off x="360174" y="8908356"/>
              <a:ext cx="7145484" cy="276999"/>
              <a:chOff x="360174" y="8908356"/>
              <a:chExt cx="7145484" cy="27699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9E481B-A26B-48DB-85A4-48C142756232}"/>
                  </a:ext>
                </a:extLst>
              </p:cNvPr>
              <p:cNvSpPr txBox="1"/>
              <p:nvPr/>
            </p:nvSpPr>
            <p:spPr>
              <a:xfrm>
                <a:off x="360174" y="8908356"/>
                <a:ext cx="1611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0061D4"/>
                    </a:solidFill>
                    <a:latin typeface="Montserrat Medium" panose="00000600000000000000" pitchFamily="2" charset="0"/>
                  </a:rPr>
                  <a:t>Next meeting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0C0D19-3E34-4457-9D71-0123C4CB9122}"/>
                  </a:ext>
                </a:extLst>
              </p:cNvPr>
              <p:cNvSpPr txBox="1"/>
              <p:nvPr/>
            </p:nvSpPr>
            <p:spPr>
              <a:xfrm>
                <a:off x="1750277" y="8908356"/>
                <a:ext cx="57553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Date/time/platform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185867-7747-42E4-B8E1-46ACA4A80D09}"/>
                </a:ext>
              </a:extLst>
            </p:cNvPr>
            <p:cNvGrpSpPr/>
            <p:nvPr/>
          </p:nvGrpSpPr>
          <p:grpSpPr>
            <a:xfrm>
              <a:off x="360174" y="7422424"/>
              <a:ext cx="7145484" cy="656590"/>
              <a:chOff x="360174" y="7367802"/>
              <a:chExt cx="7145484" cy="65659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8ABD39-47E9-4BD8-9670-85000A395D81}"/>
                  </a:ext>
                </a:extLst>
              </p:cNvPr>
              <p:cNvSpPr txBox="1"/>
              <p:nvPr/>
            </p:nvSpPr>
            <p:spPr>
              <a:xfrm>
                <a:off x="360174" y="7367802"/>
                <a:ext cx="1611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0061D4"/>
                    </a:solidFill>
                    <a:latin typeface="Montserrat Medium" panose="00000600000000000000" pitchFamily="2" charset="0"/>
                  </a:rPr>
                  <a:t>Another chores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06E935-C12B-457D-BB83-A1093AD1914A}"/>
                  </a:ext>
                </a:extLst>
              </p:cNvPr>
              <p:cNvSpPr txBox="1"/>
              <p:nvPr/>
            </p:nvSpPr>
            <p:spPr>
              <a:xfrm>
                <a:off x="1750277" y="7367802"/>
                <a:ext cx="5755381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Update and inform new task, new due dates for up-coming tasks.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Vote on the schedule for the next meeting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1000">
                    <a:solidFill>
                      <a:srgbClr val="3B454F"/>
                    </a:solidFill>
                    <a:latin typeface="Montserrat" panose="00000500000000000000" pitchFamily="2" charset="0"/>
                  </a:rPr>
                  <a:t>Ask for giving opinion, recommendations and feedbacks.</a:t>
                </a:r>
              </a:p>
            </p:txBody>
          </p: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FE0D91-B751-4C66-A9C0-2134DF7A8875}"/>
              </a:ext>
            </a:extLst>
          </p:cNvPr>
          <p:cNvCxnSpPr>
            <a:cxnSpLocks/>
          </p:cNvCxnSpPr>
          <p:nvPr/>
        </p:nvCxnSpPr>
        <p:spPr>
          <a:xfrm>
            <a:off x="386441" y="9562370"/>
            <a:ext cx="6838950" cy="0"/>
          </a:xfrm>
          <a:prstGeom prst="line">
            <a:avLst/>
          </a:prstGeom>
          <a:ln>
            <a:solidFill>
              <a:srgbClr val="5C6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3EF7C25-0D00-482B-894B-04AB6242210C}"/>
              </a:ext>
            </a:extLst>
          </p:cNvPr>
          <p:cNvSpPr txBox="1"/>
          <p:nvPr/>
        </p:nvSpPr>
        <p:spPr>
          <a:xfrm>
            <a:off x="293180" y="9659516"/>
            <a:ext cx="5755381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800" i="1">
                <a:solidFill>
                  <a:srgbClr val="4D5A67"/>
                </a:solidFill>
                <a:latin typeface="Montserrat" panose="00000500000000000000" pitchFamily="2" charset="0"/>
              </a:rPr>
              <a:t>The meeting ended at …</a:t>
            </a:r>
          </a:p>
          <a:p>
            <a:pPr>
              <a:spcAft>
                <a:spcPts val="400"/>
              </a:spcAft>
            </a:pPr>
            <a:r>
              <a:rPr lang="en-US" sz="800" i="1">
                <a:solidFill>
                  <a:srgbClr val="4D5A67"/>
                </a:solidFill>
                <a:latin typeface="Montserrat" panose="00000500000000000000" pitchFamily="2" charset="0"/>
              </a:rPr>
              <a:t>Meeting notes taken by ABCXYZ</a:t>
            </a:r>
          </a:p>
        </p:txBody>
      </p:sp>
      <p:sp>
        <p:nvSpPr>
          <p:cNvPr id="67" name="TextBox 66">
            <a:hlinkClick r:id="rId4"/>
            <a:extLst>
              <a:ext uri="{FF2B5EF4-FFF2-40B4-BE49-F238E27FC236}">
                <a16:creationId xmlns:a16="http://schemas.microsoft.com/office/drawing/2014/main" id="{0901F3D3-F5FA-472D-B673-560CE35E671C}"/>
              </a:ext>
            </a:extLst>
          </p:cNvPr>
          <p:cNvSpPr txBox="1"/>
          <p:nvPr/>
        </p:nvSpPr>
        <p:spPr>
          <a:xfrm>
            <a:off x="7946461" y="273501"/>
            <a:ext cx="36667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Tham khảo 1</a:t>
            </a:r>
          </a:p>
          <a:p>
            <a:r>
              <a:rPr lang="en-US" b="1">
                <a:solidFill>
                  <a:schemeClr val="bg1"/>
                </a:solidFill>
              </a:rPr>
              <a:t>(xem xong xóa)</a:t>
            </a: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Nhớ chèn ảnh clickUP và report tiến trình làm project</a:t>
            </a:r>
          </a:p>
        </p:txBody>
      </p:sp>
      <p:sp>
        <p:nvSpPr>
          <p:cNvPr id="68" name="TextBox 67">
            <a:hlinkClick r:id="rId5"/>
            <a:extLst>
              <a:ext uri="{FF2B5EF4-FFF2-40B4-BE49-F238E27FC236}">
                <a16:creationId xmlns:a16="http://schemas.microsoft.com/office/drawing/2014/main" id="{BD4EBA86-EE1A-42A2-AB70-6B62D3419A4F}"/>
              </a:ext>
            </a:extLst>
          </p:cNvPr>
          <p:cNvSpPr txBox="1"/>
          <p:nvPr/>
        </p:nvSpPr>
        <p:spPr>
          <a:xfrm>
            <a:off x="7981020" y="2094765"/>
            <a:ext cx="36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Tham khảo 2</a:t>
            </a:r>
          </a:p>
        </p:txBody>
      </p:sp>
    </p:spTree>
    <p:extLst>
      <p:ext uri="{BB962C8B-B14F-4D97-AF65-F5344CB8AC3E}">
        <p14:creationId xmlns:p14="http://schemas.microsoft.com/office/powerpoint/2010/main" val="356272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310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Loc</dc:creator>
  <cp:lastModifiedBy>Nguyen Dang Loc</cp:lastModifiedBy>
  <cp:revision>111</cp:revision>
  <dcterms:created xsi:type="dcterms:W3CDTF">2021-06-16T02:26:35Z</dcterms:created>
  <dcterms:modified xsi:type="dcterms:W3CDTF">2021-06-16T08:37:54Z</dcterms:modified>
</cp:coreProperties>
</file>