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77" autoAdjust="0"/>
    <p:restoredTop sz="94660"/>
  </p:normalViewPr>
  <p:slideViewPr>
    <p:cSldViewPr snapToGrid="0">
      <p:cViewPr varScale="1">
        <p:scale>
          <a:sx n="76" d="100"/>
          <a:sy n="76" d="100"/>
        </p:scale>
        <p:origin x="96" y="9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911D1-8655-402A-8D30-4A75ED3C6469}" type="datetimeFigureOut">
              <a:rPr lang="en-US" smtClean="0"/>
              <a:t>7/25/2021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97AABC-FC88-4B70-B3AF-676E8FD55E5F}" type="slidenum">
              <a:rPr lang="en-US" smtClean="0"/>
              <a:t>‹#›</a:t>
            </a:fld>
            <a:endParaRPr lang="en-US"/>
          </a:p>
        </p:txBody>
      </p:sp>
    </p:spTree>
    <p:extLst>
      <p:ext uri="{BB962C8B-B14F-4D97-AF65-F5344CB8AC3E}">
        <p14:creationId xmlns:p14="http://schemas.microsoft.com/office/powerpoint/2010/main" val="3647949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ea typeface="ＭＳ Ｐゴシック" panose="020B0600070205080204" pitchFamily="34" charset="-128"/>
              </a:rPr>
              <a:t>Your professional image is the set of qualities and characteristics that represent perceptions of your competence and character as judged by your key constituents (i.e., clients, superiors, subordinates, colleagues).</a:t>
            </a:r>
          </a:p>
          <a:p>
            <a:r>
              <a:rPr lang="en-US">
                <a:ea typeface="ＭＳ Ｐゴシック" panose="020B0600070205080204" pitchFamily="34" charset="-128"/>
              </a:rPr>
              <a:t>Q: What is the difference between "desired professional image" and "perceived professional image?"</a:t>
            </a:r>
          </a:p>
          <a:p>
            <a:r>
              <a:rPr lang="en-US">
                <a:ea typeface="ＭＳ Ｐゴシック" panose="020B0600070205080204" pitchFamily="34" charset="-128"/>
              </a:rPr>
              <a:t>A: It is important to distinguish between the image you want others to have of you and the image that you think people currently have of you.</a:t>
            </a:r>
          </a:p>
          <a:p>
            <a:r>
              <a:rPr lang="en-US">
                <a:ea typeface="ＭＳ Ｐゴシック" panose="020B0600070205080204" pitchFamily="34" charset="-128"/>
              </a:rPr>
              <a:t>Most people want to be described as technically competent, socially skilled, of strong character and integrity, and committed to your work, your team, and your company. Research shows that the most favorably regarded traits are trustworthiness, caring, humility, and capability.</a:t>
            </a:r>
          </a:p>
          <a:p>
            <a:endParaRPr lang="en-US">
              <a:ea typeface="ＭＳ Ｐゴシック" panose="020B0600070205080204" pitchFamily="34" charset="-128"/>
            </a:endParaRPr>
          </a:p>
        </p:txBody>
      </p:sp>
      <p:sp>
        <p:nvSpPr>
          <p:cNvPr id="3277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ＭＳ Ｐゴシック" panose="020B0600070205080204" pitchFamily="34" charset="-128"/>
              </a:defRPr>
            </a:lvl1pPr>
            <a:lvl2pPr marL="742950" indent="-285750">
              <a:defRPr b="1">
                <a:solidFill>
                  <a:schemeClr val="tx1"/>
                </a:solidFill>
                <a:latin typeface="Arial" panose="020B0604020202020204" pitchFamily="34" charset="0"/>
                <a:ea typeface="ＭＳ Ｐゴシック" panose="020B0600070205080204" pitchFamily="34" charset="-128"/>
              </a:defRPr>
            </a:lvl2pPr>
            <a:lvl3pPr marL="1143000" indent="-228600">
              <a:defRPr b="1">
                <a:solidFill>
                  <a:schemeClr val="tx1"/>
                </a:solidFill>
                <a:latin typeface="Arial" panose="020B0604020202020204" pitchFamily="34" charset="0"/>
                <a:ea typeface="ＭＳ Ｐゴシック" panose="020B0600070205080204" pitchFamily="34" charset="-128"/>
              </a:defRPr>
            </a:lvl3pPr>
            <a:lvl4pPr marL="1600200" indent="-228600">
              <a:defRPr b="1">
                <a:solidFill>
                  <a:schemeClr val="tx1"/>
                </a:solidFill>
                <a:latin typeface="Arial" panose="020B0604020202020204" pitchFamily="34" charset="0"/>
                <a:ea typeface="ＭＳ Ｐゴシック" panose="020B0600070205080204" pitchFamily="34" charset="-128"/>
              </a:defRPr>
            </a:lvl4pPr>
            <a:lvl5pPr marL="2057400" indent="-228600">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9pPr>
          </a:lstStyle>
          <a:p>
            <a:fld id="{D396EFBA-701F-458E-8BA3-731DC081AD92}" type="slidenum">
              <a:rPr lang="en-US"/>
              <a:pPr/>
              <a:t>7</a:t>
            </a:fld>
            <a:endParaRPr lang="en-US"/>
          </a:p>
        </p:txBody>
      </p:sp>
    </p:spTree>
    <p:extLst>
      <p:ext uri="{BB962C8B-B14F-4D97-AF65-F5344CB8AC3E}">
        <p14:creationId xmlns:p14="http://schemas.microsoft.com/office/powerpoint/2010/main" val="3579718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ea typeface="ＭＳ Ｐゴシック" panose="020B0600070205080204" pitchFamily="34" charset="-128"/>
            </a:endParaRPr>
          </a:p>
        </p:txBody>
      </p:sp>
      <p:sp>
        <p:nvSpPr>
          <p:cNvPr id="3686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ＭＳ Ｐゴシック" panose="020B0600070205080204" pitchFamily="34" charset="-128"/>
              </a:defRPr>
            </a:lvl1pPr>
            <a:lvl2pPr marL="742950" indent="-285750">
              <a:defRPr b="1">
                <a:solidFill>
                  <a:schemeClr val="tx1"/>
                </a:solidFill>
                <a:latin typeface="Arial" panose="020B0604020202020204" pitchFamily="34" charset="0"/>
                <a:ea typeface="ＭＳ Ｐゴシック" panose="020B0600070205080204" pitchFamily="34" charset="-128"/>
              </a:defRPr>
            </a:lvl2pPr>
            <a:lvl3pPr marL="1143000" indent="-228600">
              <a:defRPr b="1">
                <a:solidFill>
                  <a:schemeClr val="tx1"/>
                </a:solidFill>
                <a:latin typeface="Arial" panose="020B0604020202020204" pitchFamily="34" charset="0"/>
                <a:ea typeface="ＭＳ Ｐゴシック" panose="020B0600070205080204" pitchFamily="34" charset="-128"/>
              </a:defRPr>
            </a:lvl3pPr>
            <a:lvl4pPr marL="1600200" indent="-228600">
              <a:defRPr b="1">
                <a:solidFill>
                  <a:schemeClr val="tx1"/>
                </a:solidFill>
                <a:latin typeface="Arial" panose="020B0604020202020204" pitchFamily="34" charset="0"/>
                <a:ea typeface="ＭＳ Ｐゴシック" panose="020B0600070205080204" pitchFamily="34" charset="-128"/>
              </a:defRPr>
            </a:lvl4pPr>
            <a:lvl5pPr marL="2057400" indent="-228600">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9pPr>
          </a:lstStyle>
          <a:p>
            <a:fld id="{477A8C9B-4F8E-42D8-9E66-7CE8B76F93FB}" type="slidenum">
              <a:rPr lang="en-US"/>
              <a:pPr/>
              <a:t>10</a:t>
            </a:fld>
            <a:endParaRPr lang="en-US"/>
          </a:p>
        </p:txBody>
      </p:sp>
    </p:spTree>
    <p:extLst>
      <p:ext uri="{BB962C8B-B14F-4D97-AF65-F5344CB8AC3E}">
        <p14:creationId xmlns:p14="http://schemas.microsoft.com/office/powerpoint/2010/main" val="1170158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ea typeface="ＭＳ Ｐゴシック" panose="020B0600070205080204" pitchFamily="34" charset="-128"/>
              </a:rPr>
              <a:t>Example </a:t>
            </a:r>
          </a:p>
        </p:txBody>
      </p:sp>
      <p:sp>
        <p:nvSpPr>
          <p:cNvPr id="460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ＭＳ Ｐゴシック" panose="020B0600070205080204" pitchFamily="34" charset="-128"/>
              </a:defRPr>
            </a:lvl1pPr>
            <a:lvl2pPr marL="742950" indent="-285750">
              <a:defRPr b="1">
                <a:solidFill>
                  <a:schemeClr val="tx1"/>
                </a:solidFill>
                <a:latin typeface="Arial" panose="020B0604020202020204" pitchFamily="34" charset="0"/>
                <a:ea typeface="ＭＳ Ｐゴシック" panose="020B0600070205080204" pitchFamily="34" charset="-128"/>
              </a:defRPr>
            </a:lvl2pPr>
            <a:lvl3pPr marL="1143000" indent="-228600">
              <a:defRPr b="1">
                <a:solidFill>
                  <a:schemeClr val="tx1"/>
                </a:solidFill>
                <a:latin typeface="Arial" panose="020B0604020202020204" pitchFamily="34" charset="0"/>
                <a:ea typeface="ＭＳ Ｐゴシック" panose="020B0600070205080204" pitchFamily="34" charset="-128"/>
              </a:defRPr>
            </a:lvl3pPr>
            <a:lvl4pPr marL="1600200" indent="-228600">
              <a:defRPr b="1">
                <a:solidFill>
                  <a:schemeClr val="tx1"/>
                </a:solidFill>
                <a:latin typeface="Arial" panose="020B0604020202020204" pitchFamily="34" charset="0"/>
                <a:ea typeface="ＭＳ Ｐゴシック" panose="020B0600070205080204" pitchFamily="34" charset="-128"/>
              </a:defRPr>
            </a:lvl4pPr>
            <a:lvl5pPr marL="2057400" indent="-228600">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9pPr>
          </a:lstStyle>
          <a:p>
            <a:fld id="{1543568B-70AD-4393-BF26-7F0BEAC9BE81}" type="slidenum">
              <a:rPr lang="en-US"/>
              <a:pPr/>
              <a:t>18</a:t>
            </a:fld>
            <a:endParaRPr lang="en-US"/>
          </a:p>
        </p:txBody>
      </p:sp>
    </p:spTree>
    <p:extLst>
      <p:ext uri="{BB962C8B-B14F-4D97-AF65-F5344CB8AC3E}">
        <p14:creationId xmlns:p14="http://schemas.microsoft.com/office/powerpoint/2010/main" val="3157343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ea typeface="ＭＳ Ｐゴシック" panose="020B0600070205080204" pitchFamily="34" charset="-128"/>
              </a:rPr>
              <a:t>vip</a:t>
            </a:r>
          </a:p>
        </p:txBody>
      </p:sp>
      <p:sp>
        <p:nvSpPr>
          <p:cNvPr id="5222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ＭＳ Ｐゴシック" panose="020B0600070205080204" pitchFamily="34" charset="-128"/>
              </a:defRPr>
            </a:lvl1pPr>
            <a:lvl2pPr marL="742950" indent="-285750">
              <a:defRPr b="1">
                <a:solidFill>
                  <a:schemeClr val="tx1"/>
                </a:solidFill>
                <a:latin typeface="Arial" panose="020B0604020202020204" pitchFamily="34" charset="0"/>
                <a:ea typeface="ＭＳ Ｐゴシック" panose="020B0600070205080204" pitchFamily="34" charset="-128"/>
              </a:defRPr>
            </a:lvl2pPr>
            <a:lvl3pPr marL="1143000" indent="-228600">
              <a:defRPr b="1">
                <a:solidFill>
                  <a:schemeClr val="tx1"/>
                </a:solidFill>
                <a:latin typeface="Arial" panose="020B0604020202020204" pitchFamily="34" charset="0"/>
                <a:ea typeface="ＭＳ Ｐゴシック" panose="020B0600070205080204" pitchFamily="34" charset="-128"/>
              </a:defRPr>
            </a:lvl3pPr>
            <a:lvl4pPr marL="1600200" indent="-228600">
              <a:defRPr b="1">
                <a:solidFill>
                  <a:schemeClr val="tx1"/>
                </a:solidFill>
                <a:latin typeface="Arial" panose="020B0604020202020204" pitchFamily="34" charset="0"/>
                <a:ea typeface="ＭＳ Ｐゴシック" panose="020B0600070205080204" pitchFamily="34" charset="-128"/>
              </a:defRPr>
            </a:lvl4pPr>
            <a:lvl5pPr marL="2057400" indent="-228600">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9pPr>
          </a:lstStyle>
          <a:p>
            <a:fld id="{637BE3E0-9B43-4EB1-A3F3-CBF9580937F1}" type="slidenum">
              <a:rPr lang="en-US"/>
              <a:pPr/>
              <a:t>23</a:t>
            </a:fld>
            <a:endParaRPr lang="en-US"/>
          </a:p>
        </p:txBody>
      </p:sp>
    </p:spTree>
    <p:extLst>
      <p:ext uri="{BB962C8B-B14F-4D97-AF65-F5344CB8AC3E}">
        <p14:creationId xmlns:p14="http://schemas.microsoft.com/office/powerpoint/2010/main" val="2083048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ea typeface="ＭＳ Ｐゴシック" panose="020B0600070205080204" pitchFamily="34" charset="-128"/>
              </a:rPr>
              <a:t>Example: 1 girl in a boy group, 1 mem sleep while group is working, 1 mem goes to toilet/ late</a:t>
            </a:r>
          </a:p>
        </p:txBody>
      </p:sp>
      <p:sp>
        <p:nvSpPr>
          <p:cNvPr id="5427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ＭＳ Ｐゴシック" panose="020B0600070205080204" pitchFamily="34" charset="-128"/>
              </a:defRPr>
            </a:lvl1pPr>
            <a:lvl2pPr marL="742950" indent="-285750">
              <a:defRPr b="1">
                <a:solidFill>
                  <a:schemeClr val="tx1"/>
                </a:solidFill>
                <a:latin typeface="Arial" panose="020B0604020202020204" pitchFamily="34" charset="0"/>
                <a:ea typeface="ＭＳ Ｐゴシック" panose="020B0600070205080204" pitchFamily="34" charset="-128"/>
              </a:defRPr>
            </a:lvl2pPr>
            <a:lvl3pPr marL="1143000" indent="-228600">
              <a:defRPr b="1">
                <a:solidFill>
                  <a:schemeClr val="tx1"/>
                </a:solidFill>
                <a:latin typeface="Arial" panose="020B0604020202020204" pitchFamily="34" charset="0"/>
                <a:ea typeface="ＭＳ Ｐゴシック" panose="020B0600070205080204" pitchFamily="34" charset="-128"/>
              </a:defRPr>
            </a:lvl3pPr>
            <a:lvl4pPr marL="1600200" indent="-228600">
              <a:defRPr b="1">
                <a:solidFill>
                  <a:schemeClr val="tx1"/>
                </a:solidFill>
                <a:latin typeface="Arial" panose="020B0604020202020204" pitchFamily="34" charset="0"/>
                <a:ea typeface="ＭＳ Ｐゴシック" panose="020B0600070205080204" pitchFamily="34" charset="-128"/>
              </a:defRPr>
            </a:lvl4pPr>
            <a:lvl5pPr marL="2057400" indent="-228600">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9pPr>
          </a:lstStyle>
          <a:p>
            <a:fld id="{4C3E4584-38AD-4CA3-8AA8-D36D036385AA}" type="slidenum">
              <a:rPr lang="en-US"/>
              <a:pPr/>
              <a:t>24</a:t>
            </a:fld>
            <a:endParaRPr lang="en-US"/>
          </a:p>
        </p:txBody>
      </p:sp>
    </p:spTree>
    <p:extLst>
      <p:ext uri="{BB962C8B-B14F-4D97-AF65-F5344CB8AC3E}">
        <p14:creationId xmlns:p14="http://schemas.microsoft.com/office/powerpoint/2010/main" val="453649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ea typeface="ＭＳ Ｐゴシック" panose="020B0600070205080204" pitchFamily="34" charset="-128"/>
            </a:endParaRPr>
          </a:p>
        </p:txBody>
      </p:sp>
      <p:sp>
        <p:nvSpPr>
          <p:cNvPr id="6349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ＭＳ Ｐゴシック" panose="020B0600070205080204" pitchFamily="34" charset="-128"/>
              </a:defRPr>
            </a:lvl1pPr>
            <a:lvl2pPr marL="742950" indent="-285750">
              <a:defRPr b="1">
                <a:solidFill>
                  <a:schemeClr val="tx1"/>
                </a:solidFill>
                <a:latin typeface="Arial" panose="020B0604020202020204" pitchFamily="34" charset="0"/>
                <a:ea typeface="ＭＳ Ｐゴシック" panose="020B0600070205080204" pitchFamily="34" charset="-128"/>
              </a:defRPr>
            </a:lvl2pPr>
            <a:lvl3pPr marL="1143000" indent="-228600">
              <a:defRPr b="1">
                <a:solidFill>
                  <a:schemeClr val="tx1"/>
                </a:solidFill>
                <a:latin typeface="Arial" panose="020B0604020202020204" pitchFamily="34" charset="0"/>
                <a:ea typeface="ＭＳ Ｐゴシック" panose="020B0600070205080204" pitchFamily="34" charset="-128"/>
              </a:defRPr>
            </a:lvl3pPr>
            <a:lvl4pPr marL="1600200" indent="-228600">
              <a:defRPr b="1">
                <a:solidFill>
                  <a:schemeClr val="tx1"/>
                </a:solidFill>
                <a:latin typeface="Arial" panose="020B0604020202020204" pitchFamily="34" charset="0"/>
                <a:ea typeface="ＭＳ Ｐゴシック" panose="020B0600070205080204" pitchFamily="34" charset="-128"/>
              </a:defRPr>
            </a:lvl4pPr>
            <a:lvl5pPr marL="2057400" indent="-228600">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9pPr>
          </a:lstStyle>
          <a:p>
            <a:fld id="{77141D9A-C559-4D27-A158-DEC9CBCD6ACA}" type="slidenum">
              <a:rPr lang="en-US"/>
              <a:pPr/>
              <a:t>31</a:t>
            </a:fld>
            <a:endParaRPr lang="en-US"/>
          </a:p>
        </p:txBody>
      </p:sp>
    </p:spTree>
    <p:extLst>
      <p:ext uri="{BB962C8B-B14F-4D97-AF65-F5344CB8AC3E}">
        <p14:creationId xmlns:p14="http://schemas.microsoft.com/office/powerpoint/2010/main" val="4189913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ea typeface="ＭＳ Ｐゴシック" panose="020B0600070205080204" pitchFamily="34" charset="-128"/>
            </a:endParaRPr>
          </a:p>
        </p:txBody>
      </p:sp>
      <p:sp>
        <p:nvSpPr>
          <p:cNvPr id="655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ＭＳ Ｐゴシック" panose="020B0600070205080204" pitchFamily="34" charset="-128"/>
              </a:defRPr>
            </a:lvl1pPr>
            <a:lvl2pPr marL="742950" indent="-285750">
              <a:defRPr b="1">
                <a:solidFill>
                  <a:schemeClr val="tx1"/>
                </a:solidFill>
                <a:latin typeface="Arial" panose="020B0604020202020204" pitchFamily="34" charset="0"/>
                <a:ea typeface="ＭＳ Ｐゴシック" panose="020B0600070205080204" pitchFamily="34" charset="-128"/>
              </a:defRPr>
            </a:lvl2pPr>
            <a:lvl3pPr marL="1143000" indent="-228600">
              <a:defRPr b="1">
                <a:solidFill>
                  <a:schemeClr val="tx1"/>
                </a:solidFill>
                <a:latin typeface="Arial" panose="020B0604020202020204" pitchFamily="34" charset="0"/>
                <a:ea typeface="ＭＳ Ｐゴシック" panose="020B0600070205080204" pitchFamily="34" charset="-128"/>
              </a:defRPr>
            </a:lvl3pPr>
            <a:lvl4pPr marL="1600200" indent="-228600">
              <a:defRPr b="1">
                <a:solidFill>
                  <a:schemeClr val="tx1"/>
                </a:solidFill>
                <a:latin typeface="Arial" panose="020B0604020202020204" pitchFamily="34" charset="0"/>
                <a:ea typeface="ＭＳ Ｐゴシック" panose="020B0600070205080204" pitchFamily="34" charset="-128"/>
              </a:defRPr>
            </a:lvl4pPr>
            <a:lvl5pPr marL="2057400" indent="-228600">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9pPr>
          </a:lstStyle>
          <a:p>
            <a:fld id="{71205E93-E852-430E-A527-16DA99E29C98}" type="slidenum">
              <a:rPr lang="en-US"/>
              <a:pPr/>
              <a:t>32</a:t>
            </a:fld>
            <a:endParaRPr lang="en-US"/>
          </a:p>
        </p:txBody>
      </p:sp>
    </p:spTree>
    <p:extLst>
      <p:ext uri="{BB962C8B-B14F-4D97-AF65-F5344CB8AC3E}">
        <p14:creationId xmlns:p14="http://schemas.microsoft.com/office/powerpoint/2010/main" val="2965959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7/25/2021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Footer Placeholder 3"/>
          <p:cNvSpPr>
            <a:spLocks noGrp="1"/>
          </p:cNvSpPr>
          <p:nvPr>
            <p:ph type="ftr" sz="quarter" idx="12"/>
          </p:nvPr>
        </p:nvSpPr>
        <p:spPr bwMode="auto">
          <a:xfrm>
            <a:off x="7955363" y="6372437"/>
            <a:ext cx="4148549"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sz="1000" dirty="0">
                <a:latin typeface="Arial" panose="020B0604020202020204" pitchFamily="34" charset="0"/>
              </a:rPr>
              <a:t>©2010, 2007, 2003 Pearson Education, Inc.</a:t>
            </a:r>
          </a:p>
        </p:txBody>
      </p:sp>
      <p:sp>
        <p:nvSpPr>
          <p:cNvPr id="25602" name="Rectangle 2"/>
          <p:cNvSpPr>
            <a:spLocks noGrp="1" noChangeArrowheads="1"/>
          </p:cNvSpPr>
          <p:nvPr>
            <p:ph type="ctrTitle"/>
          </p:nvPr>
        </p:nvSpPr>
        <p:spPr>
          <a:xfrm>
            <a:off x="-311715" y="862541"/>
            <a:ext cx="11189922" cy="4371612"/>
          </a:xfrm>
        </p:spPr>
        <p:txBody>
          <a:bodyPr/>
          <a:lstStyle/>
          <a:p>
            <a:pPr algn="ctr" eaLnBrk="1" hangingPunct="1"/>
            <a:r>
              <a:rPr lang="en-US" sz="6600" dirty="0">
                <a:ea typeface="ＭＳ Ｐゴシック" panose="020B0600070205080204" pitchFamily="34" charset="-128"/>
              </a:rPr>
              <a:t>Chapter 1 </a:t>
            </a:r>
            <a:br>
              <a:rPr lang="en-US" sz="6600" b="1" dirty="0">
                <a:ea typeface="ＭＳ Ｐゴシック" panose="020B0600070205080204" pitchFamily="34" charset="-128"/>
              </a:rPr>
            </a:br>
            <a:r>
              <a:rPr lang="en-US" sz="6600" b="1" dirty="0">
                <a:ea typeface="ＭＳ Ｐゴシック" panose="020B0600070205080204" pitchFamily="34" charset="-128"/>
              </a:rPr>
              <a:t>Introduction to Group Communication </a:t>
            </a:r>
          </a:p>
        </p:txBody>
      </p:sp>
      <p:pic>
        <p:nvPicPr>
          <p:cNvPr id="57346" name="Picture 2" descr="Home - Đại học FPT Đà Nẵ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8605" y="192505"/>
            <a:ext cx="3413695" cy="1018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284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1060451" y="-47625"/>
            <a:ext cx="9224963" cy="1143000"/>
          </a:xfrm>
        </p:spPr>
        <p:txBody>
          <a:bodyPr>
            <a:normAutofit fontScale="90000"/>
          </a:bodyPr>
          <a:lstStyle/>
          <a:p>
            <a:r>
              <a:rPr lang="en-US">
                <a:ea typeface="ＭＳ Ｐゴシック" panose="020B0600070205080204" pitchFamily="34" charset="-128"/>
              </a:rPr>
              <a:t>Desired/wish</a:t>
            </a:r>
            <a:r>
              <a:rPr lang="vi-VN">
                <a:ea typeface="ＭＳ Ｐゴシック" panose="020B0600070205080204" pitchFamily="34" charset="-128"/>
              </a:rPr>
              <a:t> PROFESSIONAL </a:t>
            </a:r>
            <a:r>
              <a:rPr lang="en-US">
                <a:ea typeface="ＭＳ Ｐゴシック" panose="020B0600070205080204" pitchFamily="34" charset="-128"/>
              </a:rPr>
              <a:t>I</a:t>
            </a:r>
            <a:r>
              <a:rPr lang="vi-VN">
                <a:ea typeface="ＭＳ Ｐゴシック" panose="020B0600070205080204" pitchFamily="34" charset="-128"/>
              </a:rPr>
              <a:t>mage</a:t>
            </a:r>
            <a:br>
              <a:rPr lang="vi-VN">
                <a:ea typeface="ＭＳ Ｐゴシック" panose="020B0600070205080204" pitchFamily="34" charset="-128"/>
              </a:rPr>
            </a:br>
            <a:r>
              <a:rPr lang="vi-VN">
                <a:ea typeface="ＭＳ Ｐゴシック" panose="020B0600070205080204" pitchFamily="34" charset="-128"/>
              </a:rPr>
              <a:t>Perceived Image </a:t>
            </a:r>
            <a:endParaRPr lang="en-US">
              <a:ea typeface="ＭＳ Ｐゴシック" panose="020B0600070205080204" pitchFamily="34" charset="-128"/>
            </a:endParaRPr>
          </a:p>
        </p:txBody>
      </p:sp>
      <p:pic>
        <p:nvPicPr>
          <p:cNvPr id="35842"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flipH="1">
            <a:off x="2476501" y="1260476"/>
            <a:ext cx="7662863" cy="5197475"/>
          </a:xfrm>
        </p:spPr>
      </p:pic>
    </p:spTree>
    <p:extLst>
      <p:ext uri="{BB962C8B-B14F-4D97-AF65-F5344CB8AC3E}">
        <p14:creationId xmlns:p14="http://schemas.microsoft.com/office/powerpoint/2010/main" val="568105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US">
                <a:ea typeface="ＭＳ Ｐゴシック" panose="020B0600070205080204" pitchFamily="34" charset="-128"/>
              </a:rPr>
              <a:t>Leadership </a:t>
            </a:r>
          </a:p>
        </p:txBody>
      </p:sp>
      <p:sp>
        <p:nvSpPr>
          <p:cNvPr id="37890" name="Content Placeholder 2"/>
          <p:cNvSpPr>
            <a:spLocks noGrp="1"/>
          </p:cNvSpPr>
          <p:nvPr>
            <p:ph idx="1"/>
          </p:nvPr>
        </p:nvSpPr>
        <p:spPr/>
        <p:txBody>
          <a:bodyPr/>
          <a:lstStyle/>
          <a:p>
            <a:r>
              <a:rPr lang="en-US">
                <a:ea typeface="ＭＳ Ｐゴシック" panose="020B0600070205080204" pitchFamily="34" charset="-128"/>
              </a:rPr>
              <a:t>https://www.youtube.com/watch?v=3zU2ACDASx8</a:t>
            </a:r>
          </a:p>
        </p:txBody>
      </p:sp>
    </p:spTree>
    <p:extLst>
      <p:ext uri="{BB962C8B-B14F-4D97-AF65-F5344CB8AC3E}">
        <p14:creationId xmlns:p14="http://schemas.microsoft.com/office/powerpoint/2010/main" val="1245367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a:ea typeface="ＭＳ Ｐゴシック" panose="020B0600070205080204" pitchFamily="34" charset="-128"/>
              </a:rPr>
              <a:t>QUIZ </a:t>
            </a:r>
          </a:p>
        </p:txBody>
      </p:sp>
      <p:sp>
        <p:nvSpPr>
          <p:cNvPr id="38914" name="Content Placeholder 2"/>
          <p:cNvSpPr>
            <a:spLocks noGrp="1"/>
          </p:cNvSpPr>
          <p:nvPr>
            <p:ph idx="1"/>
          </p:nvPr>
        </p:nvSpPr>
        <p:spPr>
          <a:xfrm>
            <a:off x="78828" y="1600201"/>
            <a:ext cx="10405022" cy="4525963"/>
          </a:xfrm>
        </p:spPr>
        <p:txBody>
          <a:bodyPr/>
          <a:lstStyle/>
          <a:p>
            <a:pPr marL="514350" indent="-514350">
              <a:buFont typeface="Calibri" panose="020F0502020204030204" pitchFamily="34" charset="0"/>
              <a:buAutoNum type="arabicPeriod"/>
            </a:pPr>
            <a:r>
              <a:rPr lang="en-US" dirty="0">
                <a:ea typeface="ＭＳ Ｐゴシック" panose="020B0600070205080204" pitchFamily="34" charset="-128"/>
              </a:rPr>
              <a:t>WHAT DO YOU CALL A TEACHER WHO TREATS SE STUDENTS BETTER THAN SB STUDENTS? discrimination</a:t>
            </a:r>
          </a:p>
          <a:p>
            <a:pPr marL="514350" indent="-514350">
              <a:buFont typeface="Calibri" panose="020F0502020204030204" pitchFamily="34" charset="0"/>
              <a:buAutoNum type="arabicPeriod"/>
            </a:pPr>
            <a:r>
              <a:rPr lang="en-US" dirty="0">
                <a:ea typeface="ＭＳ Ｐゴシック" panose="020B0600070205080204" pitchFamily="34" charset="-128"/>
              </a:rPr>
              <a:t>List down 3 components of group communication process- </a:t>
            </a:r>
          </a:p>
          <a:p>
            <a:pPr marL="514350" indent="-514350">
              <a:buFont typeface="Calibri" panose="020F0502020204030204" pitchFamily="34" charset="0"/>
              <a:buAutoNum type="arabicPeriod"/>
            </a:pPr>
            <a:r>
              <a:rPr lang="en-US" dirty="0">
                <a:ea typeface="ＭＳ Ｐゴシック" panose="020B0600070205080204" pitchFamily="34" charset="-128"/>
              </a:rPr>
              <a:t>What is NOISE in group communication- 5 sense, sound, sight, taste, touch, smell </a:t>
            </a:r>
          </a:p>
          <a:p>
            <a:pPr marL="514350" indent="-514350">
              <a:buFont typeface="Calibri" panose="020F0502020204030204" pitchFamily="34" charset="0"/>
              <a:buAutoNum type="arabicPeriod"/>
            </a:pPr>
            <a:r>
              <a:rPr lang="en-US" dirty="0">
                <a:ea typeface="ＭＳ Ｐゴシック" panose="020B0600070205080204" pitchFamily="34" charset="-128"/>
              </a:rPr>
              <a:t>The perfect number of group member is_7____</a:t>
            </a:r>
          </a:p>
          <a:p>
            <a:pPr marL="514350" indent="-514350">
              <a:buFont typeface="Calibri" panose="020F0502020204030204" pitchFamily="34" charset="0"/>
              <a:buAutoNum type="arabicPeriod"/>
            </a:pPr>
            <a:r>
              <a:rPr lang="en-US" dirty="0">
                <a:ea typeface="ＭＳ Ｐゴシック" panose="020B0600070205080204" pitchFamily="34" charset="-128"/>
              </a:rPr>
              <a:t>DIALECTIC: individual-group_______</a:t>
            </a:r>
          </a:p>
        </p:txBody>
      </p:sp>
    </p:spTree>
    <p:extLst>
      <p:ext uri="{BB962C8B-B14F-4D97-AF65-F5344CB8AC3E}">
        <p14:creationId xmlns:p14="http://schemas.microsoft.com/office/powerpoint/2010/main" val="3802925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204369" y="176048"/>
            <a:ext cx="9570252" cy="1320800"/>
          </a:xfrm>
        </p:spPr>
        <p:txBody>
          <a:bodyPr>
            <a:normAutofit/>
          </a:bodyPr>
          <a:lstStyle/>
          <a:p>
            <a:r>
              <a:rPr lang="vi-VN" sz="3200" b="1" dirty="0">
                <a:ea typeface="ＭＳ Ｐゴシック" panose="020B0600070205080204" pitchFamily="34" charset="-128"/>
              </a:rPr>
              <a:t>IF U HAVE A RHINO IN YOUR GROUP, </a:t>
            </a:r>
            <a:br>
              <a:rPr lang="en-US" sz="3200" b="1" dirty="0">
                <a:ea typeface="ＭＳ Ｐゴシック" panose="020B0600070205080204" pitchFamily="34" charset="-128"/>
              </a:rPr>
            </a:br>
            <a:r>
              <a:rPr lang="vi-VN" sz="3200" b="1" dirty="0">
                <a:ea typeface="ＭＳ Ｐゴシック" panose="020B0600070205080204" pitchFamily="34" charset="-128"/>
              </a:rPr>
              <a:t>WHAT WILL HAPPEN?</a:t>
            </a:r>
            <a:endParaRPr lang="en-US" sz="3200" b="1" dirty="0">
              <a:ea typeface="ＭＳ Ｐゴシック" panose="020B0600070205080204" pitchFamily="34" charset="-128"/>
            </a:endParaRPr>
          </a:p>
        </p:txBody>
      </p:sp>
      <p:pic>
        <p:nvPicPr>
          <p:cNvPr id="39938"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567305" y="1403131"/>
            <a:ext cx="6693827" cy="5355351"/>
          </a:xfrm>
        </p:spPr>
      </p:pic>
    </p:spTree>
    <p:extLst>
      <p:ext uri="{BB962C8B-B14F-4D97-AF65-F5344CB8AC3E}">
        <p14:creationId xmlns:p14="http://schemas.microsoft.com/office/powerpoint/2010/main" val="1172530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551793" y="311150"/>
            <a:ext cx="9659007" cy="1143000"/>
          </a:xfrm>
        </p:spPr>
        <p:txBody>
          <a:bodyPr>
            <a:normAutofit fontScale="90000"/>
          </a:bodyPr>
          <a:lstStyle/>
          <a:p>
            <a:r>
              <a:rPr lang="en-US" b="1" dirty="0">
                <a:ea typeface="ＭＳ Ｐゴシック" panose="020B0600070205080204" pitchFamily="34" charset="-128"/>
              </a:rPr>
              <a:t>Stereotype</a:t>
            </a:r>
            <a:br>
              <a:rPr lang="en-US" b="1" dirty="0">
                <a:ea typeface="ＭＳ Ｐゴシック" panose="020B0600070205080204" pitchFamily="34" charset="-128"/>
              </a:rPr>
            </a:br>
            <a:r>
              <a:rPr lang="en-US" b="1" dirty="0">
                <a:ea typeface="ＭＳ Ｐゴシック" panose="020B0600070205080204" pitchFamily="34" charset="-128"/>
              </a:rPr>
              <a:t>frame of thinking</a:t>
            </a:r>
          </a:p>
        </p:txBody>
      </p:sp>
      <p:pic>
        <p:nvPicPr>
          <p:cNvPr id="40962"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686050" y="1639888"/>
            <a:ext cx="6819900" cy="4445000"/>
          </a:xfrm>
        </p:spPr>
      </p:pic>
    </p:spTree>
    <p:extLst>
      <p:ext uri="{BB962C8B-B14F-4D97-AF65-F5344CB8AC3E}">
        <p14:creationId xmlns:p14="http://schemas.microsoft.com/office/powerpoint/2010/main" val="502332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endParaRPr lang="en-US">
              <a:ea typeface="ＭＳ Ｐゴシック" panose="020B0600070205080204" pitchFamily="34" charset="-128"/>
            </a:endParaRPr>
          </a:p>
        </p:txBody>
      </p:sp>
      <p:pic>
        <p:nvPicPr>
          <p:cNvPr id="41986"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878014" y="0"/>
            <a:ext cx="8510587" cy="6376988"/>
          </a:xfrm>
        </p:spPr>
      </p:pic>
    </p:spTree>
    <p:extLst>
      <p:ext uri="{BB962C8B-B14F-4D97-AF65-F5344CB8AC3E}">
        <p14:creationId xmlns:p14="http://schemas.microsoft.com/office/powerpoint/2010/main" val="3718327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a:xfrm>
            <a:off x="1981200" y="1"/>
            <a:ext cx="8229600" cy="798513"/>
          </a:xfrm>
        </p:spPr>
        <p:txBody>
          <a:bodyPr/>
          <a:lstStyle/>
          <a:p>
            <a:r>
              <a:rPr lang="en-US" b="1">
                <a:ea typeface="ＭＳ Ｐゴシック" panose="020B0600070205080204" pitchFamily="34" charset="-128"/>
              </a:rPr>
              <a:t>Discrimination </a:t>
            </a:r>
          </a:p>
        </p:txBody>
      </p:sp>
      <p:pic>
        <p:nvPicPr>
          <p:cNvPr id="43010"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132013" y="798514"/>
            <a:ext cx="7910512" cy="5940425"/>
          </a:xfrm>
        </p:spPr>
      </p:pic>
    </p:spTree>
    <p:extLst>
      <p:ext uri="{BB962C8B-B14F-4D97-AF65-F5344CB8AC3E}">
        <p14:creationId xmlns:p14="http://schemas.microsoft.com/office/powerpoint/2010/main" val="1675233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r>
              <a:rPr lang="en-US">
                <a:ea typeface="ＭＳ Ｐゴシック" panose="020B0600070205080204" pitchFamily="34" charset="-128"/>
              </a:rPr>
              <a:t>Can we discriminate someone without knowing it? </a:t>
            </a:r>
          </a:p>
        </p:txBody>
      </p:sp>
      <p:sp>
        <p:nvSpPr>
          <p:cNvPr id="44034" name="Content Placeholder 2"/>
          <p:cNvSpPr>
            <a:spLocks noGrp="1"/>
          </p:cNvSpPr>
          <p:nvPr>
            <p:ph idx="1"/>
          </p:nvPr>
        </p:nvSpPr>
        <p:spPr>
          <a:xfrm>
            <a:off x="1200807" y="2192940"/>
            <a:ext cx="8229600" cy="3846513"/>
          </a:xfrm>
        </p:spPr>
        <p:txBody>
          <a:bodyPr/>
          <a:lstStyle/>
          <a:p>
            <a:r>
              <a:rPr lang="en-US" dirty="0">
                <a:ea typeface="ＭＳ Ｐゴシック" panose="020B0600070205080204" pitchFamily="34" charset="-128"/>
              </a:rPr>
              <a:t>D</a:t>
            </a:r>
            <a:r>
              <a:rPr lang="vi-VN" dirty="0">
                <a:ea typeface="ＭＳ Ｐゴシック" panose="020B0600070205080204" pitchFamily="34" charset="-128"/>
              </a:rPr>
              <a:t>ear Mr/ Mrs</a:t>
            </a:r>
          </a:p>
          <a:p>
            <a:endParaRPr lang="en-US" dirty="0">
              <a:ea typeface="ＭＳ Ｐゴシック" panose="020B0600070205080204" pitchFamily="34" charset="-128"/>
            </a:endParaRPr>
          </a:p>
        </p:txBody>
      </p:sp>
    </p:spTree>
    <p:extLst>
      <p:ext uri="{BB962C8B-B14F-4D97-AF65-F5344CB8AC3E}">
        <p14:creationId xmlns:p14="http://schemas.microsoft.com/office/powerpoint/2010/main" val="2892460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Footer Placeholder 3"/>
          <p:cNvSpPr>
            <a:spLocks noGrp="1"/>
          </p:cNvSpPr>
          <p:nvPr>
            <p:ph type="ftr" sz="quarter" idx="12"/>
          </p:nvPr>
        </p:nvSpPr>
        <p:spPr bwMode="auto">
          <a:xfrm>
            <a:off x="9186564" y="6134924"/>
            <a:ext cx="2823926"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sz="1000" dirty="0">
                <a:latin typeface="Arial" panose="020B0604020202020204" pitchFamily="34" charset="0"/>
              </a:rPr>
              <a:t>©2010, 2007, 2003 Pearson Education, Inc.</a:t>
            </a:r>
          </a:p>
        </p:txBody>
      </p:sp>
      <p:sp>
        <p:nvSpPr>
          <p:cNvPr id="45058" name="Rectangle 2"/>
          <p:cNvSpPr>
            <a:spLocks noGrp="1" noChangeArrowheads="1"/>
          </p:cNvSpPr>
          <p:nvPr>
            <p:ph type="title"/>
          </p:nvPr>
        </p:nvSpPr>
        <p:spPr>
          <a:xfrm>
            <a:off x="204952" y="698501"/>
            <a:ext cx="10005848" cy="1852613"/>
          </a:xfrm>
        </p:spPr>
        <p:txBody>
          <a:bodyPr/>
          <a:lstStyle/>
          <a:p>
            <a:pPr eaLnBrk="1" hangingPunct="1"/>
            <a:r>
              <a:rPr lang="en-US" sz="5400" b="1" dirty="0">
                <a:ea typeface="ＭＳ Ｐゴシック" panose="020B0600070205080204" pitchFamily="34" charset="-128"/>
              </a:rPr>
              <a:t>Defining Group Communication</a:t>
            </a:r>
          </a:p>
        </p:txBody>
      </p:sp>
      <p:sp>
        <p:nvSpPr>
          <p:cNvPr id="3075" name="Rectangle 3"/>
          <p:cNvSpPr>
            <a:spLocks noGrp="1" noChangeArrowheads="1"/>
          </p:cNvSpPr>
          <p:nvPr>
            <p:ph idx="1"/>
          </p:nvPr>
        </p:nvSpPr>
        <p:spPr>
          <a:xfrm>
            <a:off x="472611" y="2743201"/>
            <a:ext cx="10664576" cy="3344863"/>
          </a:xfrm>
        </p:spPr>
        <p:txBody>
          <a:bodyPr>
            <a:normAutofit/>
          </a:bodyPr>
          <a:lstStyle/>
          <a:p>
            <a:pPr marL="461963" indent="-461963">
              <a:lnSpc>
                <a:spcPct val="70000"/>
              </a:lnSpc>
              <a:spcBef>
                <a:spcPct val="0"/>
              </a:spcBef>
              <a:buNone/>
            </a:pPr>
            <a:r>
              <a:rPr lang="en-US" sz="2000" dirty="0">
                <a:ea typeface="ＭＳ Ｐゴシック" panose="020B0600070205080204" pitchFamily="34" charset="-128"/>
              </a:rPr>
              <a:t>	</a:t>
            </a:r>
          </a:p>
          <a:p>
            <a:pPr marL="461963" indent="-461963">
              <a:lnSpc>
                <a:spcPct val="70000"/>
              </a:lnSpc>
              <a:spcBef>
                <a:spcPct val="0"/>
              </a:spcBef>
              <a:buNone/>
            </a:pPr>
            <a:r>
              <a:rPr lang="en-US" sz="4900" dirty="0">
                <a:ea typeface="ＭＳ Ｐゴシック" panose="020B0600070205080204" pitchFamily="34" charset="-128"/>
              </a:rPr>
              <a:t>	</a:t>
            </a:r>
            <a:r>
              <a:rPr lang="en-US" sz="3000" dirty="0">
                <a:ea typeface="ＭＳ Ｐゴシック" panose="020B0600070205080204" pitchFamily="34" charset="-128"/>
              </a:rPr>
              <a:t>The </a:t>
            </a:r>
            <a:r>
              <a:rPr lang="en-US" sz="3000" b="1" dirty="0">
                <a:solidFill>
                  <a:srgbClr val="F79646"/>
                </a:solidFill>
                <a:ea typeface="ＭＳ Ｐゴシック" panose="020B0600070205080204" pitchFamily="34" charset="-128"/>
              </a:rPr>
              <a:t>interaction</a:t>
            </a:r>
            <a:r>
              <a:rPr lang="en-US" sz="3000" dirty="0">
                <a:ea typeface="ＭＳ Ｐゴシック" panose="020B0600070205080204" pitchFamily="34" charset="-128"/>
              </a:rPr>
              <a:t> </a:t>
            </a:r>
            <a:r>
              <a:rPr lang="en-US" sz="3000">
                <a:ea typeface="ＭＳ Ｐゴシック" panose="020B0600070205080204" pitchFamily="34" charset="-128"/>
              </a:rPr>
              <a:t>of </a:t>
            </a:r>
            <a:r>
              <a:rPr lang="en-US" sz="3000" b="1">
                <a:solidFill>
                  <a:srgbClr val="F79646"/>
                </a:solidFill>
                <a:ea typeface="ＭＳ Ｐゴシック" panose="020B0600070205080204" pitchFamily="34" charset="-128"/>
              </a:rPr>
              <a:t>&gt;= </a:t>
            </a:r>
            <a:r>
              <a:rPr lang="en-US" sz="3000" b="1" dirty="0">
                <a:solidFill>
                  <a:srgbClr val="F79646"/>
                </a:solidFill>
                <a:ea typeface="ＭＳ Ｐゴシック" panose="020B0600070205080204" pitchFamily="34" charset="-128"/>
              </a:rPr>
              <a:t>3 interdependent </a:t>
            </a:r>
            <a:r>
              <a:rPr lang="en-US" sz="3000" dirty="0">
                <a:ea typeface="ＭＳ Ｐゴシック" panose="020B0600070205080204" pitchFamily="34" charset="-128"/>
              </a:rPr>
              <a:t>members working </a:t>
            </a:r>
            <a:r>
              <a:rPr lang="en-US" sz="3000">
                <a:ea typeface="ＭＳ Ｐゴシック" panose="020B0600070205080204" pitchFamily="34" charset="-128"/>
              </a:rPr>
              <a:t>to achieve </a:t>
            </a:r>
            <a:r>
              <a:rPr lang="en-US" sz="3000" dirty="0">
                <a:ea typeface="ＭＳ Ｐゴシック" panose="020B0600070205080204" pitchFamily="34" charset="-128"/>
              </a:rPr>
              <a:t>a </a:t>
            </a:r>
            <a:r>
              <a:rPr lang="en-US" sz="3000" b="1">
                <a:solidFill>
                  <a:srgbClr val="F79646"/>
                </a:solidFill>
                <a:ea typeface="ＭＳ Ｐゴシック" panose="020B0600070205080204" pitchFamily="34" charset="-128"/>
              </a:rPr>
              <a:t>common goal </a:t>
            </a:r>
            <a:r>
              <a:rPr lang="en-US" sz="3000">
                <a:ea typeface="ＭＳ Ｐゴシック" panose="020B0600070205080204" pitchFamily="34" charset="-128"/>
              </a:rPr>
              <a:t>clear </a:t>
            </a:r>
            <a:r>
              <a:rPr lang="en-US" sz="3000" dirty="0">
                <a:ea typeface="ＭＳ Ｐゴシック" panose="020B0600070205080204" pitchFamily="34" charset="-128"/>
              </a:rPr>
              <a:t>for everyone</a:t>
            </a:r>
          </a:p>
          <a:p>
            <a:pPr marL="461963" indent="-461963">
              <a:lnSpc>
                <a:spcPct val="70000"/>
              </a:lnSpc>
            </a:pPr>
            <a:endParaRPr lang="en-US" sz="2500" dirty="0">
              <a:ea typeface="ＭＳ Ｐゴシック" panose="020B0600070205080204" pitchFamily="34" charset="-128"/>
            </a:endParaRPr>
          </a:p>
          <a:p>
            <a:pPr marL="461963" indent="-461963">
              <a:lnSpc>
                <a:spcPct val="70000"/>
              </a:lnSpc>
              <a:buNone/>
            </a:pPr>
            <a:endParaRPr lang="en-US" sz="2000" dirty="0">
              <a:ea typeface="ＭＳ Ｐゴシック" panose="020B0600070205080204" pitchFamily="34" charset="-128"/>
            </a:endParaRPr>
          </a:p>
        </p:txBody>
      </p:sp>
    </p:spTree>
    <p:extLst>
      <p:ext uri="{BB962C8B-B14F-4D97-AF65-F5344CB8AC3E}">
        <p14:creationId xmlns:p14="http://schemas.microsoft.com/office/powerpoint/2010/main" val="173244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Footer Placeholder 3"/>
          <p:cNvSpPr>
            <a:spLocks noGrp="1"/>
          </p:cNvSpPr>
          <p:nvPr>
            <p:ph type="ftr" sz="quarter" idx="12"/>
          </p:nvPr>
        </p:nvSpPr>
        <p:spPr bwMode="auto">
          <a:xfrm>
            <a:off x="8863932" y="6262079"/>
            <a:ext cx="332806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sz="1000" dirty="0">
                <a:latin typeface="Arial" panose="020B0604020202020204" pitchFamily="34" charset="0"/>
              </a:rPr>
              <a:t>©2010, 2007, 2003 Pearson Education, Inc.</a:t>
            </a:r>
          </a:p>
        </p:txBody>
      </p:sp>
      <p:sp>
        <p:nvSpPr>
          <p:cNvPr id="47106" name="Rectangle 2"/>
          <p:cNvSpPr>
            <a:spLocks noGrp="1" noChangeArrowheads="1"/>
          </p:cNvSpPr>
          <p:nvPr>
            <p:ph type="title"/>
          </p:nvPr>
        </p:nvSpPr>
        <p:spPr>
          <a:xfrm>
            <a:off x="391676" y="231337"/>
            <a:ext cx="11527055" cy="541338"/>
          </a:xfrm>
        </p:spPr>
        <p:txBody>
          <a:bodyPr>
            <a:noAutofit/>
          </a:bodyPr>
          <a:lstStyle/>
          <a:p>
            <a:pPr eaLnBrk="1" hangingPunct="1"/>
            <a:r>
              <a:rPr lang="en-US" b="1" dirty="0">
                <a:ea typeface="ＭＳ Ｐゴシック" panose="020B0600070205080204" pitchFamily="34" charset="-128"/>
              </a:rPr>
              <a:t>Components of Group Communication</a:t>
            </a:r>
          </a:p>
        </p:txBody>
      </p:sp>
      <p:pic>
        <p:nvPicPr>
          <p:cNvPr id="4710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0883" y="886908"/>
            <a:ext cx="6269421" cy="587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7386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441158" y="531311"/>
            <a:ext cx="10996863" cy="1143000"/>
          </a:xfrm>
        </p:spPr>
        <p:txBody>
          <a:bodyPr>
            <a:normAutofit fontScale="90000"/>
          </a:bodyPr>
          <a:lstStyle/>
          <a:p>
            <a:r>
              <a:rPr lang="en-US" dirty="0">
                <a:ea typeface="ＭＳ Ｐゴシック" panose="020B0600070205080204" pitchFamily="34" charset="-128"/>
              </a:rPr>
              <a:t>This is to find solution IF you have an unwanted member</a:t>
            </a:r>
          </a:p>
        </p:txBody>
      </p:sp>
      <p:sp>
        <p:nvSpPr>
          <p:cNvPr id="26626" name="Content Placeholder 2"/>
          <p:cNvSpPr>
            <a:spLocks noGrp="1"/>
          </p:cNvSpPr>
          <p:nvPr>
            <p:ph idx="1"/>
          </p:nvPr>
        </p:nvSpPr>
        <p:spPr>
          <a:xfrm>
            <a:off x="724630" y="1674311"/>
            <a:ext cx="8596668" cy="3880773"/>
          </a:xfrm>
        </p:spPr>
        <p:txBody>
          <a:bodyPr>
            <a:normAutofit/>
          </a:bodyPr>
          <a:lstStyle/>
          <a:p>
            <a:r>
              <a:rPr lang="en-US" sz="2800" dirty="0">
                <a:ea typeface="ＭＳ Ｐゴシック" panose="020B0600070205080204" pitchFamily="34" charset="-128"/>
              </a:rPr>
              <a:t>A: prepare </a:t>
            </a:r>
            <a:r>
              <a:rPr lang="en-US" sz="2800" dirty="0" err="1">
                <a:ea typeface="ＭＳ Ｐゴシック" panose="020B0600070205080204" pitchFamily="34" charset="-128"/>
              </a:rPr>
              <a:t>ppt</a:t>
            </a:r>
            <a:r>
              <a:rPr lang="en-US" sz="2800" dirty="0">
                <a:ea typeface="ＭＳ Ｐゴシック" panose="020B0600070205080204" pitchFamily="34" charset="-128"/>
              </a:rPr>
              <a:t> </a:t>
            </a:r>
          </a:p>
          <a:p>
            <a:r>
              <a:rPr lang="en-US" sz="2800" dirty="0">
                <a:ea typeface="ＭＳ Ｐゴシック" panose="020B0600070205080204" pitchFamily="34" charset="-128"/>
              </a:rPr>
              <a:t>B: prepare music </a:t>
            </a:r>
          </a:p>
          <a:p>
            <a:r>
              <a:rPr lang="en-US" sz="2800" dirty="0">
                <a:ea typeface="ＭＳ Ｐゴシック" panose="020B0600070205080204" pitchFamily="34" charset="-128"/>
              </a:rPr>
              <a:t>C: prepare games </a:t>
            </a:r>
          </a:p>
          <a:p>
            <a:r>
              <a:rPr lang="en-US" sz="2800" dirty="0">
                <a:ea typeface="ＭＳ Ｐゴシック" panose="020B0600070205080204" pitchFamily="34" charset="-128"/>
              </a:rPr>
              <a:t>D: present</a:t>
            </a:r>
          </a:p>
          <a:p>
            <a:r>
              <a:rPr lang="en-US" sz="2800" dirty="0">
                <a:solidFill>
                  <a:srgbClr val="FF0000"/>
                </a:solidFill>
                <a:ea typeface="ＭＳ Ｐゴシック" panose="020B0600070205080204" pitchFamily="34" charset="-128"/>
              </a:rPr>
              <a:t>D absent on presentation date, what will you do? </a:t>
            </a:r>
          </a:p>
        </p:txBody>
      </p:sp>
    </p:spTree>
    <p:extLst>
      <p:ext uri="{BB962C8B-B14F-4D97-AF65-F5344CB8AC3E}">
        <p14:creationId xmlns:p14="http://schemas.microsoft.com/office/powerpoint/2010/main" val="420043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endParaRPr lang="en-US">
              <a:ea typeface="ＭＳ Ｐゴシック" panose="020B0600070205080204" pitchFamily="34" charset="-128"/>
            </a:endParaRPr>
          </a:p>
        </p:txBody>
      </p:sp>
      <p:pic>
        <p:nvPicPr>
          <p:cNvPr id="48130"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47420" y="190548"/>
            <a:ext cx="9456495" cy="6476904"/>
          </a:xfrm>
        </p:spPr>
      </p:pic>
    </p:spTree>
    <p:extLst>
      <p:ext uri="{BB962C8B-B14F-4D97-AF65-F5344CB8AC3E}">
        <p14:creationId xmlns:p14="http://schemas.microsoft.com/office/powerpoint/2010/main" val="1026299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Footer Placeholder 3"/>
          <p:cNvSpPr>
            <a:spLocks noGrp="1"/>
          </p:cNvSpPr>
          <p:nvPr>
            <p:ph type="ftr" sz="quarter" idx="12"/>
          </p:nvPr>
        </p:nvSpPr>
        <p:spPr bwMode="auto">
          <a:xfrm>
            <a:off x="9329015" y="6162675"/>
            <a:ext cx="286298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sz="1000" dirty="0">
                <a:latin typeface="Arial" panose="020B0604020202020204" pitchFamily="34" charset="0"/>
              </a:rPr>
              <a:t>©2010, 2007, 2003 Pearson Education, Inc.</a:t>
            </a:r>
          </a:p>
        </p:txBody>
      </p:sp>
      <p:sp>
        <p:nvSpPr>
          <p:cNvPr id="49154" name="Rectangle 2"/>
          <p:cNvSpPr>
            <a:spLocks noGrp="1" noChangeArrowheads="1"/>
          </p:cNvSpPr>
          <p:nvPr>
            <p:ph type="title"/>
          </p:nvPr>
        </p:nvSpPr>
        <p:spPr>
          <a:xfrm>
            <a:off x="402021" y="673100"/>
            <a:ext cx="9808779" cy="927100"/>
          </a:xfrm>
        </p:spPr>
        <p:txBody>
          <a:bodyPr>
            <a:normAutofit fontScale="90000"/>
          </a:bodyPr>
          <a:lstStyle/>
          <a:p>
            <a:pPr eaLnBrk="1" hangingPunct="1"/>
            <a:r>
              <a:rPr lang="en-US" sz="4800" b="1" dirty="0">
                <a:ea typeface="ＭＳ Ｐゴシック" panose="020B0600070205080204" pitchFamily="34" charset="-128"/>
              </a:rPr>
              <a:t>Defining Group Communication p.4-</a:t>
            </a:r>
          </a:p>
        </p:txBody>
      </p:sp>
      <p:sp>
        <p:nvSpPr>
          <p:cNvPr id="49155" name="Rectangle 3"/>
          <p:cNvSpPr>
            <a:spLocks noGrp="1" noChangeArrowheads="1"/>
          </p:cNvSpPr>
          <p:nvPr>
            <p:ph idx="1"/>
          </p:nvPr>
        </p:nvSpPr>
        <p:spPr>
          <a:xfrm>
            <a:off x="641296" y="2513012"/>
            <a:ext cx="7327900" cy="4344988"/>
          </a:xfrm>
        </p:spPr>
        <p:txBody>
          <a:bodyPr/>
          <a:lstStyle/>
          <a:p>
            <a:pPr algn="ctr" eaLnBrk="1" hangingPunct="1">
              <a:buFontTx/>
              <a:buNone/>
            </a:pPr>
            <a:r>
              <a:rPr lang="en-US" b="1" dirty="0">
                <a:ea typeface="ＭＳ Ｐゴシック" panose="020B0600070205080204" pitchFamily="34" charset="-128"/>
              </a:rPr>
              <a:t>Three or more members</a:t>
            </a:r>
          </a:p>
          <a:p>
            <a:pPr eaLnBrk="1" hangingPunct="1">
              <a:buFontTx/>
              <a:buNone/>
            </a:pPr>
            <a:endParaRPr lang="en-US" sz="1000" b="1" dirty="0">
              <a:ea typeface="ＭＳ Ｐゴシック" panose="020B0600070205080204" pitchFamily="34" charset="-128"/>
            </a:endParaRPr>
          </a:p>
          <a:p>
            <a:pPr eaLnBrk="1" hangingPunct="1"/>
            <a:r>
              <a:rPr lang="en-US" dirty="0">
                <a:solidFill>
                  <a:srgbClr val="FF0000"/>
                </a:solidFill>
                <a:ea typeface="ＭＳ Ｐゴシック" panose="020B0600070205080204" pitchFamily="34" charset="-128"/>
              </a:rPr>
              <a:t>How are groups limited when there are less than 5 members?</a:t>
            </a:r>
          </a:p>
          <a:p>
            <a:pPr eaLnBrk="1" hangingPunct="1"/>
            <a:r>
              <a:rPr lang="en-US" dirty="0">
                <a:solidFill>
                  <a:srgbClr val="FF0000"/>
                </a:solidFill>
                <a:ea typeface="ＭＳ Ｐゴシック" panose="020B0600070205080204" pitchFamily="34" charset="-128"/>
              </a:rPr>
              <a:t>How are groups limited when there are more than 12 members?</a:t>
            </a:r>
          </a:p>
          <a:p>
            <a:pPr eaLnBrk="1" hangingPunct="1"/>
            <a:r>
              <a:rPr lang="en-US" dirty="0">
                <a:solidFill>
                  <a:srgbClr val="FF0000"/>
                </a:solidFill>
                <a:ea typeface="ＭＳ Ｐゴシック" panose="020B0600070205080204" pitchFamily="34" charset="-128"/>
              </a:rPr>
              <a:t>What is the ideal size for a problem-solving group?</a:t>
            </a:r>
          </a:p>
        </p:txBody>
      </p:sp>
    </p:spTree>
    <p:extLst>
      <p:ext uri="{BB962C8B-B14F-4D97-AF65-F5344CB8AC3E}">
        <p14:creationId xmlns:p14="http://schemas.microsoft.com/office/powerpoint/2010/main" val="137311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Footer Placeholder 3"/>
          <p:cNvSpPr>
            <a:spLocks noGrp="1"/>
          </p:cNvSpPr>
          <p:nvPr>
            <p:ph type="ftr" sz="quarter" idx="12"/>
          </p:nvPr>
        </p:nvSpPr>
        <p:spPr bwMode="auto">
          <a:xfrm>
            <a:off x="9126691" y="6318251"/>
            <a:ext cx="3130999"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sz="1000" dirty="0">
                <a:latin typeface="Arial" panose="020B0604020202020204" pitchFamily="34" charset="0"/>
              </a:rPr>
              <a:t>©2010, 2007, 2003 Pearson Education, Inc.</a:t>
            </a:r>
          </a:p>
        </p:txBody>
      </p:sp>
      <p:sp>
        <p:nvSpPr>
          <p:cNvPr id="50178" name="Rectangle 2"/>
          <p:cNvSpPr>
            <a:spLocks noGrp="1" noChangeArrowheads="1"/>
          </p:cNvSpPr>
          <p:nvPr>
            <p:ph type="title"/>
          </p:nvPr>
        </p:nvSpPr>
        <p:spPr>
          <a:xfrm>
            <a:off x="176048" y="373393"/>
            <a:ext cx="8229600" cy="974725"/>
          </a:xfrm>
        </p:spPr>
        <p:txBody>
          <a:bodyPr>
            <a:normAutofit fontScale="90000"/>
          </a:bodyPr>
          <a:lstStyle/>
          <a:p>
            <a:pPr eaLnBrk="1" hangingPunct="1"/>
            <a:r>
              <a:rPr lang="en-US" sz="4800" b="1" dirty="0">
                <a:ea typeface="ＭＳ Ｐゴシック" panose="020B0600070205080204" pitchFamily="34" charset="-128"/>
              </a:rPr>
              <a:t>Defining Group Communication</a:t>
            </a:r>
          </a:p>
        </p:txBody>
      </p:sp>
      <p:sp>
        <p:nvSpPr>
          <p:cNvPr id="50179" name="Rectangle 3"/>
          <p:cNvSpPr>
            <a:spLocks noGrp="1" noChangeArrowheads="1"/>
          </p:cNvSpPr>
          <p:nvPr>
            <p:ph idx="1"/>
          </p:nvPr>
        </p:nvSpPr>
        <p:spPr>
          <a:xfrm>
            <a:off x="814717" y="1834933"/>
            <a:ext cx="7291387" cy="4310063"/>
          </a:xfrm>
        </p:spPr>
        <p:txBody>
          <a:bodyPr/>
          <a:lstStyle/>
          <a:p>
            <a:pPr algn="ctr" eaLnBrk="1" hangingPunct="1">
              <a:buFontTx/>
              <a:buNone/>
            </a:pPr>
            <a:r>
              <a:rPr lang="en-US" sz="3600" b="1" dirty="0">
                <a:ea typeface="ＭＳ Ｐゴシック" panose="020B0600070205080204" pitchFamily="34" charset="-128"/>
              </a:rPr>
              <a:t>Interaction</a:t>
            </a:r>
          </a:p>
          <a:p>
            <a:pPr algn="ctr" eaLnBrk="1" hangingPunct="1">
              <a:buFontTx/>
              <a:buNone/>
            </a:pPr>
            <a:endParaRPr lang="en-US" sz="1000" b="1" dirty="0">
              <a:ea typeface="ＭＳ Ｐゴシック" panose="020B0600070205080204" pitchFamily="34" charset="-128"/>
            </a:endParaRPr>
          </a:p>
          <a:p>
            <a:pPr eaLnBrk="1" hangingPunct="1"/>
            <a:r>
              <a:rPr lang="en-US" dirty="0">
                <a:ea typeface="ＭＳ Ｐゴシック" panose="020B0600070205080204" pitchFamily="34" charset="-128"/>
              </a:rPr>
              <a:t>Group members use verbal and nonverbal messages to generate meanings and establish relationships.</a:t>
            </a:r>
          </a:p>
          <a:p>
            <a:pPr eaLnBrk="1" hangingPunct="1"/>
            <a:r>
              <a:rPr lang="en-US" dirty="0">
                <a:ea typeface="ＭＳ Ｐゴシック" panose="020B0600070205080204" pitchFamily="34" charset="-128"/>
              </a:rPr>
              <a:t>Group communication requires interaction.</a:t>
            </a:r>
          </a:p>
          <a:p>
            <a:pPr lvl="1" eaLnBrk="1" hangingPunct="1"/>
            <a:endParaRPr lang="en-US" dirty="0">
              <a:ea typeface="ＭＳ Ｐゴシック" panose="020B0600070205080204" pitchFamily="34" charset="-128"/>
            </a:endParaRPr>
          </a:p>
        </p:txBody>
      </p:sp>
    </p:spTree>
    <p:extLst>
      <p:ext uri="{BB962C8B-B14F-4D97-AF65-F5344CB8AC3E}">
        <p14:creationId xmlns:p14="http://schemas.microsoft.com/office/powerpoint/2010/main" val="301016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Footer Placeholder 3"/>
          <p:cNvSpPr>
            <a:spLocks noGrp="1"/>
          </p:cNvSpPr>
          <p:nvPr>
            <p:ph type="ftr" sz="quarter" idx="12"/>
          </p:nvPr>
        </p:nvSpPr>
        <p:spPr bwMode="auto">
          <a:xfrm>
            <a:off x="9173988" y="6167486"/>
            <a:ext cx="295757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sz="1000" dirty="0">
                <a:latin typeface="Arial" panose="020B0604020202020204" pitchFamily="34" charset="0"/>
              </a:rPr>
              <a:t>©2010, 2007, 2003 Pearson Education, Inc.</a:t>
            </a:r>
          </a:p>
        </p:txBody>
      </p:sp>
      <p:sp>
        <p:nvSpPr>
          <p:cNvPr id="51202" name="Rectangle 1026"/>
          <p:cNvSpPr>
            <a:spLocks noGrp="1" noChangeArrowheads="1"/>
          </p:cNvSpPr>
          <p:nvPr>
            <p:ph type="title"/>
          </p:nvPr>
        </p:nvSpPr>
        <p:spPr>
          <a:xfrm>
            <a:off x="106473" y="337591"/>
            <a:ext cx="8229600" cy="914400"/>
          </a:xfrm>
        </p:spPr>
        <p:txBody>
          <a:bodyPr>
            <a:normAutofit fontScale="90000"/>
          </a:bodyPr>
          <a:lstStyle/>
          <a:p>
            <a:pPr eaLnBrk="1" hangingPunct="1"/>
            <a:r>
              <a:rPr lang="en-US" sz="4800" b="1" dirty="0">
                <a:ea typeface="ＭＳ Ｐゴシック" panose="020B0600070205080204" pitchFamily="34" charset="-128"/>
              </a:rPr>
              <a:t>Defining Group Communication</a:t>
            </a:r>
          </a:p>
        </p:txBody>
      </p:sp>
      <p:sp>
        <p:nvSpPr>
          <p:cNvPr id="51203" name="Rectangle 1027"/>
          <p:cNvSpPr>
            <a:spLocks noGrp="1" noChangeArrowheads="1"/>
          </p:cNvSpPr>
          <p:nvPr>
            <p:ph idx="1"/>
          </p:nvPr>
        </p:nvSpPr>
        <p:spPr>
          <a:xfrm>
            <a:off x="275897" y="1386818"/>
            <a:ext cx="9478525" cy="4381500"/>
          </a:xfrm>
        </p:spPr>
        <p:txBody>
          <a:bodyPr/>
          <a:lstStyle/>
          <a:p>
            <a:pPr algn="ctr" eaLnBrk="1" hangingPunct="1">
              <a:buFontTx/>
              <a:buNone/>
            </a:pPr>
            <a:r>
              <a:rPr lang="en-US" b="1" dirty="0">
                <a:ea typeface="ＭＳ Ｐゴシック" panose="020B0600070205080204" pitchFamily="34" charset="-128"/>
              </a:rPr>
              <a:t>Common Goal</a:t>
            </a:r>
          </a:p>
          <a:p>
            <a:pPr algn="ctr" eaLnBrk="1" hangingPunct="1">
              <a:buFontTx/>
              <a:buNone/>
            </a:pPr>
            <a:endParaRPr lang="en-US" sz="1000" b="1" dirty="0">
              <a:ea typeface="ＭＳ Ｐゴシック" panose="020B0600070205080204" pitchFamily="34" charset="-128"/>
            </a:endParaRPr>
          </a:p>
          <a:p>
            <a:pPr eaLnBrk="1" hangingPunct="1"/>
            <a:r>
              <a:rPr lang="en-US" sz="2800" dirty="0">
                <a:ea typeface="ＭＳ Ｐゴシック" panose="020B0600070205080204" pitchFamily="34" charset="-128"/>
              </a:rPr>
              <a:t>Defines and unifies a group</a:t>
            </a:r>
          </a:p>
          <a:p>
            <a:pPr eaLnBrk="1" hangingPunct="1"/>
            <a:r>
              <a:rPr lang="en-US" sz="2800" dirty="0">
                <a:ea typeface="ＭＳ Ｐゴシック" panose="020B0600070205080204" pitchFamily="34" charset="-128"/>
              </a:rPr>
              <a:t>A clear, elevated goal: </a:t>
            </a:r>
          </a:p>
          <a:p>
            <a:pPr lvl="1" eaLnBrk="1" hangingPunct="1"/>
            <a:r>
              <a:rPr lang="en-US" sz="2400" dirty="0">
                <a:ea typeface="ＭＳ Ｐゴシック" panose="020B0600070205080204" pitchFamily="34" charset="-128"/>
              </a:rPr>
              <a:t>separates successful from unsuccessful groups</a:t>
            </a:r>
          </a:p>
          <a:p>
            <a:pPr lvl="1" eaLnBrk="1" hangingPunct="1"/>
            <a:r>
              <a:rPr lang="en-US" sz="2400" dirty="0">
                <a:ea typeface="ＭＳ Ｐゴシック" panose="020B0600070205080204" pitchFamily="34" charset="-128"/>
              </a:rPr>
              <a:t>guides action            </a:t>
            </a:r>
          </a:p>
          <a:p>
            <a:pPr lvl="1" eaLnBrk="1" hangingPunct="1"/>
            <a:r>
              <a:rPr lang="en-US" sz="2400" dirty="0">
                <a:ea typeface="ＭＳ Ｐゴシック" panose="020B0600070205080204" pitchFamily="34" charset="-128"/>
              </a:rPr>
              <a:t>Helps set standards – </a:t>
            </a:r>
            <a:r>
              <a:rPr lang="en-US" sz="2400" dirty="0" err="1">
                <a:ea typeface="ＭＳ Ｐゴシック" panose="020B0600070205080204" pitchFamily="34" charset="-128"/>
              </a:rPr>
              <a:t>microsoft</a:t>
            </a:r>
            <a:r>
              <a:rPr lang="en-US" sz="2400" dirty="0">
                <a:ea typeface="ＭＳ Ｐゴシック" panose="020B0600070205080204" pitchFamily="34" charset="-128"/>
              </a:rPr>
              <a:t>, </a:t>
            </a:r>
            <a:r>
              <a:rPr lang="en-US" sz="2400" dirty="0" err="1">
                <a:ea typeface="ＭＳ Ｐゴシック" panose="020B0600070205080204" pitchFamily="34" charset="-128"/>
              </a:rPr>
              <a:t>fsoft</a:t>
            </a:r>
            <a:endParaRPr lang="en-US" sz="2400" dirty="0">
              <a:ea typeface="ＭＳ Ｐゴシック" panose="020B0600070205080204" pitchFamily="34" charset="-128"/>
            </a:endParaRPr>
          </a:p>
          <a:p>
            <a:pPr lvl="1" eaLnBrk="1" hangingPunct="1"/>
            <a:r>
              <a:rPr lang="en-US" sz="2400" dirty="0">
                <a:ea typeface="ＭＳ Ｐゴシック" panose="020B0600070205080204" pitchFamily="34" charset="-128"/>
              </a:rPr>
              <a:t>helps resolve conflict </a:t>
            </a:r>
          </a:p>
          <a:p>
            <a:pPr lvl="1" eaLnBrk="1" hangingPunct="1"/>
            <a:r>
              <a:rPr lang="en-US" sz="2400" dirty="0">
                <a:ea typeface="ＭＳ Ｐゴシック" panose="020B0600070205080204" pitchFamily="34" charset="-128"/>
              </a:rPr>
              <a:t>motivates members</a:t>
            </a:r>
          </a:p>
          <a:p>
            <a:pPr lvl="1" eaLnBrk="1" hangingPunct="1"/>
            <a:endParaRPr lang="en-US" sz="2400" dirty="0">
              <a:ea typeface="ＭＳ Ｐゴシック" panose="020B0600070205080204" pitchFamily="34" charset="-128"/>
            </a:endParaRPr>
          </a:p>
        </p:txBody>
      </p:sp>
    </p:spTree>
    <p:extLst>
      <p:ext uri="{BB962C8B-B14F-4D97-AF65-F5344CB8AC3E}">
        <p14:creationId xmlns:p14="http://schemas.microsoft.com/office/powerpoint/2010/main" val="2115133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Footer Placeholder 3"/>
          <p:cNvSpPr>
            <a:spLocks noGrp="1"/>
          </p:cNvSpPr>
          <p:nvPr>
            <p:ph type="ftr" sz="quarter" idx="12"/>
          </p:nvPr>
        </p:nvSpPr>
        <p:spPr bwMode="auto">
          <a:xfrm>
            <a:off x="8982173" y="6269962"/>
            <a:ext cx="320982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sz="1000" dirty="0">
                <a:latin typeface="Arial" panose="020B0604020202020204" pitchFamily="34" charset="0"/>
              </a:rPr>
              <a:t>©2010, 2007, 2003 Pearson Education, Inc.</a:t>
            </a:r>
          </a:p>
        </p:txBody>
      </p:sp>
      <p:sp>
        <p:nvSpPr>
          <p:cNvPr id="53250" name="Rectangle 2"/>
          <p:cNvSpPr>
            <a:spLocks noGrp="1" noChangeArrowheads="1"/>
          </p:cNvSpPr>
          <p:nvPr>
            <p:ph type="title"/>
          </p:nvPr>
        </p:nvSpPr>
        <p:spPr>
          <a:xfrm>
            <a:off x="270642" y="480848"/>
            <a:ext cx="8229600" cy="914400"/>
          </a:xfrm>
        </p:spPr>
        <p:txBody>
          <a:bodyPr>
            <a:normAutofit fontScale="90000"/>
          </a:bodyPr>
          <a:lstStyle/>
          <a:p>
            <a:pPr eaLnBrk="1" hangingPunct="1"/>
            <a:r>
              <a:rPr lang="en-US" sz="4800" b="1" dirty="0">
                <a:ea typeface="ＭＳ Ｐゴシック" panose="020B0600070205080204" pitchFamily="34" charset="-128"/>
              </a:rPr>
              <a:t>Defining Group Communication</a:t>
            </a:r>
          </a:p>
        </p:txBody>
      </p:sp>
      <p:sp>
        <p:nvSpPr>
          <p:cNvPr id="53251" name="Rectangle 3"/>
          <p:cNvSpPr>
            <a:spLocks noGrp="1" noChangeArrowheads="1"/>
          </p:cNvSpPr>
          <p:nvPr>
            <p:ph idx="1"/>
          </p:nvPr>
        </p:nvSpPr>
        <p:spPr>
          <a:xfrm>
            <a:off x="270642" y="1820755"/>
            <a:ext cx="9698421" cy="4321175"/>
          </a:xfrm>
        </p:spPr>
        <p:txBody>
          <a:bodyPr/>
          <a:lstStyle/>
          <a:p>
            <a:pPr algn="ctr" eaLnBrk="1" hangingPunct="1">
              <a:buFontTx/>
              <a:buNone/>
            </a:pPr>
            <a:r>
              <a:rPr lang="en-US" sz="3600" b="1" dirty="0">
                <a:ea typeface="ＭＳ Ｐゴシック" panose="020B0600070205080204" pitchFamily="34" charset="-128"/>
              </a:rPr>
              <a:t>Interdependence</a:t>
            </a:r>
          </a:p>
          <a:p>
            <a:pPr eaLnBrk="1" hangingPunct="1"/>
            <a:r>
              <a:rPr lang="en-US" dirty="0">
                <a:ea typeface="ＭＳ Ｐゴシック" panose="020B0600070205080204" pitchFamily="34" charset="-128"/>
              </a:rPr>
              <a:t>Each group member is </a:t>
            </a:r>
            <a:r>
              <a:rPr lang="en-US" u="sng" dirty="0">
                <a:ea typeface="ＭＳ Ｐゴシック" panose="020B0600070205080204" pitchFamily="34" charset="-128"/>
              </a:rPr>
              <a:t>affected</a:t>
            </a:r>
            <a:r>
              <a:rPr lang="en-US" dirty="0">
                <a:ea typeface="ＭＳ Ｐゴシック" panose="020B0600070205080204" pitchFamily="34" charset="-128"/>
              </a:rPr>
              <a:t> and influenced by the actions of other members.</a:t>
            </a:r>
          </a:p>
          <a:p>
            <a:pPr algn="ctr" eaLnBrk="1" hangingPunct="1">
              <a:buFontTx/>
              <a:buNone/>
            </a:pPr>
            <a:endParaRPr lang="en-US" sz="1000" dirty="0">
              <a:ea typeface="ＭＳ Ｐゴシック" panose="020B0600070205080204" pitchFamily="34" charset="-128"/>
            </a:endParaRPr>
          </a:p>
          <a:p>
            <a:pPr algn="ctr" eaLnBrk="1" hangingPunct="1">
              <a:buFontTx/>
              <a:buNone/>
            </a:pPr>
            <a:r>
              <a:rPr lang="en-US" sz="3600" b="1" dirty="0">
                <a:ea typeface="ＭＳ Ｐゴシック" panose="020B0600070205080204" pitchFamily="34" charset="-128"/>
              </a:rPr>
              <a:t>Working</a:t>
            </a:r>
          </a:p>
          <a:p>
            <a:pPr eaLnBrk="1" hangingPunct="1"/>
            <a:r>
              <a:rPr lang="en-US" dirty="0">
                <a:ea typeface="ＭＳ Ｐゴシック" panose="020B0600070205080204" pitchFamily="34" charset="-128"/>
              </a:rPr>
              <a:t>Group members work </a:t>
            </a:r>
            <a:r>
              <a:rPr lang="en-US" u="sng" dirty="0">
                <a:ea typeface="ＭＳ Ｐゴシック" panose="020B0600070205080204" pitchFamily="34" charset="-128"/>
              </a:rPr>
              <a:t>together</a:t>
            </a:r>
            <a:r>
              <a:rPr lang="en-US" dirty="0">
                <a:ea typeface="ＭＳ Ｐゴシック" panose="020B0600070205080204" pitchFamily="34" charset="-128"/>
              </a:rPr>
              <a:t> to achieve a </a:t>
            </a:r>
            <a:r>
              <a:rPr lang="en-US" u="sng" dirty="0">
                <a:ea typeface="ＭＳ Ｐゴシック" panose="020B0600070205080204" pitchFamily="34" charset="-128"/>
              </a:rPr>
              <a:t>common goal</a:t>
            </a:r>
            <a:r>
              <a:rPr lang="en-US" dirty="0">
                <a:ea typeface="ＭＳ Ｐゴシック" panose="020B0600070205080204" pitchFamily="34" charset="-128"/>
              </a:rPr>
              <a:t>.</a:t>
            </a:r>
          </a:p>
        </p:txBody>
      </p:sp>
    </p:spTree>
    <p:extLst>
      <p:ext uri="{BB962C8B-B14F-4D97-AF65-F5344CB8AC3E}">
        <p14:creationId xmlns:p14="http://schemas.microsoft.com/office/powerpoint/2010/main" val="2964549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Footer Placeholder 3"/>
          <p:cNvSpPr>
            <a:spLocks noGrp="1"/>
          </p:cNvSpPr>
          <p:nvPr>
            <p:ph type="ftr" sz="quarter" idx="12"/>
          </p:nvPr>
        </p:nvSpPr>
        <p:spPr bwMode="auto">
          <a:xfrm>
            <a:off x="8666863" y="6293610"/>
            <a:ext cx="352513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sz="1000" dirty="0">
                <a:latin typeface="Arial" panose="020B0604020202020204" pitchFamily="34" charset="0"/>
              </a:rPr>
              <a:t>©2010, 2007, 2003 Pearson Education, Inc.</a:t>
            </a:r>
          </a:p>
        </p:txBody>
      </p:sp>
      <p:sp>
        <p:nvSpPr>
          <p:cNvPr id="55298" name="Rectangle 6"/>
          <p:cNvSpPr>
            <a:spLocks noGrp="1" noChangeArrowheads="1"/>
          </p:cNvSpPr>
          <p:nvPr>
            <p:ph type="title"/>
          </p:nvPr>
        </p:nvSpPr>
        <p:spPr>
          <a:xfrm>
            <a:off x="147091" y="312245"/>
            <a:ext cx="8229600" cy="901700"/>
          </a:xfrm>
        </p:spPr>
        <p:txBody>
          <a:bodyPr>
            <a:normAutofit fontScale="90000"/>
          </a:bodyPr>
          <a:lstStyle/>
          <a:p>
            <a:pPr eaLnBrk="1" hangingPunct="1"/>
            <a:r>
              <a:rPr lang="en-US" sz="5400" b="1" dirty="0">
                <a:ea typeface="ＭＳ Ｐゴシック" panose="020B0600070205080204" pitchFamily="34" charset="-128"/>
              </a:rPr>
              <a:t>PowerPoint Quiz</a:t>
            </a:r>
          </a:p>
        </p:txBody>
      </p:sp>
      <p:sp>
        <p:nvSpPr>
          <p:cNvPr id="55299" name="Rectangle 7"/>
          <p:cNvSpPr>
            <a:spLocks noGrp="1" noChangeArrowheads="1"/>
          </p:cNvSpPr>
          <p:nvPr>
            <p:ph idx="1"/>
          </p:nvPr>
        </p:nvSpPr>
        <p:spPr>
          <a:xfrm>
            <a:off x="231229" y="1860496"/>
            <a:ext cx="9488124" cy="4273550"/>
          </a:xfrm>
        </p:spPr>
        <p:txBody>
          <a:bodyPr/>
          <a:lstStyle/>
          <a:p>
            <a:pPr marL="533400" indent="-533400">
              <a:buNone/>
            </a:pPr>
            <a:r>
              <a:rPr lang="en-US" sz="2800" dirty="0">
                <a:ea typeface="ＭＳ Ｐゴシック" panose="020B0600070205080204" pitchFamily="34" charset="-128"/>
              </a:rPr>
              <a:t>	</a:t>
            </a:r>
            <a:r>
              <a:rPr lang="en-US" dirty="0">
                <a:ea typeface="ＭＳ Ｐゴシック" panose="020B0600070205080204" pitchFamily="34" charset="-128"/>
              </a:rPr>
              <a:t>Which of the following situations best represents group communication?</a:t>
            </a:r>
          </a:p>
          <a:p>
            <a:pPr marL="1311275" lvl="1">
              <a:buFontTx/>
              <a:buAutoNum type="alphaLcParenR"/>
            </a:pPr>
            <a:r>
              <a:rPr lang="en-US" sz="2400" dirty="0">
                <a:ea typeface="ＭＳ Ｐゴシック" panose="020B0600070205080204" pitchFamily="34" charset="-128"/>
              </a:rPr>
              <a:t>People talking about politics in an elevator</a:t>
            </a:r>
          </a:p>
          <a:p>
            <a:pPr marL="1311275" lvl="1">
              <a:buFontTx/>
              <a:buAutoNum type="alphaLcParenR"/>
            </a:pPr>
            <a:r>
              <a:rPr lang="en-US" sz="2400" dirty="0">
                <a:ea typeface="ＭＳ Ｐゴシック" panose="020B0600070205080204" pitchFamily="34" charset="-128"/>
              </a:rPr>
              <a:t>People discussing the weather in an airport</a:t>
            </a:r>
          </a:p>
          <a:p>
            <a:pPr marL="1311275" lvl="1">
              <a:buFontTx/>
              <a:buAutoNum type="alphaLcParenR"/>
            </a:pPr>
            <a:r>
              <a:rPr lang="en-US" sz="2400" dirty="0">
                <a:ea typeface="ＭＳ Ｐゴシック" panose="020B0600070205080204" pitchFamily="34" charset="-128"/>
              </a:rPr>
              <a:t>Parents cheering at a school soccer match</a:t>
            </a:r>
          </a:p>
          <a:p>
            <a:pPr marL="1311275" lvl="1">
              <a:buFontTx/>
              <a:buAutoNum type="alphaLcParenR"/>
            </a:pPr>
            <a:r>
              <a:rPr lang="en-US" sz="2400" dirty="0">
                <a:ea typeface="ＭＳ Ｐゴシック" panose="020B0600070205080204" pitchFamily="34" charset="-128"/>
              </a:rPr>
              <a:t>Jury members deliberating a court case</a:t>
            </a:r>
          </a:p>
          <a:p>
            <a:pPr marL="1311275" lvl="1">
              <a:buFontTx/>
              <a:buAutoNum type="alphaLcParenR"/>
            </a:pPr>
            <a:r>
              <a:rPr lang="en-US" sz="2400" dirty="0">
                <a:ea typeface="ＭＳ Ｐゴシック" panose="020B0600070205080204" pitchFamily="34" charset="-128"/>
              </a:rPr>
              <a:t>An audience listening to a concert</a:t>
            </a:r>
          </a:p>
        </p:txBody>
      </p:sp>
    </p:spTree>
    <p:extLst>
      <p:ext uri="{BB962C8B-B14F-4D97-AF65-F5344CB8AC3E}">
        <p14:creationId xmlns:p14="http://schemas.microsoft.com/office/powerpoint/2010/main" val="1684363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Footer Placeholder 3"/>
          <p:cNvSpPr>
            <a:spLocks noGrp="1"/>
          </p:cNvSpPr>
          <p:nvPr>
            <p:ph type="ftr" sz="quarter" idx="12"/>
          </p:nvPr>
        </p:nvSpPr>
        <p:spPr bwMode="auto">
          <a:xfrm>
            <a:off x="8903346" y="6214783"/>
            <a:ext cx="3288654"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sz="1000" dirty="0">
                <a:latin typeface="Arial" panose="020B0604020202020204" pitchFamily="34" charset="0"/>
              </a:rPr>
              <a:t>©2010, 2007, 2003 Pearson Education, Inc.</a:t>
            </a:r>
          </a:p>
        </p:txBody>
      </p:sp>
      <p:sp>
        <p:nvSpPr>
          <p:cNvPr id="56322" name="Title 1"/>
          <p:cNvSpPr>
            <a:spLocks noGrp="1"/>
          </p:cNvSpPr>
          <p:nvPr>
            <p:ph type="title"/>
          </p:nvPr>
        </p:nvSpPr>
        <p:spPr>
          <a:xfrm>
            <a:off x="165538" y="307427"/>
            <a:ext cx="9761483" cy="1119188"/>
          </a:xfrm>
        </p:spPr>
        <p:txBody>
          <a:bodyPr>
            <a:normAutofit fontScale="90000"/>
          </a:bodyPr>
          <a:lstStyle/>
          <a:p>
            <a:r>
              <a:rPr lang="en-US" b="1" dirty="0">
                <a:ea typeface="ＭＳ Ｐゴシック" panose="020B0600070205080204" pitchFamily="34" charset="-128"/>
              </a:rPr>
              <a:t>Communication Process:</a:t>
            </a:r>
            <a:br>
              <a:rPr lang="en-US" b="1" dirty="0">
                <a:ea typeface="ＭＳ Ｐゴシック" panose="020B0600070205080204" pitchFamily="34" charset="-128"/>
              </a:rPr>
            </a:br>
            <a:r>
              <a:rPr lang="en-US" b="1" dirty="0">
                <a:ea typeface="ＭＳ Ｐゴシック" panose="020B0600070205080204" pitchFamily="34" charset="-128"/>
              </a:rPr>
              <a:t>Basic Elements </a:t>
            </a:r>
          </a:p>
        </p:txBody>
      </p:sp>
      <p:sp>
        <p:nvSpPr>
          <p:cNvPr id="56323" name="Content Placeholder 3"/>
          <p:cNvSpPr>
            <a:spLocks noGrp="1"/>
          </p:cNvSpPr>
          <p:nvPr>
            <p:ph sz="half" idx="1"/>
          </p:nvPr>
        </p:nvSpPr>
        <p:spPr>
          <a:xfrm>
            <a:off x="750779" y="1949122"/>
            <a:ext cx="3340100" cy="3319463"/>
          </a:xfrm>
        </p:spPr>
        <p:txBody>
          <a:bodyPr/>
          <a:lstStyle/>
          <a:p>
            <a:r>
              <a:rPr lang="en-US" sz="4400" dirty="0">
                <a:ea typeface="ＭＳ Ｐゴシック" panose="020B0600070205080204" pitchFamily="34" charset="-128"/>
              </a:rPr>
              <a:t>Members</a:t>
            </a:r>
          </a:p>
          <a:p>
            <a:r>
              <a:rPr lang="en-US" sz="4400" dirty="0">
                <a:ea typeface="ＭＳ Ｐゴシック" panose="020B0600070205080204" pitchFamily="34" charset="-128"/>
              </a:rPr>
              <a:t>Messages</a:t>
            </a:r>
          </a:p>
          <a:p>
            <a:r>
              <a:rPr lang="en-US" sz="4400" dirty="0">
                <a:ea typeface="ＭＳ Ｐゴシック" panose="020B0600070205080204" pitchFamily="34" charset="-128"/>
              </a:rPr>
              <a:t>Channels</a:t>
            </a:r>
          </a:p>
        </p:txBody>
      </p:sp>
      <p:sp>
        <p:nvSpPr>
          <p:cNvPr id="56324" name="Content Placeholder 4"/>
          <p:cNvSpPr>
            <a:spLocks noGrp="1"/>
          </p:cNvSpPr>
          <p:nvPr>
            <p:ph sz="half" idx="2"/>
          </p:nvPr>
        </p:nvSpPr>
        <p:spPr>
          <a:xfrm>
            <a:off x="4699986" y="1949121"/>
            <a:ext cx="3359150" cy="3319463"/>
          </a:xfrm>
        </p:spPr>
        <p:txBody>
          <a:bodyPr/>
          <a:lstStyle/>
          <a:p>
            <a:r>
              <a:rPr lang="en-US" sz="4400" dirty="0">
                <a:ea typeface="ＭＳ Ｐゴシック" panose="020B0600070205080204" pitchFamily="34" charset="-128"/>
              </a:rPr>
              <a:t>Feedback</a:t>
            </a:r>
          </a:p>
          <a:p>
            <a:r>
              <a:rPr lang="en-US" sz="4400" dirty="0">
                <a:ea typeface="ＭＳ Ｐゴシック" panose="020B0600070205080204" pitchFamily="34" charset="-128"/>
              </a:rPr>
              <a:t>Context</a:t>
            </a:r>
          </a:p>
          <a:p>
            <a:r>
              <a:rPr lang="en-US" sz="4400" dirty="0">
                <a:ea typeface="ＭＳ Ｐゴシック" panose="020B0600070205080204" pitchFamily="34" charset="-128"/>
              </a:rPr>
              <a:t>Noise</a:t>
            </a:r>
          </a:p>
        </p:txBody>
      </p:sp>
    </p:spTree>
    <p:extLst>
      <p:ext uri="{BB962C8B-B14F-4D97-AF65-F5344CB8AC3E}">
        <p14:creationId xmlns:p14="http://schemas.microsoft.com/office/powerpoint/2010/main" val="413747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Footer Placeholder 3"/>
          <p:cNvSpPr>
            <a:spLocks noGrp="1"/>
          </p:cNvSpPr>
          <p:nvPr>
            <p:ph type="ftr" sz="quarter" idx="11"/>
          </p:nvPr>
        </p:nvSpPr>
        <p:spPr bwMode="auto">
          <a:xfrm>
            <a:off x="9043194" y="6088658"/>
            <a:ext cx="62976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sz="1000" dirty="0">
                <a:latin typeface="Arial" panose="020B0604020202020204" pitchFamily="34" charset="0"/>
              </a:rPr>
              <a:t>©2010, 2007, 2003 Pearson Education, Inc.</a:t>
            </a:r>
          </a:p>
        </p:txBody>
      </p:sp>
      <p:sp>
        <p:nvSpPr>
          <p:cNvPr id="57346" name="Title 4"/>
          <p:cNvSpPr>
            <a:spLocks noGrp="1"/>
          </p:cNvSpPr>
          <p:nvPr>
            <p:ph type="title"/>
          </p:nvPr>
        </p:nvSpPr>
        <p:spPr>
          <a:xfrm>
            <a:off x="302173" y="215900"/>
            <a:ext cx="8229600" cy="800100"/>
          </a:xfrm>
        </p:spPr>
        <p:txBody>
          <a:bodyPr>
            <a:normAutofit fontScale="90000"/>
          </a:bodyPr>
          <a:lstStyle/>
          <a:p>
            <a:r>
              <a:rPr lang="en-US" sz="4800" b="1" dirty="0">
                <a:ea typeface="ＭＳ Ｐゴシック" panose="020B0600070205080204" pitchFamily="34" charset="-128"/>
              </a:rPr>
              <a:t>Group Communication Process</a:t>
            </a:r>
          </a:p>
        </p:txBody>
      </p:sp>
      <p:pic>
        <p:nvPicPr>
          <p:cNvPr id="573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056" y="785575"/>
            <a:ext cx="6295586" cy="607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98627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Footer Placeholder 3"/>
          <p:cNvSpPr>
            <a:spLocks noGrp="1"/>
          </p:cNvSpPr>
          <p:nvPr>
            <p:ph type="ftr" sz="quarter" idx="12"/>
          </p:nvPr>
        </p:nvSpPr>
        <p:spPr bwMode="auto">
          <a:xfrm>
            <a:off x="8795615" y="6191134"/>
            <a:ext cx="3288654"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sz="1000" dirty="0">
                <a:latin typeface="Arial" panose="020B0604020202020204" pitchFamily="34" charset="0"/>
              </a:rPr>
              <a:t>©2010, 2007, 2003 Pearson Education, Inc.</a:t>
            </a:r>
          </a:p>
        </p:txBody>
      </p:sp>
      <p:sp>
        <p:nvSpPr>
          <p:cNvPr id="59394" name="Rectangle 2"/>
          <p:cNvSpPr>
            <a:spLocks noGrp="1" noChangeArrowheads="1"/>
          </p:cNvSpPr>
          <p:nvPr>
            <p:ph type="title"/>
          </p:nvPr>
        </p:nvSpPr>
        <p:spPr>
          <a:xfrm>
            <a:off x="231228" y="228437"/>
            <a:ext cx="11506200" cy="1203325"/>
          </a:xfrm>
        </p:spPr>
        <p:txBody>
          <a:bodyPr/>
          <a:lstStyle/>
          <a:p>
            <a:pPr eaLnBrk="1" hangingPunct="1"/>
            <a:r>
              <a:rPr lang="en-US" b="1" dirty="0">
                <a:ea typeface="ＭＳ Ｐゴシック" panose="020B0600070205080204" pitchFamily="34" charset="-128"/>
              </a:rPr>
              <a:t>Group Communication Process:</a:t>
            </a:r>
            <a:br>
              <a:rPr lang="en-US" b="1" dirty="0">
                <a:ea typeface="ＭＳ Ｐゴシック" panose="020B0600070205080204" pitchFamily="34" charset="-128"/>
              </a:rPr>
            </a:br>
            <a:r>
              <a:rPr lang="en-US" b="1" dirty="0">
                <a:ea typeface="ＭＳ Ｐゴシック" panose="020B0600070205080204" pitchFamily="34" charset="-128"/>
              </a:rPr>
              <a:t>Match the Concepts </a:t>
            </a:r>
          </a:p>
        </p:txBody>
      </p:sp>
      <p:sp>
        <p:nvSpPr>
          <p:cNvPr id="59395" name="Rectangle 3"/>
          <p:cNvSpPr>
            <a:spLocks noGrp="1" noChangeArrowheads="1"/>
          </p:cNvSpPr>
          <p:nvPr>
            <p:ph sz="half" idx="1"/>
          </p:nvPr>
        </p:nvSpPr>
        <p:spPr>
          <a:xfrm>
            <a:off x="865419" y="1810131"/>
            <a:ext cx="2212975" cy="3852862"/>
          </a:xfrm>
        </p:spPr>
        <p:txBody>
          <a:bodyPr/>
          <a:lstStyle/>
          <a:p>
            <a:pPr eaLnBrk="1" hangingPunct="1">
              <a:buFontTx/>
              <a:buNone/>
            </a:pPr>
            <a:r>
              <a:rPr lang="en-US" sz="2400" dirty="0">
                <a:ea typeface="ＭＳ Ｐゴシック" panose="020B0600070205080204" pitchFamily="34" charset="-128"/>
              </a:rPr>
              <a:t>A.  </a:t>
            </a:r>
            <a:r>
              <a:rPr lang="en-US" dirty="0">
                <a:ea typeface="ＭＳ Ｐゴシック" panose="020B0600070205080204" pitchFamily="34" charset="-128"/>
              </a:rPr>
              <a:t>Members</a:t>
            </a:r>
          </a:p>
          <a:p>
            <a:pPr eaLnBrk="1" hangingPunct="1">
              <a:buFontTx/>
              <a:buNone/>
            </a:pPr>
            <a:r>
              <a:rPr lang="en-US" dirty="0">
                <a:ea typeface="ＭＳ Ｐゴシック" panose="020B0600070205080204" pitchFamily="34" charset="-128"/>
              </a:rPr>
              <a:t>B.  Messages</a:t>
            </a:r>
          </a:p>
          <a:p>
            <a:pPr eaLnBrk="1" hangingPunct="1">
              <a:buFontTx/>
              <a:buNone/>
            </a:pPr>
            <a:r>
              <a:rPr lang="en-US" dirty="0">
                <a:ea typeface="ＭＳ Ｐゴシック" panose="020B0600070205080204" pitchFamily="34" charset="-128"/>
              </a:rPr>
              <a:t>C.  Channels</a:t>
            </a:r>
          </a:p>
          <a:p>
            <a:pPr eaLnBrk="1" hangingPunct="1">
              <a:buFontTx/>
              <a:buNone/>
            </a:pPr>
            <a:r>
              <a:rPr lang="en-US" dirty="0">
                <a:ea typeface="ＭＳ Ｐゴシック" panose="020B0600070205080204" pitchFamily="34" charset="-128"/>
              </a:rPr>
              <a:t>D.  Feedback</a:t>
            </a:r>
          </a:p>
          <a:p>
            <a:pPr eaLnBrk="1" hangingPunct="1">
              <a:buFontTx/>
              <a:buNone/>
            </a:pPr>
            <a:r>
              <a:rPr lang="en-US" dirty="0">
                <a:ea typeface="ＭＳ Ｐゴシック" panose="020B0600070205080204" pitchFamily="34" charset="-128"/>
              </a:rPr>
              <a:t>E.  Context</a:t>
            </a:r>
          </a:p>
          <a:p>
            <a:pPr eaLnBrk="1" hangingPunct="1">
              <a:buFontTx/>
              <a:buNone/>
            </a:pPr>
            <a:r>
              <a:rPr lang="en-US" dirty="0">
                <a:ea typeface="ＭＳ Ｐゴシック" panose="020B0600070205080204" pitchFamily="34" charset="-128"/>
              </a:rPr>
              <a:t>F.   Noise</a:t>
            </a:r>
          </a:p>
        </p:txBody>
      </p:sp>
      <p:sp>
        <p:nvSpPr>
          <p:cNvPr id="59396" name="Rectangle 4"/>
          <p:cNvSpPr>
            <a:spLocks noGrp="1" noChangeArrowheads="1"/>
          </p:cNvSpPr>
          <p:nvPr>
            <p:ph sz="half" idx="2"/>
          </p:nvPr>
        </p:nvSpPr>
        <p:spPr>
          <a:xfrm>
            <a:off x="3681467" y="1810131"/>
            <a:ext cx="6064250" cy="3852862"/>
          </a:xfrm>
        </p:spPr>
        <p:txBody>
          <a:bodyPr/>
          <a:lstStyle/>
          <a:p>
            <a:pPr eaLnBrk="1" hangingPunct="1">
              <a:lnSpc>
                <a:spcPct val="90000"/>
              </a:lnSpc>
              <a:buFontTx/>
              <a:buNone/>
            </a:pPr>
            <a:r>
              <a:rPr lang="en-US" sz="2400" dirty="0">
                <a:ea typeface="ＭＳ Ｐゴシック" panose="020B0600070205080204" pitchFamily="34" charset="-128"/>
              </a:rPr>
              <a:t>_F_ Anything that interferes with or inhibits communication</a:t>
            </a:r>
          </a:p>
          <a:p>
            <a:pPr eaLnBrk="1" hangingPunct="1">
              <a:lnSpc>
                <a:spcPct val="90000"/>
              </a:lnSpc>
              <a:buFontTx/>
              <a:buNone/>
            </a:pPr>
            <a:r>
              <a:rPr lang="en-US" sz="2400" dirty="0">
                <a:ea typeface="ＭＳ Ｐゴシック" panose="020B0600070205080204" pitchFamily="34" charset="-128"/>
              </a:rPr>
              <a:t>_B_ Ideas, information, opinions, feelings</a:t>
            </a:r>
          </a:p>
          <a:p>
            <a:pPr eaLnBrk="1" hangingPunct="1">
              <a:lnSpc>
                <a:spcPct val="90000"/>
              </a:lnSpc>
              <a:buFontTx/>
              <a:buNone/>
            </a:pPr>
            <a:r>
              <a:rPr lang="en-US" sz="2400" dirty="0">
                <a:ea typeface="ＭＳ Ｐゴシック" panose="020B0600070205080204" pitchFamily="34" charset="-128"/>
              </a:rPr>
              <a:t>_C_ Media used to share messages</a:t>
            </a:r>
          </a:p>
          <a:p>
            <a:pPr eaLnBrk="1" hangingPunct="1">
              <a:lnSpc>
                <a:spcPct val="90000"/>
              </a:lnSpc>
              <a:buFontTx/>
              <a:buNone/>
            </a:pPr>
            <a:r>
              <a:rPr lang="en-US" sz="2400" dirty="0">
                <a:ea typeface="ＭＳ Ｐゴシック" panose="020B0600070205080204" pitchFamily="34" charset="-128"/>
              </a:rPr>
              <a:t>_A_ Recognized and accepted as belonging to a group</a:t>
            </a:r>
          </a:p>
          <a:p>
            <a:pPr eaLnBrk="1" hangingPunct="1">
              <a:lnSpc>
                <a:spcPct val="90000"/>
              </a:lnSpc>
              <a:buFontTx/>
              <a:buNone/>
            </a:pPr>
            <a:r>
              <a:rPr lang="en-US" sz="2400" dirty="0">
                <a:ea typeface="ＭＳ Ｐゴシック" panose="020B0600070205080204" pitchFamily="34" charset="-128"/>
              </a:rPr>
              <a:t>_D Response or reaction to a message</a:t>
            </a:r>
          </a:p>
          <a:p>
            <a:pPr eaLnBrk="1" hangingPunct="1">
              <a:lnSpc>
                <a:spcPct val="90000"/>
              </a:lnSpc>
              <a:buFontTx/>
              <a:buNone/>
            </a:pPr>
            <a:r>
              <a:rPr lang="en-US" sz="2400" dirty="0">
                <a:ea typeface="ＭＳ Ｐゴシック" panose="020B0600070205080204" pitchFamily="34" charset="-128"/>
              </a:rPr>
              <a:t>_E_ The physical and psychological environment</a:t>
            </a:r>
          </a:p>
          <a:p>
            <a:pPr eaLnBrk="1" hangingPunct="1">
              <a:lnSpc>
                <a:spcPct val="90000"/>
              </a:lnSpc>
              <a:buFontTx/>
              <a:buNone/>
            </a:pPr>
            <a:endParaRPr lang="en-US" sz="2400" dirty="0">
              <a:ea typeface="ＭＳ Ｐゴシック" panose="020B0600070205080204" pitchFamily="34" charset="-128"/>
            </a:endParaRPr>
          </a:p>
        </p:txBody>
      </p:sp>
    </p:spTree>
    <p:extLst>
      <p:ext uri="{BB962C8B-B14F-4D97-AF65-F5344CB8AC3E}">
        <p14:creationId xmlns:p14="http://schemas.microsoft.com/office/powerpoint/2010/main" val="6411641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Footer Placeholder 3"/>
          <p:cNvSpPr>
            <a:spLocks noGrp="1"/>
          </p:cNvSpPr>
          <p:nvPr>
            <p:ph type="ftr" sz="quarter" idx="12"/>
          </p:nvPr>
        </p:nvSpPr>
        <p:spPr bwMode="auto">
          <a:xfrm>
            <a:off x="8898091" y="6254196"/>
            <a:ext cx="3107351"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sz="1000" dirty="0">
                <a:latin typeface="Arial" panose="020B0604020202020204" pitchFamily="34" charset="0"/>
              </a:rPr>
              <a:t>©2010, 2007, 2003 Pearson Education, Inc.</a:t>
            </a:r>
          </a:p>
        </p:txBody>
      </p:sp>
      <p:sp>
        <p:nvSpPr>
          <p:cNvPr id="60418" name="Title 2"/>
          <p:cNvSpPr>
            <a:spLocks noGrp="1"/>
          </p:cNvSpPr>
          <p:nvPr>
            <p:ph type="title"/>
          </p:nvPr>
        </p:nvSpPr>
        <p:spPr>
          <a:xfrm>
            <a:off x="149772" y="433552"/>
            <a:ext cx="9895490" cy="966788"/>
          </a:xfrm>
        </p:spPr>
        <p:txBody>
          <a:bodyPr>
            <a:normAutofit fontScale="90000"/>
          </a:bodyPr>
          <a:lstStyle/>
          <a:p>
            <a:r>
              <a:rPr lang="en-US" sz="4000" b="1" dirty="0">
                <a:ea typeface="ＭＳ Ｐゴシック" panose="020B0600070205080204" pitchFamily="34" charset="-128"/>
              </a:rPr>
              <a:t>Your group will answer 1 question in a piece of paper 100 words</a:t>
            </a:r>
          </a:p>
        </p:txBody>
      </p:sp>
      <p:sp>
        <p:nvSpPr>
          <p:cNvPr id="45059" name="Content Placeholder 3"/>
          <p:cNvSpPr>
            <a:spLocks noGrp="1"/>
          </p:cNvSpPr>
          <p:nvPr>
            <p:ph idx="1"/>
          </p:nvPr>
        </p:nvSpPr>
        <p:spPr>
          <a:xfrm>
            <a:off x="630841" y="2115481"/>
            <a:ext cx="8583613" cy="5326062"/>
          </a:xfrm>
        </p:spPr>
        <p:txBody>
          <a:bodyPr/>
          <a:lstStyle/>
          <a:p>
            <a:pPr marL="514350" indent="-514350">
              <a:buFont typeface="Calibri" panose="020F0502020204030204" pitchFamily="34" charset="0"/>
              <a:buAutoNum type="arabicPeriod"/>
            </a:pPr>
            <a:r>
              <a:rPr lang="en-US" dirty="0">
                <a:ea typeface="ＭＳ Ｐゴシック" panose="020B0600070205080204" pitchFamily="34" charset="-128"/>
              </a:rPr>
              <a:t>HOW Groups receive input and produce output? </a:t>
            </a:r>
            <a:r>
              <a:rPr lang="en-US" b="1" dirty="0" err="1">
                <a:solidFill>
                  <a:srgbClr val="FF0000"/>
                </a:solidFill>
                <a:ea typeface="ＭＳ Ｐゴシック" panose="020B0600070205080204" pitchFamily="34" charset="-128"/>
              </a:rPr>
              <a:t>Hùng</a:t>
            </a:r>
            <a:r>
              <a:rPr lang="en-US" dirty="0">
                <a:ea typeface="ＭＳ Ｐゴシック" panose="020B0600070205080204" pitchFamily="34" charset="-128"/>
              </a:rPr>
              <a:t> </a:t>
            </a:r>
          </a:p>
          <a:p>
            <a:pPr marL="514350" indent="-514350">
              <a:buFont typeface="Calibri" panose="020F0502020204030204" pitchFamily="34" charset="0"/>
              <a:buAutoNum type="arabicPeriod"/>
            </a:pPr>
            <a:r>
              <a:rPr lang="en-US" dirty="0">
                <a:ea typeface="ＭＳ Ｐゴシック" panose="020B0600070205080204" pitchFamily="34" charset="-128"/>
              </a:rPr>
              <a:t>WHY SHOULD Members are interdependent? What will happen IF members do not interdependent? </a:t>
            </a:r>
            <a:r>
              <a:rPr lang="en-US" dirty="0" err="1">
                <a:solidFill>
                  <a:srgbClr val="FF0000"/>
                </a:solidFill>
                <a:ea typeface="ＭＳ Ｐゴシック" panose="020B0600070205080204" pitchFamily="34" charset="-128"/>
              </a:rPr>
              <a:t>Duy</a:t>
            </a:r>
            <a:endParaRPr lang="en-US" dirty="0">
              <a:solidFill>
                <a:srgbClr val="FF0000"/>
              </a:solidFill>
              <a:ea typeface="ＭＳ Ｐゴシック" panose="020B0600070205080204" pitchFamily="34" charset="-128"/>
            </a:endParaRPr>
          </a:p>
          <a:p>
            <a:pPr marL="514350" indent="-514350">
              <a:buFont typeface="Calibri" panose="020F0502020204030204" pitchFamily="34" charset="0"/>
              <a:buAutoNum type="arabicPeriod"/>
            </a:pPr>
            <a:r>
              <a:rPr lang="en-US" dirty="0">
                <a:ea typeface="ＭＳ Ｐゴシック" panose="020B0600070205080204" pitchFamily="34" charset="-128"/>
              </a:rPr>
              <a:t>What is a good group goal? </a:t>
            </a:r>
            <a:r>
              <a:rPr lang="en-US" b="1" dirty="0" err="1">
                <a:solidFill>
                  <a:srgbClr val="FF0000"/>
                </a:solidFill>
                <a:ea typeface="ＭＳ Ｐゴシック" panose="020B0600070205080204" pitchFamily="34" charset="-128"/>
              </a:rPr>
              <a:t>Khánh</a:t>
            </a:r>
            <a:endParaRPr lang="en-US" b="1" u="sng" dirty="0">
              <a:solidFill>
                <a:srgbClr val="FF0000"/>
              </a:solidFill>
              <a:ea typeface="ＭＳ Ｐゴシック" panose="020B0600070205080204" pitchFamily="34" charset="-128"/>
            </a:endParaRPr>
          </a:p>
          <a:p>
            <a:pPr marL="514350" indent="-514350">
              <a:buFont typeface="Calibri" panose="020F0502020204030204" pitchFamily="34" charset="0"/>
              <a:buAutoNum type="arabicPeriod"/>
            </a:pPr>
            <a:r>
              <a:rPr lang="en-US" dirty="0">
                <a:ea typeface="ＭＳ Ｐゴシック" panose="020B0600070205080204" pitchFamily="34" charset="-128"/>
              </a:rPr>
              <a:t>Why are Groups unpredictable?</a:t>
            </a:r>
            <a:r>
              <a:rPr lang="en-US" b="1" dirty="0">
                <a:solidFill>
                  <a:srgbClr val="FF0000"/>
                </a:solidFill>
                <a:ea typeface="ＭＳ Ｐゴシック" panose="020B0600070205080204" pitchFamily="34" charset="-128"/>
              </a:rPr>
              <a:t> </a:t>
            </a:r>
            <a:r>
              <a:rPr lang="en-US" b="1" dirty="0" err="1">
                <a:solidFill>
                  <a:srgbClr val="FF0000"/>
                </a:solidFill>
                <a:ea typeface="ＭＳ Ｐゴシック" panose="020B0600070205080204" pitchFamily="34" charset="-128"/>
              </a:rPr>
              <a:t>Ân</a:t>
            </a:r>
            <a:endParaRPr lang="en-US" b="1" dirty="0">
              <a:solidFill>
                <a:srgbClr val="FF0000"/>
              </a:solidFill>
              <a:ea typeface="ＭＳ Ｐゴシック" panose="020B0600070205080204" pitchFamily="34" charset="-128"/>
            </a:endParaRPr>
          </a:p>
          <a:p>
            <a:pPr marL="514350" indent="-514350">
              <a:buFont typeface="Calibri" panose="020F0502020204030204" pitchFamily="34" charset="0"/>
              <a:buAutoNum type="arabicPeriod"/>
            </a:pPr>
            <a:r>
              <a:rPr lang="en-US" dirty="0">
                <a:ea typeface="ＭＳ Ｐゴシック" panose="020B0600070205080204" pitchFamily="34" charset="-128"/>
              </a:rPr>
              <a:t>How can Groups balance contradictory tensions between members? </a:t>
            </a:r>
            <a:r>
              <a:rPr lang="en-US" dirty="0" err="1">
                <a:solidFill>
                  <a:srgbClr val="FF0000"/>
                </a:solidFill>
                <a:ea typeface="ＭＳ Ｐゴシック" panose="020B0600070205080204" pitchFamily="34" charset="-128"/>
              </a:rPr>
              <a:t>Bách</a:t>
            </a:r>
            <a:endParaRPr lang="en-US" dirty="0">
              <a:solidFill>
                <a:srgbClr val="FF0000"/>
              </a:solidFill>
              <a:ea typeface="ＭＳ Ｐゴシック" panose="020B0600070205080204" pitchFamily="34" charset="-128"/>
            </a:endParaRPr>
          </a:p>
          <a:p>
            <a:pPr marL="514350" indent="-514350"/>
            <a:endParaRPr lang="en-US" dirty="0">
              <a:ea typeface="ＭＳ Ｐゴシック" panose="020B0600070205080204" pitchFamily="34" charset="-128"/>
            </a:endParaRPr>
          </a:p>
          <a:p>
            <a:pPr marL="514350" indent="-514350"/>
            <a:r>
              <a:rPr lang="en-US" dirty="0">
                <a:ea typeface="ＭＳ Ｐゴシック" panose="020B0600070205080204" pitchFamily="34" charset="-128"/>
              </a:rPr>
              <a:t> </a:t>
            </a:r>
          </a:p>
        </p:txBody>
      </p:sp>
    </p:spTree>
    <p:extLst>
      <p:ext uri="{BB962C8B-B14F-4D97-AF65-F5344CB8AC3E}">
        <p14:creationId xmlns:p14="http://schemas.microsoft.com/office/powerpoint/2010/main" val="3874610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r>
              <a:rPr lang="en-US">
                <a:ea typeface="ＭＳ Ｐゴシック" panose="020B0600070205080204" pitchFamily="34" charset="-128"/>
              </a:rPr>
              <a:t>Group report </a:t>
            </a:r>
          </a:p>
        </p:txBody>
      </p:sp>
      <p:sp>
        <p:nvSpPr>
          <p:cNvPr id="27650" name="Content Placeholder 2"/>
          <p:cNvSpPr>
            <a:spLocks noGrp="1"/>
          </p:cNvSpPr>
          <p:nvPr>
            <p:ph idx="1"/>
          </p:nvPr>
        </p:nvSpPr>
        <p:spPr>
          <a:xfrm>
            <a:off x="141890" y="1930400"/>
            <a:ext cx="10262969" cy="4525963"/>
          </a:xfrm>
        </p:spPr>
        <p:txBody>
          <a:bodyPr>
            <a:normAutofit/>
          </a:bodyPr>
          <a:lstStyle/>
          <a:p>
            <a:r>
              <a:rPr lang="en-US" dirty="0">
                <a:ea typeface="ＭＳ Ｐゴシック" panose="020B0600070205080204" pitchFamily="34" charset="-128"/>
              </a:rPr>
              <a:t>(100 words) Group introduction: </a:t>
            </a:r>
          </a:p>
          <a:p>
            <a:r>
              <a:rPr lang="en-US" sz="2400" dirty="0">
                <a:ea typeface="ＭＳ Ｐゴシック" panose="020B0600070205080204" pitchFamily="34" charset="-128"/>
              </a:rPr>
              <a:t>(150words) Group goal: make money / travel/ discover HCMC/ gym/ lose weight/ make up / small marketing project</a:t>
            </a:r>
            <a:r>
              <a:rPr lang="is-IS" sz="2400" dirty="0">
                <a:ea typeface="ＭＳ Ｐゴシック" panose="020B0600070205080204" pitchFamily="34" charset="-128"/>
              </a:rPr>
              <a:t>…...</a:t>
            </a:r>
            <a:endParaRPr lang="en-US" sz="2400" dirty="0">
              <a:ea typeface="ＭＳ Ｐゴシック" panose="020B0600070205080204" pitchFamily="34" charset="-128"/>
            </a:endParaRPr>
          </a:p>
          <a:p>
            <a:r>
              <a:rPr lang="en-US" sz="2400" dirty="0">
                <a:ea typeface="ＭＳ Ｐゴシック" panose="020B0600070205080204" pitchFamily="34" charset="-128"/>
              </a:rPr>
              <a:t>Deadline: 5 weeks </a:t>
            </a:r>
          </a:p>
          <a:p>
            <a:r>
              <a:rPr lang="en-US" sz="2400" dirty="0">
                <a:ea typeface="ＭＳ Ｐゴシック" panose="020B0600070205080204" pitchFamily="34" charset="-128"/>
              </a:rPr>
              <a:t>Final products: a video clip  to show in class</a:t>
            </a:r>
          </a:p>
          <a:p>
            <a:r>
              <a:rPr lang="en-US" sz="2400" dirty="0">
                <a:ea typeface="ＭＳ Ｐゴシック" panose="020B0600070205080204" pitchFamily="34" charset="-128"/>
              </a:rPr>
              <a:t>Possible / clear / enough motivation </a:t>
            </a:r>
          </a:p>
          <a:p>
            <a:r>
              <a:rPr lang="en-US" sz="2400" dirty="0">
                <a:ea typeface="ＭＳ Ｐゴシック" panose="020B0600070205080204" pitchFamily="34" charset="-128"/>
              </a:rPr>
              <a:t>Action plan</a:t>
            </a:r>
          </a:p>
        </p:txBody>
      </p:sp>
    </p:spTree>
    <p:extLst>
      <p:ext uri="{BB962C8B-B14F-4D97-AF65-F5344CB8AC3E}">
        <p14:creationId xmlns:p14="http://schemas.microsoft.com/office/powerpoint/2010/main" val="22008811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Footer Placeholder 3"/>
          <p:cNvSpPr>
            <a:spLocks noGrp="1"/>
          </p:cNvSpPr>
          <p:nvPr>
            <p:ph type="ftr" sz="quarter" idx="12"/>
          </p:nvPr>
        </p:nvSpPr>
        <p:spPr bwMode="auto">
          <a:xfrm>
            <a:off x="9126691" y="6305222"/>
            <a:ext cx="298122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sz="1000" dirty="0">
                <a:latin typeface="Arial" panose="020B0604020202020204" pitchFamily="34" charset="0"/>
              </a:rPr>
              <a:t>©2010, 2007, 2003 Pearson Education, Inc.</a:t>
            </a:r>
          </a:p>
        </p:txBody>
      </p:sp>
      <p:sp>
        <p:nvSpPr>
          <p:cNvPr id="61442" name="Title 3"/>
          <p:cNvSpPr>
            <a:spLocks noGrp="1"/>
          </p:cNvSpPr>
          <p:nvPr>
            <p:ph type="title"/>
          </p:nvPr>
        </p:nvSpPr>
        <p:spPr>
          <a:xfrm>
            <a:off x="270642" y="217652"/>
            <a:ext cx="8229600" cy="984250"/>
          </a:xfrm>
        </p:spPr>
        <p:txBody>
          <a:bodyPr>
            <a:normAutofit fontScale="90000"/>
          </a:bodyPr>
          <a:lstStyle/>
          <a:p>
            <a:r>
              <a:rPr lang="en-US" sz="5400" b="1" dirty="0">
                <a:ea typeface="ＭＳ Ｐゴシック" panose="020B0600070205080204" pitchFamily="34" charset="-128"/>
              </a:rPr>
              <a:t>Basic Types of Groups p.7</a:t>
            </a:r>
          </a:p>
        </p:txBody>
      </p:sp>
      <p:sp>
        <p:nvSpPr>
          <p:cNvPr id="61443" name="Content Placeholder 4"/>
          <p:cNvSpPr>
            <a:spLocks noGrp="1"/>
          </p:cNvSpPr>
          <p:nvPr>
            <p:ph sz="half" idx="1"/>
          </p:nvPr>
        </p:nvSpPr>
        <p:spPr>
          <a:xfrm>
            <a:off x="578866" y="1737437"/>
            <a:ext cx="4848170" cy="4032250"/>
          </a:xfrm>
        </p:spPr>
        <p:txBody>
          <a:bodyPr/>
          <a:lstStyle/>
          <a:p>
            <a:r>
              <a:rPr lang="en-US" sz="3600" dirty="0">
                <a:ea typeface="ＭＳ Ｐゴシック" panose="020B0600070205080204" pitchFamily="34" charset="-128"/>
              </a:rPr>
              <a:t>Primary Groups</a:t>
            </a:r>
          </a:p>
          <a:p>
            <a:r>
              <a:rPr lang="en-US" sz="3600" dirty="0">
                <a:ea typeface="ＭＳ Ｐゴシック" panose="020B0600070205080204" pitchFamily="34" charset="-128"/>
              </a:rPr>
              <a:t>Social Groups</a:t>
            </a:r>
          </a:p>
          <a:p>
            <a:r>
              <a:rPr lang="en-US" sz="3600" dirty="0">
                <a:ea typeface="ＭＳ Ｐゴシック" panose="020B0600070205080204" pitchFamily="34" charset="-128"/>
              </a:rPr>
              <a:t>Self-Help Groups</a:t>
            </a:r>
          </a:p>
          <a:p>
            <a:r>
              <a:rPr lang="en-US" sz="3600" dirty="0">
                <a:ea typeface="ＭＳ Ｐゴシック" panose="020B0600070205080204" pitchFamily="34" charset="-128"/>
              </a:rPr>
              <a:t>Learning Groups</a:t>
            </a:r>
          </a:p>
        </p:txBody>
      </p:sp>
      <p:sp>
        <p:nvSpPr>
          <p:cNvPr id="61444" name="Content Placeholder 5"/>
          <p:cNvSpPr>
            <a:spLocks noGrp="1"/>
          </p:cNvSpPr>
          <p:nvPr>
            <p:ph sz="half" idx="2"/>
          </p:nvPr>
        </p:nvSpPr>
        <p:spPr>
          <a:xfrm>
            <a:off x="5343800" y="1737437"/>
            <a:ext cx="4785545" cy="4032250"/>
          </a:xfrm>
        </p:spPr>
        <p:txBody>
          <a:bodyPr/>
          <a:lstStyle/>
          <a:p>
            <a:r>
              <a:rPr lang="en-US" sz="3600" dirty="0">
                <a:ea typeface="ＭＳ Ｐゴシック" panose="020B0600070205080204" pitchFamily="34" charset="-128"/>
              </a:rPr>
              <a:t>Service Groups</a:t>
            </a:r>
          </a:p>
          <a:p>
            <a:r>
              <a:rPr lang="en-US" sz="3600" dirty="0">
                <a:ea typeface="ＭＳ Ｐゴシック" panose="020B0600070205080204" pitchFamily="34" charset="-128"/>
              </a:rPr>
              <a:t>Civic Groups</a:t>
            </a:r>
          </a:p>
          <a:p>
            <a:r>
              <a:rPr lang="en-US" sz="3600" dirty="0">
                <a:ea typeface="ＭＳ Ｐゴシック" panose="020B0600070205080204" pitchFamily="34" charset="-128"/>
              </a:rPr>
              <a:t>Work Groups</a:t>
            </a:r>
          </a:p>
          <a:p>
            <a:r>
              <a:rPr lang="en-US" sz="3600" dirty="0">
                <a:ea typeface="ＭＳ Ｐゴシック" panose="020B0600070205080204" pitchFamily="34" charset="-128"/>
              </a:rPr>
              <a:t>Public Groups</a:t>
            </a:r>
          </a:p>
        </p:txBody>
      </p:sp>
    </p:spTree>
    <p:extLst>
      <p:ext uri="{BB962C8B-B14F-4D97-AF65-F5344CB8AC3E}">
        <p14:creationId xmlns:p14="http://schemas.microsoft.com/office/powerpoint/2010/main" val="10619472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Footer Placeholder 3"/>
          <p:cNvSpPr>
            <a:spLocks noGrp="1"/>
          </p:cNvSpPr>
          <p:nvPr>
            <p:ph type="ftr" sz="quarter" idx="12"/>
          </p:nvPr>
        </p:nvSpPr>
        <p:spPr bwMode="auto">
          <a:xfrm>
            <a:off x="8919111" y="6245226"/>
            <a:ext cx="3272889"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sz="1000" dirty="0">
                <a:latin typeface="Arial" panose="020B0604020202020204" pitchFamily="34" charset="0"/>
              </a:rPr>
              <a:t>©2010, 2007, 2003 Pearson Education, Inc.</a:t>
            </a:r>
          </a:p>
        </p:txBody>
      </p:sp>
      <p:sp>
        <p:nvSpPr>
          <p:cNvPr id="62466" name="Rectangle 2"/>
          <p:cNvSpPr>
            <a:spLocks noGrp="1" noChangeArrowheads="1"/>
          </p:cNvSpPr>
          <p:nvPr>
            <p:ph type="title"/>
          </p:nvPr>
        </p:nvSpPr>
        <p:spPr>
          <a:xfrm>
            <a:off x="102476" y="215900"/>
            <a:ext cx="10005848" cy="915988"/>
          </a:xfrm>
        </p:spPr>
        <p:txBody>
          <a:bodyPr>
            <a:normAutofit fontScale="90000"/>
          </a:bodyPr>
          <a:lstStyle/>
          <a:p>
            <a:pPr eaLnBrk="1" hangingPunct="1"/>
            <a:r>
              <a:rPr lang="en-US" sz="5400" b="1" dirty="0">
                <a:ea typeface="ＭＳ Ｐゴシック" panose="020B0600070205080204" pitchFamily="34" charset="-128"/>
              </a:rPr>
              <a:t>Match the Types of Groups P. 7</a:t>
            </a:r>
          </a:p>
        </p:txBody>
      </p:sp>
      <p:sp>
        <p:nvSpPr>
          <p:cNvPr id="62467" name="Rectangle 3"/>
          <p:cNvSpPr>
            <a:spLocks noGrp="1" noChangeArrowheads="1"/>
          </p:cNvSpPr>
          <p:nvPr>
            <p:ph sz="half" idx="1"/>
          </p:nvPr>
        </p:nvSpPr>
        <p:spPr>
          <a:xfrm>
            <a:off x="908556" y="2437187"/>
            <a:ext cx="7721736" cy="4525963"/>
          </a:xfrm>
        </p:spPr>
        <p:txBody>
          <a:bodyPr/>
          <a:lstStyle/>
          <a:p>
            <a:pPr marL="533400" indent="-533400">
              <a:buNone/>
            </a:pPr>
            <a:r>
              <a:rPr lang="en-US" dirty="0">
                <a:ea typeface="ＭＳ Ｐゴシック" panose="020B0600070205080204" pitchFamily="34" charset="-128"/>
              </a:rPr>
              <a:t>A.  Primary Group</a:t>
            </a:r>
          </a:p>
          <a:p>
            <a:pPr marL="533400" indent="-533400">
              <a:buFontTx/>
              <a:buAutoNum type="alphaUcPeriod" startAt="2"/>
            </a:pPr>
            <a:r>
              <a:rPr lang="en-US" dirty="0">
                <a:ea typeface="ＭＳ Ｐゴシック" panose="020B0600070205080204" pitchFamily="34" charset="-128"/>
              </a:rPr>
              <a:t>Social Group </a:t>
            </a:r>
          </a:p>
          <a:p>
            <a:pPr marL="533400" indent="-533400">
              <a:buFontTx/>
              <a:buAutoNum type="alphaUcPeriod" startAt="2"/>
            </a:pPr>
            <a:r>
              <a:rPr lang="en-US" dirty="0">
                <a:ea typeface="ＭＳ Ｐゴシック" panose="020B0600070205080204" pitchFamily="34" charset="-128"/>
              </a:rPr>
              <a:t>Self-help Group </a:t>
            </a:r>
          </a:p>
          <a:p>
            <a:pPr marL="533400" indent="-533400">
              <a:buNone/>
            </a:pPr>
            <a:r>
              <a:rPr lang="en-US" dirty="0">
                <a:ea typeface="ＭＳ Ｐゴシック" panose="020B0600070205080204" pitchFamily="34" charset="-128"/>
              </a:rPr>
              <a:t>D.  Learning Group </a:t>
            </a:r>
          </a:p>
          <a:p>
            <a:pPr marL="533400" indent="-533400">
              <a:buFontTx/>
              <a:buAutoNum type="alphaUcPeriod" startAt="5"/>
            </a:pPr>
            <a:r>
              <a:rPr lang="en-US" dirty="0">
                <a:ea typeface="ＭＳ Ｐゴシック" panose="020B0600070205080204" pitchFamily="34" charset="-128"/>
              </a:rPr>
              <a:t>Service Group</a:t>
            </a:r>
          </a:p>
          <a:p>
            <a:pPr marL="533400" indent="-533400">
              <a:buFontTx/>
              <a:buAutoNum type="alphaUcPeriod" startAt="5"/>
            </a:pPr>
            <a:r>
              <a:rPr lang="en-US" dirty="0">
                <a:ea typeface="ＭＳ Ｐゴシック" panose="020B0600070205080204" pitchFamily="34" charset="-128"/>
              </a:rPr>
              <a:t>Work Group</a:t>
            </a:r>
          </a:p>
          <a:p>
            <a:pPr marL="533400" indent="-533400">
              <a:buFontTx/>
              <a:buAutoNum type="alphaUcPeriod" startAt="5"/>
            </a:pPr>
            <a:r>
              <a:rPr lang="en-US" dirty="0">
                <a:ea typeface="ＭＳ Ｐゴシック" panose="020B0600070205080204" pitchFamily="34" charset="-128"/>
              </a:rPr>
              <a:t>Public Group</a:t>
            </a:r>
          </a:p>
          <a:p>
            <a:pPr marL="533400" indent="-533400">
              <a:buNone/>
            </a:pPr>
            <a:r>
              <a:rPr lang="en-US" sz="2400" dirty="0">
                <a:solidFill>
                  <a:srgbClr val="FF0000"/>
                </a:solidFill>
                <a:ea typeface="ＭＳ Ｐゴシック" panose="020B0600070205080204" pitchFamily="34" charset="-128"/>
              </a:rPr>
              <a:t>(In some cases, more than one type may apply)</a:t>
            </a:r>
          </a:p>
        </p:txBody>
      </p:sp>
      <p:sp>
        <p:nvSpPr>
          <p:cNvPr id="62468" name="Rectangle 4"/>
          <p:cNvSpPr>
            <a:spLocks noGrp="1" noChangeArrowheads="1"/>
          </p:cNvSpPr>
          <p:nvPr>
            <p:ph sz="half" idx="2"/>
          </p:nvPr>
        </p:nvSpPr>
        <p:spPr>
          <a:xfrm>
            <a:off x="5257801" y="1901825"/>
            <a:ext cx="4676776" cy="4114800"/>
          </a:xfrm>
        </p:spPr>
        <p:txBody>
          <a:bodyPr/>
          <a:lstStyle/>
          <a:p>
            <a:pPr eaLnBrk="1" hangingPunct="1">
              <a:buFontTx/>
              <a:buNone/>
            </a:pPr>
            <a:r>
              <a:rPr lang="en-US" dirty="0">
                <a:ea typeface="ＭＳ Ｐゴシック" panose="020B0600070205080204" pitchFamily="34" charset="-128"/>
              </a:rPr>
              <a:t>_C_ Alcoholics Anonymous</a:t>
            </a:r>
          </a:p>
          <a:p>
            <a:pPr eaLnBrk="1" hangingPunct="1">
              <a:buFontTx/>
              <a:buNone/>
            </a:pPr>
            <a:r>
              <a:rPr lang="en-US" dirty="0">
                <a:ea typeface="ＭＳ Ｐゴシック" panose="020B0600070205080204" pitchFamily="34" charset="-128"/>
              </a:rPr>
              <a:t>_A_ Bowling Team</a:t>
            </a:r>
          </a:p>
          <a:p>
            <a:pPr eaLnBrk="1" hangingPunct="1">
              <a:buFontTx/>
              <a:buNone/>
            </a:pPr>
            <a:r>
              <a:rPr lang="en-US" dirty="0">
                <a:ea typeface="ＭＳ Ｐゴシック" panose="020B0600070205080204" pitchFamily="34" charset="-128"/>
              </a:rPr>
              <a:t>_G_ Boy or Girl Scout Troop</a:t>
            </a:r>
          </a:p>
          <a:p>
            <a:pPr eaLnBrk="1" hangingPunct="1">
              <a:buFontTx/>
              <a:buNone/>
            </a:pPr>
            <a:r>
              <a:rPr lang="en-US" dirty="0">
                <a:ea typeface="ＭＳ Ｐゴシック" panose="020B0600070205080204" pitchFamily="34" charset="-128"/>
              </a:rPr>
              <a:t>_BGAE_ Church Choir</a:t>
            </a:r>
          </a:p>
          <a:p>
            <a:pPr eaLnBrk="1" hangingPunct="1">
              <a:buFontTx/>
              <a:buNone/>
            </a:pPr>
            <a:r>
              <a:rPr lang="en-US" dirty="0">
                <a:ea typeface="ＭＳ Ｐゴシック" panose="020B0600070205080204" pitchFamily="34" charset="-128"/>
              </a:rPr>
              <a:t>_F	D_ SE teaching team</a:t>
            </a:r>
          </a:p>
          <a:p>
            <a:pPr eaLnBrk="1" hangingPunct="1">
              <a:buFontTx/>
              <a:buNone/>
            </a:pPr>
            <a:r>
              <a:rPr lang="en-US" dirty="0">
                <a:ea typeface="ＭＳ Ｐゴシック" panose="020B0600070205080204" pitchFamily="34" charset="-128"/>
              </a:rPr>
              <a:t>_EG_  Group Counseling</a:t>
            </a:r>
          </a:p>
          <a:p>
            <a:pPr eaLnBrk="1" hangingPunct="1">
              <a:buFontTx/>
              <a:buNone/>
            </a:pPr>
            <a:r>
              <a:rPr lang="en-US" dirty="0">
                <a:ea typeface="ＭＳ Ｐゴシック" panose="020B0600070205080204" pitchFamily="34" charset="-128"/>
              </a:rPr>
              <a:t>_FDA_ PROFESSIONAL</a:t>
            </a:r>
          </a:p>
          <a:p>
            <a:pPr eaLnBrk="1" hangingPunct="1">
              <a:buFontTx/>
              <a:buNone/>
            </a:pPr>
            <a:r>
              <a:rPr lang="en-US" dirty="0">
                <a:ea typeface="ＭＳ Ｐゴシック" panose="020B0600070205080204" pitchFamily="34" charset="-128"/>
              </a:rPr>
              <a:t>_AF_ PDP DEPARTMENT</a:t>
            </a:r>
          </a:p>
        </p:txBody>
      </p:sp>
    </p:spTree>
    <p:extLst>
      <p:ext uri="{BB962C8B-B14F-4D97-AF65-F5344CB8AC3E}">
        <p14:creationId xmlns:p14="http://schemas.microsoft.com/office/powerpoint/2010/main" val="7152873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Footer Placeholder 3"/>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sz="1000">
                <a:latin typeface="Arial" panose="020B0604020202020204" pitchFamily="34" charset="0"/>
              </a:rPr>
              <a:t>©2010, 2007, 2003 Pearson Education, Inc.</a:t>
            </a:r>
          </a:p>
        </p:txBody>
      </p:sp>
      <p:sp>
        <p:nvSpPr>
          <p:cNvPr id="64514" name="Rectangle 2"/>
          <p:cNvSpPr>
            <a:spLocks noGrp="1" noChangeArrowheads="1"/>
          </p:cNvSpPr>
          <p:nvPr>
            <p:ph type="title"/>
          </p:nvPr>
        </p:nvSpPr>
        <p:spPr>
          <a:xfrm>
            <a:off x="149224" y="349907"/>
            <a:ext cx="10122009" cy="915988"/>
          </a:xfrm>
        </p:spPr>
        <p:txBody>
          <a:bodyPr>
            <a:normAutofit fontScale="90000"/>
          </a:bodyPr>
          <a:lstStyle/>
          <a:p>
            <a:pPr eaLnBrk="1" hangingPunct="1"/>
            <a:r>
              <a:rPr lang="en-US" sz="5400" b="1" dirty="0">
                <a:ea typeface="ＭＳ Ｐゴシック" panose="020B0600070205080204" pitchFamily="34" charset="-128"/>
              </a:rPr>
              <a:t>Match the Types of Groups P. 12</a:t>
            </a:r>
          </a:p>
        </p:txBody>
      </p:sp>
      <p:sp>
        <p:nvSpPr>
          <p:cNvPr id="64515" name="Rectangle 3"/>
          <p:cNvSpPr>
            <a:spLocks noGrp="1" noChangeArrowheads="1"/>
          </p:cNvSpPr>
          <p:nvPr>
            <p:ph sz="half" idx="1"/>
          </p:nvPr>
        </p:nvSpPr>
        <p:spPr>
          <a:xfrm>
            <a:off x="212834" y="1901826"/>
            <a:ext cx="5876816" cy="4525963"/>
          </a:xfrm>
        </p:spPr>
        <p:txBody>
          <a:bodyPr/>
          <a:lstStyle/>
          <a:p>
            <a:pPr marL="533400" indent="-533400">
              <a:buNone/>
            </a:pPr>
            <a:r>
              <a:rPr lang="en-US" dirty="0">
                <a:ea typeface="ＭＳ Ｐゴシック" panose="020B0600070205080204" pitchFamily="34" charset="-128"/>
              </a:rPr>
              <a:t>A.  Primary Group (GANG, BAND)</a:t>
            </a:r>
          </a:p>
          <a:p>
            <a:pPr marL="533400" indent="-533400">
              <a:buNone/>
            </a:pPr>
            <a:r>
              <a:rPr lang="en-US" dirty="0">
                <a:ea typeface="ＭＳ Ｐゴシック" panose="020B0600070205080204" pitchFamily="34" charset="-128"/>
              </a:rPr>
              <a:t>B.  Social Group (VOLUNTEER, </a:t>
            </a:r>
            <a:r>
              <a:rPr lang="en-US" dirty="0">
                <a:solidFill>
                  <a:srgbClr val="FF0000"/>
                </a:solidFill>
                <a:ea typeface="ＭＳ Ｐゴシック" panose="020B0600070205080204" pitchFamily="34" charset="-128"/>
              </a:rPr>
              <a:t>+</a:t>
            </a:r>
            <a:r>
              <a:rPr lang="en-US" dirty="0">
                <a:ea typeface="ＭＳ Ｐゴシック" panose="020B0600070205080204" pitchFamily="34" charset="-128"/>
              </a:rPr>
              <a:t>)</a:t>
            </a:r>
          </a:p>
          <a:p>
            <a:pPr marL="533400" indent="-533400">
              <a:buNone/>
            </a:pPr>
            <a:r>
              <a:rPr lang="en-US" dirty="0">
                <a:ea typeface="ＭＳ Ｐゴシック" panose="020B0600070205080204" pitchFamily="34" charset="-128"/>
              </a:rPr>
              <a:t>C.  Self-help Group </a:t>
            </a:r>
          </a:p>
          <a:p>
            <a:pPr marL="533400" indent="-533400">
              <a:buNone/>
            </a:pPr>
            <a:r>
              <a:rPr lang="en-US" dirty="0">
                <a:ea typeface="ＭＳ Ｐゴシック" panose="020B0600070205080204" pitchFamily="34" charset="-128"/>
              </a:rPr>
              <a:t>D.  Learning Group </a:t>
            </a:r>
          </a:p>
          <a:p>
            <a:pPr marL="533400" indent="-533400">
              <a:buFontTx/>
              <a:buAutoNum type="alphaUcPeriod" startAt="5"/>
            </a:pPr>
            <a:r>
              <a:rPr lang="en-US" dirty="0">
                <a:ea typeface="ＭＳ Ｐゴシック" panose="020B0600070205080204" pitchFamily="34" charset="-128"/>
              </a:rPr>
              <a:t>Service Group</a:t>
            </a:r>
          </a:p>
          <a:p>
            <a:pPr marL="533400" indent="-533400">
              <a:buNone/>
            </a:pPr>
            <a:r>
              <a:rPr lang="en-US" sz="2400" dirty="0">
                <a:ea typeface="ＭＳ Ｐゴシック" panose="020B0600070205080204" pitchFamily="34" charset="-128"/>
              </a:rPr>
              <a:t>(In some cases, more than</a:t>
            </a:r>
          </a:p>
          <a:p>
            <a:pPr marL="533400" indent="-533400">
              <a:buNone/>
            </a:pPr>
            <a:r>
              <a:rPr lang="en-US" sz="2400" dirty="0">
                <a:ea typeface="ＭＳ Ｐゴシック" panose="020B0600070205080204" pitchFamily="34" charset="-128"/>
              </a:rPr>
              <a:t>one type may apply)</a:t>
            </a:r>
          </a:p>
        </p:txBody>
      </p:sp>
      <p:sp>
        <p:nvSpPr>
          <p:cNvPr id="64516" name="Rectangle 4"/>
          <p:cNvSpPr>
            <a:spLocks noGrp="1" noChangeArrowheads="1"/>
          </p:cNvSpPr>
          <p:nvPr>
            <p:ph sz="half" idx="2"/>
          </p:nvPr>
        </p:nvSpPr>
        <p:spPr>
          <a:xfrm>
            <a:off x="5206827" y="1799349"/>
            <a:ext cx="4067175" cy="4114800"/>
          </a:xfrm>
        </p:spPr>
        <p:txBody>
          <a:bodyPr/>
          <a:lstStyle/>
          <a:p>
            <a:pPr eaLnBrk="1" hangingPunct="1">
              <a:buFontTx/>
              <a:buNone/>
            </a:pPr>
            <a:r>
              <a:rPr lang="en-US" dirty="0">
                <a:ea typeface="ＭＳ Ｐゴシック" panose="020B0600070205080204" pitchFamily="34" charset="-128"/>
              </a:rPr>
              <a:t>_C_ Alcoholics Anonymous</a:t>
            </a:r>
          </a:p>
          <a:p>
            <a:pPr eaLnBrk="1" hangingPunct="1">
              <a:buFontTx/>
              <a:buNone/>
            </a:pPr>
            <a:r>
              <a:rPr lang="en-US" dirty="0">
                <a:ea typeface="ＭＳ Ｐゴシック" panose="020B0600070205080204" pitchFamily="34" charset="-128"/>
              </a:rPr>
              <a:t>_D_B_A_ Bowling Team</a:t>
            </a:r>
          </a:p>
          <a:p>
            <a:pPr eaLnBrk="1" hangingPunct="1">
              <a:buFontTx/>
              <a:buNone/>
            </a:pPr>
            <a:r>
              <a:rPr lang="en-US" dirty="0">
                <a:ea typeface="ＭＳ Ｐゴシック" panose="020B0600070205080204" pitchFamily="34" charset="-128"/>
              </a:rPr>
              <a:t>_B_C_ Boy or Girl Scout Troop</a:t>
            </a:r>
          </a:p>
          <a:p>
            <a:pPr eaLnBrk="1" hangingPunct="1">
              <a:buFontTx/>
              <a:buNone/>
            </a:pPr>
            <a:r>
              <a:rPr lang="en-US" dirty="0">
                <a:ea typeface="ＭＳ Ｐゴシック" panose="020B0600070205080204" pitchFamily="34" charset="-128"/>
              </a:rPr>
              <a:t>_E_ Church Choir</a:t>
            </a:r>
          </a:p>
          <a:p>
            <a:pPr eaLnBrk="1" hangingPunct="1">
              <a:buFontTx/>
              <a:buNone/>
            </a:pPr>
            <a:r>
              <a:rPr lang="en-US" dirty="0">
                <a:ea typeface="ＭＳ Ｐゴシック" panose="020B0600070205080204" pitchFamily="34" charset="-128"/>
              </a:rPr>
              <a:t>_A_ </a:t>
            </a:r>
            <a:r>
              <a:rPr lang="ja-JP" altLang="en-US" dirty="0">
                <a:ea typeface="ＭＳ Ｐゴシック" panose="020B0600070205080204" pitchFamily="34" charset="-128"/>
              </a:rPr>
              <a:t>“</a:t>
            </a:r>
            <a:r>
              <a:rPr lang="en-US" altLang="ja-JP" dirty="0">
                <a:ea typeface="ＭＳ Ｐゴシック" panose="020B0600070205080204" pitchFamily="34" charset="-128"/>
              </a:rPr>
              <a:t>Tribe</a:t>
            </a:r>
            <a:r>
              <a:rPr lang="ja-JP" altLang="en-US" dirty="0">
                <a:ea typeface="ＭＳ Ｐゴシック" panose="020B0600070205080204" pitchFamily="34" charset="-128"/>
              </a:rPr>
              <a:t>”</a:t>
            </a:r>
            <a:r>
              <a:rPr lang="en-US" altLang="ja-JP" dirty="0">
                <a:ea typeface="ＭＳ Ｐゴシック" panose="020B0600070205080204" pitchFamily="34" charset="-128"/>
              </a:rPr>
              <a:t> on </a:t>
            </a:r>
            <a:r>
              <a:rPr lang="en-US" altLang="ja-JP" i="1" dirty="0">
                <a:ea typeface="ＭＳ Ｐゴシック" panose="020B0600070205080204" pitchFamily="34" charset="-128"/>
              </a:rPr>
              <a:t>Survivor</a:t>
            </a:r>
          </a:p>
          <a:p>
            <a:pPr eaLnBrk="1" hangingPunct="1">
              <a:buFontTx/>
              <a:buNone/>
            </a:pPr>
            <a:r>
              <a:rPr lang="en-US" dirty="0">
                <a:ea typeface="ＭＳ Ｐゴシック" panose="020B0600070205080204" pitchFamily="34" charset="-128"/>
              </a:rPr>
              <a:t>_B-E- Group Counseling</a:t>
            </a:r>
          </a:p>
          <a:p>
            <a:pPr eaLnBrk="1" hangingPunct="1">
              <a:buFontTx/>
              <a:buNone/>
            </a:pPr>
            <a:r>
              <a:rPr lang="en-US" dirty="0">
                <a:ea typeface="ＭＳ Ｐゴシック" panose="020B0600070205080204" pitchFamily="34" charset="-128"/>
              </a:rPr>
              <a:t>_A_ PROFESSIONAL  KILLERS</a:t>
            </a:r>
          </a:p>
          <a:p>
            <a:pPr eaLnBrk="1" hangingPunct="1">
              <a:buFontTx/>
              <a:buNone/>
            </a:pPr>
            <a:endParaRPr lang="en-US" dirty="0">
              <a:ea typeface="ＭＳ Ｐゴシック" panose="020B0600070205080204" pitchFamily="34" charset="-128"/>
            </a:endParaRPr>
          </a:p>
        </p:txBody>
      </p:sp>
    </p:spTree>
    <p:extLst>
      <p:ext uri="{BB962C8B-B14F-4D97-AF65-F5344CB8AC3E}">
        <p14:creationId xmlns:p14="http://schemas.microsoft.com/office/powerpoint/2010/main" val="3834358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Footer Placeholder 3"/>
          <p:cNvSpPr>
            <a:spLocks noGrp="1"/>
          </p:cNvSpPr>
          <p:nvPr>
            <p:ph type="ftr" sz="quarter" idx="12"/>
          </p:nvPr>
        </p:nvSpPr>
        <p:spPr bwMode="auto">
          <a:xfrm>
            <a:off x="9181870" y="6183252"/>
            <a:ext cx="291816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sz="1000" dirty="0">
                <a:latin typeface="Arial" panose="020B0604020202020204" pitchFamily="34" charset="0"/>
              </a:rPr>
              <a:t>©2010, 2007, 2003 Pearson Education, Inc.</a:t>
            </a:r>
          </a:p>
        </p:txBody>
      </p:sp>
      <p:sp>
        <p:nvSpPr>
          <p:cNvPr id="66562" name="Rectangle 1028"/>
          <p:cNvSpPr>
            <a:spLocks noGrp="1" noChangeArrowheads="1"/>
          </p:cNvSpPr>
          <p:nvPr>
            <p:ph type="title"/>
          </p:nvPr>
        </p:nvSpPr>
        <p:spPr>
          <a:xfrm>
            <a:off x="160283" y="339123"/>
            <a:ext cx="8229600" cy="869950"/>
          </a:xfrm>
        </p:spPr>
        <p:txBody>
          <a:bodyPr>
            <a:normAutofit fontScale="90000"/>
          </a:bodyPr>
          <a:lstStyle/>
          <a:p>
            <a:pPr eaLnBrk="1" hangingPunct="1"/>
            <a:r>
              <a:rPr lang="en-US" sz="5400" b="1" dirty="0">
                <a:ea typeface="ＭＳ Ｐゴシック" panose="020B0600070205080204" pitchFamily="34" charset="-128"/>
              </a:rPr>
              <a:t>Additional Types of Groups</a:t>
            </a:r>
          </a:p>
        </p:txBody>
      </p:sp>
      <p:sp>
        <p:nvSpPr>
          <p:cNvPr id="66563" name="Rectangle 1029"/>
          <p:cNvSpPr>
            <a:spLocks noGrp="1" noChangeArrowheads="1"/>
          </p:cNvSpPr>
          <p:nvPr>
            <p:ph sz="half" idx="1"/>
          </p:nvPr>
        </p:nvSpPr>
        <p:spPr>
          <a:xfrm>
            <a:off x="489056" y="1481604"/>
            <a:ext cx="3941763" cy="4316412"/>
          </a:xfrm>
        </p:spPr>
        <p:txBody>
          <a:bodyPr/>
          <a:lstStyle/>
          <a:p>
            <a:pPr eaLnBrk="1" hangingPunct="1">
              <a:lnSpc>
                <a:spcPct val="90000"/>
              </a:lnSpc>
              <a:buFont typeface="Arial" panose="020B0604020202020204" pitchFamily="34" charset="0"/>
              <a:buNone/>
            </a:pPr>
            <a:r>
              <a:rPr lang="en-US" sz="3600" b="1" dirty="0">
                <a:ea typeface="ＭＳ Ｐゴシック" panose="020B0600070205080204" pitchFamily="34" charset="-128"/>
              </a:rPr>
              <a:t>Work Groups:</a:t>
            </a:r>
            <a:r>
              <a:rPr lang="en-US" sz="3600" dirty="0">
                <a:ea typeface="ＭＳ Ｐゴシック" panose="020B0600070205080204" pitchFamily="34" charset="-128"/>
              </a:rPr>
              <a:t> </a:t>
            </a:r>
          </a:p>
          <a:p>
            <a:pPr lvl="1" eaLnBrk="1" hangingPunct="1">
              <a:lnSpc>
                <a:spcPct val="90000"/>
              </a:lnSpc>
            </a:pPr>
            <a:r>
              <a:rPr lang="en-US" sz="3600" dirty="0">
                <a:ea typeface="ＭＳ Ｐゴシック" panose="020B0600070205080204" pitchFamily="34" charset="-128"/>
              </a:rPr>
              <a:t>Committees</a:t>
            </a:r>
          </a:p>
          <a:p>
            <a:pPr lvl="1" eaLnBrk="1" hangingPunct="1">
              <a:lnSpc>
                <a:spcPct val="90000"/>
              </a:lnSpc>
              <a:buFont typeface="Arial" panose="020B0604020202020204" pitchFamily="34" charset="0"/>
              <a:buNone/>
            </a:pPr>
            <a:r>
              <a:rPr lang="en-US" sz="3600" dirty="0">
                <a:ea typeface="ＭＳ Ｐゴシック" panose="020B0600070205080204" pitchFamily="34" charset="-128"/>
              </a:rPr>
              <a:t>	    </a:t>
            </a:r>
            <a:r>
              <a:rPr lang="en-US" sz="3600" i="1" dirty="0">
                <a:ea typeface="ＭＳ Ｐゴシック" panose="020B0600070205080204" pitchFamily="34" charset="-128"/>
              </a:rPr>
              <a:t>ad hoc</a:t>
            </a:r>
          </a:p>
          <a:p>
            <a:pPr lvl="1" eaLnBrk="1" hangingPunct="1">
              <a:lnSpc>
                <a:spcPct val="90000"/>
              </a:lnSpc>
              <a:buFont typeface="Arial" panose="020B0604020202020204" pitchFamily="34" charset="0"/>
              <a:buNone/>
            </a:pPr>
            <a:r>
              <a:rPr lang="en-US" sz="3600" dirty="0">
                <a:ea typeface="ＭＳ Ｐゴシック" panose="020B0600070205080204" pitchFamily="34" charset="-128"/>
              </a:rPr>
              <a:t>	    standing</a:t>
            </a:r>
          </a:p>
          <a:p>
            <a:pPr lvl="1" eaLnBrk="1" hangingPunct="1">
              <a:lnSpc>
                <a:spcPct val="90000"/>
              </a:lnSpc>
              <a:buFont typeface="Arial" panose="020B0604020202020204" pitchFamily="34" charset="0"/>
              <a:buNone/>
            </a:pPr>
            <a:r>
              <a:rPr lang="en-US" sz="3600" dirty="0">
                <a:ea typeface="ＭＳ Ｐゴシック" panose="020B0600070205080204" pitchFamily="34" charset="-128"/>
              </a:rPr>
              <a:t>	    task force</a:t>
            </a:r>
          </a:p>
          <a:p>
            <a:pPr lvl="1" eaLnBrk="1" hangingPunct="1">
              <a:lnSpc>
                <a:spcPct val="90000"/>
              </a:lnSpc>
            </a:pPr>
            <a:r>
              <a:rPr lang="en-US" sz="3600" dirty="0">
                <a:ea typeface="ＭＳ Ｐゴシック" panose="020B0600070205080204" pitchFamily="34" charset="-128"/>
              </a:rPr>
              <a:t>Work Teams</a:t>
            </a:r>
          </a:p>
        </p:txBody>
      </p:sp>
      <p:sp>
        <p:nvSpPr>
          <p:cNvPr id="66564" name="Content Placeholder 3"/>
          <p:cNvSpPr>
            <a:spLocks noGrp="1"/>
          </p:cNvSpPr>
          <p:nvPr>
            <p:ph sz="half" idx="2"/>
          </p:nvPr>
        </p:nvSpPr>
        <p:spPr>
          <a:xfrm>
            <a:off x="4793719" y="1563797"/>
            <a:ext cx="5619405" cy="4525962"/>
          </a:xfrm>
        </p:spPr>
        <p:txBody>
          <a:bodyPr/>
          <a:lstStyle/>
          <a:p>
            <a:pPr eaLnBrk="1" hangingPunct="1">
              <a:lnSpc>
                <a:spcPct val="90000"/>
              </a:lnSpc>
              <a:buFont typeface="Arial" panose="020B0604020202020204" pitchFamily="34" charset="0"/>
              <a:buNone/>
            </a:pPr>
            <a:r>
              <a:rPr lang="en-US" sz="3600" b="1" dirty="0">
                <a:ea typeface="ＭＳ Ｐゴシック" panose="020B0600070205080204" pitchFamily="34" charset="-128"/>
              </a:rPr>
              <a:t>Public Groups:</a:t>
            </a:r>
            <a:r>
              <a:rPr lang="en-US" sz="3600" dirty="0">
                <a:ea typeface="ＭＳ Ｐゴシック" panose="020B0600070205080204" pitchFamily="34" charset="-128"/>
              </a:rPr>
              <a:t> </a:t>
            </a:r>
          </a:p>
          <a:p>
            <a:pPr lvl="1" eaLnBrk="1" hangingPunct="1">
              <a:lnSpc>
                <a:spcPct val="90000"/>
              </a:lnSpc>
            </a:pPr>
            <a:r>
              <a:rPr lang="en-US" sz="3600" dirty="0">
                <a:ea typeface="ＭＳ Ｐゴシック" panose="020B0600070205080204" pitchFamily="34" charset="-128"/>
              </a:rPr>
              <a:t>Panel Discussion</a:t>
            </a:r>
          </a:p>
          <a:p>
            <a:pPr lvl="1" eaLnBrk="1" hangingPunct="1">
              <a:lnSpc>
                <a:spcPct val="90000"/>
              </a:lnSpc>
            </a:pPr>
            <a:r>
              <a:rPr lang="en-US" sz="3600" dirty="0">
                <a:ea typeface="ＭＳ Ｐゴシック" panose="020B0600070205080204" pitchFamily="34" charset="-128"/>
              </a:rPr>
              <a:t>Symposium</a:t>
            </a:r>
          </a:p>
          <a:p>
            <a:pPr lvl="1" eaLnBrk="1" hangingPunct="1">
              <a:lnSpc>
                <a:spcPct val="90000"/>
              </a:lnSpc>
            </a:pPr>
            <a:r>
              <a:rPr lang="en-US" sz="3600" dirty="0">
                <a:ea typeface="ＭＳ Ｐゴシック" panose="020B0600070205080204" pitchFamily="34" charset="-128"/>
              </a:rPr>
              <a:t>Forum</a:t>
            </a:r>
          </a:p>
          <a:p>
            <a:pPr lvl="1" eaLnBrk="1" hangingPunct="1">
              <a:lnSpc>
                <a:spcPct val="90000"/>
              </a:lnSpc>
            </a:pPr>
            <a:r>
              <a:rPr lang="en-US" sz="3600" dirty="0">
                <a:ea typeface="ＭＳ Ｐゴシック" panose="020B0600070205080204" pitchFamily="34" charset="-128"/>
              </a:rPr>
              <a:t>Governance Group</a:t>
            </a:r>
          </a:p>
          <a:p>
            <a:endParaRPr lang="en-US" dirty="0">
              <a:ea typeface="ＭＳ Ｐゴシック" panose="020B0600070205080204" pitchFamily="34" charset="-128"/>
            </a:endParaRPr>
          </a:p>
        </p:txBody>
      </p:sp>
    </p:spTree>
    <p:extLst>
      <p:ext uri="{BB962C8B-B14F-4D97-AF65-F5344CB8AC3E}">
        <p14:creationId xmlns:p14="http://schemas.microsoft.com/office/powerpoint/2010/main" val="39192844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Footer Placeholder 3"/>
          <p:cNvSpPr>
            <a:spLocks noGrp="1"/>
          </p:cNvSpPr>
          <p:nvPr>
            <p:ph type="ftr" sz="quarter" idx="12"/>
          </p:nvPr>
        </p:nvSpPr>
        <p:spPr bwMode="auto">
          <a:xfrm>
            <a:off x="8753573" y="6167487"/>
            <a:ext cx="343842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sz="1000" dirty="0">
                <a:latin typeface="Arial" panose="020B0604020202020204" pitchFamily="34" charset="0"/>
              </a:rPr>
              <a:t>©2010, 2007, 2003 Pearson Education, Inc.</a:t>
            </a:r>
          </a:p>
        </p:txBody>
      </p:sp>
      <p:sp>
        <p:nvSpPr>
          <p:cNvPr id="67586" name="Rectangle 2"/>
          <p:cNvSpPr>
            <a:spLocks noGrp="1" noChangeArrowheads="1"/>
          </p:cNvSpPr>
          <p:nvPr>
            <p:ph type="title"/>
          </p:nvPr>
        </p:nvSpPr>
        <p:spPr>
          <a:xfrm>
            <a:off x="181304" y="336057"/>
            <a:ext cx="10210800" cy="1746250"/>
          </a:xfrm>
        </p:spPr>
        <p:txBody>
          <a:bodyPr/>
          <a:lstStyle/>
          <a:p>
            <a:pPr eaLnBrk="1" hangingPunct="1"/>
            <a:r>
              <a:rPr lang="en-US" b="1" dirty="0">
                <a:ea typeface="ＭＳ Ｐゴシック" panose="020B0600070205080204" pitchFamily="34" charset="-128"/>
              </a:rPr>
              <a:t>Advantages of Working in Groups: Provide Examples (P.13-14)</a:t>
            </a:r>
            <a:br>
              <a:rPr lang="en-US" b="1" dirty="0">
                <a:ea typeface="ＭＳ Ｐゴシック" panose="020B0600070205080204" pitchFamily="34" charset="-128"/>
              </a:rPr>
            </a:br>
            <a:endParaRPr lang="en-US" b="1" dirty="0">
              <a:ea typeface="ＭＳ Ｐゴシック" panose="020B0600070205080204" pitchFamily="34" charset="-128"/>
            </a:endParaRPr>
          </a:p>
        </p:txBody>
      </p:sp>
      <p:sp>
        <p:nvSpPr>
          <p:cNvPr id="47107" name="Rectangle 3"/>
          <p:cNvSpPr>
            <a:spLocks noGrp="1" noChangeArrowheads="1"/>
          </p:cNvSpPr>
          <p:nvPr>
            <p:ph idx="1"/>
          </p:nvPr>
        </p:nvSpPr>
        <p:spPr>
          <a:xfrm>
            <a:off x="774798" y="2018285"/>
            <a:ext cx="7978775" cy="4213225"/>
          </a:xfrm>
        </p:spPr>
        <p:txBody>
          <a:bodyPr/>
          <a:lstStyle/>
          <a:p>
            <a:pPr marL="514350" indent="-514350">
              <a:buFont typeface="Calibri" panose="020F0502020204030204" pitchFamily="34" charset="0"/>
              <a:buAutoNum type="arabicPeriod"/>
            </a:pPr>
            <a:r>
              <a:rPr lang="en-US" dirty="0">
                <a:solidFill>
                  <a:srgbClr val="FF0000"/>
                </a:solidFill>
                <a:ea typeface="ＭＳ Ｐゴシック" panose="020B0600070205080204" pitchFamily="34" charset="-128"/>
              </a:rPr>
              <a:t>Group Performance </a:t>
            </a:r>
            <a:endParaRPr lang="en-US" sz="2600" dirty="0">
              <a:solidFill>
                <a:srgbClr val="FF0000"/>
              </a:solidFill>
              <a:ea typeface="ＭＳ Ｐゴシック" panose="020B0600070205080204" pitchFamily="34" charset="-128"/>
            </a:endParaRPr>
          </a:p>
          <a:p>
            <a:pPr marL="514350" indent="-514350">
              <a:buFont typeface="Calibri" panose="020F0502020204030204" pitchFamily="34" charset="0"/>
              <a:buAutoNum type="arabicPeriod"/>
            </a:pPr>
            <a:r>
              <a:rPr lang="en-US" dirty="0">
                <a:ea typeface="ＭＳ Ｐゴシック" panose="020B0600070205080204" pitchFamily="34" charset="-128"/>
              </a:rPr>
              <a:t>Member Satisfaction       </a:t>
            </a:r>
            <a:r>
              <a:rPr lang="en-US" sz="2600" dirty="0">
                <a:ea typeface="ＭＳ Ｐゴシック" panose="020B0600070205080204" pitchFamily="34" charset="-128"/>
              </a:rPr>
              <a:t> </a:t>
            </a:r>
          </a:p>
          <a:p>
            <a:pPr marL="514350" indent="-514350">
              <a:buFont typeface="Calibri" panose="020F0502020204030204" pitchFamily="34" charset="0"/>
              <a:buAutoNum type="arabicPeriod"/>
            </a:pPr>
            <a:r>
              <a:rPr lang="en-US" sz="2600" dirty="0">
                <a:ea typeface="ＭＳ Ｐゴシック" panose="020B0600070205080204" pitchFamily="34" charset="-128"/>
              </a:rPr>
              <a:t>Learning	                     </a:t>
            </a:r>
          </a:p>
          <a:p>
            <a:pPr marL="514350" indent="-514350">
              <a:buFont typeface="Calibri" panose="020F0502020204030204" pitchFamily="34" charset="0"/>
              <a:buAutoNum type="arabicPeriod"/>
            </a:pPr>
            <a:r>
              <a:rPr lang="en-US" sz="2600" dirty="0">
                <a:solidFill>
                  <a:srgbClr val="984807"/>
                </a:solidFill>
                <a:ea typeface="ＭＳ Ｐゴシック" panose="020B0600070205080204" pitchFamily="34" charset="-128"/>
              </a:rPr>
              <a:t>Cultural Understanding    </a:t>
            </a:r>
          </a:p>
          <a:p>
            <a:pPr marL="514350" indent="-514350">
              <a:buFont typeface="Calibri" panose="020F0502020204030204" pitchFamily="34" charset="0"/>
              <a:buAutoNum type="arabicPeriod"/>
            </a:pPr>
            <a:r>
              <a:rPr lang="en-US" sz="2600" dirty="0">
                <a:ea typeface="ＭＳ Ｐゴシック" panose="020B0600070205080204" pitchFamily="34" charset="-128"/>
              </a:rPr>
              <a:t>Creativity 	                    </a:t>
            </a:r>
          </a:p>
          <a:p>
            <a:pPr marL="514350" indent="-514350">
              <a:buFont typeface="Calibri" panose="020F0502020204030204" pitchFamily="34" charset="0"/>
              <a:buAutoNum type="arabicPeriod"/>
            </a:pPr>
            <a:r>
              <a:rPr lang="en-US" sz="2600" dirty="0">
                <a:ea typeface="ＭＳ Ｐゴシック" panose="020B0600070205080204" pitchFamily="34" charset="-128"/>
              </a:rPr>
              <a:t>Civic Engagement   / COMMUNITY CONNECTION </a:t>
            </a:r>
          </a:p>
        </p:txBody>
      </p:sp>
    </p:spTree>
    <p:extLst>
      <p:ext uri="{BB962C8B-B14F-4D97-AF65-F5344CB8AC3E}">
        <p14:creationId xmlns:p14="http://schemas.microsoft.com/office/powerpoint/2010/main" val="5473527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Footer Placeholder 3"/>
          <p:cNvSpPr>
            <a:spLocks noGrp="1"/>
          </p:cNvSpPr>
          <p:nvPr>
            <p:ph type="ftr" sz="quarter" idx="12"/>
          </p:nvPr>
        </p:nvSpPr>
        <p:spPr bwMode="auto">
          <a:xfrm>
            <a:off x="8874442" y="6088064"/>
            <a:ext cx="31704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sz="1000" dirty="0">
                <a:latin typeface="Arial" panose="020B0604020202020204" pitchFamily="34" charset="0"/>
              </a:rPr>
              <a:t>©2010, 2007, 2003 Pearson Education, Inc.</a:t>
            </a:r>
          </a:p>
        </p:txBody>
      </p:sp>
      <p:sp>
        <p:nvSpPr>
          <p:cNvPr id="68610" name="Rectangle 2"/>
          <p:cNvSpPr>
            <a:spLocks noGrp="1" noChangeArrowheads="1"/>
          </p:cNvSpPr>
          <p:nvPr>
            <p:ph type="title"/>
          </p:nvPr>
        </p:nvSpPr>
        <p:spPr>
          <a:xfrm>
            <a:off x="310055" y="354724"/>
            <a:ext cx="8229600" cy="1143000"/>
          </a:xfrm>
        </p:spPr>
        <p:txBody>
          <a:bodyPr>
            <a:normAutofit fontScale="90000"/>
          </a:bodyPr>
          <a:lstStyle/>
          <a:p>
            <a:pPr eaLnBrk="1" hangingPunct="1"/>
            <a:r>
              <a:rPr lang="en-US" b="1" dirty="0">
                <a:ea typeface="ＭＳ Ｐゴシック" panose="020B0600070205080204" pitchFamily="34" charset="-128"/>
              </a:rPr>
              <a:t>Disadvantages of Working in Groups (P.9)</a:t>
            </a:r>
          </a:p>
        </p:txBody>
      </p:sp>
      <p:sp>
        <p:nvSpPr>
          <p:cNvPr id="68611" name="Rectangle 3"/>
          <p:cNvSpPr>
            <a:spLocks noGrp="1" noChangeArrowheads="1"/>
          </p:cNvSpPr>
          <p:nvPr>
            <p:ph idx="1"/>
          </p:nvPr>
        </p:nvSpPr>
        <p:spPr>
          <a:xfrm>
            <a:off x="1802142" y="1726490"/>
            <a:ext cx="7326312" cy="3914775"/>
          </a:xfrm>
        </p:spPr>
        <p:txBody>
          <a:bodyPr/>
          <a:lstStyle/>
          <a:p>
            <a:pPr marL="514350" indent="-514350">
              <a:buFont typeface="Calibri" panose="020F0502020204030204" pitchFamily="34" charset="0"/>
              <a:buAutoNum type="arabicPeriod"/>
            </a:pPr>
            <a:r>
              <a:rPr lang="en-US" dirty="0">
                <a:ea typeface="ＭＳ Ｐゴシック" panose="020B0600070205080204" pitchFamily="34" charset="-128"/>
              </a:rPr>
              <a:t>Time, Energy, and Resources</a:t>
            </a:r>
          </a:p>
          <a:p>
            <a:pPr marL="514350" indent="-514350">
              <a:buFont typeface="Calibri" panose="020F0502020204030204" pitchFamily="34" charset="0"/>
              <a:buAutoNum type="arabicPeriod"/>
            </a:pPr>
            <a:r>
              <a:rPr lang="en-US" sz="3000" dirty="0">
                <a:ea typeface="ＭＳ Ｐゴシック" panose="020B0600070205080204" pitchFamily="34" charset="-128"/>
              </a:rPr>
              <a:t>PP Conflict</a:t>
            </a:r>
          </a:p>
          <a:p>
            <a:pPr marL="514350" indent="-514350">
              <a:buFont typeface="Calibri" panose="020F0502020204030204" pitchFamily="34" charset="0"/>
              <a:buAutoNum type="arabicPeriod"/>
            </a:pPr>
            <a:r>
              <a:rPr lang="en-US" sz="3000" dirty="0">
                <a:ea typeface="ＭＳ Ｐゴシック" panose="020B0600070205080204" pitchFamily="34" charset="-128"/>
              </a:rPr>
              <a:t>People Problems     ________</a:t>
            </a:r>
          </a:p>
        </p:txBody>
      </p:sp>
    </p:spTree>
    <p:extLst>
      <p:ext uri="{BB962C8B-B14F-4D97-AF65-F5344CB8AC3E}">
        <p14:creationId xmlns:p14="http://schemas.microsoft.com/office/powerpoint/2010/main" val="17218689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Footer Placeholder 3"/>
          <p:cNvSpPr>
            <a:spLocks noGrp="1"/>
          </p:cNvSpPr>
          <p:nvPr>
            <p:ph type="ftr" sz="quarter" idx="12"/>
          </p:nvPr>
        </p:nvSpPr>
        <p:spPr bwMode="auto">
          <a:xfrm>
            <a:off x="9000566" y="6206900"/>
            <a:ext cx="3060054"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sz="1000" dirty="0">
                <a:latin typeface="Arial" panose="020B0604020202020204" pitchFamily="34" charset="0"/>
              </a:rPr>
              <a:t>©2010, 2007, 2003 Pearson Education, Inc.</a:t>
            </a:r>
          </a:p>
        </p:txBody>
      </p:sp>
      <p:sp>
        <p:nvSpPr>
          <p:cNvPr id="69634" name="Rectangle 2"/>
          <p:cNvSpPr>
            <a:spLocks noGrp="1" noChangeArrowheads="1"/>
          </p:cNvSpPr>
          <p:nvPr>
            <p:ph type="title"/>
          </p:nvPr>
        </p:nvSpPr>
        <p:spPr>
          <a:xfrm>
            <a:off x="152400" y="446252"/>
            <a:ext cx="8229600" cy="901700"/>
          </a:xfrm>
        </p:spPr>
        <p:txBody>
          <a:bodyPr>
            <a:normAutofit fontScale="90000"/>
          </a:bodyPr>
          <a:lstStyle/>
          <a:p>
            <a:pPr eaLnBrk="1" hangingPunct="1"/>
            <a:r>
              <a:rPr lang="en-US" sz="4800" b="1" dirty="0">
                <a:ea typeface="ＭＳ Ｐゴシック" panose="020B0600070205080204" pitchFamily="34" charset="-128"/>
              </a:rPr>
              <a:t>Balance and Group Dialectics</a:t>
            </a:r>
          </a:p>
        </p:txBody>
      </p:sp>
      <p:sp>
        <p:nvSpPr>
          <p:cNvPr id="69635" name="Rectangle 3"/>
          <p:cNvSpPr>
            <a:spLocks noGrp="1" noChangeArrowheads="1"/>
          </p:cNvSpPr>
          <p:nvPr>
            <p:ph idx="1"/>
          </p:nvPr>
        </p:nvSpPr>
        <p:spPr>
          <a:xfrm>
            <a:off x="584993" y="1663100"/>
            <a:ext cx="8826135" cy="4321175"/>
          </a:xfrm>
        </p:spPr>
        <p:txBody>
          <a:bodyPr/>
          <a:lstStyle/>
          <a:p>
            <a:pPr algn="ctr" eaLnBrk="1" hangingPunct="1">
              <a:buFontTx/>
              <a:buNone/>
            </a:pPr>
            <a:r>
              <a:rPr lang="en-US" b="1" dirty="0">
                <a:ea typeface="ＭＳ Ｐゴシック" panose="020B0600070205080204" pitchFamily="34" charset="-128"/>
              </a:rPr>
              <a:t>Group Dialectics</a:t>
            </a:r>
          </a:p>
          <a:p>
            <a:pPr algn="ctr" eaLnBrk="1" hangingPunct="1">
              <a:buFontTx/>
              <a:buNone/>
            </a:pPr>
            <a:r>
              <a:rPr lang="en-US" dirty="0">
                <a:ea typeface="ＭＳ Ｐゴシック" panose="020B0600070205080204" pitchFamily="34" charset="-128"/>
              </a:rPr>
              <a:t>The competing and contradictory components of group work</a:t>
            </a:r>
          </a:p>
          <a:p>
            <a:pPr algn="ctr" eaLnBrk="1" hangingPunct="1">
              <a:buFontTx/>
              <a:buNone/>
            </a:pPr>
            <a:endParaRPr lang="en-US" sz="1200" dirty="0">
              <a:ea typeface="ＭＳ Ｐゴシック" panose="020B0600070205080204" pitchFamily="34" charset="-128"/>
            </a:endParaRPr>
          </a:p>
          <a:p>
            <a:pPr algn="ctr" eaLnBrk="1" hangingPunct="1">
              <a:buFontTx/>
              <a:buNone/>
            </a:pPr>
            <a:r>
              <a:rPr lang="en-US" b="1" dirty="0">
                <a:ea typeface="ＭＳ Ｐゴシック" panose="020B0600070205080204" pitchFamily="34" charset="-128"/>
              </a:rPr>
              <a:t>Balancing Group Dialectics</a:t>
            </a:r>
          </a:p>
          <a:p>
            <a:pPr algn="ctr" eaLnBrk="1" hangingPunct="1">
              <a:buFontTx/>
              <a:buNone/>
            </a:pPr>
            <a:r>
              <a:rPr lang="en-US" dirty="0">
                <a:ea typeface="ＭＳ Ｐゴシック" panose="020B0600070205080204" pitchFamily="34" charset="-128"/>
              </a:rPr>
              <a:t> The challenge of taking a </a:t>
            </a:r>
            <a:r>
              <a:rPr lang="en-US" i="1" dirty="0">
                <a:ea typeface="ＭＳ Ｐゴシック" panose="020B0600070205080204" pitchFamily="34" charset="-128"/>
              </a:rPr>
              <a:t>both/and </a:t>
            </a:r>
            <a:r>
              <a:rPr lang="en-US" dirty="0">
                <a:ea typeface="ＭＳ Ｐゴシック" panose="020B0600070205080204" pitchFamily="34" charset="-128"/>
              </a:rPr>
              <a:t>rather than an </a:t>
            </a:r>
            <a:r>
              <a:rPr lang="en-US" i="1" dirty="0">
                <a:ea typeface="ＭＳ Ｐゴシック" panose="020B0600070205080204" pitchFamily="34" charset="-128"/>
              </a:rPr>
              <a:t>either/or</a:t>
            </a:r>
            <a:r>
              <a:rPr lang="en-US" dirty="0">
                <a:ea typeface="ＭＳ Ｐゴシック" panose="020B0600070205080204" pitchFamily="34" charset="-128"/>
              </a:rPr>
              <a:t> approach to resolving  dialectic tensions in groups</a:t>
            </a:r>
          </a:p>
        </p:txBody>
      </p:sp>
    </p:spTree>
    <p:extLst>
      <p:ext uri="{BB962C8B-B14F-4D97-AF65-F5344CB8AC3E}">
        <p14:creationId xmlns:p14="http://schemas.microsoft.com/office/powerpoint/2010/main" val="23978823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Footer Placeholder 3"/>
          <p:cNvSpPr>
            <a:spLocks noGrp="1"/>
          </p:cNvSpPr>
          <p:nvPr>
            <p:ph type="ftr" sz="quarter" idx="12"/>
          </p:nvPr>
        </p:nvSpPr>
        <p:spPr bwMode="auto">
          <a:xfrm>
            <a:off x="9173988" y="6206900"/>
            <a:ext cx="2587089"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sz="1000" dirty="0">
                <a:latin typeface="Arial" panose="020B0604020202020204" pitchFamily="34" charset="0"/>
              </a:rPr>
              <a:t>©2010, 2007, 2003 Pearson Education, Inc.</a:t>
            </a:r>
          </a:p>
        </p:txBody>
      </p:sp>
      <p:sp>
        <p:nvSpPr>
          <p:cNvPr id="70658" name="Rectangle 1028"/>
          <p:cNvSpPr>
            <a:spLocks noGrp="1" noChangeArrowheads="1"/>
          </p:cNvSpPr>
          <p:nvPr>
            <p:ph type="title"/>
          </p:nvPr>
        </p:nvSpPr>
        <p:spPr>
          <a:xfrm>
            <a:off x="216693" y="410068"/>
            <a:ext cx="9124375" cy="806450"/>
          </a:xfrm>
        </p:spPr>
        <p:txBody>
          <a:bodyPr>
            <a:normAutofit fontScale="90000"/>
          </a:bodyPr>
          <a:lstStyle/>
          <a:p>
            <a:pPr eaLnBrk="1" hangingPunct="1"/>
            <a:r>
              <a:rPr lang="en-US" sz="5400" b="1" dirty="0">
                <a:ea typeface="ＭＳ Ｐゴシック" panose="020B0600070205080204" pitchFamily="34" charset="-128"/>
              </a:rPr>
              <a:t>The Opposite Proverb Is . . .</a:t>
            </a:r>
          </a:p>
        </p:txBody>
      </p:sp>
      <p:sp>
        <p:nvSpPr>
          <p:cNvPr id="70659" name="Rectangle 1027"/>
          <p:cNvSpPr>
            <a:spLocks noGrp="1" noChangeArrowheads="1"/>
          </p:cNvSpPr>
          <p:nvPr>
            <p:ph sz="half" idx="1"/>
          </p:nvPr>
        </p:nvSpPr>
        <p:spPr>
          <a:xfrm>
            <a:off x="428133" y="1813363"/>
            <a:ext cx="3376612" cy="3417888"/>
          </a:xfrm>
        </p:spPr>
        <p:txBody>
          <a:bodyPr>
            <a:normAutofit fontScale="92500"/>
          </a:bodyPr>
          <a:lstStyle/>
          <a:p>
            <a:pPr eaLnBrk="1" hangingPunct="1">
              <a:buFontTx/>
              <a:buNone/>
            </a:pPr>
            <a:endParaRPr lang="en-US" dirty="0">
              <a:ea typeface="ＭＳ Ｐゴシック" panose="020B0600070205080204" pitchFamily="34" charset="-128"/>
            </a:endParaRPr>
          </a:p>
          <a:p>
            <a:pPr eaLnBrk="1" hangingPunct="1"/>
            <a:r>
              <a:rPr lang="en-US" dirty="0">
                <a:ea typeface="ＭＳ Ｐゴシック" panose="020B0600070205080204" pitchFamily="34" charset="-128"/>
              </a:rPr>
              <a:t>Birds of a feather flock together </a:t>
            </a:r>
          </a:p>
          <a:p>
            <a:pPr eaLnBrk="1" hangingPunct="1"/>
            <a:endParaRPr lang="en-US" dirty="0">
              <a:ea typeface="ＭＳ Ｐゴシック" panose="020B0600070205080204" pitchFamily="34" charset="-128"/>
            </a:endParaRPr>
          </a:p>
          <a:p>
            <a:pPr eaLnBrk="1" hangingPunct="1"/>
            <a:r>
              <a:rPr lang="en-US" dirty="0">
                <a:ea typeface="ＭＳ Ｐゴシック" panose="020B0600070205080204" pitchFamily="34" charset="-128"/>
              </a:rPr>
              <a:t>He who hesitates is lost.</a:t>
            </a:r>
          </a:p>
          <a:p>
            <a:pPr eaLnBrk="1" hangingPunct="1"/>
            <a:endParaRPr lang="en-US" dirty="0">
              <a:ea typeface="ＭＳ Ｐゴシック" panose="020B0600070205080204" pitchFamily="34" charset="-128"/>
            </a:endParaRPr>
          </a:p>
          <a:p>
            <a:pPr eaLnBrk="1" hangingPunct="1"/>
            <a:endParaRPr lang="en-US" dirty="0">
              <a:ea typeface="ＭＳ Ｐゴシック" panose="020B0600070205080204" pitchFamily="34" charset="-128"/>
            </a:endParaRPr>
          </a:p>
        </p:txBody>
      </p:sp>
      <p:sp>
        <p:nvSpPr>
          <p:cNvPr id="70660" name="Rectangle 1029"/>
          <p:cNvSpPr>
            <a:spLocks noGrp="1" noChangeArrowheads="1"/>
          </p:cNvSpPr>
          <p:nvPr>
            <p:ph sz="half" idx="2"/>
          </p:nvPr>
        </p:nvSpPr>
        <p:spPr>
          <a:xfrm>
            <a:off x="4593021" y="1503364"/>
            <a:ext cx="3746500" cy="3830637"/>
          </a:xfrm>
        </p:spPr>
        <p:txBody>
          <a:bodyPr>
            <a:normAutofit fontScale="92500"/>
          </a:bodyPr>
          <a:lstStyle/>
          <a:p>
            <a:pPr eaLnBrk="1" hangingPunct="1">
              <a:buFontTx/>
              <a:buNone/>
            </a:pPr>
            <a:r>
              <a:rPr lang="en-US" sz="2400" dirty="0">
                <a:ea typeface="ＭＳ Ｐゴシック" panose="020B0600070205080204" pitchFamily="34" charset="-128"/>
              </a:rPr>
              <a:t> </a:t>
            </a:r>
          </a:p>
          <a:p>
            <a:pPr eaLnBrk="1" hangingPunct="1">
              <a:buFontTx/>
              <a:buNone/>
            </a:pPr>
            <a:r>
              <a:rPr lang="en-US" sz="2400" dirty="0">
                <a:ea typeface="ＭＳ Ｐゴシック" panose="020B0600070205080204" pitchFamily="34" charset="-128"/>
              </a:rPr>
              <a:t>	_____________________ </a:t>
            </a:r>
          </a:p>
          <a:p>
            <a:pPr eaLnBrk="1" hangingPunct="1">
              <a:buFontTx/>
              <a:buNone/>
            </a:pPr>
            <a:r>
              <a:rPr lang="en-US" sz="2400" dirty="0">
                <a:ea typeface="ＭＳ Ｐゴシック" panose="020B0600070205080204" pitchFamily="34" charset="-128"/>
              </a:rPr>
              <a:t>    	_____________________</a:t>
            </a:r>
          </a:p>
          <a:p>
            <a:pPr eaLnBrk="1" hangingPunct="1">
              <a:buFontTx/>
              <a:buNone/>
            </a:pPr>
            <a:endParaRPr lang="en-US" sz="3600" dirty="0">
              <a:ea typeface="ＭＳ Ｐゴシック" panose="020B0600070205080204" pitchFamily="34" charset="-128"/>
            </a:endParaRPr>
          </a:p>
          <a:p>
            <a:pPr eaLnBrk="1" hangingPunct="1">
              <a:buFontTx/>
              <a:buNone/>
            </a:pPr>
            <a:r>
              <a:rPr lang="en-US" sz="2400" dirty="0">
                <a:ea typeface="ＭＳ Ｐゴシック" panose="020B0600070205080204" pitchFamily="34" charset="-128"/>
              </a:rPr>
              <a:t>	_____________________</a:t>
            </a:r>
          </a:p>
          <a:p>
            <a:pPr eaLnBrk="1" hangingPunct="1">
              <a:buFontTx/>
              <a:buNone/>
            </a:pPr>
            <a:r>
              <a:rPr lang="en-US" sz="2400" dirty="0">
                <a:ea typeface="ＭＳ Ｐゴシック" panose="020B0600070205080204" pitchFamily="34" charset="-128"/>
              </a:rPr>
              <a:t>    	_____________________ </a:t>
            </a:r>
          </a:p>
          <a:p>
            <a:pPr eaLnBrk="1" hangingPunct="1"/>
            <a:endParaRPr lang="en-US" sz="2400" dirty="0">
              <a:ea typeface="ＭＳ Ｐゴシック" panose="020B0600070205080204" pitchFamily="34" charset="-128"/>
            </a:endParaRPr>
          </a:p>
          <a:p>
            <a:pPr eaLnBrk="1" hangingPunct="1"/>
            <a:endParaRPr lang="en-US" sz="2400" dirty="0">
              <a:ea typeface="ＭＳ Ｐゴシック" panose="020B0600070205080204" pitchFamily="34" charset="-128"/>
            </a:endParaRPr>
          </a:p>
        </p:txBody>
      </p:sp>
    </p:spTree>
    <p:extLst>
      <p:ext uri="{BB962C8B-B14F-4D97-AF65-F5344CB8AC3E}">
        <p14:creationId xmlns:p14="http://schemas.microsoft.com/office/powerpoint/2010/main" val="13020702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Footer Placeholder 3"/>
          <p:cNvSpPr>
            <a:spLocks noGrp="1"/>
          </p:cNvSpPr>
          <p:nvPr>
            <p:ph type="ftr" sz="quarter" idx="12"/>
          </p:nvPr>
        </p:nvSpPr>
        <p:spPr bwMode="auto">
          <a:xfrm>
            <a:off x="9166104" y="6317259"/>
            <a:ext cx="292604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sz="1000" dirty="0">
                <a:latin typeface="Arial" panose="020B0604020202020204" pitchFamily="34" charset="0"/>
              </a:rPr>
              <a:t>©2010, 2007, 2003 Pearson Education, Inc.</a:t>
            </a:r>
          </a:p>
        </p:txBody>
      </p:sp>
      <p:sp>
        <p:nvSpPr>
          <p:cNvPr id="71682" name="Rectangle 2"/>
          <p:cNvSpPr>
            <a:spLocks noGrp="1" noChangeArrowheads="1"/>
          </p:cNvSpPr>
          <p:nvPr>
            <p:ph type="title"/>
          </p:nvPr>
        </p:nvSpPr>
        <p:spPr>
          <a:xfrm>
            <a:off x="152400" y="304363"/>
            <a:ext cx="8229600" cy="804863"/>
          </a:xfrm>
        </p:spPr>
        <p:txBody>
          <a:bodyPr>
            <a:normAutofit fontScale="90000"/>
          </a:bodyPr>
          <a:lstStyle/>
          <a:p>
            <a:pPr eaLnBrk="1" hangingPunct="1"/>
            <a:r>
              <a:rPr lang="en-US" sz="5400" b="1" dirty="0">
                <a:ea typeface="ＭＳ Ｐゴシック" panose="020B0600070205080204" pitchFamily="34" charset="-128"/>
              </a:rPr>
              <a:t>Balancing Group Dialectics</a:t>
            </a:r>
          </a:p>
        </p:txBody>
      </p:sp>
      <p:sp>
        <p:nvSpPr>
          <p:cNvPr id="71683" name="Rectangle 3"/>
          <p:cNvSpPr>
            <a:spLocks noGrp="1" noChangeArrowheads="1"/>
          </p:cNvSpPr>
          <p:nvPr>
            <p:ph idx="1"/>
          </p:nvPr>
        </p:nvSpPr>
        <p:spPr>
          <a:xfrm>
            <a:off x="0" y="1592483"/>
            <a:ext cx="8642350" cy="4187825"/>
          </a:xfrm>
        </p:spPr>
        <p:txBody>
          <a:bodyPr/>
          <a:lstStyle/>
          <a:p>
            <a:pPr algn="ctr" eaLnBrk="1" hangingPunct="1">
              <a:buFontTx/>
              <a:buNone/>
            </a:pPr>
            <a:r>
              <a:rPr lang="en-US" sz="2800" b="1" dirty="0">
                <a:ea typeface="ＭＳ Ｐゴシック" panose="020B0600070205080204" pitchFamily="34" charset="-128"/>
              </a:rPr>
              <a:t>Individual Goals ↔ Group Goals</a:t>
            </a:r>
          </a:p>
          <a:p>
            <a:pPr lvl="1" algn="ctr" eaLnBrk="1" hangingPunct="1">
              <a:buFontTx/>
              <a:buNone/>
            </a:pPr>
            <a:r>
              <a:rPr lang="en-US" sz="2400" dirty="0">
                <a:ea typeface="ＭＳ Ｐゴシック" panose="020B0600070205080204" pitchFamily="34" charset="-128"/>
              </a:rPr>
              <a:t>Personal goals are compatible with group goals.</a:t>
            </a:r>
          </a:p>
          <a:p>
            <a:pPr lvl="1" algn="ctr" eaLnBrk="1" hangingPunct="1">
              <a:buFontTx/>
              <a:buNone/>
            </a:pPr>
            <a:endParaRPr lang="en-US" sz="1400" dirty="0">
              <a:ea typeface="ＭＳ Ｐゴシック" panose="020B0600070205080204" pitchFamily="34" charset="-128"/>
            </a:endParaRPr>
          </a:p>
          <a:p>
            <a:pPr algn="ctr" eaLnBrk="1" hangingPunct="1">
              <a:buFontTx/>
              <a:buNone/>
            </a:pPr>
            <a:r>
              <a:rPr lang="en-US" sz="2800" b="1" dirty="0">
                <a:ea typeface="ＭＳ Ｐゴシック" panose="020B0600070205080204" pitchFamily="34" charset="-128"/>
              </a:rPr>
              <a:t>Conflict ↔ Cohesion</a:t>
            </a:r>
          </a:p>
          <a:p>
            <a:pPr lvl="1" algn="ctr" eaLnBrk="1" hangingPunct="1">
              <a:buFontTx/>
              <a:buNone/>
            </a:pPr>
            <a:r>
              <a:rPr lang="en-US" sz="2400" dirty="0">
                <a:ea typeface="ＭＳ Ｐゴシック" panose="020B0600070205080204" pitchFamily="34" charset="-128"/>
              </a:rPr>
              <a:t>Cohesive groups are committed, unified, and willing to engage in conflict.</a:t>
            </a:r>
          </a:p>
          <a:p>
            <a:pPr lvl="1" algn="ctr" eaLnBrk="1" hangingPunct="1">
              <a:buFontTx/>
              <a:buNone/>
            </a:pPr>
            <a:endParaRPr lang="en-US" sz="1400" dirty="0">
              <a:ea typeface="ＭＳ Ｐゴシック" panose="020B0600070205080204" pitchFamily="34" charset="-128"/>
            </a:endParaRPr>
          </a:p>
          <a:p>
            <a:pPr algn="ctr" eaLnBrk="1" hangingPunct="1">
              <a:buFontTx/>
              <a:buNone/>
            </a:pPr>
            <a:r>
              <a:rPr lang="en-US" sz="2800" b="1" dirty="0">
                <a:ea typeface="ＭＳ Ｐゴシック" panose="020B0600070205080204" pitchFamily="34" charset="-128"/>
              </a:rPr>
              <a:t>Conforming ↔ Nonconforming</a:t>
            </a:r>
          </a:p>
          <a:p>
            <a:pPr lvl="1" algn="ctr" eaLnBrk="1" hangingPunct="1">
              <a:buFontTx/>
              <a:buNone/>
            </a:pPr>
            <a:r>
              <a:rPr lang="en-US" sz="2400" dirty="0">
                <a:ea typeface="ＭＳ Ｐゴシック" panose="020B0600070205080204" pitchFamily="34" charset="-128"/>
              </a:rPr>
              <a:t>Members value group norms, but are willing to change.</a:t>
            </a:r>
          </a:p>
          <a:p>
            <a:pPr algn="ctr" eaLnBrk="1" hangingPunct="1"/>
            <a:endParaRPr lang="en-US" sz="2800" dirty="0">
              <a:ea typeface="ＭＳ Ｐゴシック" panose="020B0600070205080204" pitchFamily="34" charset="-128"/>
            </a:endParaRPr>
          </a:p>
          <a:p>
            <a:pPr eaLnBrk="1" hangingPunct="1"/>
            <a:endParaRPr lang="en-US" sz="2800" dirty="0">
              <a:ea typeface="ＭＳ Ｐゴシック" panose="020B0600070205080204" pitchFamily="34" charset="-128"/>
            </a:endParaRPr>
          </a:p>
        </p:txBody>
      </p:sp>
    </p:spTree>
    <p:extLst>
      <p:ext uri="{BB962C8B-B14F-4D97-AF65-F5344CB8AC3E}">
        <p14:creationId xmlns:p14="http://schemas.microsoft.com/office/powerpoint/2010/main" val="15358056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Footer Placeholder 3"/>
          <p:cNvSpPr>
            <a:spLocks noGrp="1"/>
          </p:cNvSpPr>
          <p:nvPr>
            <p:ph type="ftr" sz="quarter" idx="12"/>
          </p:nvPr>
        </p:nvSpPr>
        <p:spPr bwMode="auto">
          <a:xfrm>
            <a:off x="8590663" y="6041362"/>
            <a:ext cx="3152699"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sz="1000" dirty="0">
                <a:latin typeface="Arial" panose="020B0604020202020204" pitchFamily="34" charset="0"/>
              </a:rPr>
              <a:t>©2010, 2007, 2003 Pearson Education, Inc.</a:t>
            </a:r>
          </a:p>
        </p:txBody>
      </p:sp>
      <p:sp>
        <p:nvSpPr>
          <p:cNvPr id="72706" name="Rectangle 2"/>
          <p:cNvSpPr>
            <a:spLocks noGrp="1" noChangeArrowheads="1"/>
          </p:cNvSpPr>
          <p:nvPr>
            <p:ph type="title"/>
          </p:nvPr>
        </p:nvSpPr>
        <p:spPr>
          <a:xfrm>
            <a:off x="1981200" y="698501"/>
            <a:ext cx="8229600" cy="817563"/>
          </a:xfrm>
        </p:spPr>
        <p:txBody>
          <a:bodyPr>
            <a:normAutofit fontScale="90000"/>
          </a:bodyPr>
          <a:lstStyle/>
          <a:p>
            <a:pPr eaLnBrk="1" hangingPunct="1"/>
            <a:r>
              <a:rPr lang="en-US" sz="5400" b="1" dirty="0">
                <a:ea typeface="ＭＳ Ｐゴシック" panose="020B0600070205080204" pitchFamily="34" charset="-128"/>
              </a:rPr>
              <a:t>Balancing Group Dialectics</a:t>
            </a:r>
          </a:p>
        </p:txBody>
      </p:sp>
      <p:sp>
        <p:nvSpPr>
          <p:cNvPr id="72707" name="Rectangle 3"/>
          <p:cNvSpPr>
            <a:spLocks noGrp="1" noChangeArrowheads="1"/>
          </p:cNvSpPr>
          <p:nvPr>
            <p:ph idx="1"/>
          </p:nvPr>
        </p:nvSpPr>
        <p:spPr>
          <a:xfrm>
            <a:off x="2438401" y="1900239"/>
            <a:ext cx="7339013" cy="4103687"/>
          </a:xfrm>
        </p:spPr>
        <p:txBody>
          <a:bodyPr>
            <a:normAutofit fontScale="92500"/>
          </a:bodyPr>
          <a:lstStyle/>
          <a:p>
            <a:pPr algn="ctr" eaLnBrk="1" hangingPunct="1">
              <a:lnSpc>
                <a:spcPct val="90000"/>
              </a:lnSpc>
              <a:buFontTx/>
              <a:buNone/>
            </a:pPr>
            <a:r>
              <a:rPr lang="en-US" sz="2800" b="1">
                <a:ea typeface="ＭＳ Ｐゴシック" panose="020B0600070205080204" pitchFamily="34" charset="-128"/>
              </a:rPr>
              <a:t>Task Dimensions ↔ Social Dimensions</a:t>
            </a:r>
          </a:p>
          <a:p>
            <a:pPr lvl="1" algn="ctr" eaLnBrk="1" hangingPunct="1">
              <a:lnSpc>
                <a:spcPct val="90000"/>
              </a:lnSpc>
              <a:buFontTx/>
              <a:buNone/>
            </a:pPr>
            <a:r>
              <a:rPr lang="en-US" sz="2400">
                <a:ea typeface="ＭＳ Ｐゴシック" panose="020B0600070205080204" pitchFamily="34" charset="-128"/>
              </a:rPr>
              <a:t>Members want to get the job done and also value their social relationships.</a:t>
            </a:r>
          </a:p>
          <a:p>
            <a:pPr lvl="1" algn="ctr" eaLnBrk="1" hangingPunct="1">
              <a:lnSpc>
                <a:spcPct val="90000"/>
              </a:lnSpc>
              <a:buFontTx/>
              <a:buNone/>
            </a:pPr>
            <a:endParaRPr lang="en-US">
              <a:ea typeface="ＭＳ Ｐゴシック" panose="020B0600070205080204" pitchFamily="34" charset="-128"/>
            </a:endParaRPr>
          </a:p>
          <a:p>
            <a:pPr algn="ctr" eaLnBrk="1" hangingPunct="1">
              <a:lnSpc>
                <a:spcPct val="90000"/>
              </a:lnSpc>
              <a:buFontTx/>
              <a:buNone/>
            </a:pPr>
            <a:r>
              <a:rPr lang="en-US" sz="2800" b="1">
                <a:ea typeface="ＭＳ Ｐゴシック" panose="020B0600070205080204" pitchFamily="34" charset="-128"/>
              </a:rPr>
              <a:t>Homogenous ↔ Heterogeneous</a:t>
            </a:r>
          </a:p>
          <a:p>
            <a:pPr lvl="1" algn="ctr" eaLnBrk="1" hangingPunct="1">
              <a:lnSpc>
                <a:spcPct val="90000"/>
              </a:lnSpc>
              <a:buFontTx/>
              <a:buNone/>
            </a:pPr>
            <a:r>
              <a:rPr lang="en-US" sz="2400">
                <a:ea typeface="ＭＳ Ｐゴシック" panose="020B0600070205080204" pitchFamily="34" charset="-128"/>
              </a:rPr>
              <a:t>Members value member similarities and differences. </a:t>
            </a:r>
          </a:p>
          <a:p>
            <a:pPr lvl="1" algn="ctr" eaLnBrk="1" hangingPunct="1">
              <a:lnSpc>
                <a:spcPct val="90000"/>
              </a:lnSpc>
              <a:buFontTx/>
              <a:buNone/>
            </a:pPr>
            <a:endParaRPr lang="en-US">
              <a:ea typeface="ＭＳ Ｐゴシック" panose="020B0600070205080204" pitchFamily="34" charset="-128"/>
            </a:endParaRPr>
          </a:p>
          <a:p>
            <a:pPr algn="ctr" eaLnBrk="1" hangingPunct="1">
              <a:lnSpc>
                <a:spcPct val="90000"/>
              </a:lnSpc>
              <a:buFontTx/>
              <a:buNone/>
            </a:pPr>
            <a:r>
              <a:rPr lang="en-US" sz="2800" b="1">
                <a:ea typeface="ＭＳ Ｐゴシック" panose="020B0600070205080204" pitchFamily="34" charset="-128"/>
              </a:rPr>
              <a:t>Leadership ↔ Followership</a:t>
            </a:r>
          </a:p>
          <a:p>
            <a:pPr lvl="1" algn="ctr" eaLnBrk="1" hangingPunct="1">
              <a:lnSpc>
                <a:spcPct val="90000"/>
              </a:lnSpc>
              <a:buFontTx/>
              <a:buNone/>
            </a:pPr>
            <a:r>
              <a:rPr lang="en-US" sz="2400">
                <a:ea typeface="ＭＳ Ｐゴシック" panose="020B0600070205080204" pitchFamily="34" charset="-128"/>
              </a:rPr>
              <a:t>Effective leadership requires loyal and competent followers.</a:t>
            </a:r>
          </a:p>
        </p:txBody>
      </p:sp>
    </p:spTree>
    <p:extLst>
      <p:ext uri="{BB962C8B-B14F-4D97-AF65-F5344CB8AC3E}">
        <p14:creationId xmlns:p14="http://schemas.microsoft.com/office/powerpoint/2010/main" val="2262516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563035" y="839789"/>
            <a:ext cx="8596668" cy="1320800"/>
          </a:xfrm>
        </p:spPr>
        <p:txBody>
          <a:bodyPr/>
          <a:lstStyle/>
          <a:p>
            <a:r>
              <a:rPr lang="en-US">
                <a:ea typeface="ＭＳ Ｐゴシック" panose="020B0600070205080204" pitchFamily="34" charset="-128"/>
              </a:rPr>
              <a:t>Set a goal for your group</a:t>
            </a:r>
          </a:p>
        </p:txBody>
      </p:sp>
      <p:sp>
        <p:nvSpPr>
          <p:cNvPr id="28674" name="Content Placeholder 1"/>
          <p:cNvSpPr>
            <a:spLocks noGrp="1"/>
          </p:cNvSpPr>
          <p:nvPr>
            <p:ph sz="half" idx="1"/>
          </p:nvPr>
        </p:nvSpPr>
        <p:spPr/>
        <p:txBody>
          <a:bodyPr/>
          <a:lstStyle/>
          <a:p>
            <a:r>
              <a:rPr lang="en-US" dirty="0">
                <a:ea typeface="ＭＳ Ｐゴシック" panose="020B0600070205080204" pitchFamily="34" charset="-128"/>
              </a:rPr>
              <a:t>Long – </a:t>
            </a:r>
            <a:r>
              <a:rPr lang="en-US" dirty="0">
                <a:solidFill>
                  <a:srgbClr val="FF0000"/>
                </a:solidFill>
                <a:ea typeface="ＭＳ Ｐゴシック" panose="020B0600070205080204" pitchFamily="34" charset="-128"/>
              </a:rPr>
              <a:t>self</a:t>
            </a:r>
            <a:r>
              <a:rPr lang="en-US" dirty="0">
                <a:ea typeface="ＭＳ Ｐゴシック" panose="020B0600070205080204" pitchFamily="34" charset="-128"/>
              </a:rPr>
              <a:t> - good program </a:t>
            </a:r>
          </a:p>
          <a:p>
            <a:r>
              <a:rPr lang="en-US" dirty="0">
                <a:ea typeface="ＭＳ Ｐゴシック" panose="020B0600070205080204" pitchFamily="34" charset="-128"/>
              </a:rPr>
              <a:t>Read book -&gt; support study -&gt; personal development</a:t>
            </a:r>
          </a:p>
          <a:p>
            <a:r>
              <a:rPr lang="en-US" dirty="0">
                <a:ea typeface="ＭＳ Ｐゴシック" panose="020B0600070205080204" pitchFamily="34" charset="-128"/>
              </a:rPr>
              <a:t>Play game -&gt; fun -&gt; personal  relax</a:t>
            </a:r>
          </a:p>
          <a:p>
            <a:r>
              <a:rPr lang="en-US" dirty="0">
                <a:ea typeface="ＭＳ Ｐゴシック" panose="020B0600070205080204" pitchFamily="34" charset="-128"/>
              </a:rPr>
              <a:t>Study what I like personal development </a:t>
            </a:r>
          </a:p>
        </p:txBody>
      </p:sp>
      <p:sp>
        <p:nvSpPr>
          <p:cNvPr id="28675" name="Content Placeholder 2"/>
          <p:cNvSpPr>
            <a:spLocks noGrp="1"/>
          </p:cNvSpPr>
          <p:nvPr>
            <p:ph sz="half" idx="2"/>
          </p:nvPr>
        </p:nvSpPr>
        <p:spPr/>
        <p:txBody>
          <a:bodyPr/>
          <a:lstStyle/>
          <a:p>
            <a:r>
              <a:rPr lang="en-US">
                <a:ea typeface="ＭＳ Ｐゴシック" panose="020B0600070205080204" pitchFamily="34" charset="-128"/>
              </a:rPr>
              <a:t>Thục – </a:t>
            </a:r>
            <a:r>
              <a:rPr lang="en-US">
                <a:solidFill>
                  <a:srgbClr val="FF0000"/>
                </a:solidFill>
                <a:ea typeface="ＭＳ Ｐゴシック" panose="020B0600070205080204" pitchFamily="34" charset="-128"/>
              </a:rPr>
              <a:t>family+ fish+cat</a:t>
            </a:r>
          </a:p>
          <a:p>
            <a:r>
              <a:rPr lang="en-US">
                <a:ea typeface="ＭＳ Ｐゴシック" panose="020B0600070205080204" pitchFamily="34" charset="-128"/>
              </a:rPr>
              <a:t>Read book =&gt; work =&gt; salary</a:t>
            </a:r>
          </a:p>
          <a:p>
            <a:r>
              <a:rPr lang="en-US">
                <a:ea typeface="ＭＳ Ｐゴシック" panose="020B0600070205080204" pitchFamily="34" charset="-128"/>
              </a:rPr>
              <a:t>Play game =&gt; JOB =&gt; salary</a:t>
            </a:r>
          </a:p>
          <a:p>
            <a:r>
              <a:rPr lang="en-US">
                <a:ea typeface="ＭＳ Ｐゴシック" panose="020B0600070205080204" pitchFamily="34" charset="-128"/>
              </a:rPr>
              <a:t>Study =&gt;  job =&gt; salary</a:t>
            </a:r>
          </a:p>
          <a:p>
            <a:r>
              <a:rPr lang="en-US">
                <a:ea typeface="ＭＳ Ｐゴシック" panose="020B0600070205080204" pitchFamily="34" charset="-128"/>
              </a:rPr>
              <a:t>Money=&gt; bills =&gt; family </a:t>
            </a:r>
          </a:p>
        </p:txBody>
      </p:sp>
    </p:spTree>
    <p:extLst>
      <p:ext uri="{BB962C8B-B14F-4D97-AF65-F5344CB8AC3E}">
        <p14:creationId xmlns:p14="http://schemas.microsoft.com/office/powerpoint/2010/main" val="16479712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Footer Placeholder 3"/>
          <p:cNvSpPr>
            <a:spLocks noGrp="1"/>
          </p:cNvSpPr>
          <p:nvPr>
            <p:ph type="ftr" sz="quarter" idx="12"/>
          </p:nvPr>
        </p:nvSpPr>
        <p:spPr bwMode="auto">
          <a:xfrm>
            <a:off x="8898888" y="6180139"/>
            <a:ext cx="319379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sz="1000" dirty="0">
                <a:latin typeface="Arial" panose="020B0604020202020204" pitchFamily="34" charset="0"/>
              </a:rPr>
              <a:t>©2010, 2007, 2003 Pearson Education, Inc.</a:t>
            </a:r>
          </a:p>
        </p:txBody>
      </p:sp>
      <p:sp>
        <p:nvSpPr>
          <p:cNvPr id="73730" name="Rectangle 4"/>
          <p:cNvSpPr>
            <a:spLocks noGrp="1" noChangeArrowheads="1"/>
          </p:cNvSpPr>
          <p:nvPr>
            <p:ph type="title"/>
          </p:nvPr>
        </p:nvSpPr>
        <p:spPr>
          <a:xfrm>
            <a:off x="1981200" y="722314"/>
            <a:ext cx="8229600" cy="757237"/>
          </a:xfrm>
        </p:spPr>
        <p:txBody>
          <a:bodyPr>
            <a:normAutofit fontScale="90000"/>
          </a:bodyPr>
          <a:lstStyle/>
          <a:p>
            <a:pPr eaLnBrk="1" hangingPunct="1"/>
            <a:r>
              <a:rPr lang="en-US" sz="5400" b="1">
                <a:ea typeface="ＭＳ Ｐゴシック" panose="020B0600070205080204" pitchFamily="34" charset="-128"/>
              </a:rPr>
              <a:t>Balancing Group Dialectics</a:t>
            </a:r>
          </a:p>
        </p:txBody>
      </p:sp>
      <p:sp>
        <p:nvSpPr>
          <p:cNvPr id="73731" name="Rectangle 7"/>
          <p:cNvSpPr>
            <a:spLocks noGrp="1" noChangeArrowheads="1"/>
          </p:cNvSpPr>
          <p:nvPr>
            <p:ph idx="1"/>
          </p:nvPr>
        </p:nvSpPr>
        <p:spPr>
          <a:xfrm>
            <a:off x="2462214" y="1792289"/>
            <a:ext cx="7254875" cy="4440237"/>
          </a:xfrm>
        </p:spPr>
        <p:txBody>
          <a:bodyPr>
            <a:normAutofit fontScale="92500" lnSpcReduction="10000"/>
          </a:bodyPr>
          <a:lstStyle/>
          <a:p>
            <a:pPr algn="ctr" eaLnBrk="1" hangingPunct="1">
              <a:buFontTx/>
              <a:buNone/>
            </a:pPr>
            <a:r>
              <a:rPr lang="en-US" sz="2800" b="1">
                <a:ea typeface="ＭＳ Ｐゴシック" panose="020B0600070205080204" pitchFamily="34" charset="-128"/>
              </a:rPr>
              <a:t>Structure ↔ Spontaneity</a:t>
            </a:r>
          </a:p>
          <a:p>
            <a:pPr lvl="1" algn="ctr" eaLnBrk="1" hangingPunct="1">
              <a:buFontTx/>
              <a:buNone/>
            </a:pPr>
            <a:r>
              <a:rPr lang="en-US" sz="2400">
                <a:ea typeface="ＭＳ Ｐゴシック" panose="020B0600070205080204" pitchFamily="34" charset="-128"/>
              </a:rPr>
              <a:t>Members recognize the need for structured procedures and the value of creative thinking.</a:t>
            </a:r>
          </a:p>
          <a:p>
            <a:pPr lvl="1" algn="ctr" eaLnBrk="1" hangingPunct="1">
              <a:buFontTx/>
              <a:buNone/>
            </a:pPr>
            <a:endParaRPr lang="en-US" sz="1400">
              <a:ea typeface="ＭＳ Ｐゴシック" panose="020B0600070205080204" pitchFamily="34" charset="-128"/>
            </a:endParaRPr>
          </a:p>
          <a:p>
            <a:pPr algn="ctr" eaLnBrk="1" hangingPunct="1">
              <a:buFontTx/>
              <a:buNone/>
            </a:pPr>
            <a:r>
              <a:rPr lang="en-US" sz="2800" b="1">
                <a:ea typeface="ＭＳ Ｐゴシック" panose="020B0600070205080204" pitchFamily="34" charset="-128"/>
              </a:rPr>
              <a:t>Engaged ↔ Disengaged</a:t>
            </a:r>
          </a:p>
          <a:p>
            <a:pPr lvl="1" algn="ctr" eaLnBrk="1" hangingPunct="1">
              <a:buFontTx/>
              <a:buNone/>
            </a:pPr>
            <a:r>
              <a:rPr lang="en-US" sz="2400">
                <a:ea typeface="ＭＳ Ｐゴシック" panose="020B0600070205080204" pitchFamily="34" charset="-128"/>
              </a:rPr>
              <a:t>Members expend energy and work hard, but also need rest and renewal.</a:t>
            </a:r>
          </a:p>
          <a:p>
            <a:pPr lvl="1" algn="ctr" eaLnBrk="1" hangingPunct="1">
              <a:buFontTx/>
              <a:buNone/>
            </a:pPr>
            <a:endParaRPr lang="en-US" sz="1400">
              <a:ea typeface="ＭＳ Ｐゴシック" panose="020B0600070205080204" pitchFamily="34" charset="-128"/>
            </a:endParaRPr>
          </a:p>
          <a:p>
            <a:pPr algn="ctr" eaLnBrk="1" hangingPunct="1">
              <a:buFontTx/>
              <a:buNone/>
            </a:pPr>
            <a:r>
              <a:rPr lang="en-US" sz="2800" b="1">
                <a:ea typeface="ＭＳ Ｐゴシック" panose="020B0600070205080204" pitchFamily="34" charset="-128"/>
              </a:rPr>
              <a:t>Open System ↔ Closed System</a:t>
            </a:r>
          </a:p>
          <a:p>
            <a:pPr lvl="1" algn="ctr" eaLnBrk="1" hangingPunct="1">
              <a:buFontTx/>
              <a:buNone/>
            </a:pPr>
            <a:r>
              <a:rPr lang="en-US" sz="2400">
                <a:ea typeface="ＭＳ Ｐゴシック" panose="020B0600070205080204" pitchFamily="34" charset="-128"/>
              </a:rPr>
              <a:t>Members welcome input and interchange, but also protect the group and its work.</a:t>
            </a:r>
          </a:p>
        </p:txBody>
      </p:sp>
    </p:spTree>
    <p:extLst>
      <p:ext uri="{BB962C8B-B14F-4D97-AF65-F5344CB8AC3E}">
        <p14:creationId xmlns:p14="http://schemas.microsoft.com/office/powerpoint/2010/main" val="29937815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r>
              <a:rPr lang="en-US">
                <a:ea typeface="ＭＳ Ｐゴシック" panose="020B0600070205080204" pitchFamily="34" charset="-128"/>
              </a:rPr>
              <a:t>Ask me 3 academic questions</a:t>
            </a:r>
          </a:p>
        </p:txBody>
      </p:sp>
      <p:sp>
        <p:nvSpPr>
          <p:cNvPr id="74754" name="Content Placeholder 2"/>
          <p:cNvSpPr>
            <a:spLocks noGrp="1"/>
          </p:cNvSpPr>
          <p:nvPr>
            <p:ph idx="1"/>
          </p:nvPr>
        </p:nvSpPr>
        <p:spPr/>
        <p:txBody>
          <a:bodyPr/>
          <a:lstStyle/>
          <a:p>
            <a:pPr marL="514350" indent="-514350">
              <a:buFont typeface="Calibri" panose="020F0502020204030204" pitchFamily="34" charset="0"/>
              <a:buAutoNum type="arabicPeriod"/>
            </a:pPr>
            <a:r>
              <a:rPr lang="en-US">
                <a:ea typeface="ＭＳ Ｐゴシック" panose="020B0600070205080204" pitchFamily="34" charset="-128"/>
              </a:rPr>
              <a:t>What to do when leader-chap 4 lazy-chapter 3? =&gt; check what your leader needs.</a:t>
            </a:r>
          </a:p>
          <a:p>
            <a:pPr marL="514350" indent="-514350">
              <a:buFont typeface="Calibri" panose="020F0502020204030204" pitchFamily="34" charset="0"/>
              <a:buAutoNum type="arabicPeriod"/>
            </a:pPr>
            <a:r>
              <a:rPr lang="en-US">
                <a:ea typeface="ＭＳ Ｐゴシック" panose="020B0600070205080204" pitchFamily="34" charset="-128"/>
              </a:rPr>
              <a:t>What about 1 lazy-leader people-5 + 2 hard working-10-chapter 7-conflict in 1 group? =&gt; check group goal? Check role – chapter 3 </a:t>
            </a:r>
          </a:p>
          <a:p>
            <a:pPr marL="514350" indent="-514350">
              <a:buFont typeface="Calibri" panose="020F0502020204030204" pitchFamily="34" charset="0"/>
              <a:buAutoNum type="arabicPeriod"/>
            </a:pPr>
            <a:r>
              <a:rPr lang="en-US">
                <a:ea typeface="ＭＳ Ｐゴシック" panose="020B0600070205080204" pitchFamily="34" charset="-128"/>
              </a:rPr>
              <a:t>Who should be leader-chapter 4? Goal . </a:t>
            </a:r>
          </a:p>
          <a:p>
            <a:pPr marL="514350" indent="-514350">
              <a:buFont typeface="Calibri" panose="020F0502020204030204" pitchFamily="34" charset="0"/>
              <a:buAutoNum type="arabicPeriod"/>
            </a:pPr>
            <a:endParaRPr lang="en-US">
              <a:ea typeface="ＭＳ Ｐゴシック" panose="020B0600070205080204" pitchFamily="34" charset="-128"/>
            </a:endParaRPr>
          </a:p>
        </p:txBody>
      </p:sp>
    </p:spTree>
    <p:extLst>
      <p:ext uri="{BB962C8B-B14F-4D97-AF65-F5344CB8AC3E}">
        <p14:creationId xmlns:p14="http://schemas.microsoft.com/office/powerpoint/2010/main" val="21752616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Footer Placeholder 3"/>
          <p:cNvSpPr>
            <a:spLocks noGrp="1"/>
          </p:cNvSpPr>
          <p:nvPr>
            <p:ph type="ftr" sz="quarter" idx="12"/>
          </p:nvPr>
        </p:nvSpPr>
        <p:spPr bwMode="auto">
          <a:xfrm>
            <a:off x="8590663" y="6041362"/>
            <a:ext cx="3450649"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sz="1000" dirty="0">
                <a:latin typeface="Arial" panose="020B0604020202020204" pitchFamily="34" charset="0"/>
              </a:rPr>
              <a:t>©2010, 2007, 2003 Pearson Education, Inc.</a:t>
            </a:r>
          </a:p>
        </p:txBody>
      </p:sp>
      <p:sp>
        <p:nvSpPr>
          <p:cNvPr id="75778" name="Rectangle 4"/>
          <p:cNvSpPr>
            <a:spLocks noGrp="1" noChangeArrowheads="1"/>
          </p:cNvSpPr>
          <p:nvPr>
            <p:ph type="title"/>
          </p:nvPr>
        </p:nvSpPr>
        <p:spPr>
          <a:xfrm>
            <a:off x="138386" y="203882"/>
            <a:ext cx="10177601" cy="890587"/>
          </a:xfrm>
        </p:spPr>
        <p:txBody>
          <a:bodyPr>
            <a:normAutofit/>
          </a:bodyPr>
          <a:lstStyle/>
          <a:p>
            <a:pPr eaLnBrk="1" hangingPunct="1"/>
            <a:r>
              <a:rPr lang="en-US" sz="4800" b="1" dirty="0">
                <a:ea typeface="ＭＳ Ｐゴシック" panose="020B0600070205080204" pitchFamily="34" charset="-128"/>
              </a:rPr>
              <a:t>Match and Define the Dialectics</a:t>
            </a:r>
          </a:p>
        </p:txBody>
      </p:sp>
      <p:sp>
        <p:nvSpPr>
          <p:cNvPr id="75779" name="Rectangle 8"/>
          <p:cNvSpPr>
            <a:spLocks noGrp="1" noChangeArrowheads="1"/>
          </p:cNvSpPr>
          <p:nvPr>
            <p:ph sz="half" idx="1"/>
          </p:nvPr>
        </p:nvSpPr>
        <p:spPr>
          <a:xfrm>
            <a:off x="940461" y="1744663"/>
            <a:ext cx="3081337" cy="4381500"/>
          </a:xfrm>
        </p:spPr>
        <p:txBody>
          <a:bodyPr>
            <a:normAutofit lnSpcReduction="10000"/>
          </a:bodyPr>
          <a:lstStyle/>
          <a:p>
            <a:pPr eaLnBrk="1" hangingPunct="1">
              <a:buFontTx/>
              <a:buNone/>
            </a:pPr>
            <a:r>
              <a:rPr lang="en-US" sz="2400" dirty="0">
                <a:ea typeface="ＭＳ Ｐゴシック" panose="020B0600070205080204" pitchFamily="34" charset="-128"/>
              </a:rPr>
              <a:t>A. Individual</a:t>
            </a:r>
          </a:p>
          <a:p>
            <a:pPr eaLnBrk="1" hangingPunct="1">
              <a:buFontTx/>
              <a:buNone/>
            </a:pPr>
            <a:r>
              <a:rPr lang="en-US" sz="2400" dirty="0">
                <a:ea typeface="ＭＳ Ｐゴシック" panose="020B0600070205080204" pitchFamily="34" charset="-128"/>
              </a:rPr>
              <a:t>B. Conflict</a:t>
            </a:r>
          </a:p>
          <a:p>
            <a:pPr eaLnBrk="1" hangingPunct="1">
              <a:buFontTx/>
              <a:buNone/>
            </a:pPr>
            <a:r>
              <a:rPr lang="en-US" sz="2400" dirty="0">
                <a:ea typeface="ＭＳ Ｐゴシック" panose="020B0600070205080204" pitchFamily="34" charset="-128"/>
              </a:rPr>
              <a:t>C. Open</a:t>
            </a:r>
          </a:p>
          <a:p>
            <a:pPr eaLnBrk="1" hangingPunct="1">
              <a:buFontTx/>
              <a:buNone/>
            </a:pPr>
            <a:r>
              <a:rPr lang="en-US" sz="2400" dirty="0">
                <a:ea typeface="ＭＳ Ｐゴシック" panose="020B0600070205080204" pitchFamily="34" charset="-128"/>
              </a:rPr>
              <a:t>D. Structure</a:t>
            </a:r>
          </a:p>
          <a:p>
            <a:pPr eaLnBrk="1" hangingPunct="1">
              <a:buFontTx/>
              <a:buNone/>
            </a:pPr>
            <a:r>
              <a:rPr lang="en-US" sz="2400" dirty="0">
                <a:ea typeface="ＭＳ Ｐゴシック" panose="020B0600070205080204" pitchFamily="34" charset="-128"/>
              </a:rPr>
              <a:t>E. Conformity</a:t>
            </a:r>
          </a:p>
          <a:p>
            <a:pPr eaLnBrk="1" hangingPunct="1">
              <a:buFontTx/>
              <a:buNone/>
            </a:pPr>
            <a:r>
              <a:rPr lang="en-US" sz="2400" dirty="0">
                <a:ea typeface="ＭＳ Ｐゴシック" panose="020B0600070205080204" pitchFamily="34" charset="-128"/>
              </a:rPr>
              <a:t>F. Leadership</a:t>
            </a:r>
          </a:p>
          <a:p>
            <a:pPr eaLnBrk="1" hangingPunct="1">
              <a:buFontTx/>
              <a:buNone/>
            </a:pPr>
            <a:r>
              <a:rPr lang="en-US" sz="2400" dirty="0">
                <a:ea typeface="ＭＳ Ｐゴシック" panose="020B0600070205080204" pitchFamily="34" charset="-128"/>
              </a:rPr>
              <a:t>G. Engaged</a:t>
            </a:r>
          </a:p>
          <a:p>
            <a:pPr eaLnBrk="1" hangingPunct="1">
              <a:buFontTx/>
              <a:buNone/>
            </a:pPr>
            <a:r>
              <a:rPr lang="en-US" sz="2400" dirty="0">
                <a:ea typeface="ＭＳ Ｐゴシック" panose="020B0600070205080204" pitchFamily="34" charset="-128"/>
              </a:rPr>
              <a:t>H. Homogeneous</a:t>
            </a:r>
          </a:p>
          <a:p>
            <a:pPr eaLnBrk="1" hangingPunct="1">
              <a:buFontTx/>
              <a:buNone/>
            </a:pPr>
            <a:r>
              <a:rPr lang="en-US" sz="2400" dirty="0">
                <a:ea typeface="ＭＳ Ｐゴシック" panose="020B0600070205080204" pitchFamily="34" charset="-128"/>
              </a:rPr>
              <a:t>I.  Task</a:t>
            </a:r>
          </a:p>
        </p:txBody>
      </p:sp>
      <p:sp>
        <p:nvSpPr>
          <p:cNvPr id="75780" name="Rectangle 9"/>
          <p:cNvSpPr>
            <a:spLocks noGrp="1" noChangeArrowheads="1"/>
          </p:cNvSpPr>
          <p:nvPr>
            <p:ph sz="half" idx="2"/>
          </p:nvPr>
        </p:nvSpPr>
        <p:spPr>
          <a:xfrm>
            <a:off x="4642761" y="1560156"/>
            <a:ext cx="3621087" cy="4381500"/>
          </a:xfrm>
        </p:spPr>
        <p:txBody>
          <a:bodyPr>
            <a:normAutofit lnSpcReduction="10000"/>
          </a:bodyPr>
          <a:lstStyle/>
          <a:p>
            <a:pPr eaLnBrk="1" hangingPunct="1">
              <a:buFontTx/>
              <a:buNone/>
            </a:pPr>
            <a:r>
              <a:rPr lang="en-US" sz="2400" dirty="0">
                <a:ea typeface="ＭＳ Ｐゴシック" panose="020B0600070205080204" pitchFamily="34" charset="-128"/>
              </a:rPr>
              <a:t>___ Closed</a:t>
            </a:r>
          </a:p>
          <a:p>
            <a:pPr eaLnBrk="1" hangingPunct="1">
              <a:buFontTx/>
              <a:buNone/>
            </a:pPr>
            <a:r>
              <a:rPr lang="en-US" sz="2400" dirty="0">
                <a:ea typeface="ＭＳ Ｐゴシック" panose="020B0600070205080204" pitchFamily="34" charset="-128"/>
              </a:rPr>
              <a:t>___ Disengaged</a:t>
            </a:r>
          </a:p>
          <a:p>
            <a:pPr eaLnBrk="1" hangingPunct="1">
              <a:buFontTx/>
              <a:buNone/>
            </a:pPr>
            <a:r>
              <a:rPr lang="en-US" sz="2400" dirty="0">
                <a:ea typeface="ＭＳ Ｐゴシック" panose="020B0600070205080204" pitchFamily="34" charset="-128"/>
              </a:rPr>
              <a:t>___ Spontaneity</a:t>
            </a:r>
          </a:p>
          <a:p>
            <a:pPr eaLnBrk="1" hangingPunct="1">
              <a:buFontTx/>
              <a:buNone/>
            </a:pPr>
            <a:r>
              <a:rPr lang="en-US" sz="2400" dirty="0">
                <a:ea typeface="ＭＳ Ｐゴシック" panose="020B0600070205080204" pitchFamily="34" charset="-128"/>
              </a:rPr>
              <a:t>___ Followership</a:t>
            </a:r>
          </a:p>
          <a:p>
            <a:pPr eaLnBrk="1" hangingPunct="1">
              <a:buFontTx/>
              <a:buNone/>
            </a:pPr>
            <a:r>
              <a:rPr lang="en-US" sz="2400" dirty="0">
                <a:ea typeface="ＭＳ Ｐゴシック" panose="020B0600070205080204" pitchFamily="34" charset="-128"/>
              </a:rPr>
              <a:t>___ Heterogeneous</a:t>
            </a:r>
          </a:p>
          <a:p>
            <a:pPr eaLnBrk="1" hangingPunct="1">
              <a:buFontTx/>
              <a:buNone/>
            </a:pPr>
            <a:r>
              <a:rPr lang="en-US" sz="2400" dirty="0">
                <a:ea typeface="ＭＳ Ｐゴシック" panose="020B0600070205080204" pitchFamily="34" charset="-128"/>
              </a:rPr>
              <a:t>___ Social</a:t>
            </a:r>
          </a:p>
          <a:p>
            <a:pPr eaLnBrk="1" hangingPunct="1">
              <a:buFontTx/>
              <a:buNone/>
            </a:pPr>
            <a:r>
              <a:rPr lang="en-US" sz="2400" dirty="0">
                <a:ea typeface="ＭＳ Ｐゴシック" panose="020B0600070205080204" pitchFamily="34" charset="-128"/>
              </a:rPr>
              <a:t>___ Nonconforming</a:t>
            </a:r>
          </a:p>
          <a:p>
            <a:pPr eaLnBrk="1" hangingPunct="1">
              <a:buFontTx/>
              <a:buNone/>
            </a:pPr>
            <a:r>
              <a:rPr lang="en-US" sz="2400" dirty="0">
                <a:ea typeface="ＭＳ Ｐゴシック" panose="020B0600070205080204" pitchFamily="34" charset="-128"/>
              </a:rPr>
              <a:t>___ Cohesive</a:t>
            </a:r>
          </a:p>
          <a:p>
            <a:pPr eaLnBrk="1" hangingPunct="1">
              <a:buFontTx/>
              <a:buNone/>
            </a:pPr>
            <a:r>
              <a:rPr lang="en-US" sz="2400" dirty="0">
                <a:ea typeface="ＭＳ Ｐゴシック" panose="020B0600070205080204" pitchFamily="34" charset="-128"/>
              </a:rPr>
              <a:t>___ Group</a:t>
            </a:r>
          </a:p>
        </p:txBody>
      </p:sp>
    </p:spTree>
    <p:extLst>
      <p:ext uri="{BB962C8B-B14F-4D97-AF65-F5344CB8AC3E}">
        <p14:creationId xmlns:p14="http://schemas.microsoft.com/office/powerpoint/2010/main" val="4746576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Footer Placeholder 3"/>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sz="1000">
                <a:latin typeface="Arial" panose="020B0604020202020204" pitchFamily="34" charset="0"/>
              </a:rPr>
              <a:t>©2010, 2007, 2003 Pearson Education, Inc.</a:t>
            </a:r>
          </a:p>
        </p:txBody>
      </p:sp>
      <p:sp>
        <p:nvSpPr>
          <p:cNvPr id="76802" name="Rectangle 2"/>
          <p:cNvSpPr>
            <a:spLocks noGrp="1" noChangeArrowheads="1"/>
          </p:cNvSpPr>
          <p:nvPr>
            <p:ph type="title"/>
          </p:nvPr>
        </p:nvSpPr>
        <p:spPr>
          <a:xfrm>
            <a:off x="361063" y="390632"/>
            <a:ext cx="8229600" cy="914400"/>
          </a:xfrm>
        </p:spPr>
        <p:txBody>
          <a:bodyPr/>
          <a:lstStyle/>
          <a:p>
            <a:pPr eaLnBrk="1" hangingPunct="1"/>
            <a:r>
              <a:rPr lang="en-US" sz="5400" b="1" dirty="0">
                <a:ea typeface="ＭＳ Ｐゴシック" panose="020B0600070205080204" pitchFamily="34" charset="-128"/>
              </a:rPr>
              <a:t>Ethics and Balance</a:t>
            </a:r>
          </a:p>
        </p:txBody>
      </p:sp>
      <p:sp>
        <p:nvSpPr>
          <p:cNvPr id="76803" name="Rectangle 3"/>
          <p:cNvSpPr>
            <a:spLocks noGrp="1" noChangeArrowheads="1"/>
          </p:cNvSpPr>
          <p:nvPr>
            <p:ph idx="1"/>
          </p:nvPr>
        </p:nvSpPr>
        <p:spPr>
          <a:xfrm>
            <a:off x="503594" y="1572934"/>
            <a:ext cx="8630132" cy="4200525"/>
          </a:xfrm>
        </p:spPr>
        <p:txBody>
          <a:bodyPr/>
          <a:lstStyle/>
          <a:p>
            <a:pPr eaLnBrk="1" hangingPunct="1"/>
            <a:r>
              <a:rPr lang="en-US" dirty="0">
                <a:ea typeface="ＭＳ Ｐゴシック" panose="020B0600070205080204" pitchFamily="34" charset="-128"/>
              </a:rPr>
              <a:t>Do group members agree upon and apply standards of right and wrong to group situations and member interaction?</a:t>
            </a:r>
          </a:p>
          <a:p>
            <a:pPr eaLnBrk="1" hangingPunct="1"/>
            <a:r>
              <a:rPr lang="en-US" dirty="0">
                <a:ea typeface="ＭＳ Ｐゴシック" panose="020B0600070205080204" pitchFamily="34" charset="-128"/>
              </a:rPr>
              <a:t>Do group members follow the National Communication Association Credo for Ethical Communication? (attached file in LMS – chapter 1)</a:t>
            </a:r>
          </a:p>
          <a:p>
            <a:pPr eaLnBrk="1" hangingPunct="1">
              <a:buFontTx/>
              <a:buNone/>
            </a:pPr>
            <a:endParaRPr lang="en-US" dirty="0">
              <a:ea typeface="ＭＳ Ｐゴシック" panose="020B0600070205080204" pitchFamily="34" charset="-128"/>
            </a:endParaRPr>
          </a:p>
        </p:txBody>
      </p:sp>
    </p:spTree>
    <p:extLst>
      <p:ext uri="{BB962C8B-B14F-4D97-AF65-F5344CB8AC3E}">
        <p14:creationId xmlns:p14="http://schemas.microsoft.com/office/powerpoint/2010/main" val="15412944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Footer Placeholder 3"/>
          <p:cNvSpPr>
            <a:spLocks noGrp="1"/>
          </p:cNvSpPr>
          <p:nvPr>
            <p:ph type="ftr" sz="quarter" idx="12"/>
          </p:nvPr>
        </p:nvSpPr>
        <p:spPr bwMode="auto">
          <a:xfrm>
            <a:off x="8708904" y="6214783"/>
            <a:ext cx="33990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sz="1000" dirty="0">
                <a:latin typeface="Arial" panose="020B0604020202020204" pitchFamily="34" charset="0"/>
              </a:rPr>
              <a:t>©2010, 2007, 2003 Pearson Education, Inc.</a:t>
            </a:r>
          </a:p>
        </p:txBody>
      </p:sp>
      <p:sp>
        <p:nvSpPr>
          <p:cNvPr id="77826" name="Rectangle 4"/>
          <p:cNvSpPr>
            <a:spLocks noGrp="1" noChangeArrowheads="1"/>
          </p:cNvSpPr>
          <p:nvPr>
            <p:ph type="title"/>
          </p:nvPr>
        </p:nvSpPr>
        <p:spPr>
          <a:xfrm>
            <a:off x="346842" y="237901"/>
            <a:ext cx="8229600" cy="830263"/>
          </a:xfrm>
        </p:spPr>
        <p:txBody>
          <a:bodyPr>
            <a:normAutofit fontScale="90000"/>
          </a:bodyPr>
          <a:lstStyle/>
          <a:p>
            <a:pPr eaLnBrk="1" hangingPunct="1"/>
            <a:r>
              <a:rPr lang="en-US" sz="5400" b="1" dirty="0">
                <a:ea typeface="ＭＳ Ｐゴシック" panose="020B0600070205080204" pitchFamily="34" charset="-128"/>
              </a:rPr>
              <a:t>Apply the NCA Ethics Credo</a:t>
            </a:r>
          </a:p>
        </p:txBody>
      </p:sp>
      <p:sp>
        <p:nvSpPr>
          <p:cNvPr id="77827" name="Rectangle 5"/>
          <p:cNvSpPr>
            <a:spLocks noGrp="1" noChangeArrowheads="1"/>
          </p:cNvSpPr>
          <p:nvPr>
            <p:ph sz="half" idx="1"/>
          </p:nvPr>
        </p:nvSpPr>
        <p:spPr>
          <a:xfrm>
            <a:off x="262029" y="1629104"/>
            <a:ext cx="3539851" cy="4114800"/>
          </a:xfrm>
        </p:spPr>
        <p:txBody>
          <a:bodyPr vert="horz" lIns="0" tIns="45720" rIns="0" bIns="45720" rtlCol="0">
            <a:normAutofit lnSpcReduction="10000"/>
          </a:bodyPr>
          <a:lstStyle/>
          <a:p>
            <a:pPr eaLnBrk="1" hangingPunct="1">
              <a:lnSpc>
                <a:spcPct val="90000"/>
              </a:lnSpc>
              <a:buFontTx/>
              <a:buNone/>
            </a:pPr>
            <a:r>
              <a:rPr lang="en-US" dirty="0">
                <a:ea typeface="ＭＳ Ｐゴシック" panose="020B0600070205080204" pitchFamily="34" charset="-128"/>
              </a:rPr>
              <a:t>	</a:t>
            </a:r>
            <a:r>
              <a:rPr lang="en-US" sz="2400" dirty="0">
                <a:ea typeface="ＭＳ Ｐゴシック" panose="020B0600070205080204" pitchFamily="34" charset="-128"/>
              </a:rPr>
              <a:t>In requesting funds for a school club, the officers exaggerate their needs and suggest that other clubs waste money.</a:t>
            </a:r>
          </a:p>
          <a:p>
            <a:pPr eaLnBrk="1" hangingPunct="1">
              <a:lnSpc>
                <a:spcPct val="90000"/>
              </a:lnSpc>
              <a:buFontTx/>
              <a:buNone/>
            </a:pPr>
            <a:endParaRPr lang="en-US" sz="2400" dirty="0">
              <a:ea typeface="ＭＳ Ｐゴシック" panose="020B0600070205080204" pitchFamily="34" charset="-128"/>
            </a:endParaRPr>
          </a:p>
          <a:p>
            <a:pPr eaLnBrk="1" hangingPunct="1">
              <a:lnSpc>
                <a:spcPct val="90000"/>
              </a:lnSpc>
              <a:buFontTx/>
              <a:buNone/>
            </a:pPr>
            <a:r>
              <a:rPr lang="en-US" sz="2400" dirty="0">
                <a:ea typeface="ＭＳ Ｐゴシック" panose="020B0600070205080204" pitchFamily="34" charset="-128"/>
              </a:rPr>
              <a:t>   	Which ethics credo principle(s) have the officers violated?</a:t>
            </a:r>
          </a:p>
        </p:txBody>
      </p:sp>
      <p:sp>
        <p:nvSpPr>
          <p:cNvPr id="77828" name="Rectangle 6"/>
          <p:cNvSpPr>
            <a:spLocks noGrp="1" noChangeArrowheads="1"/>
          </p:cNvSpPr>
          <p:nvPr>
            <p:ph sz="half" idx="2"/>
          </p:nvPr>
        </p:nvSpPr>
        <p:spPr>
          <a:xfrm>
            <a:off x="4461642" y="1629104"/>
            <a:ext cx="5092264" cy="4114800"/>
          </a:xfrm>
        </p:spPr>
        <p:txBody>
          <a:bodyPr>
            <a:normAutofit lnSpcReduction="10000"/>
          </a:bodyPr>
          <a:lstStyle/>
          <a:p>
            <a:pPr marL="381000" indent="-381000">
              <a:lnSpc>
                <a:spcPct val="90000"/>
              </a:lnSpc>
              <a:buNone/>
            </a:pPr>
            <a:r>
              <a:rPr lang="en-US" sz="2400" dirty="0">
                <a:ea typeface="ＭＳ Ｐゴシック" panose="020B0600070205080204" pitchFamily="34" charset="-128"/>
              </a:rPr>
              <a:t>A.  We advocate truthfulness, accuracy, honesty, and reason.</a:t>
            </a:r>
          </a:p>
          <a:p>
            <a:pPr marL="381000" indent="-381000">
              <a:lnSpc>
                <a:spcPct val="90000"/>
              </a:lnSpc>
              <a:buFontTx/>
              <a:buAutoNum type="alphaUcPeriod" startAt="2"/>
            </a:pPr>
            <a:r>
              <a:rPr lang="en-US" sz="2400" dirty="0">
                <a:ea typeface="ＭＳ Ｐゴシック" panose="020B0600070205080204" pitchFamily="34" charset="-128"/>
              </a:rPr>
              <a:t>We condemn communication that degrades individuals . . . </a:t>
            </a:r>
          </a:p>
          <a:p>
            <a:pPr marL="381000" indent="-381000">
              <a:lnSpc>
                <a:spcPct val="90000"/>
              </a:lnSpc>
              <a:buNone/>
            </a:pPr>
            <a:r>
              <a:rPr lang="en-US" sz="2400" dirty="0">
                <a:ea typeface="ＭＳ Ｐゴシック" panose="020B0600070205080204" pitchFamily="34" charset="-128"/>
              </a:rPr>
              <a:t>C.   We accept responsibility for the short- and long-term consequences of our own communication. </a:t>
            </a:r>
          </a:p>
          <a:p>
            <a:pPr marL="381000" indent="-381000">
              <a:lnSpc>
                <a:spcPct val="90000"/>
              </a:lnSpc>
              <a:buNone/>
            </a:pPr>
            <a:r>
              <a:rPr lang="en-US" sz="2400" dirty="0">
                <a:ea typeface="ＭＳ Ｐゴシック" panose="020B0600070205080204" pitchFamily="34" charset="-128"/>
              </a:rPr>
              <a:t>D.   We strive to understand and respect other communicators before evaluating and responding to their messages.</a:t>
            </a:r>
          </a:p>
          <a:p>
            <a:pPr marL="381000" indent="-381000">
              <a:lnSpc>
                <a:spcPct val="90000"/>
              </a:lnSpc>
              <a:buNone/>
            </a:pPr>
            <a:endParaRPr lang="en-US" sz="2400" dirty="0">
              <a:ea typeface="ＭＳ Ｐゴシック" panose="020B0600070205080204" pitchFamily="34" charset="-128"/>
            </a:endParaRPr>
          </a:p>
        </p:txBody>
      </p:sp>
    </p:spTree>
    <p:extLst>
      <p:ext uri="{BB962C8B-B14F-4D97-AF65-F5344CB8AC3E}">
        <p14:creationId xmlns:p14="http://schemas.microsoft.com/office/powerpoint/2010/main" val="22991373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Footer Placeholder 3"/>
          <p:cNvSpPr>
            <a:spLocks noGrp="1"/>
          </p:cNvSpPr>
          <p:nvPr>
            <p:ph type="ftr" sz="quarter" idx="12"/>
          </p:nvPr>
        </p:nvSpPr>
        <p:spPr bwMode="auto">
          <a:xfrm>
            <a:off x="9008450" y="6270627"/>
            <a:ext cx="324924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sz="1000" dirty="0">
                <a:latin typeface="Arial" panose="020B0604020202020204" pitchFamily="34" charset="0"/>
              </a:rPr>
              <a:t>©2010, 2007, 2003 Pearson Education, Inc.</a:t>
            </a:r>
          </a:p>
        </p:txBody>
      </p:sp>
      <p:sp>
        <p:nvSpPr>
          <p:cNvPr id="78850" name="Rectangle 2"/>
          <p:cNvSpPr>
            <a:spLocks noGrp="1" noChangeArrowheads="1"/>
          </p:cNvSpPr>
          <p:nvPr>
            <p:ph type="title"/>
          </p:nvPr>
        </p:nvSpPr>
        <p:spPr>
          <a:xfrm>
            <a:off x="286407" y="260296"/>
            <a:ext cx="8229600" cy="890587"/>
          </a:xfrm>
        </p:spPr>
        <p:txBody>
          <a:bodyPr>
            <a:normAutofit fontScale="90000"/>
          </a:bodyPr>
          <a:lstStyle/>
          <a:p>
            <a:pPr eaLnBrk="1" hangingPunct="1"/>
            <a:r>
              <a:rPr lang="en-US" sz="5400" b="1" dirty="0">
                <a:ea typeface="ＭＳ Ｐゴシック" panose="020B0600070205080204" pitchFamily="34" charset="-128"/>
              </a:rPr>
              <a:t>PowerPoint Quiz</a:t>
            </a:r>
          </a:p>
        </p:txBody>
      </p:sp>
      <p:sp>
        <p:nvSpPr>
          <p:cNvPr id="78851" name="Rectangle 3"/>
          <p:cNvSpPr>
            <a:spLocks noGrp="1" noChangeArrowheads="1"/>
          </p:cNvSpPr>
          <p:nvPr>
            <p:ph sz="half" idx="1"/>
          </p:nvPr>
        </p:nvSpPr>
        <p:spPr>
          <a:xfrm>
            <a:off x="451946" y="1960564"/>
            <a:ext cx="3838575" cy="4165600"/>
          </a:xfrm>
        </p:spPr>
        <p:txBody>
          <a:bodyPr/>
          <a:lstStyle/>
          <a:p>
            <a:pPr eaLnBrk="1" hangingPunct="1">
              <a:lnSpc>
                <a:spcPct val="80000"/>
              </a:lnSpc>
              <a:buFontTx/>
              <a:buNone/>
            </a:pPr>
            <a:r>
              <a:rPr lang="en-US" sz="1600" dirty="0">
                <a:ea typeface="ＭＳ Ｐゴシック" panose="020B0600070205080204" pitchFamily="34" charset="-128"/>
              </a:rPr>
              <a:t>	</a:t>
            </a:r>
            <a:r>
              <a:rPr lang="en-US" dirty="0">
                <a:ea typeface="ＭＳ Ｐゴシック" panose="020B0600070205080204" pitchFamily="34" charset="-128"/>
              </a:rPr>
              <a:t>Aristotle offered the </a:t>
            </a:r>
            <a:r>
              <a:rPr lang="ja-JP" altLang="en-US" dirty="0">
                <a:ea typeface="ＭＳ Ｐゴシック" panose="020B0600070205080204" pitchFamily="34" charset="-128"/>
              </a:rPr>
              <a:t>“</a:t>
            </a:r>
            <a:r>
              <a:rPr lang="en-US" altLang="ja-JP" dirty="0">
                <a:ea typeface="ＭＳ Ｐゴシック" panose="020B0600070205080204" pitchFamily="34" charset="-128"/>
              </a:rPr>
              <a:t>doctrine of the mean</a:t>
            </a:r>
            <a:r>
              <a:rPr lang="ja-JP" altLang="en-US" dirty="0">
                <a:ea typeface="ＭＳ Ｐゴシック" panose="020B0600070205080204" pitchFamily="34" charset="-128"/>
              </a:rPr>
              <a:t>”</a:t>
            </a:r>
            <a:r>
              <a:rPr lang="en-US" altLang="ja-JP" dirty="0">
                <a:ea typeface="ＭＳ Ｐゴシック" panose="020B0600070205080204" pitchFamily="34" charset="-128"/>
              </a:rPr>
              <a:t> as a balanced approach to ethical behavior. </a:t>
            </a:r>
            <a:r>
              <a:rPr lang="en-US" altLang="ja-JP" sz="4400" dirty="0">
                <a:ea typeface="ＭＳ Ｐゴシック" panose="020B0600070205080204" pitchFamily="34" charset="-128"/>
              </a:rPr>
              <a:t>He advised that when you face an ethical decision, you should . . .</a:t>
            </a:r>
            <a:endParaRPr lang="en-US" sz="4400" dirty="0">
              <a:ea typeface="ＭＳ Ｐゴシック" panose="020B0600070205080204" pitchFamily="34" charset="-128"/>
            </a:endParaRPr>
          </a:p>
        </p:txBody>
      </p:sp>
      <p:sp>
        <p:nvSpPr>
          <p:cNvPr id="78852" name="Rectangle 4"/>
          <p:cNvSpPr>
            <a:spLocks noGrp="1" noChangeArrowheads="1"/>
          </p:cNvSpPr>
          <p:nvPr>
            <p:ph sz="half" idx="2"/>
          </p:nvPr>
        </p:nvSpPr>
        <p:spPr>
          <a:xfrm>
            <a:off x="4731956" y="1960564"/>
            <a:ext cx="4391025" cy="4310063"/>
          </a:xfrm>
        </p:spPr>
        <p:txBody>
          <a:bodyPr/>
          <a:lstStyle/>
          <a:p>
            <a:pPr eaLnBrk="1" hangingPunct="1">
              <a:lnSpc>
                <a:spcPct val="90000"/>
              </a:lnSpc>
              <a:buFontTx/>
              <a:buNone/>
            </a:pPr>
            <a:r>
              <a:rPr lang="en-US" dirty="0">
                <a:ea typeface="ＭＳ Ｐゴシック" panose="020B0600070205080204" pitchFamily="34" charset="-128"/>
              </a:rPr>
              <a:t>a.	select an appropriate response somewhere between two extremes.</a:t>
            </a:r>
          </a:p>
          <a:p>
            <a:pPr eaLnBrk="1" hangingPunct="1">
              <a:lnSpc>
                <a:spcPct val="90000"/>
              </a:lnSpc>
              <a:buFontTx/>
              <a:buNone/>
            </a:pPr>
            <a:r>
              <a:rPr lang="en-US" dirty="0">
                <a:ea typeface="ＭＳ Ｐゴシック" panose="020B0600070205080204" pitchFamily="34" charset="-128"/>
              </a:rPr>
              <a:t>b.	select a response that benefits the </a:t>
            </a:r>
            <a:r>
              <a:rPr lang="en-US" b="1" dirty="0">
                <a:ea typeface="ＭＳ Ｐゴシック" panose="020B0600070205080204" pitchFamily="34" charset="-128"/>
              </a:rPr>
              <a:t>most people. </a:t>
            </a:r>
          </a:p>
          <a:p>
            <a:pPr eaLnBrk="1" hangingPunct="1">
              <a:lnSpc>
                <a:spcPct val="90000"/>
              </a:lnSpc>
              <a:buFontTx/>
              <a:buNone/>
            </a:pPr>
            <a:r>
              <a:rPr lang="en-US" dirty="0">
                <a:ea typeface="ＭＳ Ｐゴシック" panose="020B0600070205080204" pitchFamily="34" charset="-128"/>
              </a:rPr>
              <a:t>c.	select a response that benefits you the most.</a:t>
            </a:r>
          </a:p>
          <a:p>
            <a:pPr eaLnBrk="1" hangingPunct="1">
              <a:lnSpc>
                <a:spcPct val="90000"/>
              </a:lnSpc>
              <a:buFontTx/>
              <a:buNone/>
            </a:pPr>
            <a:r>
              <a:rPr lang="en-US" dirty="0">
                <a:ea typeface="ＭＳ Ｐゴシック" panose="020B0600070205080204" pitchFamily="34" charset="-128"/>
              </a:rPr>
              <a:t>d.	select a response that is at the midpoint between two extremes. </a:t>
            </a:r>
          </a:p>
          <a:p>
            <a:pPr eaLnBrk="1" hangingPunct="1">
              <a:lnSpc>
                <a:spcPct val="90000"/>
              </a:lnSpc>
              <a:buFontTx/>
              <a:buNone/>
            </a:pPr>
            <a:endParaRPr lang="en-US" dirty="0">
              <a:ea typeface="ＭＳ Ｐゴシック" panose="020B0600070205080204" pitchFamily="34" charset="-128"/>
            </a:endParaRPr>
          </a:p>
        </p:txBody>
      </p:sp>
    </p:spTree>
    <p:extLst>
      <p:ext uri="{BB962C8B-B14F-4D97-AF65-F5344CB8AC3E}">
        <p14:creationId xmlns:p14="http://schemas.microsoft.com/office/powerpoint/2010/main" val="38286453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p:txBody>
          <a:bodyPr/>
          <a:lstStyle/>
          <a:p>
            <a:r>
              <a:rPr lang="en-US">
                <a:ea typeface="ＭＳ Ｐゴシック" panose="020B0600070205080204" pitchFamily="34" charset="-128"/>
              </a:rPr>
              <a:t>Criteria of top uni</a:t>
            </a:r>
          </a:p>
        </p:txBody>
      </p:sp>
      <p:sp>
        <p:nvSpPr>
          <p:cNvPr id="79874" name="Content Placeholder 2"/>
          <p:cNvSpPr>
            <a:spLocks noGrp="1"/>
          </p:cNvSpPr>
          <p:nvPr>
            <p:ph sz="half" idx="1"/>
          </p:nvPr>
        </p:nvSpPr>
        <p:spPr>
          <a:xfrm>
            <a:off x="294289" y="1631732"/>
            <a:ext cx="9511863" cy="4525963"/>
          </a:xfrm>
        </p:spPr>
        <p:txBody>
          <a:bodyPr>
            <a:normAutofit/>
          </a:bodyPr>
          <a:lstStyle/>
          <a:p>
            <a:r>
              <a:rPr lang="en-US" sz="3600" dirty="0">
                <a:ea typeface="ＭＳ Ｐゴシック" panose="020B0600070205080204" pitchFamily="34" charset="-128"/>
              </a:rPr>
              <a:t>The performance indicators are grouped into five areas:</a:t>
            </a:r>
          </a:p>
          <a:p>
            <a:r>
              <a:rPr lang="en-US" sz="3600" b="1" dirty="0">
                <a:ea typeface="ＭＳ Ｐゴシック" panose="020B0600070205080204" pitchFamily="34" charset="-128"/>
              </a:rPr>
              <a:t>Teaching</a:t>
            </a:r>
            <a:r>
              <a:rPr lang="en-US" sz="3600" dirty="0">
                <a:ea typeface="ＭＳ Ｐゴシック" panose="020B0600070205080204" pitchFamily="34" charset="-128"/>
              </a:rPr>
              <a:t> (the learning environment)</a:t>
            </a:r>
          </a:p>
          <a:p>
            <a:r>
              <a:rPr lang="en-US" sz="3600" b="1" dirty="0">
                <a:ea typeface="ＭＳ Ｐゴシック" panose="020B0600070205080204" pitchFamily="34" charset="-128"/>
              </a:rPr>
              <a:t>Research</a:t>
            </a:r>
            <a:r>
              <a:rPr lang="en-US" sz="3600" dirty="0">
                <a:ea typeface="ＭＳ Ｐゴシック" panose="020B0600070205080204" pitchFamily="34" charset="-128"/>
              </a:rPr>
              <a:t> (volume, income and reputation)</a:t>
            </a:r>
          </a:p>
          <a:p>
            <a:r>
              <a:rPr lang="en-US" sz="3600" b="1" dirty="0">
                <a:ea typeface="ＭＳ Ｐゴシック" panose="020B0600070205080204" pitchFamily="34" charset="-128"/>
              </a:rPr>
              <a:t>Citations</a:t>
            </a:r>
            <a:r>
              <a:rPr lang="en-US" sz="3600" dirty="0">
                <a:ea typeface="ＭＳ Ｐゴシック" panose="020B0600070205080204" pitchFamily="34" charset="-128"/>
              </a:rPr>
              <a:t> (research influence)</a:t>
            </a:r>
          </a:p>
          <a:p>
            <a:r>
              <a:rPr lang="en-US" sz="3600" b="1" dirty="0">
                <a:solidFill>
                  <a:srgbClr val="FF0000"/>
                </a:solidFill>
                <a:ea typeface="ＭＳ Ｐゴシック" panose="020B0600070205080204" pitchFamily="34" charset="-128"/>
              </a:rPr>
              <a:t>International outlook</a:t>
            </a:r>
            <a:r>
              <a:rPr lang="en-US" sz="3600" dirty="0">
                <a:solidFill>
                  <a:srgbClr val="FF0000"/>
                </a:solidFill>
                <a:ea typeface="ＭＳ Ｐゴシック" panose="020B0600070205080204" pitchFamily="34" charset="-128"/>
              </a:rPr>
              <a:t> (staff, students and research)</a:t>
            </a:r>
          </a:p>
          <a:p>
            <a:endParaRPr lang="en-US" sz="1600" dirty="0">
              <a:ea typeface="ＭＳ Ｐゴシック" panose="020B0600070205080204" pitchFamily="34" charset="-128"/>
            </a:endParaRPr>
          </a:p>
        </p:txBody>
      </p:sp>
    </p:spTree>
    <p:extLst>
      <p:ext uri="{BB962C8B-B14F-4D97-AF65-F5344CB8AC3E}">
        <p14:creationId xmlns:p14="http://schemas.microsoft.com/office/powerpoint/2010/main" val="11047954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p:txBody>
          <a:bodyPr/>
          <a:lstStyle/>
          <a:p>
            <a:r>
              <a:rPr lang="en-US">
                <a:ea typeface="ＭＳ Ｐゴシック" panose="020B0600070205080204" pitchFamily="34" charset="-128"/>
              </a:rPr>
              <a:t>What advantage does the below bring in WIG? Page 9</a:t>
            </a:r>
          </a:p>
        </p:txBody>
      </p:sp>
      <p:sp>
        <p:nvSpPr>
          <p:cNvPr id="3" name="Content Placeholder 2"/>
          <p:cNvSpPr>
            <a:spLocks noGrp="1"/>
          </p:cNvSpPr>
          <p:nvPr>
            <p:ph idx="1"/>
          </p:nvPr>
        </p:nvSpPr>
        <p:spPr>
          <a:xfrm>
            <a:off x="356969" y="2191406"/>
            <a:ext cx="9677400" cy="4846638"/>
          </a:xfrm>
        </p:spPr>
        <p:txBody>
          <a:bodyPr/>
          <a:lstStyle/>
          <a:p>
            <a:pPr marL="514350" indent="-514350">
              <a:buFont typeface="Calibri" panose="020F0502020204030204" pitchFamily="34" charset="0"/>
              <a:buAutoNum type="arabicPeriod"/>
            </a:pPr>
            <a:r>
              <a:rPr lang="en-US" dirty="0" err="1">
                <a:ea typeface="ＭＳ Ｐゴシック" panose="020B0600070205080204" pitchFamily="34" charset="-128"/>
              </a:rPr>
              <a:t>Uni</a:t>
            </a:r>
            <a:r>
              <a:rPr lang="en-US" dirty="0">
                <a:ea typeface="ＭＳ Ｐゴシック" panose="020B0600070205080204" pitchFamily="34" charset="-128"/>
              </a:rPr>
              <a:t> do survey on company recruitment requirement to edit their study programs that match the company’ requirement =&gt; civic engagement</a:t>
            </a:r>
          </a:p>
          <a:p>
            <a:pPr marL="514350" indent="-514350">
              <a:buFont typeface="Calibri" panose="020F0502020204030204" pitchFamily="34" charset="0"/>
              <a:buAutoNum type="arabicPeriod"/>
            </a:pPr>
            <a:r>
              <a:rPr lang="en-US" dirty="0">
                <a:solidFill>
                  <a:schemeClr val="accent2"/>
                </a:solidFill>
                <a:ea typeface="ＭＳ Ｐゴシック" panose="020B0600070205080204" pitchFamily="34" charset="-128"/>
              </a:rPr>
              <a:t>Video testers test the video before launching =&gt; learning/ creativity </a:t>
            </a:r>
          </a:p>
          <a:p>
            <a:pPr marL="514350" indent="-514350">
              <a:buFont typeface="Calibri" panose="020F0502020204030204" pitchFamily="34" charset="0"/>
              <a:buAutoNum type="arabicPeriod"/>
            </a:pPr>
            <a:r>
              <a:rPr lang="en-US" b="1" dirty="0">
                <a:solidFill>
                  <a:srgbClr val="8064A2"/>
                </a:solidFill>
                <a:ea typeface="ＭＳ Ｐゴシック" panose="020B0600070205080204" pitchFamily="34" charset="-128"/>
              </a:rPr>
              <a:t>Invites an IT teacher to be guest speakers to deliver a short talk in BUSINESS class =&gt; cultural understanding / superior resource </a:t>
            </a:r>
          </a:p>
          <a:p>
            <a:pPr marL="514350" indent="-514350">
              <a:buFont typeface="Calibri" panose="020F0502020204030204" pitchFamily="34" charset="0"/>
              <a:buAutoNum type="arabicPeriod"/>
            </a:pPr>
            <a:r>
              <a:rPr lang="en-US" b="1" dirty="0">
                <a:solidFill>
                  <a:srgbClr val="002060"/>
                </a:solidFill>
                <a:ea typeface="ＭＳ Ｐゴシック" panose="020B0600070205080204" pitchFamily="34" charset="-128"/>
              </a:rPr>
              <a:t>Criteria of an international university: 20-30% of international staff and students =&gt; civic engagement/ member satisfaction/cultural understanding</a:t>
            </a:r>
            <a:endParaRPr lang="en-US" dirty="0">
              <a:solidFill>
                <a:srgbClr val="002060"/>
              </a:solidFill>
              <a:ea typeface="ＭＳ Ｐゴシック" panose="020B0600070205080204" pitchFamily="34" charset="-128"/>
            </a:endParaRPr>
          </a:p>
        </p:txBody>
      </p:sp>
    </p:spTree>
    <p:extLst>
      <p:ext uri="{BB962C8B-B14F-4D97-AF65-F5344CB8AC3E}">
        <p14:creationId xmlns:p14="http://schemas.microsoft.com/office/powerpoint/2010/main" val="24506715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p:txBody>
          <a:bodyPr>
            <a:normAutofit fontScale="90000"/>
          </a:bodyPr>
          <a:lstStyle/>
          <a:p>
            <a:r>
              <a:rPr lang="en-US">
                <a:ea typeface="ＭＳ Ｐゴシック" panose="020B0600070205080204" pitchFamily="34" charset="-128"/>
              </a:rPr>
              <a:t>What disadvantages of WIG reflect in the below statements? </a:t>
            </a:r>
            <a:br>
              <a:rPr lang="en-US">
                <a:ea typeface="ＭＳ Ｐゴシック" panose="020B0600070205080204" pitchFamily="34" charset="-128"/>
              </a:rPr>
            </a:br>
            <a:br>
              <a:rPr lang="en-US">
                <a:solidFill>
                  <a:srgbClr val="FF0000"/>
                </a:solidFill>
                <a:ea typeface="ＭＳ Ｐゴシック" panose="020B0600070205080204" pitchFamily="34" charset="-128"/>
              </a:rPr>
            </a:br>
            <a:endParaRPr lang="en-US">
              <a:solidFill>
                <a:srgbClr val="FF0000"/>
              </a:solidFill>
              <a:ea typeface="ＭＳ Ｐゴシック" panose="020B0600070205080204" pitchFamily="34" charset="-128"/>
            </a:endParaRPr>
          </a:p>
        </p:txBody>
      </p:sp>
      <p:sp>
        <p:nvSpPr>
          <p:cNvPr id="81922" name="Content Placeholder 2"/>
          <p:cNvSpPr>
            <a:spLocks noGrp="1"/>
          </p:cNvSpPr>
          <p:nvPr>
            <p:ph idx="1"/>
          </p:nvPr>
        </p:nvSpPr>
        <p:spPr>
          <a:xfrm>
            <a:off x="377513" y="2106784"/>
            <a:ext cx="8229600" cy="4525963"/>
          </a:xfrm>
        </p:spPr>
        <p:txBody>
          <a:bodyPr>
            <a:normAutofit/>
          </a:bodyPr>
          <a:lstStyle/>
          <a:p>
            <a:pPr marL="514350" indent="-514350">
              <a:buFont typeface="Calibri" panose="020F0502020204030204" pitchFamily="34" charset="0"/>
              <a:buAutoNum type="arabicPeriod"/>
            </a:pPr>
            <a:r>
              <a:rPr lang="en-US" sz="2000" dirty="0">
                <a:ea typeface="ＭＳ Ｐゴシック" panose="020B0600070205080204" pitchFamily="34" charset="-128"/>
              </a:rPr>
              <a:t>My dog is sick today.- heart/ sleep/ health/ family/ character/ shy/ active/ smell/ =&gt; people problem /personal problem  </a:t>
            </a:r>
          </a:p>
          <a:p>
            <a:pPr marL="514350" indent="-514350">
              <a:buFont typeface="Calibri" panose="020F0502020204030204" pitchFamily="34" charset="0"/>
              <a:buAutoNum type="arabicPeriod"/>
            </a:pPr>
            <a:r>
              <a:rPr lang="en-US" sz="2000" dirty="0" err="1">
                <a:ea typeface="ＭＳ Ｐゴシック" panose="020B0600070205080204" pitchFamily="34" charset="-128"/>
              </a:rPr>
              <a:t>Hiếu</a:t>
            </a:r>
            <a:r>
              <a:rPr lang="en-US" sz="2000" dirty="0">
                <a:ea typeface="ＭＳ Ｐゴシック" panose="020B0600070205080204" pitchFamily="34" charset="-128"/>
              </a:rPr>
              <a:t> said: “I want to focus on </a:t>
            </a:r>
            <a:r>
              <a:rPr lang="en-US" sz="2000" dirty="0" err="1">
                <a:ea typeface="ＭＳ Ｐゴシック" panose="020B0600070205080204" pitchFamily="34" charset="-128"/>
              </a:rPr>
              <a:t>vovinam</a:t>
            </a:r>
            <a:r>
              <a:rPr lang="en-US" sz="2000" dirty="0">
                <a:ea typeface="ＭＳ Ｐゴシック" panose="020B0600070205080204" pitchFamily="34" charset="-128"/>
              </a:rPr>
              <a:t> only.” =&gt; personal </a:t>
            </a:r>
            <a:r>
              <a:rPr lang="en-US" sz="2000" dirty="0" err="1">
                <a:ea typeface="ＭＳ Ｐゴシック" panose="020B0600070205080204" pitchFamily="34" charset="-128"/>
              </a:rPr>
              <a:t>pp</a:t>
            </a:r>
            <a:endParaRPr lang="en-US" sz="2000" dirty="0">
              <a:ea typeface="ＭＳ Ｐゴシック" panose="020B0600070205080204" pitchFamily="34" charset="-128"/>
            </a:endParaRPr>
          </a:p>
          <a:p>
            <a:pPr marL="514350" indent="-514350">
              <a:buFont typeface="Calibri" panose="020F0502020204030204" pitchFamily="34" charset="0"/>
              <a:buAutoNum type="arabicPeriod"/>
            </a:pPr>
            <a:r>
              <a:rPr lang="en-US" sz="2000" dirty="0">
                <a:ea typeface="ＭＳ Ｐゴシック" panose="020B0600070205080204" pitchFamily="34" charset="-128"/>
              </a:rPr>
              <a:t>I already said it 3 times as you come 1 by 1. =&gt;  time</a:t>
            </a:r>
          </a:p>
          <a:p>
            <a:pPr marL="514350" indent="-514350">
              <a:buFont typeface="Calibri" panose="020F0502020204030204" pitchFamily="34" charset="0"/>
              <a:buAutoNum type="arabicPeriod"/>
            </a:pPr>
            <a:r>
              <a:rPr lang="en-US" sz="2000" dirty="0">
                <a:ea typeface="ＭＳ Ｐゴシック" panose="020B0600070205080204" pitchFamily="34" charset="-128"/>
              </a:rPr>
              <a:t>I will follow my own method. =&gt; conflict</a:t>
            </a:r>
          </a:p>
        </p:txBody>
      </p:sp>
    </p:spTree>
    <p:extLst>
      <p:ext uri="{BB962C8B-B14F-4D97-AF65-F5344CB8AC3E}">
        <p14:creationId xmlns:p14="http://schemas.microsoft.com/office/powerpoint/2010/main" val="3019659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315311" y="609600"/>
            <a:ext cx="11374820" cy="1320800"/>
          </a:xfrm>
        </p:spPr>
        <p:txBody>
          <a:bodyPr/>
          <a:lstStyle/>
          <a:p>
            <a:r>
              <a:rPr lang="en-US" dirty="0">
                <a:ea typeface="ＭＳ Ｐゴシック" panose="020B0600070205080204" pitchFamily="34" charset="-128"/>
              </a:rPr>
              <a:t>S</a:t>
            </a:r>
            <a:r>
              <a:rPr lang="vi-VN" dirty="0">
                <a:ea typeface="ＭＳ Ｐゴシック" panose="020B0600070205080204" pitchFamily="34" charset="-128"/>
              </a:rPr>
              <a:t>et a common goal for your group</a:t>
            </a:r>
            <a:br>
              <a:rPr lang="vi-VN" dirty="0">
                <a:ea typeface="ＭＳ Ｐゴシック" panose="020B0600070205080204" pitchFamily="34" charset="-128"/>
              </a:rPr>
            </a:br>
            <a:r>
              <a:rPr lang="vi-VN" dirty="0">
                <a:ea typeface="ＭＳ Ｐゴシック" panose="020B0600070205080204" pitchFamily="34" charset="-128"/>
              </a:rPr>
              <a:t>15’ </a:t>
            </a:r>
            <a:endParaRPr lang="en-US" dirty="0">
              <a:ea typeface="ＭＳ Ｐゴシック" panose="020B0600070205080204" pitchFamily="34" charset="-128"/>
            </a:endParaRPr>
          </a:p>
        </p:txBody>
      </p:sp>
      <p:sp>
        <p:nvSpPr>
          <p:cNvPr id="29698" name="Content Placeholder 2"/>
          <p:cNvSpPr>
            <a:spLocks noGrp="1"/>
          </p:cNvSpPr>
          <p:nvPr>
            <p:ph idx="1"/>
          </p:nvPr>
        </p:nvSpPr>
        <p:spPr/>
        <p:txBody>
          <a:bodyPr/>
          <a:lstStyle/>
          <a:p>
            <a:r>
              <a:rPr lang="en-US">
                <a:ea typeface="ＭＳ Ｐゴシック" panose="020B0600070205080204" pitchFamily="34" charset="-128"/>
              </a:rPr>
              <a:t>A: collect ideas + take note</a:t>
            </a:r>
          </a:p>
          <a:p>
            <a:r>
              <a:rPr lang="en-US">
                <a:ea typeface="ＭＳ Ｐゴシック" panose="020B0600070205080204" pitchFamily="34" charset="-128"/>
              </a:rPr>
              <a:t>B: make sure everyone speak English</a:t>
            </a:r>
          </a:p>
          <a:p>
            <a:r>
              <a:rPr lang="en-US" b="1" u="sng">
                <a:ea typeface="ＭＳ Ｐゴシック" panose="020B0600070205080204" pitchFamily="34" charset="-128"/>
              </a:rPr>
              <a:t>C: report back</a:t>
            </a:r>
          </a:p>
          <a:p>
            <a:r>
              <a:rPr lang="en-US">
                <a:ea typeface="ＭＳ Ｐゴシック" panose="020B0600070205080204" pitchFamily="34" charset="-128"/>
              </a:rPr>
              <a:t>D: ask questions</a:t>
            </a:r>
          </a:p>
          <a:p>
            <a:endParaRPr lang="en-US">
              <a:ea typeface="ＭＳ Ｐゴシック" panose="020B0600070205080204" pitchFamily="34" charset="-128"/>
            </a:endParaRPr>
          </a:p>
        </p:txBody>
      </p:sp>
    </p:spTree>
    <p:extLst>
      <p:ext uri="{BB962C8B-B14F-4D97-AF65-F5344CB8AC3E}">
        <p14:creationId xmlns:p14="http://schemas.microsoft.com/office/powerpoint/2010/main" val="1292106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Footer Placeholder 3"/>
          <p:cNvSpPr>
            <a:spLocks noGrp="1"/>
          </p:cNvSpPr>
          <p:nvPr>
            <p:ph type="ftr" sz="quarter" idx="12"/>
          </p:nvPr>
        </p:nvSpPr>
        <p:spPr bwMode="auto">
          <a:xfrm>
            <a:off x="5358063" y="6041362"/>
            <a:ext cx="3915939"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sz="1000" dirty="0">
                <a:latin typeface="Arial" panose="020B0604020202020204" pitchFamily="34" charset="0"/>
              </a:rPr>
              <a:t>©2010, 2007, 2003 Pearson Education, Inc.</a:t>
            </a:r>
          </a:p>
        </p:txBody>
      </p:sp>
      <p:sp>
        <p:nvSpPr>
          <p:cNvPr id="30722" name="Title 1"/>
          <p:cNvSpPr>
            <a:spLocks noGrp="1"/>
          </p:cNvSpPr>
          <p:nvPr>
            <p:ph type="title"/>
          </p:nvPr>
        </p:nvSpPr>
        <p:spPr>
          <a:xfrm>
            <a:off x="449179" y="601664"/>
            <a:ext cx="9761621" cy="998537"/>
          </a:xfrm>
        </p:spPr>
        <p:txBody>
          <a:bodyPr>
            <a:normAutofit/>
          </a:bodyPr>
          <a:lstStyle/>
          <a:p>
            <a:r>
              <a:rPr lang="en-US" sz="5400" b="1" dirty="0">
                <a:ea typeface="ＭＳ Ｐゴシック" panose="020B0600070205080204" pitchFamily="34" charset="-128"/>
              </a:rPr>
              <a:t>How to Succeed in Groups</a:t>
            </a:r>
          </a:p>
        </p:txBody>
      </p:sp>
      <p:sp>
        <p:nvSpPr>
          <p:cNvPr id="30723" name="Content Placeholder 2"/>
          <p:cNvSpPr>
            <a:spLocks noGrp="1"/>
          </p:cNvSpPr>
          <p:nvPr>
            <p:ph idx="1"/>
          </p:nvPr>
        </p:nvSpPr>
        <p:spPr>
          <a:xfrm>
            <a:off x="376990" y="1600201"/>
            <a:ext cx="9833812" cy="4525963"/>
          </a:xfrm>
        </p:spPr>
        <p:txBody>
          <a:bodyPr>
            <a:normAutofit/>
          </a:bodyPr>
          <a:lstStyle/>
          <a:p>
            <a:r>
              <a:rPr lang="en-US" sz="4400" dirty="0">
                <a:ea typeface="ＭＳ Ｐゴシック" panose="020B0600070205080204" pitchFamily="34" charset="-128"/>
              </a:rPr>
              <a:t>Listen effectively</a:t>
            </a:r>
          </a:p>
          <a:p>
            <a:r>
              <a:rPr lang="en-US" sz="4400" dirty="0">
                <a:ea typeface="ＭＳ Ｐゴシック" panose="020B0600070205080204" pitchFamily="34" charset="-128"/>
              </a:rPr>
              <a:t>Understand your role</a:t>
            </a:r>
          </a:p>
          <a:p>
            <a:r>
              <a:rPr lang="en-US" sz="4400" dirty="0">
                <a:ea typeface="ＭＳ Ｐゴシック" panose="020B0600070205080204" pitchFamily="34" charset="-128"/>
              </a:rPr>
              <a:t>Actively contribute </a:t>
            </a:r>
          </a:p>
          <a:p>
            <a:r>
              <a:rPr lang="en-US" sz="4400" dirty="0">
                <a:ea typeface="ＭＳ Ｐゴシック" panose="020B0600070205080204" pitchFamily="34" charset="-128"/>
              </a:rPr>
              <a:t>Ask clear questions </a:t>
            </a:r>
          </a:p>
          <a:p>
            <a:r>
              <a:rPr lang="en-US" sz="4400" dirty="0">
                <a:ea typeface="ＭＳ Ｐゴシック" panose="020B0600070205080204" pitchFamily="34" charset="-128"/>
              </a:rPr>
              <a:t>Establish a professional rapport</a:t>
            </a:r>
          </a:p>
          <a:p>
            <a:pPr>
              <a:buFont typeface="Arial" panose="020B0604020202020204" pitchFamily="34" charset="0"/>
              <a:buNone/>
            </a:pPr>
            <a:endParaRPr lang="en-US" dirty="0">
              <a:ea typeface="ＭＳ Ｐゴシック" panose="020B0600070205080204" pitchFamily="34" charset="-128"/>
            </a:endParaRPr>
          </a:p>
        </p:txBody>
      </p:sp>
    </p:spTree>
    <p:extLst>
      <p:ext uri="{BB962C8B-B14F-4D97-AF65-F5344CB8AC3E}">
        <p14:creationId xmlns:p14="http://schemas.microsoft.com/office/powerpoint/2010/main" val="3265287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Footer Placeholder 3"/>
          <p:cNvSpPr>
            <a:spLocks noGrp="1"/>
          </p:cNvSpPr>
          <p:nvPr>
            <p:ph type="ftr" sz="quarter" idx="12"/>
          </p:nvPr>
        </p:nvSpPr>
        <p:spPr bwMode="auto">
          <a:xfrm>
            <a:off x="8590663" y="6041362"/>
            <a:ext cx="329653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sz="1000" dirty="0">
                <a:latin typeface="Arial" panose="020B0604020202020204" pitchFamily="34" charset="0"/>
              </a:rPr>
              <a:t>©2010, 2007, 2003 Pearson Education, Inc.</a:t>
            </a:r>
          </a:p>
        </p:txBody>
      </p:sp>
      <p:sp>
        <p:nvSpPr>
          <p:cNvPr id="18434" name="Title 1"/>
          <p:cNvSpPr>
            <a:spLocks noGrp="1"/>
          </p:cNvSpPr>
          <p:nvPr>
            <p:ph type="title"/>
          </p:nvPr>
        </p:nvSpPr>
        <p:spPr>
          <a:xfrm>
            <a:off x="181303" y="466725"/>
            <a:ext cx="9773910" cy="998538"/>
          </a:xfrm>
        </p:spPr>
        <p:txBody>
          <a:bodyPr>
            <a:normAutofit fontScale="90000"/>
          </a:bodyPr>
          <a:lstStyle/>
          <a:p>
            <a:pPr>
              <a:defRPr/>
            </a:pPr>
            <a:r>
              <a:rPr lang="en-US" altLang="x-none" sz="5400" b="1" dirty="0">
                <a:solidFill>
                  <a:schemeClr val="accent3">
                    <a:lumMod val="50000"/>
                  </a:schemeClr>
                </a:solidFill>
                <a:ea typeface="ＭＳ Ｐゴシック" charset="-128"/>
              </a:rPr>
              <a:t>How to </a:t>
            </a:r>
            <a:r>
              <a:rPr lang="en-US" altLang="x-none" sz="5400" b="1" dirty="0">
                <a:ea typeface="ＭＳ Ｐゴシック" charset="-128"/>
              </a:rPr>
              <a:t>Succeed in Groups p.3</a:t>
            </a:r>
          </a:p>
        </p:txBody>
      </p:sp>
      <p:sp>
        <p:nvSpPr>
          <p:cNvPr id="18435" name="Content Placeholder 2"/>
          <p:cNvSpPr>
            <a:spLocks noGrp="1"/>
          </p:cNvSpPr>
          <p:nvPr>
            <p:ph idx="1"/>
          </p:nvPr>
        </p:nvSpPr>
        <p:spPr>
          <a:xfrm>
            <a:off x="362607" y="1830388"/>
            <a:ext cx="9848193" cy="4525962"/>
          </a:xfrm>
        </p:spPr>
        <p:txBody>
          <a:bodyPr>
            <a:normAutofit fontScale="92500" lnSpcReduction="10000"/>
          </a:bodyPr>
          <a:lstStyle/>
          <a:p>
            <a:pPr marL="742950" indent="-742950">
              <a:buFont typeface="Calibri" panose="020F0502020204030204" pitchFamily="34" charset="0"/>
              <a:buAutoNum type="arabicPeriod"/>
            </a:pPr>
            <a:r>
              <a:rPr lang="en-US" sz="4000" dirty="0">
                <a:ea typeface="ＭＳ Ｐゴシック" panose="020B0600070205080204" pitchFamily="34" charset="-128"/>
              </a:rPr>
              <a:t>Communicate effectively with culturally-diverse members (observe, open, respect, respected)</a:t>
            </a:r>
          </a:p>
          <a:p>
            <a:pPr marL="742950" indent="-742950">
              <a:buFont typeface="Calibri" panose="020F0502020204030204" pitchFamily="34" charset="0"/>
              <a:buAutoNum type="arabicPeriod"/>
            </a:pPr>
            <a:r>
              <a:rPr lang="en-US" sz="4000" dirty="0">
                <a:ea typeface="ＭＳ Ｐゴシック" panose="020B0600070205080204" pitchFamily="34" charset="-128"/>
              </a:rPr>
              <a:t>Use language effectively </a:t>
            </a:r>
            <a:endParaRPr lang="en-US" sz="4000" dirty="0">
              <a:solidFill>
                <a:schemeClr val="accent2"/>
              </a:solidFill>
              <a:ea typeface="ＭＳ Ｐゴシック" panose="020B0600070205080204" pitchFamily="34" charset="-128"/>
            </a:endParaRPr>
          </a:p>
          <a:p>
            <a:pPr marL="742950" indent="-742950">
              <a:buFont typeface="Calibri" panose="020F0502020204030204" pitchFamily="34" charset="0"/>
              <a:buAutoNum type="arabicPeriod"/>
            </a:pPr>
            <a:r>
              <a:rPr lang="en-US" sz="4000" dirty="0">
                <a:ea typeface="ＭＳ Ｐゴシック" panose="020B0600070205080204" pitchFamily="34" charset="-128"/>
              </a:rPr>
              <a:t>Convey a professional image </a:t>
            </a:r>
          </a:p>
          <a:p>
            <a:pPr marL="742950" indent="-742950">
              <a:buFont typeface="Calibri" panose="020F0502020204030204" pitchFamily="34" charset="0"/>
              <a:buAutoNum type="arabicPeriod"/>
            </a:pPr>
            <a:r>
              <a:rPr lang="en-US" sz="4000" dirty="0">
                <a:ea typeface="ＭＳ Ｐゴシック" panose="020B0600070205080204" pitchFamily="34" charset="-128"/>
              </a:rPr>
              <a:t>Resolve group conflict</a:t>
            </a:r>
          </a:p>
          <a:p>
            <a:pPr marL="742950" indent="-742950">
              <a:buFont typeface="Calibri" panose="020F0502020204030204" pitchFamily="34" charset="0"/>
              <a:buAutoNum type="arabicPeriod"/>
            </a:pPr>
            <a:r>
              <a:rPr lang="en-US" sz="4000" dirty="0">
                <a:ea typeface="ＭＳ Ｐゴシック" panose="020B0600070205080204" pitchFamily="34" charset="-128"/>
              </a:rPr>
              <a:t>Demonstrate leadership </a:t>
            </a:r>
            <a:endParaRPr lang="en-US" sz="2000" dirty="0">
              <a:solidFill>
                <a:srgbClr val="F79646"/>
              </a:solidFill>
              <a:ea typeface="ＭＳ Ｐゴシック" panose="020B0600070205080204" pitchFamily="34" charset="-128"/>
            </a:endParaRPr>
          </a:p>
        </p:txBody>
      </p:sp>
    </p:spTree>
    <p:extLst>
      <p:ext uri="{BB962C8B-B14F-4D97-AF65-F5344CB8AC3E}">
        <p14:creationId xmlns:p14="http://schemas.microsoft.com/office/powerpoint/2010/main" val="1105124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22802" y="609599"/>
            <a:ext cx="8155205" cy="5529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6965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a:xfrm>
            <a:off x="0" y="2168471"/>
            <a:ext cx="11761659" cy="3880773"/>
          </a:xfrm>
        </p:spPr>
        <p:txBody>
          <a:bodyPr/>
          <a:lstStyle/>
          <a:p>
            <a:r>
              <a:rPr lang="en-US" sz="5400" dirty="0">
                <a:ea typeface="ＭＳ Ｐゴシック" panose="020B0600070205080204" pitchFamily="34" charset="-128"/>
              </a:rPr>
              <a:t>Do you have any shared goal? </a:t>
            </a:r>
          </a:p>
          <a:p>
            <a:r>
              <a:rPr lang="en-US" sz="5400" dirty="0">
                <a:ea typeface="ＭＳ Ｐゴシック" panose="020B0600070205080204" pitchFamily="34" charset="-128"/>
              </a:rPr>
              <a:t>How to find people share your goal?</a:t>
            </a:r>
          </a:p>
        </p:txBody>
      </p:sp>
    </p:spTree>
    <p:extLst>
      <p:ext uri="{BB962C8B-B14F-4D97-AF65-F5344CB8AC3E}">
        <p14:creationId xmlns:p14="http://schemas.microsoft.com/office/powerpoint/2010/main" val="236437541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56</TotalTime>
  <Words>2258</Words>
  <Application>Microsoft Office PowerPoint</Application>
  <PresentationFormat>Widescreen</PresentationFormat>
  <Paragraphs>331</Paragraphs>
  <Slides>48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Tahoma</vt:lpstr>
      <vt:lpstr>Trebuchet MS</vt:lpstr>
      <vt:lpstr>Wingdings 3</vt:lpstr>
      <vt:lpstr>Facet</vt:lpstr>
      <vt:lpstr>Chapter 1  Introduction to Group Communication </vt:lpstr>
      <vt:lpstr>This is to find solution IF you have an unwanted member</vt:lpstr>
      <vt:lpstr>Group report </vt:lpstr>
      <vt:lpstr>Set a goal for your group</vt:lpstr>
      <vt:lpstr>Set a common goal for your group 15’ </vt:lpstr>
      <vt:lpstr>How to Succeed in Groups</vt:lpstr>
      <vt:lpstr>How to Succeed in Groups p.3</vt:lpstr>
      <vt:lpstr>PowerPoint Presentation</vt:lpstr>
      <vt:lpstr>PowerPoint Presentation</vt:lpstr>
      <vt:lpstr>Desired/wish PROFESSIONAL Image Perceived Image </vt:lpstr>
      <vt:lpstr>Leadership </vt:lpstr>
      <vt:lpstr>QUIZ </vt:lpstr>
      <vt:lpstr>IF U HAVE A RHINO IN YOUR GROUP,  WHAT WILL HAPPEN?</vt:lpstr>
      <vt:lpstr>Stereotype frame of thinking</vt:lpstr>
      <vt:lpstr>PowerPoint Presentation</vt:lpstr>
      <vt:lpstr>Discrimination </vt:lpstr>
      <vt:lpstr>Can we discriminate someone without knowing it? </vt:lpstr>
      <vt:lpstr>Defining Group Communication</vt:lpstr>
      <vt:lpstr>Components of Group Communication</vt:lpstr>
      <vt:lpstr>PowerPoint Presentation</vt:lpstr>
      <vt:lpstr>Defining Group Communication p.4-</vt:lpstr>
      <vt:lpstr>Defining Group Communication</vt:lpstr>
      <vt:lpstr>Defining Group Communication</vt:lpstr>
      <vt:lpstr>Defining Group Communication</vt:lpstr>
      <vt:lpstr>PowerPoint Quiz</vt:lpstr>
      <vt:lpstr>Communication Process: Basic Elements </vt:lpstr>
      <vt:lpstr>Group Communication Process</vt:lpstr>
      <vt:lpstr>Group Communication Process: Match the Concepts </vt:lpstr>
      <vt:lpstr>Your group will answer 1 question in a piece of paper 100 words</vt:lpstr>
      <vt:lpstr>Basic Types of Groups p.7</vt:lpstr>
      <vt:lpstr>Match the Types of Groups P. 7</vt:lpstr>
      <vt:lpstr>Match the Types of Groups P. 12</vt:lpstr>
      <vt:lpstr>Additional Types of Groups</vt:lpstr>
      <vt:lpstr>Advantages of Working in Groups: Provide Examples (P.13-14) </vt:lpstr>
      <vt:lpstr>Disadvantages of Working in Groups (P.9)</vt:lpstr>
      <vt:lpstr>Balance and Group Dialectics</vt:lpstr>
      <vt:lpstr>The Opposite Proverb Is . . .</vt:lpstr>
      <vt:lpstr>Balancing Group Dialectics</vt:lpstr>
      <vt:lpstr>Balancing Group Dialectics</vt:lpstr>
      <vt:lpstr>Balancing Group Dialectics</vt:lpstr>
      <vt:lpstr>Ask me 3 academic questions</vt:lpstr>
      <vt:lpstr>Match and Define the Dialectics</vt:lpstr>
      <vt:lpstr>Ethics and Balance</vt:lpstr>
      <vt:lpstr>Apply the NCA Ethics Credo</vt:lpstr>
      <vt:lpstr>PowerPoint Quiz</vt:lpstr>
      <vt:lpstr>Criteria of top uni</vt:lpstr>
      <vt:lpstr>What advantage does the below bring in WIG? Page 9</vt:lpstr>
      <vt:lpstr>What disadvantages of WIG reflect in the below statements?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Group Communication </dc:title>
  <dc:creator>Microsoft account</dc:creator>
  <cp:lastModifiedBy>Nguyen Dang Loc</cp:lastModifiedBy>
  <cp:revision>8</cp:revision>
  <dcterms:created xsi:type="dcterms:W3CDTF">2021-05-09T14:54:56Z</dcterms:created>
  <dcterms:modified xsi:type="dcterms:W3CDTF">2021-07-24T18:35:23Z</dcterms:modified>
</cp:coreProperties>
</file>