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9" r:id="rId3"/>
    <p:sldId id="294" r:id="rId4"/>
    <p:sldId id="295" r:id="rId5"/>
    <p:sldId id="297" r:id="rId6"/>
    <p:sldId id="298" r:id="rId7"/>
    <p:sldId id="301" r:id="rId8"/>
    <p:sldId id="300" r:id="rId9"/>
    <p:sldId id="303" r:id="rId10"/>
    <p:sldId id="302" r:id="rId11"/>
    <p:sldId id="304" r:id="rId12"/>
    <p:sldId id="306" r:id="rId13"/>
    <p:sldId id="308" r:id="rId14"/>
    <p:sldId id="336" r:id="rId15"/>
    <p:sldId id="310" r:id="rId16"/>
    <p:sldId id="337" r:id="rId17"/>
    <p:sldId id="311" r:id="rId18"/>
    <p:sldId id="312" r:id="rId19"/>
    <p:sldId id="339" r:id="rId20"/>
    <p:sldId id="266" r:id="rId21"/>
    <p:sldId id="313" r:id="rId22"/>
    <p:sldId id="314" r:id="rId23"/>
    <p:sldId id="340" r:id="rId24"/>
    <p:sldId id="316" r:id="rId25"/>
    <p:sldId id="317" r:id="rId26"/>
    <p:sldId id="341" r:id="rId27"/>
    <p:sldId id="318" r:id="rId28"/>
    <p:sldId id="319" r:id="rId29"/>
    <p:sldId id="320" r:id="rId30"/>
    <p:sldId id="321" r:id="rId31"/>
    <p:sldId id="322" r:id="rId32"/>
    <p:sldId id="323" r:id="rId33"/>
    <p:sldId id="325" r:id="rId34"/>
    <p:sldId id="326" r:id="rId35"/>
    <p:sldId id="327" r:id="rId36"/>
    <p:sldId id="328" r:id="rId37"/>
    <p:sldId id="329" r:id="rId38"/>
    <p:sldId id="330" r:id="rId39"/>
    <p:sldId id="331" r:id="rId40"/>
  </p:sldIdLst>
  <p:sldSz cx="9144000" cy="5143500" type="screen16x9"/>
  <p:notesSz cx="6858000" cy="9144000"/>
  <p:embeddedFontLst>
    <p:embeddedFont>
      <p:font typeface=".VnArialH" panose="020BE200000000000000"/>
      <p:regular r:id="rId42"/>
      <p:bold r:id="rId43"/>
      <p:italic r:id="rId44"/>
      <p:boldItalic r:id="rId45"/>
    </p:embeddedFont>
    <p:embeddedFont>
      <p:font typeface="Sniglet" panose="020B0604020202020204" charset="0"/>
      <p:regular r:id="rId46"/>
    </p:embeddedFont>
    <p:embeddedFont>
      <p:font typeface="Walter Turncoat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A4BE3-37E9-4352-BF6C-123CFE53850D}">
  <a:tblStyle styleId="{BCFA4BE3-37E9-4352-BF6C-123CFE538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092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4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3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09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3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14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1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53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5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5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9F0BE1F-E730-488E-92EE-9DB05673575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D20-919D-49D9-AB55-E70E18AC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9F0BE1F-E730-488E-92EE-9DB05673575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D20-919D-49D9-AB55-E70E18AC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914400" y="240604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erbal &amp; Nonverbal communication in group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3542986" y="3466597"/>
            <a:ext cx="2516304" cy="1046787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6;p37"/>
          <p:cNvSpPr/>
          <p:nvPr/>
        </p:nvSpPr>
        <p:spPr>
          <a:xfrm>
            <a:off x="94269" y="204128"/>
            <a:ext cx="702435" cy="1014739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36;p37"/>
          <p:cNvSpPr/>
          <p:nvPr/>
        </p:nvSpPr>
        <p:spPr>
          <a:xfrm>
            <a:off x="834669" y="0"/>
            <a:ext cx="709410" cy="1313807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336;p37"/>
          <p:cNvSpPr/>
          <p:nvPr/>
        </p:nvSpPr>
        <p:spPr>
          <a:xfrm>
            <a:off x="1517328" y="85861"/>
            <a:ext cx="692188" cy="1055782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163254" y="204128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913" y="172681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9884" y="109654"/>
            <a:ext cx="62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020" y="34539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/>
              <a:t>Team Talk in Groups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19200"/>
            <a:ext cx="8656320" cy="4141470"/>
          </a:xfrm>
        </p:spPr>
        <p:txBody>
          <a:bodyPr/>
          <a:lstStyle/>
          <a:p>
            <a:pPr eaLnBrk="1" hangingPunct="1"/>
            <a:r>
              <a:rPr lang="en-US" u="sng" dirty="0"/>
              <a:t>Functions of Team Talk: </a:t>
            </a:r>
          </a:p>
          <a:p>
            <a:pPr marL="101600" indent="0" eaLnBrk="1" hangingPunct="1">
              <a:buNone/>
            </a:pPr>
            <a:r>
              <a:rPr lang="en-US" dirty="0"/>
              <a:t>Central to the work of teams. It is the primary medium through which information is exchanged, decisions are made, and plans.</a:t>
            </a:r>
          </a:p>
          <a:p>
            <a:pPr eaLnBrk="1" hangingPunct="1"/>
            <a:r>
              <a:rPr lang="en-US" dirty="0"/>
              <a:t>The language group members use as they work together to achieve group goal</a:t>
            </a:r>
          </a:p>
          <a:p>
            <a:pPr eaLnBrk="1" hangingPunct="1"/>
            <a:r>
              <a:rPr lang="en-US" dirty="0"/>
              <a:t>Language that reveals where the group is coming from and where it is going</a:t>
            </a:r>
          </a:p>
          <a:p>
            <a:pPr>
              <a:spcAft>
                <a:spcPts val="450"/>
              </a:spcAft>
            </a:pPr>
            <a:r>
              <a:rPr lang="en-US" dirty="0"/>
              <a:t>Language that builds group relationships</a:t>
            </a:r>
          </a:p>
          <a:p>
            <a:pPr marL="101600" indent="0">
              <a:spcAft>
                <a:spcPts val="450"/>
              </a:spcAft>
              <a:buNone/>
            </a:pPr>
            <a:endParaRPr lang="en-US" dirty="0"/>
          </a:p>
          <a:p>
            <a:pPr algn="r" eaLnBrk="1" hangingPunct="1">
              <a:buFontTx/>
              <a:buNone/>
            </a:pPr>
            <a:r>
              <a:rPr lang="en-US" sz="1500" dirty="0"/>
              <a:t>Anne </a:t>
            </a:r>
            <a:r>
              <a:rPr lang="en-US" sz="1500" dirty="0" err="1"/>
              <a:t>Donnellon</a:t>
            </a:r>
            <a:r>
              <a:rPr lang="en-US" sz="1500" dirty="0"/>
              <a:t>, </a:t>
            </a:r>
            <a:r>
              <a:rPr lang="en-US" sz="1500" i="1" dirty="0"/>
              <a:t>Team Talk</a:t>
            </a:r>
          </a:p>
        </p:txBody>
      </p:sp>
      <p:sp>
        <p:nvSpPr>
          <p:cNvPr id="5" name="Google Shape;383;p38"/>
          <p:cNvSpPr/>
          <p:nvPr/>
        </p:nvSpPr>
        <p:spPr>
          <a:xfrm>
            <a:off x="1592580" y="402095"/>
            <a:ext cx="547287" cy="57239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60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4514850" y="4686300"/>
            <a:ext cx="5507355" cy="310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rgbClr val="FFFFFF"/>
                </a:solidFill>
                <a:latin typeface="Sniglet"/>
              </a:rPr>
              <a:t>©2010, 2007, 2003 Pearson Education, Inc</a:t>
            </a:r>
            <a:r>
              <a:rPr lang="en-US" sz="2000" dirty="0">
                <a:solidFill>
                  <a:srgbClr val="FFFFFF"/>
                </a:solidFill>
                <a:latin typeface="Sniglet"/>
              </a:rPr>
              <a:t>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" y="263830"/>
            <a:ext cx="7658100" cy="685800"/>
          </a:xfrm>
        </p:spPr>
        <p:txBody>
          <a:bodyPr/>
          <a:lstStyle/>
          <a:p>
            <a:pPr eaLnBrk="1" hangingPunct="1"/>
            <a:r>
              <a:rPr lang="en-US" sz="3600" b="1" dirty="0"/>
              <a:t>Match the Team Talk 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97180" y="1291828"/>
            <a:ext cx="4217670" cy="3394472"/>
          </a:xfrm>
        </p:spPr>
        <p:txBody>
          <a:bodyPr/>
          <a:lstStyle/>
          <a:p>
            <a:pPr indent="-457200">
              <a:buNone/>
            </a:pPr>
            <a:r>
              <a:rPr lang="en-US" b="1" dirty="0"/>
              <a:t>A.	Identification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Plural pronouns.</a:t>
            </a:r>
          </a:p>
          <a:p>
            <a:pPr indent="-457200">
              <a:buNone/>
            </a:pPr>
            <a:r>
              <a:rPr lang="en-US" b="1" dirty="0"/>
              <a:t>B.	Interdependence.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Cooperative, interactive words.</a:t>
            </a:r>
          </a:p>
          <a:p>
            <a:pPr indent="-457200">
              <a:buNone/>
            </a:pPr>
            <a:r>
              <a:rPr lang="en-US" b="1" dirty="0"/>
              <a:t>C. 	Power differential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Equal terms.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62576" y="1181100"/>
            <a:ext cx="4053840" cy="3394472"/>
          </a:xfrm>
        </p:spPr>
        <p:txBody>
          <a:bodyPr/>
          <a:lstStyle/>
          <a:p>
            <a:pPr marL="385763">
              <a:buNone/>
            </a:pPr>
            <a:r>
              <a:rPr lang="en-US" dirty="0"/>
              <a:t> “Let us develop a reasonable 	schedule.”</a:t>
            </a:r>
          </a:p>
          <a:p>
            <a:pPr marL="385763">
              <a:buNone/>
            </a:pPr>
            <a:endParaRPr lang="en-US" dirty="0"/>
          </a:p>
          <a:p>
            <a:pPr marL="385763">
              <a:buNone/>
            </a:pPr>
            <a:r>
              <a:rPr lang="en-US" dirty="0"/>
              <a:t>“We’ve done a great job so far, </a:t>
            </a:r>
          </a:p>
          <a:p>
            <a:pPr marL="385763">
              <a:buNone/>
            </a:pPr>
            <a:r>
              <a:rPr lang="en-US" dirty="0"/>
              <a:t>let’s keep working.”</a:t>
            </a:r>
          </a:p>
          <a:p>
            <a:pPr marL="385763">
              <a:buNone/>
            </a:pPr>
            <a:endParaRPr lang="en-US" dirty="0"/>
          </a:p>
          <a:p>
            <a:pPr marL="385763">
              <a:buNone/>
            </a:pPr>
            <a:r>
              <a:rPr lang="en-US" dirty="0"/>
              <a:t>“Dave, what happened to Jane?”</a:t>
            </a:r>
          </a:p>
        </p:txBody>
      </p:sp>
      <p:sp>
        <p:nvSpPr>
          <p:cNvPr id="6" name="Google Shape;334;p37"/>
          <p:cNvSpPr/>
          <p:nvPr/>
        </p:nvSpPr>
        <p:spPr>
          <a:xfrm>
            <a:off x="4417695" y="1181100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4;p37"/>
          <p:cNvSpPr/>
          <p:nvPr/>
        </p:nvSpPr>
        <p:spPr>
          <a:xfrm>
            <a:off x="4466273" y="2294060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4;p37"/>
          <p:cNvSpPr/>
          <p:nvPr/>
        </p:nvSpPr>
        <p:spPr>
          <a:xfrm>
            <a:off x="4466273" y="3419429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68190" y="1311116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1536" y="2444399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32246" y="3566930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084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" y="270510"/>
            <a:ext cx="7368540" cy="685800"/>
          </a:xfrm>
        </p:spPr>
        <p:txBody>
          <a:bodyPr/>
          <a:lstStyle/>
          <a:p>
            <a:pPr eaLnBrk="1" hangingPunct="1"/>
            <a:r>
              <a:rPr lang="en-US" sz="3600" b="1" dirty="0"/>
              <a:t>Match the Team Talk Examples</a:t>
            </a:r>
            <a:endParaRPr lang="en-US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1940" y="1351592"/>
            <a:ext cx="4564410" cy="3086100"/>
          </a:xfrm>
        </p:spPr>
        <p:txBody>
          <a:bodyPr/>
          <a:lstStyle/>
          <a:p>
            <a:pPr indent="-457200">
              <a:buNone/>
            </a:pPr>
            <a:r>
              <a:rPr lang="en-US" sz="1800" b="1" dirty="0"/>
              <a:t>D.	</a:t>
            </a:r>
            <a:r>
              <a:rPr lang="en-US" b="1" dirty="0"/>
              <a:t>Social Distance</a:t>
            </a:r>
            <a:r>
              <a:rPr lang="en-US" dirty="0"/>
              <a:t>. </a:t>
            </a:r>
            <a:r>
              <a:rPr lang="en-US" sz="1800" dirty="0"/>
              <a:t>Casual language, nicknames, slang.</a:t>
            </a:r>
          </a:p>
          <a:p>
            <a:pPr indent="-457200">
              <a:buNone/>
            </a:pPr>
            <a:r>
              <a:rPr lang="en-US" sz="1800" b="1" dirty="0"/>
              <a:t>E.	</a:t>
            </a:r>
            <a:r>
              <a:rPr lang="en-US" b="1" dirty="0"/>
              <a:t>Conflict Management</a:t>
            </a:r>
            <a:r>
              <a:rPr lang="en-US" dirty="0"/>
              <a:t>. </a:t>
            </a:r>
            <a:r>
              <a:rPr lang="en-US" sz="1800" dirty="0"/>
              <a:t>Non-threatening tone, nonjudgmental language.</a:t>
            </a:r>
          </a:p>
          <a:p>
            <a:pPr indent="-457200">
              <a:buNone/>
            </a:pPr>
            <a:r>
              <a:rPr lang="en-US" sz="1800" b="1" dirty="0"/>
              <a:t>F.	</a:t>
            </a:r>
            <a:r>
              <a:rPr lang="en-US" b="1" dirty="0"/>
              <a:t>Negotiation Process</a:t>
            </a:r>
            <a:r>
              <a:rPr lang="en-US" dirty="0"/>
              <a:t>. </a:t>
            </a:r>
            <a:r>
              <a:rPr lang="en-US" sz="1800" dirty="0"/>
              <a:t>“What if” questions; summarize areas of agreement.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21857" y="1354444"/>
            <a:ext cx="4667250" cy="3086100"/>
          </a:xfrm>
        </p:spPr>
        <p:txBody>
          <a:bodyPr/>
          <a:lstStyle/>
          <a:p>
            <a:pPr marL="433388" indent="-433388">
              <a:buNone/>
            </a:pPr>
            <a:r>
              <a:rPr lang="en-US" dirty="0"/>
              <a:t>“What if we delay the meeting?”</a:t>
            </a:r>
          </a:p>
          <a:p>
            <a:pPr marL="433388" indent="-433388">
              <a:buNone/>
            </a:pPr>
            <a:endParaRPr lang="en-US" dirty="0"/>
          </a:p>
          <a:p>
            <a:pPr marL="433388" indent="-433388">
              <a:buNone/>
            </a:pPr>
            <a:r>
              <a:rPr lang="en-US" dirty="0"/>
              <a:t>“Hey troops, this problem </a:t>
            </a:r>
            <a:r>
              <a:rPr lang="en-US" dirty="0" err="1"/>
              <a:t>ain’t</a:t>
            </a:r>
            <a:r>
              <a:rPr lang="en-US" dirty="0"/>
              <a:t> </a:t>
            </a:r>
          </a:p>
          <a:p>
            <a:pPr marL="433388" indent="-433388">
              <a:buNone/>
            </a:pPr>
            <a:r>
              <a:rPr lang="en-US" dirty="0"/>
              <a:t>  a hill to die on.”</a:t>
            </a:r>
          </a:p>
          <a:p>
            <a:pPr marL="433388" indent="-433388">
              <a:buNone/>
            </a:pPr>
            <a:endParaRPr lang="en-US" dirty="0"/>
          </a:p>
          <a:p>
            <a:pPr marL="433388" indent="-433388">
              <a:buNone/>
            </a:pPr>
            <a:r>
              <a:rPr lang="en-US" dirty="0"/>
              <a:t> “Let’s step back and see if </a:t>
            </a:r>
          </a:p>
          <a:p>
            <a:pPr marL="433388" indent="-433388">
              <a:buNone/>
            </a:pPr>
            <a:r>
              <a:rPr lang="en-US" dirty="0"/>
              <a:t>there’s some area of agreement.”</a:t>
            </a:r>
          </a:p>
          <a:p>
            <a:pPr marL="433388" indent="-433388"/>
            <a:endParaRPr lang="en-US" dirty="0"/>
          </a:p>
        </p:txBody>
      </p:sp>
      <p:sp>
        <p:nvSpPr>
          <p:cNvPr id="6" name="Google Shape;334;p37"/>
          <p:cNvSpPr/>
          <p:nvPr/>
        </p:nvSpPr>
        <p:spPr>
          <a:xfrm>
            <a:off x="4417695" y="1181100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4;p37"/>
          <p:cNvSpPr/>
          <p:nvPr/>
        </p:nvSpPr>
        <p:spPr>
          <a:xfrm>
            <a:off x="4466273" y="2294060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4;p37"/>
          <p:cNvSpPr/>
          <p:nvPr/>
        </p:nvSpPr>
        <p:spPr>
          <a:xfrm>
            <a:off x="4466273" y="3419429"/>
            <a:ext cx="944881" cy="88149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568190" y="1311116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1536" y="2444399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2246" y="3566930"/>
            <a:ext cx="5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2600"/>
            </a:pPr>
            <a:r>
              <a:rPr lang="en-US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954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6780" y="223725"/>
            <a:ext cx="733044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List Team Talk Techniques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23640" y="950614"/>
            <a:ext cx="8161020" cy="3394472"/>
          </a:xfrm>
        </p:spPr>
        <p:txBody>
          <a:bodyPr/>
          <a:lstStyle/>
          <a:p>
            <a:pPr marL="101600" indent="0" eaLnBrk="1" hangingPunct="1">
              <a:buNone/>
            </a:pPr>
            <a:r>
              <a:rPr lang="en-US" dirty="0"/>
              <a:t>Use the pronouns </a:t>
            </a:r>
            <a:r>
              <a:rPr lang="en-US" i="1" dirty="0">
                <a:solidFill>
                  <a:srgbClr val="FFFF00"/>
                </a:solidFill>
              </a:rPr>
              <a:t>we</a:t>
            </a:r>
            <a:r>
              <a:rPr lang="en-US" dirty="0"/>
              <a:t>, </a:t>
            </a:r>
            <a:r>
              <a:rPr lang="en-US" i="1" dirty="0">
                <a:solidFill>
                  <a:srgbClr val="FFFF00"/>
                </a:solidFill>
              </a:rPr>
              <a:t>us</a:t>
            </a:r>
            <a:r>
              <a:rPr lang="en-US" dirty="0"/>
              <a:t>, and </a:t>
            </a:r>
            <a:r>
              <a:rPr lang="en-US" i="1">
                <a:solidFill>
                  <a:srgbClr val="FFFF00"/>
                </a:solidFill>
              </a:rPr>
              <a:t>our</a:t>
            </a:r>
            <a:r>
              <a:rPr lang="en-US"/>
              <a:t>  when </a:t>
            </a:r>
            <a:r>
              <a:rPr lang="en-US" dirty="0"/>
              <a:t>referring to the group and its work.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 marL="101600" indent="0" eaLnBrk="1" hangingPunct="1">
              <a:buNone/>
            </a:pPr>
            <a:r>
              <a:rPr lang="en-US" dirty="0"/>
              <a:t>Express shared rather than individual needs. Say” We need to…”  rather than “I want.”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 marL="101600" indent="0" eaLnBrk="1" hangingPunct="1">
              <a:buNone/>
            </a:pPr>
            <a:r>
              <a:rPr lang="en-US" dirty="0"/>
              <a:t>If you are in a position of power, refrain from talking and interrupting more than others and asking more questions than others.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Ask group members to address your first name or nickname.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Google Shape;367;p38"/>
          <p:cNvSpPr/>
          <p:nvPr/>
        </p:nvSpPr>
        <p:spPr>
          <a:xfrm>
            <a:off x="368456" y="1224758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7;p38"/>
          <p:cNvSpPr/>
          <p:nvPr/>
        </p:nvSpPr>
        <p:spPr>
          <a:xfrm>
            <a:off x="331168" y="2301049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7;p38"/>
          <p:cNvSpPr/>
          <p:nvPr/>
        </p:nvSpPr>
        <p:spPr>
          <a:xfrm>
            <a:off x="376888" y="3377340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7;p38"/>
          <p:cNvSpPr/>
          <p:nvPr/>
        </p:nvSpPr>
        <p:spPr>
          <a:xfrm>
            <a:off x="376888" y="4296129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5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D20-919D-49D9-AB55-E70E18AC2E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06780" y="223725"/>
            <a:ext cx="733044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050" b="1" dirty="0"/>
              <a:t>List Team Talk Techniques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892" y="671712"/>
            <a:ext cx="8671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Speak in a specific and active voice </a:t>
            </a: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(“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I haven’t finished the report due next week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”) rather than </a:t>
            </a: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 abstract and passive voice (“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The task hasn’t been completed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”).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Encourage group members to express disagreement </a:t>
            </a: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listen patiently to dissenters.</a:t>
            </a:r>
          </a:p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  <a:t>Ask more “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</a:rPr>
              <a:t>what if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  <a:t>” questions and make fewer “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</a:rPr>
              <a:t>we can’t do it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  <a:t>” statements.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</a:br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</a:endParaRPr>
          </a:p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</a:endParaRP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  <a:t>When in doubt, rephrase or ask questions about what someone else has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</a:b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  <a:t>said to ensure understanding 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</a:rPr>
            </a:b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367;p38"/>
          <p:cNvSpPr/>
          <p:nvPr/>
        </p:nvSpPr>
        <p:spPr>
          <a:xfrm>
            <a:off x="248420" y="118166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7;p38"/>
          <p:cNvSpPr/>
          <p:nvPr/>
        </p:nvSpPr>
        <p:spPr>
          <a:xfrm>
            <a:off x="248420" y="211892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7;p38"/>
          <p:cNvSpPr/>
          <p:nvPr/>
        </p:nvSpPr>
        <p:spPr>
          <a:xfrm>
            <a:off x="281596" y="315524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7;p38"/>
          <p:cNvSpPr/>
          <p:nvPr/>
        </p:nvSpPr>
        <p:spPr>
          <a:xfrm>
            <a:off x="248420" y="419156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7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850" y="573653"/>
            <a:ext cx="6888480" cy="685800"/>
          </a:xfrm>
        </p:spPr>
        <p:txBody>
          <a:bodyPr/>
          <a:lstStyle/>
          <a:p>
            <a:pPr eaLnBrk="1" hangingPunct="1"/>
            <a:r>
              <a:rPr lang="en-US" sz="3600" dirty="0"/>
              <a:t>Use, </a:t>
            </a:r>
            <a:r>
              <a:rPr lang="en-US" sz="3600" b="1" dirty="0"/>
              <a:t>I</a:t>
            </a:r>
            <a:r>
              <a:rPr lang="en-US" sz="3600" dirty="0"/>
              <a:t>, </a:t>
            </a:r>
            <a:r>
              <a:rPr lang="en-US" sz="3600" b="1" dirty="0"/>
              <a:t>You</a:t>
            </a:r>
            <a:r>
              <a:rPr lang="en-US" sz="3600" dirty="0"/>
              <a:t>, and </a:t>
            </a:r>
            <a:r>
              <a:rPr lang="en-US" sz="3600" b="1" dirty="0"/>
              <a:t>We</a:t>
            </a:r>
            <a:r>
              <a:rPr lang="en-US" sz="3600" dirty="0"/>
              <a:t> Language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885950" y="1406128"/>
            <a:ext cx="5429250" cy="3280172"/>
          </a:xfrm>
        </p:spPr>
        <p:txBody>
          <a:bodyPr/>
          <a:lstStyle/>
          <a:p>
            <a:pPr>
              <a:spcAft>
                <a:spcPts val="450"/>
              </a:spcAft>
            </a:pPr>
            <a:r>
              <a:rPr lang="en-US" b="1" dirty="0"/>
              <a:t>I</a:t>
            </a:r>
            <a:r>
              <a:rPr lang="en-US" dirty="0"/>
              <a:t>: Take responsibility for feelings and actions, but don’t overuse and appear self-centered.</a:t>
            </a:r>
          </a:p>
          <a:p>
            <a:pPr>
              <a:spcAft>
                <a:spcPts val="450"/>
              </a:spcAft>
            </a:pPr>
            <a:r>
              <a:rPr lang="en-US" b="1" dirty="0"/>
              <a:t>You</a:t>
            </a:r>
            <a:r>
              <a:rPr lang="en-US" dirty="0"/>
              <a:t>: Don’t shift responsibility from yourself to others.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We</a:t>
            </a:r>
            <a:r>
              <a:rPr lang="en-US" dirty="0"/>
              <a:t>: Use inclusive plural pronouns; share credit for group achievements.</a:t>
            </a:r>
          </a:p>
        </p:txBody>
      </p:sp>
    </p:spTree>
    <p:extLst>
      <p:ext uri="{BB962C8B-B14F-4D97-AF65-F5344CB8AC3E}">
        <p14:creationId xmlns:p14="http://schemas.microsoft.com/office/powerpoint/2010/main" val="276253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0149" y="21320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b="1" dirty="0"/>
              <a:t>Language Difficulties 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01273" y="37827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“How misunderstanding in group discussion could be avoided?”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934003" y="53925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931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 dirty="0">
                <a:latin typeface="Arial" panose="020B0604020202020204" pitchFamily="34" charset="0"/>
              </a:rPr>
              <a:t>©2010, 2007,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" y="247650"/>
            <a:ext cx="3002280" cy="685800"/>
          </a:xfrm>
        </p:spPr>
        <p:txBody>
          <a:bodyPr/>
          <a:lstStyle/>
          <a:p>
            <a:pPr algn="l" eaLnBrk="1" hangingPunct="1"/>
            <a:r>
              <a:rPr lang="en-US" sz="4050" b="1" dirty="0"/>
              <a:t>Bypassing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" y="1082040"/>
            <a:ext cx="3836670" cy="1249680"/>
          </a:xfrm>
        </p:spPr>
        <p:txBody>
          <a:bodyPr>
            <a:normAutofit fontScale="92500" lnSpcReduction="20000"/>
          </a:bodyPr>
          <a:lstStyle/>
          <a:p>
            <a:pPr marL="101600" indent="0" eaLnBrk="1" hangingPunct="1">
              <a:buNone/>
            </a:pPr>
            <a:r>
              <a:rPr lang="en-US" b="1" dirty="0"/>
              <a:t>A</a:t>
            </a:r>
            <a:r>
              <a:rPr lang="en-US" dirty="0"/>
              <a:t> form of miscommunication that occurs when people “miss each other with their meanings.” </a:t>
            </a:r>
            <a:br>
              <a:rPr lang="en-US" dirty="0"/>
            </a:br>
            <a:endParaRPr lang="en-US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1010" y="247650"/>
            <a:ext cx="4648171" cy="466428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272" y="2455627"/>
            <a:ext cx="4121247" cy="12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>
              <a:buFont typeface="Sniglet"/>
              <a:buNone/>
            </a:pPr>
            <a:r>
              <a:rPr lang="en-US" dirty="0"/>
              <a:t>French colony government announced</a:t>
            </a:r>
          </a:p>
          <a:p>
            <a:pPr marL="101600" indent="0">
              <a:buFont typeface="Sniglet"/>
              <a:buNone/>
            </a:pPr>
            <a:r>
              <a:rPr lang="en-US" dirty="0">
                <a:solidFill>
                  <a:srgbClr val="FFFF00"/>
                </a:solidFill>
              </a:rPr>
              <a:t>“A penny reward for ONE </a:t>
            </a:r>
            <a:r>
              <a:rPr lang="en-US" dirty="0" err="1">
                <a:solidFill>
                  <a:srgbClr val="FFFF00"/>
                </a:solidFill>
              </a:rPr>
              <a:t>mouse’tail</a:t>
            </a:r>
            <a:r>
              <a:rPr lang="en-US" dirty="0">
                <a:solidFill>
                  <a:srgbClr val="FFFF00"/>
                </a:solidFill>
              </a:rPr>
              <a:t>”</a:t>
            </a:r>
            <a:br>
              <a:rPr lang="en-US" dirty="0"/>
            </a:b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5666" y="3463005"/>
            <a:ext cx="5028027" cy="152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>
              <a:buFont typeface="Sniglet"/>
              <a:buNone/>
            </a:pPr>
            <a:r>
              <a:rPr lang="en-US" sz="6400" dirty="0"/>
              <a:t>Our brilliant Vietnamese ancestors thought</a:t>
            </a:r>
          </a:p>
          <a:p>
            <a:pPr marL="101600" indent="0">
              <a:buFont typeface="Sniglet"/>
              <a:buNone/>
            </a:pPr>
            <a:r>
              <a:rPr lang="en-US" sz="6400" dirty="0">
                <a:solidFill>
                  <a:srgbClr val="FFFF00"/>
                </a:solidFill>
              </a:rPr>
              <a:t>“Golden chance to earn money!”</a:t>
            </a:r>
          </a:p>
          <a:p>
            <a:pPr marL="101600" indent="0">
              <a:buFont typeface="Sniglet"/>
              <a:buNone/>
            </a:pPr>
            <a:r>
              <a:rPr lang="en-US" sz="5600" dirty="0">
                <a:solidFill>
                  <a:srgbClr val="FFFF00"/>
                </a:solidFill>
              </a:rPr>
              <a:t>WINNER OF SHARK TANK 1902  </a:t>
            </a:r>
          </a:p>
          <a:p>
            <a:pPr marL="101600" indent="0">
              <a:buFont typeface="Sniglet"/>
              <a:buNone/>
            </a:pPr>
            <a:r>
              <a:rPr lang="en-US" sz="5600" dirty="0">
                <a:solidFill>
                  <a:srgbClr val="FFFF00"/>
                </a:solidFill>
              </a:rPr>
              <a:t>THEY BUILT MICE FARM TO GET TAILS</a:t>
            </a:r>
            <a:br>
              <a:rPr lang="en-US" sz="5600" dirty="0"/>
            </a:br>
            <a:endParaRPr lang="en-US" sz="5600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2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721995" y="15997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Offensive Labels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232891" y="837907"/>
            <a:ext cx="4518661" cy="3756710"/>
          </a:xfrm>
        </p:spPr>
        <p:txBody>
          <a:bodyPr/>
          <a:lstStyle/>
          <a:p>
            <a:pPr eaLnBrk="1" hangingPunct="1"/>
            <a:r>
              <a:rPr lang="en-US" dirty="0"/>
              <a:t>I’m relaxed; you’re untidy; </a:t>
            </a:r>
            <a:r>
              <a:rPr lang="en-US" b="1" dirty="0"/>
              <a:t>she’s a </a:t>
            </a:r>
            <a:r>
              <a:rPr lang="en-US" b="1" dirty="0">
                <a:solidFill>
                  <a:srgbClr val="FFFF00"/>
                </a:solidFill>
              </a:rPr>
              <a:t>slob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eaLnBrk="1" hangingPunct="1"/>
            <a:r>
              <a:rPr lang="en-US" dirty="0"/>
              <a:t>I’m energetic; you’re excitable; </a:t>
            </a:r>
            <a:r>
              <a:rPr lang="en-US" b="1" dirty="0"/>
              <a:t>he’s </a:t>
            </a:r>
            <a:r>
              <a:rPr lang="en-US" b="1" dirty="0">
                <a:solidFill>
                  <a:srgbClr val="FFFF00"/>
                </a:solidFill>
              </a:rPr>
              <a:t>out of control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eaLnBrk="1" hangingPunct="1"/>
            <a:r>
              <a:rPr lang="en-US" dirty="0"/>
              <a:t>I’m full-figured; she’s overweight; </a:t>
            </a:r>
            <a:r>
              <a:rPr lang="en-US" b="1" dirty="0"/>
              <a:t>Karen is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so fat</a:t>
            </a:r>
          </a:p>
          <a:p>
            <a:pPr eaLnBrk="1" hangingPunct="1"/>
            <a:r>
              <a:rPr lang="en-US" dirty="0"/>
              <a:t>Our group works hard; Lucinda’s group members are workaholics; </a:t>
            </a:r>
            <a:r>
              <a:rPr lang="en-US" b="1" dirty="0"/>
              <a:t>Greg’s group members are </a:t>
            </a:r>
            <a:r>
              <a:rPr lang="en-US" b="1" dirty="0">
                <a:solidFill>
                  <a:srgbClr val="FFFF00"/>
                </a:solidFill>
              </a:rPr>
              <a:t>sloths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810" y="1179889"/>
            <a:ext cx="31928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Terminology that demeans, inappropriately excludes, or stereotypes people (discrimination)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336;p37"/>
          <p:cNvSpPr/>
          <p:nvPr/>
        </p:nvSpPr>
        <p:spPr>
          <a:xfrm>
            <a:off x="60960" y="1027371"/>
            <a:ext cx="4171931" cy="168889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47136" y="3230323"/>
            <a:ext cx="203455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 black doctor, </a:t>
            </a: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 dumb blonde,</a:t>
            </a:r>
            <a:b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 deaf cousin</a:t>
            </a: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or a rich uncle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333;p37"/>
          <p:cNvSpPr/>
          <p:nvPr/>
        </p:nvSpPr>
        <p:spPr>
          <a:xfrm>
            <a:off x="559311" y="2698778"/>
            <a:ext cx="2320027" cy="236856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4;p13"/>
          <p:cNvSpPr/>
          <p:nvPr/>
        </p:nvSpPr>
        <p:spPr>
          <a:xfrm rot="19800000">
            <a:off x="200230" y="3792816"/>
            <a:ext cx="3648802" cy="21545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3"/>
          <p:cNvSpPr/>
          <p:nvPr/>
        </p:nvSpPr>
        <p:spPr>
          <a:xfrm rot="2700000" flipV="1">
            <a:off x="185157" y="3759810"/>
            <a:ext cx="3044214" cy="27091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95" y="1118086"/>
            <a:ext cx="3070860" cy="150746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The specialized or </a:t>
            </a:r>
          </a:p>
          <a:p>
            <a:pPr marL="101600" indent="0">
              <a:buNone/>
            </a:pPr>
            <a:r>
              <a:rPr lang="en-US" dirty="0"/>
              <a:t>technical language </a:t>
            </a:r>
          </a:p>
          <a:p>
            <a:pPr marL="101600" indent="0">
              <a:buNone/>
            </a:pPr>
            <a:r>
              <a:rPr lang="en-US" dirty="0"/>
              <a:t>of a profession.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D20-919D-49D9-AB55-E70E18AC2ED0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874550" y="250855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050" b="1" dirty="0"/>
              <a:t>Jargons</a:t>
            </a:r>
          </a:p>
        </p:txBody>
      </p:sp>
      <p:sp>
        <p:nvSpPr>
          <p:cNvPr id="6" name="Google Shape;336;p37"/>
          <p:cNvSpPr/>
          <p:nvPr/>
        </p:nvSpPr>
        <p:spPr>
          <a:xfrm>
            <a:off x="60961" y="1027371"/>
            <a:ext cx="3505200" cy="168889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116695" y="250855"/>
            <a:ext cx="483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 own story with my first meeting @ TVG</a:t>
            </a:r>
          </a:p>
          <a:p>
            <a:endParaRPr lang="en-US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“We need to carry out shortly our plan to improve 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load factor 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of all 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ANA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flights between 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SGN – NRT 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up to 80% because 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JAL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already got 75% last season. Our new appointed CMO, </a:t>
            </a:r>
            <a:r>
              <a:rPr lang="en-US" sz="20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Mr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Hee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will join the </a:t>
            </a:r>
            <a:r>
              <a:rPr lang="en-US" sz="20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the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team to help speed up our </a:t>
            </a:r>
            <a:r>
              <a:rPr lang="en-US" sz="2000" dirty="0">
                <a:solidFill>
                  <a:srgbClr val="FFFF00"/>
                </a:solidFill>
                <a:latin typeface="Sniglet"/>
                <a:ea typeface="Sniglet"/>
                <a:cs typeface="Sniglet"/>
                <a:sym typeface="Sniglet"/>
              </a:rPr>
              <a:t>FTP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and launch it in January or sooner.”</a:t>
            </a:r>
          </a:p>
        </p:txBody>
      </p:sp>
      <p:sp>
        <p:nvSpPr>
          <p:cNvPr id="8" name="Google Shape;376;p38"/>
          <p:cNvSpPr/>
          <p:nvPr/>
        </p:nvSpPr>
        <p:spPr>
          <a:xfrm>
            <a:off x="344795" y="2806977"/>
            <a:ext cx="1941205" cy="1953092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15397" y="3501687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050" b="1" dirty="0">
                <a:solidFill>
                  <a:srgbClr val="FFFF00"/>
                </a:solidFill>
              </a:rPr>
              <a:t>Am I invisible???</a:t>
            </a:r>
          </a:p>
        </p:txBody>
      </p:sp>
    </p:spTree>
    <p:extLst>
      <p:ext uri="{BB962C8B-B14F-4D97-AF65-F5344CB8AC3E}">
        <p14:creationId xmlns:p14="http://schemas.microsoft.com/office/powerpoint/2010/main" val="36996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0150" y="237745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Two Essential Tools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31753" y="367317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ways you can send a message?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934003" y="53925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quarrel in a right 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257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905000" y="3229400"/>
            <a:ext cx="7038975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/>
              <a:t>Sticks and Stones May Break Your Bones,</a:t>
            </a:r>
            <a:br>
              <a:rPr lang="en-US" sz="3200" b="1" dirty="0"/>
            </a:br>
            <a:r>
              <a:rPr lang="en-US" sz="3200" b="1" dirty="0"/>
              <a:t>but Words Can Hurt Forever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1800" dirty="0"/>
              <a:t>- Arthur bell, </a:t>
            </a:r>
            <a:br>
              <a:rPr lang="en-US" sz="1800" dirty="0"/>
            </a:br>
            <a:r>
              <a:rPr lang="en-US" sz="1800" i="1" dirty="0"/>
              <a:t>You Can’t Talk to Me That Way!</a:t>
            </a:r>
            <a:r>
              <a:rPr lang="en-US" sz="1800" dirty="0"/>
              <a:t> -</a:t>
            </a:r>
            <a:br>
              <a:rPr lang="en-US" sz="3200" dirty="0"/>
            </a:br>
            <a:r>
              <a:rPr lang="en-US" sz="3200" dirty="0"/>
              <a:t> -</a:t>
            </a:r>
            <a:br>
              <a:rPr lang="en-US" sz="3200" dirty="0"/>
            </a:br>
            <a:r>
              <a:rPr lang="en" sz="3000" b="0" dirty="0"/>
              <a:t>.</a:t>
            </a:r>
            <a:endParaRPr sz="3000" dirty="0"/>
          </a:p>
        </p:txBody>
      </p:sp>
      <p:sp>
        <p:nvSpPr>
          <p:cNvPr id="154" name="Google Shape;154;p21"/>
          <p:cNvSpPr/>
          <p:nvPr/>
        </p:nvSpPr>
        <p:spPr>
          <a:xfrm>
            <a:off x="1495426" y="2515750"/>
            <a:ext cx="7648574" cy="262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937260" y="12573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Verbal Abuse</a:t>
            </a:r>
          </a:p>
        </p:txBody>
      </p:sp>
      <p:sp>
        <p:nvSpPr>
          <p:cNvPr id="30723" name="Rectangle 1028"/>
          <p:cNvSpPr>
            <a:spLocks noGrp="1" noChangeArrowheads="1"/>
          </p:cNvSpPr>
          <p:nvPr>
            <p:ph sz="half" idx="1"/>
          </p:nvPr>
        </p:nvSpPr>
        <p:spPr>
          <a:xfrm>
            <a:off x="410894" y="1039782"/>
            <a:ext cx="4080510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FFFF00"/>
                </a:solidFill>
              </a:rPr>
              <a:t>Forms of Verbal Abuse</a:t>
            </a:r>
          </a:p>
          <a:p>
            <a:pPr eaLnBrk="1" hangingPunct="1"/>
            <a:r>
              <a:rPr lang="en-US" dirty="0"/>
              <a:t>Tone of Voice</a:t>
            </a:r>
          </a:p>
          <a:p>
            <a:pPr eaLnBrk="1" hangingPunct="1"/>
            <a:r>
              <a:rPr lang="en-US" dirty="0"/>
              <a:t>Content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Language choice</a:t>
            </a:r>
          </a:p>
          <a:p>
            <a:pPr eaLnBrk="1" hangingPunct="1"/>
            <a:r>
              <a:rPr lang="en-US" dirty="0"/>
              <a:t>Nonverbal Cues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Speaking Volume</a:t>
            </a:r>
          </a:p>
        </p:txBody>
      </p:sp>
      <p:sp>
        <p:nvSpPr>
          <p:cNvPr id="30724" name="Rectangle 1029"/>
          <p:cNvSpPr>
            <a:spLocks noGrp="1" noChangeArrowheads="1"/>
          </p:cNvSpPr>
          <p:nvPr>
            <p:ph sz="half" idx="2"/>
          </p:nvPr>
        </p:nvSpPr>
        <p:spPr>
          <a:xfrm>
            <a:off x="3235569" y="1086759"/>
            <a:ext cx="5832231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dirty="0">
                <a:solidFill>
                  <a:srgbClr val="FFFF00"/>
                </a:solidFill>
              </a:rPr>
              <a:t>Examples</a:t>
            </a:r>
          </a:p>
          <a:p>
            <a:pPr eaLnBrk="1" hangingPunct="1"/>
            <a:r>
              <a:rPr lang="en-US" dirty="0"/>
              <a:t>Harsh, sarcastic, angry</a:t>
            </a:r>
          </a:p>
          <a:p>
            <a:pPr eaLnBrk="1" hangingPunct="1"/>
            <a:r>
              <a:rPr lang="en-US" dirty="0"/>
              <a:t>Sexual references, racial slurs, cruel comments about someone’s appearance</a:t>
            </a:r>
          </a:p>
          <a:p>
            <a:pPr eaLnBrk="1" hangingPunct="1"/>
            <a:r>
              <a:rPr lang="en-US" dirty="0"/>
              <a:t>Foul or obscene words</a:t>
            </a:r>
          </a:p>
          <a:p>
            <a:pPr eaLnBrk="1" hangingPunct="1"/>
            <a:r>
              <a:rPr lang="en-US" dirty="0"/>
              <a:t>Insulting facial expressions,</a:t>
            </a:r>
            <a:br>
              <a:rPr lang="en-US" dirty="0"/>
            </a:br>
            <a:r>
              <a:rPr lang="en-US" dirty="0"/>
              <a:t>gross gestures, threatening movements</a:t>
            </a:r>
          </a:p>
          <a:p>
            <a:pPr eaLnBrk="1" hangingPunct="1"/>
            <a:r>
              <a:rPr lang="en-US" dirty="0"/>
              <a:t>Loud, screaming voice or</a:t>
            </a:r>
            <a:br>
              <a:rPr lang="en-US" dirty="0"/>
            </a:br>
            <a:r>
              <a:rPr lang="en-US" dirty="0"/>
              <a:t>hissed messages2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77" y="0"/>
            <a:ext cx="68199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How to Curb Verbal Abuse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91611" y="612585"/>
            <a:ext cx="8560777" cy="4375640"/>
          </a:xfrm>
        </p:spPr>
        <p:txBody>
          <a:bodyPr/>
          <a:lstStyle/>
          <a:p>
            <a:pPr eaLnBrk="1" hangingPunct="1"/>
            <a:r>
              <a:rPr lang="en-US" dirty="0"/>
              <a:t>Express your objections: </a:t>
            </a:r>
            <a:r>
              <a:rPr lang="en-US" dirty="0">
                <a:solidFill>
                  <a:srgbClr val="FFFF00"/>
                </a:solidFill>
              </a:rPr>
              <a:t>Don’t ignore and keep silent</a:t>
            </a:r>
          </a:p>
          <a:p>
            <a:pPr eaLnBrk="1" hangingPunct="1"/>
            <a:r>
              <a:rPr lang="en-US" dirty="0"/>
              <a:t>Ask for repetition: </a:t>
            </a:r>
            <a:r>
              <a:rPr lang="en-US" dirty="0">
                <a:solidFill>
                  <a:srgbClr val="FFFF00"/>
                </a:solidFill>
              </a:rPr>
              <a:t>“Please repeat that.”</a:t>
            </a:r>
          </a:p>
          <a:p>
            <a:pPr eaLnBrk="1" hangingPunct="1"/>
            <a:r>
              <a:rPr lang="en-US" dirty="0"/>
              <a:t>Physically step back from the person: </a:t>
            </a:r>
            <a:r>
              <a:rPr lang="en-US" dirty="0">
                <a:solidFill>
                  <a:srgbClr val="FFFF00"/>
                </a:solidFill>
              </a:rPr>
              <a:t>4 or 5 steps OR walk away </a:t>
            </a:r>
          </a:p>
          <a:p>
            <a:pPr eaLnBrk="1" hangingPunct="1"/>
            <a:r>
              <a:rPr lang="en-US" dirty="0"/>
              <a:t>Quote the law or Group Norms: </a:t>
            </a:r>
            <a:r>
              <a:rPr lang="en-US" dirty="0">
                <a:solidFill>
                  <a:srgbClr val="FFFF00"/>
                </a:solidFill>
              </a:rPr>
              <a:t>By law, it is illegal!</a:t>
            </a:r>
          </a:p>
          <a:p>
            <a:pPr eaLnBrk="1" hangingPunct="1"/>
            <a:r>
              <a:rPr lang="en-US" dirty="0"/>
              <a:t>Take a time-out: Say “</a:t>
            </a:r>
            <a:r>
              <a:rPr lang="en-US" dirty="0">
                <a:solidFill>
                  <a:srgbClr val="FFFF00"/>
                </a:solidFill>
              </a:rPr>
              <a:t>Time out” “Let’s take a minute to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calm down before we continue.” </a:t>
            </a:r>
          </a:p>
          <a:p>
            <a:pPr eaLnBrk="1" hangingPunct="1"/>
            <a:r>
              <a:rPr lang="en-US" dirty="0"/>
              <a:t>Practice what you preach</a:t>
            </a:r>
            <a:r>
              <a:rPr lang="en-US" i="1" dirty="0"/>
              <a:t>:  </a:t>
            </a:r>
            <a:r>
              <a:rPr lang="en-US" dirty="0">
                <a:solidFill>
                  <a:srgbClr val="FFFF00"/>
                </a:solidFill>
              </a:rPr>
              <a:t>Avoid all forms of verbal abuse:</a:t>
            </a:r>
            <a:br>
              <a:rPr lang="en-US" dirty="0"/>
            </a:br>
            <a:r>
              <a:rPr lang="en-US" b="1" dirty="0"/>
              <a:t>• 		</a:t>
            </a:r>
            <a:r>
              <a:rPr lang="en-US" dirty="0"/>
              <a:t>Do not raise your voice.</a:t>
            </a:r>
            <a:br>
              <a:rPr lang="en-US" dirty="0"/>
            </a:br>
            <a:r>
              <a:rPr lang="en-US" b="1" dirty="0"/>
              <a:t>• 		</a:t>
            </a:r>
            <a:r>
              <a:rPr lang="en-US" dirty="0"/>
              <a:t>Do not swear.</a:t>
            </a:r>
            <a:br>
              <a:rPr lang="en-US" dirty="0"/>
            </a:br>
            <a:r>
              <a:rPr lang="en-US" b="1" dirty="0"/>
              <a:t>•	 	</a:t>
            </a:r>
            <a:r>
              <a:rPr lang="en-US" dirty="0"/>
              <a:t>Do not call members insulting names.</a:t>
            </a:r>
            <a:br>
              <a:rPr lang="en-US" dirty="0"/>
            </a:br>
            <a:r>
              <a:rPr lang="en-US" b="1" dirty="0"/>
              <a:t>• 		</a:t>
            </a:r>
            <a:r>
              <a:rPr lang="en-US" dirty="0"/>
              <a:t>Do not use sarcasm to wound others. 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Listen: </a:t>
            </a:r>
            <a:r>
              <a:rPr lang="en-US" dirty="0">
                <a:solidFill>
                  <a:srgbClr val="FFFF00"/>
                </a:solidFill>
              </a:rPr>
              <a:t>Listen more than you speak when you’re upset. Calm down! </a:t>
            </a:r>
            <a:br>
              <a:rPr lang="en-US" dirty="0"/>
            </a:br>
            <a:br>
              <a:rPr lang="en-US" dirty="0">
                <a:solidFill>
                  <a:srgbClr val="FFFF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-230476" y="1733253"/>
            <a:ext cx="975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sz="4000" b="1" dirty="0"/>
              <a:t>Adapting to Language differences</a:t>
            </a:r>
            <a:endParaRPr sz="40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01273" y="37827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“Don’t let differences create misunderstanding!”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733978" y="301130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1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9175" y="152400"/>
            <a:ext cx="114681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Language &amp; cultures: </a:t>
            </a:r>
            <a:r>
              <a:rPr lang="en-US" sz="4050" b="1" dirty="0" err="1"/>
              <a:t>Codeswitching</a:t>
            </a:r>
            <a:endParaRPr lang="en-US" sz="4050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38351"/>
            <a:ext cx="8686800" cy="339447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The ability to change from the dialect of your own culture and adopt the language of the majority in a particular situation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People may learn </a:t>
            </a:r>
            <a:r>
              <a:rPr lang="en-US" i="1" dirty="0" err="1"/>
              <a:t>codeswitching</a:t>
            </a:r>
            <a:r>
              <a:rPr lang="en-US" i="1" dirty="0"/>
              <a:t> </a:t>
            </a:r>
            <a:r>
              <a:rPr lang="en-US" dirty="0"/>
              <a:t>to avoid negative stereotypes about them based on their dialect.</a:t>
            </a:r>
          </a:p>
        </p:txBody>
      </p:sp>
    </p:spTree>
    <p:extLst>
      <p:ext uri="{BB962C8B-B14F-4D97-AF65-F5344CB8AC3E}">
        <p14:creationId xmlns:p14="http://schemas.microsoft.com/office/powerpoint/2010/main" val="42584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-1600200" y="111222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Quiz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219075" y="685800"/>
            <a:ext cx="8839200" cy="4070747"/>
          </a:xfrm>
        </p:spPr>
        <p:txBody>
          <a:bodyPr/>
          <a:lstStyle/>
          <a:p>
            <a:pPr marL="400050" indent="-40005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FF00"/>
                </a:solidFill>
              </a:rPr>
              <a:t>Research on dialects, reveals that . . .</a:t>
            </a:r>
          </a:p>
          <a:p>
            <a:pPr marL="937022" lvl="1">
              <a:buFontTx/>
              <a:buAutoNum type="alphaLcParenR"/>
            </a:pPr>
            <a:r>
              <a:rPr lang="en-US" dirty="0"/>
              <a:t>People judge others by their dialect.</a:t>
            </a:r>
          </a:p>
          <a:p>
            <a:pPr marL="937022" lvl="1">
              <a:buFontTx/>
              <a:buAutoNum type="alphaLcParenR"/>
            </a:pPr>
            <a:endParaRPr lang="en-US" dirty="0"/>
          </a:p>
          <a:p>
            <a:pPr marL="937022" lvl="1">
              <a:buFontTx/>
              <a:buAutoNum type="alphaLcParenR"/>
            </a:pPr>
            <a:r>
              <a:rPr lang="en-US" dirty="0"/>
              <a:t>People seeking career success often change their dialect to Standard American Speech.</a:t>
            </a:r>
            <a:br>
              <a:rPr lang="en-US" dirty="0"/>
            </a:br>
            <a:endParaRPr lang="en-US" dirty="0"/>
          </a:p>
          <a:p>
            <a:pPr marL="937022" lvl="1">
              <a:buFontTx/>
              <a:buAutoNum type="alphaLcParenR"/>
            </a:pPr>
            <a:r>
              <a:rPr lang="en-US" dirty="0"/>
              <a:t>Standard American Speech is most accepted by the majority of the American culture.</a:t>
            </a:r>
            <a:br>
              <a:rPr lang="en-US" dirty="0"/>
            </a:br>
            <a:endParaRPr lang="en-US" dirty="0"/>
          </a:p>
          <a:p>
            <a:pPr marL="937022" lvl="1">
              <a:buFontTx/>
              <a:buAutoNum type="alphaLcParenR"/>
            </a:pPr>
            <a:r>
              <a:rPr lang="en-US" dirty="0"/>
              <a:t>We should be aware of dialect prejudices and look beyond the surface when judging others. </a:t>
            </a:r>
            <a:br>
              <a:rPr lang="en-US" dirty="0"/>
            </a:br>
            <a:endParaRPr lang="en-US" dirty="0"/>
          </a:p>
          <a:p>
            <a:pPr marL="937022" lvl="1">
              <a:buFontTx/>
              <a:buAutoNum type="alphaLcParenR"/>
            </a:pPr>
            <a:r>
              <a:rPr lang="en-US" dirty="0"/>
              <a:t>All of the above.</a:t>
            </a:r>
          </a:p>
        </p:txBody>
      </p:sp>
      <p:sp>
        <p:nvSpPr>
          <p:cNvPr id="5" name="Google Shape;336;p37"/>
          <p:cNvSpPr/>
          <p:nvPr/>
        </p:nvSpPr>
        <p:spPr>
          <a:xfrm>
            <a:off x="453261" y="4369099"/>
            <a:ext cx="3032889" cy="619126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8;p38"/>
          <p:cNvSpPr/>
          <p:nvPr/>
        </p:nvSpPr>
        <p:spPr>
          <a:xfrm>
            <a:off x="57953" y="57089"/>
            <a:ext cx="790615" cy="79406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-89327" y="1667274"/>
            <a:ext cx="975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7.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Nonverbal communication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01273" y="37827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“Speech is Silver, Silence is Golden”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755678" y="640243"/>
            <a:ext cx="1632644" cy="15231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9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75516"/>
            <a:ext cx="779145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Nonverbal Communication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1139353"/>
            <a:ext cx="832485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/>
              <a:t>   </a:t>
            </a:r>
            <a:r>
              <a:rPr lang="en-US" sz="2700" dirty="0"/>
              <a:t>The behavioral elements of messages other than the actual words spoken</a:t>
            </a:r>
          </a:p>
          <a:p>
            <a:pPr algn="ctr" eaLnBrk="1" hangingPunct="1">
              <a:buFontTx/>
              <a:buNone/>
            </a:pPr>
            <a:endParaRPr lang="en-US" sz="1050" dirty="0"/>
          </a:p>
          <a:p>
            <a:pPr algn="ctr" eaLnBrk="1" hangingPunct="1">
              <a:buFontTx/>
              <a:buNone/>
            </a:pPr>
            <a:endParaRPr lang="en-US" sz="2700" dirty="0"/>
          </a:p>
        </p:txBody>
      </p:sp>
      <p:sp>
        <p:nvSpPr>
          <p:cNvPr id="6" name="Google Shape;215;p26"/>
          <p:cNvSpPr txBox="1">
            <a:spLocks/>
          </p:cNvSpPr>
          <p:nvPr/>
        </p:nvSpPr>
        <p:spPr>
          <a:xfrm>
            <a:off x="695325" y="2273339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11500" dirty="0"/>
              <a:t>60-70%</a:t>
            </a:r>
          </a:p>
        </p:txBody>
      </p:sp>
      <p:sp>
        <p:nvSpPr>
          <p:cNvPr id="7" name="Google Shape;216;p26"/>
          <p:cNvSpPr txBox="1">
            <a:spLocks/>
          </p:cNvSpPr>
          <p:nvPr/>
        </p:nvSpPr>
        <p:spPr>
          <a:xfrm>
            <a:off x="676275" y="4004575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of all meaning is communicated nonverbally.</a:t>
            </a:r>
          </a:p>
          <a:p>
            <a:pPr marL="0" indent="0" algn="ctr">
              <a:buFont typeface="Sniglet"/>
              <a:buNone/>
            </a:pP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614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" y="161925"/>
            <a:ext cx="8686800" cy="914400"/>
          </a:xfrm>
        </p:spPr>
        <p:txBody>
          <a:bodyPr/>
          <a:lstStyle/>
          <a:p>
            <a:pPr eaLnBrk="1" hangingPunct="1"/>
            <a:r>
              <a:rPr lang="en-US" b="1" dirty="0"/>
              <a:t>Types of Nonverbal Communication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>
          <a:xfrm>
            <a:off x="619125" y="681519"/>
            <a:ext cx="7905750" cy="3733800"/>
          </a:xfrm>
        </p:spPr>
        <p:txBody>
          <a:bodyPr/>
          <a:lstStyle/>
          <a:p>
            <a:pPr eaLnBrk="1" hangingPunct="1"/>
            <a:r>
              <a:rPr lang="en-US" dirty="0"/>
              <a:t>Personal Appearance</a:t>
            </a:r>
          </a:p>
          <a:p>
            <a:pPr marL="10160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Facial Expression  and Eye Contact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Vocal Expression</a:t>
            </a:r>
          </a:p>
          <a:p>
            <a:pPr lvl="1" eaLnBrk="1" hangingPunct="1"/>
            <a:r>
              <a:rPr lang="en-US" dirty="0"/>
              <a:t>Pitch, rate, volume, vocal variety, word stress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Physical Expression</a:t>
            </a:r>
          </a:p>
          <a:p>
            <a:pPr lvl="1" eaLnBrk="1" hangingPunct="1"/>
            <a:r>
              <a:rPr lang="en-US" dirty="0"/>
              <a:t>Movement, posture, touch </a:t>
            </a:r>
            <a:r>
              <a:rPr lang="en" sz="3600" dirty="0">
                <a:solidFill>
                  <a:srgbClr val="FFFF00"/>
                </a:solidFill>
              </a:rPr>
              <a:t>💑</a:t>
            </a:r>
            <a:endParaRPr lang="en-US" sz="3600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/>
              <a:t> Environment</a:t>
            </a:r>
          </a:p>
          <a:p>
            <a:pPr lvl="1" eaLnBrk="1" hangingPunct="1"/>
            <a:r>
              <a:rPr lang="en-US" dirty="0"/>
              <a:t>Arrangement of space, use of personal space</a:t>
            </a:r>
          </a:p>
          <a:p>
            <a:pPr eaLnBrk="1" hangingPunct="1"/>
            <a:endParaRPr lang="en-US" dirty="0"/>
          </a:p>
        </p:txBody>
      </p:sp>
      <p:sp>
        <p:nvSpPr>
          <p:cNvPr id="5" name="Google Shape;375;p38"/>
          <p:cNvSpPr/>
          <p:nvPr/>
        </p:nvSpPr>
        <p:spPr>
          <a:xfrm>
            <a:off x="5117411" y="1456639"/>
            <a:ext cx="734589" cy="73904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1;p38"/>
          <p:cNvSpPr/>
          <p:nvPr/>
        </p:nvSpPr>
        <p:spPr>
          <a:xfrm>
            <a:off x="3454860" y="681519"/>
            <a:ext cx="745665" cy="789611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7;p38"/>
          <p:cNvSpPr/>
          <p:nvPr/>
        </p:nvSpPr>
        <p:spPr>
          <a:xfrm>
            <a:off x="5939550" y="1499033"/>
            <a:ext cx="1096487" cy="611972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3;p38"/>
          <p:cNvSpPr/>
          <p:nvPr/>
        </p:nvSpPr>
        <p:spPr>
          <a:xfrm>
            <a:off x="6700263" y="2370802"/>
            <a:ext cx="862047" cy="80779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3;p38"/>
          <p:cNvSpPr/>
          <p:nvPr/>
        </p:nvSpPr>
        <p:spPr>
          <a:xfrm>
            <a:off x="6742856" y="4156883"/>
            <a:ext cx="776862" cy="852638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11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514350" y="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Facial Expression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819150"/>
            <a:ext cx="8610600" cy="3486150"/>
          </a:xfrm>
        </p:spPr>
        <p:txBody>
          <a:bodyPr/>
          <a:lstStyle/>
          <a:p>
            <a:pPr eaLnBrk="1" hangingPunct="1"/>
            <a:r>
              <a:rPr lang="en-US" dirty="0"/>
              <a:t>We can produce more than </a:t>
            </a:r>
            <a:r>
              <a:rPr lang="en-US" sz="3600" dirty="0">
                <a:solidFill>
                  <a:srgbClr val="FFFF00"/>
                </a:solidFill>
              </a:rPr>
              <a:t>1,000</a:t>
            </a:r>
            <a:r>
              <a:rPr lang="en-US" dirty="0"/>
              <a:t> different facial expressions.</a:t>
            </a:r>
          </a:p>
          <a:p>
            <a:pPr eaLnBrk="1" hangingPunct="1"/>
            <a:r>
              <a:rPr lang="en-US" dirty="0"/>
              <a:t>Facial expressions allow non-speakers to contribute to ongoing group discussions.</a:t>
            </a:r>
          </a:p>
          <a:p>
            <a:pPr eaLnBrk="1" hangingPunct="1"/>
            <a:r>
              <a:rPr lang="en-US" b="1" dirty="0"/>
              <a:t>The Significance of Eye Contact:</a:t>
            </a:r>
          </a:p>
          <a:p>
            <a:pPr lvl="1" eaLnBrk="1" hangingPunct="1"/>
            <a:r>
              <a:rPr lang="en-US" dirty="0"/>
              <a:t>Lack of eye contact may be perceived as rudeness, indifference, nervousness, or dishonesty.</a:t>
            </a:r>
          </a:p>
          <a:p>
            <a:pPr lvl="1" eaLnBrk="1" hangingPunct="1"/>
            <a:r>
              <a:rPr lang="en-US" dirty="0"/>
              <a:t>Eye contact norms are culturally determined.</a:t>
            </a:r>
          </a:p>
          <a:p>
            <a:pPr lvl="1" eaLnBrk="1" hangingPunct="1"/>
            <a:r>
              <a:rPr lang="en-US" dirty="0"/>
              <a:t>Eye contact influences interaction in small groups.</a:t>
            </a:r>
          </a:p>
        </p:txBody>
      </p:sp>
    </p:spTree>
    <p:extLst>
      <p:ext uri="{BB962C8B-B14F-4D97-AF65-F5344CB8AC3E}">
        <p14:creationId xmlns:p14="http://schemas.microsoft.com/office/powerpoint/2010/main" val="5051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707731"/>
            <a:ext cx="81949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 Verbal Communication</a:t>
            </a:r>
          </a:p>
          <a:p>
            <a:pPr eaLnBrk="1" hangingPunct="1"/>
            <a:endParaRPr lang="en-US" sz="2800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Focus on How you use words and language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sz="2800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2. Nonverbal Communication</a:t>
            </a:r>
          </a:p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</a:p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Focus Message components other than words that generate meaning (Eye contacts, body language, gesture…</a:t>
            </a:r>
          </a:p>
        </p:txBody>
      </p:sp>
      <p:sp>
        <p:nvSpPr>
          <p:cNvPr id="10" name="Google Shape;74;p13"/>
          <p:cNvSpPr/>
          <p:nvPr/>
        </p:nvSpPr>
        <p:spPr>
          <a:xfrm>
            <a:off x="923198" y="1142291"/>
            <a:ext cx="3648802" cy="21545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4;p13"/>
          <p:cNvSpPr/>
          <p:nvPr/>
        </p:nvSpPr>
        <p:spPr>
          <a:xfrm>
            <a:off x="659960" y="2910170"/>
            <a:ext cx="4764093" cy="21545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1;p14"/>
          <p:cNvSpPr txBox="1">
            <a:spLocks/>
          </p:cNvSpPr>
          <p:nvPr/>
        </p:nvSpPr>
        <p:spPr>
          <a:xfrm>
            <a:off x="5331260" y="508239"/>
            <a:ext cx="7772400" cy="19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6000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Two Essential Tools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4636" y="54938"/>
            <a:ext cx="639417" cy="652793"/>
            <a:chOff x="7399300" y="533776"/>
            <a:chExt cx="788694" cy="805193"/>
          </a:xfrm>
        </p:grpSpPr>
        <p:sp>
          <p:nvSpPr>
            <p:cNvPr id="9" name="Google Shape;97;p16"/>
            <p:cNvSpPr/>
            <p:nvPr/>
          </p:nvSpPr>
          <p:spPr>
            <a:xfrm>
              <a:off x="7399300" y="533776"/>
              <a:ext cx="788694" cy="805193"/>
            </a:xfrm>
            <a:custGeom>
              <a:avLst/>
              <a:gdLst/>
              <a:ahLst/>
              <a:cxnLst/>
              <a:rect l="l" t="t" r="r" b="b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;p16"/>
            <p:cNvSpPr/>
            <p:nvPr/>
          </p:nvSpPr>
          <p:spPr>
            <a:xfrm>
              <a:off x="7620802" y="728965"/>
              <a:ext cx="345681" cy="414830"/>
            </a:xfrm>
            <a:custGeom>
              <a:avLst/>
              <a:gdLst/>
              <a:ahLst/>
              <a:cxnLst/>
              <a:rect l="l" t="t" r="r" b="b"/>
              <a:pathLst>
                <a:path w="15817" h="18981" extrusionOk="0">
                  <a:moveTo>
                    <a:pt x="11364" y="1"/>
                  </a:moveTo>
                  <a:lnTo>
                    <a:pt x="11242" y="25"/>
                  </a:lnTo>
                  <a:lnTo>
                    <a:pt x="11169" y="74"/>
                  </a:lnTo>
                  <a:lnTo>
                    <a:pt x="11096" y="171"/>
                  </a:lnTo>
                  <a:lnTo>
                    <a:pt x="10780" y="731"/>
                  </a:lnTo>
                  <a:lnTo>
                    <a:pt x="10634" y="999"/>
                  </a:lnTo>
                  <a:lnTo>
                    <a:pt x="10537" y="1315"/>
                  </a:lnTo>
                  <a:lnTo>
                    <a:pt x="10512" y="1388"/>
                  </a:lnTo>
                  <a:lnTo>
                    <a:pt x="10537" y="1461"/>
                  </a:lnTo>
                  <a:lnTo>
                    <a:pt x="10585" y="1534"/>
                  </a:lnTo>
                  <a:lnTo>
                    <a:pt x="10634" y="1583"/>
                  </a:lnTo>
                  <a:lnTo>
                    <a:pt x="10707" y="1607"/>
                  </a:lnTo>
                  <a:lnTo>
                    <a:pt x="10804" y="1631"/>
                  </a:lnTo>
                  <a:lnTo>
                    <a:pt x="10877" y="1607"/>
                  </a:lnTo>
                  <a:lnTo>
                    <a:pt x="10950" y="1558"/>
                  </a:lnTo>
                  <a:lnTo>
                    <a:pt x="11145" y="1315"/>
                  </a:lnTo>
                  <a:lnTo>
                    <a:pt x="11291" y="1047"/>
                  </a:lnTo>
                  <a:lnTo>
                    <a:pt x="11510" y="731"/>
                  </a:lnTo>
                  <a:lnTo>
                    <a:pt x="11583" y="682"/>
                  </a:lnTo>
                  <a:lnTo>
                    <a:pt x="11656" y="609"/>
                  </a:lnTo>
                  <a:lnTo>
                    <a:pt x="11705" y="463"/>
                  </a:lnTo>
                  <a:lnTo>
                    <a:pt x="11729" y="342"/>
                  </a:lnTo>
                  <a:lnTo>
                    <a:pt x="11705" y="220"/>
                  </a:lnTo>
                  <a:lnTo>
                    <a:pt x="11656" y="123"/>
                  </a:lnTo>
                  <a:lnTo>
                    <a:pt x="11583" y="50"/>
                  </a:lnTo>
                  <a:lnTo>
                    <a:pt x="11486" y="25"/>
                  </a:lnTo>
                  <a:lnTo>
                    <a:pt x="11461" y="1"/>
                  </a:lnTo>
                  <a:close/>
                  <a:moveTo>
                    <a:pt x="3821" y="171"/>
                  </a:moveTo>
                  <a:lnTo>
                    <a:pt x="3748" y="196"/>
                  </a:lnTo>
                  <a:lnTo>
                    <a:pt x="3699" y="244"/>
                  </a:lnTo>
                  <a:lnTo>
                    <a:pt x="3651" y="317"/>
                  </a:lnTo>
                  <a:lnTo>
                    <a:pt x="3651" y="390"/>
                  </a:lnTo>
                  <a:lnTo>
                    <a:pt x="3651" y="463"/>
                  </a:lnTo>
                  <a:lnTo>
                    <a:pt x="3699" y="634"/>
                  </a:lnTo>
                  <a:lnTo>
                    <a:pt x="3772" y="804"/>
                  </a:lnTo>
                  <a:lnTo>
                    <a:pt x="3943" y="1120"/>
                  </a:lnTo>
                  <a:lnTo>
                    <a:pt x="4113" y="1461"/>
                  </a:lnTo>
                  <a:lnTo>
                    <a:pt x="4259" y="1802"/>
                  </a:lnTo>
                  <a:lnTo>
                    <a:pt x="4332" y="1923"/>
                  </a:lnTo>
                  <a:lnTo>
                    <a:pt x="4429" y="1996"/>
                  </a:lnTo>
                  <a:lnTo>
                    <a:pt x="4527" y="2021"/>
                  </a:lnTo>
                  <a:lnTo>
                    <a:pt x="4624" y="1996"/>
                  </a:lnTo>
                  <a:lnTo>
                    <a:pt x="4721" y="1972"/>
                  </a:lnTo>
                  <a:lnTo>
                    <a:pt x="4794" y="1899"/>
                  </a:lnTo>
                  <a:lnTo>
                    <a:pt x="4843" y="1777"/>
                  </a:lnTo>
                  <a:lnTo>
                    <a:pt x="4843" y="1656"/>
                  </a:lnTo>
                  <a:lnTo>
                    <a:pt x="4794" y="1461"/>
                  </a:lnTo>
                  <a:lnTo>
                    <a:pt x="4697" y="1266"/>
                  </a:lnTo>
                  <a:lnTo>
                    <a:pt x="4502" y="901"/>
                  </a:lnTo>
                  <a:lnTo>
                    <a:pt x="4283" y="536"/>
                  </a:lnTo>
                  <a:lnTo>
                    <a:pt x="4162" y="390"/>
                  </a:lnTo>
                  <a:lnTo>
                    <a:pt x="4040" y="244"/>
                  </a:lnTo>
                  <a:lnTo>
                    <a:pt x="3967" y="196"/>
                  </a:lnTo>
                  <a:lnTo>
                    <a:pt x="3894" y="171"/>
                  </a:lnTo>
                  <a:close/>
                  <a:moveTo>
                    <a:pt x="15452" y="4405"/>
                  </a:moveTo>
                  <a:lnTo>
                    <a:pt x="15379" y="4429"/>
                  </a:lnTo>
                  <a:lnTo>
                    <a:pt x="15306" y="4454"/>
                  </a:lnTo>
                  <a:lnTo>
                    <a:pt x="15135" y="4551"/>
                  </a:lnTo>
                  <a:lnTo>
                    <a:pt x="14941" y="4600"/>
                  </a:lnTo>
                  <a:lnTo>
                    <a:pt x="14551" y="4697"/>
                  </a:lnTo>
                  <a:lnTo>
                    <a:pt x="14357" y="4746"/>
                  </a:lnTo>
                  <a:lnTo>
                    <a:pt x="14162" y="4819"/>
                  </a:lnTo>
                  <a:lnTo>
                    <a:pt x="14016" y="4916"/>
                  </a:lnTo>
                  <a:lnTo>
                    <a:pt x="13870" y="5062"/>
                  </a:lnTo>
                  <a:lnTo>
                    <a:pt x="13822" y="5135"/>
                  </a:lnTo>
                  <a:lnTo>
                    <a:pt x="13822" y="5232"/>
                  </a:lnTo>
                  <a:lnTo>
                    <a:pt x="13846" y="5330"/>
                  </a:lnTo>
                  <a:lnTo>
                    <a:pt x="13895" y="5354"/>
                  </a:lnTo>
                  <a:lnTo>
                    <a:pt x="13943" y="5354"/>
                  </a:lnTo>
                  <a:lnTo>
                    <a:pt x="14138" y="5378"/>
                  </a:lnTo>
                  <a:lnTo>
                    <a:pt x="14357" y="5378"/>
                  </a:lnTo>
                  <a:lnTo>
                    <a:pt x="14600" y="5354"/>
                  </a:lnTo>
                  <a:lnTo>
                    <a:pt x="14819" y="5330"/>
                  </a:lnTo>
                  <a:lnTo>
                    <a:pt x="15038" y="5257"/>
                  </a:lnTo>
                  <a:lnTo>
                    <a:pt x="15257" y="5208"/>
                  </a:lnTo>
                  <a:lnTo>
                    <a:pt x="15452" y="5111"/>
                  </a:lnTo>
                  <a:lnTo>
                    <a:pt x="15646" y="5038"/>
                  </a:lnTo>
                  <a:lnTo>
                    <a:pt x="15719" y="4989"/>
                  </a:lnTo>
                  <a:lnTo>
                    <a:pt x="15768" y="4940"/>
                  </a:lnTo>
                  <a:lnTo>
                    <a:pt x="15817" y="4819"/>
                  </a:lnTo>
                  <a:lnTo>
                    <a:pt x="15792" y="4697"/>
                  </a:lnTo>
                  <a:lnTo>
                    <a:pt x="15768" y="4575"/>
                  </a:lnTo>
                  <a:lnTo>
                    <a:pt x="15671" y="4478"/>
                  </a:lnTo>
                  <a:lnTo>
                    <a:pt x="15573" y="4429"/>
                  </a:lnTo>
                  <a:lnTo>
                    <a:pt x="15452" y="4405"/>
                  </a:lnTo>
                  <a:close/>
                  <a:moveTo>
                    <a:pt x="317" y="4697"/>
                  </a:moveTo>
                  <a:lnTo>
                    <a:pt x="220" y="4721"/>
                  </a:lnTo>
                  <a:lnTo>
                    <a:pt x="122" y="4746"/>
                  </a:lnTo>
                  <a:lnTo>
                    <a:pt x="25" y="4794"/>
                  </a:lnTo>
                  <a:lnTo>
                    <a:pt x="1" y="4867"/>
                  </a:lnTo>
                  <a:lnTo>
                    <a:pt x="1" y="4965"/>
                  </a:lnTo>
                  <a:lnTo>
                    <a:pt x="49" y="5038"/>
                  </a:lnTo>
                  <a:lnTo>
                    <a:pt x="195" y="5184"/>
                  </a:lnTo>
                  <a:lnTo>
                    <a:pt x="390" y="5305"/>
                  </a:lnTo>
                  <a:lnTo>
                    <a:pt x="779" y="5524"/>
                  </a:lnTo>
                  <a:lnTo>
                    <a:pt x="1169" y="5743"/>
                  </a:lnTo>
                  <a:lnTo>
                    <a:pt x="1388" y="5841"/>
                  </a:lnTo>
                  <a:lnTo>
                    <a:pt x="1582" y="5938"/>
                  </a:lnTo>
                  <a:lnTo>
                    <a:pt x="1655" y="5962"/>
                  </a:lnTo>
                  <a:lnTo>
                    <a:pt x="1801" y="5962"/>
                  </a:lnTo>
                  <a:lnTo>
                    <a:pt x="1850" y="5938"/>
                  </a:lnTo>
                  <a:lnTo>
                    <a:pt x="1923" y="5841"/>
                  </a:lnTo>
                  <a:lnTo>
                    <a:pt x="1972" y="5743"/>
                  </a:lnTo>
                  <a:lnTo>
                    <a:pt x="1996" y="5622"/>
                  </a:lnTo>
                  <a:lnTo>
                    <a:pt x="1972" y="5476"/>
                  </a:lnTo>
                  <a:lnTo>
                    <a:pt x="1899" y="5378"/>
                  </a:lnTo>
                  <a:lnTo>
                    <a:pt x="1826" y="5330"/>
                  </a:lnTo>
                  <a:lnTo>
                    <a:pt x="1777" y="5305"/>
                  </a:lnTo>
                  <a:lnTo>
                    <a:pt x="1582" y="5208"/>
                  </a:lnTo>
                  <a:lnTo>
                    <a:pt x="1388" y="5111"/>
                  </a:lnTo>
                  <a:lnTo>
                    <a:pt x="974" y="4892"/>
                  </a:lnTo>
                  <a:lnTo>
                    <a:pt x="755" y="4794"/>
                  </a:lnTo>
                  <a:lnTo>
                    <a:pt x="536" y="4721"/>
                  </a:lnTo>
                  <a:lnTo>
                    <a:pt x="317" y="4697"/>
                  </a:lnTo>
                  <a:close/>
                  <a:moveTo>
                    <a:pt x="8809" y="6936"/>
                  </a:moveTo>
                  <a:lnTo>
                    <a:pt x="8736" y="6984"/>
                  </a:lnTo>
                  <a:lnTo>
                    <a:pt x="8663" y="7057"/>
                  </a:lnTo>
                  <a:lnTo>
                    <a:pt x="8566" y="7252"/>
                  </a:lnTo>
                  <a:lnTo>
                    <a:pt x="8468" y="7495"/>
                  </a:lnTo>
                  <a:lnTo>
                    <a:pt x="8420" y="7739"/>
                  </a:lnTo>
                  <a:lnTo>
                    <a:pt x="8395" y="7958"/>
                  </a:lnTo>
                  <a:lnTo>
                    <a:pt x="8395" y="8128"/>
                  </a:lnTo>
                  <a:lnTo>
                    <a:pt x="8322" y="8177"/>
                  </a:lnTo>
                  <a:lnTo>
                    <a:pt x="8201" y="8225"/>
                  </a:lnTo>
                  <a:lnTo>
                    <a:pt x="8079" y="8250"/>
                  </a:lnTo>
                  <a:lnTo>
                    <a:pt x="7982" y="8225"/>
                  </a:lnTo>
                  <a:lnTo>
                    <a:pt x="7909" y="8201"/>
                  </a:lnTo>
                  <a:lnTo>
                    <a:pt x="7982" y="8079"/>
                  </a:lnTo>
                  <a:lnTo>
                    <a:pt x="8055" y="7933"/>
                  </a:lnTo>
                  <a:lnTo>
                    <a:pt x="8103" y="7812"/>
                  </a:lnTo>
                  <a:lnTo>
                    <a:pt x="8103" y="7666"/>
                  </a:lnTo>
                  <a:lnTo>
                    <a:pt x="8103" y="7520"/>
                  </a:lnTo>
                  <a:lnTo>
                    <a:pt x="8055" y="7398"/>
                  </a:lnTo>
                  <a:lnTo>
                    <a:pt x="7957" y="7252"/>
                  </a:lnTo>
                  <a:lnTo>
                    <a:pt x="7836" y="7130"/>
                  </a:lnTo>
                  <a:lnTo>
                    <a:pt x="7763" y="7082"/>
                  </a:lnTo>
                  <a:lnTo>
                    <a:pt x="7617" y="7082"/>
                  </a:lnTo>
                  <a:lnTo>
                    <a:pt x="7544" y="7130"/>
                  </a:lnTo>
                  <a:lnTo>
                    <a:pt x="7446" y="7252"/>
                  </a:lnTo>
                  <a:lnTo>
                    <a:pt x="7373" y="7374"/>
                  </a:lnTo>
                  <a:lnTo>
                    <a:pt x="7325" y="7495"/>
                  </a:lnTo>
                  <a:lnTo>
                    <a:pt x="7300" y="7641"/>
                  </a:lnTo>
                  <a:lnTo>
                    <a:pt x="7300" y="7787"/>
                  </a:lnTo>
                  <a:lnTo>
                    <a:pt x="7300" y="7909"/>
                  </a:lnTo>
                  <a:lnTo>
                    <a:pt x="7325" y="8055"/>
                  </a:lnTo>
                  <a:lnTo>
                    <a:pt x="7373" y="8177"/>
                  </a:lnTo>
                  <a:lnTo>
                    <a:pt x="7179" y="8298"/>
                  </a:lnTo>
                  <a:lnTo>
                    <a:pt x="7081" y="8323"/>
                  </a:lnTo>
                  <a:lnTo>
                    <a:pt x="6984" y="8347"/>
                  </a:lnTo>
                  <a:lnTo>
                    <a:pt x="6911" y="8371"/>
                  </a:lnTo>
                  <a:lnTo>
                    <a:pt x="6814" y="8347"/>
                  </a:lnTo>
                  <a:lnTo>
                    <a:pt x="6692" y="8298"/>
                  </a:lnTo>
                  <a:lnTo>
                    <a:pt x="6570" y="8201"/>
                  </a:lnTo>
                  <a:lnTo>
                    <a:pt x="6497" y="8055"/>
                  </a:lnTo>
                  <a:lnTo>
                    <a:pt x="6449" y="7909"/>
                  </a:lnTo>
                  <a:lnTo>
                    <a:pt x="6449" y="7739"/>
                  </a:lnTo>
                  <a:lnTo>
                    <a:pt x="6497" y="7544"/>
                  </a:lnTo>
                  <a:lnTo>
                    <a:pt x="6497" y="7520"/>
                  </a:lnTo>
                  <a:lnTo>
                    <a:pt x="6473" y="7520"/>
                  </a:lnTo>
                  <a:lnTo>
                    <a:pt x="6449" y="7495"/>
                  </a:lnTo>
                  <a:lnTo>
                    <a:pt x="6424" y="7520"/>
                  </a:lnTo>
                  <a:lnTo>
                    <a:pt x="6327" y="7617"/>
                  </a:lnTo>
                  <a:lnTo>
                    <a:pt x="6254" y="7739"/>
                  </a:lnTo>
                  <a:lnTo>
                    <a:pt x="6230" y="7836"/>
                  </a:lnTo>
                  <a:lnTo>
                    <a:pt x="6206" y="7958"/>
                  </a:lnTo>
                  <a:lnTo>
                    <a:pt x="6206" y="8055"/>
                  </a:lnTo>
                  <a:lnTo>
                    <a:pt x="6206" y="8177"/>
                  </a:lnTo>
                  <a:lnTo>
                    <a:pt x="6254" y="8274"/>
                  </a:lnTo>
                  <a:lnTo>
                    <a:pt x="6303" y="8371"/>
                  </a:lnTo>
                  <a:lnTo>
                    <a:pt x="6376" y="8469"/>
                  </a:lnTo>
                  <a:lnTo>
                    <a:pt x="6449" y="8542"/>
                  </a:lnTo>
                  <a:lnTo>
                    <a:pt x="6546" y="8615"/>
                  </a:lnTo>
                  <a:lnTo>
                    <a:pt x="6643" y="8663"/>
                  </a:lnTo>
                  <a:lnTo>
                    <a:pt x="6765" y="8712"/>
                  </a:lnTo>
                  <a:lnTo>
                    <a:pt x="6862" y="8736"/>
                  </a:lnTo>
                  <a:lnTo>
                    <a:pt x="7008" y="8736"/>
                  </a:lnTo>
                  <a:lnTo>
                    <a:pt x="7130" y="8712"/>
                  </a:lnTo>
                  <a:lnTo>
                    <a:pt x="7349" y="8615"/>
                  </a:lnTo>
                  <a:lnTo>
                    <a:pt x="7592" y="8493"/>
                  </a:lnTo>
                  <a:lnTo>
                    <a:pt x="7690" y="8566"/>
                  </a:lnTo>
                  <a:lnTo>
                    <a:pt x="7836" y="8639"/>
                  </a:lnTo>
                  <a:lnTo>
                    <a:pt x="7982" y="8663"/>
                  </a:lnTo>
                  <a:lnTo>
                    <a:pt x="8128" y="8688"/>
                  </a:lnTo>
                  <a:lnTo>
                    <a:pt x="8225" y="8688"/>
                  </a:lnTo>
                  <a:lnTo>
                    <a:pt x="8347" y="8663"/>
                  </a:lnTo>
                  <a:lnTo>
                    <a:pt x="8566" y="8566"/>
                  </a:lnTo>
                  <a:lnTo>
                    <a:pt x="8639" y="8663"/>
                  </a:lnTo>
                  <a:lnTo>
                    <a:pt x="8736" y="8736"/>
                  </a:lnTo>
                  <a:lnTo>
                    <a:pt x="8833" y="8809"/>
                  </a:lnTo>
                  <a:lnTo>
                    <a:pt x="8931" y="8858"/>
                  </a:lnTo>
                  <a:lnTo>
                    <a:pt x="9174" y="8907"/>
                  </a:lnTo>
                  <a:lnTo>
                    <a:pt x="9417" y="8931"/>
                  </a:lnTo>
                  <a:lnTo>
                    <a:pt x="9661" y="8882"/>
                  </a:lnTo>
                  <a:lnTo>
                    <a:pt x="9880" y="8809"/>
                  </a:lnTo>
                  <a:lnTo>
                    <a:pt x="9977" y="8736"/>
                  </a:lnTo>
                  <a:lnTo>
                    <a:pt x="10074" y="8663"/>
                  </a:lnTo>
                  <a:lnTo>
                    <a:pt x="10172" y="8566"/>
                  </a:lnTo>
                  <a:lnTo>
                    <a:pt x="10269" y="8469"/>
                  </a:lnTo>
                  <a:lnTo>
                    <a:pt x="10293" y="8396"/>
                  </a:lnTo>
                  <a:lnTo>
                    <a:pt x="10293" y="8347"/>
                  </a:lnTo>
                  <a:lnTo>
                    <a:pt x="10269" y="8298"/>
                  </a:lnTo>
                  <a:lnTo>
                    <a:pt x="10245" y="8250"/>
                  </a:lnTo>
                  <a:lnTo>
                    <a:pt x="10172" y="8225"/>
                  </a:lnTo>
                  <a:lnTo>
                    <a:pt x="10123" y="8201"/>
                  </a:lnTo>
                  <a:lnTo>
                    <a:pt x="10001" y="8201"/>
                  </a:lnTo>
                  <a:lnTo>
                    <a:pt x="9782" y="8323"/>
                  </a:lnTo>
                  <a:lnTo>
                    <a:pt x="9563" y="8420"/>
                  </a:lnTo>
                  <a:lnTo>
                    <a:pt x="9442" y="8444"/>
                  </a:lnTo>
                  <a:lnTo>
                    <a:pt x="9344" y="8469"/>
                  </a:lnTo>
                  <a:lnTo>
                    <a:pt x="9223" y="8469"/>
                  </a:lnTo>
                  <a:lnTo>
                    <a:pt x="9101" y="8420"/>
                  </a:lnTo>
                  <a:lnTo>
                    <a:pt x="9004" y="8347"/>
                  </a:lnTo>
                  <a:lnTo>
                    <a:pt x="8931" y="8274"/>
                  </a:lnTo>
                  <a:lnTo>
                    <a:pt x="9052" y="8128"/>
                  </a:lnTo>
                  <a:lnTo>
                    <a:pt x="9150" y="7982"/>
                  </a:lnTo>
                  <a:lnTo>
                    <a:pt x="9247" y="7836"/>
                  </a:lnTo>
                  <a:lnTo>
                    <a:pt x="9296" y="7666"/>
                  </a:lnTo>
                  <a:lnTo>
                    <a:pt x="9320" y="7495"/>
                  </a:lnTo>
                  <a:lnTo>
                    <a:pt x="9296" y="7349"/>
                  </a:lnTo>
                  <a:lnTo>
                    <a:pt x="9247" y="7203"/>
                  </a:lnTo>
                  <a:lnTo>
                    <a:pt x="9150" y="7057"/>
                  </a:lnTo>
                  <a:lnTo>
                    <a:pt x="9052" y="6984"/>
                  </a:lnTo>
                  <a:lnTo>
                    <a:pt x="8955" y="6936"/>
                  </a:lnTo>
                  <a:close/>
                  <a:moveTo>
                    <a:pt x="1947" y="9710"/>
                  </a:moveTo>
                  <a:lnTo>
                    <a:pt x="1801" y="9758"/>
                  </a:lnTo>
                  <a:lnTo>
                    <a:pt x="1582" y="9856"/>
                  </a:lnTo>
                  <a:lnTo>
                    <a:pt x="1363" y="10002"/>
                  </a:lnTo>
                  <a:lnTo>
                    <a:pt x="925" y="10294"/>
                  </a:lnTo>
                  <a:lnTo>
                    <a:pt x="706" y="10415"/>
                  </a:lnTo>
                  <a:lnTo>
                    <a:pt x="585" y="10513"/>
                  </a:lnTo>
                  <a:lnTo>
                    <a:pt x="463" y="10610"/>
                  </a:lnTo>
                  <a:lnTo>
                    <a:pt x="366" y="10707"/>
                  </a:lnTo>
                  <a:lnTo>
                    <a:pt x="317" y="10829"/>
                  </a:lnTo>
                  <a:lnTo>
                    <a:pt x="317" y="10878"/>
                  </a:lnTo>
                  <a:lnTo>
                    <a:pt x="341" y="10926"/>
                  </a:lnTo>
                  <a:lnTo>
                    <a:pt x="366" y="10999"/>
                  </a:lnTo>
                  <a:lnTo>
                    <a:pt x="439" y="11048"/>
                  </a:lnTo>
                  <a:lnTo>
                    <a:pt x="536" y="11097"/>
                  </a:lnTo>
                  <a:lnTo>
                    <a:pt x="633" y="11097"/>
                  </a:lnTo>
                  <a:lnTo>
                    <a:pt x="755" y="11072"/>
                  </a:lnTo>
                  <a:lnTo>
                    <a:pt x="877" y="11048"/>
                  </a:lnTo>
                  <a:lnTo>
                    <a:pt x="1120" y="10926"/>
                  </a:lnTo>
                  <a:lnTo>
                    <a:pt x="1315" y="10829"/>
                  </a:lnTo>
                  <a:lnTo>
                    <a:pt x="1728" y="10610"/>
                  </a:lnTo>
                  <a:lnTo>
                    <a:pt x="1947" y="10488"/>
                  </a:lnTo>
                  <a:lnTo>
                    <a:pt x="2142" y="10342"/>
                  </a:lnTo>
                  <a:lnTo>
                    <a:pt x="2264" y="10245"/>
                  </a:lnTo>
                  <a:lnTo>
                    <a:pt x="2312" y="10123"/>
                  </a:lnTo>
                  <a:lnTo>
                    <a:pt x="2312" y="10002"/>
                  </a:lnTo>
                  <a:lnTo>
                    <a:pt x="2264" y="9880"/>
                  </a:lnTo>
                  <a:lnTo>
                    <a:pt x="2191" y="9783"/>
                  </a:lnTo>
                  <a:lnTo>
                    <a:pt x="2069" y="9734"/>
                  </a:lnTo>
                  <a:lnTo>
                    <a:pt x="1947" y="9710"/>
                  </a:lnTo>
                  <a:close/>
                  <a:moveTo>
                    <a:pt x="14065" y="10026"/>
                  </a:moveTo>
                  <a:lnTo>
                    <a:pt x="13895" y="10050"/>
                  </a:lnTo>
                  <a:lnTo>
                    <a:pt x="13846" y="10075"/>
                  </a:lnTo>
                  <a:lnTo>
                    <a:pt x="13797" y="10123"/>
                  </a:lnTo>
                  <a:lnTo>
                    <a:pt x="13773" y="10172"/>
                  </a:lnTo>
                  <a:lnTo>
                    <a:pt x="13749" y="10221"/>
                  </a:lnTo>
                  <a:lnTo>
                    <a:pt x="13773" y="10318"/>
                  </a:lnTo>
                  <a:lnTo>
                    <a:pt x="13797" y="10367"/>
                  </a:lnTo>
                  <a:lnTo>
                    <a:pt x="13846" y="10415"/>
                  </a:lnTo>
                  <a:lnTo>
                    <a:pt x="14138" y="10586"/>
                  </a:lnTo>
                  <a:lnTo>
                    <a:pt x="14454" y="10756"/>
                  </a:lnTo>
                  <a:lnTo>
                    <a:pt x="14624" y="10878"/>
                  </a:lnTo>
                  <a:lnTo>
                    <a:pt x="14819" y="10975"/>
                  </a:lnTo>
                  <a:lnTo>
                    <a:pt x="15014" y="11048"/>
                  </a:lnTo>
                  <a:lnTo>
                    <a:pt x="15208" y="11097"/>
                  </a:lnTo>
                  <a:lnTo>
                    <a:pt x="15379" y="11097"/>
                  </a:lnTo>
                  <a:lnTo>
                    <a:pt x="15427" y="11072"/>
                  </a:lnTo>
                  <a:lnTo>
                    <a:pt x="15500" y="11024"/>
                  </a:lnTo>
                  <a:lnTo>
                    <a:pt x="15573" y="10951"/>
                  </a:lnTo>
                  <a:lnTo>
                    <a:pt x="15598" y="10829"/>
                  </a:lnTo>
                  <a:lnTo>
                    <a:pt x="15598" y="10707"/>
                  </a:lnTo>
                  <a:lnTo>
                    <a:pt x="15549" y="10586"/>
                  </a:lnTo>
                  <a:lnTo>
                    <a:pt x="15500" y="10537"/>
                  </a:lnTo>
                  <a:lnTo>
                    <a:pt x="15452" y="10513"/>
                  </a:lnTo>
                  <a:lnTo>
                    <a:pt x="15379" y="10464"/>
                  </a:lnTo>
                  <a:lnTo>
                    <a:pt x="15306" y="10464"/>
                  </a:lnTo>
                  <a:lnTo>
                    <a:pt x="15135" y="10415"/>
                  </a:lnTo>
                  <a:lnTo>
                    <a:pt x="14965" y="10367"/>
                  </a:lnTo>
                  <a:lnTo>
                    <a:pt x="14600" y="10196"/>
                  </a:lnTo>
                  <a:lnTo>
                    <a:pt x="14430" y="10099"/>
                  </a:lnTo>
                  <a:lnTo>
                    <a:pt x="14260" y="10050"/>
                  </a:lnTo>
                  <a:lnTo>
                    <a:pt x="14065" y="10026"/>
                  </a:lnTo>
                  <a:close/>
                  <a:moveTo>
                    <a:pt x="8468" y="2605"/>
                  </a:moveTo>
                  <a:lnTo>
                    <a:pt x="8760" y="2629"/>
                  </a:lnTo>
                  <a:lnTo>
                    <a:pt x="9052" y="2678"/>
                  </a:lnTo>
                  <a:lnTo>
                    <a:pt x="9344" y="2726"/>
                  </a:lnTo>
                  <a:lnTo>
                    <a:pt x="9125" y="2799"/>
                  </a:lnTo>
                  <a:lnTo>
                    <a:pt x="9101" y="2824"/>
                  </a:lnTo>
                  <a:lnTo>
                    <a:pt x="9101" y="2848"/>
                  </a:lnTo>
                  <a:lnTo>
                    <a:pt x="9101" y="2872"/>
                  </a:lnTo>
                  <a:lnTo>
                    <a:pt x="9125" y="2897"/>
                  </a:lnTo>
                  <a:lnTo>
                    <a:pt x="9223" y="2945"/>
                  </a:lnTo>
                  <a:lnTo>
                    <a:pt x="9320" y="2970"/>
                  </a:lnTo>
                  <a:lnTo>
                    <a:pt x="9442" y="2945"/>
                  </a:lnTo>
                  <a:lnTo>
                    <a:pt x="9563" y="2921"/>
                  </a:lnTo>
                  <a:lnTo>
                    <a:pt x="9855" y="2872"/>
                  </a:lnTo>
                  <a:lnTo>
                    <a:pt x="10269" y="3043"/>
                  </a:lnTo>
                  <a:lnTo>
                    <a:pt x="10074" y="3067"/>
                  </a:lnTo>
                  <a:lnTo>
                    <a:pt x="9855" y="3116"/>
                  </a:lnTo>
                  <a:lnTo>
                    <a:pt x="9685" y="3189"/>
                  </a:lnTo>
                  <a:lnTo>
                    <a:pt x="9515" y="3262"/>
                  </a:lnTo>
                  <a:lnTo>
                    <a:pt x="9515" y="3286"/>
                  </a:lnTo>
                  <a:lnTo>
                    <a:pt x="9490" y="3310"/>
                  </a:lnTo>
                  <a:lnTo>
                    <a:pt x="9515" y="3335"/>
                  </a:lnTo>
                  <a:lnTo>
                    <a:pt x="9539" y="3359"/>
                  </a:lnTo>
                  <a:lnTo>
                    <a:pt x="9953" y="3335"/>
                  </a:lnTo>
                  <a:lnTo>
                    <a:pt x="10342" y="3310"/>
                  </a:lnTo>
                  <a:lnTo>
                    <a:pt x="10780" y="3310"/>
                  </a:lnTo>
                  <a:lnTo>
                    <a:pt x="11048" y="3505"/>
                  </a:lnTo>
                  <a:lnTo>
                    <a:pt x="10756" y="3578"/>
                  </a:lnTo>
                  <a:lnTo>
                    <a:pt x="10464" y="3675"/>
                  </a:lnTo>
                  <a:lnTo>
                    <a:pt x="10245" y="3797"/>
                  </a:lnTo>
                  <a:lnTo>
                    <a:pt x="10099" y="3918"/>
                  </a:lnTo>
                  <a:lnTo>
                    <a:pt x="10074" y="3943"/>
                  </a:lnTo>
                  <a:lnTo>
                    <a:pt x="10099" y="3943"/>
                  </a:lnTo>
                  <a:lnTo>
                    <a:pt x="10391" y="3918"/>
                  </a:lnTo>
                  <a:lnTo>
                    <a:pt x="10683" y="3870"/>
                  </a:lnTo>
                  <a:lnTo>
                    <a:pt x="10975" y="3821"/>
                  </a:lnTo>
                  <a:lnTo>
                    <a:pt x="11291" y="3773"/>
                  </a:lnTo>
                  <a:lnTo>
                    <a:pt x="11364" y="3773"/>
                  </a:lnTo>
                  <a:lnTo>
                    <a:pt x="11583" y="3967"/>
                  </a:lnTo>
                  <a:lnTo>
                    <a:pt x="11778" y="4186"/>
                  </a:lnTo>
                  <a:lnTo>
                    <a:pt x="11388" y="4210"/>
                  </a:lnTo>
                  <a:lnTo>
                    <a:pt x="10829" y="4259"/>
                  </a:lnTo>
                  <a:lnTo>
                    <a:pt x="10561" y="4283"/>
                  </a:lnTo>
                  <a:lnTo>
                    <a:pt x="10318" y="4381"/>
                  </a:lnTo>
                  <a:lnTo>
                    <a:pt x="10293" y="4405"/>
                  </a:lnTo>
                  <a:lnTo>
                    <a:pt x="10293" y="4429"/>
                  </a:lnTo>
                  <a:lnTo>
                    <a:pt x="10318" y="4454"/>
                  </a:lnTo>
                  <a:lnTo>
                    <a:pt x="10585" y="4527"/>
                  </a:lnTo>
                  <a:lnTo>
                    <a:pt x="11705" y="4527"/>
                  </a:lnTo>
                  <a:lnTo>
                    <a:pt x="11997" y="4502"/>
                  </a:lnTo>
                  <a:lnTo>
                    <a:pt x="12216" y="4867"/>
                  </a:lnTo>
                  <a:lnTo>
                    <a:pt x="11851" y="4867"/>
                  </a:lnTo>
                  <a:lnTo>
                    <a:pt x="11267" y="4892"/>
                  </a:lnTo>
                  <a:lnTo>
                    <a:pt x="10658" y="4940"/>
                  </a:lnTo>
                  <a:lnTo>
                    <a:pt x="10634" y="4940"/>
                  </a:lnTo>
                  <a:lnTo>
                    <a:pt x="10634" y="4965"/>
                  </a:lnTo>
                  <a:lnTo>
                    <a:pt x="10634" y="4989"/>
                  </a:lnTo>
                  <a:lnTo>
                    <a:pt x="10658" y="5013"/>
                  </a:lnTo>
                  <a:lnTo>
                    <a:pt x="10902" y="5086"/>
                  </a:lnTo>
                  <a:lnTo>
                    <a:pt x="11169" y="5111"/>
                  </a:lnTo>
                  <a:lnTo>
                    <a:pt x="12021" y="5111"/>
                  </a:lnTo>
                  <a:lnTo>
                    <a:pt x="12362" y="5135"/>
                  </a:lnTo>
                  <a:lnTo>
                    <a:pt x="12556" y="5622"/>
                  </a:lnTo>
                  <a:lnTo>
                    <a:pt x="11461" y="5622"/>
                  </a:lnTo>
                  <a:lnTo>
                    <a:pt x="11291" y="5646"/>
                  </a:lnTo>
                  <a:lnTo>
                    <a:pt x="11145" y="5695"/>
                  </a:lnTo>
                  <a:lnTo>
                    <a:pt x="10999" y="5768"/>
                  </a:lnTo>
                  <a:lnTo>
                    <a:pt x="10975" y="5792"/>
                  </a:lnTo>
                  <a:lnTo>
                    <a:pt x="10999" y="5841"/>
                  </a:lnTo>
                  <a:lnTo>
                    <a:pt x="11267" y="5889"/>
                  </a:lnTo>
                  <a:lnTo>
                    <a:pt x="11534" y="5889"/>
                  </a:lnTo>
                  <a:lnTo>
                    <a:pt x="12070" y="5914"/>
                  </a:lnTo>
                  <a:lnTo>
                    <a:pt x="12654" y="5938"/>
                  </a:lnTo>
                  <a:lnTo>
                    <a:pt x="12702" y="6060"/>
                  </a:lnTo>
                  <a:lnTo>
                    <a:pt x="12727" y="6181"/>
                  </a:lnTo>
                  <a:lnTo>
                    <a:pt x="12386" y="6181"/>
                  </a:lnTo>
                  <a:lnTo>
                    <a:pt x="11729" y="6254"/>
                  </a:lnTo>
                  <a:lnTo>
                    <a:pt x="11413" y="6279"/>
                  </a:lnTo>
                  <a:lnTo>
                    <a:pt x="11121" y="6352"/>
                  </a:lnTo>
                  <a:lnTo>
                    <a:pt x="11096" y="6352"/>
                  </a:lnTo>
                  <a:lnTo>
                    <a:pt x="11096" y="6376"/>
                  </a:lnTo>
                  <a:lnTo>
                    <a:pt x="11096" y="6400"/>
                  </a:lnTo>
                  <a:lnTo>
                    <a:pt x="11121" y="6425"/>
                  </a:lnTo>
                  <a:lnTo>
                    <a:pt x="11388" y="6473"/>
                  </a:lnTo>
                  <a:lnTo>
                    <a:pt x="11656" y="6498"/>
                  </a:lnTo>
                  <a:lnTo>
                    <a:pt x="12508" y="6498"/>
                  </a:lnTo>
                  <a:lnTo>
                    <a:pt x="12824" y="6522"/>
                  </a:lnTo>
                  <a:lnTo>
                    <a:pt x="12873" y="6838"/>
                  </a:lnTo>
                  <a:lnTo>
                    <a:pt x="12556" y="6838"/>
                  </a:lnTo>
                  <a:lnTo>
                    <a:pt x="12240" y="6863"/>
                  </a:lnTo>
                  <a:lnTo>
                    <a:pt x="11753" y="6887"/>
                  </a:lnTo>
                  <a:lnTo>
                    <a:pt x="11510" y="6911"/>
                  </a:lnTo>
                  <a:lnTo>
                    <a:pt x="11267" y="6936"/>
                  </a:lnTo>
                  <a:lnTo>
                    <a:pt x="11242" y="6936"/>
                  </a:lnTo>
                  <a:lnTo>
                    <a:pt x="11242" y="6960"/>
                  </a:lnTo>
                  <a:lnTo>
                    <a:pt x="11242" y="7009"/>
                  </a:lnTo>
                  <a:lnTo>
                    <a:pt x="11267" y="7009"/>
                  </a:lnTo>
                  <a:lnTo>
                    <a:pt x="11461" y="7082"/>
                  </a:lnTo>
                  <a:lnTo>
                    <a:pt x="11680" y="7130"/>
                  </a:lnTo>
                  <a:lnTo>
                    <a:pt x="12727" y="7130"/>
                  </a:lnTo>
                  <a:lnTo>
                    <a:pt x="12921" y="7106"/>
                  </a:lnTo>
                  <a:lnTo>
                    <a:pt x="12994" y="7593"/>
                  </a:lnTo>
                  <a:lnTo>
                    <a:pt x="12994" y="7593"/>
                  </a:lnTo>
                  <a:lnTo>
                    <a:pt x="12848" y="7568"/>
                  </a:lnTo>
                  <a:lnTo>
                    <a:pt x="12702" y="7568"/>
                  </a:lnTo>
                  <a:lnTo>
                    <a:pt x="12435" y="7593"/>
                  </a:lnTo>
                  <a:lnTo>
                    <a:pt x="11997" y="7593"/>
                  </a:lnTo>
                  <a:lnTo>
                    <a:pt x="11778" y="7617"/>
                  </a:lnTo>
                  <a:lnTo>
                    <a:pt x="11559" y="7690"/>
                  </a:lnTo>
                  <a:lnTo>
                    <a:pt x="11534" y="7690"/>
                  </a:lnTo>
                  <a:lnTo>
                    <a:pt x="11534" y="7739"/>
                  </a:lnTo>
                  <a:lnTo>
                    <a:pt x="11534" y="7763"/>
                  </a:lnTo>
                  <a:lnTo>
                    <a:pt x="11559" y="7787"/>
                  </a:lnTo>
                  <a:lnTo>
                    <a:pt x="11778" y="7836"/>
                  </a:lnTo>
                  <a:lnTo>
                    <a:pt x="11997" y="7860"/>
                  </a:lnTo>
                  <a:lnTo>
                    <a:pt x="12435" y="7860"/>
                  </a:lnTo>
                  <a:lnTo>
                    <a:pt x="12702" y="7885"/>
                  </a:lnTo>
                  <a:lnTo>
                    <a:pt x="12848" y="7885"/>
                  </a:lnTo>
                  <a:lnTo>
                    <a:pt x="12994" y="7860"/>
                  </a:lnTo>
                  <a:lnTo>
                    <a:pt x="12994" y="7909"/>
                  </a:lnTo>
                  <a:lnTo>
                    <a:pt x="12994" y="8250"/>
                  </a:lnTo>
                  <a:lnTo>
                    <a:pt x="12873" y="8201"/>
                  </a:lnTo>
                  <a:lnTo>
                    <a:pt x="12775" y="8201"/>
                  </a:lnTo>
                  <a:lnTo>
                    <a:pt x="12532" y="8177"/>
                  </a:lnTo>
                  <a:lnTo>
                    <a:pt x="12094" y="8177"/>
                  </a:lnTo>
                  <a:lnTo>
                    <a:pt x="11875" y="8201"/>
                  </a:lnTo>
                  <a:lnTo>
                    <a:pt x="11656" y="8250"/>
                  </a:lnTo>
                  <a:lnTo>
                    <a:pt x="11656" y="8274"/>
                  </a:lnTo>
                  <a:lnTo>
                    <a:pt x="11632" y="8298"/>
                  </a:lnTo>
                  <a:lnTo>
                    <a:pt x="11656" y="8298"/>
                  </a:lnTo>
                  <a:lnTo>
                    <a:pt x="11656" y="8323"/>
                  </a:lnTo>
                  <a:lnTo>
                    <a:pt x="12045" y="8396"/>
                  </a:lnTo>
                  <a:lnTo>
                    <a:pt x="12410" y="8444"/>
                  </a:lnTo>
                  <a:lnTo>
                    <a:pt x="12702" y="8469"/>
                  </a:lnTo>
                  <a:lnTo>
                    <a:pt x="12824" y="8493"/>
                  </a:lnTo>
                  <a:lnTo>
                    <a:pt x="12970" y="8469"/>
                  </a:lnTo>
                  <a:lnTo>
                    <a:pt x="12873" y="8858"/>
                  </a:lnTo>
                  <a:lnTo>
                    <a:pt x="12654" y="8809"/>
                  </a:lnTo>
                  <a:lnTo>
                    <a:pt x="12483" y="8785"/>
                  </a:lnTo>
                  <a:lnTo>
                    <a:pt x="12264" y="8736"/>
                  </a:lnTo>
                  <a:lnTo>
                    <a:pt x="11826" y="8736"/>
                  </a:lnTo>
                  <a:lnTo>
                    <a:pt x="11607" y="8809"/>
                  </a:lnTo>
                  <a:lnTo>
                    <a:pt x="11583" y="8834"/>
                  </a:lnTo>
                  <a:lnTo>
                    <a:pt x="11583" y="8858"/>
                  </a:lnTo>
                  <a:lnTo>
                    <a:pt x="11583" y="8882"/>
                  </a:lnTo>
                  <a:lnTo>
                    <a:pt x="11851" y="8882"/>
                  </a:lnTo>
                  <a:lnTo>
                    <a:pt x="12094" y="8931"/>
                  </a:lnTo>
                  <a:lnTo>
                    <a:pt x="12556" y="9053"/>
                  </a:lnTo>
                  <a:lnTo>
                    <a:pt x="12775" y="9126"/>
                  </a:lnTo>
                  <a:lnTo>
                    <a:pt x="12654" y="9345"/>
                  </a:lnTo>
                  <a:lnTo>
                    <a:pt x="12508" y="9296"/>
                  </a:lnTo>
                  <a:lnTo>
                    <a:pt x="12313" y="9272"/>
                  </a:lnTo>
                  <a:lnTo>
                    <a:pt x="12143" y="9223"/>
                  </a:lnTo>
                  <a:lnTo>
                    <a:pt x="11972" y="9199"/>
                  </a:lnTo>
                  <a:lnTo>
                    <a:pt x="11607" y="9199"/>
                  </a:lnTo>
                  <a:lnTo>
                    <a:pt x="11583" y="9223"/>
                  </a:lnTo>
                  <a:lnTo>
                    <a:pt x="11583" y="9247"/>
                  </a:lnTo>
                  <a:lnTo>
                    <a:pt x="11583" y="9272"/>
                  </a:lnTo>
                  <a:lnTo>
                    <a:pt x="11924" y="9418"/>
                  </a:lnTo>
                  <a:lnTo>
                    <a:pt x="12240" y="9564"/>
                  </a:lnTo>
                  <a:lnTo>
                    <a:pt x="12532" y="9637"/>
                  </a:lnTo>
                  <a:lnTo>
                    <a:pt x="12337" y="9929"/>
                  </a:lnTo>
                  <a:lnTo>
                    <a:pt x="12337" y="9977"/>
                  </a:lnTo>
                  <a:lnTo>
                    <a:pt x="12167" y="9904"/>
                  </a:lnTo>
                  <a:lnTo>
                    <a:pt x="11997" y="9880"/>
                  </a:lnTo>
                  <a:lnTo>
                    <a:pt x="11802" y="9831"/>
                  </a:lnTo>
                  <a:lnTo>
                    <a:pt x="11242" y="9831"/>
                  </a:lnTo>
                  <a:lnTo>
                    <a:pt x="11218" y="9856"/>
                  </a:lnTo>
                  <a:lnTo>
                    <a:pt x="11218" y="9880"/>
                  </a:lnTo>
                  <a:lnTo>
                    <a:pt x="11242" y="9880"/>
                  </a:lnTo>
                  <a:lnTo>
                    <a:pt x="11534" y="10002"/>
                  </a:lnTo>
                  <a:lnTo>
                    <a:pt x="11851" y="10123"/>
                  </a:lnTo>
                  <a:lnTo>
                    <a:pt x="12167" y="10245"/>
                  </a:lnTo>
                  <a:lnTo>
                    <a:pt x="11972" y="10513"/>
                  </a:lnTo>
                  <a:lnTo>
                    <a:pt x="11826" y="10488"/>
                  </a:lnTo>
                  <a:lnTo>
                    <a:pt x="11413" y="10391"/>
                  </a:lnTo>
                  <a:lnTo>
                    <a:pt x="11023" y="10342"/>
                  </a:lnTo>
                  <a:lnTo>
                    <a:pt x="10975" y="10342"/>
                  </a:lnTo>
                  <a:lnTo>
                    <a:pt x="10975" y="10367"/>
                  </a:lnTo>
                  <a:lnTo>
                    <a:pt x="10975" y="10391"/>
                  </a:lnTo>
                  <a:lnTo>
                    <a:pt x="10999" y="10440"/>
                  </a:lnTo>
                  <a:lnTo>
                    <a:pt x="11145" y="10537"/>
                  </a:lnTo>
                  <a:lnTo>
                    <a:pt x="11315" y="10610"/>
                  </a:lnTo>
                  <a:lnTo>
                    <a:pt x="11632" y="10732"/>
                  </a:lnTo>
                  <a:lnTo>
                    <a:pt x="11802" y="10780"/>
                  </a:lnTo>
                  <a:lnTo>
                    <a:pt x="11656" y="10999"/>
                  </a:lnTo>
                  <a:lnTo>
                    <a:pt x="11510" y="10951"/>
                  </a:lnTo>
                  <a:lnTo>
                    <a:pt x="11364" y="10926"/>
                  </a:lnTo>
                  <a:lnTo>
                    <a:pt x="11072" y="10853"/>
                  </a:lnTo>
                  <a:lnTo>
                    <a:pt x="10950" y="10853"/>
                  </a:lnTo>
                  <a:lnTo>
                    <a:pt x="10804" y="10902"/>
                  </a:lnTo>
                  <a:lnTo>
                    <a:pt x="10780" y="10926"/>
                  </a:lnTo>
                  <a:lnTo>
                    <a:pt x="10756" y="10951"/>
                  </a:lnTo>
                  <a:lnTo>
                    <a:pt x="10756" y="10999"/>
                  </a:lnTo>
                  <a:lnTo>
                    <a:pt x="10780" y="11048"/>
                  </a:lnTo>
                  <a:lnTo>
                    <a:pt x="10902" y="11121"/>
                  </a:lnTo>
                  <a:lnTo>
                    <a:pt x="11023" y="11170"/>
                  </a:lnTo>
                  <a:lnTo>
                    <a:pt x="11267" y="11243"/>
                  </a:lnTo>
                  <a:lnTo>
                    <a:pt x="11461" y="11291"/>
                  </a:lnTo>
                  <a:lnTo>
                    <a:pt x="11242" y="11583"/>
                  </a:lnTo>
                  <a:lnTo>
                    <a:pt x="11072" y="11535"/>
                  </a:lnTo>
                  <a:lnTo>
                    <a:pt x="10877" y="11535"/>
                  </a:lnTo>
                  <a:lnTo>
                    <a:pt x="10683" y="11583"/>
                  </a:lnTo>
                  <a:lnTo>
                    <a:pt x="10658" y="11608"/>
                  </a:lnTo>
                  <a:lnTo>
                    <a:pt x="10683" y="11632"/>
                  </a:lnTo>
                  <a:lnTo>
                    <a:pt x="10829" y="11681"/>
                  </a:lnTo>
                  <a:lnTo>
                    <a:pt x="10975" y="11729"/>
                  </a:lnTo>
                  <a:lnTo>
                    <a:pt x="11096" y="11778"/>
                  </a:lnTo>
                  <a:lnTo>
                    <a:pt x="10877" y="12143"/>
                  </a:lnTo>
                  <a:lnTo>
                    <a:pt x="10829" y="12118"/>
                  </a:lnTo>
                  <a:lnTo>
                    <a:pt x="10658" y="12045"/>
                  </a:lnTo>
                  <a:lnTo>
                    <a:pt x="10561" y="11997"/>
                  </a:lnTo>
                  <a:lnTo>
                    <a:pt x="10464" y="11972"/>
                  </a:lnTo>
                  <a:lnTo>
                    <a:pt x="10439" y="11997"/>
                  </a:lnTo>
                  <a:lnTo>
                    <a:pt x="10439" y="12045"/>
                  </a:lnTo>
                  <a:lnTo>
                    <a:pt x="10488" y="12118"/>
                  </a:lnTo>
                  <a:lnTo>
                    <a:pt x="10585" y="12191"/>
                  </a:lnTo>
                  <a:lnTo>
                    <a:pt x="10756" y="12313"/>
                  </a:lnTo>
                  <a:lnTo>
                    <a:pt x="10561" y="12654"/>
                  </a:lnTo>
                  <a:lnTo>
                    <a:pt x="10415" y="12629"/>
                  </a:lnTo>
                  <a:lnTo>
                    <a:pt x="10172" y="12629"/>
                  </a:lnTo>
                  <a:lnTo>
                    <a:pt x="10026" y="12654"/>
                  </a:lnTo>
                  <a:lnTo>
                    <a:pt x="10026" y="12678"/>
                  </a:lnTo>
                  <a:lnTo>
                    <a:pt x="10026" y="12702"/>
                  </a:lnTo>
                  <a:lnTo>
                    <a:pt x="10245" y="12800"/>
                  </a:lnTo>
                  <a:lnTo>
                    <a:pt x="10439" y="12897"/>
                  </a:lnTo>
                  <a:lnTo>
                    <a:pt x="10196" y="13384"/>
                  </a:lnTo>
                  <a:lnTo>
                    <a:pt x="9880" y="13384"/>
                  </a:lnTo>
                  <a:lnTo>
                    <a:pt x="9904" y="13432"/>
                  </a:lnTo>
                  <a:lnTo>
                    <a:pt x="10147" y="13505"/>
                  </a:lnTo>
                  <a:lnTo>
                    <a:pt x="10074" y="13700"/>
                  </a:lnTo>
                  <a:lnTo>
                    <a:pt x="10026" y="13895"/>
                  </a:lnTo>
                  <a:lnTo>
                    <a:pt x="9953" y="14284"/>
                  </a:lnTo>
                  <a:lnTo>
                    <a:pt x="9880" y="14673"/>
                  </a:lnTo>
                  <a:lnTo>
                    <a:pt x="9807" y="15087"/>
                  </a:lnTo>
                  <a:lnTo>
                    <a:pt x="9101" y="15111"/>
                  </a:lnTo>
                  <a:lnTo>
                    <a:pt x="9247" y="14673"/>
                  </a:lnTo>
                  <a:lnTo>
                    <a:pt x="9344" y="14235"/>
                  </a:lnTo>
                  <a:lnTo>
                    <a:pt x="9539" y="13359"/>
                  </a:lnTo>
                  <a:lnTo>
                    <a:pt x="9734" y="12459"/>
                  </a:lnTo>
                  <a:lnTo>
                    <a:pt x="9855" y="12021"/>
                  </a:lnTo>
                  <a:lnTo>
                    <a:pt x="9977" y="11583"/>
                  </a:lnTo>
                  <a:lnTo>
                    <a:pt x="10269" y="10659"/>
                  </a:lnTo>
                  <a:lnTo>
                    <a:pt x="10537" y="9734"/>
                  </a:lnTo>
                  <a:lnTo>
                    <a:pt x="10658" y="9320"/>
                  </a:lnTo>
                  <a:lnTo>
                    <a:pt x="10756" y="8858"/>
                  </a:lnTo>
                  <a:lnTo>
                    <a:pt x="10780" y="8639"/>
                  </a:lnTo>
                  <a:lnTo>
                    <a:pt x="10780" y="8396"/>
                  </a:lnTo>
                  <a:lnTo>
                    <a:pt x="10756" y="8177"/>
                  </a:lnTo>
                  <a:lnTo>
                    <a:pt x="10707" y="7958"/>
                  </a:lnTo>
                  <a:lnTo>
                    <a:pt x="10683" y="7933"/>
                  </a:lnTo>
                  <a:lnTo>
                    <a:pt x="10634" y="7933"/>
                  </a:lnTo>
                  <a:lnTo>
                    <a:pt x="10610" y="7958"/>
                  </a:lnTo>
                  <a:lnTo>
                    <a:pt x="10537" y="8177"/>
                  </a:lnTo>
                  <a:lnTo>
                    <a:pt x="10464" y="8420"/>
                  </a:lnTo>
                  <a:lnTo>
                    <a:pt x="10366" y="8882"/>
                  </a:lnTo>
                  <a:lnTo>
                    <a:pt x="10293" y="9369"/>
                  </a:lnTo>
                  <a:lnTo>
                    <a:pt x="10172" y="9831"/>
                  </a:lnTo>
                  <a:lnTo>
                    <a:pt x="9904" y="10756"/>
                  </a:lnTo>
                  <a:lnTo>
                    <a:pt x="9588" y="11656"/>
                  </a:lnTo>
                  <a:lnTo>
                    <a:pt x="9466" y="12094"/>
                  </a:lnTo>
                  <a:lnTo>
                    <a:pt x="9369" y="12532"/>
                  </a:lnTo>
                  <a:lnTo>
                    <a:pt x="9174" y="13384"/>
                  </a:lnTo>
                  <a:lnTo>
                    <a:pt x="8979" y="14260"/>
                  </a:lnTo>
                  <a:lnTo>
                    <a:pt x="8858" y="14698"/>
                  </a:lnTo>
                  <a:lnTo>
                    <a:pt x="8736" y="15111"/>
                  </a:lnTo>
                  <a:lnTo>
                    <a:pt x="8128" y="15136"/>
                  </a:lnTo>
                  <a:lnTo>
                    <a:pt x="7519" y="15087"/>
                  </a:lnTo>
                  <a:lnTo>
                    <a:pt x="7179" y="15063"/>
                  </a:lnTo>
                  <a:lnTo>
                    <a:pt x="7154" y="15038"/>
                  </a:lnTo>
                  <a:lnTo>
                    <a:pt x="7081" y="14698"/>
                  </a:lnTo>
                  <a:lnTo>
                    <a:pt x="7033" y="14357"/>
                  </a:lnTo>
                  <a:lnTo>
                    <a:pt x="6935" y="13651"/>
                  </a:lnTo>
                  <a:lnTo>
                    <a:pt x="6765" y="12605"/>
                  </a:lnTo>
                  <a:lnTo>
                    <a:pt x="6570" y="11583"/>
                  </a:lnTo>
                  <a:lnTo>
                    <a:pt x="6230" y="9880"/>
                  </a:lnTo>
                  <a:lnTo>
                    <a:pt x="6060" y="9028"/>
                  </a:lnTo>
                  <a:lnTo>
                    <a:pt x="5841" y="8177"/>
                  </a:lnTo>
                  <a:lnTo>
                    <a:pt x="5816" y="8152"/>
                  </a:lnTo>
                  <a:lnTo>
                    <a:pt x="5768" y="8128"/>
                  </a:lnTo>
                  <a:lnTo>
                    <a:pt x="5743" y="8128"/>
                  </a:lnTo>
                  <a:lnTo>
                    <a:pt x="5695" y="8152"/>
                  </a:lnTo>
                  <a:lnTo>
                    <a:pt x="5646" y="8298"/>
                  </a:lnTo>
                  <a:lnTo>
                    <a:pt x="5646" y="8420"/>
                  </a:lnTo>
                  <a:lnTo>
                    <a:pt x="5646" y="8542"/>
                  </a:lnTo>
                  <a:lnTo>
                    <a:pt x="5646" y="8663"/>
                  </a:lnTo>
                  <a:lnTo>
                    <a:pt x="5719" y="8931"/>
                  </a:lnTo>
                  <a:lnTo>
                    <a:pt x="5768" y="9199"/>
                  </a:lnTo>
                  <a:lnTo>
                    <a:pt x="5865" y="9734"/>
                  </a:lnTo>
                  <a:lnTo>
                    <a:pt x="5962" y="10245"/>
                  </a:lnTo>
                  <a:lnTo>
                    <a:pt x="6035" y="10780"/>
                  </a:lnTo>
                  <a:lnTo>
                    <a:pt x="6133" y="11316"/>
                  </a:lnTo>
                  <a:lnTo>
                    <a:pt x="6327" y="12337"/>
                  </a:lnTo>
                  <a:lnTo>
                    <a:pt x="6522" y="13384"/>
                  </a:lnTo>
                  <a:lnTo>
                    <a:pt x="6570" y="13773"/>
                  </a:lnTo>
                  <a:lnTo>
                    <a:pt x="6619" y="14211"/>
                  </a:lnTo>
                  <a:lnTo>
                    <a:pt x="6668" y="14625"/>
                  </a:lnTo>
                  <a:lnTo>
                    <a:pt x="6716" y="14819"/>
                  </a:lnTo>
                  <a:lnTo>
                    <a:pt x="6765" y="15014"/>
                  </a:lnTo>
                  <a:lnTo>
                    <a:pt x="6497" y="15038"/>
                  </a:lnTo>
                  <a:lnTo>
                    <a:pt x="6473" y="14625"/>
                  </a:lnTo>
                  <a:lnTo>
                    <a:pt x="6400" y="14235"/>
                  </a:lnTo>
                  <a:lnTo>
                    <a:pt x="6279" y="13846"/>
                  </a:lnTo>
                  <a:lnTo>
                    <a:pt x="6133" y="13481"/>
                  </a:lnTo>
                  <a:lnTo>
                    <a:pt x="5938" y="13116"/>
                  </a:lnTo>
                  <a:lnTo>
                    <a:pt x="5743" y="12775"/>
                  </a:lnTo>
                  <a:lnTo>
                    <a:pt x="5281" y="12070"/>
                  </a:lnTo>
                  <a:lnTo>
                    <a:pt x="4746" y="11267"/>
                  </a:lnTo>
                  <a:lnTo>
                    <a:pt x="4210" y="10415"/>
                  </a:lnTo>
                  <a:lnTo>
                    <a:pt x="3967" y="9977"/>
                  </a:lnTo>
                  <a:lnTo>
                    <a:pt x="3724" y="9539"/>
                  </a:lnTo>
                  <a:lnTo>
                    <a:pt x="3529" y="9077"/>
                  </a:lnTo>
                  <a:lnTo>
                    <a:pt x="3359" y="8615"/>
                  </a:lnTo>
                  <a:lnTo>
                    <a:pt x="3286" y="8396"/>
                  </a:lnTo>
                  <a:lnTo>
                    <a:pt x="3261" y="8152"/>
                  </a:lnTo>
                  <a:lnTo>
                    <a:pt x="3237" y="7909"/>
                  </a:lnTo>
                  <a:lnTo>
                    <a:pt x="3237" y="7666"/>
                  </a:lnTo>
                  <a:lnTo>
                    <a:pt x="3261" y="7155"/>
                  </a:lnTo>
                  <a:lnTo>
                    <a:pt x="3310" y="6668"/>
                  </a:lnTo>
                  <a:lnTo>
                    <a:pt x="3334" y="6376"/>
                  </a:lnTo>
                  <a:lnTo>
                    <a:pt x="3407" y="6108"/>
                  </a:lnTo>
                  <a:lnTo>
                    <a:pt x="3480" y="5841"/>
                  </a:lnTo>
                  <a:lnTo>
                    <a:pt x="3578" y="5597"/>
                  </a:lnTo>
                  <a:lnTo>
                    <a:pt x="3699" y="5354"/>
                  </a:lnTo>
                  <a:lnTo>
                    <a:pt x="3845" y="5111"/>
                  </a:lnTo>
                  <a:lnTo>
                    <a:pt x="4016" y="4892"/>
                  </a:lnTo>
                  <a:lnTo>
                    <a:pt x="4186" y="4673"/>
                  </a:lnTo>
                  <a:lnTo>
                    <a:pt x="4648" y="4162"/>
                  </a:lnTo>
                  <a:lnTo>
                    <a:pt x="5062" y="3748"/>
                  </a:lnTo>
                  <a:lnTo>
                    <a:pt x="5403" y="3432"/>
                  </a:lnTo>
                  <a:lnTo>
                    <a:pt x="5743" y="3189"/>
                  </a:lnTo>
                  <a:lnTo>
                    <a:pt x="6060" y="3018"/>
                  </a:lnTo>
                  <a:lnTo>
                    <a:pt x="6352" y="2872"/>
                  </a:lnTo>
                  <a:lnTo>
                    <a:pt x="6668" y="2775"/>
                  </a:lnTo>
                  <a:lnTo>
                    <a:pt x="6984" y="2702"/>
                  </a:lnTo>
                  <a:lnTo>
                    <a:pt x="7276" y="2653"/>
                  </a:lnTo>
                  <a:lnTo>
                    <a:pt x="7568" y="2629"/>
                  </a:lnTo>
                  <a:lnTo>
                    <a:pt x="7860" y="2605"/>
                  </a:lnTo>
                  <a:close/>
                  <a:moveTo>
                    <a:pt x="6716" y="15525"/>
                  </a:moveTo>
                  <a:lnTo>
                    <a:pt x="6619" y="15720"/>
                  </a:lnTo>
                  <a:lnTo>
                    <a:pt x="6352" y="16158"/>
                  </a:lnTo>
                  <a:lnTo>
                    <a:pt x="6279" y="16109"/>
                  </a:lnTo>
                  <a:lnTo>
                    <a:pt x="6230" y="16060"/>
                  </a:lnTo>
                  <a:lnTo>
                    <a:pt x="6206" y="15963"/>
                  </a:lnTo>
                  <a:lnTo>
                    <a:pt x="6206" y="15866"/>
                  </a:lnTo>
                  <a:lnTo>
                    <a:pt x="6206" y="15768"/>
                  </a:lnTo>
                  <a:lnTo>
                    <a:pt x="6230" y="15695"/>
                  </a:lnTo>
                  <a:lnTo>
                    <a:pt x="6279" y="15598"/>
                  </a:lnTo>
                  <a:lnTo>
                    <a:pt x="6327" y="15549"/>
                  </a:lnTo>
                  <a:lnTo>
                    <a:pt x="6595" y="15525"/>
                  </a:lnTo>
                  <a:close/>
                  <a:moveTo>
                    <a:pt x="6887" y="15525"/>
                  </a:moveTo>
                  <a:lnTo>
                    <a:pt x="7276" y="15549"/>
                  </a:lnTo>
                  <a:lnTo>
                    <a:pt x="7641" y="15598"/>
                  </a:lnTo>
                  <a:lnTo>
                    <a:pt x="8225" y="15647"/>
                  </a:lnTo>
                  <a:lnTo>
                    <a:pt x="8809" y="15671"/>
                  </a:lnTo>
                  <a:lnTo>
                    <a:pt x="8541" y="15963"/>
                  </a:lnTo>
                  <a:lnTo>
                    <a:pt x="8298" y="16255"/>
                  </a:lnTo>
                  <a:lnTo>
                    <a:pt x="7909" y="16231"/>
                  </a:lnTo>
                  <a:lnTo>
                    <a:pt x="8249" y="15744"/>
                  </a:lnTo>
                  <a:lnTo>
                    <a:pt x="8249" y="15720"/>
                  </a:lnTo>
                  <a:lnTo>
                    <a:pt x="8225" y="15695"/>
                  </a:lnTo>
                  <a:lnTo>
                    <a:pt x="8201" y="15671"/>
                  </a:lnTo>
                  <a:lnTo>
                    <a:pt x="8176" y="15695"/>
                  </a:lnTo>
                  <a:lnTo>
                    <a:pt x="7690" y="16231"/>
                  </a:lnTo>
                  <a:lnTo>
                    <a:pt x="7179" y="16182"/>
                  </a:lnTo>
                  <a:lnTo>
                    <a:pt x="7325" y="15939"/>
                  </a:lnTo>
                  <a:lnTo>
                    <a:pt x="7471" y="15671"/>
                  </a:lnTo>
                  <a:lnTo>
                    <a:pt x="7471" y="15647"/>
                  </a:lnTo>
                  <a:lnTo>
                    <a:pt x="7446" y="15622"/>
                  </a:lnTo>
                  <a:lnTo>
                    <a:pt x="7422" y="15647"/>
                  </a:lnTo>
                  <a:lnTo>
                    <a:pt x="7203" y="15890"/>
                  </a:lnTo>
                  <a:lnTo>
                    <a:pt x="6935" y="16182"/>
                  </a:lnTo>
                  <a:lnTo>
                    <a:pt x="6741" y="16206"/>
                  </a:lnTo>
                  <a:lnTo>
                    <a:pt x="6570" y="16255"/>
                  </a:lnTo>
                  <a:lnTo>
                    <a:pt x="6668" y="16060"/>
                  </a:lnTo>
                  <a:lnTo>
                    <a:pt x="6814" y="15817"/>
                  </a:lnTo>
                  <a:lnTo>
                    <a:pt x="6862" y="15671"/>
                  </a:lnTo>
                  <a:lnTo>
                    <a:pt x="6887" y="15525"/>
                  </a:lnTo>
                  <a:close/>
                  <a:moveTo>
                    <a:pt x="9661" y="15622"/>
                  </a:moveTo>
                  <a:lnTo>
                    <a:pt x="9734" y="15671"/>
                  </a:lnTo>
                  <a:lnTo>
                    <a:pt x="9807" y="15695"/>
                  </a:lnTo>
                  <a:lnTo>
                    <a:pt x="9953" y="15695"/>
                  </a:lnTo>
                  <a:lnTo>
                    <a:pt x="9782" y="15793"/>
                  </a:lnTo>
                  <a:lnTo>
                    <a:pt x="9661" y="15939"/>
                  </a:lnTo>
                  <a:lnTo>
                    <a:pt x="9539" y="16085"/>
                  </a:lnTo>
                  <a:lnTo>
                    <a:pt x="9417" y="16279"/>
                  </a:lnTo>
                  <a:lnTo>
                    <a:pt x="9271" y="16279"/>
                  </a:lnTo>
                  <a:lnTo>
                    <a:pt x="9612" y="15817"/>
                  </a:lnTo>
                  <a:lnTo>
                    <a:pt x="9612" y="15793"/>
                  </a:lnTo>
                  <a:lnTo>
                    <a:pt x="9612" y="15768"/>
                  </a:lnTo>
                  <a:lnTo>
                    <a:pt x="9563" y="15768"/>
                  </a:lnTo>
                  <a:lnTo>
                    <a:pt x="9320" y="16012"/>
                  </a:lnTo>
                  <a:lnTo>
                    <a:pt x="9077" y="16255"/>
                  </a:lnTo>
                  <a:lnTo>
                    <a:pt x="8517" y="16255"/>
                  </a:lnTo>
                  <a:lnTo>
                    <a:pt x="8882" y="15720"/>
                  </a:lnTo>
                  <a:lnTo>
                    <a:pt x="8906" y="15695"/>
                  </a:lnTo>
                  <a:lnTo>
                    <a:pt x="8882" y="15671"/>
                  </a:lnTo>
                  <a:lnTo>
                    <a:pt x="9271" y="15671"/>
                  </a:lnTo>
                  <a:lnTo>
                    <a:pt x="9661" y="15622"/>
                  </a:lnTo>
                  <a:close/>
                  <a:moveTo>
                    <a:pt x="10074" y="15768"/>
                  </a:moveTo>
                  <a:lnTo>
                    <a:pt x="10074" y="15841"/>
                  </a:lnTo>
                  <a:lnTo>
                    <a:pt x="10099" y="15939"/>
                  </a:lnTo>
                  <a:lnTo>
                    <a:pt x="10074" y="16060"/>
                  </a:lnTo>
                  <a:lnTo>
                    <a:pt x="10050" y="16182"/>
                  </a:lnTo>
                  <a:lnTo>
                    <a:pt x="9977" y="16304"/>
                  </a:lnTo>
                  <a:lnTo>
                    <a:pt x="9758" y="16279"/>
                  </a:lnTo>
                  <a:lnTo>
                    <a:pt x="9880" y="16012"/>
                  </a:lnTo>
                  <a:lnTo>
                    <a:pt x="9977" y="15890"/>
                  </a:lnTo>
                  <a:lnTo>
                    <a:pt x="10074" y="15768"/>
                  </a:lnTo>
                  <a:close/>
                  <a:moveTo>
                    <a:pt x="6522" y="16571"/>
                  </a:moveTo>
                  <a:lnTo>
                    <a:pt x="6595" y="16620"/>
                  </a:lnTo>
                  <a:lnTo>
                    <a:pt x="6424" y="16888"/>
                  </a:lnTo>
                  <a:lnTo>
                    <a:pt x="6376" y="17034"/>
                  </a:lnTo>
                  <a:lnTo>
                    <a:pt x="6327" y="17180"/>
                  </a:lnTo>
                  <a:lnTo>
                    <a:pt x="6254" y="17082"/>
                  </a:lnTo>
                  <a:lnTo>
                    <a:pt x="6230" y="16985"/>
                  </a:lnTo>
                  <a:lnTo>
                    <a:pt x="6206" y="16912"/>
                  </a:lnTo>
                  <a:lnTo>
                    <a:pt x="6230" y="16815"/>
                  </a:lnTo>
                  <a:lnTo>
                    <a:pt x="6254" y="16839"/>
                  </a:lnTo>
                  <a:lnTo>
                    <a:pt x="6303" y="16839"/>
                  </a:lnTo>
                  <a:lnTo>
                    <a:pt x="6352" y="16815"/>
                  </a:lnTo>
                  <a:lnTo>
                    <a:pt x="6376" y="16766"/>
                  </a:lnTo>
                  <a:lnTo>
                    <a:pt x="6424" y="16596"/>
                  </a:lnTo>
                  <a:lnTo>
                    <a:pt x="6449" y="16596"/>
                  </a:lnTo>
                  <a:lnTo>
                    <a:pt x="6522" y="16571"/>
                  </a:lnTo>
                  <a:close/>
                  <a:moveTo>
                    <a:pt x="7884" y="16693"/>
                  </a:moveTo>
                  <a:lnTo>
                    <a:pt x="7957" y="16717"/>
                  </a:lnTo>
                  <a:lnTo>
                    <a:pt x="7787" y="16985"/>
                  </a:lnTo>
                  <a:lnTo>
                    <a:pt x="7617" y="17253"/>
                  </a:lnTo>
                  <a:lnTo>
                    <a:pt x="7592" y="17326"/>
                  </a:lnTo>
                  <a:lnTo>
                    <a:pt x="7300" y="17326"/>
                  </a:lnTo>
                  <a:lnTo>
                    <a:pt x="7398" y="17107"/>
                  </a:lnTo>
                  <a:lnTo>
                    <a:pt x="7519" y="16888"/>
                  </a:lnTo>
                  <a:lnTo>
                    <a:pt x="7617" y="16717"/>
                  </a:lnTo>
                  <a:lnTo>
                    <a:pt x="7884" y="16693"/>
                  </a:lnTo>
                  <a:close/>
                  <a:moveTo>
                    <a:pt x="8225" y="16717"/>
                  </a:moveTo>
                  <a:lnTo>
                    <a:pt x="8736" y="16742"/>
                  </a:lnTo>
                  <a:lnTo>
                    <a:pt x="8541" y="17034"/>
                  </a:lnTo>
                  <a:lnTo>
                    <a:pt x="8371" y="17326"/>
                  </a:lnTo>
                  <a:lnTo>
                    <a:pt x="7909" y="17326"/>
                  </a:lnTo>
                  <a:lnTo>
                    <a:pt x="7933" y="17277"/>
                  </a:lnTo>
                  <a:lnTo>
                    <a:pt x="8225" y="16717"/>
                  </a:lnTo>
                  <a:close/>
                  <a:moveTo>
                    <a:pt x="9223" y="16742"/>
                  </a:moveTo>
                  <a:lnTo>
                    <a:pt x="8979" y="17350"/>
                  </a:lnTo>
                  <a:lnTo>
                    <a:pt x="8663" y="17350"/>
                  </a:lnTo>
                  <a:lnTo>
                    <a:pt x="8979" y="16742"/>
                  </a:lnTo>
                  <a:close/>
                  <a:moveTo>
                    <a:pt x="9928" y="16742"/>
                  </a:moveTo>
                  <a:lnTo>
                    <a:pt x="9661" y="17253"/>
                  </a:lnTo>
                  <a:lnTo>
                    <a:pt x="9612" y="17350"/>
                  </a:lnTo>
                  <a:lnTo>
                    <a:pt x="9320" y="17350"/>
                  </a:lnTo>
                  <a:lnTo>
                    <a:pt x="9563" y="16742"/>
                  </a:lnTo>
                  <a:close/>
                  <a:moveTo>
                    <a:pt x="10147" y="16839"/>
                  </a:moveTo>
                  <a:lnTo>
                    <a:pt x="10220" y="16961"/>
                  </a:lnTo>
                  <a:lnTo>
                    <a:pt x="10245" y="17107"/>
                  </a:lnTo>
                  <a:lnTo>
                    <a:pt x="10220" y="17228"/>
                  </a:lnTo>
                  <a:lnTo>
                    <a:pt x="10147" y="17350"/>
                  </a:lnTo>
                  <a:lnTo>
                    <a:pt x="9928" y="17350"/>
                  </a:lnTo>
                  <a:lnTo>
                    <a:pt x="9953" y="17277"/>
                  </a:lnTo>
                  <a:lnTo>
                    <a:pt x="10050" y="17082"/>
                  </a:lnTo>
                  <a:lnTo>
                    <a:pt x="10147" y="16839"/>
                  </a:lnTo>
                  <a:close/>
                  <a:moveTo>
                    <a:pt x="6862" y="16693"/>
                  </a:moveTo>
                  <a:lnTo>
                    <a:pt x="7081" y="16717"/>
                  </a:lnTo>
                  <a:lnTo>
                    <a:pt x="7300" y="16717"/>
                  </a:lnTo>
                  <a:lnTo>
                    <a:pt x="7106" y="17009"/>
                  </a:lnTo>
                  <a:lnTo>
                    <a:pt x="6935" y="17326"/>
                  </a:lnTo>
                  <a:lnTo>
                    <a:pt x="6741" y="17350"/>
                  </a:lnTo>
                  <a:lnTo>
                    <a:pt x="6570" y="17399"/>
                  </a:lnTo>
                  <a:lnTo>
                    <a:pt x="6619" y="17204"/>
                  </a:lnTo>
                  <a:lnTo>
                    <a:pt x="6692" y="17034"/>
                  </a:lnTo>
                  <a:lnTo>
                    <a:pt x="6862" y="16693"/>
                  </a:lnTo>
                  <a:close/>
                  <a:moveTo>
                    <a:pt x="6473" y="17618"/>
                  </a:moveTo>
                  <a:lnTo>
                    <a:pt x="6643" y="17691"/>
                  </a:lnTo>
                  <a:lnTo>
                    <a:pt x="6814" y="17715"/>
                  </a:lnTo>
                  <a:lnTo>
                    <a:pt x="6789" y="17910"/>
                  </a:lnTo>
                  <a:lnTo>
                    <a:pt x="6765" y="18080"/>
                  </a:lnTo>
                  <a:lnTo>
                    <a:pt x="6643" y="17983"/>
                  </a:lnTo>
                  <a:lnTo>
                    <a:pt x="6546" y="17861"/>
                  </a:lnTo>
                  <a:lnTo>
                    <a:pt x="6352" y="17642"/>
                  </a:lnTo>
                  <a:lnTo>
                    <a:pt x="6376" y="17618"/>
                  </a:lnTo>
                  <a:lnTo>
                    <a:pt x="6424" y="17642"/>
                  </a:lnTo>
                  <a:lnTo>
                    <a:pt x="6473" y="17618"/>
                  </a:lnTo>
                  <a:close/>
                  <a:moveTo>
                    <a:pt x="7398" y="17739"/>
                  </a:moveTo>
                  <a:lnTo>
                    <a:pt x="7300" y="18031"/>
                  </a:lnTo>
                  <a:lnTo>
                    <a:pt x="7252" y="18177"/>
                  </a:lnTo>
                  <a:lnTo>
                    <a:pt x="7252" y="18299"/>
                  </a:lnTo>
                  <a:lnTo>
                    <a:pt x="7008" y="18202"/>
                  </a:lnTo>
                  <a:lnTo>
                    <a:pt x="7154" y="17739"/>
                  </a:lnTo>
                  <a:close/>
                  <a:moveTo>
                    <a:pt x="8833" y="17715"/>
                  </a:moveTo>
                  <a:lnTo>
                    <a:pt x="8785" y="17837"/>
                  </a:lnTo>
                  <a:lnTo>
                    <a:pt x="8736" y="17983"/>
                  </a:lnTo>
                  <a:lnTo>
                    <a:pt x="8712" y="18104"/>
                  </a:lnTo>
                  <a:lnTo>
                    <a:pt x="8736" y="18153"/>
                  </a:lnTo>
                  <a:lnTo>
                    <a:pt x="8736" y="18202"/>
                  </a:lnTo>
                  <a:lnTo>
                    <a:pt x="8809" y="18250"/>
                  </a:lnTo>
                  <a:lnTo>
                    <a:pt x="8882" y="18250"/>
                  </a:lnTo>
                  <a:lnTo>
                    <a:pt x="8931" y="18226"/>
                  </a:lnTo>
                  <a:lnTo>
                    <a:pt x="9004" y="18153"/>
                  </a:lnTo>
                  <a:lnTo>
                    <a:pt x="9125" y="17958"/>
                  </a:lnTo>
                  <a:lnTo>
                    <a:pt x="9198" y="17739"/>
                  </a:lnTo>
                  <a:lnTo>
                    <a:pt x="9393" y="17739"/>
                  </a:lnTo>
                  <a:lnTo>
                    <a:pt x="9369" y="17861"/>
                  </a:lnTo>
                  <a:lnTo>
                    <a:pt x="9369" y="18007"/>
                  </a:lnTo>
                  <a:lnTo>
                    <a:pt x="9125" y="18153"/>
                  </a:lnTo>
                  <a:lnTo>
                    <a:pt x="8833" y="18275"/>
                  </a:lnTo>
                  <a:lnTo>
                    <a:pt x="8566" y="18372"/>
                  </a:lnTo>
                  <a:lnTo>
                    <a:pt x="8249" y="18421"/>
                  </a:lnTo>
                  <a:lnTo>
                    <a:pt x="8274" y="18275"/>
                  </a:lnTo>
                  <a:lnTo>
                    <a:pt x="8371" y="17983"/>
                  </a:lnTo>
                  <a:lnTo>
                    <a:pt x="8468" y="17715"/>
                  </a:lnTo>
                  <a:close/>
                  <a:moveTo>
                    <a:pt x="8176" y="17715"/>
                  </a:moveTo>
                  <a:lnTo>
                    <a:pt x="8030" y="18056"/>
                  </a:lnTo>
                  <a:lnTo>
                    <a:pt x="7957" y="18250"/>
                  </a:lnTo>
                  <a:lnTo>
                    <a:pt x="7933" y="18445"/>
                  </a:lnTo>
                  <a:lnTo>
                    <a:pt x="7738" y="18421"/>
                  </a:lnTo>
                  <a:lnTo>
                    <a:pt x="7568" y="18396"/>
                  </a:lnTo>
                  <a:lnTo>
                    <a:pt x="7568" y="18226"/>
                  </a:lnTo>
                  <a:lnTo>
                    <a:pt x="7641" y="17983"/>
                  </a:lnTo>
                  <a:lnTo>
                    <a:pt x="7738" y="17715"/>
                  </a:lnTo>
                  <a:close/>
                  <a:moveTo>
                    <a:pt x="8128" y="2094"/>
                  </a:moveTo>
                  <a:lnTo>
                    <a:pt x="7714" y="2142"/>
                  </a:lnTo>
                  <a:lnTo>
                    <a:pt x="7325" y="2191"/>
                  </a:lnTo>
                  <a:lnTo>
                    <a:pt x="6935" y="2264"/>
                  </a:lnTo>
                  <a:lnTo>
                    <a:pt x="6546" y="2386"/>
                  </a:lnTo>
                  <a:lnTo>
                    <a:pt x="6181" y="2507"/>
                  </a:lnTo>
                  <a:lnTo>
                    <a:pt x="5841" y="2653"/>
                  </a:lnTo>
                  <a:lnTo>
                    <a:pt x="5500" y="2824"/>
                  </a:lnTo>
                  <a:lnTo>
                    <a:pt x="5184" y="3018"/>
                  </a:lnTo>
                  <a:lnTo>
                    <a:pt x="4892" y="3237"/>
                  </a:lnTo>
                  <a:lnTo>
                    <a:pt x="4551" y="3554"/>
                  </a:lnTo>
                  <a:lnTo>
                    <a:pt x="4210" y="3918"/>
                  </a:lnTo>
                  <a:lnTo>
                    <a:pt x="3918" y="4332"/>
                  </a:lnTo>
                  <a:lnTo>
                    <a:pt x="3626" y="4746"/>
                  </a:lnTo>
                  <a:lnTo>
                    <a:pt x="3383" y="5159"/>
                  </a:lnTo>
                  <a:lnTo>
                    <a:pt x="3164" y="5549"/>
                  </a:lnTo>
                  <a:lnTo>
                    <a:pt x="3018" y="5889"/>
                  </a:lnTo>
                  <a:lnTo>
                    <a:pt x="2921" y="6157"/>
                  </a:lnTo>
                  <a:lnTo>
                    <a:pt x="2823" y="6595"/>
                  </a:lnTo>
                  <a:lnTo>
                    <a:pt x="2775" y="7057"/>
                  </a:lnTo>
                  <a:lnTo>
                    <a:pt x="2750" y="7495"/>
                  </a:lnTo>
                  <a:lnTo>
                    <a:pt x="2775" y="7958"/>
                  </a:lnTo>
                  <a:lnTo>
                    <a:pt x="2823" y="8396"/>
                  </a:lnTo>
                  <a:lnTo>
                    <a:pt x="2921" y="8834"/>
                  </a:lnTo>
                  <a:lnTo>
                    <a:pt x="3067" y="9272"/>
                  </a:lnTo>
                  <a:lnTo>
                    <a:pt x="3237" y="9685"/>
                  </a:lnTo>
                  <a:lnTo>
                    <a:pt x="3602" y="10367"/>
                  </a:lnTo>
                  <a:lnTo>
                    <a:pt x="3991" y="11024"/>
                  </a:lnTo>
                  <a:lnTo>
                    <a:pt x="4843" y="12337"/>
                  </a:lnTo>
                  <a:lnTo>
                    <a:pt x="5281" y="13019"/>
                  </a:lnTo>
                  <a:lnTo>
                    <a:pt x="5476" y="13384"/>
                  </a:lnTo>
                  <a:lnTo>
                    <a:pt x="5646" y="13724"/>
                  </a:lnTo>
                  <a:lnTo>
                    <a:pt x="5792" y="14089"/>
                  </a:lnTo>
                  <a:lnTo>
                    <a:pt x="5914" y="14454"/>
                  </a:lnTo>
                  <a:lnTo>
                    <a:pt x="5987" y="14844"/>
                  </a:lnTo>
                  <a:lnTo>
                    <a:pt x="5987" y="15282"/>
                  </a:lnTo>
                  <a:lnTo>
                    <a:pt x="5962" y="15379"/>
                  </a:lnTo>
                  <a:lnTo>
                    <a:pt x="5962" y="15428"/>
                  </a:lnTo>
                  <a:lnTo>
                    <a:pt x="5889" y="15525"/>
                  </a:lnTo>
                  <a:lnTo>
                    <a:pt x="5841" y="15647"/>
                  </a:lnTo>
                  <a:lnTo>
                    <a:pt x="5816" y="15768"/>
                  </a:lnTo>
                  <a:lnTo>
                    <a:pt x="5792" y="15914"/>
                  </a:lnTo>
                  <a:lnTo>
                    <a:pt x="5816" y="16036"/>
                  </a:lnTo>
                  <a:lnTo>
                    <a:pt x="5841" y="16158"/>
                  </a:lnTo>
                  <a:lnTo>
                    <a:pt x="5889" y="16279"/>
                  </a:lnTo>
                  <a:lnTo>
                    <a:pt x="5962" y="16377"/>
                  </a:lnTo>
                  <a:lnTo>
                    <a:pt x="5865" y="16474"/>
                  </a:lnTo>
                  <a:lnTo>
                    <a:pt x="5792" y="16620"/>
                  </a:lnTo>
                  <a:lnTo>
                    <a:pt x="5768" y="16766"/>
                  </a:lnTo>
                  <a:lnTo>
                    <a:pt x="5768" y="16912"/>
                  </a:lnTo>
                  <a:lnTo>
                    <a:pt x="5768" y="17058"/>
                  </a:lnTo>
                  <a:lnTo>
                    <a:pt x="5816" y="17204"/>
                  </a:lnTo>
                  <a:lnTo>
                    <a:pt x="5889" y="17350"/>
                  </a:lnTo>
                  <a:lnTo>
                    <a:pt x="5987" y="17472"/>
                  </a:lnTo>
                  <a:lnTo>
                    <a:pt x="5962" y="17496"/>
                  </a:lnTo>
                  <a:lnTo>
                    <a:pt x="5914" y="17618"/>
                  </a:lnTo>
                  <a:lnTo>
                    <a:pt x="5914" y="17715"/>
                  </a:lnTo>
                  <a:lnTo>
                    <a:pt x="5938" y="17837"/>
                  </a:lnTo>
                  <a:lnTo>
                    <a:pt x="5987" y="17934"/>
                  </a:lnTo>
                  <a:lnTo>
                    <a:pt x="6133" y="18129"/>
                  </a:lnTo>
                  <a:lnTo>
                    <a:pt x="6303" y="18299"/>
                  </a:lnTo>
                  <a:lnTo>
                    <a:pt x="6424" y="18421"/>
                  </a:lnTo>
                  <a:lnTo>
                    <a:pt x="6570" y="18518"/>
                  </a:lnTo>
                  <a:lnTo>
                    <a:pt x="6862" y="18688"/>
                  </a:lnTo>
                  <a:lnTo>
                    <a:pt x="7179" y="18810"/>
                  </a:lnTo>
                  <a:lnTo>
                    <a:pt x="7495" y="18859"/>
                  </a:lnTo>
                  <a:lnTo>
                    <a:pt x="7738" y="18883"/>
                  </a:lnTo>
                  <a:lnTo>
                    <a:pt x="7982" y="18883"/>
                  </a:lnTo>
                  <a:lnTo>
                    <a:pt x="8030" y="18956"/>
                  </a:lnTo>
                  <a:lnTo>
                    <a:pt x="8079" y="18980"/>
                  </a:lnTo>
                  <a:lnTo>
                    <a:pt x="8128" y="18980"/>
                  </a:lnTo>
                  <a:lnTo>
                    <a:pt x="8176" y="18956"/>
                  </a:lnTo>
                  <a:lnTo>
                    <a:pt x="8201" y="18907"/>
                  </a:lnTo>
                  <a:lnTo>
                    <a:pt x="8201" y="18883"/>
                  </a:lnTo>
                  <a:lnTo>
                    <a:pt x="8493" y="18834"/>
                  </a:lnTo>
                  <a:lnTo>
                    <a:pt x="8785" y="18761"/>
                  </a:lnTo>
                  <a:lnTo>
                    <a:pt x="9052" y="18664"/>
                  </a:lnTo>
                  <a:lnTo>
                    <a:pt x="9320" y="18542"/>
                  </a:lnTo>
                  <a:lnTo>
                    <a:pt x="9563" y="18396"/>
                  </a:lnTo>
                  <a:lnTo>
                    <a:pt x="9807" y="18226"/>
                  </a:lnTo>
                  <a:lnTo>
                    <a:pt x="10050" y="18056"/>
                  </a:lnTo>
                  <a:lnTo>
                    <a:pt x="10269" y="17837"/>
                  </a:lnTo>
                  <a:lnTo>
                    <a:pt x="10318" y="17764"/>
                  </a:lnTo>
                  <a:lnTo>
                    <a:pt x="10342" y="17691"/>
                  </a:lnTo>
                  <a:lnTo>
                    <a:pt x="10464" y="17593"/>
                  </a:lnTo>
                  <a:lnTo>
                    <a:pt x="10537" y="17447"/>
                  </a:lnTo>
                  <a:lnTo>
                    <a:pt x="10585" y="17301"/>
                  </a:lnTo>
                  <a:lnTo>
                    <a:pt x="10634" y="17107"/>
                  </a:lnTo>
                  <a:lnTo>
                    <a:pt x="10634" y="16936"/>
                  </a:lnTo>
                  <a:lnTo>
                    <a:pt x="10585" y="16742"/>
                  </a:lnTo>
                  <a:lnTo>
                    <a:pt x="10512" y="16596"/>
                  </a:lnTo>
                  <a:lnTo>
                    <a:pt x="10391" y="16474"/>
                  </a:lnTo>
                  <a:lnTo>
                    <a:pt x="10488" y="16255"/>
                  </a:lnTo>
                  <a:lnTo>
                    <a:pt x="10537" y="16036"/>
                  </a:lnTo>
                  <a:lnTo>
                    <a:pt x="10537" y="15817"/>
                  </a:lnTo>
                  <a:lnTo>
                    <a:pt x="10488" y="15574"/>
                  </a:lnTo>
                  <a:lnTo>
                    <a:pt x="10415" y="15476"/>
                  </a:lnTo>
                  <a:lnTo>
                    <a:pt x="10342" y="15379"/>
                  </a:lnTo>
                  <a:lnTo>
                    <a:pt x="10342" y="15306"/>
                  </a:lnTo>
                  <a:lnTo>
                    <a:pt x="10415" y="14965"/>
                  </a:lnTo>
                  <a:lnTo>
                    <a:pt x="10464" y="14625"/>
                  </a:lnTo>
                  <a:lnTo>
                    <a:pt x="10512" y="14284"/>
                  </a:lnTo>
                  <a:lnTo>
                    <a:pt x="10585" y="13943"/>
                  </a:lnTo>
                  <a:lnTo>
                    <a:pt x="10658" y="13700"/>
                  </a:lnTo>
                  <a:lnTo>
                    <a:pt x="10756" y="13457"/>
                  </a:lnTo>
                  <a:lnTo>
                    <a:pt x="10999" y="12994"/>
                  </a:lnTo>
                  <a:lnTo>
                    <a:pt x="11023" y="12970"/>
                  </a:lnTo>
                  <a:lnTo>
                    <a:pt x="11023" y="12946"/>
                  </a:lnTo>
                  <a:lnTo>
                    <a:pt x="11340" y="12459"/>
                  </a:lnTo>
                  <a:lnTo>
                    <a:pt x="11632" y="11972"/>
                  </a:lnTo>
                  <a:lnTo>
                    <a:pt x="12191" y="11194"/>
                  </a:lnTo>
                  <a:lnTo>
                    <a:pt x="12483" y="10780"/>
                  </a:lnTo>
                  <a:lnTo>
                    <a:pt x="12751" y="10367"/>
                  </a:lnTo>
                  <a:lnTo>
                    <a:pt x="12994" y="9953"/>
                  </a:lnTo>
                  <a:lnTo>
                    <a:pt x="13213" y="9515"/>
                  </a:lnTo>
                  <a:lnTo>
                    <a:pt x="13384" y="9053"/>
                  </a:lnTo>
                  <a:lnTo>
                    <a:pt x="13457" y="8809"/>
                  </a:lnTo>
                  <a:lnTo>
                    <a:pt x="13505" y="8590"/>
                  </a:lnTo>
                  <a:lnTo>
                    <a:pt x="13554" y="8152"/>
                  </a:lnTo>
                  <a:lnTo>
                    <a:pt x="13554" y="7714"/>
                  </a:lnTo>
                  <a:lnTo>
                    <a:pt x="13505" y="7276"/>
                  </a:lnTo>
                  <a:lnTo>
                    <a:pt x="13432" y="6838"/>
                  </a:lnTo>
                  <a:lnTo>
                    <a:pt x="13335" y="6400"/>
                  </a:lnTo>
                  <a:lnTo>
                    <a:pt x="13213" y="5962"/>
                  </a:lnTo>
                  <a:lnTo>
                    <a:pt x="12946" y="5135"/>
                  </a:lnTo>
                  <a:lnTo>
                    <a:pt x="12800" y="4770"/>
                  </a:lnTo>
                  <a:lnTo>
                    <a:pt x="12605" y="4429"/>
                  </a:lnTo>
                  <a:lnTo>
                    <a:pt x="12386" y="4113"/>
                  </a:lnTo>
                  <a:lnTo>
                    <a:pt x="12143" y="3797"/>
                  </a:lnTo>
                  <a:lnTo>
                    <a:pt x="12143" y="3773"/>
                  </a:lnTo>
                  <a:lnTo>
                    <a:pt x="12094" y="3675"/>
                  </a:lnTo>
                  <a:lnTo>
                    <a:pt x="12021" y="3602"/>
                  </a:lnTo>
                  <a:lnTo>
                    <a:pt x="11948" y="3554"/>
                  </a:lnTo>
                  <a:lnTo>
                    <a:pt x="11851" y="3505"/>
                  </a:lnTo>
                  <a:lnTo>
                    <a:pt x="11607" y="3286"/>
                  </a:lnTo>
                  <a:lnTo>
                    <a:pt x="11340" y="3091"/>
                  </a:lnTo>
                  <a:lnTo>
                    <a:pt x="11072" y="2897"/>
                  </a:lnTo>
                  <a:lnTo>
                    <a:pt x="10804" y="2726"/>
                  </a:lnTo>
                  <a:lnTo>
                    <a:pt x="10464" y="2556"/>
                  </a:lnTo>
                  <a:lnTo>
                    <a:pt x="10099" y="2386"/>
                  </a:lnTo>
                  <a:lnTo>
                    <a:pt x="9709" y="2264"/>
                  </a:lnTo>
                  <a:lnTo>
                    <a:pt x="9320" y="2191"/>
                  </a:lnTo>
                  <a:lnTo>
                    <a:pt x="8931" y="2142"/>
                  </a:lnTo>
                  <a:lnTo>
                    <a:pt x="8517" y="2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6002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71475" y="133350"/>
            <a:ext cx="6172200" cy="857250"/>
          </a:xfrm>
        </p:spPr>
        <p:txBody>
          <a:bodyPr/>
          <a:lstStyle/>
          <a:p>
            <a:pPr eaLnBrk="1" hangingPunct="1"/>
            <a:r>
              <a:rPr lang="en-US" sz="4050" b="1" dirty="0"/>
              <a:t>Physical Expression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348978"/>
            <a:ext cx="8305800" cy="3394472"/>
          </a:xfrm>
        </p:spPr>
        <p:txBody>
          <a:bodyPr/>
          <a:lstStyle/>
          <a:p>
            <a:pPr>
              <a:spcAft>
                <a:spcPts val="450"/>
              </a:spcAft>
            </a:pPr>
            <a:r>
              <a:rPr lang="en-US" b="1" dirty="0">
                <a:solidFill>
                  <a:srgbClr val="FFFF00"/>
                </a:solidFill>
              </a:rPr>
              <a:t>Kinesics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The study of body movement and physical expression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rgbClr val="FFFF00"/>
                </a:solidFill>
              </a:rPr>
              <a:t>Touch</a:t>
            </a:r>
            <a:r>
              <a:rPr lang="en-US" dirty="0"/>
              <a:t> can express encouragement, support, or happiness. </a:t>
            </a:r>
          </a:p>
          <a:p>
            <a:pPr lvl="2">
              <a:spcAft>
                <a:spcPts val="450"/>
              </a:spcAft>
            </a:pPr>
            <a:r>
              <a:rPr lang="en-US" dirty="0">
                <a:solidFill>
                  <a:srgbClr val="FFFF00"/>
                </a:solidFill>
              </a:rPr>
              <a:t>BUT IT TOTALLY DEPENDS ON  WHERE YOU TOUCH!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Interaction between </a:t>
            </a:r>
            <a:r>
              <a:rPr lang="en-US" b="1" dirty="0"/>
              <a:t>touch </a:t>
            </a:r>
            <a:r>
              <a:rPr lang="en-US" b="1" dirty="0" err="1"/>
              <a:t>approachers</a:t>
            </a:r>
            <a:r>
              <a:rPr lang="en-US" dirty="0"/>
              <a:t> and </a:t>
            </a:r>
            <a:r>
              <a:rPr lang="en-US" b="1" dirty="0"/>
              <a:t>touch avoiders</a:t>
            </a:r>
            <a:r>
              <a:rPr lang="en-US" dirty="0"/>
              <a:t> can create misunderstandings.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137812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39938" name="Title 3"/>
          <p:cNvSpPr>
            <a:spLocks noGrp="1"/>
          </p:cNvSpPr>
          <p:nvPr>
            <p:ph type="title"/>
          </p:nvPr>
        </p:nvSpPr>
        <p:spPr>
          <a:xfrm>
            <a:off x="0" y="581025"/>
            <a:ext cx="6172200" cy="685800"/>
          </a:xfrm>
        </p:spPr>
        <p:txBody>
          <a:bodyPr/>
          <a:lstStyle/>
          <a:p>
            <a:pPr algn="l" eaLnBrk="1" hangingPunct="1"/>
            <a:r>
              <a:rPr lang="en-US" sz="3600" b="1" dirty="0"/>
              <a:t>Seating </a:t>
            </a:r>
            <a:br>
              <a:rPr lang="en-US" sz="3600" b="1" dirty="0"/>
            </a:br>
            <a:r>
              <a:rPr lang="en-US" sz="3600" b="1" dirty="0"/>
              <a:t>Arrangements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48" y="0"/>
            <a:ext cx="5573652" cy="53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5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561975" y="69538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Seating Positions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7137" y="1079656"/>
            <a:ext cx="8201025" cy="3429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sz="2700" b="1" dirty="0"/>
              <a:t>Choice of seating position in groups</a:t>
            </a:r>
          </a:p>
          <a:p>
            <a:pPr lvl="1" eaLnBrk="1" hangingPunct="1"/>
            <a:r>
              <a:rPr lang="en-US" sz="2400" dirty="0">
                <a:solidFill>
                  <a:srgbClr val="FFFF00"/>
                </a:solidFill>
              </a:rPr>
              <a:t>For cooperative activities: </a:t>
            </a:r>
            <a:r>
              <a:rPr lang="en-US" sz="2400" dirty="0"/>
              <a:t>Sit corner-to-corner or side-by-side</a:t>
            </a:r>
          </a:p>
          <a:p>
            <a:pPr lvl="1" eaLnBrk="1" hangingPunct="1"/>
            <a:r>
              <a:rPr lang="en-US" sz="2400" dirty="0">
                <a:solidFill>
                  <a:srgbClr val="FFFF00"/>
                </a:solidFill>
              </a:rPr>
              <a:t>For competitive activities: </a:t>
            </a:r>
            <a:r>
              <a:rPr lang="en-US" sz="2400" dirty="0"/>
              <a:t>Sit across from one another</a:t>
            </a:r>
          </a:p>
          <a:p>
            <a:pPr lvl="1" eaLnBrk="1" hangingPunct="1"/>
            <a:r>
              <a:rPr lang="en-US" sz="2400" dirty="0">
                <a:solidFill>
                  <a:srgbClr val="FFFF00"/>
                </a:solidFill>
              </a:rPr>
              <a:t>Task leaders </a:t>
            </a:r>
            <a:r>
              <a:rPr lang="en-US" sz="2400" dirty="0"/>
              <a:t>sit at the head of a table</a:t>
            </a:r>
          </a:p>
          <a:p>
            <a:pPr lvl="1" eaLnBrk="1" hangingPunct="1"/>
            <a:r>
              <a:rPr lang="en-US" sz="2400" dirty="0">
                <a:solidFill>
                  <a:srgbClr val="FFFF00"/>
                </a:solidFill>
              </a:rPr>
              <a:t>Social leaders </a:t>
            </a:r>
            <a:r>
              <a:rPr lang="en-US" sz="2400" dirty="0"/>
              <a:t>sit in the middle of a side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8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20" y="389816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Territoriality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5251" y="1234678"/>
            <a:ext cx="9134474" cy="328017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dirty="0"/>
              <a:t>The sense of personal ownership that is attached to a particular space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Your usual seat in a classroom or meeting room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Marking your territory with objects (purse, book, coat, food)</a:t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Members who fail to respect the territory of others violate an important group norm.</a:t>
            </a:r>
          </a:p>
        </p:txBody>
      </p:sp>
      <p:sp>
        <p:nvSpPr>
          <p:cNvPr id="5" name="Google Shape;351;p38"/>
          <p:cNvSpPr/>
          <p:nvPr/>
        </p:nvSpPr>
        <p:spPr>
          <a:xfrm>
            <a:off x="300620" y="163999"/>
            <a:ext cx="1185280" cy="1036151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35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4" y="249804"/>
            <a:ext cx="7705725" cy="1028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50" b="1" dirty="0"/>
              <a:t>Zones of Personal Space </a:t>
            </a:r>
            <a:br>
              <a:rPr lang="en-US" sz="4050" b="1" dirty="0"/>
            </a:br>
            <a:r>
              <a:rPr lang="en-US" sz="4050" b="1" dirty="0"/>
              <a:t>in North America</a:t>
            </a:r>
          </a:p>
        </p:txBody>
      </p:sp>
      <p:pic>
        <p:nvPicPr>
          <p:cNvPr id="44035" name="Picture 4" descr="E:\WIG6e_Converted_art\EW507F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6" y="1403975"/>
            <a:ext cx="71593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57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-1600200" y="257175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Quiz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>
          <a:xfrm>
            <a:off x="42464" y="942975"/>
            <a:ext cx="9607772" cy="3143250"/>
          </a:xfrm>
        </p:spPr>
        <p:txBody>
          <a:bodyPr/>
          <a:lstStyle/>
          <a:p>
            <a:pPr indent="-45720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FF00"/>
                </a:solidFill>
              </a:rPr>
              <a:t>At what distance do members of most well-established groups interact? </a:t>
            </a:r>
          </a:p>
          <a:p>
            <a:pPr marL="1243013" lvl="2" indent="-400050">
              <a:buFontTx/>
              <a:buAutoNum type="alphaLcParenR"/>
            </a:pPr>
            <a:r>
              <a:rPr lang="en-US" sz="2400" dirty="0"/>
              <a:t>Intimate distance</a:t>
            </a:r>
          </a:p>
          <a:p>
            <a:pPr marL="1243013" lvl="2" indent="-400050">
              <a:buFontTx/>
              <a:buAutoNum type="alphaLcParenR"/>
            </a:pPr>
            <a:endParaRPr lang="en-US" sz="2400" dirty="0"/>
          </a:p>
          <a:p>
            <a:pPr marL="1243013" lvl="2" indent="-400050">
              <a:buFontTx/>
              <a:buAutoNum type="alphaLcParenR"/>
            </a:pPr>
            <a:r>
              <a:rPr lang="en-US" sz="2400" dirty="0"/>
              <a:t>Personal distance</a:t>
            </a:r>
          </a:p>
          <a:p>
            <a:pPr marL="1243013" lvl="2" indent="-400050">
              <a:buFontTx/>
              <a:buAutoNum type="alphaLcParenR"/>
            </a:pPr>
            <a:endParaRPr lang="en-US" sz="2400" dirty="0"/>
          </a:p>
          <a:p>
            <a:pPr marL="1243013" lvl="2" indent="-400050">
              <a:buFontTx/>
              <a:buAutoNum type="alphaLcParenR"/>
            </a:pPr>
            <a:r>
              <a:rPr lang="en-US" sz="2400" dirty="0"/>
              <a:t>Social distance</a:t>
            </a:r>
          </a:p>
          <a:p>
            <a:pPr marL="1243013" lvl="2" indent="-400050">
              <a:buFontTx/>
              <a:buAutoNum type="alphaLcParenR"/>
            </a:pPr>
            <a:endParaRPr lang="en-US" sz="2400" dirty="0"/>
          </a:p>
          <a:p>
            <a:pPr marL="1243013" lvl="2" indent="-400050">
              <a:buFontTx/>
              <a:buAutoNum type="alphaLcParenR"/>
            </a:pPr>
            <a:r>
              <a:rPr lang="en-US" sz="2400" dirty="0"/>
              <a:t>Business distance</a:t>
            </a:r>
          </a:p>
          <a:p>
            <a:pPr marL="1243013" lvl="2" indent="-400050">
              <a:buFontTx/>
              <a:buAutoNum type="alphaLcParenR"/>
            </a:pPr>
            <a:endParaRPr lang="en-US" sz="2400" dirty="0"/>
          </a:p>
          <a:p>
            <a:pPr marL="1243013" lvl="2" indent="-400050">
              <a:buFontTx/>
              <a:buAutoNum type="alphaLcParenR"/>
            </a:pPr>
            <a:r>
              <a:rPr lang="en-US" sz="2400" dirty="0"/>
              <a:t>Public distance</a:t>
            </a:r>
          </a:p>
        </p:txBody>
      </p:sp>
      <p:sp>
        <p:nvSpPr>
          <p:cNvPr id="5" name="Google Shape;368;p38"/>
          <p:cNvSpPr/>
          <p:nvPr/>
        </p:nvSpPr>
        <p:spPr>
          <a:xfrm>
            <a:off x="119128" y="257175"/>
            <a:ext cx="790615" cy="79406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4775"/>
            <a:ext cx="6629400" cy="1028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50" b="1" dirty="0"/>
              <a:t>Create a Supportive Communication Climate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1749028"/>
            <a:ext cx="8839200" cy="3394472"/>
          </a:xfrm>
        </p:spPr>
        <p:txBody>
          <a:bodyPr/>
          <a:lstStyle/>
          <a:p>
            <a:pPr eaLnBrk="1" hangingPunct="1"/>
            <a:r>
              <a:rPr lang="en-US" dirty="0"/>
              <a:t>A group’s </a:t>
            </a:r>
            <a:r>
              <a:rPr lang="en-US" b="1" dirty="0"/>
              <a:t>climate</a:t>
            </a:r>
            <a:r>
              <a:rPr lang="en-US" dirty="0"/>
              <a:t> is the degree to which members feel comfortable interacting.</a:t>
            </a:r>
          </a:p>
          <a:p>
            <a:pPr eaLnBrk="1" hangingPunct="1">
              <a:buFontTx/>
              <a:buNone/>
            </a:pPr>
            <a:endParaRPr lang="en-US" sz="750" dirty="0"/>
          </a:p>
          <a:p>
            <a:pPr eaLnBrk="1" hangingPunct="1"/>
            <a:r>
              <a:rPr lang="en-US" dirty="0"/>
              <a:t>Jack Gibb describes six dialectic behaviors that influence whether a group’s climate is supportive or defensive.</a:t>
            </a:r>
          </a:p>
        </p:txBody>
      </p:sp>
    </p:spTree>
    <p:extLst>
      <p:ext uri="{BB962C8B-B14F-4D97-AF65-F5344CB8AC3E}">
        <p14:creationId xmlns:p14="http://schemas.microsoft.com/office/powerpoint/2010/main" val="272307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81087" y="218500"/>
            <a:ext cx="7115175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Group Climate Dialectics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693" y="1871156"/>
            <a:ext cx="3821541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Supportive Climate</a:t>
            </a:r>
            <a:r>
              <a:rPr lang="en-US" sz="2400" dirty="0"/>
              <a:t>          </a:t>
            </a:r>
          </a:p>
          <a:p>
            <a:pPr lvl="1" eaLnBrk="1" hangingPunct="1"/>
            <a:r>
              <a:rPr lang="en-US" sz="2100" dirty="0"/>
              <a:t>Description</a:t>
            </a:r>
          </a:p>
          <a:p>
            <a:pPr lvl="1" eaLnBrk="1" hangingPunct="1"/>
            <a:r>
              <a:rPr lang="en-US" sz="2100" dirty="0"/>
              <a:t>Problem Orientation </a:t>
            </a:r>
          </a:p>
          <a:p>
            <a:pPr lvl="1" eaLnBrk="1" hangingPunct="1"/>
            <a:r>
              <a:rPr lang="en-US" sz="2100" dirty="0"/>
              <a:t>Spontaneity</a:t>
            </a:r>
          </a:p>
          <a:p>
            <a:pPr lvl="1" eaLnBrk="1" hangingPunct="1"/>
            <a:r>
              <a:rPr lang="en-US" sz="2100" dirty="0"/>
              <a:t>Empathy</a:t>
            </a:r>
          </a:p>
          <a:p>
            <a:pPr lvl="1" eaLnBrk="1" hangingPunct="1"/>
            <a:r>
              <a:rPr lang="en-US" sz="2100" dirty="0"/>
              <a:t>Equality </a:t>
            </a:r>
          </a:p>
          <a:p>
            <a:pPr lvl="1" eaLnBrk="1" hangingPunct="1"/>
            <a:r>
              <a:rPr lang="en-US" sz="2100" dirty="0" err="1"/>
              <a:t>Provisionalism</a:t>
            </a:r>
            <a:endParaRPr lang="en-US" sz="2100" dirty="0"/>
          </a:p>
        </p:txBody>
      </p:sp>
      <p:sp>
        <p:nvSpPr>
          <p:cNvPr id="47108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5212987" y="1897578"/>
            <a:ext cx="27432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FF00"/>
                </a:solidFill>
              </a:rPr>
              <a:t>Defensive Climate</a:t>
            </a:r>
          </a:p>
          <a:p>
            <a:pPr lvl="1" eaLnBrk="1" hangingPunct="1"/>
            <a:r>
              <a:rPr lang="en-US" sz="2100" dirty="0"/>
              <a:t>Evaluation</a:t>
            </a:r>
          </a:p>
          <a:p>
            <a:pPr lvl="1" eaLnBrk="1" hangingPunct="1"/>
            <a:r>
              <a:rPr lang="en-US" sz="2100" dirty="0"/>
              <a:t>Control</a:t>
            </a:r>
          </a:p>
          <a:p>
            <a:pPr lvl="1" eaLnBrk="1" hangingPunct="1"/>
            <a:r>
              <a:rPr lang="en-US" sz="2100" dirty="0"/>
              <a:t>Strategy</a:t>
            </a:r>
          </a:p>
          <a:p>
            <a:pPr lvl="1" eaLnBrk="1" hangingPunct="1"/>
            <a:r>
              <a:rPr lang="en-US" sz="2100" dirty="0"/>
              <a:t>Neutrality</a:t>
            </a:r>
          </a:p>
          <a:p>
            <a:pPr lvl="1" eaLnBrk="1" hangingPunct="1"/>
            <a:r>
              <a:rPr lang="en-US" sz="2100" dirty="0"/>
              <a:t>Superiority</a:t>
            </a:r>
          </a:p>
          <a:p>
            <a:pPr lvl="1" eaLnBrk="1" hangingPunct="1"/>
            <a:r>
              <a:rPr lang="en-US" sz="2100" dirty="0"/>
              <a:t>Certainty</a:t>
            </a:r>
          </a:p>
          <a:p>
            <a:pPr eaLnBrk="1" hangingPunct="1"/>
            <a:endParaRPr lang="en-US" dirty="0"/>
          </a:p>
        </p:txBody>
      </p:sp>
      <p:sp>
        <p:nvSpPr>
          <p:cNvPr id="6" name="Google Shape;375;p38"/>
          <p:cNvSpPr/>
          <p:nvPr/>
        </p:nvSpPr>
        <p:spPr>
          <a:xfrm>
            <a:off x="1784124" y="1231779"/>
            <a:ext cx="661789" cy="66579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6;p38"/>
          <p:cNvSpPr/>
          <p:nvPr/>
        </p:nvSpPr>
        <p:spPr>
          <a:xfrm>
            <a:off x="6246038" y="1178258"/>
            <a:ext cx="677099" cy="68124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0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-2143125" y="7620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Quiz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762000"/>
            <a:ext cx="7924799" cy="3575675"/>
          </a:xfrm>
        </p:spPr>
        <p:txBody>
          <a:bodyPr/>
          <a:lstStyle/>
          <a:p>
            <a:pPr marL="0" indent="-216694">
              <a:buNone/>
            </a:pPr>
            <a:r>
              <a:rPr lang="en-US" dirty="0">
                <a:solidFill>
                  <a:srgbClr val="FFFF00"/>
                </a:solidFill>
              </a:rPr>
              <a:t>What type of supportive or defensive response is illustrated in the statement: “That’s a stupid way to approach the problem”?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pPr marL="962025" lvl="1" indent="-400050">
              <a:buFontTx/>
              <a:buAutoNum type="alphaLcParenR"/>
            </a:pPr>
            <a:r>
              <a:rPr lang="en-US" dirty="0"/>
              <a:t>Descriptive</a:t>
            </a:r>
            <a:br>
              <a:rPr lang="en-US" dirty="0"/>
            </a:br>
            <a:endParaRPr lang="en-US" dirty="0"/>
          </a:p>
          <a:p>
            <a:pPr marL="962025" lvl="1" indent="-400050">
              <a:buFontTx/>
              <a:buAutoNum type="alphaLcParenR"/>
            </a:pPr>
            <a:r>
              <a:rPr lang="en-US" dirty="0"/>
              <a:t>Evaluative</a:t>
            </a:r>
            <a:br>
              <a:rPr lang="en-US" dirty="0"/>
            </a:br>
            <a:endParaRPr lang="en-US" dirty="0"/>
          </a:p>
          <a:p>
            <a:pPr marL="962025" lvl="1" indent="-400050">
              <a:buFontTx/>
              <a:buAutoNum type="alphaLcParenR"/>
            </a:pPr>
            <a:r>
              <a:rPr lang="en-US" dirty="0"/>
              <a:t>Problem-oriented</a:t>
            </a:r>
            <a:br>
              <a:rPr lang="en-US" dirty="0"/>
            </a:br>
            <a:endParaRPr lang="en-US" dirty="0"/>
          </a:p>
          <a:p>
            <a:pPr marL="962025" lvl="1" indent="-400050">
              <a:buFontTx/>
              <a:buAutoNum type="alphaLcParenR"/>
            </a:pPr>
            <a:r>
              <a:rPr lang="en-US" dirty="0"/>
              <a:t>Strategic</a:t>
            </a:r>
            <a:br>
              <a:rPr lang="en-US" dirty="0"/>
            </a:br>
            <a:endParaRPr lang="en-US" dirty="0"/>
          </a:p>
          <a:p>
            <a:pPr marL="962025" lvl="1" indent="-400050">
              <a:buFontTx/>
              <a:buAutoNum type="alphaLcParenR"/>
            </a:pPr>
            <a:r>
              <a:rPr lang="en-US" dirty="0"/>
              <a:t>Empathic </a:t>
            </a:r>
          </a:p>
        </p:txBody>
      </p:sp>
      <p:sp>
        <p:nvSpPr>
          <p:cNvPr id="5" name="Google Shape;375;p38"/>
          <p:cNvSpPr/>
          <p:nvPr/>
        </p:nvSpPr>
        <p:spPr>
          <a:xfrm>
            <a:off x="2831874" y="2216938"/>
            <a:ext cx="661789" cy="66579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6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1485900" y="276877"/>
            <a:ext cx="6172200" cy="685800"/>
          </a:xfrm>
        </p:spPr>
        <p:txBody>
          <a:bodyPr/>
          <a:lstStyle/>
          <a:p>
            <a:pPr eaLnBrk="1" hangingPunct="1"/>
            <a:r>
              <a:rPr lang="en-US" sz="3600" b="1" dirty="0"/>
              <a:t>Nonverbal Immediacy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sz="half" idx="1"/>
          </p:nvPr>
        </p:nvSpPr>
        <p:spPr>
          <a:xfrm>
            <a:off x="257175" y="1291828"/>
            <a:ext cx="4314825" cy="3394472"/>
          </a:xfrm>
        </p:spPr>
        <p:txBody>
          <a:bodyPr/>
          <a:lstStyle/>
          <a:p>
            <a:pPr eaLnBrk="1" hangingPunct="1"/>
            <a:r>
              <a:rPr lang="en-US" dirty="0"/>
              <a:t>Leaning forward</a:t>
            </a:r>
          </a:p>
          <a:p>
            <a:pPr eaLnBrk="1" hangingPunct="1"/>
            <a:r>
              <a:rPr lang="en-US" dirty="0"/>
              <a:t>Physical closeness to others</a:t>
            </a:r>
          </a:p>
          <a:p>
            <a:pPr eaLnBrk="1" hangingPunct="1"/>
            <a:r>
              <a:rPr lang="en-US" dirty="0"/>
              <a:t>Eye contact</a:t>
            </a:r>
          </a:p>
          <a:p>
            <a:pPr eaLnBrk="1" hangingPunct="1"/>
            <a:r>
              <a:rPr lang="en-US" dirty="0"/>
              <a:t>Openness of arms and body</a:t>
            </a:r>
          </a:p>
          <a:p>
            <a:pPr eaLnBrk="1" hangingPunct="1"/>
            <a:r>
              <a:rPr lang="en-US" dirty="0"/>
              <a:t>Touching</a:t>
            </a:r>
          </a:p>
        </p:txBody>
      </p:sp>
      <p:sp>
        <p:nvSpPr>
          <p:cNvPr id="4915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319326"/>
            <a:ext cx="4295775" cy="3394472"/>
          </a:xfrm>
        </p:spPr>
        <p:txBody>
          <a:bodyPr/>
          <a:lstStyle/>
          <a:p>
            <a:pPr eaLnBrk="1" hangingPunct="1"/>
            <a:r>
              <a:rPr lang="en-US" dirty="0"/>
              <a:t>Direct body orientation</a:t>
            </a:r>
          </a:p>
          <a:p>
            <a:pPr eaLnBrk="1" hangingPunct="1"/>
            <a:r>
              <a:rPr lang="en-US" dirty="0"/>
              <a:t>Relaxed posture</a:t>
            </a:r>
          </a:p>
          <a:p>
            <a:pPr eaLnBrk="1" hangingPunct="1"/>
            <a:r>
              <a:rPr lang="en-US" dirty="0"/>
              <a:t>Positive facial and vocal expressions</a:t>
            </a:r>
          </a:p>
          <a:p>
            <a:pPr eaLnBrk="1" hangingPunct="1"/>
            <a:r>
              <a:rPr lang="en-US" dirty="0"/>
              <a:t>Laughing and smiling</a:t>
            </a:r>
          </a:p>
        </p:txBody>
      </p:sp>
    </p:spTree>
    <p:extLst>
      <p:ext uri="{BB962C8B-B14F-4D97-AF65-F5344CB8AC3E}">
        <p14:creationId xmlns:p14="http://schemas.microsoft.com/office/powerpoint/2010/main" val="249404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0149" y="224153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b="1" dirty="0"/>
              <a:t>Language and Meaning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31753" y="367317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dog is really “a dog”?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934003" y="53925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86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707731"/>
            <a:ext cx="81949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 </a:t>
            </a: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Denotative Meaning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    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The objective, dictionary-based meaning of a word</a:t>
            </a:r>
          </a:p>
          <a:p>
            <a:pPr>
              <a:buFont typeface="Arial"/>
              <a:buNone/>
            </a:pPr>
            <a:endParaRPr lang="en-US" sz="2800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2. </a:t>
            </a: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Connotative Meaning</a:t>
            </a:r>
          </a:p>
          <a:p>
            <a:pPr>
              <a:buFont typeface="Arial"/>
              <a:buNone/>
            </a:pPr>
            <a:endParaRPr lang="en-US" sz="2800" dirty="0">
              <a:solidFill>
                <a:srgbClr val="FFFFFF"/>
              </a:solidFill>
              <a:latin typeface="Walter Turncoat"/>
              <a:ea typeface="Walter Turncoat"/>
              <a:cs typeface="Walter Turncoat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The personal feelings connected to the meaning of a word</a:t>
            </a:r>
          </a:p>
        </p:txBody>
      </p:sp>
      <p:sp>
        <p:nvSpPr>
          <p:cNvPr id="10" name="Google Shape;74;p13"/>
          <p:cNvSpPr/>
          <p:nvPr/>
        </p:nvSpPr>
        <p:spPr>
          <a:xfrm>
            <a:off x="923198" y="1142291"/>
            <a:ext cx="3648802" cy="21545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4;p13"/>
          <p:cNvSpPr/>
          <p:nvPr/>
        </p:nvSpPr>
        <p:spPr>
          <a:xfrm>
            <a:off x="533400" y="3298097"/>
            <a:ext cx="4764093" cy="21545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1;p14"/>
          <p:cNvSpPr txBox="1">
            <a:spLocks/>
          </p:cNvSpPr>
          <p:nvPr/>
        </p:nvSpPr>
        <p:spPr>
          <a:xfrm>
            <a:off x="4098206" y="530522"/>
            <a:ext cx="7772400" cy="19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6000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</a:rPr>
              <a:t>Denotative vs. Connotative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8789" y="74497"/>
            <a:ext cx="639417" cy="652793"/>
            <a:chOff x="7399300" y="533776"/>
            <a:chExt cx="788694" cy="805193"/>
          </a:xfrm>
        </p:grpSpPr>
        <p:sp>
          <p:nvSpPr>
            <p:cNvPr id="9" name="Google Shape;97;p16"/>
            <p:cNvSpPr/>
            <p:nvPr/>
          </p:nvSpPr>
          <p:spPr>
            <a:xfrm>
              <a:off x="7399300" y="533776"/>
              <a:ext cx="788694" cy="805193"/>
            </a:xfrm>
            <a:custGeom>
              <a:avLst/>
              <a:gdLst/>
              <a:ahLst/>
              <a:cxnLst/>
              <a:rect l="l" t="t" r="r" b="b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;p16"/>
            <p:cNvSpPr/>
            <p:nvPr/>
          </p:nvSpPr>
          <p:spPr>
            <a:xfrm>
              <a:off x="7620802" y="728965"/>
              <a:ext cx="345681" cy="414830"/>
            </a:xfrm>
            <a:custGeom>
              <a:avLst/>
              <a:gdLst/>
              <a:ahLst/>
              <a:cxnLst/>
              <a:rect l="l" t="t" r="r" b="b"/>
              <a:pathLst>
                <a:path w="15817" h="18981" extrusionOk="0">
                  <a:moveTo>
                    <a:pt x="11364" y="1"/>
                  </a:moveTo>
                  <a:lnTo>
                    <a:pt x="11242" y="25"/>
                  </a:lnTo>
                  <a:lnTo>
                    <a:pt x="11169" y="74"/>
                  </a:lnTo>
                  <a:lnTo>
                    <a:pt x="11096" y="171"/>
                  </a:lnTo>
                  <a:lnTo>
                    <a:pt x="10780" y="731"/>
                  </a:lnTo>
                  <a:lnTo>
                    <a:pt x="10634" y="999"/>
                  </a:lnTo>
                  <a:lnTo>
                    <a:pt x="10537" y="1315"/>
                  </a:lnTo>
                  <a:lnTo>
                    <a:pt x="10512" y="1388"/>
                  </a:lnTo>
                  <a:lnTo>
                    <a:pt x="10537" y="1461"/>
                  </a:lnTo>
                  <a:lnTo>
                    <a:pt x="10585" y="1534"/>
                  </a:lnTo>
                  <a:lnTo>
                    <a:pt x="10634" y="1583"/>
                  </a:lnTo>
                  <a:lnTo>
                    <a:pt x="10707" y="1607"/>
                  </a:lnTo>
                  <a:lnTo>
                    <a:pt x="10804" y="1631"/>
                  </a:lnTo>
                  <a:lnTo>
                    <a:pt x="10877" y="1607"/>
                  </a:lnTo>
                  <a:lnTo>
                    <a:pt x="10950" y="1558"/>
                  </a:lnTo>
                  <a:lnTo>
                    <a:pt x="11145" y="1315"/>
                  </a:lnTo>
                  <a:lnTo>
                    <a:pt x="11291" y="1047"/>
                  </a:lnTo>
                  <a:lnTo>
                    <a:pt x="11510" y="731"/>
                  </a:lnTo>
                  <a:lnTo>
                    <a:pt x="11583" y="682"/>
                  </a:lnTo>
                  <a:lnTo>
                    <a:pt x="11656" y="609"/>
                  </a:lnTo>
                  <a:lnTo>
                    <a:pt x="11705" y="463"/>
                  </a:lnTo>
                  <a:lnTo>
                    <a:pt x="11729" y="342"/>
                  </a:lnTo>
                  <a:lnTo>
                    <a:pt x="11705" y="220"/>
                  </a:lnTo>
                  <a:lnTo>
                    <a:pt x="11656" y="123"/>
                  </a:lnTo>
                  <a:lnTo>
                    <a:pt x="11583" y="50"/>
                  </a:lnTo>
                  <a:lnTo>
                    <a:pt x="11486" y="25"/>
                  </a:lnTo>
                  <a:lnTo>
                    <a:pt x="11461" y="1"/>
                  </a:lnTo>
                  <a:close/>
                  <a:moveTo>
                    <a:pt x="3821" y="171"/>
                  </a:moveTo>
                  <a:lnTo>
                    <a:pt x="3748" y="196"/>
                  </a:lnTo>
                  <a:lnTo>
                    <a:pt x="3699" y="244"/>
                  </a:lnTo>
                  <a:lnTo>
                    <a:pt x="3651" y="317"/>
                  </a:lnTo>
                  <a:lnTo>
                    <a:pt x="3651" y="390"/>
                  </a:lnTo>
                  <a:lnTo>
                    <a:pt x="3651" y="463"/>
                  </a:lnTo>
                  <a:lnTo>
                    <a:pt x="3699" y="634"/>
                  </a:lnTo>
                  <a:lnTo>
                    <a:pt x="3772" y="804"/>
                  </a:lnTo>
                  <a:lnTo>
                    <a:pt x="3943" y="1120"/>
                  </a:lnTo>
                  <a:lnTo>
                    <a:pt x="4113" y="1461"/>
                  </a:lnTo>
                  <a:lnTo>
                    <a:pt x="4259" y="1802"/>
                  </a:lnTo>
                  <a:lnTo>
                    <a:pt x="4332" y="1923"/>
                  </a:lnTo>
                  <a:lnTo>
                    <a:pt x="4429" y="1996"/>
                  </a:lnTo>
                  <a:lnTo>
                    <a:pt x="4527" y="2021"/>
                  </a:lnTo>
                  <a:lnTo>
                    <a:pt x="4624" y="1996"/>
                  </a:lnTo>
                  <a:lnTo>
                    <a:pt x="4721" y="1972"/>
                  </a:lnTo>
                  <a:lnTo>
                    <a:pt x="4794" y="1899"/>
                  </a:lnTo>
                  <a:lnTo>
                    <a:pt x="4843" y="1777"/>
                  </a:lnTo>
                  <a:lnTo>
                    <a:pt x="4843" y="1656"/>
                  </a:lnTo>
                  <a:lnTo>
                    <a:pt x="4794" y="1461"/>
                  </a:lnTo>
                  <a:lnTo>
                    <a:pt x="4697" y="1266"/>
                  </a:lnTo>
                  <a:lnTo>
                    <a:pt x="4502" y="901"/>
                  </a:lnTo>
                  <a:lnTo>
                    <a:pt x="4283" y="536"/>
                  </a:lnTo>
                  <a:lnTo>
                    <a:pt x="4162" y="390"/>
                  </a:lnTo>
                  <a:lnTo>
                    <a:pt x="4040" y="244"/>
                  </a:lnTo>
                  <a:lnTo>
                    <a:pt x="3967" y="196"/>
                  </a:lnTo>
                  <a:lnTo>
                    <a:pt x="3894" y="171"/>
                  </a:lnTo>
                  <a:close/>
                  <a:moveTo>
                    <a:pt x="15452" y="4405"/>
                  </a:moveTo>
                  <a:lnTo>
                    <a:pt x="15379" y="4429"/>
                  </a:lnTo>
                  <a:lnTo>
                    <a:pt x="15306" y="4454"/>
                  </a:lnTo>
                  <a:lnTo>
                    <a:pt x="15135" y="4551"/>
                  </a:lnTo>
                  <a:lnTo>
                    <a:pt x="14941" y="4600"/>
                  </a:lnTo>
                  <a:lnTo>
                    <a:pt x="14551" y="4697"/>
                  </a:lnTo>
                  <a:lnTo>
                    <a:pt x="14357" y="4746"/>
                  </a:lnTo>
                  <a:lnTo>
                    <a:pt x="14162" y="4819"/>
                  </a:lnTo>
                  <a:lnTo>
                    <a:pt x="14016" y="4916"/>
                  </a:lnTo>
                  <a:lnTo>
                    <a:pt x="13870" y="5062"/>
                  </a:lnTo>
                  <a:lnTo>
                    <a:pt x="13822" y="5135"/>
                  </a:lnTo>
                  <a:lnTo>
                    <a:pt x="13822" y="5232"/>
                  </a:lnTo>
                  <a:lnTo>
                    <a:pt x="13846" y="5330"/>
                  </a:lnTo>
                  <a:lnTo>
                    <a:pt x="13895" y="5354"/>
                  </a:lnTo>
                  <a:lnTo>
                    <a:pt x="13943" y="5354"/>
                  </a:lnTo>
                  <a:lnTo>
                    <a:pt x="14138" y="5378"/>
                  </a:lnTo>
                  <a:lnTo>
                    <a:pt x="14357" y="5378"/>
                  </a:lnTo>
                  <a:lnTo>
                    <a:pt x="14600" y="5354"/>
                  </a:lnTo>
                  <a:lnTo>
                    <a:pt x="14819" y="5330"/>
                  </a:lnTo>
                  <a:lnTo>
                    <a:pt x="15038" y="5257"/>
                  </a:lnTo>
                  <a:lnTo>
                    <a:pt x="15257" y="5208"/>
                  </a:lnTo>
                  <a:lnTo>
                    <a:pt x="15452" y="5111"/>
                  </a:lnTo>
                  <a:lnTo>
                    <a:pt x="15646" y="5038"/>
                  </a:lnTo>
                  <a:lnTo>
                    <a:pt x="15719" y="4989"/>
                  </a:lnTo>
                  <a:lnTo>
                    <a:pt x="15768" y="4940"/>
                  </a:lnTo>
                  <a:lnTo>
                    <a:pt x="15817" y="4819"/>
                  </a:lnTo>
                  <a:lnTo>
                    <a:pt x="15792" y="4697"/>
                  </a:lnTo>
                  <a:lnTo>
                    <a:pt x="15768" y="4575"/>
                  </a:lnTo>
                  <a:lnTo>
                    <a:pt x="15671" y="4478"/>
                  </a:lnTo>
                  <a:lnTo>
                    <a:pt x="15573" y="4429"/>
                  </a:lnTo>
                  <a:lnTo>
                    <a:pt x="15452" y="4405"/>
                  </a:lnTo>
                  <a:close/>
                  <a:moveTo>
                    <a:pt x="317" y="4697"/>
                  </a:moveTo>
                  <a:lnTo>
                    <a:pt x="220" y="4721"/>
                  </a:lnTo>
                  <a:lnTo>
                    <a:pt x="122" y="4746"/>
                  </a:lnTo>
                  <a:lnTo>
                    <a:pt x="25" y="4794"/>
                  </a:lnTo>
                  <a:lnTo>
                    <a:pt x="1" y="4867"/>
                  </a:lnTo>
                  <a:lnTo>
                    <a:pt x="1" y="4965"/>
                  </a:lnTo>
                  <a:lnTo>
                    <a:pt x="49" y="5038"/>
                  </a:lnTo>
                  <a:lnTo>
                    <a:pt x="195" y="5184"/>
                  </a:lnTo>
                  <a:lnTo>
                    <a:pt x="390" y="5305"/>
                  </a:lnTo>
                  <a:lnTo>
                    <a:pt x="779" y="5524"/>
                  </a:lnTo>
                  <a:lnTo>
                    <a:pt x="1169" y="5743"/>
                  </a:lnTo>
                  <a:lnTo>
                    <a:pt x="1388" y="5841"/>
                  </a:lnTo>
                  <a:lnTo>
                    <a:pt x="1582" y="5938"/>
                  </a:lnTo>
                  <a:lnTo>
                    <a:pt x="1655" y="5962"/>
                  </a:lnTo>
                  <a:lnTo>
                    <a:pt x="1801" y="5962"/>
                  </a:lnTo>
                  <a:lnTo>
                    <a:pt x="1850" y="5938"/>
                  </a:lnTo>
                  <a:lnTo>
                    <a:pt x="1923" y="5841"/>
                  </a:lnTo>
                  <a:lnTo>
                    <a:pt x="1972" y="5743"/>
                  </a:lnTo>
                  <a:lnTo>
                    <a:pt x="1996" y="5622"/>
                  </a:lnTo>
                  <a:lnTo>
                    <a:pt x="1972" y="5476"/>
                  </a:lnTo>
                  <a:lnTo>
                    <a:pt x="1899" y="5378"/>
                  </a:lnTo>
                  <a:lnTo>
                    <a:pt x="1826" y="5330"/>
                  </a:lnTo>
                  <a:lnTo>
                    <a:pt x="1777" y="5305"/>
                  </a:lnTo>
                  <a:lnTo>
                    <a:pt x="1582" y="5208"/>
                  </a:lnTo>
                  <a:lnTo>
                    <a:pt x="1388" y="5111"/>
                  </a:lnTo>
                  <a:lnTo>
                    <a:pt x="974" y="4892"/>
                  </a:lnTo>
                  <a:lnTo>
                    <a:pt x="755" y="4794"/>
                  </a:lnTo>
                  <a:lnTo>
                    <a:pt x="536" y="4721"/>
                  </a:lnTo>
                  <a:lnTo>
                    <a:pt x="317" y="4697"/>
                  </a:lnTo>
                  <a:close/>
                  <a:moveTo>
                    <a:pt x="8809" y="6936"/>
                  </a:moveTo>
                  <a:lnTo>
                    <a:pt x="8736" y="6984"/>
                  </a:lnTo>
                  <a:lnTo>
                    <a:pt x="8663" y="7057"/>
                  </a:lnTo>
                  <a:lnTo>
                    <a:pt x="8566" y="7252"/>
                  </a:lnTo>
                  <a:lnTo>
                    <a:pt x="8468" y="7495"/>
                  </a:lnTo>
                  <a:lnTo>
                    <a:pt x="8420" y="7739"/>
                  </a:lnTo>
                  <a:lnTo>
                    <a:pt x="8395" y="7958"/>
                  </a:lnTo>
                  <a:lnTo>
                    <a:pt x="8395" y="8128"/>
                  </a:lnTo>
                  <a:lnTo>
                    <a:pt x="8322" y="8177"/>
                  </a:lnTo>
                  <a:lnTo>
                    <a:pt x="8201" y="8225"/>
                  </a:lnTo>
                  <a:lnTo>
                    <a:pt x="8079" y="8250"/>
                  </a:lnTo>
                  <a:lnTo>
                    <a:pt x="7982" y="8225"/>
                  </a:lnTo>
                  <a:lnTo>
                    <a:pt x="7909" y="8201"/>
                  </a:lnTo>
                  <a:lnTo>
                    <a:pt x="7982" y="8079"/>
                  </a:lnTo>
                  <a:lnTo>
                    <a:pt x="8055" y="7933"/>
                  </a:lnTo>
                  <a:lnTo>
                    <a:pt x="8103" y="7812"/>
                  </a:lnTo>
                  <a:lnTo>
                    <a:pt x="8103" y="7666"/>
                  </a:lnTo>
                  <a:lnTo>
                    <a:pt x="8103" y="7520"/>
                  </a:lnTo>
                  <a:lnTo>
                    <a:pt x="8055" y="7398"/>
                  </a:lnTo>
                  <a:lnTo>
                    <a:pt x="7957" y="7252"/>
                  </a:lnTo>
                  <a:lnTo>
                    <a:pt x="7836" y="7130"/>
                  </a:lnTo>
                  <a:lnTo>
                    <a:pt x="7763" y="7082"/>
                  </a:lnTo>
                  <a:lnTo>
                    <a:pt x="7617" y="7082"/>
                  </a:lnTo>
                  <a:lnTo>
                    <a:pt x="7544" y="7130"/>
                  </a:lnTo>
                  <a:lnTo>
                    <a:pt x="7446" y="7252"/>
                  </a:lnTo>
                  <a:lnTo>
                    <a:pt x="7373" y="7374"/>
                  </a:lnTo>
                  <a:lnTo>
                    <a:pt x="7325" y="7495"/>
                  </a:lnTo>
                  <a:lnTo>
                    <a:pt x="7300" y="7641"/>
                  </a:lnTo>
                  <a:lnTo>
                    <a:pt x="7300" y="7787"/>
                  </a:lnTo>
                  <a:lnTo>
                    <a:pt x="7300" y="7909"/>
                  </a:lnTo>
                  <a:lnTo>
                    <a:pt x="7325" y="8055"/>
                  </a:lnTo>
                  <a:lnTo>
                    <a:pt x="7373" y="8177"/>
                  </a:lnTo>
                  <a:lnTo>
                    <a:pt x="7179" y="8298"/>
                  </a:lnTo>
                  <a:lnTo>
                    <a:pt x="7081" y="8323"/>
                  </a:lnTo>
                  <a:lnTo>
                    <a:pt x="6984" y="8347"/>
                  </a:lnTo>
                  <a:lnTo>
                    <a:pt x="6911" y="8371"/>
                  </a:lnTo>
                  <a:lnTo>
                    <a:pt x="6814" y="8347"/>
                  </a:lnTo>
                  <a:lnTo>
                    <a:pt x="6692" y="8298"/>
                  </a:lnTo>
                  <a:lnTo>
                    <a:pt x="6570" y="8201"/>
                  </a:lnTo>
                  <a:lnTo>
                    <a:pt x="6497" y="8055"/>
                  </a:lnTo>
                  <a:lnTo>
                    <a:pt x="6449" y="7909"/>
                  </a:lnTo>
                  <a:lnTo>
                    <a:pt x="6449" y="7739"/>
                  </a:lnTo>
                  <a:lnTo>
                    <a:pt x="6497" y="7544"/>
                  </a:lnTo>
                  <a:lnTo>
                    <a:pt x="6497" y="7520"/>
                  </a:lnTo>
                  <a:lnTo>
                    <a:pt x="6473" y="7520"/>
                  </a:lnTo>
                  <a:lnTo>
                    <a:pt x="6449" y="7495"/>
                  </a:lnTo>
                  <a:lnTo>
                    <a:pt x="6424" y="7520"/>
                  </a:lnTo>
                  <a:lnTo>
                    <a:pt x="6327" y="7617"/>
                  </a:lnTo>
                  <a:lnTo>
                    <a:pt x="6254" y="7739"/>
                  </a:lnTo>
                  <a:lnTo>
                    <a:pt x="6230" y="7836"/>
                  </a:lnTo>
                  <a:lnTo>
                    <a:pt x="6206" y="7958"/>
                  </a:lnTo>
                  <a:lnTo>
                    <a:pt x="6206" y="8055"/>
                  </a:lnTo>
                  <a:lnTo>
                    <a:pt x="6206" y="8177"/>
                  </a:lnTo>
                  <a:lnTo>
                    <a:pt x="6254" y="8274"/>
                  </a:lnTo>
                  <a:lnTo>
                    <a:pt x="6303" y="8371"/>
                  </a:lnTo>
                  <a:lnTo>
                    <a:pt x="6376" y="8469"/>
                  </a:lnTo>
                  <a:lnTo>
                    <a:pt x="6449" y="8542"/>
                  </a:lnTo>
                  <a:lnTo>
                    <a:pt x="6546" y="8615"/>
                  </a:lnTo>
                  <a:lnTo>
                    <a:pt x="6643" y="8663"/>
                  </a:lnTo>
                  <a:lnTo>
                    <a:pt x="6765" y="8712"/>
                  </a:lnTo>
                  <a:lnTo>
                    <a:pt x="6862" y="8736"/>
                  </a:lnTo>
                  <a:lnTo>
                    <a:pt x="7008" y="8736"/>
                  </a:lnTo>
                  <a:lnTo>
                    <a:pt x="7130" y="8712"/>
                  </a:lnTo>
                  <a:lnTo>
                    <a:pt x="7349" y="8615"/>
                  </a:lnTo>
                  <a:lnTo>
                    <a:pt x="7592" y="8493"/>
                  </a:lnTo>
                  <a:lnTo>
                    <a:pt x="7690" y="8566"/>
                  </a:lnTo>
                  <a:lnTo>
                    <a:pt x="7836" y="8639"/>
                  </a:lnTo>
                  <a:lnTo>
                    <a:pt x="7982" y="8663"/>
                  </a:lnTo>
                  <a:lnTo>
                    <a:pt x="8128" y="8688"/>
                  </a:lnTo>
                  <a:lnTo>
                    <a:pt x="8225" y="8688"/>
                  </a:lnTo>
                  <a:lnTo>
                    <a:pt x="8347" y="8663"/>
                  </a:lnTo>
                  <a:lnTo>
                    <a:pt x="8566" y="8566"/>
                  </a:lnTo>
                  <a:lnTo>
                    <a:pt x="8639" y="8663"/>
                  </a:lnTo>
                  <a:lnTo>
                    <a:pt x="8736" y="8736"/>
                  </a:lnTo>
                  <a:lnTo>
                    <a:pt x="8833" y="8809"/>
                  </a:lnTo>
                  <a:lnTo>
                    <a:pt x="8931" y="8858"/>
                  </a:lnTo>
                  <a:lnTo>
                    <a:pt x="9174" y="8907"/>
                  </a:lnTo>
                  <a:lnTo>
                    <a:pt x="9417" y="8931"/>
                  </a:lnTo>
                  <a:lnTo>
                    <a:pt x="9661" y="8882"/>
                  </a:lnTo>
                  <a:lnTo>
                    <a:pt x="9880" y="8809"/>
                  </a:lnTo>
                  <a:lnTo>
                    <a:pt x="9977" y="8736"/>
                  </a:lnTo>
                  <a:lnTo>
                    <a:pt x="10074" y="8663"/>
                  </a:lnTo>
                  <a:lnTo>
                    <a:pt x="10172" y="8566"/>
                  </a:lnTo>
                  <a:lnTo>
                    <a:pt x="10269" y="8469"/>
                  </a:lnTo>
                  <a:lnTo>
                    <a:pt x="10293" y="8396"/>
                  </a:lnTo>
                  <a:lnTo>
                    <a:pt x="10293" y="8347"/>
                  </a:lnTo>
                  <a:lnTo>
                    <a:pt x="10269" y="8298"/>
                  </a:lnTo>
                  <a:lnTo>
                    <a:pt x="10245" y="8250"/>
                  </a:lnTo>
                  <a:lnTo>
                    <a:pt x="10172" y="8225"/>
                  </a:lnTo>
                  <a:lnTo>
                    <a:pt x="10123" y="8201"/>
                  </a:lnTo>
                  <a:lnTo>
                    <a:pt x="10001" y="8201"/>
                  </a:lnTo>
                  <a:lnTo>
                    <a:pt x="9782" y="8323"/>
                  </a:lnTo>
                  <a:lnTo>
                    <a:pt x="9563" y="8420"/>
                  </a:lnTo>
                  <a:lnTo>
                    <a:pt x="9442" y="8444"/>
                  </a:lnTo>
                  <a:lnTo>
                    <a:pt x="9344" y="8469"/>
                  </a:lnTo>
                  <a:lnTo>
                    <a:pt x="9223" y="8469"/>
                  </a:lnTo>
                  <a:lnTo>
                    <a:pt x="9101" y="8420"/>
                  </a:lnTo>
                  <a:lnTo>
                    <a:pt x="9004" y="8347"/>
                  </a:lnTo>
                  <a:lnTo>
                    <a:pt x="8931" y="8274"/>
                  </a:lnTo>
                  <a:lnTo>
                    <a:pt x="9052" y="8128"/>
                  </a:lnTo>
                  <a:lnTo>
                    <a:pt x="9150" y="7982"/>
                  </a:lnTo>
                  <a:lnTo>
                    <a:pt x="9247" y="7836"/>
                  </a:lnTo>
                  <a:lnTo>
                    <a:pt x="9296" y="7666"/>
                  </a:lnTo>
                  <a:lnTo>
                    <a:pt x="9320" y="7495"/>
                  </a:lnTo>
                  <a:lnTo>
                    <a:pt x="9296" y="7349"/>
                  </a:lnTo>
                  <a:lnTo>
                    <a:pt x="9247" y="7203"/>
                  </a:lnTo>
                  <a:lnTo>
                    <a:pt x="9150" y="7057"/>
                  </a:lnTo>
                  <a:lnTo>
                    <a:pt x="9052" y="6984"/>
                  </a:lnTo>
                  <a:lnTo>
                    <a:pt x="8955" y="6936"/>
                  </a:lnTo>
                  <a:close/>
                  <a:moveTo>
                    <a:pt x="1947" y="9710"/>
                  </a:moveTo>
                  <a:lnTo>
                    <a:pt x="1801" y="9758"/>
                  </a:lnTo>
                  <a:lnTo>
                    <a:pt x="1582" y="9856"/>
                  </a:lnTo>
                  <a:lnTo>
                    <a:pt x="1363" y="10002"/>
                  </a:lnTo>
                  <a:lnTo>
                    <a:pt x="925" y="10294"/>
                  </a:lnTo>
                  <a:lnTo>
                    <a:pt x="706" y="10415"/>
                  </a:lnTo>
                  <a:lnTo>
                    <a:pt x="585" y="10513"/>
                  </a:lnTo>
                  <a:lnTo>
                    <a:pt x="463" y="10610"/>
                  </a:lnTo>
                  <a:lnTo>
                    <a:pt x="366" y="10707"/>
                  </a:lnTo>
                  <a:lnTo>
                    <a:pt x="317" y="10829"/>
                  </a:lnTo>
                  <a:lnTo>
                    <a:pt x="317" y="10878"/>
                  </a:lnTo>
                  <a:lnTo>
                    <a:pt x="341" y="10926"/>
                  </a:lnTo>
                  <a:lnTo>
                    <a:pt x="366" y="10999"/>
                  </a:lnTo>
                  <a:lnTo>
                    <a:pt x="439" y="11048"/>
                  </a:lnTo>
                  <a:lnTo>
                    <a:pt x="536" y="11097"/>
                  </a:lnTo>
                  <a:lnTo>
                    <a:pt x="633" y="11097"/>
                  </a:lnTo>
                  <a:lnTo>
                    <a:pt x="755" y="11072"/>
                  </a:lnTo>
                  <a:lnTo>
                    <a:pt x="877" y="11048"/>
                  </a:lnTo>
                  <a:lnTo>
                    <a:pt x="1120" y="10926"/>
                  </a:lnTo>
                  <a:lnTo>
                    <a:pt x="1315" y="10829"/>
                  </a:lnTo>
                  <a:lnTo>
                    <a:pt x="1728" y="10610"/>
                  </a:lnTo>
                  <a:lnTo>
                    <a:pt x="1947" y="10488"/>
                  </a:lnTo>
                  <a:lnTo>
                    <a:pt x="2142" y="10342"/>
                  </a:lnTo>
                  <a:lnTo>
                    <a:pt x="2264" y="10245"/>
                  </a:lnTo>
                  <a:lnTo>
                    <a:pt x="2312" y="10123"/>
                  </a:lnTo>
                  <a:lnTo>
                    <a:pt x="2312" y="10002"/>
                  </a:lnTo>
                  <a:lnTo>
                    <a:pt x="2264" y="9880"/>
                  </a:lnTo>
                  <a:lnTo>
                    <a:pt x="2191" y="9783"/>
                  </a:lnTo>
                  <a:lnTo>
                    <a:pt x="2069" y="9734"/>
                  </a:lnTo>
                  <a:lnTo>
                    <a:pt x="1947" y="9710"/>
                  </a:lnTo>
                  <a:close/>
                  <a:moveTo>
                    <a:pt x="14065" y="10026"/>
                  </a:moveTo>
                  <a:lnTo>
                    <a:pt x="13895" y="10050"/>
                  </a:lnTo>
                  <a:lnTo>
                    <a:pt x="13846" y="10075"/>
                  </a:lnTo>
                  <a:lnTo>
                    <a:pt x="13797" y="10123"/>
                  </a:lnTo>
                  <a:lnTo>
                    <a:pt x="13773" y="10172"/>
                  </a:lnTo>
                  <a:lnTo>
                    <a:pt x="13749" y="10221"/>
                  </a:lnTo>
                  <a:lnTo>
                    <a:pt x="13773" y="10318"/>
                  </a:lnTo>
                  <a:lnTo>
                    <a:pt x="13797" y="10367"/>
                  </a:lnTo>
                  <a:lnTo>
                    <a:pt x="13846" y="10415"/>
                  </a:lnTo>
                  <a:lnTo>
                    <a:pt x="14138" y="10586"/>
                  </a:lnTo>
                  <a:lnTo>
                    <a:pt x="14454" y="10756"/>
                  </a:lnTo>
                  <a:lnTo>
                    <a:pt x="14624" y="10878"/>
                  </a:lnTo>
                  <a:lnTo>
                    <a:pt x="14819" y="10975"/>
                  </a:lnTo>
                  <a:lnTo>
                    <a:pt x="15014" y="11048"/>
                  </a:lnTo>
                  <a:lnTo>
                    <a:pt x="15208" y="11097"/>
                  </a:lnTo>
                  <a:lnTo>
                    <a:pt x="15379" y="11097"/>
                  </a:lnTo>
                  <a:lnTo>
                    <a:pt x="15427" y="11072"/>
                  </a:lnTo>
                  <a:lnTo>
                    <a:pt x="15500" y="11024"/>
                  </a:lnTo>
                  <a:lnTo>
                    <a:pt x="15573" y="10951"/>
                  </a:lnTo>
                  <a:lnTo>
                    <a:pt x="15598" y="10829"/>
                  </a:lnTo>
                  <a:lnTo>
                    <a:pt x="15598" y="10707"/>
                  </a:lnTo>
                  <a:lnTo>
                    <a:pt x="15549" y="10586"/>
                  </a:lnTo>
                  <a:lnTo>
                    <a:pt x="15500" y="10537"/>
                  </a:lnTo>
                  <a:lnTo>
                    <a:pt x="15452" y="10513"/>
                  </a:lnTo>
                  <a:lnTo>
                    <a:pt x="15379" y="10464"/>
                  </a:lnTo>
                  <a:lnTo>
                    <a:pt x="15306" y="10464"/>
                  </a:lnTo>
                  <a:lnTo>
                    <a:pt x="15135" y="10415"/>
                  </a:lnTo>
                  <a:lnTo>
                    <a:pt x="14965" y="10367"/>
                  </a:lnTo>
                  <a:lnTo>
                    <a:pt x="14600" y="10196"/>
                  </a:lnTo>
                  <a:lnTo>
                    <a:pt x="14430" y="10099"/>
                  </a:lnTo>
                  <a:lnTo>
                    <a:pt x="14260" y="10050"/>
                  </a:lnTo>
                  <a:lnTo>
                    <a:pt x="14065" y="10026"/>
                  </a:lnTo>
                  <a:close/>
                  <a:moveTo>
                    <a:pt x="8468" y="2605"/>
                  </a:moveTo>
                  <a:lnTo>
                    <a:pt x="8760" y="2629"/>
                  </a:lnTo>
                  <a:lnTo>
                    <a:pt x="9052" y="2678"/>
                  </a:lnTo>
                  <a:lnTo>
                    <a:pt x="9344" y="2726"/>
                  </a:lnTo>
                  <a:lnTo>
                    <a:pt x="9125" y="2799"/>
                  </a:lnTo>
                  <a:lnTo>
                    <a:pt x="9101" y="2824"/>
                  </a:lnTo>
                  <a:lnTo>
                    <a:pt x="9101" y="2848"/>
                  </a:lnTo>
                  <a:lnTo>
                    <a:pt x="9101" y="2872"/>
                  </a:lnTo>
                  <a:lnTo>
                    <a:pt x="9125" y="2897"/>
                  </a:lnTo>
                  <a:lnTo>
                    <a:pt x="9223" y="2945"/>
                  </a:lnTo>
                  <a:lnTo>
                    <a:pt x="9320" y="2970"/>
                  </a:lnTo>
                  <a:lnTo>
                    <a:pt x="9442" y="2945"/>
                  </a:lnTo>
                  <a:lnTo>
                    <a:pt x="9563" y="2921"/>
                  </a:lnTo>
                  <a:lnTo>
                    <a:pt x="9855" y="2872"/>
                  </a:lnTo>
                  <a:lnTo>
                    <a:pt x="10269" y="3043"/>
                  </a:lnTo>
                  <a:lnTo>
                    <a:pt x="10074" y="3067"/>
                  </a:lnTo>
                  <a:lnTo>
                    <a:pt x="9855" y="3116"/>
                  </a:lnTo>
                  <a:lnTo>
                    <a:pt x="9685" y="3189"/>
                  </a:lnTo>
                  <a:lnTo>
                    <a:pt x="9515" y="3262"/>
                  </a:lnTo>
                  <a:lnTo>
                    <a:pt x="9515" y="3286"/>
                  </a:lnTo>
                  <a:lnTo>
                    <a:pt x="9490" y="3310"/>
                  </a:lnTo>
                  <a:lnTo>
                    <a:pt x="9515" y="3335"/>
                  </a:lnTo>
                  <a:lnTo>
                    <a:pt x="9539" y="3359"/>
                  </a:lnTo>
                  <a:lnTo>
                    <a:pt x="9953" y="3335"/>
                  </a:lnTo>
                  <a:lnTo>
                    <a:pt x="10342" y="3310"/>
                  </a:lnTo>
                  <a:lnTo>
                    <a:pt x="10780" y="3310"/>
                  </a:lnTo>
                  <a:lnTo>
                    <a:pt x="11048" y="3505"/>
                  </a:lnTo>
                  <a:lnTo>
                    <a:pt x="10756" y="3578"/>
                  </a:lnTo>
                  <a:lnTo>
                    <a:pt x="10464" y="3675"/>
                  </a:lnTo>
                  <a:lnTo>
                    <a:pt x="10245" y="3797"/>
                  </a:lnTo>
                  <a:lnTo>
                    <a:pt x="10099" y="3918"/>
                  </a:lnTo>
                  <a:lnTo>
                    <a:pt x="10074" y="3943"/>
                  </a:lnTo>
                  <a:lnTo>
                    <a:pt x="10099" y="3943"/>
                  </a:lnTo>
                  <a:lnTo>
                    <a:pt x="10391" y="3918"/>
                  </a:lnTo>
                  <a:lnTo>
                    <a:pt x="10683" y="3870"/>
                  </a:lnTo>
                  <a:lnTo>
                    <a:pt x="10975" y="3821"/>
                  </a:lnTo>
                  <a:lnTo>
                    <a:pt x="11291" y="3773"/>
                  </a:lnTo>
                  <a:lnTo>
                    <a:pt x="11364" y="3773"/>
                  </a:lnTo>
                  <a:lnTo>
                    <a:pt x="11583" y="3967"/>
                  </a:lnTo>
                  <a:lnTo>
                    <a:pt x="11778" y="4186"/>
                  </a:lnTo>
                  <a:lnTo>
                    <a:pt x="11388" y="4210"/>
                  </a:lnTo>
                  <a:lnTo>
                    <a:pt x="10829" y="4259"/>
                  </a:lnTo>
                  <a:lnTo>
                    <a:pt x="10561" y="4283"/>
                  </a:lnTo>
                  <a:lnTo>
                    <a:pt x="10318" y="4381"/>
                  </a:lnTo>
                  <a:lnTo>
                    <a:pt x="10293" y="4405"/>
                  </a:lnTo>
                  <a:lnTo>
                    <a:pt x="10293" y="4429"/>
                  </a:lnTo>
                  <a:lnTo>
                    <a:pt x="10318" y="4454"/>
                  </a:lnTo>
                  <a:lnTo>
                    <a:pt x="10585" y="4527"/>
                  </a:lnTo>
                  <a:lnTo>
                    <a:pt x="11705" y="4527"/>
                  </a:lnTo>
                  <a:lnTo>
                    <a:pt x="11997" y="4502"/>
                  </a:lnTo>
                  <a:lnTo>
                    <a:pt x="12216" y="4867"/>
                  </a:lnTo>
                  <a:lnTo>
                    <a:pt x="11851" y="4867"/>
                  </a:lnTo>
                  <a:lnTo>
                    <a:pt x="11267" y="4892"/>
                  </a:lnTo>
                  <a:lnTo>
                    <a:pt x="10658" y="4940"/>
                  </a:lnTo>
                  <a:lnTo>
                    <a:pt x="10634" y="4940"/>
                  </a:lnTo>
                  <a:lnTo>
                    <a:pt x="10634" y="4965"/>
                  </a:lnTo>
                  <a:lnTo>
                    <a:pt x="10634" y="4989"/>
                  </a:lnTo>
                  <a:lnTo>
                    <a:pt x="10658" y="5013"/>
                  </a:lnTo>
                  <a:lnTo>
                    <a:pt x="10902" y="5086"/>
                  </a:lnTo>
                  <a:lnTo>
                    <a:pt x="11169" y="5111"/>
                  </a:lnTo>
                  <a:lnTo>
                    <a:pt x="12021" y="5111"/>
                  </a:lnTo>
                  <a:lnTo>
                    <a:pt x="12362" y="5135"/>
                  </a:lnTo>
                  <a:lnTo>
                    <a:pt x="12556" y="5622"/>
                  </a:lnTo>
                  <a:lnTo>
                    <a:pt x="11461" y="5622"/>
                  </a:lnTo>
                  <a:lnTo>
                    <a:pt x="11291" y="5646"/>
                  </a:lnTo>
                  <a:lnTo>
                    <a:pt x="11145" y="5695"/>
                  </a:lnTo>
                  <a:lnTo>
                    <a:pt x="10999" y="5768"/>
                  </a:lnTo>
                  <a:lnTo>
                    <a:pt x="10975" y="5792"/>
                  </a:lnTo>
                  <a:lnTo>
                    <a:pt x="10999" y="5841"/>
                  </a:lnTo>
                  <a:lnTo>
                    <a:pt x="11267" y="5889"/>
                  </a:lnTo>
                  <a:lnTo>
                    <a:pt x="11534" y="5889"/>
                  </a:lnTo>
                  <a:lnTo>
                    <a:pt x="12070" y="5914"/>
                  </a:lnTo>
                  <a:lnTo>
                    <a:pt x="12654" y="5938"/>
                  </a:lnTo>
                  <a:lnTo>
                    <a:pt x="12702" y="6060"/>
                  </a:lnTo>
                  <a:lnTo>
                    <a:pt x="12727" y="6181"/>
                  </a:lnTo>
                  <a:lnTo>
                    <a:pt x="12386" y="6181"/>
                  </a:lnTo>
                  <a:lnTo>
                    <a:pt x="11729" y="6254"/>
                  </a:lnTo>
                  <a:lnTo>
                    <a:pt x="11413" y="6279"/>
                  </a:lnTo>
                  <a:lnTo>
                    <a:pt x="11121" y="6352"/>
                  </a:lnTo>
                  <a:lnTo>
                    <a:pt x="11096" y="6352"/>
                  </a:lnTo>
                  <a:lnTo>
                    <a:pt x="11096" y="6376"/>
                  </a:lnTo>
                  <a:lnTo>
                    <a:pt x="11096" y="6400"/>
                  </a:lnTo>
                  <a:lnTo>
                    <a:pt x="11121" y="6425"/>
                  </a:lnTo>
                  <a:lnTo>
                    <a:pt x="11388" y="6473"/>
                  </a:lnTo>
                  <a:lnTo>
                    <a:pt x="11656" y="6498"/>
                  </a:lnTo>
                  <a:lnTo>
                    <a:pt x="12508" y="6498"/>
                  </a:lnTo>
                  <a:lnTo>
                    <a:pt x="12824" y="6522"/>
                  </a:lnTo>
                  <a:lnTo>
                    <a:pt x="12873" y="6838"/>
                  </a:lnTo>
                  <a:lnTo>
                    <a:pt x="12556" y="6838"/>
                  </a:lnTo>
                  <a:lnTo>
                    <a:pt x="12240" y="6863"/>
                  </a:lnTo>
                  <a:lnTo>
                    <a:pt x="11753" y="6887"/>
                  </a:lnTo>
                  <a:lnTo>
                    <a:pt x="11510" y="6911"/>
                  </a:lnTo>
                  <a:lnTo>
                    <a:pt x="11267" y="6936"/>
                  </a:lnTo>
                  <a:lnTo>
                    <a:pt x="11242" y="6936"/>
                  </a:lnTo>
                  <a:lnTo>
                    <a:pt x="11242" y="6960"/>
                  </a:lnTo>
                  <a:lnTo>
                    <a:pt x="11242" y="7009"/>
                  </a:lnTo>
                  <a:lnTo>
                    <a:pt x="11267" y="7009"/>
                  </a:lnTo>
                  <a:lnTo>
                    <a:pt x="11461" y="7082"/>
                  </a:lnTo>
                  <a:lnTo>
                    <a:pt x="11680" y="7130"/>
                  </a:lnTo>
                  <a:lnTo>
                    <a:pt x="12727" y="7130"/>
                  </a:lnTo>
                  <a:lnTo>
                    <a:pt x="12921" y="7106"/>
                  </a:lnTo>
                  <a:lnTo>
                    <a:pt x="12994" y="7593"/>
                  </a:lnTo>
                  <a:lnTo>
                    <a:pt x="12994" y="7593"/>
                  </a:lnTo>
                  <a:lnTo>
                    <a:pt x="12848" y="7568"/>
                  </a:lnTo>
                  <a:lnTo>
                    <a:pt x="12702" y="7568"/>
                  </a:lnTo>
                  <a:lnTo>
                    <a:pt x="12435" y="7593"/>
                  </a:lnTo>
                  <a:lnTo>
                    <a:pt x="11997" y="7593"/>
                  </a:lnTo>
                  <a:lnTo>
                    <a:pt x="11778" y="7617"/>
                  </a:lnTo>
                  <a:lnTo>
                    <a:pt x="11559" y="7690"/>
                  </a:lnTo>
                  <a:lnTo>
                    <a:pt x="11534" y="7690"/>
                  </a:lnTo>
                  <a:lnTo>
                    <a:pt x="11534" y="7739"/>
                  </a:lnTo>
                  <a:lnTo>
                    <a:pt x="11534" y="7763"/>
                  </a:lnTo>
                  <a:lnTo>
                    <a:pt x="11559" y="7787"/>
                  </a:lnTo>
                  <a:lnTo>
                    <a:pt x="11778" y="7836"/>
                  </a:lnTo>
                  <a:lnTo>
                    <a:pt x="11997" y="7860"/>
                  </a:lnTo>
                  <a:lnTo>
                    <a:pt x="12435" y="7860"/>
                  </a:lnTo>
                  <a:lnTo>
                    <a:pt x="12702" y="7885"/>
                  </a:lnTo>
                  <a:lnTo>
                    <a:pt x="12848" y="7885"/>
                  </a:lnTo>
                  <a:lnTo>
                    <a:pt x="12994" y="7860"/>
                  </a:lnTo>
                  <a:lnTo>
                    <a:pt x="12994" y="7909"/>
                  </a:lnTo>
                  <a:lnTo>
                    <a:pt x="12994" y="8250"/>
                  </a:lnTo>
                  <a:lnTo>
                    <a:pt x="12873" y="8201"/>
                  </a:lnTo>
                  <a:lnTo>
                    <a:pt x="12775" y="8201"/>
                  </a:lnTo>
                  <a:lnTo>
                    <a:pt x="12532" y="8177"/>
                  </a:lnTo>
                  <a:lnTo>
                    <a:pt x="12094" y="8177"/>
                  </a:lnTo>
                  <a:lnTo>
                    <a:pt x="11875" y="8201"/>
                  </a:lnTo>
                  <a:lnTo>
                    <a:pt x="11656" y="8250"/>
                  </a:lnTo>
                  <a:lnTo>
                    <a:pt x="11656" y="8274"/>
                  </a:lnTo>
                  <a:lnTo>
                    <a:pt x="11632" y="8298"/>
                  </a:lnTo>
                  <a:lnTo>
                    <a:pt x="11656" y="8298"/>
                  </a:lnTo>
                  <a:lnTo>
                    <a:pt x="11656" y="8323"/>
                  </a:lnTo>
                  <a:lnTo>
                    <a:pt x="12045" y="8396"/>
                  </a:lnTo>
                  <a:lnTo>
                    <a:pt x="12410" y="8444"/>
                  </a:lnTo>
                  <a:lnTo>
                    <a:pt x="12702" y="8469"/>
                  </a:lnTo>
                  <a:lnTo>
                    <a:pt x="12824" y="8493"/>
                  </a:lnTo>
                  <a:lnTo>
                    <a:pt x="12970" y="8469"/>
                  </a:lnTo>
                  <a:lnTo>
                    <a:pt x="12873" y="8858"/>
                  </a:lnTo>
                  <a:lnTo>
                    <a:pt x="12654" y="8809"/>
                  </a:lnTo>
                  <a:lnTo>
                    <a:pt x="12483" y="8785"/>
                  </a:lnTo>
                  <a:lnTo>
                    <a:pt x="12264" y="8736"/>
                  </a:lnTo>
                  <a:lnTo>
                    <a:pt x="11826" y="8736"/>
                  </a:lnTo>
                  <a:lnTo>
                    <a:pt x="11607" y="8809"/>
                  </a:lnTo>
                  <a:lnTo>
                    <a:pt x="11583" y="8834"/>
                  </a:lnTo>
                  <a:lnTo>
                    <a:pt x="11583" y="8858"/>
                  </a:lnTo>
                  <a:lnTo>
                    <a:pt x="11583" y="8882"/>
                  </a:lnTo>
                  <a:lnTo>
                    <a:pt x="11851" y="8882"/>
                  </a:lnTo>
                  <a:lnTo>
                    <a:pt x="12094" y="8931"/>
                  </a:lnTo>
                  <a:lnTo>
                    <a:pt x="12556" y="9053"/>
                  </a:lnTo>
                  <a:lnTo>
                    <a:pt x="12775" y="9126"/>
                  </a:lnTo>
                  <a:lnTo>
                    <a:pt x="12654" y="9345"/>
                  </a:lnTo>
                  <a:lnTo>
                    <a:pt x="12508" y="9296"/>
                  </a:lnTo>
                  <a:lnTo>
                    <a:pt x="12313" y="9272"/>
                  </a:lnTo>
                  <a:lnTo>
                    <a:pt x="12143" y="9223"/>
                  </a:lnTo>
                  <a:lnTo>
                    <a:pt x="11972" y="9199"/>
                  </a:lnTo>
                  <a:lnTo>
                    <a:pt x="11607" y="9199"/>
                  </a:lnTo>
                  <a:lnTo>
                    <a:pt x="11583" y="9223"/>
                  </a:lnTo>
                  <a:lnTo>
                    <a:pt x="11583" y="9247"/>
                  </a:lnTo>
                  <a:lnTo>
                    <a:pt x="11583" y="9272"/>
                  </a:lnTo>
                  <a:lnTo>
                    <a:pt x="11924" y="9418"/>
                  </a:lnTo>
                  <a:lnTo>
                    <a:pt x="12240" y="9564"/>
                  </a:lnTo>
                  <a:lnTo>
                    <a:pt x="12532" y="9637"/>
                  </a:lnTo>
                  <a:lnTo>
                    <a:pt x="12337" y="9929"/>
                  </a:lnTo>
                  <a:lnTo>
                    <a:pt x="12337" y="9977"/>
                  </a:lnTo>
                  <a:lnTo>
                    <a:pt x="12167" y="9904"/>
                  </a:lnTo>
                  <a:lnTo>
                    <a:pt x="11997" y="9880"/>
                  </a:lnTo>
                  <a:lnTo>
                    <a:pt x="11802" y="9831"/>
                  </a:lnTo>
                  <a:lnTo>
                    <a:pt x="11242" y="9831"/>
                  </a:lnTo>
                  <a:lnTo>
                    <a:pt x="11218" y="9856"/>
                  </a:lnTo>
                  <a:lnTo>
                    <a:pt x="11218" y="9880"/>
                  </a:lnTo>
                  <a:lnTo>
                    <a:pt x="11242" y="9880"/>
                  </a:lnTo>
                  <a:lnTo>
                    <a:pt x="11534" y="10002"/>
                  </a:lnTo>
                  <a:lnTo>
                    <a:pt x="11851" y="10123"/>
                  </a:lnTo>
                  <a:lnTo>
                    <a:pt x="12167" y="10245"/>
                  </a:lnTo>
                  <a:lnTo>
                    <a:pt x="11972" y="10513"/>
                  </a:lnTo>
                  <a:lnTo>
                    <a:pt x="11826" y="10488"/>
                  </a:lnTo>
                  <a:lnTo>
                    <a:pt x="11413" y="10391"/>
                  </a:lnTo>
                  <a:lnTo>
                    <a:pt x="11023" y="10342"/>
                  </a:lnTo>
                  <a:lnTo>
                    <a:pt x="10975" y="10342"/>
                  </a:lnTo>
                  <a:lnTo>
                    <a:pt x="10975" y="10367"/>
                  </a:lnTo>
                  <a:lnTo>
                    <a:pt x="10975" y="10391"/>
                  </a:lnTo>
                  <a:lnTo>
                    <a:pt x="10999" y="10440"/>
                  </a:lnTo>
                  <a:lnTo>
                    <a:pt x="11145" y="10537"/>
                  </a:lnTo>
                  <a:lnTo>
                    <a:pt x="11315" y="10610"/>
                  </a:lnTo>
                  <a:lnTo>
                    <a:pt x="11632" y="10732"/>
                  </a:lnTo>
                  <a:lnTo>
                    <a:pt x="11802" y="10780"/>
                  </a:lnTo>
                  <a:lnTo>
                    <a:pt x="11656" y="10999"/>
                  </a:lnTo>
                  <a:lnTo>
                    <a:pt x="11510" y="10951"/>
                  </a:lnTo>
                  <a:lnTo>
                    <a:pt x="11364" y="10926"/>
                  </a:lnTo>
                  <a:lnTo>
                    <a:pt x="11072" y="10853"/>
                  </a:lnTo>
                  <a:lnTo>
                    <a:pt x="10950" y="10853"/>
                  </a:lnTo>
                  <a:lnTo>
                    <a:pt x="10804" y="10902"/>
                  </a:lnTo>
                  <a:lnTo>
                    <a:pt x="10780" y="10926"/>
                  </a:lnTo>
                  <a:lnTo>
                    <a:pt x="10756" y="10951"/>
                  </a:lnTo>
                  <a:lnTo>
                    <a:pt x="10756" y="10999"/>
                  </a:lnTo>
                  <a:lnTo>
                    <a:pt x="10780" y="11048"/>
                  </a:lnTo>
                  <a:lnTo>
                    <a:pt x="10902" y="11121"/>
                  </a:lnTo>
                  <a:lnTo>
                    <a:pt x="11023" y="11170"/>
                  </a:lnTo>
                  <a:lnTo>
                    <a:pt x="11267" y="11243"/>
                  </a:lnTo>
                  <a:lnTo>
                    <a:pt x="11461" y="11291"/>
                  </a:lnTo>
                  <a:lnTo>
                    <a:pt x="11242" y="11583"/>
                  </a:lnTo>
                  <a:lnTo>
                    <a:pt x="11072" y="11535"/>
                  </a:lnTo>
                  <a:lnTo>
                    <a:pt x="10877" y="11535"/>
                  </a:lnTo>
                  <a:lnTo>
                    <a:pt x="10683" y="11583"/>
                  </a:lnTo>
                  <a:lnTo>
                    <a:pt x="10658" y="11608"/>
                  </a:lnTo>
                  <a:lnTo>
                    <a:pt x="10683" y="11632"/>
                  </a:lnTo>
                  <a:lnTo>
                    <a:pt x="10829" y="11681"/>
                  </a:lnTo>
                  <a:lnTo>
                    <a:pt x="10975" y="11729"/>
                  </a:lnTo>
                  <a:lnTo>
                    <a:pt x="11096" y="11778"/>
                  </a:lnTo>
                  <a:lnTo>
                    <a:pt x="10877" y="12143"/>
                  </a:lnTo>
                  <a:lnTo>
                    <a:pt x="10829" y="12118"/>
                  </a:lnTo>
                  <a:lnTo>
                    <a:pt x="10658" y="12045"/>
                  </a:lnTo>
                  <a:lnTo>
                    <a:pt x="10561" y="11997"/>
                  </a:lnTo>
                  <a:lnTo>
                    <a:pt x="10464" y="11972"/>
                  </a:lnTo>
                  <a:lnTo>
                    <a:pt x="10439" y="11997"/>
                  </a:lnTo>
                  <a:lnTo>
                    <a:pt x="10439" y="12045"/>
                  </a:lnTo>
                  <a:lnTo>
                    <a:pt x="10488" y="12118"/>
                  </a:lnTo>
                  <a:lnTo>
                    <a:pt x="10585" y="12191"/>
                  </a:lnTo>
                  <a:lnTo>
                    <a:pt x="10756" y="12313"/>
                  </a:lnTo>
                  <a:lnTo>
                    <a:pt x="10561" y="12654"/>
                  </a:lnTo>
                  <a:lnTo>
                    <a:pt x="10415" y="12629"/>
                  </a:lnTo>
                  <a:lnTo>
                    <a:pt x="10172" y="12629"/>
                  </a:lnTo>
                  <a:lnTo>
                    <a:pt x="10026" y="12654"/>
                  </a:lnTo>
                  <a:lnTo>
                    <a:pt x="10026" y="12678"/>
                  </a:lnTo>
                  <a:lnTo>
                    <a:pt x="10026" y="12702"/>
                  </a:lnTo>
                  <a:lnTo>
                    <a:pt x="10245" y="12800"/>
                  </a:lnTo>
                  <a:lnTo>
                    <a:pt x="10439" y="12897"/>
                  </a:lnTo>
                  <a:lnTo>
                    <a:pt x="10196" y="13384"/>
                  </a:lnTo>
                  <a:lnTo>
                    <a:pt x="9880" y="13384"/>
                  </a:lnTo>
                  <a:lnTo>
                    <a:pt x="9904" y="13432"/>
                  </a:lnTo>
                  <a:lnTo>
                    <a:pt x="10147" y="13505"/>
                  </a:lnTo>
                  <a:lnTo>
                    <a:pt x="10074" y="13700"/>
                  </a:lnTo>
                  <a:lnTo>
                    <a:pt x="10026" y="13895"/>
                  </a:lnTo>
                  <a:lnTo>
                    <a:pt x="9953" y="14284"/>
                  </a:lnTo>
                  <a:lnTo>
                    <a:pt x="9880" y="14673"/>
                  </a:lnTo>
                  <a:lnTo>
                    <a:pt x="9807" y="15087"/>
                  </a:lnTo>
                  <a:lnTo>
                    <a:pt x="9101" y="15111"/>
                  </a:lnTo>
                  <a:lnTo>
                    <a:pt x="9247" y="14673"/>
                  </a:lnTo>
                  <a:lnTo>
                    <a:pt x="9344" y="14235"/>
                  </a:lnTo>
                  <a:lnTo>
                    <a:pt x="9539" y="13359"/>
                  </a:lnTo>
                  <a:lnTo>
                    <a:pt x="9734" y="12459"/>
                  </a:lnTo>
                  <a:lnTo>
                    <a:pt x="9855" y="12021"/>
                  </a:lnTo>
                  <a:lnTo>
                    <a:pt x="9977" y="11583"/>
                  </a:lnTo>
                  <a:lnTo>
                    <a:pt x="10269" y="10659"/>
                  </a:lnTo>
                  <a:lnTo>
                    <a:pt x="10537" y="9734"/>
                  </a:lnTo>
                  <a:lnTo>
                    <a:pt x="10658" y="9320"/>
                  </a:lnTo>
                  <a:lnTo>
                    <a:pt x="10756" y="8858"/>
                  </a:lnTo>
                  <a:lnTo>
                    <a:pt x="10780" y="8639"/>
                  </a:lnTo>
                  <a:lnTo>
                    <a:pt x="10780" y="8396"/>
                  </a:lnTo>
                  <a:lnTo>
                    <a:pt x="10756" y="8177"/>
                  </a:lnTo>
                  <a:lnTo>
                    <a:pt x="10707" y="7958"/>
                  </a:lnTo>
                  <a:lnTo>
                    <a:pt x="10683" y="7933"/>
                  </a:lnTo>
                  <a:lnTo>
                    <a:pt x="10634" y="7933"/>
                  </a:lnTo>
                  <a:lnTo>
                    <a:pt x="10610" y="7958"/>
                  </a:lnTo>
                  <a:lnTo>
                    <a:pt x="10537" y="8177"/>
                  </a:lnTo>
                  <a:lnTo>
                    <a:pt x="10464" y="8420"/>
                  </a:lnTo>
                  <a:lnTo>
                    <a:pt x="10366" y="8882"/>
                  </a:lnTo>
                  <a:lnTo>
                    <a:pt x="10293" y="9369"/>
                  </a:lnTo>
                  <a:lnTo>
                    <a:pt x="10172" y="9831"/>
                  </a:lnTo>
                  <a:lnTo>
                    <a:pt x="9904" y="10756"/>
                  </a:lnTo>
                  <a:lnTo>
                    <a:pt x="9588" y="11656"/>
                  </a:lnTo>
                  <a:lnTo>
                    <a:pt x="9466" y="12094"/>
                  </a:lnTo>
                  <a:lnTo>
                    <a:pt x="9369" y="12532"/>
                  </a:lnTo>
                  <a:lnTo>
                    <a:pt x="9174" y="13384"/>
                  </a:lnTo>
                  <a:lnTo>
                    <a:pt x="8979" y="14260"/>
                  </a:lnTo>
                  <a:lnTo>
                    <a:pt x="8858" y="14698"/>
                  </a:lnTo>
                  <a:lnTo>
                    <a:pt x="8736" y="15111"/>
                  </a:lnTo>
                  <a:lnTo>
                    <a:pt x="8128" y="15136"/>
                  </a:lnTo>
                  <a:lnTo>
                    <a:pt x="7519" y="15087"/>
                  </a:lnTo>
                  <a:lnTo>
                    <a:pt x="7179" y="15063"/>
                  </a:lnTo>
                  <a:lnTo>
                    <a:pt x="7154" y="15038"/>
                  </a:lnTo>
                  <a:lnTo>
                    <a:pt x="7081" y="14698"/>
                  </a:lnTo>
                  <a:lnTo>
                    <a:pt x="7033" y="14357"/>
                  </a:lnTo>
                  <a:lnTo>
                    <a:pt x="6935" y="13651"/>
                  </a:lnTo>
                  <a:lnTo>
                    <a:pt x="6765" y="12605"/>
                  </a:lnTo>
                  <a:lnTo>
                    <a:pt x="6570" y="11583"/>
                  </a:lnTo>
                  <a:lnTo>
                    <a:pt x="6230" y="9880"/>
                  </a:lnTo>
                  <a:lnTo>
                    <a:pt x="6060" y="9028"/>
                  </a:lnTo>
                  <a:lnTo>
                    <a:pt x="5841" y="8177"/>
                  </a:lnTo>
                  <a:lnTo>
                    <a:pt x="5816" y="8152"/>
                  </a:lnTo>
                  <a:lnTo>
                    <a:pt x="5768" y="8128"/>
                  </a:lnTo>
                  <a:lnTo>
                    <a:pt x="5743" y="8128"/>
                  </a:lnTo>
                  <a:lnTo>
                    <a:pt x="5695" y="8152"/>
                  </a:lnTo>
                  <a:lnTo>
                    <a:pt x="5646" y="8298"/>
                  </a:lnTo>
                  <a:lnTo>
                    <a:pt x="5646" y="8420"/>
                  </a:lnTo>
                  <a:lnTo>
                    <a:pt x="5646" y="8542"/>
                  </a:lnTo>
                  <a:lnTo>
                    <a:pt x="5646" y="8663"/>
                  </a:lnTo>
                  <a:lnTo>
                    <a:pt x="5719" y="8931"/>
                  </a:lnTo>
                  <a:lnTo>
                    <a:pt x="5768" y="9199"/>
                  </a:lnTo>
                  <a:lnTo>
                    <a:pt x="5865" y="9734"/>
                  </a:lnTo>
                  <a:lnTo>
                    <a:pt x="5962" y="10245"/>
                  </a:lnTo>
                  <a:lnTo>
                    <a:pt x="6035" y="10780"/>
                  </a:lnTo>
                  <a:lnTo>
                    <a:pt x="6133" y="11316"/>
                  </a:lnTo>
                  <a:lnTo>
                    <a:pt x="6327" y="12337"/>
                  </a:lnTo>
                  <a:lnTo>
                    <a:pt x="6522" y="13384"/>
                  </a:lnTo>
                  <a:lnTo>
                    <a:pt x="6570" y="13773"/>
                  </a:lnTo>
                  <a:lnTo>
                    <a:pt x="6619" y="14211"/>
                  </a:lnTo>
                  <a:lnTo>
                    <a:pt x="6668" y="14625"/>
                  </a:lnTo>
                  <a:lnTo>
                    <a:pt x="6716" y="14819"/>
                  </a:lnTo>
                  <a:lnTo>
                    <a:pt x="6765" y="15014"/>
                  </a:lnTo>
                  <a:lnTo>
                    <a:pt x="6497" y="15038"/>
                  </a:lnTo>
                  <a:lnTo>
                    <a:pt x="6473" y="14625"/>
                  </a:lnTo>
                  <a:lnTo>
                    <a:pt x="6400" y="14235"/>
                  </a:lnTo>
                  <a:lnTo>
                    <a:pt x="6279" y="13846"/>
                  </a:lnTo>
                  <a:lnTo>
                    <a:pt x="6133" y="13481"/>
                  </a:lnTo>
                  <a:lnTo>
                    <a:pt x="5938" y="13116"/>
                  </a:lnTo>
                  <a:lnTo>
                    <a:pt x="5743" y="12775"/>
                  </a:lnTo>
                  <a:lnTo>
                    <a:pt x="5281" y="12070"/>
                  </a:lnTo>
                  <a:lnTo>
                    <a:pt x="4746" y="11267"/>
                  </a:lnTo>
                  <a:lnTo>
                    <a:pt x="4210" y="10415"/>
                  </a:lnTo>
                  <a:lnTo>
                    <a:pt x="3967" y="9977"/>
                  </a:lnTo>
                  <a:lnTo>
                    <a:pt x="3724" y="9539"/>
                  </a:lnTo>
                  <a:lnTo>
                    <a:pt x="3529" y="9077"/>
                  </a:lnTo>
                  <a:lnTo>
                    <a:pt x="3359" y="8615"/>
                  </a:lnTo>
                  <a:lnTo>
                    <a:pt x="3286" y="8396"/>
                  </a:lnTo>
                  <a:lnTo>
                    <a:pt x="3261" y="8152"/>
                  </a:lnTo>
                  <a:lnTo>
                    <a:pt x="3237" y="7909"/>
                  </a:lnTo>
                  <a:lnTo>
                    <a:pt x="3237" y="7666"/>
                  </a:lnTo>
                  <a:lnTo>
                    <a:pt x="3261" y="7155"/>
                  </a:lnTo>
                  <a:lnTo>
                    <a:pt x="3310" y="6668"/>
                  </a:lnTo>
                  <a:lnTo>
                    <a:pt x="3334" y="6376"/>
                  </a:lnTo>
                  <a:lnTo>
                    <a:pt x="3407" y="6108"/>
                  </a:lnTo>
                  <a:lnTo>
                    <a:pt x="3480" y="5841"/>
                  </a:lnTo>
                  <a:lnTo>
                    <a:pt x="3578" y="5597"/>
                  </a:lnTo>
                  <a:lnTo>
                    <a:pt x="3699" y="5354"/>
                  </a:lnTo>
                  <a:lnTo>
                    <a:pt x="3845" y="5111"/>
                  </a:lnTo>
                  <a:lnTo>
                    <a:pt x="4016" y="4892"/>
                  </a:lnTo>
                  <a:lnTo>
                    <a:pt x="4186" y="4673"/>
                  </a:lnTo>
                  <a:lnTo>
                    <a:pt x="4648" y="4162"/>
                  </a:lnTo>
                  <a:lnTo>
                    <a:pt x="5062" y="3748"/>
                  </a:lnTo>
                  <a:lnTo>
                    <a:pt x="5403" y="3432"/>
                  </a:lnTo>
                  <a:lnTo>
                    <a:pt x="5743" y="3189"/>
                  </a:lnTo>
                  <a:lnTo>
                    <a:pt x="6060" y="3018"/>
                  </a:lnTo>
                  <a:lnTo>
                    <a:pt x="6352" y="2872"/>
                  </a:lnTo>
                  <a:lnTo>
                    <a:pt x="6668" y="2775"/>
                  </a:lnTo>
                  <a:lnTo>
                    <a:pt x="6984" y="2702"/>
                  </a:lnTo>
                  <a:lnTo>
                    <a:pt x="7276" y="2653"/>
                  </a:lnTo>
                  <a:lnTo>
                    <a:pt x="7568" y="2629"/>
                  </a:lnTo>
                  <a:lnTo>
                    <a:pt x="7860" y="2605"/>
                  </a:lnTo>
                  <a:close/>
                  <a:moveTo>
                    <a:pt x="6716" y="15525"/>
                  </a:moveTo>
                  <a:lnTo>
                    <a:pt x="6619" y="15720"/>
                  </a:lnTo>
                  <a:lnTo>
                    <a:pt x="6352" y="16158"/>
                  </a:lnTo>
                  <a:lnTo>
                    <a:pt x="6279" y="16109"/>
                  </a:lnTo>
                  <a:lnTo>
                    <a:pt x="6230" y="16060"/>
                  </a:lnTo>
                  <a:lnTo>
                    <a:pt x="6206" y="15963"/>
                  </a:lnTo>
                  <a:lnTo>
                    <a:pt x="6206" y="15866"/>
                  </a:lnTo>
                  <a:lnTo>
                    <a:pt x="6206" y="15768"/>
                  </a:lnTo>
                  <a:lnTo>
                    <a:pt x="6230" y="15695"/>
                  </a:lnTo>
                  <a:lnTo>
                    <a:pt x="6279" y="15598"/>
                  </a:lnTo>
                  <a:lnTo>
                    <a:pt x="6327" y="15549"/>
                  </a:lnTo>
                  <a:lnTo>
                    <a:pt x="6595" y="15525"/>
                  </a:lnTo>
                  <a:close/>
                  <a:moveTo>
                    <a:pt x="6887" y="15525"/>
                  </a:moveTo>
                  <a:lnTo>
                    <a:pt x="7276" y="15549"/>
                  </a:lnTo>
                  <a:lnTo>
                    <a:pt x="7641" y="15598"/>
                  </a:lnTo>
                  <a:lnTo>
                    <a:pt x="8225" y="15647"/>
                  </a:lnTo>
                  <a:lnTo>
                    <a:pt x="8809" y="15671"/>
                  </a:lnTo>
                  <a:lnTo>
                    <a:pt x="8541" y="15963"/>
                  </a:lnTo>
                  <a:lnTo>
                    <a:pt x="8298" y="16255"/>
                  </a:lnTo>
                  <a:lnTo>
                    <a:pt x="7909" y="16231"/>
                  </a:lnTo>
                  <a:lnTo>
                    <a:pt x="8249" y="15744"/>
                  </a:lnTo>
                  <a:lnTo>
                    <a:pt x="8249" y="15720"/>
                  </a:lnTo>
                  <a:lnTo>
                    <a:pt x="8225" y="15695"/>
                  </a:lnTo>
                  <a:lnTo>
                    <a:pt x="8201" y="15671"/>
                  </a:lnTo>
                  <a:lnTo>
                    <a:pt x="8176" y="15695"/>
                  </a:lnTo>
                  <a:lnTo>
                    <a:pt x="7690" y="16231"/>
                  </a:lnTo>
                  <a:lnTo>
                    <a:pt x="7179" y="16182"/>
                  </a:lnTo>
                  <a:lnTo>
                    <a:pt x="7325" y="15939"/>
                  </a:lnTo>
                  <a:lnTo>
                    <a:pt x="7471" y="15671"/>
                  </a:lnTo>
                  <a:lnTo>
                    <a:pt x="7471" y="15647"/>
                  </a:lnTo>
                  <a:lnTo>
                    <a:pt x="7446" y="15622"/>
                  </a:lnTo>
                  <a:lnTo>
                    <a:pt x="7422" y="15647"/>
                  </a:lnTo>
                  <a:lnTo>
                    <a:pt x="7203" y="15890"/>
                  </a:lnTo>
                  <a:lnTo>
                    <a:pt x="6935" y="16182"/>
                  </a:lnTo>
                  <a:lnTo>
                    <a:pt x="6741" y="16206"/>
                  </a:lnTo>
                  <a:lnTo>
                    <a:pt x="6570" y="16255"/>
                  </a:lnTo>
                  <a:lnTo>
                    <a:pt x="6668" y="16060"/>
                  </a:lnTo>
                  <a:lnTo>
                    <a:pt x="6814" y="15817"/>
                  </a:lnTo>
                  <a:lnTo>
                    <a:pt x="6862" y="15671"/>
                  </a:lnTo>
                  <a:lnTo>
                    <a:pt x="6887" y="15525"/>
                  </a:lnTo>
                  <a:close/>
                  <a:moveTo>
                    <a:pt x="9661" y="15622"/>
                  </a:moveTo>
                  <a:lnTo>
                    <a:pt x="9734" y="15671"/>
                  </a:lnTo>
                  <a:lnTo>
                    <a:pt x="9807" y="15695"/>
                  </a:lnTo>
                  <a:lnTo>
                    <a:pt x="9953" y="15695"/>
                  </a:lnTo>
                  <a:lnTo>
                    <a:pt x="9782" y="15793"/>
                  </a:lnTo>
                  <a:lnTo>
                    <a:pt x="9661" y="15939"/>
                  </a:lnTo>
                  <a:lnTo>
                    <a:pt x="9539" y="16085"/>
                  </a:lnTo>
                  <a:lnTo>
                    <a:pt x="9417" y="16279"/>
                  </a:lnTo>
                  <a:lnTo>
                    <a:pt x="9271" y="16279"/>
                  </a:lnTo>
                  <a:lnTo>
                    <a:pt x="9612" y="15817"/>
                  </a:lnTo>
                  <a:lnTo>
                    <a:pt x="9612" y="15793"/>
                  </a:lnTo>
                  <a:lnTo>
                    <a:pt x="9612" y="15768"/>
                  </a:lnTo>
                  <a:lnTo>
                    <a:pt x="9563" y="15768"/>
                  </a:lnTo>
                  <a:lnTo>
                    <a:pt x="9320" y="16012"/>
                  </a:lnTo>
                  <a:lnTo>
                    <a:pt x="9077" y="16255"/>
                  </a:lnTo>
                  <a:lnTo>
                    <a:pt x="8517" y="16255"/>
                  </a:lnTo>
                  <a:lnTo>
                    <a:pt x="8882" y="15720"/>
                  </a:lnTo>
                  <a:lnTo>
                    <a:pt x="8906" y="15695"/>
                  </a:lnTo>
                  <a:lnTo>
                    <a:pt x="8882" y="15671"/>
                  </a:lnTo>
                  <a:lnTo>
                    <a:pt x="9271" y="15671"/>
                  </a:lnTo>
                  <a:lnTo>
                    <a:pt x="9661" y="15622"/>
                  </a:lnTo>
                  <a:close/>
                  <a:moveTo>
                    <a:pt x="10074" y="15768"/>
                  </a:moveTo>
                  <a:lnTo>
                    <a:pt x="10074" y="15841"/>
                  </a:lnTo>
                  <a:lnTo>
                    <a:pt x="10099" y="15939"/>
                  </a:lnTo>
                  <a:lnTo>
                    <a:pt x="10074" y="16060"/>
                  </a:lnTo>
                  <a:lnTo>
                    <a:pt x="10050" y="16182"/>
                  </a:lnTo>
                  <a:lnTo>
                    <a:pt x="9977" y="16304"/>
                  </a:lnTo>
                  <a:lnTo>
                    <a:pt x="9758" y="16279"/>
                  </a:lnTo>
                  <a:lnTo>
                    <a:pt x="9880" y="16012"/>
                  </a:lnTo>
                  <a:lnTo>
                    <a:pt x="9977" y="15890"/>
                  </a:lnTo>
                  <a:lnTo>
                    <a:pt x="10074" y="15768"/>
                  </a:lnTo>
                  <a:close/>
                  <a:moveTo>
                    <a:pt x="6522" y="16571"/>
                  </a:moveTo>
                  <a:lnTo>
                    <a:pt x="6595" y="16620"/>
                  </a:lnTo>
                  <a:lnTo>
                    <a:pt x="6424" y="16888"/>
                  </a:lnTo>
                  <a:lnTo>
                    <a:pt x="6376" y="17034"/>
                  </a:lnTo>
                  <a:lnTo>
                    <a:pt x="6327" y="17180"/>
                  </a:lnTo>
                  <a:lnTo>
                    <a:pt x="6254" y="17082"/>
                  </a:lnTo>
                  <a:lnTo>
                    <a:pt x="6230" y="16985"/>
                  </a:lnTo>
                  <a:lnTo>
                    <a:pt x="6206" y="16912"/>
                  </a:lnTo>
                  <a:lnTo>
                    <a:pt x="6230" y="16815"/>
                  </a:lnTo>
                  <a:lnTo>
                    <a:pt x="6254" y="16839"/>
                  </a:lnTo>
                  <a:lnTo>
                    <a:pt x="6303" y="16839"/>
                  </a:lnTo>
                  <a:lnTo>
                    <a:pt x="6352" y="16815"/>
                  </a:lnTo>
                  <a:lnTo>
                    <a:pt x="6376" y="16766"/>
                  </a:lnTo>
                  <a:lnTo>
                    <a:pt x="6424" y="16596"/>
                  </a:lnTo>
                  <a:lnTo>
                    <a:pt x="6449" y="16596"/>
                  </a:lnTo>
                  <a:lnTo>
                    <a:pt x="6522" y="16571"/>
                  </a:lnTo>
                  <a:close/>
                  <a:moveTo>
                    <a:pt x="7884" y="16693"/>
                  </a:moveTo>
                  <a:lnTo>
                    <a:pt x="7957" y="16717"/>
                  </a:lnTo>
                  <a:lnTo>
                    <a:pt x="7787" y="16985"/>
                  </a:lnTo>
                  <a:lnTo>
                    <a:pt x="7617" y="17253"/>
                  </a:lnTo>
                  <a:lnTo>
                    <a:pt x="7592" y="17326"/>
                  </a:lnTo>
                  <a:lnTo>
                    <a:pt x="7300" y="17326"/>
                  </a:lnTo>
                  <a:lnTo>
                    <a:pt x="7398" y="17107"/>
                  </a:lnTo>
                  <a:lnTo>
                    <a:pt x="7519" y="16888"/>
                  </a:lnTo>
                  <a:lnTo>
                    <a:pt x="7617" y="16717"/>
                  </a:lnTo>
                  <a:lnTo>
                    <a:pt x="7884" y="16693"/>
                  </a:lnTo>
                  <a:close/>
                  <a:moveTo>
                    <a:pt x="8225" y="16717"/>
                  </a:moveTo>
                  <a:lnTo>
                    <a:pt x="8736" y="16742"/>
                  </a:lnTo>
                  <a:lnTo>
                    <a:pt x="8541" y="17034"/>
                  </a:lnTo>
                  <a:lnTo>
                    <a:pt x="8371" y="17326"/>
                  </a:lnTo>
                  <a:lnTo>
                    <a:pt x="7909" y="17326"/>
                  </a:lnTo>
                  <a:lnTo>
                    <a:pt x="7933" y="17277"/>
                  </a:lnTo>
                  <a:lnTo>
                    <a:pt x="8225" y="16717"/>
                  </a:lnTo>
                  <a:close/>
                  <a:moveTo>
                    <a:pt x="9223" y="16742"/>
                  </a:moveTo>
                  <a:lnTo>
                    <a:pt x="8979" y="17350"/>
                  </a:lnTo>
                  <a:lnTo>
                    <a:pt x="8663" y="17350"/>
                  </a:lnTo>
                  <a:lnTo>
                    <a:pt x="8979" y="16742"/>
                  </a:lnTo>
                  <a:close/>
                  <a:moveTo>
                    <a:pt x="9928" y="16742"/>
                  </a:moveTo>
                  <a:lnTo>
                    <a:pt x="9661" y="17253"/>
                  </a:lnTo>
                  <a:lnTo>
                    <a:pt x="9612" y="17350"/>
                  </a:lnTo>
                  <a:lnTo>
                    <a:pt x="9320" y="17350"/>
                  </a:lnTo>
                  <a:lnTo>
                    <a:pt x="9563" y="16742"/>
                  </a:lnTo>
                  <a:close/>
                  <a:moveTo>
                    <a:pt x="10147" y="16839"/>
                  </a:moveTo>
                  <a:lnTo>
                    <a:pt x="10220" y="16961"/>
                  </a:lnTo>
                  <a:lnTo>
                    <a:pt x="10245" y="17107"/>
                  </a:lnTo>
                  <a:lnTo>
                    <a:pt x="10220" y="17228"/>
                  </a:lnTo>
                  <a:lnTo>
                    <a:pt x="10147" y="17350"/>
                  </a:lnTo>
                  <a:lnTo>
                    <a:pt x="9928" y="17350"/>
                  </a:lnTo>
                  <a:lnTo>
                    <a:pt x="9953" y="17277"/>
                  </a:lnTo>
                  <a:lnTo>
                    <a:pt x="10050" y="17082"/>
                  </a:lnTo>
                  <a:lnTo>
                    <a:pt x="10147" y="16839"/>
                  </a:lnTo>
                  <a:close/>
                  <a:moveTo>
                    <a:pt x="6862" y="16693"/>
                  </a:moveTo>
                  <a:lnTo>
                    <a:pt x="7081" y="16717"/>
                  </a:lnTo>
                  <a:lnTo>
                    <a:pt x="7300" y="16717"/>
                  </a:lnTo>
                  <a:lnTo>
                    <a:pt x="7106" y="17009"/>
                  </a:lnTo>
                  <a:lnTo>
                    <a:pt x="6935" y="17326"/>
                  </a:lnTo>
                  <a:lnTo>
                    <a:pt x="6741" y="17350"/>
                  </a:lnTo>
                  <a:lnTo>
                    <a:pt x="6570" y="17399"/>
                  </a:lnTo>
                  <a:lnTo>
                    <a:pt x="6619" y="17204"/>
                  </a:lnTo>
                  <a:lnTo>
                    <a:pt x="6692" y="17034"/>
                  </a:lnTo>
                  <a:lnTo>
                    <a:pt x="6862" y="16693"/>
                  </a:lnTo>
                  <a:close/>
                  <a:moveTo>
                    <a:pt x="6473" y="17618"/>
                  </a:moveTo>
                  <a:lnTo>
                    <a:pt x="6643" y="17691"/>
                  </a:lnTo>
                  <a:lnTo>
                    <a:pt x="6814" y="17715"/>
                  </a:lnTo>
                  <a:lnTo>
                    <a:pt x="6789" y="17910"/>
                  </a:lnTo>
                  <a:lnTo>
                    <a:pt x="6765" y="18080"/>
                  </a:lnTo>
                  <a:lnTo>
                    <a:pt x="6643" y="17983"/>
                  </a:lnTo>
                  <a:lnTo>
                    <a:pt x="6546" y="17861"/>
                  </a:lnTo>
                  <a:lnTo>
                    <a:pt x="6352" y="17642"/>
                  </a:lnTo>
                  <a:lnTo>
                    <a:pt x="6376" y="17618"/>
                  </a:lnTo>
                  <a:lnTo>
                    <a:pt x="6424" y="17642"/>
                  </a:lnTo>
                  <a:lnTo>
                    <a:pt x="6473" y="17618"/>
                  </a:lnTo>
                  <a:close/>
                  <a:moveTo>
                    <a:pt x="7398" y="17739"/>
                  </a:moveTo>
                  <a:lnTo>
                    <a:pt x="7300" y="18031"/>
                  </a:lnTo>
                  <a:lnTo>
                    <a:pt x="7252" y="18177"/>
                  </a:lnTo>
                  <a:lnTo>
                    <a:pt x="7252" y="18299"/>
                  </a:lnTo>
                  <a:lnTo>
                    <a:pt x="7008" y="18202"/>
                  </a:lnTo>
                  <a:lnTo>
                    <a:pt x="7154" y="17739"/>
                  </a:lnTo>
                  <a:close/>
                  <a:moveTo>
                    <a:pt x="8833" y="17715"/>
                  </a:moveTo>
                  <a:lnTo>
                    <a:pt x="8785" y="17837"/>
                  </a:lnTo>
                  <a:lnTo>
                    <a:pt x="8736" y="17983"/>
                  </a:lnTo>
                  <a:lnTo>
                    <a:pt x="8712" y="18104"/>
                  </a:lnTo>
                  <a:lnTo>
                    <a:pt x="8736" y="18153"/>
                  </a:lnTo>
                  <a:lnTo>
                    <a:pt x="8736" y="18202"/>
                  </a:lnTo>
                  <a:lnTo>
                    <a:pt x="8809" y="18250"/>
                  </a:lnTo>
                  <a:lnTo>
                    <a:pt x="8882" y="18250"/>
                  </a:lnTo>
                  <a:lnTo>
                    <a:pt x="8931" y="18226"/>
                  </a:lnTo>
                  <a:lnTo>
                    <a:pt x="9004" y="18153"/>
                  </a:lnTo>
                  <a:lnTo>
                    <a:pt x="9125" y="17958"/>
                  </a:lnTo>
                  <a:lnTo>
                    <a:pt x="9198" y="17739"/>
                  </a:lnTo>
                  <a:lnTo>
                    <a:pt x="9393" y="17739"/>
                  </a:lnTo>
                  <a:lnTo>
                    <a:pt x="9369" y="17861"/>
                  </a:lnTo>
                  <a:lnTo>
                    <a:pt x="9369" y="18007"/>
                  </a:lnTo>
                  <a:lnTo>
                    <a:pt x="9125" y="18153"/>
                  </a:lnTo>
                  <a:lnTo>
                    <a:pt x="8833" y="18275"/>
                  </a:lnTo>
                  <a:lnTo>
                    <a:pt x="8566" y="18372"/>
                  </a:lnTo>
                  <a:lnTo>
                    <a:pt x="8249" y="18421"/>
                  </a:lnTo>
                  <a:lnTo>
                    <a:pt x="8274" y="18275"/>
                  </a:lnTo>
                  <a:lnTo>
                    <a:pt x="8371" y="17983"/>
                  </a:lnTo>
                  <a:lnTo>
                    <a:pt x="8468" y="17715"/>
                  </a:lnTo>
                  <a:close/>
                  <a:moveTo>
                    <a:pt x="8176" y="17715"/>
                  </a:moveTo>
                  <a:lnTo>
                    <a:pt x="8030" y="18056"/>
                  </a:lnTo>
                  <a:lnTo>
                    <a:pt x="7957" y="18250"/>
                  </a:lnTo>
                  <a:lnTo>
                    <a:pt x="7933" y="18445"/>
                  </a:lnTo>
                  <a:lnTo>
                    <a:pt x="7738" y="18421"/>
                  </a:lnTo>
                  <a:lnTo>
                    <a:pt x="7568" y="18396"/>
                  </a:lnTo>
                  <a:lnTo>
                    <a:pt x="7568" y="18226"/>
                  </a:lnTo>
                  <a:lnTo>
                    <a:pt x="7641" y="17983"/>
                  </a:lnTo>
                  <a:lnTo>
                    <a:pt x="7738" y="17715"/>
                  </a:lnTo>
                  <a:close/>
                  <a:moveTo>
                    <a:pt x="8128" y="2094"/>
                  </a:moveTo>
                  <a:lnTo>
                    <a:pt x="7714" y="2142"/>
                  </a:lnTo>
                  <a:lnTo>
                    <a:pt x="7325" y="2191"/>
                  </a:lnTo>
                  <a:lnTo>
                    <a:pt x="6935" y="2264"/>
                  </a:lnTo>
                  <a:lnTo>
                    <a:pt x="6546" y="2386"/>
                  </a:lnTo>
                  <a:lnTo>
                    <a:pt x="6181" y="2507"/>
                  </a:lnTo>
                  <a:lnTo>
                    <a:pt x="5841" y="2653"/>
                  </a:lnTo>
                  <a:lnTo>
                    <a:pt x="5500" y="2824"/>
                  </a:lnTo>
                  <a:lnTo>
                    <a:pt x="5184" y="3018"/>
                  </a:lnTo>
                  <a:lnTo>
                    <a:pt x="4892" y="3237"/>
                  </a:lnTo>
                  <a:lnTo>
                    <a:pt x="4551" y="3554"/>
                  </a:lnTo>
                  <a:lnTo>
                    <a:pt x="4210" y="3918"/>
                  </a:lnTo>
                  <a:lnTo>
                    <a:pt x="3918" y="4332"/>
                  </a:lnTo>
                  <a:lnTo>
                    <a:pt x="3626" y="4746"/>
                  </a:lnTo>
                  <a:lnTo>
                    <a:pt x="3383" y="5159"/>
                  </a:lnTo>
                  <a:lnTo>
                    <a:pt x="3164" y="5549"/>
                  </a:lnTo>
                  <a:lnTo>
                    <a:pt x="3018" y="5889"/>
                  </a:lnTo>
                  <a:lnTo>
                    <a:pt x="2921" y="6157"/>
                  </a:lnTo>
                  <a:lnTo>
                    <a:pt x="2823" y="6595"/>
                  </a:lnTo>
                  <a:lnTo>
                    <a:pt x="2775" y="7057"/>
                  </a:lnTo>
                  <a:lnTo>
                    <a:pt x="2750" y="7495"/>
                  </a:lnTo>
                  <a:lnTo>
                    <a:pt x="2775" y="7958"/>
                  </a:lnTo>
                  <a:lnTo>
                    <a:pt x="2823" y="8396"/>
                  </a:lnTo>
                  <a:lnTo>
                    <a:pt x="2921" y="8834"/>
                  </a:lnTo>
                  <a:lnTo>
                    <a:pt x="3067" y="9272"/>
                  </a:lnTo>
                  <a:lnTo>
                    <a:pt x="3237" y="9685"/>
                  </a:lnTo>
                  <a:lnTo>
                    <a:pt x="3602" y="10367"/>
                  </a:lnTo>
                  <a:lnTo>
                    <a:pt x="3991" y="11024"/>
                  </a:lnTo>
                  <a:lnTo>
                    <a:pt x="4843" y="12337"/>
                  </a:lnTo>
                  <a:lnTo>
                    <a:pt x="5281" y="13019"/>
                  </a:lnTo>
                  <a:lnTo>
                    <a:pt x="5476" y="13384"/>
                  </a:lnTo>
                  <a:lnTo>
                    <a:pt x="5646" y="13724"/>
                  </a:lnTo>
                  <a:lnTo>
                    <a:pt x="5792" y="14089"/>
                  </a:lnTo>
                  <a:lnTo>
                    <a:pt x="5914" y="14454"/>
                  </a:lnTo>
                  <a:lnTo>
                    <a:pt x="5987" y="14844"/>
                  </a:lnTo>
                  <a:lnTo>
                    <a:pt x="5987" y="15282"/>
                  </a:lnTo>
                  <a:lnTo>
                    <a:pt x="5962" y="15379"/>
                  </a:lnTo>
                  <a:lnTo>
                    <a:pt x="5962" y="15428"/>
                  </a:lnTo>
                  <a:lnTo>
                    <a:pt x="5889" y="15525"/>
                  </a:lnTo>
                  <a:lnTo>
                    <a:pt x="5841" y="15647"/>
                  </a:lnTo>
                  <a:lnTo>
                    <a:pt x="5816" y="15768"/>
                  </a:lnTo>
                  <a:lnTo>
                    <a:pt x="5792" y="15914"/>
                  </a:lnTo>
                  <a:lnTo>
                    <a:pt x="5816" y="16036"/>
                  </a:lnTo>
                  <a:lnTo>
                    <a:pt x="5841" y="16158"/>
                  </a:lnTo>
                  <a:lnTo>
                    <a:pt x="5889" y="16279"/>
                  </a:lnTo>
                  <a:lnTo>
                    <a:pt x="5962" y="16377"/>
                  </a:lnTo>
                  <a:lnTo>
                    <a:pt x="5865" y="16474"/>
                  </a:lnTo>
                  <a:lnTo>
                    <a:pt x="5792" y="16620"/>
                  </a:lnTo>
                  <a:lnTo>
                    <a:pt x="5768" y="16766"/>
                  </a:lnTo>
                  <a:lnTo>
                    <a:pt x="5768" y="16912"/>
                  </a:lnTo>
                  <a:lnTo>
                    <a:pt x="5768" y="17058"/>
                  </a:lnTo>
                  <a:lnTo>
                    <a:pt x="5816" y="17204"/>
                  </a:lnTo>
                  <a:lnTo>
                    <a:pt x="5889" y="17350"/>
                  </a:lnTo>
                  <a:lnTo>
                    <a:pt x="5987" y="17472"/>
                  </a:lnTo>
                  <a:lnTo>
                    <a:pt x="5962" y="17496"/>
                  </a:lnTo>
                  <a:lnTo>
                    <a:pt x="5914" y="17618"/>
                  </a:lnTo>
                  <a:lnTo>
                    <a:pt x="5914" y="17715"/>
                  </a:lnTo>
                  <a:lnTo>
                    <a:pt x="5938" y="17837"/>
                  </a:lnTo>
                  <a:lnTo>
                    <a:pt x="5987" y="17934"/>
                  </a:lnTo>
                  <a:lnTo>
                    <a:pt x="6133" y="18129"/>
                  </a:lnTo>
                  <a:lnTo>
                    <a:pt x="6303" y="18299"/>
                  </a:lnTo>
                  <a:lnTo>
                    <a:pt x="6424" y="18421"/>
                  </a:lnTo>
                  <a:lnTo>
                    <a:pt x="6570" y="18518"/>
                  </a:lnTo>
                  <a:lnTo>
                    <a:pt x="6862" y="18688"/>
                  </a:lnTo>
                  <a:lnTo>
                    <a:pt x="7179" y="18810"/>
                  </a:lnTo>
                  <a:lnTo>
                    <a:pt x="7495" y="18859"/>
                  </a:lnTo>
                  <a:lnTo>
                    <a:pt x="7738" y="18883"/>
                  </a:lnTo>
                  <a:lnTo>
                    <a:pt x="7982" y="18883"/>
                  </a:lnTo>
                  <a:lnTo>
                    <a:pt x="8030" y="18956"/>
                  </a:lnTo>
                  <a:lnTo>
                    <a:pt x="8079" y="18980"/>
                  </a:lnTo>
                  <a:lnTo>
                    <a:pt x="8128" y="18980"/>
                  </a:lnTo>
                  <a:lnTo>
                    <a:pt x="8176" y="18956"/>
                  </a:lnTo>
                  <a:lnTo>
                    <a:pt x="8201" y="18907"/>
                  </a:lnTo>
                  <a:lnTo>
                    <a:pt x="8201" y="18883"/>
                  </a:lnTo>
                  <a:lnTo>
                    <a:pt x="8493" y="18834"/>
                  </a:lnTo>
                  <a:lnTo>
                    <a:pt x="8785" y="18761"/>
                  </a:lnTo>
                  <a:lnTo>
                    <a:pt x="9052" y="18664"/>
                  </a:lnTo>
                  <a:lnTo>
                    <a:pt x="9320" y="18542"/>
                  </a:lnTo>
                  <a:lnTo>
                    <a:pt x="9563" y="18396"/>
                  </a:lnTo>
                  <a:lnTo>
                    <a:pt x="9807" y="18226"/>
                  </a:lnTo>
                  <a:lnTo>
                    <a:pt x="10050" y="18056"/>
                  </a:lnTo>
                  <a:lnTo>
                    <a:pt x="10269" y="17837"/>
                  </a:lnTo>
                  <a:lnTo>
                    <a:pt x="10318" y="17764"/>
                  </a:lnTo>
                  <a:lnTo>
                    <a:pt x="10342" y="17691"/>
                  </a:lnTo>
                  <a:lnTo>
                    <a:pt x="10464" y="17593"/>
                  </a:lnTo>
                  <a:lnTo>
                    <a:pt x="10537" y="17447"/>
                  </a:lnTo>
                  <a:lnTo>
                    <a:pt x="10585" y="17301"/>
                  </a:lnTo>
                  <a:lnTo>
                    <a:pt x="10634" y="17107"/>
                  </a:lnTo>
                  <a:lnTo>
                    <a:pt x="10634" y="16936"/>
                  </a:lnTo>
                  <a:lnTo>
                    <a:pt x="10585" y="16742"/>
                  </a:lnTo>
                  <a:lnTo>
                    <a:pt x="10512" y="16596"/>
                  </a:lnTo>
                  <a:lnTo>
                    <a:pt x="10391" y="16474"/>
                  </a:lnTo>
                  <a:lnTo>
                    <a:pt x="10488" y="16255"/>
                  </a:lnTo>
                  <a:lnTo>
                    <a:pt x="10537" y="16036"/>
                  </a:lnTo>
                  <a:lnTo>
                    <a:pt x="10537" y="15817"/>
                  </a:lnTo>
                  <a:lnTo>
                    <a:pt x="10488" y="15574"/>
                  </a:lnTo>
                  <a:lnTo>
                    <a:pt x="10415" y="15476"/>
                  </a:lnTo>
                  <a:lnTo>
                    <a:pt x="10342" y="15379"/>
                  </a:lnTo>
                  <a:lnTo>
                    <a:pt x="10342" y="15306"/>
                  </a:lnTo>
                  <a:lnTo>
                    <a:pt x="10415" y="14965"/>
                  </a:lnTo>
                  <a:lnTo>
                    <a:pt x="10464" y="14625"/>
                  </a:lnTo>
                  <a:lnTo>
                    <a:pt x="10512" y="14284"/>
                  </a:lnTo>
                  <a:lnTo>
                    <a:pt x="10585" y="13943"/>
                  </a:lnTo>
                  <a:lnTo>
                    <a:pt x="10658" y="13700"/>
                  </a:lnTo>
                  <a:lnTo>
                    <a:pt x="10756" y="13457"/>
                  </a:lnTo>
                  <a:lnTo>
                    <a:pt x="10999" y="12994"/>
                  </a:lnTo>
                  <a:lnTo>
                    <a:pt x="11023" y="12970"/>
                  </a:lnTo>
                  <a:lnTo>
                    <a:pt x="11023" y="12946"/>
                  </a:lnTo>
                  <a:lnTo>
                    <a:pt x="11340" y="12459"/>
                  </a:lnTo>
                  <a:lnTo>
                    <a:pt x="11632" y="11972"/>
                  </a:lnTo>
                  <a:lnTo>
                    <a:pt x="12191" y="11194"/>
                  </a:lnTo>
                  <a:lnTo>
                    <a:pt x="12483" y="10780"/>
                  </a:lnTo>
                  <a:lnTo>
                    <a:pt x="12751" y="10367"/>
                  </a:lnTo>
                  <a:lnTo>
                    <a:pt x="12994" y="9953"/>
                  </a:lnTo>
                  <a:lnTo>
                    <a:pt x="13213" y="9515"/>
                  </a:lnTo>
                  <a:lnTo>
                    <a:pt x="13384" y="9053"/>
                  </a:lnTo>
                  <a:lnTo>
                    <a:pt x="13457" y="8809"/>
                  </a:lnTo>
                  <a:lnTo>
                    <a:pt x="13505" y="8590"/>
                  </a:lnTo>
                  <a:lnTo>
                    <a:pt x="13554" y="8152"/>
                  </a:lnTo>
                  <a:lnTo>
                    <a:pt x="13554" y="7714"/>
                  </a:lnTo>
                  <a:lnTo>
                    <a:pt x="13505" y="7276"/>
                  </a:lnTo>
                  <a:lnTo>
                    <a:pt x="13432" y="6838"/>
                  </a:lnTo>
                  <a:lnTo>
                    <a:pt x="13335" y="6400"/>
                  </a:lnTo>
                  <a:lnTo>
                    <a:pt x="13213" y="5962"/>
                  </a:lnTo>
                  <a:lnTo>
                    <a:pt x="12946" y="5135"/>
                  </a:lnTo>
                  <a:lnTo>
                    <a:pt x="12800" y="4770"/>
                  </a:lnTo>
                  <a:lnTo>
                    <a:pt x="12605" y="4429"/>
                  </a:lnTo>
                  <a:lnTo>
                    <a:pt x="12386" y="4113"/>
                  </a:lnTo>
                  <a:lnTo>
                    <a:pt x="12143" y="3797"/>
                  </a:lnTo>
                  <a:lnTo>
                    <a:pt x="12143" y="3773"/>
                  </a:lnTo>
                  <a:lnTo>
                    <a:pt x="12094" y="3675"/>
                  </a:lnTo>
                  <a:lnTo>
                    <a:pt x="12021" y="3602"/>
                  </a:lnTo>
                  <a:lnTo>
                    <a:pt x="11948" y="3554"/>
                  </a:lnTo>
                  <a:lnTo>
                    <a:pt x="11851" y="3505"/>
                  </a:lnTo>
                  <a:lnTo>
                    <a:pt x="11607" y="3286"/>
                  </a:lnTo>
                  <a:lnTo>
                    <a:pt x="11340" y="3091"/>
                  </a:lnTo>
                  <a:lnTo>
                    <a:pt x="11072" y="2897"/>
                  </a:lnTo>
                  <a:lnTo>
                    <a:pt x="10804" y="2726"/>
                  </a:lnTo>
                  <a:lnTo>
                    <a:pt x="10464" y="2556"/>
                  </a:lnTo>
                  <a:lnTo>
                    <a:pt x="10099" y="2386"/>
                  </a:lnTo>
                  <a:lnTo>
                    <a:pt x="9709" y="2264"/>
                  </a:lnTo>
                  <a:lnTo>
                    <a:pt x="9320" y="2191"/>
                  </a:lnTo>
                  <a:lnTo>
                    <a:pt x="8931" y="2142"/>
                  </a:lnTo>
                  <a:lnTo>
                    <a:pt x="8517" y="2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5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Difference Between Connotation and De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0"/>
            <a:ext cx="5922819" cy="54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1;p14"/>
          <p:cNvSpPr txBox="1">
            <a:spLocks/>
          </p:cNvSpPr>
          <p:nvPr/>
        </p:nvSpPr>
        <p:spPr>
          <a:xfrm rot="17188683">
            <a:off x="-3071523" y="264558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6000" dirty="0"/>
              <a:t>.</a:t>
            </a:r>
          </a:p>
          <a:p>
            <a:endParaRPr lang="en-US" dirty="0"/>
          </a:p>
          <a:p>
            <a:r>
              <a:rPr lang="en-US" b="1" dirty="0"/>
              <a:t>Connotation</a:t>
            </a:r>
            <a:endParaRPr lang="en-US" dirty="0"/>
          </a:p>
        </p:txBody>
      </p:sp>
      <p:sp>
        <p:nvSpPr>
          <p:cNvPr id="6" name="Google Shape;81;p14"/>
          <p:cNvSpPr txBox="1">
            <a:spLocks/>
          </p:cNvSpPr>
          <p:nvPr/>
        </p:nvSpPr>
        <p:spPr>
          <a:xfrm rot="16200000">
            <a:off x="4389901" y="201257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6000" dirty="0"/>
              <a:t>.</a:t>
            </a:r>
          </a:p>
          <a:p>
            <a:endParaRPr lang="en-US" dirty="0"/>
          </a:p>
          <a:p>
            <a:r>
              <a:rPr lang="en-US" sz="5400" b="1" dirty="0">
                <a:latin typeface=".VnArialH" panose="020B7200000000000000" pitchFamily="34" charset="0"/>
              </a:rPr>
              <a:t>Denotation</a:t>
            </a:r>
          </a:p>
        </p:txBody>
      </p:sp>
    </p:spTree>
    <p:extLst>
      <p:ext uri="{BB962C8B-B14F-4D97-AF65-F5344CB8AC3E}">
        <p14:creationId xmlns:p14="http://schemas.microsoft.com/office/powerpoint/2010/main" val="22269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0149" y="224153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b="1" dirty="0"/>
              <a:t>Levels of Meaning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31753" y="367317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or Concrete???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934003" y="53925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750">
                <a:latin typeface="Arial" panose="020B0604020202020204" pitchFamily="34" charset="0"/>
              </a:rPr>
              <a:t>©2010, 2007, 2003 Pearson Education, Inc.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171450"/>
            <a:ext cx="6172200" cy="685800"/>
          </a:xfrm>
        </p:spPr>
        <p:txBody>
          <a:bodyPr/>
          <a:lstStyle/>
          <a:p>
            <a:pPr eaLnBrk="1" hangingPunct="1"/>
            <a:r>
              <a:rPr lang="en-US" sz="4050" b="1" dirty="0"/>
              <a:t>Levels of Meaning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2728" y="857250"/>
            <a:ext cx="3704771" cy="414655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dirty="0"/>
              <a:t>Abstract Words</a:t>
            </a:r>
            <a:r>
              <a:rPr lang="en-US" dirty="0"/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en-US" dirty="0"/>
              <a:t> </a:t>
            </a:r>
          </a:p>
          <a:p>
            <a:pPr marL="0">
              <a:buNone/>
              <a:defRPr/>
            </a:pPr>
            <a:r>
              <a:rPr lang="en-US" dirty="0"/>
              <a:t>Refer to ideas or concepts that cannot be seen or touched such as </a:t>
            </a:r>
            <a:r>
              <a:rPr lang="en-US" i="1" dirty="0"/>
              <a:t>fairness</a:t>
            </a:r>
            <a:r>
              <a:rPr lang="en-US" dirty="0"/>
              <a:t>, </a:t>
            </a:r>
            <a:r>
              <a:rPr lang="en-US" i="1" dirty="0"/>
              <a:t>freedom</a:t>
            </a:r>
            <a:r>
              <a:rPr lang="en-US" dirty="0"/>
              <a:t>, </a:t>
            </a:r>
            <a:r>
              <a:rPr lang="en-US" i="1" dirty="0"/>
              <a:t>work. </a:t>
            </a:r>
            <a:r>
              <a:rPr lang="en-US" dirty="0"/>
              <a:t>Easy to misunderstanding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Ex: </a:t>
            </a:r>
            <a:r>
              <a:rPr lang="en-US" dirty="0" err="1"/>
              <a:t>organism,animal</a:t>
            </a:r>
            <a:r>
              <a:rPr lang="en-US" dirty="0"/>
              <a:t>, pet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29150" y="857250"/>
            <a:ext cx="433070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dirty="0"/>
              <a:t>Concrete Words</a:t>
            </a:r>
          </a:p>
          <a:p>
            <a:pPr eaLnBrk="1" hangingPunct="1">
              <a:buFontTx/>
              <a:buNone/>
            </a:pPr>
            <a:r>
              <a:rPr lang="en-US" b="1" dirty="0"/>
              <a:t> </a:t>
            </a:r>
          </a:p>
          <a:p>
            <a:pPr eaLnBrk="1" hangingPunct="1">
              <a:buFontTx/>
              <a:buNone/>
            </a:pPr>
            <a:r>
              <a:rPr lang="en-US" dirty="0"/>
              <a:t>Refer to specific things that can be seen. Concrete words minimize misunderstanding.</a:t>
            </a:r>
          </a:p>
          <a:p>
            <a:pPr eaLnBrk="1" hangingPunct="1"/>
            <a:r>
              <a:rPr lang="en-US" dirty="0"/>
              <a:t>Ex: dog, car</a:t>
            </a:r>
          </a:p>
        </p:txBody>
      </p:sp>
      <p:sp>
        <p:nvSpPr>
          <p:cNvPr id="6" name="Google Shape;382;p38"/>
          <p:cNvSpPr/>
          <p:nvPr/>
        </p:nvSpPr>
        <p:spPr>
          <a:xfrm>
            <a:off x="6423409" y="3607266"/>
            <a:ext cx="1118503" cy="10330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2;p38"/>
          <p:cNvSpPr/>
          <p:nvPr/>
        </p:nvSpPr>
        <p:spPr>
          <a:xfrm rot="10800000">
            <a:off x="1543050" y="3735184"/>
            <a:ext cx="1118503" cy="10330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3"/>
          <p:cNvSpPr/>
          <p:nvPr/>
        </p:nvSpPr>
        <p:spPr>
          <a:xfrm>
            <a:off x="1601378" y="1348031"/>
            <a:ext cx="1538062" cy="908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4;p13"/>
          <p:cNvSpPr/>
          <p:nvPr/>
        </p:nvSpPr>
        <p:spPr>
          <a:xfrm>
            <a:off x="6177188" y="1348030"/>
            <a:ext cx="1538062" cy="908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3;p38"/>
          <p:cNvSpPr/>
          <p:nvPr/>
        </p:nvSpPr>
        <p:spPr>
          <a:xfrm>
            <a:off x="1767840" y="171450"/>
            <a:ext cx="537753" cy="64532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2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0149" y="224153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b="1" dirty="0"/>
              <a:t>Team talk in groups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931753" y="367317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“Can good language build good group relationships???”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934003" y="53925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0810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1885</Words>
  <Application>Microsoft Office PowerPoint</Application>
  <PresentationFormat>On-screen Show (16:9)</PresentationFormat>
  <Paragraphs>309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Sniglet</vt:lpstr>
      <vt:lpstr>Walter Turncoat</vt:lpstr>
      <vt:lpstr>Arial</vt:lpstr>
      <vt:lpstr>.VnArialH</vt:lpstr>
      <vt:lpstr>Ursula template</vt:lpstr>
      <vt:lpstr>verbal &amp; Nonverbal communication in group</vt:lpstr>
      <vt:lpstr>1.  Two Essential Tools</vt:lpstr>
      <vt:lpstr>PowerPoint Presentation</vt:lpstr>
      <vt:lpstr>2.  Language and Meaning </vt:lpstr>
      <vt:lpstr>PowerPoint Presentation</vt:lpstr>
      <vt:lpstr>PowerPoint Presentation</vt:lpstr>
      <vt:lpstr>3.  Levels of Meaning </vt:lpstr>
      <vt:lpstr>Levels of Meaning</vt:lpstr>
      <vt:lpstr>4.  Team talk in groups</vt:lpstr>
      <vt:lpstr>Team Talk in Groups</vt:lpstr>
      <vt:lpstr>Match the Team Talk Examples</vt:lpstr>
      <vt:lpstr>Match the Team Talk Examples</vt:lpstr>
      <vt:lpstr>List Team Talk Techniques 1</vt:lpstr>
      <vt:lpstr>PowerPoint Presentation</vt:lpstr>
      <vt:lpstr>Use, I, You, and We Language</vt:lpstr>
      <vt:lpstr>5.  Language Difficulties </vt:lpstr>
      <vt:lpstr>Bypassing</vt:lpstr>
      <vt:lpstr>Offensive Labels</vt:lpstr>
      <vt:lpstr>PowerPoint Presentation</vt:lpstr>
      <vt:lpstr>Sticks and Stones May Break Your Bones, but Words Can Hurt Forever  - Arthur bell,  You Can’t Talk to Me That Way! -  - .</vt:lpstr>
      <vt:lpstr>Verbal Abuse</vt:lpstr>
      <vt:lpstr>How to Curb Verbal Abuse</vt:lpstr>
      <vt:lpstr>6.  Adapting to Language differences</vt:lpstr>
      <vt:lpstr>Language &amp; cultures: Codeswitching</vt:lpstr>
      <vt:lpstr>Quiz</vt:lpstr>
      <vt:lpstr>7. Nonverbal communication</vt:lpstr>
      <vt:lpstr>Nonverbal Communication</vt:lpstr>
      <vt:lpstr>Types of Nonverbal Communication</vt:lpstr>
      <vt:lpstr>Facial Expression</vt:lpstr>
      <vt:lpstr>Physical Expression</vt:lpstr>
      <vt:lpstr>Seating  Arrangements</vt:lpstr>
      <vt:lpstr>Seating Positions</vt:lpstr>
      <vt:lpstr>Territoriality</vt:lpstr>
      <vt:lpstr>Zones of Personal Space  in North America</vt:lpstr>
      <vt:lpstr>Quiz</vt:lpstr>
      <vt:lpstr>Create a Supportive Communication Climate</vt:lpstr>
      <vt:lpstr>Group Climate Dialectics</vt:lpstr>
      <vt:lpstr>Quiz</vt:lpstr>
      <vt:lpstr>Nonverbal Immediacy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&amp; Nonverbal communication in group</dc:title>
  <dc:creator>7010</dc:creator>
  <cp:lastModifiedBy>Nguyen Dang Loc</cp:lastModifiedBy>
  <cp:revision>56</cp:revision>
  <dcterms:modified xsi:type="dcterms:W3CDTF">2021-07-30T18:34:24Z</dcterms:modified>
</cp:coreProperties>
</file>