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8" r:id="rId3"/>
    <p:sldId id="351" r:id="rId4"/>
    <p:sldId id="354" r:id="rId5"/>
    <p:sldId id="259" r:id="rId6"/>
    <p:sldId id="353" r:id="rId7"/>
    <p:sldId id="352" r:id="rId8"/>
    <p:sldId id="357" r:id="rId9"/>
    <p:sldId id="358" r:id="rId10"/>
    <p:sldId id="359" r:id="rId11"/>
    <p:sldId id="360" r:id="rId12"/>
    <p:sldId id="262" r:id="rId13"/>
    <p:sldId id="355" r:id="rId14"/>
    <p:sldId id="362" r:id="rId15"/>
  </p:sldIdLst>
  <p:sldSz cx="9144000" cy="5143500" type="screen16x9"/>
  <p:notesSz cx="6858000" cy="9144000"/>
  <p:embeddedFontLst>
    <p:embeddedFont>
      <p:font typeface="Sniglet" panose="020B0604020202020204" charset="0"/>
      <p:regular r:id="rId17"/>
    </p:embeddedFont>
    <p:embeddedFont>
      <p:font typeface="Walter Turncoat" panose="020B0604020202020204" charset="0"/>
      <p:regular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FA4BE3-37E9-4352-BF6C-123CFE53850D}">
  <a:tblStyle styleId="{BCFA4BE3-37E9-4352-BF6C-123CFE5385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14" y="12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120926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4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4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09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2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02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845913" y="1857950"/>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SSG103 </a:t>
            </a:r>
            <a:br>
              <a:rPr lang="en-US" dirty="0" smtClean="0"/>
            </a:br>
            <a:r>
              <a:rPr lang="en-US" dirty="0" smtClean="0"/>
              <a:t>Course introduction</a:t>
            </a:r>
            <a:endParaRPr dirty="0"/>
          </a:p>
        </p:txBody>
      </p:sp>
      <p:sp>
        <p:nvSpPr>
          <p:cNvPr id="54" name="Google Shape;54;p11"/>
          <p:cNvSpPr/>
          <p:nvPr/>
        </p:nvSpPr>
        <p:spPr>
          <a:xfrm>
            <a:off x="2115474" y="3337958"/>
            <a:ext cx="5725450" cy="22393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3009043" y="1409669"/>
            <a:ext cx="3221772" cy="1028181"/>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4186291" y="350818"/>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6;p37"/>
          <p:cNvSpPr/>
          <p:nvPr/>
        </p:nvSpPr>
        <p:spPr>
          <a:xfrm>
            <a:off x="94269" y="204128"/>
            <a:ext cx="702435" cy="1014739"/>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36;p37"/>
          <p:cNvSpPr/>
          <p:nvPr/>
        </p:nvSpPr>
        <p:spPr>
          <a:xfrm>
            <a:off x="834669" y="0"/>
            <a:ext cx="709410" cy="1313807"/>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36;p37"/>
          <p:cNvSpPr/>
          <p:nvPr/>
        </p:nvSpPr>
        <p:spPr>
          <a:xfrm>
            <a:off x="1517328" y="85861"/>
            <a:ext cx="692188" cy="1055782"/>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TextBox 15"/>
          <p:cNvSpPr txBox="1"/>
          <p:nvPr/>
        </p:nvSpPr>
        <p:spPr>
          <a:xfrm>
            <a:off x="163254" y="204128"/>
            <a:ext cx="620103" cy="1015663"/>
          </a:xfrm>
          <a:prstGeom prst="rect">
            <a:avLst/>
          </a:prstGeom>
          <a:noFill/>
        </p:spPr>
        <p:txBody>
          <a:bodyPr wrap="square" rtlCol="0">
            <a:spAutoFit/>
          </a:bodyPr>
          <a:lstStyle/>
          <a:p>
            <a:r>
              <a:rPr lang="en-US" sz="6000" dirty="0">
                <a:solidFill>
                  <a:srgbClr val="FFFFFF"/>
                </a:solidFill>
                <a:latin typeface="Walter Turncoat"/>
                <a:ea typeface="Walter Turncoat"/>
                <a:cs typeface="Walter Turncoat"/>
                <a:sym typeface="Walter Turncoat"/>
              </a:rPr>
              <a:t>F</a:t>
            </a:r>
          </a:p>
        </p:txBody>
      </p:sp>
      <p:sp>
        <p:nvSpPr>
          <p:cNvPr id="17" name="TextBox 16"/>
          <p:cNvSpPr txBox="1"/>
          <p:nvPr/>
        </p:nvSpPr>
        <p:spPr>
          <a:xfrm>
            <a:off x="845913" y="172681"/>
            <a:ext cx="620103" cy="1015663"/>
          </a:xfrm>
          <a:prstGeom prst="rect">
            <a:avLst/>
          </a:prstGeom>
          <a:noFill/>
        </p:spPr>
        <p:txBody>
          <a:bodyPr wrap="square" rtlCol="0">
            <a:spAutoFit/>
          </a:bodyPr>
          <a:lstStyle/>
          <a:p>
            <a:r>
              <a:rPr lang="en-US" sz="6000" dirty="0" smtClean="0">
                <a:solidFill>
                  <a:srgbClr val="FFFFFF"/>
                </a:solidFill>
                <a:latin typeface="Walter Turncoat"/>
                <a:ea typeface="Walter Turncoat"/>
                <a:cs typeface="Walter Turncoat"/>
                <a:sym typeface="Walter Turncoat"/>
              </a:rPr>
              <a:t>P</a:t>
            </a:r>
            <a:endParaRPr lang="en-US" sz="6000" dirty="0">
              <a:solidFill>
                <a:srgbClr val="FFFFFF"/>
              </a:solidFill>
              <a:latin typeface="Walter Turncoat"/>
              <a:ea typeface="Walter Turncoat"/>
              <a:cs typeface="Walter Turncoat"/>
              <a:sym typeface="Walter Turncoat"/>
            </a:endParaRPr>
          </a:p>
        </p:txBody>
      </p:sp>
      <p:sp>
        <p:nvSpPr>
          <p:cNvPr id="18" name="TextBox 17"/>
          <p:cNvSpPr txBox="1"/>
          <p:nvPr/>
        </p:nvSpPr>
        <p:spPr>
          <a:xfrm>
            <a:off x="1579884" y="109654"/>
            <a:ext cx="620103" cy="1015663"/>
          </a:xfrm>
          <a:prstGeom prst="rect">
            <a:avLst/>
          </a:prstGeom>
          <a:noFill/>
        </p:spPr>
        <p:txBody>
          <a:bodyPr wrap="square" rtlCol="0">
            <a:spAutoFit/>
          </a:bodyPr>
          <a:lstStyle/>
          <a:p>
            <a:r>
              <a:rPr lang="en-US" sz="6000" dirty="0" smtClean="0">
                <a:solidFill>
                  <a:srgbClr val="FFFFFF"/>
                </a:solidFill>
                <a:latin typeface="Walter Turncoat"/>
                <a:ea typeface="Walter Turncoat"/>
                <a:cs typeface="Walter Turncoat"/>
                <a:sym typeface="Walter Turncoat"/>
              </a:rPr>
              <a:t>T</a:t>
            </a:r>
            <a:endParaRPr lang="en-US" sz="6000" dirty="0">
              <a:solidFill>
                <a:srgbClr val="FFFFFF"/>
              </a:solidFill>
              <a:latin typeface="Walter Turncoat"/>
              <a:ea typeface="Walter Turncoat"/>
              <a:cs typeface="Walter Turncoat"/>
              <a:sym typeface="Walter Turnco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00" y="-188308"/>
            <a:ext cx="7772400" cy="1159800"/>
          </a:xfrm>
        </p:spPr>
        <p:txBody>
          <a:bodyPr/>
          <a:lstStyle/>
          <a:p>
            <a:r>
              <a:rPr lang="en-US" b="1" dirty="0">
                <a:solidFill>
                  <a:srgbClr val="FFFF00"/>
                </a:solidFill>
              </a:rPr>
              <a:t>15% </a:t>
            </a:r>
            <a:r>
              <a:rPr lang="en-US" b="1" dirty="0" smtClean="0">
                <a:solidFill>
                  <a:srgbClr val="FFFF00"/>
                </a:solidFill>
              </a:rPr>
              <a:t>Group </a:t>
            </a:r>
            <a:r>
              <a:rPr lang="en-US" b="1" dirty="0">
                <a:solidFill>
                  <a:srgbClr val="FFFF00"/>
                </a:solidFill>
              </a:rPr>
              <a:t>Assignment </a:t>
            </a:r>
          </a:p>
        </p:txBody>
      </p:sp>
      <p:sp>
        <p:nvSpPr>
          <p:cNvPr id="3" name="Subtitle 2"/>
          <p:cNvSpPr>
            <a:spLocks noGrp="1"/>
          </p:cNvSpPr>
          <p:nvPr>
            <p:ph type="subTitle" idx="1"/>
          </p:nvPr>
        </p:nvSpPr>
        <p:spPr>
          <a:xfrm>
            <a:off x="476250" y="1043003"/>
            <a:ext cx="7772400" cy="784800"/>
          </a:xfrm>
        </p:spPr>
        <p:txBody>
          <a:bodyPr/>
          <a:lstStyle/>
          <a:p>
            <a:r>
              <a:rPr lang="vi-VN" dirty="0"/>
              <a:t>In group of 4 or 5, students to </a:t>
            </a:r>
            <a:r>
              <a:rPr lang="en-US" dirty="0" smtClean="0"/>
              <a:t>write a project proposal for group project and </a:t>
            </a:r>
            <a:r>
              <a:rPr lang="vi-VN" dirty="0" smtClean="0"/>
              <a:t>present in class</a:t>
            </a:r>
            <a:r>
              <a:rPr lang="en-US" dirty="0" smtClean="0"/>
              <a:t> to get approval for your project that will be finished in </a:t>
            </a:r>
            <a:r>
              <a:rPr lang="en-US" dirty="0" smtClean="0">
                <a:solidFill>
                  <a:srgbClr val="FFFF00"/>
                </a:solidFill>
              </a:rPr>
              <a:t>Week 10 – Session 29-30</a:t>
            </a:r>
          </a:p>
          <a:p>
            <a:r>
              <a:rPr lang="en-US" dirty="0" smtClean="0"/>
              <a:t>Group </a:t>
            </a:r>
            <a:r>
              <a:rPr lang="en-US" dirty="0"/>
              <a:t>presentation 2</a:t>
            </a:r>
            <a:r>
              <a:rPr lang="en-US" dirty="0" smtClean="0"/>
              <a:t>0 </a:t>
            </a:r>
            <a:r>
              <a:rPr lang="en-US" dirty="0" err="1" smtClean="0"/>
              <a:t>mins</a:t>
            </a:r>
            <a:endParaRPr lang="en-US" dirty="0" smtClean="0"/>
          </a:p>
          <a:p>
            <a:endParaRPr lang="en-US" dirty="0" smtClean="0"/>
          </a:p>
          <a:p>
            <a:r>
              <a:rPr lang="en-US" sz="2800" dirty="0">
                <a:solidFill>
                  <a:srgbClr val="FFFF00"/>
                </a:solidFill>
                <a:latin typeface="Walter Turncoat"/>
                <a:ea typeface="Walter Turncoat"/>
                <a:cs typeface="Walter Turncoat"/>
                <a:sym typeface="Walter Turncoat"/>
              </a:rPr>
              <a:t>Session 6: Week 2</a:t>
            </a:r>
          </a:p>
          <a:p>
            <a:endParaRPr lang="en-US" dirty="0"/>
          </a:p>
          <a:p>
            <a:endParaRPr lang="en-US" dirty="0"/>
          </a:p>
          <a:p>
            <a:pPr algn="l"/>
            <a:r>
              <a:rPr lang="en-US" dirty="0" smtClean="0"/>
              <a:t>Present</a:t>
            </a:r>
            <a:r>
              <a:rPr lang="en-US" dirty="0"/>
              <a:t>: 6 mark</a:t>
            </a:r>
          </a:p>
          <a:p>
            <a:pPr algn="l"/>
            <a:r>
              <a:rPr lang="en-US" dirty="0"/>
              <a:t>Q&amp;A: 2 marks/question/students =&gt; 2 questions for each member</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62933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5" name="Rectangle 4"/>
          <p:cNvSpPr/>
          <p:nvPr/>
        </p:nvSpPr>
        <p:spPr>
          <a:xfrm>
            <a:off x="198150" y="146050"/>
            <a:ext cx="8780750" cy="4708981"/>
          </a:xfrm>
          <a:prstGeom prst="rect">
            <a:avLst/>
          </a:prstGeom>
        </p:spPr>
        <p:txBody>
          <a:bodyPr wrap="square">
            <a:spAutoFit/>
          </a:bodyPr>
          <a:lstStyle/>
          <a:p>
            <a:r>
              <a:rPr lang="vi-VN" sz="4800" b="1" dirty="0">
                <a:solidFill>
                  <a:srgbClr val="FFFF00"/>
                </a:solidFill>
                <a:latin typeface="Walter Turncoat"/>
                <a:ea typeface="Walter Turncoat"/>
                <a:cs typeface="Walter Turncoat"/>
                <a:sym typeface="Walter Turncoat"/>
              </a:rPr>
              <a:t>30% group project: </a:t>
            </a:r>
            <a:endParaRPr lang="en-US" sz="4800" b="1" dirty="0">
              <a:solidFill>
                <a:srgbClr val="FFFF00"/>
              </a:solidFill>
              <a:latin typeface="Walter Turncoat"/>
              <a:ea typeface="Walter Turncoat"/>
              <a:cs typeface="Walter Turncoat"/>
              <a:sym typeface="Walter Turncoat"/>
            </a:endParaRPr>
          </a:p>
          <a:p>
            <a:r>
              <a:rPr lang="vi-VN" sz="1800" dirty="0">
                <a:solidFill>
                  <a:srgbClr val="FFFFFF"/>
                </a:solidFill>
                <a:latin typeface="Walter Turncoat"/>
                <a:ea typeface="Walter Turncoat"/>
                <a:cs typeface="Walter Turncoat"/>
                <a:sym typeface="Walter Turncoat"/>
              </a:rPr>
              <a:t>The mini products reflect  the effectiveness of the group works. The paper reports will be based on topics of studied units and reality of group works. The presentations must reflect the ability to follow the oral</a:t>
            </a:r>
            <a:endParaRPr lang="en-US" sz="1800" dirty="0">
              <a:solidFill>
                <a:srgbClr val="FFFFFF"/>
              </a:solidFill>
              <a:latin typeface="Walter Turncoat"/>
              <a:ea typeface="Walter Turncoat"/>
              <a:cs typeface="Walter Turncoat"/>
              <a:sym typeface="Walter Turncoat"/>
            </a:endParaRPr>
          </a:p>
          <a:p>
            <a:r>
              <a:rPr lang="vi-VN" sz="1800" dirty="0">
                <a:solidFill>
                  <a:srgbClr val="FFFFFF"/>
                </a:solidFill>
                <a:latin typeface="Walter Turncoat"/>
                <a:ea typeface="Walter Turncoat"/>
                <a:cs typeface="Walter Turncoat"/>
                <a:sym typeface="Walter Turncoat"/>
              </a:rPr>
              <a:t> </a:t>
            </a:r>
            <a:endParaRPr lang="en-US" sz="1800" dirty="0">
              <a:solidFill>
                <a:srgbClr val="FFFFFF"/>
              </a:solidFill>
              <a:latin typeface="Walter Turncoat"/>
              <a:ea typeface="Walter Turncoat"/>
              <a:cs typeface="Walter Turncoat"/>
              <a:sym typeface="Walter Turncoat"/>
            </a:endParaRPr>
          </a:p>
          <a:p>
            <a:r>
              <a:rPr lang="en-US" sz="1800" dirty="0">
                <a:solidFill>
                  <a:srgbClr val="FFFFFF"/>
                </a:solidFill>
                <a:latin typeface="Walter Turncoat"/>
                <a:ea typeface="Walter Turncoat"/>
                <a:cs typeface="Walter Turncoat"/>
                <a:sym typeface="Walter Turncoat"/>
              </a:rPr>
              <a:t>A group of four or five students work together to develop a product  (pictures, cards, live shows, video clips, </a:t>
            </a:r>
            <a:r>
              <a:rPr lang="en-US" sz="1800" dirty="0" err="1">
                <a:solidFill>
                  <a:srgbClr val="FFFFFF"/>
                </a:solidFill>
                <a:latin typeface="Walter Turncoat"/>
                <a:ea typeface="Walter Turncoat"/>
                <a:cs typeface="Walter Turncoat"/>
                <a:sym typeface="Walter Turncoat"/>
              </a:rPr>
              <a:t>etc</a:t>
            </a:r>
            <a:r>
              <a:rPr lang="en-US" sz="1800" dirty="0">
                <a:solidFill>
                  <a:srgbClr val="FFFFFF"/>
                </a:solidFill>
                <a:latin typeface="Walter Turncoat"/>
                <a:ea typeface="Walter Turncoat"/>
                <a:cs typeface="Walter Turncoat"/>
                <a:sym typeface="Walter Turncoat"/>
              </a:rPr>
              <a:t>, an event...) to present in front of the whole class on the last day of the course. </a:t>
            </a:r>
          </a:p>
          <a:p>
            <a:pPr marL="342900" lvl="0" indent="-342900">
              <a:buFont typeface="Calibri" panose="020F0502020204030204" pitchFamily="34" charset="0"/>
              <a:buChar char="-"/>
            </a:pPr>
            <a:r>
              <a:rPr lang="en-US" sz="1800" b="1" dirty="0" smtClean="0">
                <a:solidFill>
                  <a:srgbClr val="FFFF00"/>
                </a:solidFill>
                <a:latin typeface="Walter Turncoat"/>
                <a:ea typeface="Walter Turncoat"/>
                <a:cs typeface="Walter Turncoat"/>
                <a:sym typeface="Walter Turncoat"/>
              </a:rPr>
              <a:t>(Week 2 – Session 6 ) </a:t>
            </a:r>
            <a:r>
              <a:rPr lang="en-US" sz="1800" dirty="0">
                <a:solidFill>
                  <a:srgbClr val="FFFFFF"/>
                </a:solidFill>
                <a:latin typeface="Walter Turncoat"/>
                <a:ea typeface="Walter Turncoat"/>
                <a:cs typeface="Walter Turncoat"/>
                <a:sym typeface="Walter Turncoat"/>
              </a:rPr>
              <a:t>Each group to submit written proposal and present the proposal of the project in front of class to collect contribution for their projects</a:t>
            </a:r>
            <a:r>
              <a:rPr lang="en-US" sz="1800" dirty="0" smtClean="0">
                <a:solidFill>
                  <a:srgbClr val="FFFFFF"/>
                </a:solidFill>
                <a:latin typeface="Walter Turncoat"/>
                <a:ea typeface="Walter Turncoat"/>
                <a:cs typeface="Walter Turncoat"/>
                <a:sym typeface="Walter Turncoat"/>
              </a:rPr>
              <a:t>. --- </a:t>
            </a:r>
            <a:r>
              <a:rPr lang="en-US" sz="1800" dirty="0" smtClean="0">
                <a:solidFill>
                  <a:srgbClr val="FFFF00"/>
                </a:solidFill>
                <a:latin typeface="Walter Turncoat"/>
                <a:ea typeface="Walter Turncoat"/>
                <a:cs typeface="Walter Turncoat"/>
                <a:sym typeface="Walter Turncoat"/>
              </a:rPr>
              <a:t>Group Assignment</a:t>
            </a:r>
            <a:r>
              <a:rPr lang="en-US" sz="1800" dirty="0" smtClean="0">
                <a:solidFill>
                  <a:srgbClr val="FFFFFF"/>
                </a:solidFill>
                <a:latin typeface="Walter Turncoat"/>
                <a:ea typeface="Walter Turncoat"/>
                <a:cs typeface="Walter Turncoat"/>
                <a:sym typeface="Walter Turncoat"/>
              </a:rPr>
              <a:t/>
            </a:r>
            <a:br>
              <a:rPr lang="en-US" sz="1800" dirty="0" smtClean="0">
                <a:solidFill>
                  <a:srgbClr val="FFFFFF"/>
                </a:solidFill>
                <a:latin typeface="Walter Turncoat"/>
                <a:ea typeface="Walter Turncoat"/>
                <a:cs typeface="Walter Turncoat"/>
                <a:sym typeface="Walter Turncoat"/>
              </a:rPr>
            </a:br>
            <a:endParaRPr lang="en-US" sz="1800" dirty="0">
              <a:solidFill>
                <a:srgbClr val="FFFFFF"/>
              </a:solidFill>
              <a:latin typeface="Walter Turncoat"/>
              <a:ea typeface="Walter Turncoat"/>
              <a:cs typeface="Walter Turncoat"/>
              <a:sym typeface="Walter Turncoat"/>
            </a:endParaRPr>
          </a:p>
          <a:p>
            <a:pPr marL="342900" lvl="0" indent="-342900">
              <a:buFont typeface="Calibri" panose="020F0502020204030204" pitchFamily="34" charset="0"/>
              <a:buChar char="-"/>
            </a:pPr>
            <a:r>
              <a:rPr lang="en-US" sz="1800" b="1" dirty="0" smtClean="0">
                <a:solidFill>
                  <a:srgbClr val="FFFF00"/>
                </a:solidFill>
                <a:latin typeface="Walter Turncoat"/>
                <a:ea typeface="Walter Turncoat"/>
                <a:cs typeface="Walter Turncoat"/>
                <a:sym typeface="Walter Turncoat"/>
              </a:rPr>
              <a:t>(Week 10 – Session 29+30) </a:t>
            </a:r>
            <a:r>
              <a:rPr lang="en-US" sz="1800" dirty="0">
                <a:solidFill>
                  <a:srgbClr val="FFFFFF"/>
                </a:solidFill>
                <a:latin typeface="Walter Turncoat"/>
                <a:ea typeface="Walter Turncoat"/>
                <a:cs typeface="Walter Turncoat"/>
                <a:sym typeface="Walter Turncoat"/>
              </a:rPr>
              <a:t>Each group to submit group report and to have oral presentations about the groups' working process &amp; the product. Groups have 20 minutes to present the products and 10 minutes for Q&amp;A</a:t>
            </a:r>
          </a:p>
        </p:txBody>
      </p:sp>
    </p:spTree>
    <p:extLst>
      <p:ext uri="{BB962C8B-B14F-4D97-AF65-F5344CB8AC3E}">
        <p14:creationId xmlns:p14="http://schemas.microsoft.com/office/powerpoint/2010/main" val="87653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685800" y="2639668"/>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This</a:t>
            </a:r>
            <a:r>
              <a:rPr lang="en" sz="4000" dirty="0" smtClean="0"/>
              <a:t> is your task</a:t>
            </a:r>
            <a:endParaRPr sz="4000" dirty="0"/>
          </a:p>
        </p:txBody>
      </p:sp>
      <p:sp>
        <p:nvSpPr>
          <p:cNvPr id="105" name="Google Shape;105;p17"/>
          <p:cNvSpPr txBox="1">
            <a:spLocks noGrp="1"/>
          </p:cNvSpPr>
          <p:nvPr>
            <p:ph type="subTitle" idx="4294967295"/>
          </p:nvPr>
        </p:nvSpPr>
        <p:spPr>
          <a:xfrm>
            <a:off x="311150" y="3708249"/>
            <a:ext cx="848995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dirty="0">
                <a:latin typeface="Walter Turncoat"/>
                <a:ea typeface="Walter Turncoat"/>
                <a:cs typeface="Walter Turncoat"/>
                <a:sym typeface="Walter Turncoat"/>
              </a:rPr>
              <a:t>Task 1: </a:t>
            </a:r>
            <a:r>
              <a:rPr lang="en-US" sz="2800" dirty="0" smtClean="0">
                <a:latin typeface="Walter Turncoat"/>
                <a:ea typeface="Walter Turncoat"/>
                <a:cs typeface="Walter Turncoat"/>
                <a:sym typeface="Walter Turncoat"/>
              </a:rPr>
              <a:t>Forming </a:t>
            </a:r>
            <a:r>
              <a:rPr lang="en-US" sz="2800" dirty="0">
                <a:latin typeface="Walter Turncoat"/>
                <a:ea typeface="Walter Turncoat"/>
                <a:cs typeface="Walter Turncoat"/>
                <a:sym typeface="Walter Turncoat"/>
              </a:rPr>
              <a:t>up your group (4-5 members)</a:t>
            </a:r>
            <a:endParaRPr sz="2800" dirty="0">
              <a:latin typeface="Walter Turncoat"/>
              <a:ea typeface="Walter Turncoat"/>
              <a:cs typeface="Walter Turncoat"/>
              <a:sym typeface="Walter Turncoat"/>
            </a:endParaRPr>
          </a:p>
        </p:txBody>
      </p:sp>
      <p:grpSp>
        <p:nvGrpSpPr>
          <p:cNvPr id="106" name="Google Shape;106;p17"/>
          <p:cNvGrpSpPr/>
          <p:nvPr/>
        </p:nvGrpSpPr>
        <p:grpSpPr>
          <a:xfrm rot="-7230029">
            <a:off x="6083565" y="1796211"/>
            <a:ext cx="1516808" cy="960909"/>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7"/>
          <p:cNvGrpSpPr/>
          <p:nvPr/>
        </p:nvGrpSpPr>
        <p:grpSpPr>
          <a:xfrm rot="4843953" flipH="1">
            <a:off x="2064273" y="1817152"/>
            <a:ext cx="1166676" cy="1032863"/>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rot="2011211">
            <a:off x="2306194" y="631065"/>
            <a:ext cx="1046869" cy="269659"/>
            <a:chOff x="271125" y="812725"/>
            <a:chExt cx="766525" cy="221725"/>
          </a:xfrm>
        </p:grpSpPr>
        <p:sp>
          <p:nvSpPr>
            <p:cNvPr id="113"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15" name="Google Shape;364;p38"/>
          <p:cNvSpPr/>
          <p:nvPr/>
        </p:nvSpPr>
        <p:spPr>
          <a:xfrm>
            <a:off x="3424384" y="1068608"/>
            <a:ext cx="2353191" cy="1669811"/>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extBox 2"/>
          <p:cNvSpPr txBox="1"/>
          <p:nvPr/>
        </p:nvSpPr>
        <p:spPr>
          <a:xfrm>
            <a:off x="266700" y="222250"/>
            <a:ext cx="8813800" cy="5632311"/>
          </a:xfrm>
          <a:prstGeom prst="rect">
            <a:avLst/>
          </a:prstGeom>
          <a:noFill/>
        </p:spPr>
        <p:txBody>
          <a:bodyPr wrap="square" rtlCol="0">
            <a:spAutoFit/>
          </a:bodyPr>
          <a:lstStyle/>
          <a:p>
            <a:r>
              <a:rPr lang="en-US" sz="2400" dirty="0" smtClean="0">
                <a:solidFill>
                  <a:srgbClr val="FFFFFF"/>
                </a:solidFill>
                <a:latin typeface="Walter Turncoat"/>
                <a:ea typeface="Walter Turncoat"/>
                <a:cs typeface="Walter Turncoat"/>
              </a:rPr>
              <a:t>Group discuss and Recap in a memo, send to me via emails:</a:t>
            </a:r>
          </a:p>
          <a:p>
            <a:endParaRPr lang="en-US" sz="2400" dirty="0" smtClean="0">
              <a:solidFill>
                <a:srgbClr val="FFFFFF"/>
              </a:solidFill>
              <a:latin typeface="Walter Turncoat"/>
              <a:ea typeface="Walter Turncoat"/>
              <a:cs typeface="Walter Turncoat"/>
            </a:endParaRPr>
          </a:p>
          <a:p>
            <a:r>
              <a:rPr lang="en-US" sz="2400" dirty="0" smtClean="0">
                <a:solidFill>
                  <a:srgbClr val="FFFFFF"/>
                </a:solidFill>
                <a:latin typeface="Walter Turncoat"/>
                <a:ea typeface="Walter Turncoat"/>
                <a:cs typeface="Walter Turncoat"/>
              </a:rPr>
              <a:t>1. Name </a:t>
            </a:r>
            <a:r>
              <a:rPr lang="en-US" sz="2400" dirty="0">
                <a:solidFill>
                  <a:srgbClr val="FFFFFF"/>
                </a:solidFill>
                <a:latin typeface="Walter Turncoat"/>
                <a:ea typeface="Walter Turncoat"/>
                <a:cs typeface="Walter Turncoat"/>
              </a:rPr>
              <a:t>your </a:t>
            </a:r>
            <a:r>
              <a:rPr lang="en-US" sz="2400" dirty="0" smtClean="0">
                <a:solidFill>
                  <a:srgbClr val="FFFFFF"/>
                </a:solidFill>
                <a:latin typeface="Walter Turncoat"/>
                <a:ea typeface="Walter Turncoat"/>
                <a:cs typeface="Walter Turncoat"/>
              </a:rPr>
              <a:t>Group</a:t>
            </a:r>
            <a:br>
              <a:rPr lang="en-US" sz="2400" dirty="0" smtClean="0">
                <a:solidFill>
                  <a:srgbClr val="FFFFFF"/>
                </a:solidFill>
                <a:latin typeface="Walter Turncoat"/>
                <a:ea typeface="Walter Turncoat"/>
                <a:cs typeface="Walter Turncoat"/>
              </a:rPr>
            </a:br>
            <a:endParaRPr lang="en-US" sz="2400" dirty="0">
              <a:solidFill>
                <a:srgbClr val="FFFFFF"/>
              </a:solidFill>
              <a:latin typeface="Walter Turncoat"/>
              <a:ea typeface="Walter Turncoat"/>
              <a:cs typeface="Walter Turncoat"/>
            </a:endParaRPr>
          </a:p>
          <a:p>
            <a:r>
              <a:rPr lang="en-US" sz="2400" dirty="0" smtClean="0">
                <a:solidFill>
                  <a:srgbClr val="FFFFFF"/>
                </a:solidFill>
                <a:latin typeface="Walter Turncoat"/>
                <a:ea typeface="Walter Turncoat"/>
                <a:cs typeface="Walter Turncoat"/>
              </a:rPr>
              <a:t>2. List </a:t>
            </a:r>
            <a:r>
              <a:rPr lang="en-US" sz="2400" dirty="0">
                <a:solidFill>
                  <a:srgbClr val="FFFFFF"/>
                </a:solidFill>
                <a:latin typeface="Walter Turncoat"/>
                <a:ea typeface="Walter Turncoat"/>
                <a:cs typeface="Walter Turncoat"/>
              </a:rPr>
              <a:t>your team members’ </a:t>
            </a:r>
            <a:r>
              <a:rPr lang="en-US" sz="2400" dirty="0" smtClean="0">
                <a:solidFill>
                  <a:srgbClr val="FFFFFF"/>
                </a:solidFill>
                <a:latin typeface="Walter Turncoat"/>
                <a:ea typeface="Walter Turncoat"/>
                <a:cs typeface="Walter Turncoat"/>
              </a:rPr>
              <a:t>name</a:t>
            </a:r>
            <a:br>
              <a:rPr lang="en-US" sz="2400" dirty="0" smtClean="0">
                <a:solidFill>
                  <a:srgbClr val="FFFFFF"/>
                </a:solidFill>
                <a:latin typeface="Walter Turncoat"/>
                <a:ea typeface="Walter Turncoat"/>
                <a:cs typeface="Walter Turncoat"/>
              </a:rPr>
            </a:br>
            <a:endParaRPr lang="en-US" sz="2400" dirty="0">
              <a:solidFill>
                <a:srgbClr val="FFFFFF"/>
              </a:solidFill>
              <a:latin typeface="Walter Turncoat"/>
              <a:ea typeface="Walter Turncoat"/>
              <a:cs typeface="Walter Turncoat"/>
            </a:endParaRPr>
          </a:p>
          <a:p>
            <a:r>
              <a:rPr lang="en-US" sz="2400" dirty="0" smtClean="0">
                <a:solidFill>
                  <a:srgbClr val="FFFFFF"/>
                </a:solidFill>
                <a:latin typeface="Walter Turncoat"/>
                <a:ea typeface="Walter Turncoat"/>
                <a:cs typeface="Walter Turncoat"/>
              </a:rPr>
              <a:t>3. the </a:t>
            </a:r>
            <a:r>
              <a:rPr lang="en-US" sz="2400" dirty="0">
                <a:solidFill>
                  <a:srgbClr val="FFFFFF"/>
                </a:solidFill>
                <a:latin typeface="Walter Turncoat"/>
                <a:ea typeface="Walter Turncoat"/>
                <a:cs typeface="Walter Turncoat"/>
              </a:rPr>
              <a:t>slogan of your </a:t>
            </a:r>
            <a:r>
              <a:rPr lang="en-US" sz="2400" dirty="0" smtClean="0">
                <a:solidFill>
                  <a:srgbClr val="FFFFFF"/>
                </a:solidFill>
                <a:latin typeface="Walter Turncoat"/>
                <a:ea typeface="Walter Turncoat"/>
                <a:cs typeface="Walter Turncoat"/>
              </a:rPr>
              <a:t>team</a:t>
            </a:r>
            <a:br>
              <a:rPr lang="en-US" sz="2400" dirty="0" smtClean="0">
                <a:solidFill>
                  <a:srgbClr val="FFFFFF"/>
                </a:solidFill>
                <a:latin typeface="Walter Turncoat"/>
                <a:ea typeface="Walter Turncoat"/>
                <a:cs typeface="Walter Turncoat"/>
              </a:rPr>
            </a:br>
            <a:endParaRPr lang="en-US" sz="2400" dirty="0" smtClean="0">
              <a:solidFill>
                <a:srgbClr val="FFFFFF"/>
              </a:solidFill>
              <a:latin typeface="Walter Turncoat"/>
              <a:ea typeface="Walter Turncoat"/>
              <a:cs typeface="Walter Turncoat"/>
            </a:endParaRPr>
          </a:p>
          <a:p>
            <a:r>
              <a:rPr lang="en-US" sz="2400" dirty="0" smtClean="0">
                <a:solidFill>
                  <a:srgbClr val="FFFFFF"/>
                </a:solidFill>
                <a:latin typeface="Walter Turncoat"/>
                <a:ea typeface="Walter Turncoat"/>
                <a:cs typeface="Walter Turncoat"/>
              </a:rPr>
              <a:t>4. Group Rules</a:t>
            </a:r>
            <a:br>
              <a:rPr lang="en-US" sz="2400" dirty="0" smtClean="0">
                <a:solidFill>
                  <a:srgbClr val="FFFFFF"/>
                </a:solidFill>
                <a:latin typeface="Walter Turncoat"/>
                <a:ea typeface="Walter Turncoat"/>
                <a:cs typeface="Walter Turncoat"/>
              </a:rPr>
            </a:br>
            <a:endParaRPr lang="en-US" sz="2400" dirty="0" smtClean="0">
              <a:solidFill>
                <a:srgbClr val="FFFFFF"/>
              </a:solidFill>
              <a:latin typeface="Walter Turncoat"/>
              <a:ea typeface="Walter Turncoat"/>
              <a:cs typeface="Walter Turncoat"/>
            </a:endParaRPr>
          </a:p>
          <a:p>
            <a:r>
              <a:rPr lang="en-US" sz="2400" dirty="0" smtClean="0">
                <a:solidFill>
                  <a:srgbClr val="FFFFFF"/>
                </a:solidFill>
                <a:latin typeface="Walter Turncoat"/>
                <a:ea typeface="Walter Turncoat"/>
                <a:cs typeface="Walter Turncoat"/>
              </a:rPr>
              <a:t>5. </a:t>
            </a:r>
            <a:r>
              <a:rPr lang="en-US" sz="2400" dirty="0">
                <a:solidFill>
                  <a:srgbClr val="FFFFFF"/>
                </a:solidFill>
                <a:latin typeface="Walter Turncoat"/>
                <a:ea typeface="Walter Turncoat"/>
                <a:cs typeface="Walter Turncoat"/>
              </a:rPr>
              <a:t>Brainstorming about your group </a:t>
            </a:r>
            <a:r>
              <a:rPr lang="en-US" sz="2400" dirty="0" smtClean="0">
                <a:solidFill>
                  <a:srgbClr val="FFFFFF"/>
                </a:solidFill>
                <a:latin typeface="Walter Turncoat"/>
                <a:ea typeface="Walter Turncoat"/>
                <a:cs typeface="Walter Turncoat"/>
              </a:rPr>
              <a:t>project: What to do?</a:t>
            </a:r>
          </a:p>
          <a:p>
            <a:endParaRPr lang="en-US" sz="2400" dirty="0">
              <a:solidFill>
                <a:srgbClr val="FFFFFF"/>
              </a:solidFill>
              <a:latin typeface="Walter Turncoat"/>
              <a:ea typeface="Walter Turncoat"/>
              <a:cs typeface="Walter Turncoat"/>
            </a:endParaRPr>
          </a:p>
          <a:p>
            <a:endParaRPr lang="en-US" sz="2400" dirty="0">
              <a:solidFill>
                <a:srgbClr val="FFFFFF"/>
              </a:solidFill>
              <a:latin typeface="Walter Turncoat"/>
              <a:ea typeface="Walter Turncoat"/>
              <a:cs typeface="Walter Turncoat"/>
            </a:endParaRPr>
          </a:p>
          <a:p>
            <a:endParaRPr lang="en-US" sz="2400" dirty="0">
              <a:solidFill>
                <a:srgbClr val="FFFFFF"/>
              </a:solidFill>
              <a:latin typeface="Walter Turncoat"/>
              <a:ea typeface="Walter Turncoat"/>
              <a:cs typeface="Walter Turncoat"/>
            </a:endParaRPr>
          </a:p>
          <a:p>
            <a:pPr marL="285750" indent="-285750">
              <a:buFontTx/>
              <a:buChar char="-"/>
            </a:pPr>
            <a:endParaRPr lang="en-US" sz="1200" dirty="0">
              <a:solidFill>
                <a:srgbClr val="FFFFFF"/>
              </a:solidFill>
              <a:latin typeface="Walter Turncoat"/>
              <a:ea typeface="Walter Turncoat"/>
              <a:cs typeface="Walter Turncoat"/>
            </a:endParaRPr>
          </a:p>
          <a:p>
            <a:pPr marL="285750" indent="-285750">
              <a:buFontTx/>
              <a:buChar char="-"/>
            </a:pPr>
            <a:endParaRPr lang="en-US" sz="1200" dirty="0">
              <a:solidFill>
                <a:srgbClr val="FFFFFF"/>
              </a:solidFill>
              <a:latin typeface="Walter Turncoat"/>
              <a:ea typeface="Walter Turncoat"/>
              <a:cs typeface="Walter Turncoat"/>
            </a:endParaRPr>
          </a:p>
        </p:txBody>
      </p:sp>
    </p:spTree>
    <p:extLst>
      <p:ext uri="{BB962C8B-B14F-4D97-AF65-F5344CB8AC3E}">
        <p14:creationId xmlns:p14="http://schemas.microsoft.com/office/powerpoint/2010/main" val="78516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smtClean="0"/>
              <a:t>Many</a:t>
            </a:r>
            <a:r>
              <a:rPr lang="en" sz="4800" dirty="0" smtClean="0"/>
              <a:t> thanks</a:t>
            </a:r>
            <a:r>
              <a:rPr lang="en" sz="4800" dirty="0"/>
              <a:t>!</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rtl="0">
              <a:spcBef>
                <a:spcPts val="600"/>
              </a:spcBef>
              <a:spcAft>
                <a:spcPts val="0"/>
              </a:spcAft>
              <a:buNone/>
            </a:pPr>
            <a:r>
              <a:rPr lang="en" dirty="0" smtClean="0">
                <a:solidFill>
                  <a:schemeClr val="lt1"/>
                </a:solidFill>
              </a:rPr>
              <a:t>Drop me a line at</a:t>
            </a:r>
            <a:endParaRPr dirty="0" smtClean="0">
              <a:solidFill>
                <a:schemeClr val="lt1"/>
              </a:solidFill>
            </a:endParaRPr>
          </a:p>
          <a:p>
            <a:pPr marL="0" lvl="0" indent="0" algn="ctr" rtl="0">
              <a:spcBef>
                <a:spcPts val="0"/>
              </a:spcBef>
              <a:spcAft>
                <a:spcPts val="0"/>
              </a:spcAft>
              <a:buNone/>
            </a:pPr>
            <a:r>
              <a:rPr lang="en" dirty="0" smtClean="0">
                <a:solidFill>
                  <a:schemeClr val="lt1"/>
                </a:solidFill>
              </a:rPr>
              <a:t>hoanghuyuk@gmail.com</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364;p38"/>
          <p:cNvSpPr/>
          <p:nvPr/>
        </p:nvSpPr>
        <p:spPr>
          <a:xfrm>
            <a:off x="5558388" y="3540229"/>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75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3924299" y="245596"/>
            <a:ext cx="5152827" cy="1095153"/>
          </a:xfrm>
          <a:prstGeom prst="rect">
            <a:avLst/>
          </a:prstGeom>
        </p:spPr>
        <p:txBody>
          <a:bodyPr spcFirstLastPara="1" wrap="square" lIns="91425" tIns="91425" rIns="91425" bIns="91425" anchor="t" anchorCtr="0">
            <a:noAutofit/>
          </a:bodyPr>
          <a:lstStyle/>
          <a:p>
            <a:r>
              <a:rPr lang="en" sz="5400" dirty="0"/>
              <a:t>hello</a:t>
            </a:r>
            <a:r>
              <a:rPr lang="en" sz="5400" dirty="0" smtClean="0"/>
              <a:t>! </a:t>
            </a:r>
            <a:r>
              <a:rPr lang="ja-JP" altLang="en-US" sz="5400" dirty="0"/>
              <a:t>やあ！</a:t>
            </a:r>
            <a:br>
              <a:rPr lang="ja-JP" altLang="en-US" sz="5400" dirty="0"/>
            </a:br>
            <a:endParaRPr sz="5400" dirty="0"/>
          </a:p>
        </p:txBody>
      </p:sp>
      <p:sp>
        <p:nvSpPr>
          <p:cNvPr id="73" name="Google Shape;73;p13"/>
          <p:cNvSpPr txBox="1">
            <a:spLocks noGrp="1"/>
          </p:cNvSpPr>
          <p:nvPr>
            <p:ph type="subTitle" idx="4294967295"/>
          </p:nvPr>
        </p:nvSpPr>
        <p:spPr>
          <a:xfrm>
            <a:off x="3059397" y="1410233"/>
            <a:ext cx="6593700" cy="72246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smtClean="0"/>
              <a:t>My name’s Hoang Huy, a full-time businessman </a:t>
            </a:r>
          </a:p>
          <a:p>
            <a:pPr marL="0" lvl="0" indent="0" algn="ctr" rtl="0">
              <a:spcBef>
                <a:spcPts val="600"/>
              </a:spcBef>
              <a:spcAft>
                <a:spcPts val="0"/>
              </a:spcAft>
              <a:buNone/>
            </a:pPr>
            <a:r>
              <a:rPr lang="en" sz="1800" dirty="0" smtClean="0"/>
              <a:t>&amp; a full-energy lecturer </a:t>
            </a:r>
          </a:p>
          <a:p>
            <a:pPr marL="0" lvl="0" indent="0" algn="ctr" rtl="0">
              <a:spcBef>
                <a:spcPts val="600"/>
              </a:spcBef>
              <a:spcAft>
                <a:spcPts val="0"/>
              </a:spcAft>
              <a:buNone/>
            </a:pPr>
            <a:endParaRPr lang="en" sz="1400" dirty="0" smtClean="0">
              <a:solidFill>
                <a:schemeClr val="lt1"/>
              </a:solidFill>
            </a:endParaRPr>
          </a:p>
          <a:p>
            <a:pPr marL="0" lvl="0" indent="0" algn="ctr" rtl="0">
              <a:spcBef>
                <a:spcPts val="600"/>
              </a:spcBef>
              <a:spcAft>
                <a:spcPts val="0"/>
              </a:spcAft>
              <a:buNone/>
            </a:pPr>
            <a:endParaRPr lang="en" sz="1400" dirty="0">
              <a:solidFill>
                <a:schemeClr val="lt1"/>
              </a:solidFill>
            </a:endParaRPr>
          </a:p>
          <a:p>
            <a:pPr marL="0" lvl="0" indent="0" algn="ctr" rtl="0">
              <a:spcBef>
                <a:spcPts val="600"/>
              </a:spcBef>
              <a:spcAft>
                <a:spcPts val="0"/>
              </a:spcAft>
              <a:buClr>
                <a:schemeClr val="dk1"/>
              </a:buClr>
              <a:buSzPts val="1100"/>
              <a:buFont typeface="Arial"/>
              <a:buNone/>
            </a:pPr>
            <a:r>
              <a:rPr lang="en" sz="1600" dirty="0" smtClean="0">
                <a:solidFill>
                  <a:schemeClr val="lt1"/>
                </a:solidFill>
              </a:rPr>
              <a:t>huyhd11@fe.edu.vn OR </a:t>
            </a:r>
            <a:r>
              <a:rPr lang="en" sz="1600" dirty="0" smtClean="0">
                <a:solidFill>
                  <a:schemeClr val="bg1"/>
                </a:solidFill>
              </a:rPr>
              <a:t>hoanghuyuk@gmail.com </a:t>
            </a:r>
          </a:p>
          <a:p>
            <a:pPr marL="0" lvl="0" indent="0" algn="ctr" rtl="0">
              <a:spcBef>
                <a:spcPts val="600"/>
              </a:spcBef>
              <a:spcAft>
                <a:spcPts val="0"/>
              </a:spcAft>
              <a:buClr>
                <a:schemeClr val="dk1"/>
              </a:buClr>
              <a:buSzPts val="1100"/>
              <a:buFont typeface="Arial"/>
              <a:buNone/>
            </a:pPr>
            <a:r>
              <a:rPr lang="en" sz="1600" dirty="0" smtClean="0">
                <a:solidFill>
                  <a:schemeClr val="bg1"/>
                </a:solidFill>
              </a:rPr>
              <a:t>(Email subject: JP1602-……….)</a:t>
            </a:r>
          </a:p>
          <a:p>
            <a:pPr marL="0" lvl="0" indent="0" algn="ctr" rtl="0">
              <a:spcBef>
                <a:spcPts val="600"/>
              </a:spcBef>
              <a:spcAft>
                <a:spcPts val="0"/>
              </a:spcAft>
              <a:buClr>
                <a:schemeClr val="dk1"/>
              </a:buClr>
              <a:buSzPts val="1100"/>
              <a:buFont typeface="Arial"/>
              <a:buNone/>
            </a:pPr>
            <a:endParaRPr lang="en" sz="1600" dirty="0" smtClean="0">
              <a:solidFill>
                <a:schemeClr val="bg1"/>
              </a:solidFill>
            </a:endParaRPr>
          </a:p>
        </p:txBody>
      </p:sp>
      <p:sp>
        <p:nvSpPr>
          <p:cNvPr id="74" name="Google Shape;74;p13"/>
          <p:cNvSpPr/>
          <p:nvPr/>
        </p:nvSpPr>
        <p:spPr>
          <a:xfrm>
            <a:off x="5260594" y="1160253"/>
            <a:ext cx="2344244" cy="24998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929260" y="3651056"/>
            <a:ext cx="331334" cy="350884"/>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47" y="570966"/>
            <a:ext cx="3131429" cy="3129254"/>
          </a:xfrm>
          <a:prstGeom prst="rect">
            <a:avLst/>
          </a:prstGeom>
        </p:spPr>
      </p:pic>
      <p:sp>
        <p:nvSpPr>
          <p:cNvPr id="8" name="Google Shape;364;p38"/>
          <p:cNvSpPr/>
          <p:nvPr/>
        </p:nvSpPr>
        <p:spPr>
          <a:xfrm>
            <a:off x="3825786" y="2838214"/>
            <a:ext cx="398488" cy="282765"/>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5180127" y="3651056"/>
            <a:ext cx="2348433" cy="553998"/>
          </a:xfrm>
          <a:prstGeom prst="rect">
            <a:avLst/>
          </a:prstGeom>
          <a:noFill/>
        </p:spPr>
        <p:txBody>
          <a:bodyPr wrap="square" rtlCol="0">
            <a:spAutoFit/>
          </a:bodyPr>
          <a:lstStyle/>
          <a:p>
            <a:r>
              <a:rPr lang="en-US" sz="1600" dirty="0" smtClean="0">
                <a:solidFill>
                  <a:schemeClr val="lt1"/>
                </a:solidFill>
                <a:latin typeface="Sniglet"/>
                <a:ea typeface="Sniglet"/>
                <a:cs typeface="Sniglet"/>
                <a:sym typeface="Sniglet"/>
              </a:rPr>
              <a:t>www.hoanghuyuk.com</a:t>
            </a:r>
            <a:endParaRPr lang="en-US" sz="1600" dirty="0">
              <a:solidFill>
                <a:schemeClr val="lt1"/>
              </a:solidFill>
              <a:latin typeface="Sniglet"/>
              <a:ea typeface="Sniglet"/>
              <a:cs typeface="Sniglet"/>
              <a:sym typeface="Sniglet"/>
            </a:endParaRPr>
          </a:p>
          <a:p>
            <a:endParaRPr lang="en-US" dirty="0"/>
          </a:p>
        </p:txBody>
      </p:sp>
      <p:sp>
        <p:nvSpPr>
          <p:cNvPr id="11" name="Google Shape;89;p15"/>
          <p:cNvSpPr txBox="1">
            <a:spLocks/>
          </p:cNvSpPr>
          <p:nvPr/>
        </p:nvSpPr>
        <p:spPr>
          <a:xfrm>
            <a:off x="-1028504" y="3700220"/>
            <a:ext cx="5742300" cy="81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1800" dirty="0" smtClean="0">
                <a:solidFill>
                  <a:srgbClr val="FFFFFF"/>
                </a:solidFill>
                <a:latin typeface="Sniglet"/>
                <a:ea typeface="Sniglet"/>
                <a:cs typeface="Sniglet"/>
                <a:sym typeface="Sniglet"/>
              </a:rPr>
              <a:t>- “Nothing </a:t>
            </a:r>
            <a:r>
              <a:rPr lang="en-US" sz="1800" dirty="0">
                <a:solidFill>
                  <a:srgbClr val="FFFFFF"/>
                </a:solidFill>
                <a:latin typeface="Sniglet"/>
                <a:ea typeface="Sniglet"/>
                <a:cs typeface="Sniglet"/>
                <a:sym typeface="Sniglet"/>
              </a:rPr>
              <a:t>is Impossible</a:t>
            </a:r>
            <a:r>
              <a:rPr lang="en-US" sz="1800" dirty="0" smtClean="0">
                <a:solidFill>
                  <a:srgbClr val="FFFFFF"/>
                </a:solidFill>
                <a:latin typeface="Sniglet"/>
                <a:ea typeface="Sniglet"/>
                <a:cs typeface="Sniglet"/>
                <a:sym typeface="Sniglet"/>
              </a:rPr>
              <a:t>.”-</a:t>
            </a:r>
            <a:endParaRPr lang="en-US" sz="1800" dirty="0">
              <a:solidFill>
                <a:srgbClr val="FFFFFF"/>
              </a:solidFill>
              <a:latin typeface="Sniglet"/>
              <a:ea typeface="Sniglet"/>
              <a:cs typeface="Sniglet"/>
              <a:sym typeface="Snigle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3" name="Google Shape;47;p11"/>
          <p:cNvSpPr txBox="1">
            <a:spLocks/>
          </p:cNvSpPr>
          <p:nvPr/>
        </p:nvSpPr>
        <p:spPr>
          <a:xfrm>
            <a:off x="685800" y="2726630"/>
            <a:ext cx="7772400" cy="115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smtClean="0">
                <a:solidFill>
                  <a:srgbClr val="FFFFFF"/>
                </a:solidFill>
                <a:latin typeface="Walter Turncoat"/>
                <a:ea typeface="Walter Turncoat"/>
                <a:cs typeface="Walter Turncoat"/>
                <a:sym typeface="Walter Turncoat"/>
              </a:rPr>
              <a:t>Group introduction</a:t>
            </a:r>
          </a:p>
          <a:p>
            <a:pPr algn="ctr"/>
            <a:r>
              <a:rPr lang="en-US" sz="8800" dirty="0" smtClean="0">
                <a:solidFill>
                  <a:srgbClr val="FFFFFF"/>
                </a:solidFill>
                <a:latin typeface="Walter Turncoat"/>
                <a:ea typeface="Walter Turncoat"/>
                <a:cs typeface="Walter Turncoat"/>
                <a:sym typeface="Walter Turncoat"/>
              </a:rPr>
              <a:t>Who </a:t>
            </a:r>
            <a:r>
              <a:rPr lang="en-US" sz="8800" dirty="0">
                <a:solidFill>
                  <a:srgbClr val="FFFFFF"/>
                </a:solidFill>
                <a:latin typeface="Walter Turncoat"/>
                <a:ea typeface="Walter Turncoat"/>
                <a:cs typeface="Walter Turncoat"/>
                <a:sym typeface="Walter Turncoat"/>
              </a:rPr>
              <a:t>are you</a:t>
            </a:r>
            <a:r>
              <a:rPr lang="en-US" sz="8800" dirty="0" smtClean="0">
                <a:solidFill>
                  <a:srgbClr val="FFFFFF"/>
                </a:solidFill>
                <a:latin typeface="Walter Turncoat"/>
                <a:ea typeface="Walter Turncoat"/>
                <a:cs typeface="Walter Turncoat"/>
                <a:sym typeface="Walter Turncoat"/>
              </a:rPr>
              <a:t>?</a:t>
            </a:r>
          </a:p>
          <a:p>
            <a:r>
              <a:rPr lang="en-US" sz="2800" dirty="0" smtClean="0">
                <a:solidFill>
                  <a:srgbClr val="FFFFFF"/>
                </a:solidFill>
                <a:latin typeface="Walter Turncoat"/>
                <a:ea typeface="Walter Turncoat"/>
                <a:cs typeface="Walter Turncoat"/>
              </a:rPr>
              <a:t>- What </a:t>
            </a:r>
            <a:r>
              <a:rPr lang="en-US" sz="2800" dirty="0">
                <a:solidFill>
                  <a:srgbClr val="FFFFFF"/>
                </a:solidFill>
                <a:latin typeface="Walter Turncoat"/>
                <a:ea typeface="Walter Turncoat"/>
                <a:cs typeface="Walter Turncoat"/>
              </a:rPr>
              <a:t>is my career?</a:t>
            </a:r>
          </a:p>
          <a:p>
            <a:r>
              <a:rPr lang="en-US" sz="2800" dirty="0" smtClean="0">
                <a:solidFill>
                  <a:srgbClr val="FFFFFF"/>
                </a:solidFill>
                <a:latin typeface="Walter Turncoat"/>
                <a:ea typeface="Walter Turncoat"/>
                <a:cs typeface="Walter Turncoat"/>
              </a:rPr>
              <a:t>- What </a:t>
            </a:r>
            <a:r>
              <a:rPr lang="en-US" sz="2800" dirty="0">
                <a:solidFill>
                  <a:srgbClr val="FFFFFF"/>
                </a:solidFill>
                <a:latin typeface="Walter Turncoat"/>
                <a:ea typeface="Walter Turncoat"/>
                <a:cs typeface="Walter Turncoat"/>
              </a:rPr>
              <a:t>I can do to help others?</a:t>
            </a:r>
          </a:p>
          <a:p>
            <a:r>
              <a:rPr lang="en-US" sz="2800" dirty="0" smtClean="0">
                <a:solidFill>
                  <a:srgbClr val="FFFFFF"/>
                </a:solidFill>
                <a:latin typeface="Walter Turncoat"/>
                <a:ea typeface="Walter Turncoat"/>
                <a:cs typeface="Walter Turncoat"/>
              </a:rPr>
              <a:t>- What </a:t>
            </a:r>
            <a:r>
              <a:rPr lang="en-US" sz="2800" dirty="0">
                <a:solidFill>
                  <a:srgbClr val="FFFFFF"/>
                </a:solidFill>
                <a:latin typeface="Walter Turncoat"/>
                <a:ea typeface="Walter Turncoat"/>
                <a:cs typeface="Walter Turncoat"/>
              </a:rPr>
              <a:t>I can do differently?/ What makes me different?</a:t>
            </a:r>
          </a:p>
          <a:p>
            <a:r>
              <a:rPr lang="en-US" sz="2800" dirty="0" smtClean="0">
                <a:solidFill>
                  <a:srgbClr val="FFFFFF"/>
                </a:solidFill>
                <a:latin typeface="Walter Turncoat"/>
                <a:ea typeface="Walter Turncoat"/>
                <a:cs typeface="Walter Turncoat"/>
              </a:rPr>
              <a:t>- Why </a:t>
            </a:r>
            <a:r>
              <a:rPr lang="en-US" sz="2800" dirty="0">
                <a:solidFill>
                  <a:srgbClr val="FFFFFF"/>
                </a:solidFill>
                <a:latin typeface="Walter Turncoat"/>
                <a:ea typeface="Walter Turncoat"/>
                <a:cs typeface="Walter Turncoat"/>
              </a:rPr>
              <a:t>you should pay attention to what I am saying?</a:t>
            </a:r>
          </a:p>
          <a:p>
            <a:pPr algn="ctr"/>
            <a:endParaRPr lang="en-US" sz="8800" dirty="0">
              <a:solidFill>
                <a:srgbClr val="FFFFFF"/>
              </a:solidFill>
              <a:latin typeface="Walter Turncoat"/>
              <a:ea typeface="Walter Turncoat"/>
              <a:cs typeface="Walter Turncoat"/>
              <a:sym typeface="Walter Turncoat"/>
            </a:endParaRPr>
          </a:p>
        </p:txBody>
      </p:sp>
    </p:spTree>
    <p:extLst>
      <p:ext uri="{BB962C8B-B14F-4D97-AF65-F5344CB8AC3E}">
        <p14:creationId xmlns:p14="http://schemas.microsoft.com/office/powerpoint/2010/main" val="183203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34703"/>
            <a:ext cx="4794250" cy="784800"/>
          </a:xfrm>
        </p:spPr>
        <p:txBody>
          <a:bodyPr/>
          <a:lstStyle/>
          <a:p>
            <a:r>
              <a:rPr lang="en-US" sz="3600" b="1" dirty="0">
                <a:latin typeface="Walter Turncoat"/>
                <a:ea typeface="Walter Turncoat"/>
                <a:cs typeface="Walter Turncoat"/>
                <a:sym typeface="Arial"/>
              </a:rPr>
              <a:t>WARNING!!!</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pic>
        <p:nvPicPr>
          <p:cNvPr id="1026" name="Picture 2" descr="Classroom Rules - Class Rules Poster for Middle School - Classroom  Expectations Poster - Posters for High School Classroom - Laminated - 17 x  22 inches (1) (1)- Buy Online in Austria at desertcart.at. ProductId :  668018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 y="0"/>
            <a:ext cx="3718573" cy="5143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ttenti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225" y="-69464"/>
            <a:ext cx="1028700" cy="1028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45187" y="770324"/>
            <a:ext cx="4816263" cy="4062651"/>
          </a:xfrm>
          <a:prstGeom prst="rect">
            <a:avLst/>
          </a:prstGeom>
          <a:noFill/>
        </p:spPr>
        <p:txBody>
          <a:bodyPr wrap="square" rtlCol="0">
            <a:spAutoFit/>
          </a:bodyPr>
          <a:lstStyle/>
          <a:p>
            <a:r>
              <a:rPr lang="en-US" sz="1200" dirty="0">
                <a:solidFill>
                  <a:srgbClr val="FFFFFF"/>
                </a:solidFill>
                <a:latin typeface="Walter Turncoat"/>
                <a:ea typeface="Walter Turncoat"/>
                <a:cs typeface="Walter Turncoat"/>
                <a:sym typeface="Walter Turncoat"/>
              </a:rPr>
              <a:t>1. Absent more than </a:t>
            </a:r>
            <a:r>
              <a:rPr lang="en-US" sz="2000" dirty="0">
                <a:solidFill>
                  <a:srgbClr val="FFFFFF"/>
                </a:solidFill>
                <a:latin typeface="Walter Turncoat"/>
                <a:ea typeface="Walter Turncoat"/>
                <a:cs typeface="Walter Turncoat"/>
                <a:sym typeface="Walter Turncoat"/>
              </a:rPr>
              <a:t>20%</a:t>
            </a:r>
            <a:r>
              <a:rPr lang="en-US" sz="1200" dirty="0">
                <a:solidFill>
                  <a:srgbClr val="FFFFFF"/>
                </a:solidFill>
                <a:latin typeface="Walter Turncoat"/>
                <a:ea typeface="Walter Turncoat"/>
                <a:cs typeface="Walter Turncoat"/>
                <a:sym typeface="Walter Turncoat"/>
              </a:rPr>
              <a:t> of total course sessions ( more than 6 sessions) </a:t>
            </a:r>
            <a:r>
              <a:rPr lang="en-US" dirty="0">
                <a:solidFill>
                  <a:srgbClr val="FFFF00"/>
                </a:solidFill>
                <a:latin typeface="Walter Turncoat"/>
                <a:ea typeface="Walter Turncoat"/>
                <a:cs typeface="Walter Turncoat"/>
                <a:sym typeface="Walter Turncoat"/>
              </a:rPr>
              <a:t>= No final exam eligibility = See you next </a:t>
            </a:r>
            <a:r>
              <a:rPr lang="en-US" dirty="0" smtClean="0">
                <a:solidFill>
                  <a:srgbClr val="FFFF00"/>
                </a:solidFill>
                <a:latin typeface="Walter Turncoat"/>
                <a:ea typeface="Walter Turncoat"/>
                <a:cs typeface="Walter Turncoat"/>
                <a:sym typeface="Walter Turncoat"/>
              </a:rPr>
              <a:t>semester on this course! </a:t>
            </a:r>
            <a:endParaRPr lang="en-US" dirty="0">
              <a:solidFill>
                <a:srgbClr val="FFFF00"/>
              </a:solidFill>
              <a:latin typeface="Walter Turncoat"/>
              <a:ea typeface="Walter Turncoat"/>
              <a:cs typeface="Walter Turncoat"/>
              <a:sym typeface="Walter Turncoat"/>
            </a:endParaRPr>
          </a:p>
          <a:p>
            <a:endParaRPr lang="en-US" sz="1200" dirty="0">
              <a:solidFill>
                <a:srgbClr val="FFFFFF"/>
              </a:solidFill>
              <a:latin typeface="Walter Turncoat"/>
              <a:ea typeface="Walter Turncoat"/>
              <a:cs typeface="Walter Turncoat"/>
              <a:sym typeface="Walter Turncoat"/>
            </a:endParaRPr>
          </a:p>
          <a:p>
            <a:r>
              <a:rPr lang="en-US" sz="1200" dirty="0">
                <a:solidFill>
                  <a:srgbClr val="FFFFFF"/>
                </a:solidFill>
                <a:latin typeface="Walter Turncoat"/>
                <a:ea typeface="Walter Turncoat"/>
                <a:cs typeface="Walter Turncoat"/>
                <a:sym typeface="Walter Turncoat"/>
              </a:rPr>
              <a:t>2. Be on time! Check attendance </a:t>
            </a:r>
            <a:r>
              <a:rPr lang="en-US" sz="2400" dirty="0" smtClean="0">
                <a:solidFill>
                  <a:srgbClr val="FFFFFF"/>
                </a:solidFill>
                <a:latin typeface="Walter Turncoat"/>
                <a:ea typeface="Walter Turncoat"/>
                <a:cs typeface="Walter Turncoat"/>
                <a:sym typeface="Walter Turncoat"/>
              </a:rPr>
              <a:t>10 </a:t>
            </a:r>
            <a:r>
              <a:rPr lang="en-US" sz="1200" dirty="0">
                <a:solidFill>
                  <a:srgbClr val="FFFFFF"/>
                </a:solidFill>
                <a:latin typeface="Walter Turncoat"/>
                <a:ea typeface="Walter Turncoat"/>
                <a:cs typeface="Walter Turncoat"/>
                <a:sym typeface="Walter Turncoat"/>
              </a:rPr>
              <a:t>min after starting </a:t>
            </a:r>
            <a:r>
              <a:rPr lang="en-US" sz="1200" dirty="0" smtClean="0">
                <a:solidFill>
                  <a:srgbClr val="FFFFFF"/>
                </a:solidFill>
                <a:latin typeface="Walter Turncoat"/>
                <a:ea typeface="Walter Turncoat"/>
                <a:cs typeface="Walter Turncoat"/>
                <a:sym typeface="Walter Turncoat"/>
              </a:rPr>
              <a:t>class and sometimes </a:t>
            </a:r>
            <a:r>
              <a:rPr lang="en-US" sz="2400" dirty="0">
                <a:solidFill>
                  <a:srgbClr val="FFFFFF"/>
                </a:solidFill>
                <a:latin typeface="Walter Turncoat"/>
                <a:ea typeface="Walter Turncoat"/>
                <a:cs typeface="Walter Turncoat"/>
                <a:sym typeface="Walter Turncoat"/>
              </a:rPr>
              <a:t>10</a:t>
            </a:r>
            <a:r>
              <a:rPr lang="en-US" sz="1200" dirty="0" smtClean="0">
                <a:solidFill>
                  <a:srgbClr val="FFFFFF"/>
                </a:solidFill>
                <a:latin typeface="Walter Turncoat"/>
                <a:ea typeface="Walter Turncoat"/>
                <a:cs typeface="Walter Turncoat"/>
                <a:sym typeface="Walter Turncoat"/>
              </a:rPr>
              <a:t> min before ending class. </a:t>
            </a:r>
            <a:r>
              <a:rPr lang="en-US" sz="1200" dirty="0">
                <a:solidFill>
                  <a:srgbClr val="FFFFFF"/>
                </a:solidFill>
                <a:latin typeface="Walter Turncoat"/>
                <a:ea typeface="Walter Turncoat"/>
                <a:cs typeface="Walter Turncoat"/>
                <a:sym typeface="Walter Turncoat"/>
              </a:rPr>
              <a:t>Not available at the time of attendance check = </a:t>
            </a:r>
            <a:r>
              <a:rPr lang="en-US" dirty="0">
                <a:solidFill>
                  <a:srgbClr val="FFFF00"/>
                </a:solidFill>
                <a:latin typeface="Walter Turncoat"/>
                <a:ea typeface="Walter Turncoat"/>
                <a:cs typeface="Walter Turncoat"/>
                <a:sym typeface="Walter Turncoat"/>
              </a:rPr>
              <a:t>Absent!</a:t>
            </a:r>
            <a:r>
              <a:rPr lang="en-US" sz="1200" dirty="0">
                <a:solidFill>
                  <a:srgbClr val="FFFFFF"/>
                </a:solidFill>
                <a:latin typeface="Walter Turncoat"/>
                <a:ea typeface="Walter Turncoat"/>
                <a:cs typeface="Walter Turncoat"/>
                <a:sym typeface="Walter Turncoat"/>
              </a:rPr>
              <a:t/>
            </a:r>
            <a:br>
              <a:rPr lang="en-US" sz="1200" dirty="0">
                <a:solidFill>
                  <a:srgbClr val="FFFFFF"/>
                </a:solidFill>
                <a:latin typeface="Walter Turncoat"/>
                <a:ea typeface="Walter Turncoat"/>
                <a:cs typeface="Walter Turncoat"/>
                <a:sym typeface="Walter Turncoat"/>
              </a:rPr>
            </a:br>
            <a:endParaRPr lang="en-US" sz="1200" dirty="0" smtClean="0">
              <a:solidFill>
                <a:srgbClr val="FFFFFF"/>
              </a:solidFill>
              <a:latin typeface="Walter Turncoat"/>
              <a:ea typeface="Walter Turncoat"/>
              <a:cs typeface="Walter Turncoat"/>
              <a:sym typeface="Walter Turncoat"/>
            </a:endParaRPr>
          </a:p>
          <a:p>
            <a:r>
              <a:rPr lang="en-US" sz="1200" dirty="0" smtClean="0">
                <a:solidFill>
                  <a:srgbClr val="FFFFFF"/>
                </a:solidFill>
                <a:latin typeface="Walter Turncoat"/>
                <a:ea typeface="Walter Turncoat"/>
                <a:cs typeface="Walter Turncoat"/>
                <a:sym typeface="Walter Turncoat"/>
              </a:rPr>
              <a:t>3. Respect your deadline as respect your tuition fee. </a:t>
            </a:r>
            <a:br>
              <a:rPr lang="en-US" sz="1200" dirty="0" smtClean="0">
                <a:solidFill>
                  <a:srgbClr val="FFFFFF"/>
                </a:solidFill>
                <a:latin typeface="Walter Turncoat"/>
                <a:ea typeface="Walter Turncoat"/>
                <a:cs typeface="Walter Turncoat"/>
                <a:sym typeface="Walter Turncoat"/>
              </a:rPr>
            </a:br>
            <a:r>
              <a:rPr lang="en-US" sz="1200" dirty="0" smtClean="0">
                <a:solidFill>
                  <a:srgbClr val="FFFFFF"/>
                </a:solidFill>
                <a:latin typeface="Walter Turncoat"/>
                <a:ea typeface="Walter Turncoat"/>
                <a:cs typeface="Walter Turncoat"/>
                <a:sym typeface="Walter Turncoat"/>
              </a:rPr>
              <a:t>Miss your crush, </a:t>
            </a:r>
            <a:r>
              <a:rPr lang="en-US" sz="1200" dirty="0" err="1" smtClean="0">
                <a:solidFill>
                  <a:srgbClr val="FFFFFF"/>
                </a:solidFill>
                <a:latin typeface="Walter Turncoat"/>
                <a:ea typeface="Walter Turncoat"/>
                <a:cs typeface="Walter Turncoat"/>
                <a:sym typeface="Walter Turncoat"/>
              </a:rPr>
              <a:t>okie</a:t>
            </a:r>
            <a:r>
              <a:rPr lang="en-US" sz="1200" dirty="0" smtClean="0">
                <a:solidFill>
                  <a:srgbClr val="FFFFFF"/>
                </a:solidFill>
                <a:latin typeface="Walter Turncoat"/>
                <a:ea typeface="Walter Turncoat"/>
                <a:cs typeface="Walter Turncoat"/>
                <a:sym typeface="Walter Turncoat"/>
              </a:rPr>
              <a:t> fine, but don’t miss </a:t>
            </a:r>
            <a:r>
              <a:rPr lang="en-US" sz="1100" dirty="0" smtClean="0">
                <a:solidFill>
                  <a:srgbClr val="FFFF00"/>
                </a:solidFill>
                <a:latin typeface="Walter Turncoat"/>
                <a:ea typeface="Walter Turncoat"/>
                <a:cs typeface="Walter Turncoat"/>
                <a:sym typeface="Walter Turncoat"/>
              </a:rPr>
              <a:t>your deadline!.</a:t>
            </a:r>
          </a:p>
          <a:p>
            <a:r>
              <a:rPr lang="en-US" dirty="0" smtClean="0">
                <a:solidFill>
                  <a:srgbClr val="FFFF00"/>
                </a:solidFill>
                <a:latin typeface="Walter Turncoat"/>
                <a:ea typeface="Walter Turncoat"/>
                <a:cs typeface="Walter Turncoat"/>
                <a:sym typeface="Walter Turncoat"/>
              </a:rPr>
              <a:t>Late submission = No submission = ZERO!</a:t>
            </a:r>
            <a:br>
              <a:rPr lang="en-US" dirty="0" smtClean="0">
                <a:solidFill>
                  <a:srgbClr val="FFFF00"/>
                </a:solidFill>
                <a:latin typeface="Walter Turncoat"/>
                <a:ea typeface="Walter Turncoat"/>
                <a:cs typeface="Walter Turncoat"/>
                <a:sym typeface="Walter Turncoat"/>
              </a:rPr>
            </a:br>
            <a:endParaRPr lang="en-US" dirty="0" smtClean="0">
              <a:solidFill>
                <a:srgbClr val="FFFF00"/>
              </a:solidFill>
              <a:latin typeface="Walter Turncoat"/>
              <a:ea typeface="Walter Turncoat"/>
              <a:cs typeface="Walter Turncoat"/>
              <a:sym typeface="Walter Turncoat"/>
            </a:endParaRPr>
          </a:p>
          <a:p>
            <a:endParaRPr lang="en-US" sz="1200" dirty="0">
              <a:solidFill>
                <a:srgbClr val="FFFFFF"/>
              </a:solidFill>
              <a:latin typeface="Walter Turncoat"/>
              <a:ea typeface="Walter Turncoat"/>
              <a:cs typeface="Walter Turncoat"/>
              <a:sym typeface="Walter Turncoat"/>
            </a:endParaRPr>
          </a:p>
          <a:p>
            <a:r>
              <a:rPr lang="en-US" sz="1200" dirty="0" smtClean="0">
                <a:solidFill>
                  <a:srgbClr val="FFFFFF"/>
                </a:solidFill>
                <a:latin typeface="Walter Turncoat"/>
                <a:ea typeface="Walter Turncoat"/>
                <a:cs typeface="Walter Turncoat"/>
                <a:sym typeface="Walter Turncoat"/>
              </a:rPr>
              <a:t>4. </a:t>
            </a:r>
            <a:r>
              <a:rPr lang="en-US" sz="1200" dirty="0">
                <a:solidFill>
                  <a:srgbClr val="FFFFFF"/>
                </a:solidFill>
                <a:latin typeface="Walter Turncoat"/>
                <a:ea typeface="Walter Turncoat"/>
                <a:cs typeface="Walter Turncoat"/>
                <a:sym typeface="Walter Turncoat"/>
              </a:rPr>
              <a:t>No phone/no laptop without permission in class</a:t>
            </a:r>
            <a:r>
              <a:rPr lang="en-US" sz="1200" dirty="0" smtClean="0">
                <a:solidFill>
                  <a:srgbClr val="FFFFFF"/>
                </a:solidFill>
                <a:latin typeface="Walter Turncoat"/>
                <a:ea typeface="Walter Turncoat"/>
                <a:cs typeface="Walter Turncoat"/>
                <a:sym typeface="Walter Turncoat"/>
              </a:rPr>
              <a:t>.</a:t>
            </a:r>
          </a:p>
          <a:p>
            <a:r>
              <a:rPr lang="en-US" sz="1200" dirty="0" smtClean="0">
                <a:solidFill>
                  <a:srgbClr val="FFFFFF"/>
                </a:solidFill>
                <a:latin typeface="Walter Turncoat"/>
                <a:ea typeface="Walter Turncoat"/>
                <a:cs typeface="Walter Turncoat"/>
                <a:sym typeface="Walter Turncoat"/>
              </a:rPr>
              <a:t/>
            </a:r>
            <a:br>
              <a:rPr lang="en-US" sz="1200" dirty="0" smtClean="0">
                <a:solidFill>
                  <a:srgbClr val="FFFFFF"/>
                </a:solidFill>
                <a:latin typeface="Walter Turncoat"/>
                <a:ea typeface="Walter Turncoat"/>
                <a:cs typeface="Walter Turncoat"/>
                <a:sym typeface="Walter Turncoat"/>
              </a:rPr>
            </a:br>
            <a:endParaRPr lang="en-US" sz="1200" dirty="0">
              <a:solidFill>
                <a:srgbClr val="FFFFFF"/>
              </a:solidFill>
              <a:latin typeface="Walter Turncoat"/>
              <a:ea typeface="Walter Turncoat"/>
              <a:cs typeface="Walter Turncoat"/>
              <a:sym typeface="Walter Turncoat"/>
            </a:endParaRPr>
          </a:p>
          <a:p>
            <a:endParaRPr lang="en-US" sz="1200" dirty="0" smtClean="0">
              <a:solidFill>
                <a:srgbClr val="FFFFFF"/>
              </a:solidFill>
              <a:latin typeface="Walter Turncoat"/>
              <a:ea typeface="Walter Turncoat"/>
              <a:cs typeface="Walter Turncoat"/>
              <a:sym typeface="Walter Turncoat"/>
            </a:endParaRPr>
          </a:p>
          <a:p>
            <a:r>
              <a:rPr lang="en-US" sz="1200" dirty="0" smtClean="0">
                <a:solidFill>
                  <a:srgbClr val="FFFFFF"/>
                </a:solidFill>
                <a:latin typeface="Walter Turncoat"/>
                <a:ea typeface="Walter Turncoat"/>
                <a:cs typeface="Walter Turncoat"/>
                <a:sym typeface="Walter Turncoat"/>
              </a:rPr>
              <a:t>5. No eating &amp; No cheating in class, of course, no sleeping</a:t>
            </a:r>
            <a:endParaRPr lang="en-US" sz="1200" dirty="0">
              <a:solidFill>
                <a:srgbClr val="FFFFFF"/>
              </a:solidFill>
              <a:latin typeface="Walter Turncoat"/>
              <a:ea typeface="Walter Turncoat"/>
              <a:cs typeface="Walter Turncoat"/>
              <a:sym typeface="Walter Turncoat"/>
            </a:endParaRPr>
          </a:p>
        </p:txBody>
      </p:sp>
      <p:sp>
        <p:nvSpPr>
          <p:cNvPr id="10" name="Google Shape;353;p38"/>
          <p:cNvSpPr/>
          <p:nvPr/>
        </p:nvSpPr>
        <p:spPr>
          <a:xfrm>
            <a:off x="3803991" y="2040404"/>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1;p38"/>
          <p:cNvSpPr/>
          <p:nvPr/>
        </p:nvSpPr>
        <p:spPr>
          <a:xfrm>
            <a:off x="3870893" y="985554"/>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2;p38"/>
          <p:cNvSpPr/>
          <p:nvPr/>
        </p:nvSpPr>
        <p:spPr>
          <a:xfrm>
            <a:off x="3836057" y="2993868"/>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p38"/>
          <p:cNvSpPr/>
          <p:nvPr/>
        </p:nvSpPr>
        <p:spPr>
          <a:xfrm>
            <a:off x="3904921" y="3718111"/>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8;p38"/>
          <p:cNvSpPr/>
          <p:nvPr/>
        </p:nvSpPr>
        <p:spPr>
          <a:xfrm>
            <a:off x="3819304" y="4367380"/>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93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880170" y="2325875"/>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1.</a:t>
            </a:r>
            <a:endParaRPr sz="6000" dirty="0"/>
          </a:p>
          <a:p>
            <a:pPr marL="0" lvl="0" indent="0" algn="ctr" rtl="0">
              <a:spcBef>
                <a:spcPts val="0"/>
              </a:spcBef>
              <a:spcAft>
                <a:spcPts val="0"/>
              </a:spcAft>
              <a:buNone/>
            </a:pPr>
            <a:endParaRPr dirty="0"/>
          </a:p>
          <a:p>
            <a:pPr lvl="0"/>
            <a:r>
              <a:rPr lang="en-US" dirty="0" smtClean="0"/>
              <a:t>SSG103</a:t>
            </a:r>
            <a:r>
              <a:rPr lang="en-US" dirty="0"/>
              <a:t>: Team working and communication skills</a:t>
            </a:r>
            <a:endParaRPr dirty="0"/>
          </a:p>
        </p:txBody>
      </p:sp>
      <p:sp>
        <p:nvSpPr>
          <p:cNvPr id="82" name="Google Shape;82;p14"/>
          <p:cNvSpPr txBox="1">
            <a:spLocks noGrp="1"/>
          </p:cNvSpPr>
          <p:nvPr>
            <p:ph type="subTitle" idx="1"/>
          </p:nvPr>
        </p:nvSpPr>
        <p:spPr>
          <a:xfrm>
            <a:off x="880170" y="3783440"/>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Walter Turncoat"/>
                <a:ea typeface="Walter Turncoat"/>
                <a:cs typeface="Walter Turncoat"/>
                <a:sym typeface="Walter Turncoat"/>
              </a:rPr>
              <a:t>What will you study in this course</a:t>
            </a:r>
            <a:r>
              <a:rPr lang="en-US" sz="1800" dirty="0" smtClean="0">
                <a:latin typeface="Walter Turncoat"/>
                <a:ea typeface="Walter Turncoat"/>
                <a:cs typeface="Walter Turncoat"/>
                <a:sym typeface="Walter Turncoat"/>
              </a:rPr>
              <a:t>?</a:t>
            </a:r>
          </a:p>
          <a:p>
            <a:pPr marL="0" lvl="0" indent="0" algn="ctr" rtl="0">
              <a:spcBef>
                <a:spcPts val="0"/>
              </a:spcBef>
              <a:spcAft>
                <a:spcPts val="0"/>
              </a:spcAft>
              <a:buNone/>
            </a:pPr>
            <a:r>
              <a:rPr lang="en-US" sz="1800" dirty="0" smtClean="0">
                <a:latin typeface="Walter Turncoat"/>
                <a:ea typeface="Walter Turncoat"/>
                <a:cs typeface="Walter Turncoat"/>
                <a:sym typeface="Walter Turncoat"/>
              </a:rPr>
              <a:t>How to survive after this course?</a:t>
            </a:r>
            <a:endParaRPr sz="1800" dirty="0">
              <a:latin typeface="Walter Turncoat"/>
              <a:ea typeface="Walter Turncoat"/>
              <a:cs typeface="Walter Turncoat"/>
              <a:sym typeface="Walter Turncoat"/>
            </a:endParaRPr>
          </a:p>
        </p:txBody>
      </p:sp>
      <p:sp>
        <p:nvSpPr>
          <p:cNvPr id="83" name="Google Shape;83;p14"/>
          <p:cNvSpPr/>
          <p:nvPr/>
        </p:nvSpPr>
        <p:spPr>
          <a:xfrm>
            <a:off x="4238864" y="259079"/>
            <a:ext cx="1055011" cy="984231"/>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840" y="119441"/>
            <a:ext cx="7772400" cy="1159800"/>
          </a:xfrm>
        </p:spPr>
        <p:txBody>
          <a:bodyPr/>
          <a:lstStyle/>
          <a:p>
            <a:r>
              <a:rPr lang="en-US" sz="4000" dirty="0" smtClean="0"/>
              <a:t>What are our course books?</a:t>
            </a:r>
            <a:endParaRPr lang="en-US" sz="4000" dirty="0"/>
          </a:p>
        </p:txBody>
      </p:sp>
      <p:sp>
        <p:nvSpPr>
          <p:cNvPr id="3" name="Subtitle 2"/>
          <p:cNvSpPr>
            <a:spLocks noGrp="1"/>
          </p:cNvSpPr>
          <p:nvPr>
            <p:ph type="subTitle" idx="1"/>
          </p:nvPr>
        </p:nvSpPr>
        <p:spPr>
          <a:xfrm>
            <a:off x="1636977" y="1788026"/>
            <a:ext cx="7322820" cy="784800"/>
          </a:xfrm>
        </p:spPr>
        <p:txBody>
          <a:bodyPr/>
          <a:lstStyle/>
          <a:p>
            <a:pPr marL="0" indent="0"/>
            <a:r>
              <a:rPr lang="en-US" sz="1800" dirty="0">
                <a:latin typeface="Walter Turncoat"/>
                <a:ea typeface="Walter Turncoat"/>
                <a:cs typeface="Walter Turncoat"/>
              </a:rPr>
              <a:t>“Working in Groups“ - Isa N. </a:t>
            </a:r>
            <a:r>
              <a:rPr lang="en-US" sz="1800" dirty="0" err="1">
                <a:latin typeface="Walter Turncoat"/>
                <a:ea typeface="Walter Turncoat"/>
                <a:cs typeface="Walter Turncoat"/>
              </a:rPr>
              <a:t>Engleberg</a:t>
            </a:r>
            <a:r>
              <a:rPr lang="en-US" sz="1800" dirty="0">
                <a:latin typeface="Walter Turncoat"/>
                <a:ea typeface="Walter Turncoat"/>
                <a:cs typeface="Walter Turncoat"/>
              </a:rPr>
              <a:t> &amp; Dianna R. Wynn	Pearson/Allyn &amp; Bacon, 2010,  5th/ 6th</a:t>
            </a:r>
          </a:p>
          <a:p>
            <a:pPr marL="0" indent="0"/>
            <a:endParaRPr lang="en-US" sz="1800" dirty="0">
              <a:latin typeface="Walter Turncoat"/>
              <a:ea typeface="Walter Turncoat"/>
              <a:cs typeface="Walter Turncoat"/>
            </a:endParaRPr>
          </a:p>
          <a:p>
            <a:endParaRPr lang="en-US" dirty="0" smtClean="0"/>
          </a:p>
          <a:p>
            <a:r>
              <a:rPr lang="en-US" sz="1800" dirty="0">
                <a:latin typeface="Walter Turncoat"/>
                <a:ea typeface="Walter Turncoat"/>
                <a:cs typeface="Walter Turncoat"/>
              </a:rPr>
              <a:t>“Business Communication”,- </a:t>
            </a:r>
            <a:r>
              <a:rPr lang="en-US" sz="1800" dirty="0" err="1">
                <a:latin typeface="Walter Turncoat"/>
                <a:ea typeface="Walter Turncoat"/>
                <a:cs typeface="Walter Turncoat"/>
              </a:rPr>
              <a:t>Krizan</a:t>
            </a:r>
            <a:r>
              <a:rPr lang="en-US" sz="1800" dirty="0">
                <a:latin typeface="Walter Turncoat"/>
                <a:ea typeface="Walter Turncoat"/>
                <a:cs typeface="Walter Turncoat"/>
              </a:rPr>
              <a:t>, et al. </a:t>
            </a:r>
          </a:p>
          <a:p>
            <a:r>
              <a:rPr lang="en-US" sz="1800" dirty="0">
                <a:latin typeface="Walter Turncoat"/>
                <a:ea typeface="Walter Turncoat"/>
                <a:cs typeface="Walter Turncoat"/>
              </a:rPr>
              <a:t>Thomson South-Western,2008, 7th</a:t>
            </a:r>
          </a:p>
          <a:p>
            <a:endParaRPr lang="en-US" sz="1800" dirty="0">
              <a:latin typeface="Walter Turncoat"/>
              <a:ea typeface="Walter Turncoat"/>
              <a:cs typeface="Walter Turncoat"/>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6" name="Google Shape;356;p38"/>
          <p:cNvSpPr/>
          <p:nvPr/>
        </p:nvSpPr>
        <p:spPr>
          <a:xfrm>
            <a:off x="1218727" y="1779838"/>
            <a:ext cx="836500" cy="719521"/>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p38"/>
          <p:cNvSpPr/>
          <p:nvPr/>
        </p:nvSpPr>
        <p:spPr>
          <a:xfrm>
            <a:off x="1218727" y="3065235"/>
            <a:ext cx="836500" cy="719521"/>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56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65" y="3406475"/>
            <a:ext cx="8549670" cy="1159800"/>
          </a:xfrm>
        </p:spPr>
        <p:txBody>
          <a:bodyPr/>
          <a:lstStyle/>
          <a:p>
            <a:pPr algn="l"/>
            <a:r>
              <a:rPr lang="en-US" sz="1050" dirty="0"/>
              <a:t>This course will cover both </a:t>
            </a:r>
            <a:r>
              <a:rPr lang="en-US" sz="2800" dirty="0"/>
              <a:t>working in groups </a:t>
            </a:r>
            <a:r>
              <a:rPr lang="en-US" sz="1050" dirty="0"/>
              <a:t>and </a:t>
            </a:r>
            <a:r>
              <a:rPr lang="en-US" sz="2400" dirty="0"/>
              <a:t>communication skills</a:t>
            </a:r>
            <a:r>
              <a:rPr lang="en-US" sz="2400" dirty="0" smtClean="0"/>
              <a:t>.</a:t>
            </a:r>
            <a:r>
              <a:rPr lang="en-US" sz="3200" dirty="0"/>
              <a:t/>
            </a:r>
            <a:br>
              <a:rPr lang="en-US" sz="3200" dirty="0"/>
            </a:br>
            <a:r>
              <a:rPr lang="en-US" sz="3200" dirty="0" smtClean="0"/>
              <a:t/>
            </a:r>
            <a:br>
              <a:rPr lang="en-US" sz="3200" dirty="0" smtClean="0"/>
            </a:br>
            <a:r>
              <a:rPr lang="en-US" sz="1600" dirty="0" smtClean="0"/>
              <a:t>(30 sessions – 10 weeks – 90 </a:t>
            </a:r>
            <a:r>
              <a:rPr lang="en-US" sz="1600" dirty="0" err="1" smtClean="0"/>
              <a:t>mins</a:t>
            </a:r>
            <a:r>
              <a:rPr lang="en-US" sz="1600" dirty="0" smtClean="0"/>
              <a:t>/session)</a:t>
            </a:r>
            <a:r>
              <a:rPr lang="en-US" sz="3200" dirty="0" smtClean="0"/>
              <a:t/>
            </a:r>
            <a:br>
              <a:rPr lang="en-US" sz="3200" dirty="0" smtClean="0"/>
            </a:br>
            <a:r>
              <a:rPr lang="en-US" sz="1200" dirty="0"/>
              <a:t/>
            </a:r>
            <a:br>
              <a:rPr lang="en-US" sz="1200" dirty="0"/>
            </a:br>
            <a:r>
              <a:rPr lang="en-US" sz="1200" dirty="0"/>
              <a:t>* On-going </a:t>
            </a:r>
            <a:r>
              <a:rPr lang="en-US" sz="1200" dirty="0" smtClean="0"/>
              <a:t>Assessment </a:t>
            </a:r>
            <a:r>
              <a:rPr lang="en-US" sz="1200" dirty="0"/>
              <a:t>structure </a:t>
            </a:r>
            <a:r>
              <a:rPr lang="en-US" sz="1200" dirty="0" smtClean="0"/>
              <a:t>:</a:t>
            </a:r>
            <a:r>
              <a:rPr lang="en-US" sz="1200" dirty="0"/>
              <a:t/>
            </a:r>
            <a:br>
              <a:rPr lang="en-US" sz="1200" dirty="0"/>
            </a:br>
            <a:r>
              <a:rPr lang="en-US" sz="1200" dirty="0" smtClean="0"/>
              <a:t>1. Activity</a:t>
            </a:r>
            <a:r>
              <a:rPr lang="en-US" sz="1200" dirty="0"/>
              <a:t>: </a:t>
            </a:r>
            <a:r>
              <a:rPr lang="en-US" sz="2400" dirty="0"/>
              <a:t>10</a:t>
            </a:r>
            <a:r>
              <a:rPr lang="en-US" sz="2400" dirty="0" smtClean="0"/>
              <a:t>%</a:t>
            </a:r>
            <a:r>
              <a:rPr lang="en-US" sz="1200" dirty="0" smtClean="0"/>
              <a:t> (Depends on your hard-work and ATTITUDE)</a:t>
            </a:r>
            <a:r>
              <a:rPr lang="en-US" sz="1200" dirty="0"/>
              <a:t/>
            </a:r>
            <a:br>
              <a:rPr lang="en-US" sz="1200" dirty="0"/>
            </a:br>
            <a:r>
              <a:rPr lang="en-US" sz="1200" dirty="0" smtClean="0"/>
              <a:t>2. Quiz</a:t>
            </a:r>
            <a:r>
              <a:rPr lang="en-US" sz="1200" dirty="0"/>
              <a:t>: </a:t>
            </a:r>
            <a:r>
              <a:rPr lang="en-US" sz="2400" dirty="0"/>
              <a:t>15%</a:t>
            </a:r>
            <a:r>
              <a:rPr lang="en-US" sz="1200" dirty="0"/>
              <a:t/>
            </a:r>
            <a:br>
              <a:rPr lang="en-US" sz="1200" dirty="0"/>
            </a:br>
            <a:r>
              <a:rPr lang="en-US" sz="1200" dirty="0" smtClean="0"/>
              <a:t>3. Group </a:t>
            </a:r>
            <a:r>
              <a:rPr lang="en-US" sz="1200" dirty="0"/>
              <a:t>Assignment : </a:t>
            </a:r>
            <a:r>
              <a:rPr lang="en-US" sz="2400" dirty="0"/>
              <a:t>15%</a:t>
            </a:r>
            <a:r>
              <a:rPr lang="en-US" sz="1200" dirty="0" smtClean="0"/>
              <a:t/>
            </a:r>
            <a:br>
              <a:rPr lang="en-US" sz="1200" dirty="0" smtClean="0"/>
            </a:br>
            <a:r>
              <a:rPr lang="en-US" sz="1200" dirty="0" smtClean="0"/>
              <a:t>4. Group </a:t>
            </a:r>
            <a:r>
              <a:rPr lang="en-US" sz="1200" dirty="0"/>
              <a:t>Project : </a:t>
            </a:r>
            <a:r>
              <a:rPr lang="en-US" sz="2400" dirty="0"/>
              <a:t>30%</a:t>
            </a:r>
            <a:r>
              <a:rPr lang="en-US" sz="1200" dirty="0"/>
              <a:t/>
            </a:r>
            <a:br>
              <a:rPr lang="en-US" sz="1200" dirty="0"/>
            </a:br>
            <a:r>
              <a:rPr lang="en-US" sz="1200" dirty="0" smtClean="0"/>
              <a:t>5. Final </a:t>
            </a:r>
            <a:r>
              <a:rPr lang="en-US" sz="1200" dirty="0"/>
              <a:t>Exam: </a:t>
            </a:r>
            <a:r>
              <a:rPr lang="en-US" sz="2400" dirty="0"/>
              <a:t>30</a:t>
            </a:r>
            <a:r>
              <a:rPr lang="en-US" sz="2400" dirty="0" smtClean="0"/>
              <a:t>% </a:t>
            </a:r>
            <a:r>
              <a:rPr lang="en-US" sz="1200" dirty="0"/>
              <a:t>(50 Multiple-Choice questions in 60 </a:t>
            </a:r>
            <a:r>
              <a:rPr lang="en-US" sz="1200" dirty="0" err="1"/>
              <a:t>mins</a:t>
            </a:r>
            <a:r>
              <a:rPr lang="en-US" sz="1200" dirty="0"/>
              <a:t>)</a:t>
            </a:r>
            <a:br>
              <a:rPr lang="en-US" sz="1200" dirty="0"/>
            </a:br>
            <a:r>
              <a:rPr lang="en-US" sz="1200" dirty="0"/>
              <a:t/>
            </a:r>
            <a:br>
              <a:rPr lang="en-US" sz="1200" dirty="0"/>
            </a:br>
            <a:r>
              <a:rPr lang="en-US" sz="1200" dirty="0">
                <a:solidFill>
                  <a:srgbClr val="FFFF00"/>
                </a:solidFill>
              </a:rPr>
              <a:t>* </a:t>
            </a:r>
            <a:r>
              <a:rPr lang="en-US" sz="1800" dirty="0">
                <a:solidFill>
                  <a:srgbClr val="FFFF00"/>
                </a:solidFill>
              </a:rPr>
              <a:t>Completion Criteria: Every on-going assessment component &gt; 0, </a:t>
            </a:r>
            <a:r>
              <a:rPr lang="en-US" sz="1800" dirty="0" smtClean="0">
                <a:solidFill>
                  <a:srgbClr val="FFFF00"/>
                </a:solidFill>
              </a:rPr>
              <a:t/>
            </a:r>
            <a:br>
              <a:rPr lang="en-US" sz="1800" dirty="0" smtClean="0">
                <a:solidFill>
                  <a:srgbClr val="FFFF00"/>
                </a:solidFill>
              </a:rPr>
            </a:br>
            <a:r>
              <a:rPr lang="en-US" sz="1800" dirty="0" smtClean="0">
                <a:solidFill>
                  <a:srgbClr val="FFFF00"/>
                </a:solidFill>
              </a:rPr>
              <a:t>Final </a:t>
            </a:r>
            <a:r>
              <a:rPr lang="en-US" sz="1800" dirty="0">
                <a:solidFill>
                  <a:srgbClr val="FFFF00"/>
                </a:solidFill>
              </a:rPr>
              <a:t>Exam &gt;=4, Final Result  &gt;=5</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5570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Rectangle 5"/>
          <p:cNvSpPr/>
          <p:nvPr/>
        </p:nvSpPr>
        <p:spPr>
          <a:xfrm>
            <a:off x="203200" y="374075"/>
            <a:ext cx="8737600" cy="4524315"/>
          </a:xfrm>
          <a:prstGeom prst="rect">
            <a:avLst/>
          </a:prstGeom>
        </p:spPr>
        <p:txBody>
          <a:bodyPr wrap="square">
            <a:spAutoFit/>
          </a:bodyPr>
          <a:lstStyle/>
          <a:p>
            <a:r>
              <a:rPr lang="vi-VN" sz="4400" b="1" dirty="0">
                <a:solidFill>
                  <a:srgbClr val="FFFF00"/>
                </a:solidFill>
                <a:latin typeface="Walter Turncoat"/>
                <a:ea typeface="Walter Turncoat"/>
                <a:cs typeface="Walter Turncoat"/>
                <a:sym typeface="Walter Turncoat"/>
              </a:rPr>
              <a:t>10% </a:t>
            </a:r>
            <a:r>
              <a:rPr lang="vi-VN" sz="4400" b="1" dirty="0" smtClean="0">
                <a:solidFill>
                  <a:srgbClr val="FFFF00"/>
                </a:solidFill>
                <a:latin typeface="Walter Turncoat"/>
                <a:ea typeface="Walter Turncoat"/>
                <a:cs typeface="Walter Turncoat"/>
                <a:sym typeface="Walter Turncoat"/>
              </a:rPr>
              <a:t>Activity</a:t>
            </a:r>
            <a:r>
              <a:rPr lang="en-US" sz="4400" b="1" dirty="0" smtClean="0">
                <a:solidFill>
                  <a:srgbClr val="FFFF00"/>
                </a:solidFill>
                <a:latin typeface="Walter Turncoat"/>
                <a:ea typeface="Walter Turncoat"/>
                <a:cs typeface="Walter Turncoat"/>
                <a:sym typeface="Walter Turncoat"/>
              </a:rPr>
              <a:t> (1)</a:t>
            </a:r>
            <a:r>
              <a:rPr lang="vi-VN" sz="4400" b="1" dirty="0" smtClean="0">
                <a:solidFill>
                  <a:srgbClr val="FFFF00"/>
                </a:solidFill>
                <a:latin typeface="Walter Turncoat"/>
                <a:ea typeface="Walter Turncoat"/>
                <a:cs typeface="Walter Turncoat"/>
                <a:sym typeface="Walter Turncoat"/>
              </a:rPr>
              <a:t>: </a:t>
            </a:r>
            <a:r>
              <a:rPr lang="vi-VN" sz="2000" dirty="0">
                <a:solidFill>
                  <a:srgbClr val="FFFFFF"/>
                </a:solidFill>
                <a:latin typeface="Walter Turncoat"/>
                <a:ea typeface="Walter Turncoat"/>
                <a:cs typeface="Walter Turncoat"/>
                <a:sym typeface="Walter Turncoat"/>
              </a:rPr>
              <a:t>in group of 4 or 5, students to present the case study of each chapter of Working in group. </a:t>
            </a:r>
            <a:r>
              <a:rPr lang="vi-VN" sz="2000" dirty="0" smtClean="0">
                <a:solidFill>
                  <a:srgbClr val="FFFFFF"/>
                </a:solidFill>
                <a:latin typeface="Walter Turncoat"/>
                <a:ea typeface="Walter Turncoat"/>
                <a:cs typeface="Walter Turncoat"/>
                <a:sym typeface="Walter Turncoat"/>
              </a:rPr>
              <a:t>This </a:t>
            </a:r>
            <a:r>
              <a:rPr lang="vi-VN" sz="2000" dirty="0">
                <a:solidFill>
                  <a:srgbClr val="FFFFFF"/>
                </a:solidFill>
                <a:latin typeface="Walter Turncoat"/>
                <a:ea typeface="Walter Turncoat"/>
                <a:cs typeface="Walter Turncoat"/>
                <a:sym typeface="Walter Turncoat"/>
              </a:rPr>
              <a:t>presentation will be at the end of each chapter. </a:t>
            </a:r>
            <a:endParaRPr lang="en-US" sz="2000" dirty="0" smtClean="0">
              <a:solidFill>
                <a:srgbClr val="FFFFFF"/>
              </a:solidFill>
              <a:latin typeface="Walter Turncoat"/>
              <a:ea typeface="Walter Turncoat"/>
              <a:cs typeface="Walter Turncoat"/>
              <a:sym typeface="Walter Turncoat"/>
            </a:endParaRPr>
          </a:p>
          <a:p>
            <a:endParaRPr lang="en-US" sz="2000" dirty="0">
              <a:solidFill>
                <a:srgbClr val="FFFFFF"/>
              </a:solidFill>
              <a:latin typeface="Walter Turncoat"/>
              <a:ea typeface="Walter Turncoat"/>
              <a:cs typeface="Walter Turncoat"/>
              <a:sym typeface="Walter Turncoat"/>
            </a:endParaRPr>
          </a:p>
          <a:p>
            <a:r>
              <a:rPr lang="en-US" sz="2000" dirty="0" smtClean="0">
                <a:solidFill>
                  <a:srgbClr val="FFFFFF"/>
                </a:solidFill>
                <a:latin typeface="Walter Turncoat"/>
                <a:ea typeface="Walter Turncoat"/>
                <a:cs typeface="Walter Turncoat"/>
                <a:sym typeface="Walter Turncoat"/>
              </a:rPr>
              <a:t>Case study Chapter 1: The study Group dilemma (page 2)</a:t>
            </a:r>
          </a:p>
          <a:p>
            <a:r>
              <a:rPr lang="en-US" sz="2000" dirty="0" smtClean="0">
                <a:solidFill>
                  <a:srgbClr val="FFFFFF"/>
                </a:solidFill>
                <a:latin typeface="Walter Turncoat"/>
                <a:ea typeface="Walter Turncoat"/>
                <a:cs typeface="Walter Turncoat"/>
                <a:sym typeface="Walter Turncoat"/>
              </a:rPr>
              <a:t>Case study chapter 2: Nice to meet you, too (Page 28)</a:t>
            </a:r>
          </a:p>
          <a:p>
            <a:r>
              <a:rPr lang="en-US" sz="2000" dirty="0" smtClean="0">
                <a:solidFill>
                  <a:srgbClr val="FFFFFF"/>
                </a:solidFill>
                <a:latin typeface="Walter Turncoat"/>
                <a:ea typeface="Walter Turncoat"/>
                <a:cs typeface="Walter Turncoat"/>
                <a:sym typeface="Walter Turncoat"/>
              </a:rPr>
              <a:t>Case study chapter 3: Taming Tony the tiger (Page 52)</a:t>
            </a:r>
          </a:p>
          <a:p>
            <a:r>
              <a:rPr lang="en-US" sz="2000" dirty="0" smtClean="0">
                <a:solidFill>
                  <a:srgbClr val="FFFFFF"/>
                </a:solidFill>
                <a:latin typeface="Walter Turncoat"/>
                <a:ea typeface="Walter Turncoat"/>
                <a:cs typeface="Walter Turncoat"/>
                <a:sym typeface="Walter Turncoat"/>
              </a:rPr>
              <a:t>Case study chapter 4: The leader in sheep clothing (Page 79)</a:t>
            </a:r>
          </a:p>
          <a:p>
            <a:r>
              <a:rPr lang="en-US" sz="2000" dirty="0" smtClean="0">
                <a:solidFill>
                  <a:srgbClr val="FFFFFF"/>
                </a:solidFill>
                <a:latin typeface="Walter Turncoat"/>
                <a:ea typeface="Walter Turncoat"/>
                <a:cs typeface="Walter Turncoat"/>
                <a:sym typeface="Walter Turncoat"/>
              </a:rPr>
              <a:t>Case study chapter 5:  How to sink the mayflower (Page 106)</a:t>
            </a:r>
          </a:p>
          <a:p>
            <a:endParaRPr lang="en-US" sz="2000" dirty="0">
              <a:solidFill>
                <a:srgbClr val="FFFFFF"/>
              </a:solidFill>
              <a:latin typeface="Walter Turncoat"/>
              <a:ea typeface="Walter Turncoat"/>
              <a:cs typeface="Walter Turncoat"/>
              <a:sym typeface="Walter Turncoat"/>
            </a:endParaRPr>
          </a:p>
          <a:p>
            <a:r>
              <a:rPr lang="vi-VN" sz="2000" dirty="0">
                <a:solidFill>
                  <a:srgbClr val="FFFFFF"/>
                </a:solidFill>
                <a:latin typeface="Walter Turncoat"/>
                <a:ea typeface="Walter Turncoat"/>
                <a:cs typeface="Walter Turncoat"/>
                <a:sym typeface="Walter Turncoat"/>
              </a:rPr>
              <a:t>The presentation include summary of the case, answer all questions in text </a:t>
            </a:r>
            <a:r>
              <a:rPr lang="vi-VN" sz="2000" dirty="0" smtClean="0">
                <a:solidFill>
                  <a:srgbClr val="FFFFFF"/>
                </a:solidFill>
                <a:latin typeface="Walter Turncoat"/>
                <a:ea typeface="Walter Turncoat"/>
                <a:cs typeface="Walter Turncoat"/>
                <a:sym typeface="Walter Turncoat"/>
              </a:rPr>
              <a:t>book</a:t>
            </a:r>
            <a:r>
              <a:rPr lang="en-US" sz="2000" dirty="0" smtClean="0">
                <a:solidFill>
                  <a:srgbClr val="FFFFFF"/>
                </a:solidFill>
                <a:latin typeface="Walter Turncoat"/>
                <a:ea typeface="Walter Turncoat"/>
                <a:cs typeface="Walter Turncoat"/>
                <a:sym typeface="Walter Turncoat"/>
              </a:rPr>
              <a:t> with the involvement of all group members</a:t>
            </a:r>
          </a:p>
          <a:p>
            <a:endParaRPr lang="en-US" sz="1200" dirty="0" smtClean="0">
              <a:solidFill>
                <a:srgbClr val="FFFFFF"/>
              </a:solidFill>
              <a:latin typeface="Walter Turncoat"/>
              <a:ea typeface="Walter Turncoat"/>
              <a:cs typeface="Walter Turncoat"/>
              <a:sym typeface="Walter Turncoat"/>
            </a:endParaRPr>
          </a:p>
          <a:p>
            <a:endParaRPr lang="en-US" sz="1200" dirty="0">
              <a:solidFill>
                <a:srgbClr val="FFFFFF"/>
              </a:solidFill>
              <a:latin typeface="Walter Turncoat"/>
              <a:ea typeface="Walter Turncoat"/>
              <a:cs typeface="Walter Turncoat"/>
              <a:sym typeface="Walter Turncoat"/>
            </a:endParaRPr>
          </a:p>
        </p:txBody>
      </p:sp>
    </p:spTree>
    <p:extLst>
      <p:ext uri="{BB962C8B-B14F-4D97-AF65-F5344CB8AC3E}">
        <p14:creationId xmlns:p14="http://schemas.microsoft.com/office/powerpoint/2010/main" val="282119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250" y="2622872"/>
            <a:ext cx="7772400" cy="2210103"/>
          </a:xfrm>
        </p:spPr>
        <p:txBody>
          <a:bodyPr/>
          <a:lstStyle/>
          <a:p>
            <a:pPr algn="l"/>
            <a:r>
              <a:rPr lang="vi-VN" b="1" dirty="0">
                <a:solidFill>
                  <a:srgbClr val="FFFF00"/>
                </a:solidFill>
              </a:rPr>
              <a:t>15% quiz (2): </a:t>
            </a:r>
            <a:r>
              <a:rPr lang="en-US" dirty="0" smtClean="0"/>
              <a:t/>
            </a:r>
            <a:br>
              <a:rPr lang="en-US" dirty="0" smtClean="0"/>
            </a:br>
            <a:r>
              <a:rPr lang="en-US" sz="2800" dirty="0" smtClean="0"/>
              <a:t>Quiz 1 (8%): </a:t>
            </a:r>
            <a:r>
              <a:rPr lang="vi-VN" sz="2800" dirty="0" smtClean="0"/>
              <a:t>multiple choice</a:t>
            </a:r>
            <a:r>
              <a:rPr lang="en-US" sz="2800" dirty="0" smtClean="0"/>
              <a:t> 30-50 questions </a:t>
            </a:r>
            <a:r>
              <a:rPr lang="en-US" sz="2800" dirty="0" smtClean="0">
                <a:solidFill>
                  <a:srgbClr val="FFFF00"/>
                </a:solidFill>
              </a:rPr>
              <a:t>(</a:t>
            </a:r>
            <a:r>
              <a:rPr lang="en-US" sz="2800" dirty="0" err="1" smtClean="0">
                <a:solidFill>
                  <a:srgbClr val="FFFF00"/>
                </a:solidFill>
              </a:rPr>
              <a:t>Ses</a:t>
            </a:r>
            <a:r>
              <a:rPr lang="en-US" sz="2800" dirty="0" smtClean="0">
                <a:solidFill>
                  <a:srgbClr val="FFFF00"/>
                </a:solidFill>
              </a:rPr>
              <a:t> 17 – Week 6)</a:t>
            </a:r>
            <a:br>
              <a:rPr lang="en-US" sz="2800" dirty="0" smtClean="0">
                <a:solidFill>
                  <a:srgbClr val="FFFF00"/>
                </a:solidFill>
              </a:rPr>
            </a:br>
            <a:r>
              <a:rPr lang="en-US" dirty="0" smtClean="0"/>
              <a:t/>
            </a:r>
            <a:br>
              <a:rPr lang="en-US" dirty="0" smtClean="0"/>
            </a:br>
            <a:r>
              <a:rPr lang="en-US" sz="2800" dirty="0"/>
              <a:t>Quiz </a:t>
            </a:r>
            <a:r>
              <a:rPr lang="en-US" sz="2800" dirty="0" smtClean="0"/>
              <a:t>2 :</a:t>
            </a:r>
            <a:r>
              <a:rPr lang="vi-VN" sz="2800" dirty="0" smtClean="0"/>
              <a:t> </a:t>
            </a:r>
            <a:r>
              <a:rPr lang="vi-VN" sz="2800" dirty="0"/>
              <a:t>email </a:t>
            </a:r>
            <a:r>
              <a:rPr lang="vi-VN" sz="2800" dirty="0" smtClean="0"/>
              <a:t>writing</a:t>
            </a:r>
            <a:r>
              <a:rPr lang="en-US" sz="2800" dirty="0" smtClean="0"/>
              <a:t> </a:t>
            </a:r>
            <a:br>
              <a:rPr lang="en-US" sz="2800" dirty="0" smtClean="0"/>
            </a:br>
            <a:r>
              <a:rPr lang="en-US" sz="2800" dirty="0" smtClean="0">
                <a:solidFill>
                  <a:srgbClr val="FFFF00"/>
                </a:solidFill>
              </a:rPr>
              <a:t>(</a:t>
            </a:r>
            <a:r>
              <a:rPr lang="en-US" sz="2800" dirty="0" err="1" smtClean="0">
                <a:solidFill>
                  <a:srgbClr val="FFFF00"/>
                </a:solidFill>
              </a:rPr>
              <a:t>Ses</a:t>
            </a:r>
            <a:r>
              <a:rPr lang="en-US" sz="2800" dirty="0" smtClean="0">
                <a:solidFill>
                  <a:srgbClr val="FFFF00"/>
                </a:solidFill>
              </a:rPr>
              <a:t> 28 – Week 10)</a:t>
            </a:r>
            <a:br>
              <a:rPr lang="en-US" sz="2800" dirty="0" smtClean="0">
                <a:solidFill>
                  <a:srgbClr val="FFFF00"/>
                </a:solidFill>
              </a:rPr>
            </a:br>
            <a:r>
              <a:rPr lang="en-US" sz="2800" dirty="0">
                <a:solidFill>
                  <a:srgbClr val="FFFF00"/>
                </a:solidFill>
              </a:rPr>
              <a:t/>
            </a:r>
            <a:br>
              <a:rPr lang="en-US" sz="2800" dirty="0">
                <a:solidFill>
                  <a:srgbClr val="FFFF00"/>
                </a:solidFill>
              </a:rPr>
            </a:br>
            <a:r>
              <a:rPr lang="en-US" sz="3200" dirty="0" smtClean="0">
                <a:solidFill>
                  <a:srgbClr val="FFFF00"/>
                </a:solidFill>
              </a:rPr>
              <a:t>DON’T BE ABSENT ON THOSE DAYS!!!</a:t>
            </a:r>
            <a:r>
              <a:rPr lang="en-US" sz="2800" dirty="0"/>
              <a:t/>
            </a:r>
            <a:br>
              <a:rPr lang="en-US" sz="2800" dirty="0"/>
            </a:br>
            <a:endParaRPr lang="en-US" sz="2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725016630"/>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504</Words>
  <Application>Microsoft Office PowerPoint</Application>
  <PresentationFormat>On-screen Show (16:9)</PresentationFormat>
  <Paragraphs>97</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Sniglet</vt:lpstr>
      <vt:lpstr>Walter Turncoat</vt:lpstr>
      <vt:lpstr>Calibri</vt:lpstr>
      <vt:lpstr>Ursula template</vt:lpstr>
      <vt:lpstr>SSG103  Course introduction</vt:lpstr>
      <vt:lpstr>hello! やあ！ </vt:lpstr>
      <vt:lpstr>PowerPoint Presentation</vt:lpstr>
      <vt:lpstr>PowerPoint Presentation</vt:lpstr>
      <vt:lpstr>1.  SSG103: Team working and communication skills</vt:lpstr>
      <vt:lpstr>What are our course books?</vt:lpstr>
      <vt:lpstr>This course will cover both working in groups and communication skills.  (30 sessions – 10 weeks – 90 mins/session)  * On-going Assessment structure : 1. Activity: 10% (Depends on your hard-work and ATTITUDE) 2. Quiz: 15% 3. Group Assignment : 15% 4. Group Project : 30% 5. Final Exam: 30% (50 Multiple-Choice questions in 60 mins)  * Completion Criteria: Every on-going assessment component &gt; 0,  Final Exam &gt;=4, Final Result  &gt;=5</vt:lpstr>
      <vt:lpstr>PowerPoint Presentation</vt:lpstr>
      <vt:lpstr>15% quiz (2):  Quiz 1 (8%): multiple choice 30-50 questions (Ses 17 – Week 6)  Quiz 2 : email writing  (Ses 28 – Week 10)  DON’T BE ABSENT ON THOSE DAYS!!! </vt:lpstr>
      <vt:lpstr>15% Group Assignment </vt:lpstr>
      <vt:lpstr>PowerPoint Presentation</vt:lpstr>
      <vt:lpstr>This is your task</vt:lpstr>
      <vt:lpstr>PowerPoint Presentation</vt:lpstr>
      <vt:lpstr>Many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verbal &amp; Nonverbal communication in group</dc:title>
  <dc:creator>7010</dc:creator>
  <cp:lastModifiedBy>Microsoft account</cp:lastModifiedBy>
  <cp:revision>71</cp:revision>
  <dcterms:modified xsi:type="dcterms:W3CDTF">2021-05-09T14:48:40Z</dcterms:modified>
</cp:coreProperties>
</file>