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363" r:id="rId3"/>
    <p:sldId id="365" r:id="rId4"/>
    <p:sldId id="364" r:id="rId5"/>
    <p:sldId id="366" r:id="rId6"/>
    <p:sldId id="362" r:id="rId7"/>
  </p:sldIdLst>
  <p:sldSz cx="9144000" cy="5143500" type="screen16x9"/>
  <p:notesSz cx="6858000" cy="9144000"/>
  <p:embeddedFontLst>
    <p:embeddedFont>
      <p:font typeface="Sniglet" panose="020B0604020202020204" charset="0"/>
      <p:regular r:id="rId9"/>
    </p:embeddedFont>
    <p:embeddedFont>
      <p:font typeface="Walter Turncoat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FA4BE3-37E9-4352-BF6C-123CFE53850D}">
  <a:tblStyle styleId="{BCFA4BE3-37E9-4352-BF6C-123CFE538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20926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4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02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ionalsolutions.com/blog/proposal-exampl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enngage.com/features/proposal-maker" TargetMode="External"/><Relationship Id="rId2" Type="http://schemas.openxmlformats.org/officeDocument/2006/relationships/hyperlink" Target="https://www.canva.com/create/proposa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sme.co/proposal-maker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1002322" y="1945873"/>
            <a:ext cx="762771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SSG103 </a:t>
            </a:r>
            <a:br>
              <a:rPr lang="en-US" dirty="0"/>
            </a:br>
            <a:r>
              <a:rPr lang="en-US" dirty="0"/>
              <a:t>How to write a proposal</a:t>
            </a:r>
            <a:endParaRPr dirty="0"/>
          </a:p>
        </p:txBody>
      </p:sp>
      <p:sp>
        <p:nvSpPr>
          <p:cNvPr id="54" name="Google Shape;54;p11"/>
          <p:cNvSpPr/>
          <p:nvPr/>
        </p:nvSpPr>
        <p:spPr>
          <a:xfrm>
            <a:off x="2080305" y="3734057"/>
            <a:ext cx="5725450" cy="223935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3121227" y="1105026"/>
            <a:ext cx="3221772" cy="1028181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205732" y="152530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36;p37"/>
          <p:cNvSpPr/>
          <p:nvPr/>
        </p:nvSpPr>
        <p:spPr>
          <a:xfrm>
            <a:off x="94269" y="204128"/>
            <a:ext cx="702435" cy="1014739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336;p37"/>
          <p:cNvSpPr/>
          <p:nvPr/>
        </p:nvSpPr>
        <p:spPr>
          <a:xfrm>
            <a:off x="834669" y="0"/>
            <a:ext cx="709410" cy="1313807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336;p37"/>
          <p:cNvSpPr/>
          <p:nvPr/>
        </p:nvSpPr>
        <p:spPr>
          <a:xfrm>
            <a:off x="1517328" y="85861"/>
            <a:ext cx="692188" cy="1055782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163254" y="204128"/>
            <a:ext cx="620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5913" y="172681"/>
            <a:ext cx="620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79884" y="109654"/>
            <a:ext cx="620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6330" y="60959"/>
            <a:ext cx="7772400" cy="5082541"/>
          </a:xfrm>
        </p:spPr>
        <p:txBody>
          <a:bodyPr/>
          <a:lstStyle/>
          <a:p>
            <a:pPr algn="l"/>
            <a:r>
              <a:rPr lang="en-US" sz="1800"/>
              <a:t>• </a:t>
            </a:r>
            <a:r>
              <a:rPr lang="en-US" sz="1800" dirty="0"/>
              <a:t>Cover letter or memo</a:t>
            </a:r>
            <a:br>
              <a:rPr lang="en-US" sz="1800" dirty="0"/>
            </a:br>
            <a:r>
              <a:rPr lang="en-US" sz="1800" dirty="0"/>
              <a:t>• Title page or cover</a:t>
            </a:r>
            <a:br>
              <a:rPr lang="en-US" sz="1800" dirty="0"/>
            </a:br>
            <a:r>
              <a:rPr lang="en-US" sz="1800" dirty="0"/>
              <a:t>• Reference to authorization</a:t>
            </a:r>
            <a:br>
              <a:rPr lang="en-US" sz="1800" dirty="0"/>
            </a:br>
            <a:r>
              <a:rPr lang="en-US" sz="1800" dirty="0"/>
              <a:t>• Table of contents</a:t>
            </a:r>
            <a:br>
              <a:rPr lang="en-US" sz="1800" dirty="0"/>
            </a:br>
            <a:r>
              <a:rPr lang="en-US" sz="1800" dirty="0"/>
              <a:t>• List of illustrations</a:t>
            </a:r>
            <a:br>
              <a:rPr lang="en-US" sz="1800" dirty="0"/>
            </a:br>
            <a:r>
              <a:rPr lang="en-US" sz="1800" dirty="0"/>
              <a:t>• Proposal summary</a:t>
            </a:r>
            <a:br>
              <a:rPr lang="en-US" sz="1800" dirty="0"/>
            </a:br>
            <a:r>
              <a:rPr lang="en-US" sz="1800" dirty="0"/>
              <a:t>• </a:t>
            </a:r>
            <a:r>
              <a:rPr lang="en-US" sz="1800" dirty="0">
                <a:solidFill>
                  <a:srgbClr val="FFFF00"/>
                </a:solidFill>
              </a:rPr>
              <a:t>Purpose</a:t>
            </a:r>
            <a:br>
              <a:rPr lang="en-US" sz="1800" dirty="0">
                <a:solidFill>
                  <a:srgbClr val="FFFF00"/>
                </a:solidFill>
              </a:rPr>
            </a:br>
            <a:r>
              <a:rPr lang="en-US" sz="1800" dirty="0">
                <a:solidFill>
                  <a:srgbClr val="FFFF00"/>
                </a:solidFill>
              </a:rPr>
              <a:t>• Problem or need</a:t>
            </a:r>
            <a:br>
              <a:rPr lang="en-US" sz="1800" dirty="0"/>
            </a:br>
            <a:r>
              <a:rPr lang="en-US" sz="1800" dirty="0"/>
              <a:t>• Background</a:t>
            </a:r>
            <a:br>
              <a:rPr lang="en-US" sz="1800" dirty="0"/>
            </a:br>
            <a:r>
              <a:rPr lang="en-US" sz="1800" dirty="0"/>
              <a:t>• </a:t>
            </a:r>
            <a:r>
              <a:rPr lang="en-US" sz="1800" dirty="0">
                <a:solidFill>
                  <a:srgbClr val="FFFF00"/>
                </a:solidFill>
              </a:rPr>
              <a:t>Benefits of the proposal</a:t>
            </a:r>
            <a:br>
              <a:rPr lang="en-US" sz="1800" dirty="0"/>
            </a:br>
            <a:r>
              <a:rPr lang="en-US" sz="1800" dirty="0"/>
              <a:t>• Description of the solution</a:t>
            </a:r>
            <a:br>
              <a:rPr lang="en-US" sz="1800" dirty="0"/>
            </a:br>
            <a:r>
              <a:rPr lang="en-US" sz="1800" dirty="0"/>
              <a:t>• Evaluation plan</a:t>
            </a:r>
            <a:br>
              <a:rPr lang="en-US" sz="1800" dirty="0"/>
            </a:br>
            <a:r>
              <a:rPr lang="en-US" sz="1800" dirty="0"/>
              <a:t>• </a:t>
            </a:r>
            <a:r>
              <a:rPr lang="en-US" sz="1800" dirty="0">
                <a:solidFill>
                  <a:srgbClr val="FFFF00"/>
                </a:solidFill>
              </a:rPr>
              <a:t>Qualifications of personnel</a:t>
            </a:r>
            <a:br>
              <a:rPr lang="en-US" sz="1800" dirty="0"/>
            </a:br>
            <a:r>
              <a:rPr lang="en-US" sz="1800" dirty="0"/>
              <a:t>• </a:t>
            </a:r>
            <a:r>
              <a:rPr lang="en-US" sz="1800" dirty="0">
                <a:solidFill>
                  <a:srgbClr val="FFFF00"/>
                </a:solidFill>
              </a:rPr>
              <a:t>Time schedule</a:t>
            </a:r>
            <a:br>
              <a:rPr lang="en-US" sz="1800" dirty="0">
                <a:solidFill>
                  <a:srgbClr val="FFFF00"/>
                </a:solidFill>
              </a:rPr>
            </a:br>
            <a:r>
              <a:rPr lang="en-US" sz="1800" dirty="0">
                <a:solidFill>
                  <a:srgbClr val="FFFF00"/>
                </a:solidFill>
              </a:rPr>
              <a:t>• Cost</a:t>
            </a:r>
            <a:br>
              <a:rPr lang="en-US" sz="1800" dirty="0"/>
            </a:br>
            <a:r>
              <a:rPr lang="en-US" sz="1800" dirty="0"/>
              <a:t>• Glossary</a:t>
            </a:r>
            <a:br>
              <a:rPr lang="en-US" sz="1800" dirty="0"/>
            </a:br>
            <a:r>
              <a:rPr lang="en-US" sz="1800" dirty="0"/>
              <a:t>• Appendixes</a:t>
            </a:r>
            <a:br>
              <a:rPr lang="en-US" sz="1800" dirty="0"/>
            </a:br>
            <a:r>
              <a:rPr lang="en-US" sz="1800" dirty="0"/>
              <a:t>• </a:t>
            </a:r>
            <a:r>
              <a:rPr lang="en-US" sz="1800"/>
              <a:t>Reference list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88590" y="554990"/>
            <a:ext cx="4914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The Elements of </a:t>
            </a:r>
          </a:p>
          <a:p>
            <a:r>
              <a:rPr lang="en-US" sz="60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 Formal Proposal</a:t>
            </a:r>
          </a:p>
        </p:txBody>
      </p:sp>
    </p:spTree>
    <p:extLst>
      <p:ext uri="{BB962C8B-B14F-4D97-AF65-F5344CB8AC3E}">
        <p14:creationId xmlns:p14="http://schemas.microsoft.com/office/powerpoint/2010/main" val="383217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66700" y="0"/>
            <a:ext cx="870966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Qualities of a Successful Proposal</a:t>
            </a:r>
            <a:b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</a:br>
            <a:b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</a:br>
            <a: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• The </a:t>
            </a:r>
            <a:r>
              <a:rPr lang="en-US" sz="1800" dirty="0">
                <a:solidFill>
                  <a:srgbClr val="FFFF00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purpose of the proposal </a:t>
            </a:r>
            <a: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is stated clearly.</a:t>
            </a:r>
          </a:p>
          <a:p>
            <a:b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</a:br>
            <a: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• The </a:t>
            </a:r>
            <a:r>
              <a:rPr lang="en-US" sz="1800" dirty="0">
                <a:solidFill>
                  <a:srgbClr val="FFFF00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problem or need </a:t>
            </a:r>
            <a: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is understood and defined clearly.</a:t>
            </a:r>
          </a:p>
          <a:p>
            <a:b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</a:br>
            <a: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• The </a:t>
            </a:r>
            <a:r>
              <a:rPr lang="en-US" sz="1800" dirty="0">
                <a:solidFill>
                  <a:srgbClr val="FFFF00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solution</a:t>
            </a:r>
            <a: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is innovative and presented convincingly.</a:t>
            </a:r>
          </a:p>
          <a:p>
            <a:b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</a:br>
            <a: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• The </a:t>
            </a:r>
            <a:r>
              <a:rPr lang="en-US" sz="1800" dirty="0">
                <a:solidFill>
                  <a:srgbClr val="FFFF00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benefits</a:t>
            </a:r>
            <a: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outweigh the costs.</a:t>
            </a:r>
          </a:p>
          <a:p>
            <a:b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</a:br>
            <a: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• The </a:t>
            </a:r>
            <a:r>
              <a:rPr lang="en-US" sz="1800" dirty="0">
                <a:solidFill>
                  <a:srgbClr val="FFFF00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personnel</a:t>
            </a:r>
            <a: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implementing the solution are qualified.</a:t>
            </a:r>
          </a:p>
          <a:p>
            <a:b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</a:br>
            <a: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• The </a:t>
            </a:r>
            <a:r>
              <a:rPr lang="en-US" sz="1800" dirty="0">
                <a:solidFill>
                  <a:srgbClr val="FFFF00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solution </a:t>
            </a:r>
            <a: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can be achieved on a timely basis.</a:t>
            </a:r>
          </a:p>
          <a:p>
            <a:b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</a:br>
            <a: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• The </a:t>
            </a:r>
            <a:r>
              <a:rPr lang="en-US" sz="1800" dirty="0">
                <a:solidFill>
                  <a:srgbClr val="FFFF00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proposal</a:t>
            </a:r>
            <a: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is honest, factual, realistic, and objective.</a:t>
            </a:r>
          </a:p>
          <a:p>
            <a:b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</a:br>
            <a: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• The </a:t>
            </a:r>
            <a:r>
              <a:rPr lang="en-US" sz="1800" dirty="0">
                <a:solidFill>
                  <a:srgbClr val="FFFF00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presentation</a:t>
            </a:r>
            <a: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is professional and attractive. </a:t>
            </a:r>
            <a:br>
              <a:rPr lang="en-US" sz="1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</a:br>
            <a:endParaRPr lang="en-US" sz="1800" dirty="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  <p:extLst>
      <p:ext uri="{BB962C8B-B14F-4D97-AF65-F5344CB8AC3E}">
        <p14:creationId xmlns:p14="http://schemas.microsoft.com/office/powerpoint/2010/main" val="132127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18373"/>
            <a:ext cx="7772400" cy="1159800"/>
          </a:xfrm>
        </p:spPr>
        <p:txBody>
          <a:bodyPr/>
          <a:lstStyle/>
          <a:p>
            <a:r>
              <a:rPr lang="en-US" sz="2800" dirty="0">
                <a:hlinkClick r:id="rId2"/>
              </a:rPr>
              <a:t>https://www.instructionalsolutions.com/blog/proposal-examples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1193"/>
            <a:ext cx="7772400" cy="784800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Have look at some good examples of proposal</a:t>
            </a:r>
          </a:p>
          <a:p>
            <a:r>
              <a:rPr lang="en-US" sz="2400" dirty="0">
                <a:solidFill>
                  <a:srgbClr val="FFFF00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(E-proposal)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329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88863"/>
            <a:ext cx="9265920" cy="1159800"/>
          </a:xfrm>
        </p:spPr>
        <p:txBody>
          <a:bodyPr/>
          <a:lstStyle/>
          <a:p>
            <a:r>
              <a:rPr lang="en-US" sz="3200" dirty="0">
                <a:solidFill>
                  <a:srgbClr val="FFFF00"/>
                </a:solidFill>
              </a:rPr>
              <a:t>How to create your own impressive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93" y="1337872"/>
            <a:ext cx="7772400" cy="784800"/>
          </a:xfrm>
        </p:spPr>
        <p:txBody>
          <a:bodyPr/>
          <a:lstStyle/>
          <a:p>
            <a:r>
              <a:rPr lang="en-US" dirty="0"/>
              <a:t>CANVA PRO: </a:t>
            </a:r>
            <a:r>
              <a:rPr lang="en-US" dirty="0">
                <a:hlinkClick r:id="rId2"/>
              </a:rPr>
              <a:t>https://www.canva.com/create/proposals/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723041" y="2417851"/>
            <a:ext cx="71304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VENNGAGE : </a:t>
            </a:r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https://venngage.com/features/proposal-maker</a:t>
            </a:r>
            <a:endParaRPr lang="en-US" sz="20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endParaRPr lang="en-US" sz="20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2461" y="3625413"/>
            <a:ext cx="5671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VISME : </a:t>
            </a:r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https://www.visme.co/proposal-maker/</a:t>
            </a:r>
            <a:endParaRPr lang="en-US" sz="20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endParaRPr lang="en-US" sz="20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361745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Many</a:t>
            </a:r>
            <a:r>
              <a:rPr lang="en" sz="4800" dirty="0"/>
              <a:t> thanks!</a:t>
            </a:r>
            <a:endParaRPr sz="4800" dirty="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Drop me a line at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hoanghuyuk@gmail.com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364;p38"/>
          <p:cNvSpPr/>
          <p:nvPr/>
        </p:nvSpPr>
        <p:spPr>
          <a:xfrm>
            <a:off x="5558388" y="3540229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575585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277</Words>
  <Application>Microsoft Office PowerPoint</Application>
  <PresentationFormat>On-screen Show (16:9)</PresentationFormat>
  <Paragraphs>32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Walter Turncoat</vt:lpstr>
      <vt:lpstr>Sniglet</vt:lpstr>
      <vt:lpstr>Arial</vt:lpstr>
      <vt:lpstr>Ursula template</vt:lpstr>
      <vt:lpstr>SSG103  How to write a proposal</vt:lpstr>
      <vt:lpstr>• Cover letter or memo • Title page or cover • Reference to authorization • Table of contents • List of illustrations • Proposal summary • Purpose • Problem or need • Background • Benefits of the proposal • Description of the solution • Evaluation plan • Qualifications of personnel • Time schedule • Cost • Glossary • Appendixes • Reference list</vt:lpstr>
      <vt:lpstr>PowerPoint Presentation</vt:lpstr>
      <vt:lpstr>https://www.instructionalsolutions.com/blog/proposal-examples </vt:lpstr>
      <vt:lpstr>How to create your own impressive proposal</vt:lpstr>
      <vt:lpstr>Many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verbal &amp; Nonverbal communication in group</dc:title>
  <dc:creator>7010</dc:creator>
  <cp:lastModifiedBy>Nguyen Dang Loc</cp:lastModifiedBy>
  <cp:revision>77</cp:revision>
  <dcterms:modified xsi:type="dcterms:W3CDTF">2021-05-16T16:38:47Z</dcterms:modified>
</cp:coreProperties>
</file>