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1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35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3" y="1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2400"/>
              <a:t>Click to edit Master title style</a:t>
            </a:r>
            <a:endParaRPr lang="en-US" sz="24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4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0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8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6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19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3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3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6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1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4" y="2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2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9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rgbClr val="F85B14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5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3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5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1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1" y="4777382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A322BFD0-E7C2-49EF-B20D-E3042827AE9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1" y="6135811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1" y="4529543"/>
            <a:ext cx="584825" cy="365125"/>
          </a:xfrm>
        </p:spPr>
        <p:txBody>
          <a:bodyPr/>
          <a:lstStyle/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10501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1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3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A322BFD0-E7C2-49EF-B20D-E3042827AE9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1" y="6135811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7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13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619">
                <a:solidFill>
                  <a:schemeClr val="bg1"/>
                </a:solidFill>
              </a:defRPr>
            </a:lvl1pPr>
          </a:lstStyle>
          <a:p>
            <a:fld id="{CBA6F4F3-3321-42B0-8486-1097914E436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9"/>
            <a:ext cx="6705600" cy="68897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025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3" y="166911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979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defTabSz="514350" rtl="0" eaLnBrk="1" latinLnBrk="0" hangingPunct="1">
        <a:spcBef>
          <a:spcPct val="0"/>
        </a:spcBef>
        <a:buNone/>
        <a:defRPr sz="1125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6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7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161" y="3181137"/>
            <a:ext cx="4950338" cy="2237873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CHAPTER 11</a:t>
            </a:r>
            <a:br>
              <a:rPr lang="en-US" sz="3600"/>
            </a:br>
            <a:r>
              <a:rPr lang="en-US" sz="3600"/>
              <a:t>Writing excellent requirements</a:t>
            </a:r>
            <a:br>
              <a:rPr lang="en-US" sz="3600"/>
            </a:br>
            <a:br>
              <a:rPr lang="en-US" sz="3600"/>
            </a:br>
            <a:br>
              <a:rPr lang="en-US" sz="3600"/>
            </a:br>
            <a:endParaRPr lang="en-US" sz="36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219200"/>
            <a:ext cx="7899400" cy="4940300"/>
          </a:xfrm>
        </p:spPr>
        <p:txBody>
          <a:bodyPr>
            <a:normAutofit/>
          </a:bodyPr>
          <a:lstStyle/>
          <a:p>
            <a:r>
              <a:rPr lang="en-US" sz="2400"/>
              <a:t>Student could determine if more or less detail is needed in specific areas and how best to represent those requirements. </a:t>
            </a:r>
          </a:p>
          <a:p>
            <a:r>
              <a:rPr lang="en-US" sz="2400"/>
              <a:t>Student could examine a page of functional requirements from requirements of  student’s project to see whether each statement exhibits the characteristics of excellent requirements</a:t>
            </a:r>
          </a:p>
          <a:p>
            <a:r>
              <a:rPr lang="en-US" sz="2400"/>
              <a:t>Student could rewrite any requirements that don’t measure up</a:t>
            </a:r>
          </a:p>
          <a:p>
            <a:r>
              <a:rPr lang="en-US" sz="2400"/>
              <a:t>Student could look for conflicts between different requirements in the specification, for  missing requirements, and for missing sections of the SRS. </a:t>
            </a:r>
          </a:p>
        </p:txBody>
      </p:sp>
    </p:spTree>
    <p:extLst>
      <p:ext uri="{BB962C8B-B14F-4D97-AF65-F5344CB8AC3E}">
        <p14:creationId xmlns:p14="http://schemas.microsoft.com/office/powerpoint/2010/main" val="40902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115" y="-114652"/>
            <a:ext cx="5290886" cy="1032060"/>
          </a:xfrm>
        </p:spPr>
        <p:txBody>
          <a:bodyPr>
            <a:noAutofit/>
          </a:bodyPr>
          <a:lstStyle/>
          <a:p>
            <a:br>
              <a:rPr lang="en-US"/>
            </a:br>
            <a:r>
              <a:rPr lang="en-US"/>
              <a:t>Contents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1" y="1193801"/>
            <a:ext cx="7077912" cy="40337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Characteristics of excellent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Guidelines for writing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Sample requirements, before and after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pPr marL="342900" indent="-34290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861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3" y="0"/>
            <a:ext cx="6811691" cy="1052161"/>
          </a:xfrm>
        </p:spPr>
        <p:txBody>
          <a:bodyPr>
            <a:noAutofit/>
          </a:bodyPr>
          <a:lstStyle/>
          <a:p>
            <a:r>
              <a:rPr lang="en-US"/>
              <a:t>Characteristics of </a:t>
            </a:r>
            <a:br>
              <a:rPr lang="en-US"/>
            </a:br>
            <a:r>
              <a:rPr lang="en-US"/>
              <a:t>excellent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181100"/>
            <a:ext cx="7429499" cy="5092700"/>
          </a:xfrm>
        </p:spPr>
        <p:txBody>
          <a:bodyPr>
            <a:normAutofit/>
          </a:bodyPr>
          <a:lstStyle/>
          <a:p>
            <a:r>
              <a:rPr lang="en-US" sz="2800"/>
              <a:t>Characteristics of requirement statements </a:t>
            </a:r>
          </a:p>
          <a:p>
            <a:pPr lvl="1"/>
            <a:r>
              <a:rPr lang="en-US" sz="2000"/>
              <a:t>Complete</a:t>
            </a:r>
          </a:p>
          <a:p>
            <a:pPr lvl="1"/>
            <a:r>
              <a:rPr lang="en-US" sz="2000"/>
              <a:t>Correct</a:t>
            </a:r>
          </a:p>
          <a:p>
            <a:pPr lvl="1"/>
            <a:r>
              <a:rPr lang="en-US" sz="2000"/>
              <a:t>Feasible</a:t>
            </a:r>
          </a:p>
          <a:p>
            <a:pPr lvl="1"/>
            <a:r>
              <a:rPr lang="en-US" sz="2000"/>
              <a:t>Necessary</a:t>
            </a:r>
          </a:p>
          <a:p>
            <a:pPr lvl="1"/>
            <a:r>
              <a:rPr lang="en-US" sz="2000"/>
              <a:t>Prioritized</a:t>
            </a:r>
          </a:p>
          <a:p>
            <a:pPr lvl="1"/>
            <a:r>
              <a:rPr lang="en-US" sz="2000"/>
              <a:t>Unambiguous</a:t>
            </a:r>
          </a:p>
          <a:p>
            <a:pPr lvl="1"/>
            <a:r>
              <a:rPr lang="en-US" sz="2000"/>
              <a:t>Verifiable</a:t>
            </a:r>
          </a:p>
          <a:p>
            <a:r>
              <a:rPr lang="en-US" sz="2800"/>
              <a:t>Characteristics of requirements collections </a:t>
            </a:r>
          </a:p>
          <a:p>
            <a:pPr lvl="1"/>
            <a:r>
              <a:rPr lang="en-US" sz="2000"/>
              <a:t>Complete</a:t>
            </a:r>
          </a:p>
          <a:p>
            <a:pPr lvl="1"/>
            <a:r>
              <a:rPr lang="en-US" sz="2000"/>
              <a:t>Consistent</a:t>
            </a:r>
          </a:p>
          <a:p>
            <a:pPr lvl="1"/>
            <a:r>
              <a:rPr lang="en-US" sz="2000"/>
              <a:t>Modifiable</a:t>
            </a:r>
          </a:p>
          <a:p>
            <a:pPr lvl="1"/>
            <a:r>
              <a:rPr lang="en-US" sz="2000"/>
              <a:t>Traceable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3125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Guidelines for writing requirements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193800"/>
            <a:ext cx="7327900" cy="5092700"/>
          </a:xfrm>
        </p:spPr>
        <p:txBody>
          <a:bodyPr>
            <a:normAutofit/>
          </a:bodyPr>
          <a:lstStyle/>
          <a:p>
            <a:r>
              <a:rPr lang="en-US" sz="2400"/>
              <a:t>System or user perspective</a:t>
            </a:r>
          </a:p>
          <a:p>
            <a:r>
              <a:rPr lang="en-US" sz="2400"/>
              <a:t>Writing style</a:t>
            </a:r>
          </a:p>
          <a:p>
            <a:pPr lvl="1"/>
            <a:r>
              <a:rPr lang="en-US" sz="1800"/>
              <a:t>Clarity and conciseness </a:t>
            </a:r>
          </a:p>
          <a:p>
            <a:pPr lvl="1"/>
            <a:r>
              <a:rPr lang="en-US" sz="1800"/>
              <a:t>The keyword “shall” </a:t>
            </a:r>
          </a:p>
          <a:p>
            <a:pPr lvl="1"/>
            <a:r>
              <a:rPr lang="en-US" sz="1800"/>
              <a:t>Active voice </a:t>
            </a:r>
          </a:p>
          <a:p>
            <a:pPr lvl="1"/>
            <a:r>
              <a:rPr lang="en-US" sz="1800"/>
              <a:t>Individual requirements </a:t>
            </a:r>
          </a:p>
          <a:p>
            <a:r>
              <a:rPr lang="en-US" sz="2400"/>
              <a:t>Level of detail </a:t>
            </a:r>
          </a:p>
          <a:p>
            <a:pPr lvl="1"/>
            <a:r>
              <a:rPr lang="en-US" sz="1800"/>
              <a:t>Appropriate detail </a:t>
            </a:r>
          </a:p>
          <a:p>
            <a:pPr lvl="1"/>
            <a:r>
              <a:rPr lang="en-US" sz="1800"/>
              <a:t>Consistent granularity </a:t>
            </a:r>
          </a:p>
          <a:p>
            <a:r>
              <a:rPr lang="en-US" sz="2400"/>
              <a:t>Representation techniques </a:t>
            </a:r>
          </a:p>
        </p:txBody>
      </p:sp>
    </p:spTree>
    <p:extLst>
      <p:ext uri="{BB962C8B-B14F-4D97-AF65-F5344CB8AC3E}">
        <p14:creationId xmlns:p14="http://schemas.microsoft.com/office/powerpoint/2010/main" val="134026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418" y="258152"/>
            <a:ext cx="6811691" cy="608624"/>
          </a:xfrm>
        </p:spPr>
        <p:txBody>
          <a:bodyPr/>
          <a:lstStyle/>
          <a:p>
            <a:r>
              <a:rPr lang="en-US"/>
              <a:t>Guidelines for writing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Avoiding ambiguity </a:t>
            </a:r>
          </a:p>
          <a:p>
            <a:pPr lvl="1"/>
            <a:r>
              <a:rPr lang="en-US" sz="2400"/>
              <a:t>Fuzzy words</a:t>
            </a:r>
          </a:p>
          <a:p>
            <a:pPr lvl="1"/>
            <a:r>
              <a:rPr lang="en-US" sz="2400"/>
              <a:t>The A/B construct</a:t>
            </a:r>
          </a:p>
          <a:p>
            <a:pPr lvl="1"/>
            <a:r>
              <a:rPr lang="en-US" sz="2400"/>
              <a:t>Boundary values</a:t>
            </a:r>
          </a:p>
          <a:p>
            <a:pPr lvl="1"/>
            <a:r>
              <a:rPr lang="en-US" sz="2400"/>
              <a:t>Negative requirements</a:t>
            </a:r>
          </a:p>
          <a:p>
            <a:r>
              <a:rPr lang="en-US" sz="2400"/>
              <a:t>Avoiding incompleteness </a:t>
            </a:r>
          </a:p>
          <a:p>
            <a:pPr lvl="1"/>
            <a:r>
              <a:rPr lang="en-US" sz="2400"/>
              <a:t>Symmetry</a:t>
            </a:r>
          </a:p>
          <a:p>
            <a:pPr lvl="1"/>
            <a:r>
              <a:rPr lang="en-US" sz="2400"/>
              <a:t>Complex logic </a:t>
            </a:r>
          </a:p>
          <a:p>
            <a:pPr lvl="1"/>
            <a:r>
              <a:rPr lang="en-US" sz="2400"/>
              <a:t>Missing exceptions 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263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Sample requirements, before and after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Teacher should guide student practice on sample requirements that are illustrated in e-book. </a:t>
            </a:r>
          </a:p>
        </p:txBody>
      </p:sp>
    </p:spTree>
    <p:extLst>
      <p:ext uri="{BB962C8B-B14F-4D97-AF65-F5344CB8AC3E}">
        <p14:creationId xmlns:p14="http://schemas.microsoft.com/office/powerpoint/2010/main" val="32873358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</TotalTime>
  <Words>207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Myriad Pro</vt:lpstr>
      <vt:lpstr>Arial</vt:lpstr>
      <vt:lpstr>Calibri</vt:lpstr>
      <vt:lpstr>Theme2</vt:lpstr>
      <vt:lpstr>Custom Design</vt:lpstr>
      <vt:lpstr>CHAPTER 11 Writing excellent requirements   </vt:lpstr>
      <vt:lpstr>Objectives</vt:lpstr>
      <vt:lpstr> Contents </vt:lpstr>
      <vt:lpstr>Characteristics of  excellent requirements </vt:lpstr>
      <vt:lpstr>Guidelines for writing requirements </vt:lpstr>
      <vt:lpstr>Guidelines for writing requirements</vt:lpstr>
      <vt:lpstr>Sample requirements, before and after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Writing excellent requirements   </dc:title>
  <dc:creator>Huong</dc:creator>
  <cp:lastModifiedBy>Nguyen Dang</cp:lastModifiedBy>
  <cp:revision>13</cp:revision>
  <dcterms:created xsi:type="dcterms:W3CDTF">2018-04-24T06:42:42Z</dcterms:created>
  <dcterms:modified xsi:type="dcterms:W3CDTF">2022-07-27T16:03:55Z</dcterms:modified>
</cp:coreProperties>
</file>