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2" r:id="rId1"/>
  </p:sldMasterIdLst>
  <p:notesMasterIdLst>
    <p:notesMasterId r:id="rId13"/>
  </p:notesMasterIdLst>
  <p:handoutMasterIdLst>
    <p:handoutMasterId r:id="rId14"/>
  </p:handoutMasterIdLst>
  <p:sldIdLst>
    <p:sldId id="256" r:id="rId2"/>
    <p:sldId id="258" r:id="rId3"/>
    <p:sldId id="281" r:id="rId4"/>
    <p:sldId id="282" r:id="rId5"/>
    <p:sldId id="291" r:id="rId6"/>
    <p:sldId id="292" r:id="rId7"/>
    <p:sldId id="287" r:id="rId8"/>
    <p:sldId id="284" r:id="rId9"/>
    <p:sldId id="285" r:id="rId10"/>
    <p:sldId id="288" r:id="rId11"/>
    <p:sldId id="289"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30" autoAdjust="0"/>
    <p:restoredTop sz="86323" autoAdjust="0"/>
  </p:normalViewPr>
  <p:slideViewPr>
    <p:cSldViewPr>
      <p:cViewPr varScale="1">
        <p:scale>
          <a:sx n="99" d="100"/>
          <a:sy n="99" d="100"/>
        </p:scale>
        <p:origin x="2016" y="84"/>
      </p:cViewPr>
      <p:guideLst>
        <p:guide orient="horz" pos="2160"/>
        <p:guide pos="2880"/>
      </p:guideLst>
    </p:cSldViewPr>
  </p:slideViewPr>
  <p:outlineViewPr>
    <p:cViewPr>
      <p:scale>
        <a:sx n="33" d="100"/>
        <a:sy n="33" d="100"/>
      </p:scale>
      <p:origin x="0" y="62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718A1BB-28C6-41ED-95E7-3EBD1381167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48131" name="Rectangle 3">
            <a:extLst>
              <a:ext uri="{FF2B5EF4-FFF2-40B4-BE49-F238E27FC236}">
                <a16:creationId xmlns:a16="http://schemas.microsoft.com/office/drawing/2014/main" id="{8AC659F0-E836-44D6-A04E-40B0F31DB06A}"/>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8C37FEFC-C156-40E4-91C4-BA7FAEFEAF35}" type="datetime1">
              <a:rPr lang="en-US"/>
              <a:pPr>
                <a:defRPr/>
              </a:pPr>
              <a:t>9/6/2021</a:t>
            </a:fld>
            <a:endParaRPr lang="en-US"/>
          </a:p>
        </p:txBody>
      </p:sp>
      <p:sp>
        <p:nvSpPr>
          <p:cNvPr id="48132" name="Rectangle 4">
            <a:extLst>
              <a:ext uri="{FF2B5EF4-FFF2-40B4-BE49-F238E27FC236}">
                <a16:creationId xmlns:a16="http://schemas.microsoft.com/office/drawing/2014/main" id="{7B2C7CC9-ED18-471D-830B-AABE4FBAD4F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48133" name="Rectangle 5">
            <a:extLst>
              <a:ext uri="{FF2B5EF4-FFF2-40B4-BE49-F238E27FC236}">
                <a16:creationId xmlns:a16="http://schemas.microsoft.com/office/drawing/2014/main" id="{1E977243-78EE-4EE2-8233-82DE55E7F57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764D9461-181D-439D-A79F-DF5EA357208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F062BF-9153-4AF0-A496-CD0A8251AFE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1F353340-D3D0-4CCE-B381-869612B8F76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A17BEAA-240E-4F26-AAE4-722456368FB4}" type="datetime1">
              <a:rPr lang="en-US"/>
              <a:pPr>
                <a:defRPr/>
              </a:pPr>
              <a:t>9/6/2021</a:t>
            </a:fld>
            <a:endParaRPr lang="en-US"/>
          </a:p>
        </p:txBody>
      </p:sp>
      <p:sp>
        <p:nvSpPr>
          <p:cNvPr id="4" name="Slide Image Placeholder 3">
            <a:extLst>
              <a:ext uri="{FF2B5EF4-FFF2-40B4-BE49-F238E27FC236}">
                <a16:creationId xmlns:a16="http://schemas.microsoft.com/office/drawing/2014/main" id="{5CE1DA5D-87DA-4215-B67B-378331F7A4D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D63EB6E-E792-4BD0-8D46-3C8C358B3E28}"/>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E9077BB-F3C0-4541-93DA-D555316C8DB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DC306C7B-9484-45AF-A976-129E27844D1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BF99C38-0496-4A83-99F3-608DC0A816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68234616"/>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518709"/>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96775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424392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2870128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5499546"/>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35925"/>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526178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7794"/>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585617"/>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32499603"/>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2961DFC-68B5-4210-9CA2-A7B50FFAF0F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6625375-A0B9-4A5B-B894-D1EA3B998533}"/>
              </a:ext>
            </a:extLst>
          </p:cNvPr>
          <p:cNvSpPr>
            <a:spLocks noGrp="1"/>
          </p:cNvSpPr>
          <p:nvPr>
            <p:ph type="body" idx="1"/>
          </p:nvPr>
        </p:nvSpPr>
        <p:spPr bwMode="auto">
          <a:xfrm>
            <a:off x="228600" y="1371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0" descr="logo05">
            <a:extLst>
              <a:ext uri="{FF2B5EF4-FFF2-40B4-BE49-F238E27FC236}">
                <a16:creationId xmlns:a16="http://schemas.microsoft.com/office/drawing/2014/main" id="{AF24BCB8-B591-4922-8444-D4DBF779707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a:extLst>
              <a:ext uri="{FF2B5EF4-FFF2-40B4-BE49-F238E27FC236}">
                <a16:creationId xmlns:a16="http://schemas.microsoft.com/office/drawing/2014/main" id="{0FAAB0E9-9BA2-4CAC-B1A9-3731FFC1704E}"/>
              </a:ext>
            </a:extLst>
          </p:cNvPr>
          <p:cNvSpPr txBox="1">
            <a:spLocks noChangeArrowheads="1"/>
          </p:cNvSpPr>
          <p:nvPr userDrawn="1"/>
        </p:nvSpPr>
        <p:spPr bwMode="auto">
          <a:xfrm>
            <a:off x="7239000" y="6096000"/>
            <a:ext cx="1295400" cy="36671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fld id="{75BE884E-BB99-4CE2-85DB-2355A8E7DB46}" type="slidenum">
              <a:rPr lang="en-US" altLang="en-US"/>
              <a:pPr algn="ctr" eaLnBrk="1" hangingPunct="1">
                <a:spcBef>
                  <a:spcPct val="50000"/>
                </a:spcBef>
              </a:pPr>
              <a:t>‹#›</a:t>
            </a:fld>
            <a:r>
              <a:rPr lang="en-US" altLang="en-US"/>
              <a:t>/11</a:t>
            </a:r>
          </a:p>
        </p:txBody>
      </p:sp>
    </p:spTree>
  </p:cSld>
  <p:clrMap bg1="lt1" tx1="dk1" bg2="lt2" tx2="dk2" accent1="accent1" accent2="accent2" accent3="accent3" accent4="accent4" accent5="accent5" accent6="accent6" hlink="hlink" folHlink="folHlink"/>
  <p:sldLayoutIdLst>
    <p:sldLayoutId id="2147483883" r:id="rId1"/>
    <p:sldLayoutId id="2147483882" r:id="rId2"/>
    <p:sldLayoutId id="2147483881" r:id="rId3"/>
    <p:sldLayoutId id="2147483880" r:id="rId4"/>
    <p:sldLayoutId id="2147483879" r:id="rId5"/>
    <p:sldLayoutId id="2147483878" r:id="rId6"/>
    <p:sldLayoutId id="2147483877" r:id="rId7"/>
    <p:sldLayoutId id="2147483876" r:id="rId8"/>
    <p:sldLayoutId id="2147483875" r:id="rId9"/>
    <p:sldLayoutId id="2147483874" r:id="rId10"/>
    <p:sldLayoutId id="2147483873" r:id="rId11"/>
  </p:sldLayoutIdLst>
  <p:transition/>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FDF886DF-7D8C-408A-92F8-9B8E6EDB160B}"/>
              </a:ext>
            </a:extLst>
          </p:cNvPr>
          <p:cNvSpPr>
            <a:spLocks noGrp="1"/>
          </p:cNvSpPr>
          <p:nvPr>
            <p:ph type="ctrTitle"/>
          </p:nvPr>
        </p:nvSpPr>
        <p:spPr>
          <a:xfrm>
            <a:off x="381000" y="1905000"/>
            <a:ext cx="8153400" cy="2041525"/>
          </a:xfrm>
        </p:spPr>
        <p:txBody>
          <a:bodyPr>
            <a:spAutoFit/>
          </a:bodyPr>
          <a:lstStyle/>
          <a:p>
            <a:pPr eaLnBrk="1" hangingPunct="1"/>
            <a:r>
              <a:rPr lang="en-US" altLang="en-US" b="1">
                <a:solidFill>
                  <a:srgbClr val="0000FF"/>
                </a:solidFill>
                <a:latin typeface="Calibri" panose="020F0502020204030204" pitchFamily="34" charset="0"/>
              </a:rPr>
              <a:t>DATA STRUCTURES AND ALGORITHMS</a:t>
            </a:r>
            <a:r>
              <a:rPr lang="en-US" altLang="en-US">
                <a:solidFill>
                  <a:srgbClr val="0000FF"/>
                </a:solidFill>
                <a:latin typeface="Calibri" panose="020F0502020204030204" pitchFamily="34" charset="0"/>
              </a:rPr>
              <a:t> using Java</a:t>
            </a:r>
            <a:br>
              <a:rPr lang="en-US" altLang="en-US" sz="4000" b="1">
                <a:solidFill>
                  <a:srgbClr val="0000FF"/>
                </a:solidFill>
              </a:rPr>
            </a:br>
            <a:r>
              <a:rPr lang="en-US" altLang="en-US" sz="4000" b="1">
                <a:solidFill>
                  <a:srgbClr val="0000FF"/>
                </a:solidFill>
              </a:rPr>
              <a:t>Course Introduction</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62C6E4C-9A76-4217-9D81-805023DC6A1B}"/>
              </a:ext>
            </a:extLst>
          </p:cNvPr>
          <p:cNvSpPr>
            <a:spLocks noGrp="1"/>
          </p:cNvSpPr>
          <p:nvPr>
            <p:ph type="title" idx="4294967295"/>
          </p:nvPr>
        </p:nvSpPr>
        <p:spPr>
          <a:xfrm>
            <a:off x="152400" y="776288"/>
            <a:ext cx="8686800" cy="519112"/>
          </a:xfrm>
        </p:spPr>
        <p:txBody>
          <a:bodyPr>
            <a:spAutoFit/>
          </a:bodyPr>
          <a:lstStyle/>
          <a:p>
            <a:r>
              <a:rPr lang="en-US" altLang="en-US" sz="2800" b="1">
                <a:solidFill>
                  <a:schemeClr val="hlink"/>
                </a:solidFill>
                <a:latin typeface="Arial" panose="020B0604020202020204" pitchFamily="34" charset="0"/>
                <a:cs typeface="Arial" panose="020B0604020202020204" pitchFamily="34" charset="0"/>
              </a:rPr>
              <a:t>Assignments submission guide</a:t>
            </a:r>
          </a:p>
        </p:txBody>
      </p:sp>
      <p:sp>
        <p:nvSpPr>
          <p:cNvPr id="11267" name="Rectangle 3">
            <a:extLst>
              <a:ext uri="{FF2B5EF4-FFF2-40B4-BE49-F238E27FC236}">
                <a16:creationId xmlns:a16="http://schemas.microsoft.com/office/drawing/2014/main" id="{1F31A16A-F30D-4EFC-B6F7-94666D1A65FC}"/>
              </a:ext>
            </a:extLst>
          </p:cNvPr>
          <p:cNvSpPr>
            <a:spLocks noGrp="1"/>
          </p:cNvSpPr>
          <p:nvPr>
            <p:ph type="body" idx="4294967295"/>
          </p:nvPr>
        </p:nvSpPr>
        <p:spPr>
          <a:xfrm>
            <a:off x="457200" y="1828800"/>
            <a:ext cx="8153400" cy="2136775"/>
          </a:xfrm>
          <a:noFill/>
        </p:spPr>
        <p:txBody>
          <a:bodyPr>
            <a:spAutoFit/>
          </a:bodyPr>
          <a:lstStyle/>
          <a:p>
            <a:pPr marL="609600" indent="-609600">
              <a:buFont typeface="Arial" panose="020B0604020202020204" pitchFamily="34" charset="0"/>
              <a:buAutoNum type="arabicPeriod"/>
            </a:pPr>
            <a:r>
              <a:rPr lang="en-US" altLang="en-US" sz="2400"/>
              <a:t>Create the folder with a name like </a:t>
            </a:r>
          </a:p>
          <a:p>
            <a:pPr marL="609600" indent="-609600">
              <a:buFont typeface="Arial" panose="020B0604020202020204" pitchFamily="34" charset="0"/>
              <a:buNone/>
            </a:pPr>
            <a:r>
              <a:rPr lang="en-US" altLang="en-US" sz="2400"/>
              <a:t>	login_name_ASX, e.g.  01245_HungNV_AS1	(1)</a:t>
            </a:r>
          </a:p>
          <a:p>
            <a:pPr marL="609600" indent="-609600">
              <a:buFont typeface="Arial" panose="020B0604020202020204" pitchFamily="34" charset="0"/>
              <a:buNone/>
            </a:pPr>
            <a:r>
              <a:rPr lang="en-US" altLang="en-US" sz="2400"/>
              <a:t>	to contain your assignment.</a:t>
            </a:r>
          </a:p>
          <a:p>
            <a:pPr marL="609600" indent="-609600">
              <a:buFont typeface="Arial" panose="020B0604020202020204" pitchFamily="34" charset="0"/>
              <a:buAutoNum type="arabicPeriod" startAt="2"/>
            </a:pPr>
            <a:r>
              <a:rPr lang="en-US" altLang="en-US" sz="2400"/>
              <a:t>Compress the whole folder (1) with the same name and submitt to cms.</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D30491B-0294-437A-9EEC-457697430831}"/>
              </a:ext>
            </a:extLst>
          </p:cNvPr>
          <p:cNvSpPr>
            <a:spLocks noGrp="1"/>
          </p:cNvSpPr>
          <p:nvPr>
            <p:ph type="title" idx="4294967295"/>
          </p:nvPr>
        </p:nvSpPr>
        <p:spPr>
          <a:xfrm>
            <a:off x="914400" y="471488"/>
            <a:ext cx="7239000" cy="519112"/>
          </a:xfrm>
        </p:spPr>
        <p:txBody>
          <a:bodyPr>
            <a:spAutoFit/>
          </a:bodyPr>
          <a:lstStyle/>
          <a:p>
            <a:r>
              <a:rPr lang="en-US" altLang="en-US" sz="2800" b="1">
                <a:solidFill>
                  <a:schemeClr val="hlink"/>
                </a:solidFill>
                <a:latin typeface="Arial" panose="020B0604020202020204" pitchFamily="34" charset="0"/>
                <a:cs typeface="Arial" panose="020B0604020202020204" pitchFamily="34" charset="0"/>
              </a:rPr>
              <a:t>OOP notion conventions</a:t>
            </a:r>
          </a:p>
        </p:txBody>
      </p:sp>
      <p:sp>
        <p:nvSpPr>
          <p:cNvPr id="12291" name="Rectangle 3">
            <a:extLst>
              <a:ext uri="{FF2B5EF4-FFF2-40B4-BE49-F238E27FC236}">
                <a16:creationId xmlns:a16="http://schemas.microsoft.com/office/drawing/2014/main" id="{B714F668-3674-4FF7-96F5-FA33E2AC334E}"/>
              </a:ext>
            </a:extLst>
          </p:cNvPr>
          <p:cNvSpPr>
            <a:spLocks noGrp="1"/>
          </p:cNvSpPr>
          <p:nvPr>
            <p:ph type="body" idx="4294967295"/>
          </p:nvPr>
        </p:nvSpPr>
        <p:spPr>
          <a:xfrm>
            <a:off x="457200" y="1422400"/>
            <a:ext cx="8382000" cy="4064000"/>
          </a:xfrm>
          <a:noFill/>
        </p:spPr>
        <p:txBody>
          <a:bodyPr>
            <a:spAutoFit/>
          </a:bodyPr>
          <a:lstStyle/>
          <a:p>
            <a:pPr marL="609600" indent="-609600">
              <a:lnSpc>
                <a:spcPct val="90000"/>
              </a:lnSpc>
            </a:pPr>
            <a:r>
              <a:rPr lang="en-US" altLang="en-US" sz="2800"/>
              <a:t>Class name always start with uppercase character.</a:t>
            </a:r>
          </a:p>
          <a:p>
            <a:pPr marL="609600" indent="-609600">
              <a:lnSpc>
                <a:spcPct val="90000"/>
              </a:lnSpc>
            </a:pPr>
            <a:r>
              <a:rPr lang="en-US" altLang="en-US" sz="2800"/>
              <a:t>Variable names and function names always start with the lowercase character.</a:t>
            </a:r>
          </a:p>
          <a:p>
            <a:pPr marL="609600" indent="-609600">
              <a:lnSpc>
                <a:spcPct val="90000"/>
              </a:lnSpc>
            </a:pPr>
            <a:r>
              <a:rPr lang="en-US" altLang="en-US" sz="2800"/>
              <a:t>If a name consists of many words, from second words start all words by uppercase character.</a:t>
            </a:r>
          </a:p>
          <a:p>
            <a:pPr marL="609600" indent="-609600">
              <a:lnSpc>
                <a:spcPct val="90000"/>
              </a:lnSpc>
              <a:buFont typeface="Arial" panose="020B0604020202020204" pitchFamily="34" charset="0"/>
              <a:buNone/>
            </a:pPr>
            <a:r>
              <a:rPr lang="en-US" altLang="en-US" sz="2800"/>
              <a:t>	examples for class names:</a:t>
            </a:r>
            <a:endParaRPr lang="en-US" altLang="en-US" sz="2800" b="1"/>
          </a:p>
          <a:p>
            <a:pPr marL="609600" indent="-609600">
              <a:lnSpc>
                <a:spcPct val="90000"/>
              </a:lnSpc>
              <a:buFont typeface="Arial" panose="020B0604020202020204" pitchFamily="34" charset="0"/>
              <a:buNone/>
            </a:pPr>
            <a:r>
              <a:rPr lang="en-US" altLang="en-US" sz="2800" b="1"/>
              <a:t>	Rectangle, SecondDegreeEquation</a:t>
            </a:r>
            <a:endParaRPr lang="en-US" altLang="en-US" sz="2800"/>
          </a:p>
          <a:p>
            <a:pPr marL="609600" indent="-609600">
              <a:lnSpc>
                <a:spcPct val="90000"/>
              </a:lnSpc>
              <a:buFont typeface="Arial" panose="020B0604020202020204" pitchFamily="34" charset="0"/>
              <a:buNone/>
            </a:pPr>
            <a:r>
              <a:rPr lang="en-US" altLang="en-US" sz="2800"/>
              <a:t>	examples for variable and function names:</a:t>
            </a:r>
            <a:endParaRPr lang="en-US" altLang="en-US" sz="2800" b="1"/>
          </a:p>
          <a:p>
            <a:pPr marL="609600" indent="-609600">
              <a:lnSpc>
                <a:spcPct val="90000"/>
              </a:lnSpc>
              <a:buFont typeface="Arial" panose="020B0604020202020204" pitchFamily="34" charset="0"/>
              <a:buNone/>
            </a:pPr>
            <a:r>
              <a:rPr lang="en-US" altLang="en-US" sz="2800" b="1"/>
              <a:t>	sideOfRectangle, setDataToSafety</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33EF26D-D5CF-49AC-8290-ACC43AEDA29C}"/>
              </a:ext>
            </a:extLst>
          </p:cNvPr>
          <p:cNvSpPr>
            <a:spLocks noGrp="1" noChangeArrowheads="1"/>
          </p:cNvSpPr>
          <p:nvPr>
            <p:ph type="title"/>
          </p:nvPr>
        </p:nvSpPr>
        <p:spPr>
          <a:xfrm>
            <a:off x="914400" y="762000"/>
            <a:ext cx="6934200" cy="701675"/>
          </a:xfrm>
        </p:spPr>
        <p:txBody>
          <a:bodyPr>
            <a:spAutoFit/>
          </a:bodyPr>
          <a:lstStyle/>
          <a:p>
            <a:pPr eaLnBrk="1" hangingPunct="1"/>
            <a:r>
              <a:rPr lang="en-US" altLang="en-US" sz="4000" b="1">
                <a:solidFill>
                  <a:schemeClr val="hlink"/>
                </a:solidFill>
              </a:rPr>
              <a:t>Objectives</a:t>
            </a:r>
          </a:p>
        </p:txBody>
      </p:sp>
      <p:sp>
        <p:nvSpPr>
          <p:cNvPr id="3075" name="Rectangle 3">
            <a:extLst>
              <a:ext uri="{FF2B5EF4-FFF2-40B4-BE49-F238E27FC236}">
                <a16:creationId xmlns:a16="http://schemas.microsoft.com/office/drawing/2014/main" id="{CBB724BD-E533-4D46-AA3D-F8CC25AACF24}"/>
              </a:ext>
            </a:extLst>
          </p:cNvPr>
          <p:cNvSpPr>
            <a:spLocks noGrp="1" noChangeArrowheads="1"/>
          </p:cNvSpPr>
          <p:nvPr>
            <p:ph idx="1"/>
          </p:nvPr>
        </p:nvSpPr>
        <p:spPr>
          <a:xfrm>
            <a:off x="990600" y="1752600"/>
            <a:ext cx="6934200" cy="4084638"/>
          </a:xfrm>
        </p:spPr>
        <p:txBody>
          <a:bodyPr>
            <a:spAutoFit/>
          </a:bodyPr>
          <a:lstStyle/>
          <a:p>
            <a:pPr eaLnBrk="1" hangingPunct="1"/>
            <a:r>
              <a:rPr lang="en-US" altLang="en-US">
                <a:latin typeface="Calibri" panose="020F0502020204030204" pitchFamily="34" charset="0"/>
              </a:rPr>
              <a:t>Instructor introduction</a:t>
            </a:r>
          </a:p>
          <a:p>
            <a:pPr eaLnBrk="1" hangingPunct="1"/>
            <a:r>
              <a:rPr lang="en-US" altLang="en-US">
                <a:latin typeface="Calibri" panose="020F0502020204030204" pitchFamily="34" charset="0"/>
              </a:rPr>
              <a:t>Course description</a:t>
            </a:r>
          </a:p>
          <a:p>
            <a:pPr eaLnBrk="1" hangingPunct="1"/>
            <a:r>
              <a:rPr lang="en-US" altLang="en-US">
                <a:latin typeface="Calibri" panose="020F0502020204030204" pitchFamily="34" charset="0"/>
              </a:rPr>
              <a:t>Text book(s) &amp; Reference Recourses</a:t>
            </a:r>
          </a:p>
          <a:p>
            <a:pPr eaLnBrk="1" hangingPunct="1"/>
            <a:r>
              <a:rPr lang="en-US" altLang="en-US">
                <a:latin typeface="Calibri" panose="020F0502020204030204" pitchFamily="34" charset="0"/>
              </a:rPr>
              <a:t>Learing Tools</a:t>
            </a:r>
          </a:p>
          <a:p>
            <a:pPr eaLnBrk="1" hangingPunct="1"/>
            <a:r>
              <a:rPr lang="en-US" altLang="en-US">
                <a:latin typeface="Calibri" panose="020F0502020204030204" pitchFamily="34" charset="0"/>
              </a:rPr>
              <a:t>Requirements of the course</a:t>
            </a:r>
          </a:p>
          <a:p>
            <a:pPr eaLnBrk="1" hangingPunct="1"/>
            <a:r>
              <a:rPr lang="en-US" altLang="en-US">
                <a:latin typeface="Calibri" panose="020F0502020204030204" pitchFamily="34" charset="0"/>
              </a:rPr>
              <a:t>Grading policy</a:t>
            </a:r>
          </a:p>
          <a:p>
            <a:pPr eaLnBrk="1" hangingPunct="1"/>
            <a:r>
              <a:rPr lang="en-US" altLang="en-US">
                <a:latin typeface="Calibri" panose="020F0502020204030204" pitchFamily="34" charset="0"/>
              </a:rPr>
              <a:t>Academic policy</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C5D01FB-4414-466A-821D-A19D182AE300}"/>
              </a:ext>
            </a:extLst>
          </p:cNvPr>
          <p:cNvSpPr>
            <a:spLocks noGrp="1"/>
          </p:cNvSpPr>
          <p:nvPr>
            <p:ph type="title"/>
          </p:nvPr>
        </p:nvSpPr>
        <p:spPr>
          <a:xfrm>
            <a:off x="609600" y="822325"/>
            <a:ext cx="7620000" cy="701675"/>
          </a:xfrm>
        </p:spPr>
        <p:txBody>
          <a:bodyPr>
            <a:spAutoFit/>
          </a:bodyPr>
          <a:lstStyle/>
          <a:p>
            <a:r>
              <a:rPr lang="en-US" altLang="en-US" sz="4000" b="1">
                <a:solidFill>
                  <a:schemeClr val="hlink"/>
                </a:solidFill>
              </a:rPr>
              <a:t>Instructor introduction</a:t>
            </a:r>
          </a:p>
        </p:txBody>
      </p:sp>
      <p:sp>
        <p:nvSpPr>
          <p:cNvPr id="4099" name="Rectangle 3">
            <a:extLst>
              <a:ext uri="{FF2B5EF4-FFF2-40B4-BE49-F238E27FC236}">
                <a16:creationId xmlns:a16="http://schemas.microsoft.com/office/drawing/2014/main" id="{0EC6369D-628B-4494-AE46-B60572BF129B}"/>
              </a:ext>
            </a:extLst>
          </p:cNvPr>
          <p:cNvSpPr>
            <a:spLocks noGrp="1"/>
          </p:cNvSpPr>
          <p:nvPr>
            <p:ph type="body" idx="1"/>
          </p:nvPr>
        </p:nvSpPr>
        <p:spPr>
          <a:xfrm>
            <a:off x="1981200" y="2239963"/>
            <a:ext cx="5410200" cy="2332037"/>
          </a:xfrm>
        </p:spPr>
        <p:txBody>
          <a:bodyPr>
            <a:spAutoFit/>
          </a:bodyPr>
          <a:lstStyle/>
          <a:p>
            <a:pPr>
              <a:buFont typeface="Arial" panose="020B0604020202020204" pitchFamily="34" charset="0"/>
              <a:buNone/>
            </a:pPr>
            <a:r>
              <a:rPr lang="en-US" altLang="en-US"/>
              <a:t>Name: Phan Đăng Cầu</a:t>
            </a:r>
          </a:p>
          <a:p>
            <a:pPr>
              <a:buFont typeface="Arial" panose="020B0604020202020204" pitchFamily="34" charset="0"/>
              <a:buNone/>
            </a:pPr>
            <a:r>
              <a:rPr lang="en-US" altLang="en-US"/>
              <a:t>Contacts:</a:t>
            </a:r>
          </a:p>
          <a:p>
            <a:r>
              <a:rPr lang="en-US" altLang="en-US"/>
              <a:t>Email: caupd@fpt.edu.vn</a:t>
            </a:r>
          </a:p>
          <a:p>
            <a:r>
              <a:rPr lang="en-US" altLang="en-US"/>
              <a:t>Mob: 0912 037 064</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ADA311-215B-4086-9136-2188A2B4753B}"/>
              </a:ext>
            </a:extLst>
          </p:cNvPr>
          <p:cNvSpPr>
            <a:spLocks noGrp="1"/>
          </p:cNvSpPr>
          <p:nvPr>
            <p:ph type="title"/>
          </p:nvPr>
        </p:nvSpPr>
        <p:spPr>
          <a:xfrm>
            <a:off x="457200" y="669925"/>
            <a:ext cx="8229600" cy="701675"/>
          </a:xfrm>
        </p:spPr>
        <p:txBody>
          <a:bodyPr>
            <a:spAutoFit/>
          </a:bodyPr>
          <a:lstStyle/>
          <a:p>
            <a:r>
              <a:rPr lang="en-US" altLang="en-US" sz="4000" b="1">
                <a:solidFill>
                  <a:schemeClr val="hlink"/>
                </a:solidFill>
              </a:rPr>
              <a:t>Course description</a:t>
            </a:r>
          </a:p>
        </p:txBody>
      </p:sp>
      <p:sp>
        <p:nvSpPr>
          <p:cNvPr id="5123" name="Rectangle 3">
            <a:extLst>
              <a:ext uri="{FF2B5EF4-FFF2-40B4-BE49-F238E27FC236}">
                <a16:creationId xmlns:a16="http://schemas.microsoft.com/office/drawing/2014/main" id="{85583CFD-BA51-4678-807F-C18F18849D14}"/>
              </a:ext>
            </a:extLst>
          </p:cNvPr>
          <p:cNvSpPr>
            <a:spLocks noGrp="1"/>
          </p:cNvSpPr>
          <p:nvPr>
            <p:ph type="body" idx="1"/>
          </p:nvPr>
        </p:nvSpPr>
        <p:spPr>
          <a:xfrm>
            <a:off x="457200" y="1792288"/>
            <a:ext cx="8229600" cy="3635375"/>
          </a:xfrm>
        </p:spPr>
        <p:txBody>
          <a:bodyPr>
            <a:spAutoFit/>
          </a:bodyPr>
          <a:lstStyle/>
          <a:p>
            <a:pPr>
              <a:lnSpc>
                <a:spcPct val="90000"/>
              </a:lnSpc>
            </a:pPr>
            <a:r>
              <a:rPr lang="en-US" altLang="en-US" sz="2800">
                <a:latin typeface="Calibri" panose="020F0502020204030204" pitchFamily="34" charset="0"/>
              </a:rPr>
              <a:t>This course introduce the fundamental concepts of data structures and the algorithms that proceed from them. Topics include the basics of algorithmic analysis, fundamental data structures (including stacks, queues, linked lists, hash tables, trees), recursion, and some important applications of these data stuctures and algorithms. </a:t>
            </a:r>
          </a:p>
          <a:p>
            <a:pPr>
              <a:lnSpc>
                <a:spcPct val="90000"/>
              </a:lnSpc>
            </a:pPr>
            <a:r>
              <a:rPr lang="en-US" altLang="en-US" sz="2800">
                <a:latin typeface="Calibri" panose="020F0502020204030204" pitchFamily="34" charset="0"/>
              </a:rPr>
              <a:t>Such data structures and algorithms as being implemented in Java are also given in this course. </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3AF3BDE-EEEC-401C-A5BB-458ECF1671F8}"/>
              </a:ext>
            </a:extLst>
          </p:cNvPr>
          <p:cNvSpPr>
            <a:spLocks noGrp="1"/>
          </p:cNvSpPr>
          <p:nvPr>
            <p:ph type="title"/>
          </p:nvPr>
        </p:nvSpPr>
        <p:spPr>
          <a:xfrm>
            <a:off x="457200" y="381000"/>
            <a:ext cx="8229600" cy="701675"/>
          </a:xfrm>
          <a:noFill/>
        </p:spPr>
        <p:txBody>
          <a:bodyPr>
            <a:spAutoFit/>
          </a:bodyPr>
          <a:lstStyle/>
          <a:p>
            <a:r>
              <a:rPr lang="en-US" altLang="en-US" sz="4000" b="1">
                <a:solidFill>
                  <a:schemeClr val="hlink"/>
                </a:solidFill>
                <a:latin typeface="Calibri" panose="020F0502020204030204" pitchFamily="34" charset="0"/>
              </a:rPr>
              <a:t>Text book(s) &amp; Reference Recourses</a:t>
            </a:r>
          </a:p>
        </p:txBody>
      </p:sp>
      <p:sp>
        <p:nvSpPr>
          <p:cNvPr id="6147" name="Rectangle 3">
            <a:extLst>
              <a:ext uri="{FF2B5EF4-FFF2-40B4-BE49-F238E27FC236}">
                <a16:creationId xmlns:a16="http://schemas.microsoft.com/office/drawing/2014/main" id="{7CC2983F-59D0-43ED-8CDA-4AC30DAED841}"/>
              </a:ext>
            </a:extLst>
          </p:cNvPr>
          <p:cNvSpPr>
            <a:spLocks noGrp="1"/>
          </p:cNvSpPr>
          <p:nvPr>
            <p:ph type="body" idx="1"/>
          </p:nvPr>
        </p:nvSpPr>
        <p:spPr>
          <a:xfrm>
            <a:off x="228600" y="1371600"/>
            <a:ext cx="8686800" cy="3743325"/>
          </a:xfrm>
          <a:noFill/>
        </p:spPr>
        <p:txBody>
          <a:bodyPr>
            <a:spAutoFit/>
          </a:bodyPr>
          <a:lstStyle/>
          <a:p>
            <a:pPr>
              <a:lnSpc>
                <a:spcPct val="80000"/>
              </a:lnSpc>
            </a:pPr>
            <a:r>
              <a:rPr lang="en-US" altLang="en-US" sz="2400">
                <a:latin typeface="Calibri" panose="020F0502020204030204" pitchFamily="34" charset="0"/>
              </a:rPr>
              <a:t>Main books/resources:</a:t>
            </a:r>
          </a:p>
          <a:p>
            <a:pPr>
              <a:lnSpc>
                <a:spcPct val="80000"/>
              </a:lnSpc>
            </a:pPr>
            <a:r>
              <a:rPr lang="en-US" altLang="en-US" sz="2400">
                <a:latin typeface="Calibri" panose="020F0502020204030204" pitchFamily="34" charset="0"/>
              </a:rPr>
              <a:t>1) Michaelt T. Goodrich, Roberto Tamassia, Michael H. Goldwasser: Data Structures and Algorithms in Java, 6th Edition, 2014 (ebook)</a:t>
            </a:r>
          </a:p>
          <a:p>
            <a:pPr>
              <a:lnSpc>
                <a:spcPct val="80000"/>
              </a:lnSpc>
            </a:pPr>
            <a:r>
              <a:rPr lang="en-US" altLang="en-US" sz="2400">
                <a:latin typeface="Calibri" panose="020F0502020204030204" pitchFamily="34" charset="0"/>
              </a:rPr>
              <a:t>2) Link to the book: http://coltech.vnu.edu.vn/~sonpb/DSA/Data%20Structures%20and%20Algorithms%20in%20Java,%206th%20Edition,%202014.pdf</a:t>
            </a:r>
          </a:p>
          <a:p>
            <a:pPr>
              <a:lnSpc>
                <a:spcPct val="80000"/>
              </a:lnSpc>
            </a:pPr>
            <a:r>
              <a:rPr lang="en-US" altLang="en-US" sz="2400">
                <a:latin typeface="Calibri" panose="020F0502020204030204" pitchFamily="34" charset="0"/>
              </a:rPr>
              <a:t>3) FU slides (ppt)</a:t>
            </a:r>
          </a:p>
          <a:p>
            <a:pPr>
              <a:lnSpc>
                <a:spcPct val="80000"/>
              </a:lnSpc>
            </a:pPr>
            <a:r>
              <a:rPr lang="en-US" altLang="en-US" sz="2400">
                <a:latin typeface="Calibri" panose="020F0502020204030204" pitchFamily="34" charset="0"/>
              </a:rPr>
              <a:t>4) FU exercises (pdf)</a:t>
            </a:r>
          </a:p>
          <a:p>
            <a:pPr>
              <a:lnSpc>
                <a:spcPct val="80000"/>
              </a:lnSpc>
            </a:pPr>
            <a:r>
              <a:rPr lang="en-US" altLang="en-US" sz="2400">
                <a:latin typeface="Calibri" panose="020F0502020204030204" pitchFamily="34" charset="0"/>
              </a:rPr>
              <a:t>5) Code files for students (java files)</a:t>
            </a:r>
          </a:p>
          <a:p>
            <a:pPr>
              <a:lnSpc>
                <a:spcPct val="80000"/>
              </a:lnSpc>
            </a:pPr>
            <a:r>
              <a:rPr lang="en-US" altLang="en-US" sz="2400">
                <a:latin typeface="Calibri" panose="020F0502020204030204" pitchFamily="34" charset="0"/>
              </a:rPr>
              <a:t>6) FU CMS at http://cms.fpt.edu.vn.</a:t>
            </a:r>
            <a:endParaRPr lang="en-GB" altLang="en-US" sz="2400">
              <a:latin typeface="Calibri" panose="020F0502020204030204" pitchFamily="34" charset="0"/>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42FE71F-7A97-4579-AA19-B560646B756D}"/>
              </a:ext>
            </a:extLst>
          </p:cNvPr>
          <p:cNvSpPr>
            <a:spLocks noGrp="1"/>
          </p:cNvSpPr>
          <p:nvPr>
            <p:ph type="title"/>
          </p:nvPr>
        </p:nvSpPr>
        <p:spPr>
          <a:xfrm>
            <a:off x="533400" y="746125"/>
            <a:ext cx="7086600" cy="701675"/>
          </a:xfrm>
          <a:noFill/>
        </p:spPr>
        <p:txBody>
          <a:bodyPr>
            <a:spAutoFit/>
          </a:bodyPr>
          <a:lstStyle/>
          <a:p>
            <a:r>
              <a:rPr lang="en-US" altLang="en-US" sz="4000" b="1">
                <a:solidFill>
                  <a:schemeClr val="hlink"/>
                </a:solidFill>
                <a:latin typeface="Calibri" panose="020F0502020204030204" pitchFamily="34" charset="0"/>
              </a:rPr>
              <a:t>Learning Tools</a:t>
            </a:r>
          </a:p>
        </p:txBody>
      </p:sp>
      <p:sp>
        <p:nvSpPr>
          <p:cNvPr id="7171" name="Rectangle 3">
            <a:extLst>
              <a:ext uri="{FF2B5EF4-FFF2-40B4-BE49-F238E27FC236}">
                <a16:creationId xmlns:a16="http://schemas.microsoft.com/office/drawing/2014/main" id="{010FBCC7-7317-4905-A543-5956C5390ACF}"/>
              </a:ext>
            </a:extLst>
          </p:cNvPr>
          <p:cNvSpPr>
            <a:spLocks noGrp="1"/>
          </p:cNvSpPr>
          <p:nvPr>
            <p:ph type="body" idx="1"/>
          </p:nvPr>
        </p:nvSpPr>
        <p:spPr>
          <a:xfrm>
            <a:off x="1676400" y="2057400"/>
            <a:ext cx="5334000" cy="1544638"/>
          </a:xfrm>
          <a:noFill/>
        </p:spPr>
        <p:txBody>
          <a:bodyPr>
            <a:spAutoFit/>
          </a:bodyPr>
          <a:lstStyle/>
          <a:p>
            <a:pPr lvl="1"/>
            <a:r>
              <a:rPr lang="en-US" altLang="en-US">
                <a:latin typeface="Calibri" panose="020F0502020204030204" pitchFamily="34" charset="0"/>
              </a:rPr>
              <a:t> JDK 1.7 </a:t>
            </a:r>
          </a:p>
          <a:p>
            <a:pPr lvl="1"/>
            <a:r>
              <a:rPr lang="en-US" altLang="en-US">
                <a:latin typeface="Calibri" panose="020F0502020204030204" pitchFamily="34" charset="0"/>
              </a:rPr>
              <a:t> JDK 1.7 Documentation</a:t>
            </a:r>
          </a:p>
          <a:p>
            <a:pPr lvl="1"/>
            <a:r>
              <a:rPr lang="en-US" altLang="en-US">
                <a:latin typeface="Calibri" panose="020F0502020204030204" pitchFamily="34" charset="0"/>
              </a:rPr>
              <a:t> NetBeans 7.x</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C9136FA-AFC9-437E-824E-77B4659404EF}"/>
              </a:ext>
            </a:extLst>
          </p:cNvPr>
          <p:cNvSpPr>
            <a:spLocks noGrp="1"/>
          </p:cNvSpPr>
          <p:nvPr>
            <p:ph type="title" idx="4294967295"/>
          </p:nvPr>
        </p:nvSpPr>
        <p:spPr>
          <a:xfrm>
            <a:off x="381000" y="746125"/>
            <a:ext cx="8229600" cy="701675"/>
          </a:xfrm>
        </p:spPr>
        <p:txBody>
          <a:bodyPr>
            <a:spAutoFit/>
          </a:bodyPr>
          <a:lstStyle/>
          <a:p>
            <a:pPr eaLnBrk="1" hangingPunct="1"/>
            <a:r>
              <a:rPr lang="en-US" altLang="en-US" sz="4000" b="1">
                <a:solidFill>
                  <a:schemeClr val="hlink"/>
                </a:solidFill>
                <a:latin typeface="Arial" panose="020B0604020202020204" pitchFamily="34" charset="0"/>
                <a:cs typeface="Arial" panose="020B0604020202020204" pitchFamily="34" charset="0"/>
              </a:rPr>
              <a:t>Requirements of the course</a:t>
            </a:r>
          </a:p>
        </p:txBody>
      </p:sp>
      <p:sp>
        <p:nvSpPr>
          <p:cNvPr id="8195" name="Content Placeholder 2">
            <a:extLst>
              <a:ext uri="{FF2B5EF4-FFF2-40B4-BE49-F238E27FC236}">
                <a16:creationId xmlns:a16="http://schemas.microsoft.com/office/drawing/2014/main" id="{216FE1A3-307C-4276-B354-EE2D1A9FB9D4}"/>
              </a:ext>
            </a:extLst>
          </p:cNvPr>
          <p:cNvSpPr>
            <a:spLocks noGrp="1"/>
          </p:cNvSpPr>
          <p:nvPr>
            <p:ph idx="4294967295"/>
          </p:nvPr>
        </p:nvSpPr>
        <p:spPr>
          <a:xfrm>
            <a:off x="533400" y="1600200"/>
            <a:ext cx="8001000" cy="3938588"/>
          </a:xfrm>
        </p:spPr>
        <p:txBody>
          <a:bodyPr>
            <a:spAutoFit/>
          </a:bodyPr>
          <a:lstStyle/>
          <a:p>
            <a:pPr eaLnBrk="1" hangingPunct="1">
              <a:spcBef>
                <a:spcPct val="40000"/>
              </a:spcBef>
            </a:pPr>
            <a:r>
              <a:rPr lang="en-US" altLang="en-US" sz="2800">
                <a:latin typeface="Arial" panose="020B0604020202020204" pitchFamily="34" charset="0"/>
                <a:cs typeface="Arial" panose="020B0604020202020204" pitchFamily="34" charset="0"/>
              </a:rPr>
              <a:t>Following lessons in classrooms</a:t>
            </a:r>
          </a:p>
          <a:p>
            <a:pPr eaLnBrk="1" hangingPunct="1">
              <a:spcBef>
                <a:spcPct val="40000"/>
              </a:spcBef>
            </a:pPr>
            <a:r>
              <a:rPr lang="en-US" altLang="en-US" sz="2800">
                <a:latin typeface="Arial" panose="020B0604020202020204" pitchFamily="34" charset="0"/>
                <a:cs typeface="Arial" panose="020B0604020202020204" pitchFamily="34" charset="0"/>
              </a:rPr>
              <a:t>Reading textbooks at home</a:t>
            </a:r>
          </a:p>
          <a:p>
            <a:pPr eaLnBrk="1" hangingPunct="1">
              <a:spcBef>
                <a:spcPct val="40000"/>
              </a:spcBef>
            </a:pPr>
            <a:r>
              <a:rPr lang="en-US" altLang="en-US" sz="2800">
                <a:latin typeface="Arial" panose="020B0604020202020204" pitchFamily="34" charset="0"/>
                <a:cs typeface="Arial" panose="020B0604020202020204" pitchFamily="34" charset="0"/>
              </a:rPr>
              <a:t>Completing workshops in time</a:t>
            </a:r>
          </a:p>
          <a:p>
            <a:pPr eaLnBrk="1" hangingPunct="1">
              <a:spcBef>
                <a:spcPct val="40000"/>
              </a:spcBef>
            </a:pPr>
            <a:r>
              <a:rPr lang="en-US" altLang="en-US" sz="2800">
                <a:latin typeface="Arial" panose="020B0604020202020204" pitchFamily="34" charset="0"/>
                <a:cs typeface="Arial" panose="020B0604020202020204" pitchFamily="34" charset="0"/>
              </a:rPr>
              <a:t>Completing and submitting assignment in time</a:t>
            </a:r>
          </a:p>
          <a:p>
            <a:pPr eaLnBrk="1" hangingPunct="1">
              <a:spcBef>
                <a:spcPct val="40000"/>
              </a:spcBef>
            </a:pPr>
            <a:r>
              <a:rPr lang="en-US" altLang="en-US" sz="2800">
                <a:latin typeface="Arial" panose="020B0604020202020204" pitchFamily="34" charset="0"/>
                <a:cs typeface="Arial" panose="020B0604020202020204" pitchFamily="34" charset="0"/>
              </a:rPr>
              <a:t>Discussing actively in your teams and in classrooms</a:t>
            </a:r>
          </a:p>
          <a:p>
            <a:pPr eaLnBrk="1" hangingPunct="1">
              <a:spcBef>
                <a:spcPct val="40000"/>
              </a:spcBef>
            </a:pPr>
            <a:r>
              <a:rPr lang="en-US" altLang="en-US" sz="2800">
                <a:latin typeface="Arial" panose="020B0604020202020204" pitchFamily="34" charset="0"/>
                <a:cs typeface="Arial" panose="020B0604020202020204" pitchFamily="34" charset="0"/>
              </a:rPr>
              <a:t>Presenting your presentations in classroom</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69C1BD8-9B06-4080-9AB3-330B84A191DE}"/>
              </a:ext>
            </a:extLst>
          </p:cNvPr>
          <p:cNvSpPr>
            <a:spLocks noGrp="1"/>
          </p:cNvSpPr>
          <p:nvPr>
            <p:ph type="title"/>
          </p:nvPr>
        </p:nvSpPr>
        <p:spPr>
          <a:xfrm>
            <a:off x="457200" y="495300"/>
            <a:ext cx="8229600" cy="701675"/>
          </a:xfrm>
        </p:spPr>
        <p:txBody>
          <a:bodyPr>
            <a:spAutoFit/>
          </a:bodyPr>
          <a:lstStyle/>
          <a:p>
            <a:r>
              <a:rPr lang="en-US" altLang="en-US" sz="4000" b="1">
                <a:solidFill>
                  <a:schemeClr val="hlink"/>
                </a:solidFill>
              </a:rPr>
              <a:t>Grading policy</a:t>
            </a:r>
          </a:p>
        </p:txBody>
      </p:sp>
      <p:sp>
        <p:nvSpPr>
          <p:cNvPr id="9221" name="Rectangle 3">
            <a:extLst>
              <a:ext uri="{FF2B5EF4-FFF2-40B4-BE49-F238E27FC236}">
                <a16:creationId xmlns:a16="http://schemas.microsoft.com/office/drawing/2014/main" id="{FCB65F65-5AB0-49E8-862D-4A8073BAE7D7}"/>
              </a:ext>
            </a:extLst>
          </p:cNvPr>
          <p:cNvSpPr>
            <a:spLocks/>
          </p:cNvSpPr>
          <p:nvPr/>
        </p:nvSpPr>
        <p:spPr bwMode="auto">
          <a:xfrm>
            <a:off x="685800" y="1371600"/>
            <a:ext cx="77724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Tx/>
              <a:buChar char="•"/>
            </a:pPr>
            <a:r>
              <a:rPr lang="en-US" altLang="en-US" sz="2400" b="1"/>
              <a:t>On-going assessment:</a:t>
            </a:r>
            <a:br>
              <a:rPr lang="en-US" altLang="en-US" sz="2400"/>
            </a:br>
            <a:r>
              <a:rPr lang="en-US" altLang="en-US" sz="2400"/>
              <a:t>- 2 Assignments (AS):	20%</a:t>
            </a:r>
            <a:br>
              <a:rPr lang="en-US" altLang="en-US" sz="2400"/>
            </a:br>
            <a:r>
              <a:rPr lang="en-US" altLang="en-US" sz="2400"/>
              <a:t>- 2 Progress tests (PT):	20%</a:t>
            </a:r>
          </a:p>
          <a:p>
            <a:pPr>
              <a:buFontTx/>
              <a:buChar char="•"/>
            </a:pPr>
            <a:r>
              <a:rPr lang="en-US" altLang="en-US" sz="2400" b="1"/>
              <a:t>Practical and Final Exams:</a:t>
            </a:r>
            <a:br>
              <a:rPr lang="en-US" altLang="en-US" sz="2400"/>
            </a:br>
            <a:r>
              <a:rPr lang="en-US" altLang="en-US" sz="2400"/>
              <a:t>- 1 Practical Exam (PE):	30%</a:t>
            </a:r>
            <a:br>
              <a:rPr lang="en-US" altLang="en-US" sz="2400"/>
            </a:br>
            <a:r>
              <a:rPr lang="en-US" altLang="en-US" sz="2400"/>
              <a:t>- 1 Final Exam (FE):		30%</a:t>
            </a:r>
            <a:endParaRPr lang="en-US" altLang="en-US" sz="2400" b="1"/>
          </a:p>
          <a:p>
            <a:r>
              <a:rPr lang="en-US" altLang="en-US" sz="2400" b="1"/>
              <a:t>Total score (TS)</a:t>
            </a:r>
            <a:r>
              <a:rPr lang="en-US" altLang="en-US" sz="2400"/>
              <a:t> = 0.2*AS + 0.2*PT + 0.3*PE + 0.3*FE</a:t>
            </a:r>
            <a:endParaRPr lang="en-US" altLang="en-US" sz="2400" b="1"/>
          </a:p>
          <a:p>
            <a:r>
              <a:rPr lang="en-US" altLang="en-US" sz="2400" b="1"/>
              <a:t>Completion Criteria:</a:t>
            </a:r>
            <a:r>
              <a:rPr lang="en-US" altLang="en-US" sz="2400"/>
              <a:t>  </a:t>
            </a:r>
            <a:br>
              <a:rPr lang="en-US" altLang="en-US" sz="2400"/>
            </a:br>
            <a:r>
              <a:rPr lang="en-US" altLang="en-US" sz="2400"/>
              <a:t>1) Every on-going assessment (average) component &gt; 0</a:t>
            </a:r>
            <a:br>
              <a:rPr lang="en-US" altLang="en-US" sz="2400"/>
            </a:br>
            <a:r>
              <a:rPr lang="en-US" altLang="en-US" sz="2400"/>
              <a:t>2) PE &gt; 0 (no resit)</a:t>
            </a:r>
            <a:br>
              <a:rPr lang="en-US" altLang="en-US" sz="2400"/>
            </a:br>
            <a:r>
              <a:rPr lang="en-US" altLang="en-US" sz="2400"/>
              <a:t>3) FE &gt;= 4 &amp; TS  &gt;= 5 </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2A2A759-A51A-4CA9-B782-88132DC55C0E}"/>
              </a:ext>
            </a:extLst>
          </p:cNvPr>
          <p:cNvSpPr>
            <a:spLocks noGrp="1"/>
          </p:cNvSpPr>
          <p:nvPr>
            <p:ph type="title"/>
          </p:nvPr>
        </p:nvSpPr>
        <p:spPr>
          <a:xfrm>
            <a:off x="228600" y="495300"/>
            <a:ext cx="8686800" cy="701675"/>
          </a:xfrm>
        </p:spPr>
        <p:txBody>
          <a:bodyPr>
            <a:spAutoFit/>
          </a:bodyPr>
          <a:lstStyle/>
          <a:p>
            <a:r>
              <a:rPr lang="en-US" altLang="en-US" sz="4000" b="1">
                <a:solidFill>
                  <a:schemeClr val="hlink"/>
                </a:solidFill>
              </a:rPr>
              <a:t>FPT-University Academic policy</a:t>
            </a:r>
          </a:p>
        </p:txBody>
      </p:sp>
      <p:sp>
        <p:nvSpPr>
          <p:cNvPr id="10243" name="Rectangle 3">
            <a:extLst>
              <a:ext uri="{FF2B5EF4-FFF2-40B4-BE49-F238E27FC236}">
                <a16:creationId xmlns:a16="http://schemas.microsoft.com/office/drawing/2014/main" id="{4C0548CE-F7FB-4EE1-A5BE-8619F5872442}"/>
              </a:ext>
            </a:extLst>
          </p:cNvPr>
          <p:cNvSpPr>
            <a:spLocks noGrp="1"/>
          </p:cNvSpPr>
          <p:nvPr>
            <p:ph type="body" idx="1"/>
          </p:nvPr>
        </p:nvSpPr>
        <p:spPr>
          <a:xfrm>
            <a:off x="533400" y="1339850"/>
            <a:ext cx="8229600" cy="4984750"/>
          </a:xfrm>
        </p:spPr>
        <p:txBody>
          <a:bodyPr>
            <a:spAutoFit/>
          </a:bodyPr>
          <a:lstStyle/>
          <a:p>
            <a:pPr>
              <a:buFont typeface="Arial" panose="020B0604020202020204" pitchFamily="34" charset="0"/>
              <a:buNone/>
            </a:pPr>
            <a:r>
              <a:rPr lang="en-US" altLang="en-US" sz="2400">
                <a:latin typeface="Calibri" panose="020F0502020204030204" pitchFamily="34" charset="0"/>
              </a:rPr>
              <a:t>Cheating, plagiarism and breach of copyright are serious</a:t>
            </a:r>
          </a:p>
          <a:p>
            <a:pPr>
              <a:buFont typeface="Arial" panose="020B0604020202020204" pitchFamily="34" charset="0"/>
              <a:buNone/>
            </a:pPr>
            <a:r>
              <a:rPr lang="en-US" altLang="en-US" sz="2400">
                <a:latin typeface="Calibri" panose="020F0502020204030204" pitchFamily="34" charset="0"/>
              </a:rPr>
              <a:t>offenses under this Policy.</a:t>
            </a:r>
          </a:p>
          <a:p>
            <a:r>
              <a:rPr lang="en-US" altLang="en-US" sz="2400">
                <a:latin typeface="Calibri" panose="020F0502020204030204" pitchFamily="34" charset="0"/>
              </a:rPr>
              <a:t>Cheating</a:t>
            </a:r>
          </a:p>
          <a:p>
            <a:pPr lvl="1"/>
            <a:r>
              <a:rPr lang="en-US" altLang="en-US" sz="2400">
                <a:latin typeface="Calibri" panose="020F0502020204030204" pitchFamily="34" charset="0"/>
              </a:rPr>
              <a:t>Cheating during a test or exam is construed as talking, peeking at another student’s paper or any other clandestine method of transmitting information.</a:t>
            </a:r>
          </a:p>
          <a:p>
            <a:r>
              <a:rPr lang="en-US" altLang="en-US" sz="2400">
                <a:latin typeface="Calibri" panose="020F0502020204030204" pitchFamily="34" charset="0"/>
              </a:rPr>
              <a:t>Plagiarism</a:t>
            </a:r>
          </a:p>
          <a:p>
            <a:pPr lvl="1"/>
            <a:r>
              <a:rPr lang="en-US" altLang="en-US" sz="2400">
                <a:latin typeface="Calibri" panose="020F0502020204030204" pitchFamily="34" charset="0"/>
              </a:rPr>
              <a:t>Plagiarism is using the work of others without citing it; that is, holding the work of others out as your own work. </a:t>
            </a:r>
          </a:p>
          <a:p>
            <a:r>
              <a:rPr lang="en-US" altLang="en-US" sz="2400">
                <a:latin typeface="Calibri" panose="020F0502020204030204" pitchFamily="34" charset="0"/>
              </a:rPr>
              <a:t>Breach of Copyright</a:t>
            </a:r>
          </a:p>
          <a:p>
            <a:pPr lvl="1"/>
            <a:r>
              <a:rPr lang="en-US" altLang="en-US" sz="2400">
                <a:latin typeface="Calibri" panose="020F0502020204030204" pitchFamily="34" charset="0"/>
              </a:rPr>
              <a:t>If you photocopy a textbook without the copyright holder's permission, you violate copyright law.</a:t>
            </a:r>
          </a:p>
        </p:txBody>
      </p:sp>
    </p:spTree>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1356</TotalTime>
  <Words>612</Words>
  <Application>Microsoft Office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DATA STRUCTURES AND ALGORITHMS using Java Course Introduction</vt:lpstr>
      <vt:lpstr>Objectives</vt:lpstr>
      <vt:lpstr>Instructor introduction</vt:lpstr>
      <vt:lpstr>Course description</vt:lpstr>
      <vt:lpstr>Text book(s) &amp; Reference Recourses</vt:lpstr>
      <vt:lpstr>Learning Tools</vt:lpstr>
      <vt:lpstr>Requirements of the course</vt:lpstr>
      <vt:lpstr>Grading policy</vt:lpstr>
      <vt:lpstr>FPT-University Academic policy</vt:lpstr>
      <vt:lpstr>Assignments submission guide</vt:lpstr>
      <vt:lpstr>OOP notion conventions</vt:lpstr>
    </vt:vector>
  </TitlesOfParts>
  <Company>IoIT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Ngo Trung Viet</dc:creator>
  <cp:lastModifiedBy>Nguyen Dang Loc</cp:lastModifiedBy>
  <cp:revision>168</cp:revision>
  <dcterms:created xsi:type="dcterms:W3CDTF">2007-08-21T04:43:22Z</dcterms:created>
  <dcterms:modified xsi:type="dcterms:W3CDTF">2021-09-06T07:35:11Z</dcterms:modified>
</cp:coreProperties>
</file>