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27"/>
  </p:notesMasterIdLst>
  <p:handoutMasterIdLst>
    <p:handoutMasterId r:id="rId28"/>
  </p:handoutMasterIdLst>
  <p:sldIdLst>
    <p:sldId id="428" r:id="rId2"/>
    <p:sldId id="430" r:id="rId3"/>
    <p:sldId id="431" r:id="rId4"/>
    <p:sldId id="433" r:id="rId5"/>
    <p:sldId id="462" r:id="rId6"/>
    <p:sldId id="454" r:id="rId7"/>
    <p:sldId id="432" r:id="rId8"/>
    <p:sldId id="434" r:id="rId9"/>
    <p:sldId id="448" r:id="rId10"/>
    <p:sldId id="435" r:id="rId11"/>
    <p:sldId id="463" r:id="rId12"/>
    <p:sldId id="436" r:id="rId13"/>
    <p:sldId id="449" r:id="rId14"/>
    <p:sldId id="450" r:id="rId15"/>
    <p:sldId id="438" r:id="rId16"/>
    <p:sldId id="439" r:id="rId17"/>
    <p:sldId id="440" r:id="rId18"/>
    <p:sldId id="441" r:id="rId19"/>
    <p:sldId id="442" r:id="rId20"/>
    <p:sldId id="443" r:id="rId21"/>
    <p:sldId id="445" r:id="rId22"/>
    <p:sldId id="455" r:id="rId23"/>
    <p:sldId id="446" r:id="rId24"/>
    <p:sldId id="453" r:id="rId25"/>
    <p:sldId id="461" r:id="rId26"/>
  </p:sldIdLst>
  <p:sldSz cx="9144000" cy="6858000" type="screen4x3"/>
  <p:notesSz cx="6858000" cy="9144000"/>
  <p:defaultTextStyle>
    <a:defPPr>
      <a:defRPr lang="en-US"/>
    </a:defPPr>
    <a:lvl1pPr algn="l" rtl="0" fontAlgn="base">
      <a:spcBef>
        <a:spcPct val="0"/>
      </a:spcBef>
      <a:spcAft>
        <a:spcPct val="0"/>
      </a:spcAft>
      <a:defRPr sz="4400"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44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44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44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4400" b="1" kern="1200">
        <a:solidFill>
          <a:schemeClr val="tx1"/>
        </a:solidFill>
        <a:latin typeface="Arial" panose="020B0604020202020204" pitchFamily="34" charset="0"/>
        <a:ea typeface="+mn-ea"/>
        <a:cs typeface="+mn-cs"/>
      </a:defRPr>
    </a:lvl5pPr>
    <a:lvl6pPr marL="2286000" algn="l" defTabSz="914400" rtl="0" eaLnBrk="1" latinLnBrk="0" hangingPunct="1">
      <a:defRPr sz="4400" b="1" kern="1200">
        <a:solidFill>
          <a:schemeClr val="tx1"/>
        </a:solidFill>
        <a:latin typeface="Arial" panose="020B0604020202020204" pitchFamily="34" charset="0"/>
        <a:ea typeface="+mn-ea"/>
        <a:cs typeface="+mn-cs"/>
      </a:defRPr>
    </a:lvl6pPr>
    <a:lvl7pPr marL="2743200" algn="l" defTabSz="914400" rtl="0" eaLnBrk="1" latinLnBrk="0" hangingPunct="1">
      <a:defRPr sz="4400" b="1" kern="1200">
        <a:solidFill>
          <a:schemeClr val="tx1"/>
        </a:solidFill>
        <a:latin typeface="Arial" panose="020B0604020202020204" pitchFamily="34" charset="0"/>
        <a:ea typeface="+mn-ea"/>
        <a:cs typeface="+mn-cs"/>
      </a:defRPr>
    </a:lvl7pPr>
    <a:lvl8pPr marL="3200400" algn="l" defTabSz="914400" rtl="0" eaLnBrk="1" latinLnBrk="0" hangingPunct="1">
      <a:defRPr sz="4400" b="1" kern="1200">
        <a:solidFill>
          <a:schemeClr val="tx1"/>
        </a:solidFill>
        <a:latin typeface="Arial" panose="020B0604020202020204" pitchFamily="34" charset="0"/>
        <a:ea typeface="+mn-ea"/>
        <a:cs typeface="+mn-cs"/>
      </a:defRPr>
    </a:lvl8pPr>
    <a:lvl9pPr marL="3657600" algn="l" defTabSz="914400" rtl="0" eaLnBrk="1" latinLnBrk="0" hangingPunct="1">
      <a:defRPr sz="44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CCEC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86323" autoAdjust="0"/>
  </p:normalViewPr>
  <p:slideViewPr>
    <p:cSldViewPr>
      <p:cViewPr varScale="1">
        <p:scale>
          <a:sx n="99" d="100"/>
          <a:sy n="99" d="100"/>
        </p:scale>
        <p:origin x="2040" y="84"/>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notesViewPr>
    <p:cSldViewPr>
      <p:cViewPr varScale="1">
        <p:scale>
          <a:sx n="62" d="100"/>
          <a:sy n="62" d="100"/>
        </p:scale>
        <p:origin x="-249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4B37EC63-A957-446B-AD84-85851F3CB06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altLang="en-US"/>
          </a:p>
        </p:txBody>
      </p:sp>
      <p:sp>
        <p:nvSpPr>
          <p:cNvPr id="53251" name="Rectangle 3">
            <a:extLst>
              <a:ext uri="{FF2B5EF4-FFF2-40B4-BE49-F238E27FC236}">
                <a16:creationId xmlns:a16="http://schemas.microsoft.com/office/drawing/2014/main" id="{30855F4A-C99B-44BA-8C33-77D9B58E1B9D}"/>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fld id="{480E9E3F-CC67-4B18-83BB-4A55C2CB3CAE}" type="datetimeFigureOut">
              <a:rPr lang="en-US" altLang="en-US"/>
              <a:pPr/>
              <a:t>11/13/2021</a:t>
            </a:fld>
            <a:endParaRPr lang="en-US" altLang="en-US"/>
          </a:p>
        </p:txBody>
      </p:sp>
      <p:sp>
        <p:nvSpPr>
          <p:cNvPr id="53252" name="Rectangle 4">
            <a:extLst>
              <a:ext uri="{FF2B5EF4-FFF2-40B4-BE49-F238E27FC236}">
                <a16:creationId xmlns:a16="http://schemas.microsoft.com/office/drawing/2014/main" id="{9EBEEAC5-7E0F-49EF-8B75-069A7067C8B6}"/>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ltLang="en-US"/>
          </a:p>
        </p:txBody>
      </p:sp>
      <p:sp>
        <p:nvSpPr>
          <p:cNvPr id="53253" name="Rectangle 5">
            <a:extLst>
              <a:ext uri="{FF2B5EF4-FFF2-40B4-BE49-F238E27FC236}">
                <a16:creationId xmlns:a16="http://schemas.microsoft.com/office/drawing/2014/main" id="{1E8E2B2E-B5B4-419B-BF81-12E69926749A}"/>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19B2E42F-31B8-464C-8AD5-07393D376EED}"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089985-04B9-44CC-8C1A-F8ED5D301903}"/>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b="0"/>
            </a:lvl1pPr>
          </a:lstStyle>
          <a:p>
            <a:endParaRPr lang="en-US" altLang="en-US"/>
          </a:p>
        </p:txBody>
      </p:sp>
      <p:sp>
        <p:nvSpPr>
          <p:cNvPr id="3" name="Date Placeholder 2">
            <a:extLst>
              <a:ext uri="{FF2B5EF4-FFF2-40B4-BE49-F238E27FC236}">
                <a16:creationId xmlns:a16="http://schemas.microsoft.com/office/drawing/2014/main" id="{41C0B7B0-9AAF-4AD2-BA96-E14E5CDAB9AE}"/>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a:latin typeface="Arial" charset="0"/>
              </a:defRPr>
            </a:lvl1pPr>
          </a:lstStyle>
          <a:p>
            <a:pPr>
              <a:defRPr/>
            </a:pPr>
            <a:fld id="{173BC66C-1D6B-423B-B3A0-07770DC9BD8B}" type="datetimeFigureOut">
              <a:rPr lang="en-US"/>
              <a:pPr>
                <a:defRPr/>
              </a:pPr>
              <a:t>11/13/2021</a:t>
            </a:fld>
            <a:endParaRPr lang="en-US"/>
          </a:p>
        </p:txBody>
      </p:sp>
      <p:sp>
        <p:nvSpPr>
          <p:cNvPr id="4" name="Slide Image Placeholder 3">
            <a:extLst>
              <a:ext uri="{FF2B5EF4-FFF2-40B4-BE49-F238E27FC236}">
                <a16:creationId xmlns:a16="http://schemas.microsoft.com/office/drawing/2014/main" id="{2E312D53-AB00-4AEE-8D72-03FCFE6A6CBF}"/>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B26B8D3D-8E78-4DF7-914A-D6AA9498540F}"/>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6F33AB6-120E-4CC1-9AB0-665361CF775F}"/>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b="0"/>
            </a:lvl1pPr>
          </a:lstStyle>
          <a:p>
            <a:endParaRPr lang="en-US" altLang="en-US"/>
          </a:p>
        </p:txBody>
      </p:sp>
      <p:sp>
        <p:nvSpPr>
          <p:cNvPr id="7" name="Slide Number Placeholder 6">
            <a:extLst>
              <a:ext uri="{FF2B5EF4-FFF2-40B4-BE49-F238E27FC236}">
                <a16:creationId xmlns:a16="http://schemas.microsoft.com/office/drawing/2014/main" id="{13911F95-D281-4916-9BAD-B7CDD92F0F9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b="0"/>
            </a:lvl1pPr>
          </a:lstStyle>
          <a:p>
            <a:fld id="{A24180D9-41C1-4B5C-9BEA-EAC2E2D1BE8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a:extLst>
              <a:ext uri="{FF2B5EF4-FFF2-40B4-BE49-F238E27FC236}">
                <a16:creationId xmlns:a16="http://schemas.microsoft.com/office/drawing/2014/main" id="{E44E5454-6D94-45E0-ABE7-DAFD3C77C76F}"/>
              </a:ext>
            </a:extLst>
          </p:cNvPr>
          <p:cNvSpPr>
            <a:spLocks noGrp="1"/>
          </p:cNvSpPr>
          <p:nvPr>
            <p:ph type="sldNum" sz="quarter" idx="5"/>
          </p:nvPr>
        </p:nvSpPr>
        <p:spPr/>
        <p:txBody>
          <a:bodyPr/>
          <a:lstStyle/>
          <a:p>
            <a:fld id="{6C121001-A64B-4AFA-B56E-C2D670CC5C13}" type="slidenum">
              <a:rPr lang="en-US" altLang="en-US"/>
              <a:pPr/>
              <a:t>1</a:t>
            </a:fld>
            <a:endParaRPr lang="en-US" altLang="en-US"/>
          </a:p>
        </p:txBody>
      </p:sp>
      <p:sp>
        <p:nvSpPr>
          <p:cNvPr id="31746" name="Rectangle 2">
            <a:extLst>
              <a:ext uri="{FF2B5EF4-FFF2-40B4-BE49-F238E27FC236}">
                <a16:creationId xmlns:a16="http://schemas.microsoft.com/office/drawing/2014/main" id="{E65C4D7B-12F6-42A0-87CE-BEFF6E55EE0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a:extLst>
              <a:ext uri="{FF2B5EF4-FFF2-40B4-BE49-F238E27FC236}">
                <a16:creationId xmlns:a16="http://schemas.microsoft.com/office/drawing/2014/main" id="{818F7CD3-1822-49EB-BB0C-B4BEF83AB36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AB83BBA-161D-4F33-9ADD-981BBA95865D}"/>
              </a:ext>
            </a:extLst>
          </p:cNvPr>
          <p:cNvSpPr>
            <a:spLocks noGrp="1"/>
          </p:cNvSpPr>
          <p:nvPr>
            <p:ph type="sldNum" sz="quarter" idx="5"/>
          </p:nvPr>
        </p:nvSpPr>
        <p:spPr/>
        <p:txBody>
          <a:bodyPr/>
          <a:lstStyle/>
          <a:p>
            <a:fld id="{3C69F18B-85E7-4688-85BB-7F1C7B9D373A}" type="slidenum">
              <a:rPr lang="en-US" altLang="en-US"/>
              <a:pPr/>
              <a:t>2</a:t>
            </a:fld>
            <a:endParaRPr lang="en-US" altLang="en-US"/>
          </a:p>
        </p:txBody>
      </p:sp>
      <p:sp>
        <p:nvSpPr>
          <p:cNvPr id="32770" name="Rectangle 7">
            <a:extLst>
              <a:ext uri="{FF2B5EF4-FFF2-40B4-BE49-F238E27FC236}">
                <a16:creationId xmlns:a16="http://schemas.microsoft.com/office/drawing/2014/main" id="{D3116BB9-FC3A-45A8-B76D-8452F1C371AC}"/>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391393E1-8594-483B-880D-7038EB4EE975}" type="slidenum">
              <a:rPr lang="en-US" altLang="en-US" sz="1200" b="0"/>
              <a:pPr algn="r" eaLnBrk="1" hangingPunct="1"/>
              <a:t>2</a:t>
            </a:fld>
            <a:endParaRPr lang="en-US" altLang="en-US" sz="1200" b="0"/>
          </a:p>
        </p:txBody>
      </p:sp>
      <p:sp>
        <p:nvSpPr>
          <p:cNvPr id="32771" name="Rectangle 2">
            <a:extLst>
              <a:ext uri="{FF2B5EF4-FFF2-40B4-BE49-F238E27FC236}">
                <a16:creationId xmlns:a16="http://schemas.microsoft.com/office/drawing/2014/main" id="{6F0549E5-EDC3-49C4-9018-AECB215C85C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2" name="Rectangle 3">
            <a:extLst>
              <a:ext uri="{FF2B5EF4-FFF2-40B4-BE49-F238E27FC236}">
                <a16:creationId xmlns:a16="http://schemas.microsoft.com/office/drawing/2014/main" id="{3C76B3D3-5C48-4C1E-8794-9FAF48FE9FD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a:extLst>
              <a:ext uri="{FF2B5EF4-FFF2-40B4-BE49-F238E27FC236}">
                <a16:creationId xmlns:a16="http://schemas.microsoft.com/office/drawing/2014/main" id="{A3060BB6-43F9-443A-80A2-9BB3C81F8885}"/>
              </a:ext>
            </a:extLst>
          </p:cNvPr>
          <p:cNvSpPr>
            <a:spLocks noGrp="1"/>
          </p:cNvSpPr>
          <p:nvPr>
            <p:ph type="sldNum" sz="quarter" idx="5"/>
          </p:nvPr>
        </p:nvSpPr>
        <p:spPr/>
        <p:txBody>
          <a:bodyPr/>
          <a:lstStyle/>
          <a:p>
            <a:fld id="{200848F8-9DF0-4E87-838C-63621DCB141C}" type="slidenum">
              <a:rPr lang="en-US" altLang="en-US"/>
              <a:pPr/>
              <a:t>4</a:t>
            </a:fld>
            <a:endParaRPr lang="en-US" altLang="en-US"/>
          </a:p>
        </p:txBody>
      </p:sp>
      <p:sp>
        <p:nvSpPr>
          <p:cNvPr id="52226" name="Rectangle 2">
            <a:extLst>
              <a:ext uri="{FF2B5EF4-FFF2-40B4-BE49-F238E27FC236}">
                <a16:creationId xmlns:a16="http://schemas.microsoft.com/office/drawing/2014/main" id="{38A32D97-106C-4460-9558-6596275AA4A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a:extLst>
              <a:ext uri="{FF2B5EF4-FFF2-40B4-BE49-F238E27FC236}">
                <a16:creationId xmlns:a16="http://schemas.microsoft.com/office/drawing/2014/main" id="{4EF9FF1C-4CAC-4661-AC72-16FFA460943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77ED99A-5686-4D33-8166-782242C0CA33}"/>
              </a:ext>
            </a:extLst>
          </p:cNvPr>
          <p:cNvSpPr>
            <a:spLocks noGrp="1"/>
          </p:cNvSpPr>
          <p:nvPr>
            <p:ph type="sldNum" sz="quarter" idx="5"/>
          </p:nvPr>
        </p:nvSpPr>
        <p:spPr/>
        <p:txBody>
          <a:bodyPr/>
          <a:lstStyle/>
          <a:p>
            <a:fld id="{02C1CD0C-2B11-415B-AE01-4409DDAF41C2}" type="slidenum">
              <a:rPr lang="en-US" altLang="en-US"/>
              <a:pPr/>
              <a:t>15</a:t>
            </a:fld>
            <a:endParaRPr lang="en-US" altLang="en-US"/>
          </a:p>
        </p:txBody>
      </p:sp>
      <p:sp>
        <p:nvSpPr>
          <p:cNvPr id="33794" name="Slide Image Placeholder 1">
            <a:extLst>
              <a:ext uri="{FF2B5EF4-FFF2-40B4-BE49-F238E27FC236}">
                <a16:creationId xmlns:a16="http://schemas.microsoft.com/office/drawing/2014/main" id="{2F5C6718-0B33-47FC-A6D1-B1655900FF6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FCC9F0F5-7DC7-4674-976B-643ED32C30B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a:t>
            </a:r>
          </a:p>
        </p:txBody>
      </p:sp>
      <p:sp>
        <p:nvSpPr>
          <p:cNvPr id="33796" name="Slide Number Placeholder 3">
            <a:extLst>
              <a:ext uri="{FF2B5EF4-FFF2-40B4-BE49-F238E27FC236}">
                <a16:creationId xmlns:a16="http://schemas.microsoft.com/office/drawing/2014/main" id="{17BC9A50-0AE0-46C4-B563-011735A4D479}"/>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CA8FFF68-50A9-4597-9220-BB2550D90743}" type="slidenum">
              <a:rPr lang="en-US" altLang="en-US" sz="1200" b="0"/>
              <a:pPr algn="r" eaLnBrk="1" hangingPunct="1"/>
              <a:t>15</a:t>
            </a:fld>
            <a:endParaRPr lang="en-US" altLang="en-US" sz="1200" b="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4AA8437-55FA-46EF-9B2D-33AB054F1BEA}"/>
              </a:ext>
            </a:extLst>
          </p:cNvPr>
          <p:cNvSpPr>
            <a:spLocks noGrp="1"/>
          </p:cNvSpPr>
          <p:nvPr>
            <p:ph type="sldNum" sz="quarter" idx="5"/>
          </p:nvPr>
        </p:nvSpPr>
        <p:spPr/>
        <p:txBody>
          <a:bodyPr/>
          <a:lstStyle/>
          <a:p>
            <a:fld id="{284D8F65-2049-41A7-A768-9125F835ECEB}" type="slidenum">
              <a:rPr lang="en-US" altLang="en-US"/>
              <a:pPr/>
              <a:t>16</a:t>
            </a:fld>
            <a:endParaRPr lang="en-US" altLang="en-US"/>
          </a:p>
        </p:txBody>
      </p:sp>
      <p:sp>
        <p:nvSpPr>
          <p:cNvPr id="34818" name="Slide Image Placeholder 1">
            <a:extLst>
              <a:ext uri="{FF2B5EF4-FFF2-40B4-BE49-F238E27FC236}">
                <a16:creationId xmlns:a16="http://schemas.microsoft.com/office/drawing/2014/main" id="{133E75E7-1909-4D81-B30A-663FCF900B4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19EA529C-A7A3-4A65-8490-92DA7FC990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a:p>
            <a:pPr eaLnBrk="1" hangingPunct="1"/>
            <a:r>
              <a:rPr lang="en-US" altLang="en-US"/>
              <a:t>http://en.wikipedia.org/wiki/Fibonacci_numbers</a:t>
            </a:r>
          </a:p>
        </p:txBody>
      </p:sp>
      <p:sp>
        <p:nvSpPr>
          <p:cNvPr id="34820" name="Slide Number Placeholder 3">
            <a:extLst>
              <a:ext uri="{FF2B5EF4-FFF2-40B4-BE49-F238E27FC236}">
                <a16:creationId xmlns:a16="http://schemas.microsoft.com/office/drawing/2014/main" id="{CD60060C-8666-42F3-AF71-A4CA03FEDC4E}"/>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77277D64-1A55-453A-93F5-94E2AFA860A9}" type="slidenum">
              <a:rPr lang="en-US" altLang="en-US" sz="1200" b="0"/>
              <a:pPr algn="r" eaLnBrk="1" hangingPunct="1"/>
              <a:t>16</a:t>
            </a:fld>
            <a:endParaRPr lang="en-US" altLang="en-US" sz="1200" b="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86FDD4D-A896-468E-8DAC-5028CD53BDC7}"/>
              </a:ext>
            </a:extLst>
          </p:cNvPr>
          <p:cNvSpPr>
            <a:spLocks noGrp="1"/>
          </p:cNvSpPr>
          <p:nvPr>
            <p:ph type="sldNum" sz="quarter" idx="5"/>
          </p:nvPr>
        </p:nvSpPr>
        <p:spPr/>
        <p:txBody>
          <a:bodyPr/>
          <a:lstStyle/>
          <a:p>
            <a:fld id="{65CBC12E-72BB-443C-92D7-7B528DEE488C}" type="slidenum">
              <a:rPr lang="en-US" altLang="en-US"/>
              <a:pPr/>
              <a:t>17</a:t>
            </a:fld>
            <a:endParaRPr lang="en-US" altLang="en-US"/>
          </a:p>
        </p:txBody>
      </p:sp>
      <p:sp>
        <p:nvSpPr>
          <p:cNvPr id="35842" name="Slide Image Placeholder 1">
            <a:extLst>
              <a:ext uri="{FF2B5EF4-FFF2-40B4-BE49-F238E27FC236}">
                <a16:creationId xmlns:a16="http://schemas.microsoft.com/office/drawing/2014/main" id="{5BDB301D-432F-4999-95CF-FA21AD2D02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id="{8E7728BA-61BE-424E-91AC-FB1BC2E5220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a:p>
            <a:pPr eaLnBrk="1" hangingPunct="1"/>
            <a:r>
              <a:rPr lang="en-US" altLang="en-US"/>
              <a:t>http://en.wikipedia.org/wiki/Fibonacci_numbers</a:t>
            </a:r>
          </a:p>
        </p:txBody>
      </p:sp>
      <p:sp>
        <p:nvSpPr>
          <p:cNvPr id="35844" name="Slide Number Placeholder 3">
            <a:extLst>
              <a:ext uri="{FF2B5EF4-FFF2-40B4-BE49-F238E27FC236}">
                <a16:creationId xmlns:a16="http://schemas.microsoft.com/office/drawing/2014/main" id="{EBA6F97F-19A1-4C68-81EA-7AB2F22BE115}"/>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632D0C7F-2A1B-48BC-87C4-22FFD69646C3}" type="slidenum">
              <a:rPr lang="en-US" altLang="en-US" sz="1200" b="0"/>
              <a:pPr algn="r" eaLnBrk="1" hangingPunct="1"/>
              <a:t>17</a:t>
            </a:fld>
            <a:endParaRPr lang="en-US" altLang="en-US" sz="1200" b="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49EC49B-ED20-4F69-87E2-B3ADED6492E4}"/>
              </a:ext>
            </a:extLst>
          </p:cNvPr>
          <p:cNvSpPr>
            <a:spLocks noGrp="1"/>
          </p:cNvSpPr>
          <p:nvPr>
            <p:ph type="sldNum" sz="quarter" idx="5"/>
          </p:nvPr>
        </p:nvSpPr>
        <p:spPr/>
        <p:txBody>
          <a:bodyPr/>
          <a:lstStyle/>
          <a:p>
            <a:fld id="{001C98A1-5779-4923-BBAB-65DB5BC20EC5}" type="slidenum">
              <a:rPr lang="en-US" altLang="en-US"/>
              <a:pPr/>
              <a:t>19</a:t>
            </a:fld>
            <a:endParaRPr lang="en-US" altLang="en-US"/>
          </a:p>
        </p:txBody>
      </p:sp>
      <p:sp>
        <p:nvSpPr>
          <p:cNvPr id="36866" name="Slide Image Placeholder 1">
            <a:extLst>
              <a:ext uri="{FF2B5EF4-FFF2-40B4-BE49-F238E27FC236}">
                <a16:creationId xmlns:a16="http://schemas.microsoft.com/office/drawing/2014/main" id="{1F7E1742-2787-469B-B68B-4277EAAA46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58624EAD-D28F-4E7A-807D-1EE84B86CB8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Reference: wikipedia</a:t>
            </a:r>
          </a:p>
          <a:p>
            <a:pPr eaLnBrk="1" hangingPunct="1"/>
            <a:r>
              <a:rPr lang="en-US" altLang="en-US"/>
              <a:t>http://en.wikipedia.org/wiki/Hanoi_tower</a:t>
            </a:r>
          </a:p>
        </p:txBody>
      </p:sp>
      <p:sp>
        <p:nvSpPr>
          <p:cNvPr id="36868" name="Slide Number Placeholder 3">
            <a:extLst>
              <a:ext uri="{FF2B5EF4-FFF2-40B4-BE49-F238E27FC236}">
                <a16:creationId xmlns:a16="http://schemas.microsoft.com/office/drawing/2014/main" id="{8F76FBA5-AA28-4463-9F59-5BF7E4001B7B}"/>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4C2B8D35-24F3-477E-8949-2E3C804E61EE}" type="slidenum">
              <a:rPr lang="en-US" altLang="en-US" sz="1200" b="0"/>
              <a:pPr algn="r" eaLnBrk="1" hangingPunct="1"/>
              <a:t>19</a:t>
            </a:fld>
            <a:endParaRPr lang="en-US" altLang="en-US" sz="1200" b="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1B17D78-3579-4969-9248-6FAD071E7CCC}"/>
              </a:ext>
            </a:extLst>
          </p:cNvPr>
          <p:cNvSpPr>
            <a:spLocks noGrp="1"/>
          </p:cNvSpPr>
          <p:nvPr>
            <p:ph type="sldNum" sz="quarter" idx="5"/>
          </p:nvPr>
        </p:nvSpPr>
        <p:spPr/>
        <p:txBody>
          <a:bodyPr/>
          <a:lstStyle/>
          <a:p>
            <a:fld id="{CE0B20F6-DA32-48B5-B7C3-0B2936AA302E}" type="slidenum">
              <a:rPr lang="en-US" altLang="en-US"/>
              <a:pPr/>
              <a:t>21</a:t>
            </a:fld>
            <a:endParaRPr lang="en-US" altLang="en-US"/>
          </a:p>
        </p:txBody>
      </p:sp>
      <p:sp>
        <p:nvSpPr>
          <p:cNvPr id="37890" name="Slide Image Placeholder 1">
            <a:extLst>
              <a:ext uri="{FF2B5EF4-FFF2-40B4-BE49-F238E27FC236}">
                <a16:creationId xmlns:a16="http://schemas.microsoft.com/office/drawing/2014/main" id="{59E199D0-DEAD-4E4B-964D-07A04A55A64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8161B471-60CD-49AC-AADB-34B0E3C86B1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Demo</a:t>
            </a:r>
          </a:p>
          <a:p>
            <a:pPr eaLnBrk="1" hangingPunct="1"/>
            <a:r>
              <a:rPr lang="en-US" altLang="en-US"/>
              <a:t>Image source: http://www.javacoffeebreak.com/articles/fractal/index.html</a:t>
            </a:r>
          </a:p>
        </p:txBody>
      </p:sp>
      <p:sp>
        <p:nvSpPr>
          <p:cNvPr id="37892" name="Slide Number Placeholder 3">
            <a:extLst>
              <a:ext uri="{FF2B5EF4-FFF2-40B4-BE49-F238E27FC236}">
                <a16:creationId xmlns:a16="http://schemas.microsoft.com/office/drawing/2014/main" id="{C83D9F86-E2F3-4AE3-9016-459AECEB5E40}"/>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BB92BBCD-ABD4-49D0-AC56-F5E6E4756B16}" type="slidenum">
              <a:rPr lang="en-US" altLang="en-US" sz="1200" b="0"/>
              <a:pPr algn="r" eaLnBrk="1" hangingPunct="1"/>
              <a:t>21</a:t>
            </a:fld>
            <a:endParaRPr lang="en-US" altLang="en-US" sz="1200" b="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B52B1D1-AD55-4B9E-ADCC-A689F43B6644}"/>
              </a:ext>
            </a:extLst>
          </p:cNvPr>
          <p:cNvSpPr>
            <a:spLocks noGrp="1"/>
          </p:cNvSpPr>
          <p:nvPr>
            <p:ph type="sldNum" sz="quarter" idx="5"/>
          </p:nvPr>
        </p:nvSpPr>
        <p:spPr/>
        <p:txBody>
          <a:bodyPr/>
          <a:lstStyle/>
          <a:p>
            <a:fld id="{83824D89-90A0-411D-9FBC-59C94B1FA22E}" type="slidenum">
              <a:rPr lang="en-US" altLang="en-US"/>
              <a:pPr/>
              <a:t>24</a:t>
            </a:fld>
            <a:endParaRPr lang="en-US" altLang="en-US"/>
          </a:p>
        </p:txBody>
      </p:sp>
      <p:sp>
        <p:nvSpPr>
          <p:cNvPr id="39938" name="Rectangle 7">
            <a:extLst>
              <a:ext uri="{FF2B5EF4-FFF2-40B4-BE49-F238E27FC236}">
                <a16:creationId xmlns:a16="http://schemas.microsoft.com/office/drawing/2014/main" id="{10288D82-C9AF-4306-8ADB-FF1400C4CA35}"/>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D21E085A-7FDF-4740-8531-7C72E46626CA}" type="slidenum">
              <a:rPr lang="en-US" altLang="en-US" sz="1200" b="0"/>
              <a:pPr algn="r" eaLnBrk="1" hangingPunct="1"/>
              <a:t>24</a:t>
            </a:fld>
            <a:endParaRPr lang="en-US" altLang="en-US" sz="1200" b="0"/>
          </a:p>
        </p:txBody>
      </p:sp>
      <p:sp>
        <p:nvSpPr>
          <p:cNvPr id="39939" name="Rectangle 2">
            <a:extLst>
              <a:ext uri="{FF2B5EF4-FFF2-40B4-BE49-F238E27FC236}">
                <a16:creationId xmlns:a16="http://schemas.microsoft.com/office/drawing/2014/main" id="{5BC51319-27A9-48CC-A5BC-B2D7D39801C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0" name="Rectangle 3">
            <a:extLst>
              <a:ext uri="{FF2B5EF4-FFF2-40B4-BE49-F238E27FC236}">
                <a16:creationId xmlns:a16="http://schemas.microsoft.com/office/drawing/2014/main" id="{E352A239-895E-4208-959A-3862AD396C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B3B409A8-F955-4619-8BBD-DF941CE612F7}"/>
              </a:ext>
            </a:extLst>
          </p:cNvPr>
          <p:cNvSpPr>
            <a:spLocks noGrp="1"/>
          </p:cNvSpPr>
          <p:nvPr>
            <p:ph type="dt" sz="half" idx="10"/>
          </p:nvPr>
        </p:nvSpPr>
        <p:spPr/>
        <p:txBody>
          <a:bodyPr/>
          <a:lstStyle>
            <a:lvl1pPr>
              <a:defRPr/>
            </a:lvl1pPr>
          </a:lstStyle>
          <a:p>
            <a:pPr>
              <a:defRPr/>
            </a:pPr>
            <a:fld id="{FA0B8845-4D3D-40EF-8381-5122EAFFA920}" type="datetime1">
              <a:rPr lang="en-US"/>
              <a:pPr>
                <a:defRPr/>
              </a:pPr>
              <a:t>11/13/2021</a:t>
            </a:fld>
            <a:endParaRPr lang="en-US"/>
          </a:p>
        </p:txBody>
      </p:sp>
      <p:sp>
        <p:nvSpPr>
          <p:cNvPr id="5" name="Footer Placeholder 4">
            <a:extLst>
              <a:ext uri="{FF2B5EF4-FFF2-40B4-BE49-F238E27FC236}">
                <a16:creationId xmlns:a16="http://schemas.microsoft.com/office/drawing/2014/main" id="{0EBC1F3F-556E-458A-998D-B883862FD8A4}"/>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6" name="Slide Number Placeholder 5">
            <a:extLst>
              <a:ext uri="{FF2B5EF4-FFF2-40B4-BE49-F238E27FC236}">
                <a16:creationId xmlns:a16="http://schemas.microsoft.com/office/drawing/2014/main" id="{73E80321-5FF2-478D-9932-BEE1812DE1CB}"/>
              </a:ext>
            </a:extLst>
          </p:cNvPr>
          <p:cNvSpPr>
            <a:spLocks noGrp="1"/>
          </p:cNvSpPr>
          <p:nvPr>
            <p:ph type="sldNum" sz="quarter" idx="12"/>
          </p:nvPr>
        </p:nvSpPr>
        <p:spPr/>
        <p:txBody>
          <a:bodyPr/>
          <a:lstStyle>
            <a:lvl1pPr>
              <a:defRPr/>
            </a:lvl1pPr>
          </a:lstStyle>
          <a:p>
            <a:fld id="{A0E67497-90EA-4E5F-BCCA-7C41A8A9D809}" type="slidenum">
              <a:rPr lang="en-US" altLang="en-US"/>
              <a:pPr/>
              <a:t>‹#›</a:t>
            </a:fld>
            <a:r>
              <a:rPr lang="en-US" altLang="en-US"/>
              <a:t>/25</a:t>
            </a:r>
          </a:p>
        </p:txBody>
      </p:sp>
    </p:spTree>
    <p:extLst>
      <p:ext uri="{BB962C8B-B14F-4D97-AF65-F5344CB8AC3E}">
        <p14:creationId xmlns:p14="http://schemas.microsoft.com/office/powerpoint/2010/main" val="1773606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3B034A-91ED-49EA-9675-B5CE5AD6C126}"/>
              </a:ext>
            </a:extLst>
          </p:cNvPr>
          <p:cNvSpPr>
            <a:spLocks noGrp="1"/>
          </p:cNvSpPr>
          <p:nvPr>
            <p:ph type="dt" sz="half" idx="10"/>
          </p:nvPr>
        </p:nvSpPr>
        <p:spPr/>
        <p:txBody>
          <a:bodyPr/>
          <a:lstStyle>
            <a:lvl1pPr>
              <a:defRPr/>
            </a:lvl1pPr>
          </a:lstStyle>
          <a:p>
            <a:pPr>
              <a:defRPr/>
            </a:pPr>
            <a:fld id="{D47FE213-CBD8-494A-B4A2-49250BECC13B}" type="datetime1">
              <a:rPr lang="en-US"/>
              <a:pPr>
                <a:defRPr/>
              </a:pPr>
              <a:t>11/13/2021</a:t>
            </a:fld>
            <a:endParaRPr lang="en-US"/>
          </a:p>
        </p:txBody>
      </p:sp>
      <p:sp>
        <p:nvSpPr>
          <p:cNvPr id="5" name="Footer Placeholder 4">
            <a:extLst>
              <a:ext uri="{FF2B5EF4-FFF2-40B4-BE49-F238E27FC236}">
                <a16:creationId xmlns:a16="http://schemas.microsoft.com/office/drawing/2014/main" id="{6D1037D0-83B4-4131-835E-D4C86509174D}"/>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6" name="Slide Number Placeholder 5">
            <a:extLst>
              <a:ext uri="{FF2B5EF4-FFF2-40B4-BE49-F238E27FC236}">
                <a16:creationId xmlns:a16="http://schemas.microsoft.com/office/drawing/2014/main" id="{026AE55D-9229-4218-8092-A5B510B05305}"/>
              </a:ext>
            </a:extLst>
          </p:cNvPr>
          <p:cNvSpPr>
            <a:spLocks noGrp="1"/>
          </p:cNvSpPr>
          <p:nvPr>
            <p:ph type="sldNum" sz="quarter" idx="12"/>
          </p:nvPr>
        </p:nvSpPr>
        <p:spPr/>
        <p:txBody>
          <a:bodyPr/>
          <a:lstStyle>
            <a:lvl1pPr>
              <a:defRPr/>
            </a:lvl1pPr>
          </a:lstStyle>
          <a:p>
            <a:fld id="{2CB4CB26-610E-426B-9080-B443C3E5BA24}" type="slidenum">
              <a:rPr lang="en-US" altLang="en-US"/>
              <a:pPr/>
              <a:t>‹#›</a:t>
            </a:fld>
            <a:r>
              <a:rPr lang="en-US" altLang="en-US"/>
              <a:t>/25</a:t>
            </a:r>
          </a:p>
        </p:txBody>
      </p:sp>
    </p:spTree>
    <p:extLst>
      <p:ext uri="{BB962C8B-B14F-4D97-AF65-F5344CB8AC3E}">
        <p14:creationId xmlns:p14="http://schemas.microsoft.com/office/powerpoint/2010/main" val="2600975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51C000-54C0-44D1-846E-0E568F558667}"/>
              </a:ext>
            </a:extLst>
          </p:cNvPr>
          <p:cNvSpPr>
            <a:spLocks noGrp="1"/>
          </p:cNvSpPr>
          <p:nvPr>
            <p:ph type="dt" sz="half" idx="10"/>
          </p:nvPr>
        </p:nvSpPr>
        <p:spPr/>
        <p:txBody>
          <a:bodyPr/>
          <a:lstStyle>
            <a:lvl1pPr>
              <a:defRPr/>
            </a:lvl1pPr>
          </a:lstStyle>
          <a:p>
            <a:pPr>
              <a:defRPr/>
            </a:pPr>
            <a:fld id="{DD7B0A1C-9F4B-4D03-8446-6EA54FBEFC02}" type="datetime1">
              <a:rPr lang="en-US"/>
              <a:pPr>
                <a:defRPr/>
              </a:pPr>
              <a:t>11/13/2021</a:t>
            </a:fld>
            <a:endParaRPr lang="en-US"/>
          </a:p>
        </p:txBody>
      </p:sp>
      <p:sp>
        <p:nvSpPr>
          <p:cNvPr id="5" name="Footer Placeholder 4">
            <a:extLst>
              <a:ext uri="{FF2B5EF4-FFF2-40B4-BE49-F238E27FC236}">
                <a16:creationId xmlns:a16="http://schemas.microsoft.com/office/drawing/2014/main" id="{30BE1657-5385-4465-9D3D-C303531AE447}"/>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6" name="Slide Number Placeholder 5">
            <a:extLst>
              <a:ext uri="{FF2B5EF4-FFF2-40B4-BE49-F238E27FC236}">
                <a16:creationId xmlns:a16="http://schemas.microsoft.com/office/drawing/2014/main" id="{B6AB1FD3-9623-4019-8DA4-8EB54019ECC2}"/>
              </a:ext>
            </a:extLst>
          </p:cNvPr>
          <p:cNvSpPr>
            <a:spLocks noGrp="1"/>
          </p:cNvSpPr>
          <p:nvPr>
            <p:ph type="sldNum" sz="quarter" idx="12"/>
          </p:nvPr>
        </p:nvSpPr>
        <p:spPr/>
        <p:txBody>
          <a:bodyPr/>
          <a:lstStyle>
            <a:lvl1pPr>
              <a:defRPr/>
            </a:lvl1pPr>
          </a:lstStyle>
          <a:p>
            <a:fld id="{DD1FC7F7-86C5-45D1-AEA7-B5685D905240}" type="slidenum">
              <a:rPr lang="en-US" altLang="en-US"/>
              <a:pPr/>
              <a:t>‹#›</a:t>
            </a:fld>
            <a:r>
              <a:rPr lang="en-US" altLang="en-US"/>
              <a:t>/25</a:t>
            </a:r>
          </a:p>
        </p:txBody>
      </p:sp>
    </p:spTree>
    <p:extLst>
      <p:ext uri="{BB962C8B-B14F-4D97-AF65-F5344CB8AC3E}">
        <p14:creationId xmlns:p14="http://schemas.microsoft.com/office/powerpoint/2010/main" val="1407489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D98616-B58A-486B-AFD3-736BCAACDFBD}"/>
              </a:ext>
            </a:extLst>
          </p:cNvPr>
          <p:cNvSpPr>
            <a:spLocks noGrp="1"/>
          </p:cNvSpPr>
          <p:nvPr>
            <p:ph type="dt" sz="half" idx="10"/>
          </p:nvPr>
        </p:nvSpPr>
        <p:spPr/>
        <p:txBody>
          <a:bodyPr/>
          <a:lstStyle>
            <a:lvl1pPr>
              <a:defRPr/>
            </a:lvl1pPr>
          </a:lstStyle>
          <a:p>
            <a:pPr>
              <a:defRPr/>
            </a:pPr>
            <a:fld id="{C9544FF4-DE5E-413E-AC18-9D3D19D3EA11}" type="datetime1">
              <a:rPr lang="en-US"/>
              <a:pPr>
                <a:defRPr/>
              </a:pPr>
              <a:t>11/13/2021</a:t>
            </a:fld>
            <a:endParaRPr lang="en-US"/>
          </a:p>
        </p:txBody>
      </p:sp>
      <p:sp>
        <p:nvSpPr>
          <p:cNvPr id="5" name="Footer Placeholder 4">
            <a:extLst>
              <a:ext uri="{FF2B5EF4-FFF2-40B4-BE49-F238E27FC236}">
                <a16:creationId xmlns:a16="http://schemas.microsoft.com/office/drawing/2014/main" id="{24745ADE-55A1-416E-AAE9-3853F54C6692}"/>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6" name="Slide Number Placeholder 5">
            <a:extLst>
              <a:ext uri="{FF2B5EF4-FFF2-40B4-BE49-F238E27FC236}">
                <a16:creationId xmlns:a16="http://schemas.microsoft.com/office/drawing/2014/main" id="{65E6C1B0-22F3-4741-AF02-4FF031A3E9DB}"/>
              </a:ext>
            </a:extLst>
          </p:cNvPr>
          <p:cNvSpPr>
            <a:spLocks noGrp="1"/>
          </p:cNvSpPr>
          <p:nvPr>
            <p:ph type="sldNum" sz="quarter" idx="12"/>
          </p:nvPr>
        </p:nvSpPr>
        <p:spPr/>
        <p:txBody>
          <a:bodyPr/>
          <a:lstStyle>
            <a:lvl1pPr>
              <a:defRPr/>
            </a:lvl1pPr>
          </a:lstStyle>
          <a:p>
            <a:fld id="{DE601C2B-42BF-4B5C-9903-686DE1DDEED5}" type="slidenum">
              <a:rPr lang="en-US" altLang="en-US"/>
              <a:pPr/>
              <a:t>‹#›</a:t>
            </a:fld>
            <a:r>
              <a:rPr lang="en-US" altLang="en-US"/>
              <a:t>/25</a:t>
            </a:r>
          </a:p>
        </p:txBody>
      </p:sp>
    </p:spTree>
    <p:extLst>
      <p:ext uri="{BB962C8B-B14F-4D97-AF65-F5344CB8AC3E}">
        <p14:creationId xmlns:p14="http://schemas.microsoft.com/office/powerpoint/2010/main" val="2895295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7A8FBF-AFEF-455A-BC33-87B815EC83BD}"/>
              </a:ext>
            </a:extLst>
          </p:cNvPr>
          <p:cNvSpPr>
            <a:spLocks noGrp="1"/>
          </p:cNvSpPr>
          <p:nvPr>
            <p:ph type="dt" sz="half" idx="10"/>
          </p:nvPr>
        </p:nvSpPr>
        <p:spPr/>
        <p:txBody>
          <a:bodyPr/>
          <a:lstStyle>
            <a:lvl1pPr>
              <a:defRPr/>
            </a:lvl1pPr>
          </a:lstStyle>
          <a:p>
            <a:pPr>
              <a:defRPr/>
            </a:pPr>
            <a:fld id="{CEE4529C-37F5-45D3-97D6-E89EEA46CC13}" type="datetime1">
              <a:rPr lang="en-US"/>
              <a:pPr>
                <a:defRPr/>
              </a:pPr>
              <a:t>11/13/2021</a:t>
            </a:fld>
            <a:endParaRPr lang="en-US"/>
          </a:p>
        </p:txBody>
      </p:sp>
      <p:sp>
        <p:nvSpPr>
          <p:cNvPr id="5" name="Footer Placeholder 4">
            <a:extLst>
              <a:ext uri="{FF2B5EF4-FFF2-40B4-BE49-F238E27FC236}">
                <a16:creationId xmlns:a16="http://schemas.microsoft.com/office/drawing/2014/main" id="{8AE22494-DAC8-48A6-A02A-BB54DA17CC4A}"/>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6" name="Slide Number Placeholder 5">
            <a:extLst>
              <a:ext uri="{FF2B5EF4-FFF2-40B4-BE49-F238E27FC236}">
                <a16:creationId xmlns:a16="http://schemas.microsoft.com/office/drawing/2014/main" id="{0496EF94-8989-4178-86A1-B9ECCAD7A21D}"/>
              </a:ext>
            </a:extLst>
          </p:cNvPr>
          <p:cNvSpPr>
            <a:spLocks noGrp="1"/>
          </p:cNvSpPr>
          <p:nvPr>
            <p:ph type="sldNum" sz="quarter" idx="12"/>
          </p:nvPr>
        </p:nvSpPr>
        <p:spPr/>
        <p:txBody>
          <a:bodyPr/>
          <a:lstStyle>
            <a:lvl1pPr>
              <a:defRPr/>
            </a:lvl1pPr>
          </a:lstStyle>
          <a:p>
            <a:fld id="{FE56B8CF-74C8-4354-9B50-2C011557F160}" type="slidenum">
              <a:rPr lang="en-US" altLang="en-US"/>
              <a:pPr/>
              <a:t>‹#›</a:t>
            </a:fld>
            <a:r>
              <a:rPr lang="en-US" altLang="en-US"/>
              <a:t>/25</a:t>
            </a:r>
          </a:p>
        </p:txBody>
      </p:sp>
    </p:spTree>
    <p:extLst>
      <p:ext uri="{BB962C8B-B14F-4D97-AF65-F5344CB8AC3E}">
        <p14:creationId xmlns:p14="http://schemas.microsoft.com/office/powerpoint/2010/main" val="2348444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03367A5A-CE9F-4A4B-9EEF-299B8D5870CF}"/>
              </a:ext>
            </a:extLst>
          </p:cNvPr>
          <p:cNvSpPr>
            <a:spLocks noGrp="1"/>
          </p:cNvSpPr>
          <p:nvPr>
            <p:ph type="dt" sz="half" idx="10"/>
          </p:nvPr>
        </p:nvSpPr>
        <p:spPr/>
        <p:txBody>
          <a:bodyPr/>
          <a:lstStyle>
            <a:lvl1pPr>
              <a:defRPr/>
            </a:lvl1pPr>
          </a:lstStyle>
          <a:p>
            <a:pPr>
              <a:defRPr/>
            </a:pPr>
            <a:fld id="{8A6522DD-CF4A-432F-8C86-29D57ACBF9B9}" type="datetime1">
              <a:rPr lang="en-US"/>
              <a:pPr>
                <a:defRPr/>
              </a:pPr>
              <a:t>11/13/2021</a:t>
            </a:fld>
            <a:endParaRPr lang="en-US"/>
          </a:p>
        </p:txBody>
      </p:sp>
      <p:sp>
        <p:nvSpPr>
          <p:cNvPr id="6" name="Footer Placeholder 4">
            <a:extLst>
              <a:ext uri="{FF2B5EF4-FFF2-40B4-BE49-F238E27FC236}">
                <a16:creationId xmlns:a16="http://schemas.microsoft.com/office/drawing/2014/main" id="{0B4B52DC-C9C3-43FF-832E-E682F2F23C6B}"/>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7" name="Slide Number Placeholder 5">
            <a:extLst>
              <a:ext uri="{FF2B5EF4-FFF2-40B4-BE49-F238E27FC236}">
                <a16:creationId xmlns:a16="http://schemas.microsoft.com/office/drawing/2014/main" id="{B8F3CDBB-EC42-4D31-80BC-CCEE9B463140}"/>
              </a:ext>
            </a:extLst>
          </p:cNvPr>
          <p:cNvSpPr>
            <a:spLocks noGrp="1"/>
          </p:cNvSpPr>
          <p:nvPr>
            <p:ph type="sldNum" sz="quarter" idx="12"/>
          </p:nvPr>
        </p:nvSpPr>
        <p:spPr/>
        <p:txBody>
          <a:bodyPr/>
          <a:lstStyle>
            <a:lvl1pPr>
              <a:defRPr/>
            </a:lvl1pPr>
          </a:lstStyle>
          <a:p>
            <a:fld id="{405FE349-2C0D-4929-81B3-3589D9902803}" type="slidenum">
              <a:rPr lang="en-US" altLang="en-US"/>
              <a:pPr/>
              <a:t>‹#›</a:t>
            </a:fld>
            <a:r>
              <a:rPr lang="en-US" altLang="en-US"/>
              <a:t>/25</a:t>
            </a:r>
          </a:p>
        </p:txBody>
      </p:sp>
    </p:spTree>
    <p:extLst>
      <p:ext uri="{BB962C8B-B14F-4D97-AF65-F5344CB8AC3E}">
        <p14:creationId xmlns:p14="http://schemas.microsoft.com/office/powerpoint/2010/main" val="2591736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38F9F16A-BF54-4EFF-B08F-3F58E774A364}"/>
              </a:ext>
            </a:extLst>
          </p:cNvPr>
          <p:cNvSpPr>
            <a:spLocks noGrp="1"/>
          </p:cNvSpPr>
          <p:nvPr>
            <p:ph type="dt" sz="half" idx="10"/>
          </p:nvPr>
        </p:nvSpPr>
        <p:spPr/>
        <p:txBody>
          <a:bodyPr/>
          <a:lstStyle>
            <a:lvl1pPr>
              <a:defRPr/>
            </a:lvl1pPr>
          </a:lstStyle>
          <a:p>
            <a:pPr>
              <a:defRPr/>
            </a:pPr>
            <a:fld id="{5C68AC96-075E-4323-B2A7-C87A3334768C}" type="datetime1">
              <a:rPr lang="en-US"/>
              <a:pPr>
                <a:defRPr/>
              </a:pPr>
              <a:t>11/13/2021</a:t>
            </a:fld>
            <a:endParaRPr lang="en-US"/>
          </a:p>
        </p:txBody>
      </p:sp>
      <p:sp>
        <p:nvSpPr>
          <p:cNvPr id="8" name="Footer Placeholder 4">
            <a:extLst>
              <a:ext uri="{FF2B5EF4-FFF2-40B4-BE49-F238E27FC236}">
                <a16:creationId xmlns:a16="http://schemas.microsoft.com/office/drawing/2014/main" id="{436F0AC5-5FCF-4AE2-8427-23CDC6BF513E}"/>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9" name="Slide Number Placeholder 5">
            <a:extLst>
              <a:ext uri="{FF2B5EF4-FFF2-40B4-BE49-F238E27FC236}">
                <a16:creationId xmlns:a16="http://schemas.microsoft.com/office/drawing/2014/main" id="{580E68A9-27FA-4A27-B33A-FCE83CF45276}"/>
              </a:ext>
            </a:extLst>
          </p:cNvPr>
          <p:cNvSpPr>
            <a:spLocks noGrp="1"/>
          </p:cNvSpPr>
          <p:nvPr>
            <p:ph type="sldNum" sz="quarter" idx="12"/>
          </p:nvPr>
        </p:nvSpPr>
        <p:spPr/>
        <p:txBody>
          <a:bodyPr/>
          <a:lstStyle>
            <a:lvl1pPr>
              <a:defRPr/>
            </a:lvl1pPr>
          </a:lstStyle>
          <a:p>
            <a:fld id="{5E6A7A87-3754-4D89-A32B-3B6E669B0E89}" type="slidenum">
              <a:rPr lang="en-US" altLang="en-US"/>
              <a:pPr/>
              <a:t>‹#›</a:t>
            </a:fld>
            <a:r>
              <a:rPr lang="en-US" altLang="en-US"/>
              <a:t>/25</a:t>
            </a:r>
          </a:p>
        </p:txBody>
      </p:sp>
    </p:spTree>
    <p:extLst>
      <p:ext uri="{BB962C8B-B14F-4D97-AF65-F5344CB8AC3E}">
        <p14:creationId xmlns:p14="http://schemas.microsoft.com/office/powerpoint/2010/main" val="3548634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1F9524FC-0BEF-418A-AF2A-BD8F66BAC702}"/>
              </a:ext>
            </a:extLst>
          </p:cNvPr>
          <p:cNvSpPr>
            <a:spLocks noGrp="1"/>
          </p:cNvSpPr>
          <p:nvPr>
            <p:ph type="dt" sz="half" idx="10"/>
          </p:nvPr>
        </p:nvSpPr>
        <p:spPr/>
        <p:txBody>
          <a:bodyPr/>
          <a:lstStyle>
            <a:lvl1pPr>
              <a:defRPr/>
            </a:lvl1pPr>
          </a:lstStyle>
          <a:p>
            <a:pPr>
              <a:defRPr/>
            </a:pPr>
            <a:fld id="{811EC993-6330-42D9-B05B-6F6C28C5CF1D}" type="datetime1">
              <a:rPr lang="en-US"/>
              <a:pPr>
                <a:defRPr/>
              </a:pPr>
              <a:t>11/13/2021</a:t>
            </a:fld>
            <a:endParaRPr lang="en-US"/>
          </a:p>
        </p:txBody>
      </p:sp>
      <p:sp>
        <p:nvSpPr>
          <p:cNvPr id="4" name="Footer Placeholder 4">
            <a:extLst>
              <a:ext uri="{FF2B5EF4-FFF2-40B4-BE49-F238E27FC236}">
                <a16:creationId xmlns:a16="http://schemas.microsoft.com/office/drawing/2014/main" id="{E39D3557-A872-4481-B97C-9839DD456B27}"/>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5" name="Slide Number Placeholder 5">
            <a:extLst>
              <a:ext uri="{FF2B5EF4-FFF2-40B4-BE49-F238E27FC236}">
                <a16:creationId xmlns:a16="http://schemas.microsoft.com/office/drawing/2014/main" id="{2D8DDCA3-36A3-4939-98AB-3CFE04AB97D8}"/>
              </a:ext>
            </a:extLst>
          </p:cNvPr>
          <p:cNvSpPr>
            <a:spLocks noGrp="1"/>
          </p:cNvSpPr>
          <p:nvPr>
            <p:ph type="sldNum" sz="quarter" idx="12"/>
          </p:nvPr>
        </p:nvSpPr>
        <p:spPr/>
        <p:txBody>
          <a:bodyPr/>
          <a:lstStyle>
            <a:lvl1pPr>
              <a:defRPr/>
            </a:lvl1pPr>
          </a:lstStyle>
          <a:p>
            <a:fld id="{9D433E4B-BF59-4BFC-8C01-75691CDA077D}" type="slidenum">
              <a:rPr lang="en-US" altLang="en-US"/>
              <a:pPr/>
              <a:t>‹#›</a:t>
            </a:fld>
            <a:r>
              <a:rPr lang="en-US" altLang="en-US"/>
              <a:t>/25</a:t>
            </a:r>
          </a:p>
        </p:txBody>
      </p:sp>
    </p:spTree>
    <p:extLst>
      <p:ext uri="{BB962C8B-B14F-4D97-AF65-F5344CB8AC3E}">
        <p14:creationId xmlns:p14="http://schemas.microsoft.com/office/powerpoint/2010/main" val="909514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497A9F0-CB7A-4FA4-8954-F8E655E88E37}"/>
              </a:ext>
            </a:extLst>
          </p:cNvPr>
          <p:cNvSpPr>
            <a:spLocks noGrp="1"/>
          </p:cNvSpPr>
          <p:nvPr>
            <p:ph type="dt" sz="half" idx="10"/>
          </p:nvPr>
        </p:nvSpPr>
        <p:spPr/>
        <p:txBody>
          <a:bodyPr/>
          <a:lstStyle>
            <a:lvl1pPr>
              <a:defRPr/>
            </a:lvl1pPr>
          </a:lstStyle>
          <a:p>
            <a:pPr>
              <a:defRPr/>
            </a:pPr>
            <a:fld id="{BC3D43CF-AF1F-4D3A-AEF7-9A1C121AAEF3}" type="datetime1">
              <a:rPr lang="en-US"/>
              <a:pPr>
                <a:defRPr/>
              </a:pPr>
              <a:t>11/13/2021</a:t>
            </a:fld>
            <a:endParaRPr lang="en-US"/>
          </a:p>
        </p:txBody>
      </p:sp>
      <p:sp>
        <p:nvSpPr>
          <p:cNvPr id="3" name="Footer Placeholder 4">
            <a:extLst>
              <a:ext uri="{FF2B5EF4-FFF2-40B4-BE49-F238E27FC236}">
                <a16:creationId xmlns:a16="http://schemas.microsoft.com/office/drawing/2014/main" id="{867AB25A-409A-406E-8F98-45DCDB3BFA16}"/>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4" name="Slide Number Placeholder 5">
            <a:extLst>
              <a:ext uri="{FF2B5EF4-FFF2-40B4-BE49-F238E27FC236}">
                <a16:creationId xmlns:a16="http://schemas.microsoft.com/office/drawing/2014/main" id="{1D1550FE-AADC-40D6-9786-679E69618615}"/>
              </a:ext>
            </a:extLst>
          </p:cNvPr>
          <p:cNvSpPr>
            <a:spLocks noGrp="1"/>
          </p:cNvSpPr>
          <p:nvPr>
            <p:ph type="sldNum" sz="quarter" idx="12"/>
          </p:nvPr>
        </p:nvSpPr>
        <p:spPr/>
        <p:txBody>
          <a:bodyPr/>
          <a:lstStyle>
            <a:lvl1pPr>
              <a:defRPr/>
            </a:lvl1pPr>
          </a:lstStyle>
          <a:p>
            <a:fld id="{118CE7B2-CD9D-4A56-AC6F-F5E7A923EAB3}" type="slidenum">
              <a:rPr lang="en-US" altLang="en-US"/>
              <a:pPr/>
              <a:t>‹#›</a:t>
            </a:fld>
            <a:r>
              <a:rPr lang="en-US" altLang="en-US"/>
              <a:t>/25</a:t>
            </a:r>
          </a:p>
        </p:txBody>
      </p:sp>
    </p:spTree>
    <p:extLst>
      <p:ext uri="{BB962C8B-B14F-4D97-AF65-F5344CB8AC3E}">
        <p14:creationId xmlns:p14="http://schemas.microsoft.com/office/powerpoint/2010/main" val="2123557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427217A0-EC98-4064-BC66-6A6966F55AA7}"/>
              </a:ext>
            </a:extLst>
          </p:cNvPr>
          <p:cNvSpPr>
            <a:spLocks noGrp="1"/>
          </p:cNvSpPr>
          <p:nvPr>
            <p:ph type="dt" sz="half" idx="10"/>
          </p:nvPr>
        </p:nvSpPr>
        <p:spPr/>
        <p:txBody>
          <a:bodyPr/>
          <a:lstStyle>
            <a:lvl1pPr>
              <a:defRPr/>
            </a:lvl1pPr>
          </a:lstStyle>
          <a:p>
            <a:pPr>
              <a:defRPr/>
            </a:pPr>
            <a:fld id="{C27AA357-CEF6-4242-A15B-4834193CA639}" type="datetime1">
              <a:rPr lang="en-US"/>
              <a:pPr>
                <a:defRPr/>
              </a:pPr>
              <a:t>11/13/2021</a:t>
            </a:fld>
            <a:endParaRPr lang="en-US"/>
          </a:p>
        </p:txBody>
      </p:sp>
      <p:sp>
        <p:nvSpPr>
          <p:cNvPr id="6" name="Footer Placeholder 4">
            <a:extLst>
              <a:ext uri="{FF2B5EF4-FFF2-40B4-BE49-F238E27FC236}">
                <a16:creationId xmlns:a16="http://schemas.microsoft.com/office/drawing/2014/main" id="{F2A946C7-BF57-40D4-AD30-ABEB1F3FE089}"/>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7" name="Slide Number Placeholder 5">
            <a:extLst>
              <a:ext uri="{FF2B5EF4-FFF2-40B4-BE49-F238E27FC236}">
                <a16:creationId xmlns:a16="http://schemas.microsoft.com/office/drawing/2014/main" id="{9728DBDB-E5A3-423A-B474-B69A785336FE}"/>
              </a:ext>
            </a:extLst>
          </p:cNvPr>
          <p:cNvSpPr>
            <a:spLocks noGrp="1"/>
          </p:cNvSpPr>
          <p:nvPr>
            <p:ph type="sldNum" sz="quarter" idx="12"/>
          </p:nvPr>
        </p:nvSpPr>
        <p:spPr/>
        <p:txBody>
          <a:bodyPr/>
          <a:lstStyle>
            <a:lvl1pPr>
              <a:defRPr/>
            </a:lvl1pPr>
          </a:lstStyle>
          <a:p>
            <a:fld id="{44B38EA2-71C9-4E9C-823E-C7C8B5155B2D}" type="slidenum">
              <a:rPr lang="en-US" altLang="en-US"/>
              <a:pPr/>
              <a:t>‹#›</a:t>
            </a:fld>
            <a:r>
              <a:rPr lang="en-US" altLang="en-US"/>
              <a:t>/25</a:t>
            </a:r>
          </a:p>
        </p:txBody>
      </p:sp>
    </p:spTree>
    <p:extLst>
      <p:ext uri="{BB962C8B-B14F-4D97-AF65-F5344CB8AC3E}">
        <p14:creationId xmlns:p14="http://schemas.microsoft.com/office/powerpoint/2010/main" val="4167760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F184556F-636A-4A12-89D1-B6F574151822}"/>
              </a:ext>
            </a:extLst>
          </p:cNvPr>
          <p:cNvSpPr>
            <a:spLocks noGrp="1"/>
          </p:cNvSpPr>
          <p:nvPr>
            <p:ph type="dt" sz="half" idx="10"/>
          </p:nvPr>
        </p:nvSpPr>
        <p:spPr/>
        <p:txBody>
          <a:bodyPr/>
          <a:lstStyle>
            <a:lvl1pPr>
              <a:defRPr/>
            </a:lvl1pPr>
          </a:lstStyle>
          <a:p>
            <a:pPr>
              <a:defRPr/>
            </a:pPr>
            <a:fld id="{675530AA-4F05-464A-9F3F-033B3ABE3A50}" type="datetime1">
              <a:rPr lang="en-US"/>
              <a:pPr>
                <a:defRPr/>
              </a:pPr>
              <a:t>11/13/2021</a:t>
            </a:fld>
            <a:endParaRPr lang="en-US"/>
          </a:p>
        </p:txBody>
      </p:sp>
      <p:sp>
        <p:nvSpPr>
          <p:cNvPr id="6" name="Footer Placeholder 4">
            <a:extLst>
              <a:ext uri="{FF2B5EF4-FFF2-40B4-BE49-F238E27FC236}">
                <a16:creationId xmlns:a16="http://schemas.microsoft.com/office/drawing/2014/main" id="{1D0BD8D2-FD5C-462B-AD0C-5474561F3C12}"/>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7" name="Slide Number Placeholder 5">
            <a:extLst>
              <a:ext uri="{FF2B5EF4-FFF2-40B4-BE49-F238E27FC236}">
                <a16:creationId xmlns:a16="http://schemas.microsoft.com/office/drawing/2014/main" id="{39948AA1-3232-430F-B0EC-8700ED2F131D}"/>
              </a:ext>
            </a:extLst>
          </p:cNvPr>
          <p:cNvSpPr>
            <a:spLocks noGrp="1"/>
          </p:cNvSpPr>
          <p:nvPr>
            <p:ph type="sldNum" sz="quarter" idx="12"/>
          </p:nvPr>
        </p:nvSpPr>
        <p:spPr/>
        <p:txBody>
          <a:bodyPr/>
          <a:lstStyle>
            <a:lvl1pPr>
              <a:defRPr/>
            </a:lvl1pPr>
          </a:lstStyle>
          <a:p>
            <a:fld id="{89AC49CA-D231-40D6-88D0-C9425B5D208E}" type="slidenum">
              <a:rPr lang="en-US" altLang="en-US"/>
              <a:pPr/>
              <a:t>‹#›</a:t>
            </a:fld>
            <a:r>
              <a:rPr lang="en-US" altLang="en-US"/>
              <a:t>/25</a:t>
            </a:r>
          </a:p>
        </p:txBody>
      </p:sp>
    </p:spTree>
    <p:extLst>
      <p:ext uri="{BB962C8B-B14F-4D97-AF65-F5344CB8AC3E}">
        <p14:creationId xmlns:p14="http://schemas.microsoft.com/office/powerpoint/2010/main" val="8886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94B3B5A1-9FC0-41DA-A1C6-3F98F89E17F6}"/>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5F294787-16C0-42F2-BF22-6713D0EDAE6F}"/>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03AFE796-1727-4FB6-B9CA-D020C7FB2CEF}"/>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0">
                <a:solidFill>
                  <a:srgbClr val="898989"/>
                </a:solidFill>
                <a:latin typeface="Arial" charset="0"/>
              </a:defRPr>
            </a:lvl1pPr>
          </a:lstStyle>
          <a:p>
            <a:pPr>
              <a:defRPr/>
            </a:pPr>
            <a:fld id="{78600804-D2E1-48E7-AF90-D0A7BFF38FAB}" type="datetime1">
              <a:rPr lang="en-US"/>
              <a:pPr>
                <a:defRPr/>
              </a:pPr>
              <a:t>11/13/2021</a:t>
            </a:fld>
            <a:endParaRPr lang="en-US"/>
          </a:p>
        </p:txBody>
      </p:sp>
      <p:sp>
        <p:nvSpPr>
          <p:cNvPr id="5" name="Footer Placeholder 4">
            <a:extLst>
              <a:ext uri="{FF2B5EF4-FFF2-40B4-BE49-F238E27FC236}">
                <a16:creationId xmlns:a16="http://schemas.microsoft.com/office/drawing/2014/main" id="{E4F3A787-0AC3-4C22-A76B-951ACEB69091}"/>
              </a:ext>
            </a:extLst>
          </p:cNvPr>
          <p:cNvSpPr>
            <a:spLocks noGrp="1"/>
          </p:cNvSpPr>
          <p:nvPr>
            <p:ph type="ftr" sz="quarter" idx="3"/>
          </p:nvPr>
        </p:nvSpPr>
        <p:spPr>
          <a:xfrm>
            <a:off x="2895600" y="6356350"/>
            <a:ext cx="3352800" cy="365125"/>
          </a:xfrm>
          <a:prstGeom prst="rect">
            <a:avLst/>
          </a:prstGeom>
        </p:spPr>
        <p:txBody>
          <a:bodyPr vert="horz" wrap="square" lIns="91440" tIns="45720" rIns="91440" bIns="45720" numCol="1" anchor="ctr" anchorCtr="0" compatLnSpc="1">
            <a:prstTxWarp prst="textNoShape">
              <a:avLst/>
            </a:prstTxWarp>
          </a:bodyPr>
          <a:lstStyle>
            <a:lvl1pPr algn="ctr">
              <a:defRPr sz="1200" b="0">
                <a:solidFill>
                  <a:srgbClr val="898989"/>
                </a:solidFill>
              </a:defRPr>
            </a:lvl1pPr>
          </a:lstStyle>
          <a:p>
            <a:r>
              <a:rPr lang="en-US" altLang="en-US"/>
              <a:t>Data Structures and Algorithms in Java </a:t>
            </a:r>
          </a:p>
        </p:txBody>
      </p:sp>
      <p:sp>
        <p:nvSpPr>
          <p:cNvPr id="6" name="Slide Number Placeholder 5">
            <a:extLst>
              <a:ext uri="{FF2B5EF4-FFF2-40B4-BE49-F238E27FC236}">
                <a16:creationId xmlns:a16="http://schemas.microsoft.com/office/drawing/2014/main" id="{B34126B0-8017-41C5-9DF3-8243EBAADD0E}"/>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0">
                <a:solidFill>
                  <a:srgbClr val="898989"/>
                </a:solidFill>
              </a:defRPr>
            </a:lvl1pPr>
          </a:lstStyle>
          <a:p>
            <a:fld id="{A1F24F21-2FC7-40FA-8B82-1D32EA35E89C}" type="slidenum">
              <a:rPr lang="en-US" altLang="en-US"/>
              <a:pPr/>
              <a:t>‹#›</a:t>
            </a:fld>
            <a:r>
              <a:rPr lang="en-US" altLang="en-US"/>
              <a:t>/25</a:t>
            </a:r>
          </a:p>
        </p:txBody>
      </p:sp>
      <p:pic>
        <p:nvPicPr>
          <p:cNvPr id="2055" name="Picture 10" descr="logo05">
            <a:extLst>
              <a:ext uri="{FF2B5EF4-FFF2-40B4-BE49-F238E27FC236}">
                <a16:creationId xmlns:a16="http://schemas.microsoft.com/office/drawing/2014/main" id="{E38F675C-AC4A-4B79-8AD5-5916204BED2E}"/>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600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42" r:id="rId1"/>
    <p:sldLayoutId id="2147483841" r:id="rId2"/>
    <p:sldLayoutId id="2147483840" r:id="rId3"/>
    <p:sldLayoutId id="2147483839" r:id="rId4"/>
    <p:sldLayoutId id="2147483838" r:id="rId5"/>
    <p:sldLayoutId id="2147483837" r:id="rId6"/>
    <p:sldLayoutId id="2147483836" r:id="rId7"/>
    <p:sldLayoutId id="2147483835" r:id="rId8"/>
    <p:sldLayoutId id="2147483834" r:id="rId9"/>
    <p:sldLayoutId id="2147483833" r:id="rId10"/>
    <p:sldLayoutId id="2147483832"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Recursion" TargetMode="External"/><Relationship Id="rId7" Type="http://schemas.openxmlformats.org/officeDocument/2006/relationships/image" Target="../media/image2.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hyperlink" Target="http://en.wikipedia.org/wiki/Infinite_regress" TargetMode="External"/><Relationship Id="rId4" Type="http://schemas.openxmlformats.org/officeDocument/2006/relationships/hyperlink" Target="http://en.wikipedia.org/wiki/Well-founded_relatio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a:extLst>
              <a:ext uri="{FF2B5EF4-FFF2-40B4-BE49-F238E27FC236}">
                <a16:creationId xmlns:a16="http://schemas.microsoft.com/office/drawing/2014/main" id="{802C03A9-A966-4E9C-AA6B-B3BC4B25050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3076" name="Title 1">
            <a:extLst>
              <a:ext uri="{FF2B5EF4-FFF2-40B4-BE49-F238E27FC236}">
                <a16:creationId xmlns:a16="http://schemas.microsoft.com/office/drawing/2014/main" id="{2B962C2B-A206-4033-9F4E-490D8779AC82}"/>
              </a:ext>
            </a:extLst>
          </p:cNvPr>
          <p:cNvSpPr>
            <a:spLocks noGrp="1"/>
          </p:cNvSpPr>
          <p:nvPr>
            <p:ph type="ctrTitle" idx="4294967295"/>
          </p:nvPr>
        </p:nvSpPr>
        <p:spPr>
          <a:xfrm>
            <a:off x="533400" y="2438400"/>
            <a:ext cx="7620000" cy="1066800"/>
          </a:xfrm>
        </p:spPr>
        <p:txBody>
          <a:bodyPr/>
          <a:lstStyle/>
          <a:p>
            <a:pPr eaLnBrk="1" hangingPunct="1"/>
            <a:r>
              <a:rPr lang="en-US" altLang="en-US" b="1">
                <a:solidFill>
                  <a:schemeClr val="tx2"/>
                </a:solidFill>
                <a:latin typeface="Arial" panose="020B0604020202020204" pitchFamily="34" charset="0"/>
                <a:cs typeface="Arial" panose="020B0604020202020204" pitchFamily="34" charset="0"/>
              </a:rPr>
              <a:t> 3. Recursion</a:t>
            </a:r>
            <a:endParaRPr lang="en-US" altLang="en-US" b="1">
              <a:solidFill>
                <a:schemeClr val="tx2"/>
              </a:solidFill>
            </a:endParaRPr>
          </a:p>
        </p:txBody>
      </p:sp>
      <p:sp>
        <p:nvSpPr>
          <p:cNvPr id="3078" name="Slide Number Placeholder 5">
            <a:extLst>
              <a:ext uri="{FF2B5EF4-FFF2-40B4-BE49-F238E27FC236}">
                <a16:creationId xmlns:a16="http://schemas.microsoft.com/office/drawing/2014/main" id="{44C4A202-D415-4CF9-A870-D5FCFB89F9C0}"/>
              </a:ext>
            </a:extLst>
          </p:cNvPr>
          <p:cNvSpPr txBox="1">
            <a:spLocks noGrp="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D185084D-B6C3-4E54-B08D-BC5002DE73AA}" type="slidenum">
              <a:rPr lang="en-US" altLang="en-US" sz="1200" b="0">
                <a:solidFill>
                  <a:srgbClr val="898989"/>
                </a:solidFill>
              </a:rPr>
              <a:pPr algn="r" eaLnBrk="1" hangingPunct="1"/>
              <a:t>1</a:t>
            </a:fld>
            <a:r>
              <a:rPr lang="en-US" altLang="en-US" sz="1200" b="0">
                <a:solidFill>
                  <a:srgbClr val="898989"/>
                </a:solidFill>
              </a:rPr>
              <a:t>/25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a:extLst>
              <a:ext uri="{FF2B5EF4-FFF2-40B4-BE49-F238E27FC236}">
                <a16:creationId xmlns:a16="http://schemas.microsoft.com/office/drawing/2014/main" id="{2975DF56-13E6-4528-A437-965057AA3A2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1267" name="Slide Number Placeholder 5">
            <a:extLst>
              <a:ext uri="{FF2B5EF4-FFF2-40B4-BE49-F238E27FC236}">
                <a16:creationId xmlns:a16="http://schemas.microsoft.com/office/drawing/2014/main" id="{6ACDFBF3-F8F2-4A2A-A1AC-A3353B77FCA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614B140C-997A-41B0-A82D-2BB34E99FDA2}" type="slidenum">
              <a:rPr lang="en-US" altLang="en-US" sz="1200" b="0">
                <a:solidFill>
                  <a:srgbClr val="898989"/>
                </a:solidFill>
              </a:rPr>
              <a:pPr eaLnBrk="1" hangingPunct="1"/>
              <a:t>10</a:t>
            </a:fld>
            <a:r>
              <a:rPr lang="en-US" altLang="en-US" sz="1200" b="0">
                <a:solidFill>
                  <a:srgbClr val="898989"/>
                </a:solidFill>
              </a:rPr>
              <a:t>/27</a:t>
            </a:r>
          </a:p>
        </p:txBody>
      </p:sp>
      <p:sp>
        <p:nvSpPr>
          <p:cNvPr id="11268" name="Rectangle 2">
            <a:extLst>
              <a:ext uri="{FF2B5EF4-FFF2-40B4-BE49-F238E27FC236}">
                <a16:creationId xmlns:a16="http://schemas.microsoft.com/office/drawing/2014/main" id="{CAFD55AB-662D-4042-8EC2-9AA233B13763}"/>
              </a:ext>
            </a:extLst>
          </p:cNvPr>
          <p:cNvSpPr>
            <a:spLocks noGrp="1" noChangeArrowheads="1"/>
          </p:cNvSpPr>
          <p:nvPr>
            <p:ph type="title" idx="4294967295"/>
          </p:nvPr>
        </p:nvSpPr>
        <p:spPr>
          <a:xfrm>
            <a:off x="612775" y="533400"/>
            <a:ext cx="7616825" cy="701675"/>
          </a:xfrm>
        </p:spPr>
        <p:txBody>
          <a:bodyPr>
            <a:spAutoFit/>
          </a:bodyPr>
          <a:lstStyle/>
          <a:p>
            <a:r>
              <a:rPr lang="en-US" altLang="en-US" sz="4000" b="1">
                <a:solidFill>
                  <a:srgbClr val="CC3300"/>
                </a:solidFill>
              </a:rPr>
              <a:t>Anatomy of a recursive Call</a:t>
            </a:r>
          </a:p>
        </p:txBody>
      </p:sp>
      <p:grpSp>
        <p:nvGrpSpPr>
          <p:cNvPr id="11269" name="Group 33">
            <a:extLst>
              <a:ext uri="{FF2B5EF4-FFF2-40B4-BE49-F238E27FC236}">
                <a16:creationId xmlns:a16="http://schemas.microsoft.com/office/drawing/2014/main" id="{560AB406-14FA-4A87-ADB7-18408AE10360}"/>
              </a:ext>
            </a:extLst>
          </p:cNvPr>
          <p:cNvGrpSpPr>
            <a:grpSpLocks/>
          </p:cNvGrpSpPr>
          <p:nvPr/>
        </p:nvGrpSpPr>
        <p:grpSpPr bwMode="auto">
          <a:xfrm>
            <a:off x="609600" y="1295400"/>
            <a:ext cx="8153400" cy="5029200"/>
            <a:chOff x="762000" y="1600200"/>
            <a:chExt cx="8153400" cy="5029200"/>
          </a:xfrm>
        </p:grpSpPr>
        <p:grpSp>
          <p:nvGrpSpPr>
            <p:cNvPr id="11270" name="Group 23">
              <a:extLst>
                <a:ext uri="{FF2B5EF4-FFF2-40B4-BE49-F238E27FC236}">
                  <a16:creationId xmlns:a16="http://schemas.microsoft.com/office/drawing/2014/main" id="{3FBE53B3-653A-4C50-8DD1-A35476F2F5D4}"/>
                </a:ext>
              </a:extLst>
            </p:cNvPr>
            <p:cNvGrpSpPr>
              <a:grpSpLocks/>
            </p:cNvGrpSpPr>
            <p:nvPr/>
          </p:nvGrpSpPr>
          <p:grpSpPr bwMode="auto">
            <a:xfrm>
              <a:off x="762000" y="1600200"/>
              <a:ext cx="6858000" cy="5029200"/>
              <a:chOff x="762000" y="1600200"/>
              <a:chExt cx="6858000" cy="5029200"/>
            </a:xfrm>
          </p:grpSpPr>
          <p:sp>
            <p:nvSpPr>
              <p:cNvPr id="1573891" name="Rectangle 3">
                <a:extLst>
                  <a:ext uri="{FF2B5EF4-FFF2-40B4-BE49-F238E27FC236}">
                    <a16:creationId xmlns:a16="http://schemas.microsoft.com/office/drawing/2014/main" id="{3C31847E-3816-45CE-A893-3CD06606985C}"/>
                  </a:ext>
                </a:extLst>
              </p:cNvPr>
              <p:cNvSpPr>
                <a:spLocks noChangeArrowheads="1"/>
              </p:cNvSpPr>
              <p:nvPr/>
            </p:nvSpPr>
            <p:spPr bwMode="auto">
              <a:xfrm>
                <a:off x="762000" y="5029200"/>
                <a:ext cx="5029200" cy="990600"/>
              </a:xfrm>
              <a:prstGeom prst="rect">
                <a:avLst/>
              </a:prstGeom>
              <a:noFill/>
              <a:ln w="9525">
                <a:solidFill>
                  <a:schemeClr val="bg1"/>
                </a:solidFill>
                <a:miter lim="800000"/>
                <a:headEnd/>
                <a:tailEnd type="none" w="lg" len="lg"/>
              </a:ln>
            </p:spPr>
            <p:txBody>
              <a:bodyPr wrap="none"/>
              <a:lstStyle/>
              <a:p>
                <a:pPr>
                  <a:defRPr/>
                </a:pPr>
                <a:r>
                  <a:rPr lang="en-US" sz="1800" dirty="0">
                    <a:latin typeface="+mn-lt"/>
                  </a:rPr>
                  <a:t>N = 4</a:t>
                </a:r>
              </a:p>
              <a:p>
                <a:pPr>
                  <a:defRPr/>
                </a:pPr>
                <a:r>
                  <a:rPr lang="en-US" sz="1800" dirty="0">
                    <a:latin typeface="+mn-lt"/>
                  </a:rPr>
                  <a:t>N &lt;= 1? NO</a:t>
                </a:r>
              </a:p>
              <a:p>
                <a:pPr>
                  <a:defRPr/>
                </a:pPr>
                <a:r>
                  <a:rPr lang="en-US" sz="1800" dirty="0">
                    <a:latin typeface="+mn-lt"/>
                  </a:rPr>
                  <a:t>return (4 * factorial (3)) = </a:t>
                </a:r>
              </a:p>
            </p:txBody>
          </p:sp>
          <p:sp>
            <p:nvSpPr>
              <p:cNvPr id="1573892" name="Rectangle 4">
                <a:extLst>
                  <a:ext uri="{FF2B5EF4-FFF2-40B4-BE49-F238E27FC236}">
                    <a16:creationId xmlns:a16="http://schemas.microsoft.com/office/drawing/2014/main" id="{00B4D7E8-7D6C-4533-8FB6-28649C19B6EC}"/>
                  </a:ext>
                </a:extLst>
              </p:cNvPr>
              <p:cNvSpPr>
                <a:spLocks noChangeArrowheads="1"/>
              </p:cNvSpPr>
              <p:nvPr/>
            </p:nvSpPr>
            <p:spPr bwMode="auto">
              <a:xfrm>
                <a:off x="762000" y="3886200"/>
                <a:ext cx="5029200" cy="990600"/>
              </a:xfrm>
              <a:prstGeom prst="rect">
                <a:avLst/>
              </a:prstGeom>
              <a:noFill/>
              <a:ln w="9525">
                <a:solidFill>
                  <a:schemeClr val="bg1"/>
                </a:solidFill>
                <a:miter lim="800000"/>
                <a:headEnd/>
                <a:tailEnd type="none" w="lg" len="lg"/>
              </a:ln>
            </p:spPr>
            <p:txBody>
              <a:bodyPr wrap="none"/>
              <a:lstStyle/>
              <a:p>
                <a:pPr>
                  <a:defRPr/>
                </a:pPr>
                <a:r>
                  <a:rPr lang="en-US" sz="1800" dirty="0">
                    <a:latin typeface="+mn-lt"/>
                  </a:rPr>
                  <a:t>N = 3</a:t>
                </a:r>
              </a:p>
              <a:p>
                <a:pPr>
                  <a:defRPr/>
                </a:pPr>
                <a:r>
                  <a:rPr lang="en-US" sz="1800" dirty="0">
                    <a:latin typeface="+mn-lt"/>
                  </a:rPr>
                  <a:t>N &lt;= 1? NO</a:t>
                </a:r>
              </a:p>
              <a:p>
                <a:pPr>
                  <a:defRPr/>
                </a:pPr>
                <a:r>
                  <a:rPr lang="en-US" sz="1800" dirty="0">
                    <a:latin typeface="+mn-lt"/>
                  </a:rPr>
                  <a:t>return (3 * factorial (2)) = </a:t>
                </a:r>
              </a:p>
            </p:txBody>
          </p:sp>
          <p:sp>
            <p:nvSpPr>
              <p:cNvPr id="1573893" name="Rectangle 5">
                <a:extLst>
                  <a:ext uri="{FF2B5EF4-FFF2-40B4-BE49-F238E27FC236}">
                    <a16:creationId xmlns:a16="http://schemas.microsoft.com/office/drawing/2014/main" id="{C79C3A71-11FA-4DFD-98B7-602FD1427ACB}"/>
                  </a:ext>
                </a:extLst>
              </p:cNvPr>
              <p:cNvSpPr>
                <a:spLocks noChangeArrowheads="1"/>
              </p:cNvSpPr>
              <p:nvPr/>
            </p:nvSpPr>
            <p:spPr bwMode="auto">
              <a:xfrm>
                <a:off x="762000" y="2743200"/>
                <a:ext cx="5029200" cy="990600"/>
              </a:xfrm>
              <a:prstGeom prst="rect">
                <a:avLst/>
              </a:prstGeom>
              <a:noFill/>
              <a:ln w="9525">
                <a:solidFill>
                  <a:schemeClr val="bg1"/>
                </a:solidFill>
                <a:miter lim="800000"/>
                <a:headEnd/>
                <a:tailEnd type="none" w="lg" len="lg"/>
              </a:ln>
            </p:spPr>
            <p:txBody>
              <a:bodyPr wrap="none"/>
              <a:lstStyle/>
              <a:p>
                <a:pPr>
                  <a:defRPr/>
                </a:pPr>
                <a:r>
                  <a:rPr lang="en-US" sz="1800" dirty="0">
                    <a:latin typeface="+mn-lt"/>
                  </a:rPr>
                  <a:t>N = 2</a:t>
                </a:r>
              </a:p>
              <a:p>
                <a:pPr>
                  <a:defRPr/>
                </a:pPr>
                <a:r>
                  <a:rPr lang="en-US" sz="1800" dirty="0">
                    <a:latin typeface="+mn-lt"/>
                  </a:rPr>
                  <a:t>N &lt;= 1? NO</a:t>
                </a:r>
              </a:p>
              <a:p>
                <a:pPr>
                  <a:defRPr/>
                </a:pPr>
                <a:r>
                  <a:rPr lang="en-US" sz="1800" dirty="0">
                    <a:latin typeface="+mn-lt"/>
                  </a:rPr>
                  <a:t>return (2 * factorial (1)) = </a:t>
                </a:r>
              </a:p>
            </p:txBody>
          </p:sp>
          <p:sp>
            <p:nvSpPr>
              <p:cNvPr id="11279" name="Rectangle 6">
                <a:extLst>
                  <a:ext uri="{FF2B5EF4-FFF2-40B4-BE49-F238E27FC236}">
                    <a16:creationId xmlns:a16="http://schemas.microsoft.com/office/drawing/2014/main" id="{D23888E4-05C1-41FC-918C-D102B5651EC0}"/>
                  </a:ext>
                </a:extLst>
              </p:cNvPr>
              <p:cNvSpPr>
                <a:spLocks noChangeArrowheads="1"/>
              </p:cNvSpPr>
              <p:nvPr/>
            </p:nvSpPr>
            <p:spPr bwMode="auto">
              <a:xfrm>
                <a:off x="762000" y="1600200"/>
                <a:ext cx="5029200" cy="9906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800">
                    <a:latin typeface="Tw Cen MT" panose="020B0602020104020603" pitchFamily="34" charset="0"/>
                  </a:rPr>
                  <a:t>N = 1</a:t>
                </a:r>
              </a:p>
              <a:p>
                <a:pPr eaLnBrk="1" hangingPunct="1"/>
                <a:r>
                  <a:rPr lang="en-US" altLang="en-US" sz="1800">
                    <a:latin typeface="Tw Cen MT" panose="020B0602020104020603" pitchFamily="34" charset="0"/>
                  </a:rPr>
                  <a:t>N &lt;= 1? YES</a:t>
                </a:r>
              </a:p>
              <a:p>
                <a:pPr eaLnBrk="1" hangingPunct="1"/>
                <a:r>
                  <a:rPr lang="en-US" altLang="en-US" sz="1800">
                    <a:latin typeface="Tw Cen MT" panose="020B0602020104020603" pitchFamily="34" charset="0"/>
                  </a:rPr>
                  <a:t>Return (1) </a:t>
                </a:r>
              </a:p>
            </p:txBody>
          </p:sp>
          <p:sp>
            <p:nvSpPr>
              <p:cNvPr id="1573895" name="Rectangle 7">
                <a:extLst>
                  <a:ext uri="{FF2B5EF4-FFF2-40B4-BE49-F238E27FC236}">
                    <a16:creationId xmlns:a16="http://schemas.microsoft.com/office/drawing/2014/main" id="{397AECEF-0D4E-4927-9D32-BA9EA268E998}"/>
                  </a:ext>
                </a:extLst>
              </p:cNvPr>
              <p:cNvSpPr>
                <a:spLocks noChangeArrowheads="1"/>
              </p:cNvSpPr>
              <p:nvPr/>
            </p:nvSpPr>
            <p:spPr bwMode="auto">
              <a:xfrm>
                <a:off x="6172200" y="5257800"/>
                <a:ext cx="1447800" cy="533400"/>
              </a:xfrm>
              <a:prstGeom prst="rect">
                <a:avLst/>
              </a:prstGeom>
              <a:noFill/>
              <a:ln w="9525">
                <a:solidFill>
                  <a:schemeClr val="bg1"/>
                </a:solidFill>
                <a:miter lim="800000"/>
                <a:headEnd/>
                <a:tailEnd type="none" w="lg" len="lg"/>
              </a:ln>
            </p:spPr>
            <p:txBody>
              <a:bodyPr wrap="none" anchor="ctr"/>
              <a:lstStyle/>
              <a:p>
                <a:pPr>
                  <a:defRPr/>
                </a:pPr>
                <a:r>
                  <a:rPr lang="en-US" sz="1800" dirty="0">
                    <a:latin typeface="+mn-lt"/>
                  </a:rPr>
                  <a:t>factorial(4)</a:t>
                </a:r>
              </a:p>
            </p:txBody>
          </p:sp>
          <p:sp>
            <p:nvSpPr>
              <p:cNvPr id="1573896" name="Rectangle 8">
                <a:extLst>
                  <a:ext uri="{FF2B5EF4-FFF2-40B4-BE49-F238E27FC236}">
                    <a16:creationId xmlns:a16="http://schemas.microsoft.com/office/drawing/2014/main" id="{1A5999F0-DA40-45F0-954B-26957C06511B}"/>
                  </a:ext>
                </a:extLst>
              </p:cNvPr>
              <p:cNvSpPr>
                <a:spLocks noChangeArrowheads="1"/>
              </p:cNvSpPr>
              <p:nvPr/>
            </p:nvSpPr>
            <p:spPr bwMode="auto">
              <a:xfrm>
                <a:off x="6172200" y="4114800"/>
                <a:ext cx="1447800" cy="533400"/>
              </a:xfrm>
              <a:prstGeom prst="rect">
                <a:avLst/>
              </a:prstGeom>
              <a:noFill/>
              <a:ln w="9525">
                <a:solidFill>
                  <a:schemeClr val="bg1"/>
                </a:solidFill>
                <a:miter lim="800000"/>
                <a:headEnd/>
                <a:tailEnd type="none" w="lg" len="lg"/>
              </a:ln>
            </p:spPr>
            <p:txBody>
              <a:bodyPr wrap="none" anchor="ctr"/>
              <a:lstStyle/>
              <a:p>
                <a:pPr>
                  <a:defRPr/>
                </a:pPr>
                <a:r>
                  <a:rPr lang="en-US" sz="1800" dirty="0">
                    <a:latin typeface="+mn-lt"/>
                  </a:rPr>
                  <a:t>factorial(3)</a:t>
                </a:r>
              </a:p>
            </p:txBody>
          </p:sp>
          <p:sp>
            <p:nvSpPr>
              <p:cNvPr id="1573897" name="Rectangle 9">
                <a:extLst>
                  <a:ext uri="{FF2B5EF4-FFF2-40B4-BE49-F238E27FC236}">
                    <a16:creationId xmlns:a16="http://schemas.microsoft.com/office/drawing/2014/main" id="{A88DC540-911D-4C8A-AAF1-5C9B814AF28C}"/>
                  </a:ext>
                </a:extLst>
              </p:cNvPr>
              <p:cNvSpPr>
                <a:spLocks noChangeArrowheads="1"/>
              </p:cNvSpPr>
              <p:nvPr/>
            </p:nvSpPr>
            <p:spPr bwMode="auto">
              <a:xfrm>
                <a:off x="6172200" y="2895600"/>
                <a:ext cx="1447800" cy="533400"/>
              </a:xfrm>
              <a:prstGeom prst="rect">
                <a:avLst/>
              </a:prstGeom>
              <a:noFill/>
              <a:ln w="9525">
                <a:solidFill>
                  <a:schemeClr val="bg1"/>
                </a:solidFill>
                <a:miter lim="800000"/>
                <a:headEnd/>
                <a:tailEnd type="none" w="lg" len="lg"/>
              </a:ln>
            </p:spPr>
            <p:txBody>
              <a:bodyPr wrap="none" anchor="ctr"/>
              <a:lstStyle/>
              <a:p>
                <a:pPr>
                  <a:defRPr/>
                </a:pPr>
                <a:r>
                  <a:rPr lang="en-US" sz="1800" dirty="0">
                    <a:latin typeface="+mn-lt"/>
                  </a:rPr>
                  <a:t>factorial(2)</a:t>
                </a:r>
              </a:p>
            </p:txBody>
          </p:sp>
          <p:sp>
            <p:nvSpPr>
              <p:cNvPr id="1573898" name="Rectangle 10">
                <a:extLst>
                  <a:ext uri="{FF2B5EF4-FFF2-40B4-BE49-F238E27FC236}">
                    <a16:creationId xmlns:a16="http://schemas.microsoft.com/office/drawing/2014/main" id="{13AB9463-2847-4B39-BA31-B83490D613CF}"/>
                  </a:ext>
                </a:extLst>
              </p:cNvPr>
              <p:cNvSpPr>
                <a:spLocks noChangeArrowheads="1"/>
              </p:cNvSpPr>
              <p:nvPr/>
            </p:nvSpPr>
            <p:spPr bwMode="auto">
              <a:xfrm>
                <a:off x="6172200" y="1828800"/>
                <a:ext cx="1447800" cy="533400"/>
              </a:xfrm>
              <a:prstGeom prst="rect">
                <a:avLst/>
              </a:prstGeom>
              <a:noFill/>
              <a:ln w="9525">
                <a:solidFill>
                  <a:schemeClr val="bg1"/>
                </a:solidFill>
                <a:miter lim="800000"/>
                <a:headEnd/>
                <a:tailEnd type="none" w="lg" len="lg"/>
              </a:ln>
            </p:spPr>
            <p:txBody>
              <a:bodyPr wrap="none" anchor="ctr"/>
              <a:lstStyle/>
              <a:p>
                <a:pPr>
                  <a:defRPr/>
                </a:pPr>
                <a:r>
                  <a:rPr lang="en-US" sz="1800" dirty="0">
                    <a:latin typeface="+mn-lt"/>
                  </a:rPr>
                  <a:t>factorial(1)</a:t>
                </a:r>
              </a:p>
            </p:txBody>
          </p:sp>
          <p:sp>
            <p:nvSpPr>
              <p:cNvPr id="1573899" name="Rectangle 11">
                <a:extLst>
                  <a:ext uri="{FF2B5EF4-FFF2-40B4-BE49-F238E27FC236}">
                    <a16:creationId xmlns:a16="http://schemas.microsoft.com/office/drawing/2014/main" id="{2733F696-5667-449E-8FC0-1683F15395C4}"/>
                  </a:ext>
                </a:extLst>
              </p:cNvPr>
              <p:cNvSpPr>
                <a:spLocks noChangeArrowheads="1"/>
              </p:cNvSpPr>
              <p:nvPr/>
            </p:nvSpPr>
            <p:spPr bwMode="auto">
              <a:xfrm>
                <a:off x="4114800" y="3200400"/>
                <a:ext cx="1447800" cy="533400"/>
              </a:xfrm>
              <a:prstGeom prst="rect">
                <a:avLst/>
              </a:prstGeom>
              <a:noFill/>
              <a:ln w="9525">
                <a:solidFill>
                  <a:schemeClr val="bg1"/>
                </a:solidFill>
                <a:miter lim="800000"/>
                <a:headEnd/>
                <a:tailEnd type="none" w="lg" len="lg"/>
              </a:ln>
            </p:spPr>
            <p:txBody>
              <a:bodyPr wrap="none" anchor="ctr"/>
              <a:lstStyle/>
              <a:p>
                <a:pPr>
                  <a:defRPr/>
                </a:pPr>
                <a:r>
                  <a:rPr lang="en-US" sz="1800">
                    <a:solidFill>
                      <a:srgbClr val="FF0000"/>
                    </a:solidFill>
                    <a:latin typeface="+mn-lt"/>
                  </a:rPr>
                  <a:t>2</a:t>
                </a:r>
              </a:p>
            </p:txBody>
          </p:sp>
          <p:sp>
            <p:nvSpPr>
              <p:cNvPr id="1573900" name="Rectangle 12">
                <a:extLst>
                  <a:ext uri="{FF2B5EF4-FFF2-40B4-BE49-F238E27FC236}">
                    <a16:creationId xmlns:a16="http://schemas.microsoft.com/office/drawing/2014/main" id="{089D88B4-7E63-4BFD-92A7-2CBC80989BBE}"/>
                  </a:ext>
                </a:extLst>
              </p:cNvPr>
              <p:cNvSpPr>
                <a:spLocks noChangeArrowheads="1"/>
              </p:cNvSpPr>
              <p:nvPr/>
            </p:nvSpPr>
            <p:spPr bwMode="auto">
              <a:xfrm>
                <a:off x="4114800" y="4343400"/>
                <a:ext cx="1447800" cy="533400"/>
              </a:xfrm>
              <a:prstGeom prst="rect">
                <a:avLst/>
              </a:prstGeom>
              <a:noFill/>
              <a:ln w="9525">
                <a:solidFill>
                  <a:schemeClr val="bg1"/>
                </a:solidFill>
                <a:miter lim="800000"/>
                <a:headEnd/>
                <a:tailEnd type="none" w="lg" len="lg"/>
              </a:ln>
            </p:spPr>
            <p:txBody>
              <a:bodyPr wrap="none" anchor="ctr"/>
              <a:lstStyle/>
              <a:p>
                <a:pPr>
                  <a:defRPr/>
                </a:pPr>
                <a:r>
                  <a:rPr lang="en-US" sz="1800">
                    <a:solidFill>
                      <a:srgbClr val="FF0000"/>
                    </a:solidFill>
                    <a:latin typeface="+mn-lt"/>
                  </a:rPr>
                  <a:t>6</a:t>
                </a:r>
              </a:p>
            </p:txBody>
          </p:sp>
          <p:sp>
            <p:nvSpPr>
              <p:cNvPr id="1573901" name="Rectangle 13">
                <a:extLst>
                  <a:ext uri="{FF2B5EF4-FFF2-40B4-BE49-F238E27FC236}">
                    <a16:creationId xmlns:a16="http://schemas.microsoft.com/office/drawing/2014/main" id="{E4F8C71A-41DF-42E8-865A-089B97FB50AF}"/>
                  </a:ext>
                </a:extLst>
              </p:cNvPr>
              <p:cNvSpPr>
                <a:spLocks noChangeArrowheads="1"/>
              </p:cNvSpPr>
              <p:nvPr/>
            </p:nvSpPr>
            <p:spPr bwMode="auto">
              <a:xfrm>
                <a:off x="4114800" y="5486400"/>
                <a:ext cx="1447800" cy="533400"/>
              </a:xfrm>
              <a:prstGeom prst="rect">
                <a:avLst/>
              </a:prstGeom>
              <a:noFill/>
              <a:ln w="9525">
                <a:solidFill>
                  <a:schemeClr val="bg1"/>
                </a:solidFill>
                <a:miter lim="800000"/>
                <a:headEnd/>
                <a:tailEnd type="none" w="lg" len="lg"/>
              </a:ln>
            </p:spPr>
            <p:txBody>
              <a:bodyPr wrap="none" anchor="ctr"/>
              <a:lstStyle/>
              <a:p>
                <a:pPr>
                  <a:defRPr/>
                </a:pPr>
                <a:r>
                  <a:rPr lang="en-US" sz="1800">
                    <a:solidFill>
                      <a:srgbClr val="FF0000"/>
                    </a:solidFill>
                    <a:latin typeface="+mn-lt"/>
                  </a:rPr>
                  <a:t>24</a:t>
                </a:r>
              </a:p>
            </p:txBody>
          </p:sp>
          <p:sp>
            <p:nvSpPr>
              <p:cNvPr id="1573902" name="Rectangle 14">
                <a:extLst>
                  <a:ext uri="{FF2B5EF4-FFF2-40B4-BE49-F238E27FC236}">
                    <a16:creationId xmlns:a16="http://schemas.microsoft.com/office/drawing/2014/main" id="{C1D05D9D-F66E-483C-B21F-2247B1513FB4}"/>
                  </a:ext>
                </a:extLst>
              </p:cNvPr>
              <p:cNvSpPr>
                <a:spLocks noChangeArrowheads="1"/>
              </p:cNvSpPr>
              <p:nvPr/>
            </p:nvSpPr>
            <p:spPr bwMode="auto">
              <a:xfrm>
                <a:off x="4114800" y="2057400"/>
                <a:ext cx="1447800" cy="533400"/>
              </a:xfrm>
              <a:prstGeom prst="rect">
                <a:avLst/>
              </a:prstGeom>
              <a:noFill/>
              <a:ln w="9525">
                <a:solidFill>
                  <a:schemeClr val="bg1"/>
                </a:solidFill>
                <a:miter lim="800000"/>
                <a:headEnd/>
                <a:tailEnd type="none" w="lg" len="lg"/>
              </a:ln>
            </p:spPr>
            <p:txBody>
              <a:bodyPr wrap="none" anchor="ctr"/>
              <a:lstStyle/>
              <a:p>
                <a:pPr>
                  <a:defRPr/>
                </a:pPr>
                <a:r>
                  <a:rPr lang="en-US" sz="1800">
                    <a:solidFill>
                      <a:srgbClr val="FF0000"/>
                    </a:solidFill>
                    <a:latin typeface="+mn-lt"/>
                  </a:rPr>
                  <a:t>1</a:t>
                </a:r>
              </a:p>
            </p:txBody>
          </p:sp>
          <p:sp>
            <p:nvSpPr>
              <p:cNvPr id="1573903" name="Line 15">
                <a:extLst>
                  <a:ext uri="{FF2B5EF4-FFF2-40B4-BE49-F238E27FC236}">
                    <a16:creationId xmlns:a16="http://schemas.microsoft.com/office/drawing/2014/main" id="{BD4B51C9-CF45-490E-B0FC-21FCE24CC1EC}"/>
                  </a:ext>
                </a:extLst>
              </p:cNvPr>
              <p:cNvSpPr>
                <a:spLocks noChangeShapeType="1"/>
              </p:cNvSpPr>
              <p:nvPr/>
            </p:nvSpPr>
            <p:spPr bwMode="auto">
              <a:xfrm flipH="1">
                <a:off x="3733800" y="2514600"/>
                <a:ext cx="838200" cy="457200"/>
              </a:xfrm>
              <a:prstGeom prst="line">
                <a:avLst/>
              </a:prstGeom>
              <a:noFill/>
              <a:ln w="19050">
                <a:solidFill>
                  <a:srgbClr val="FF0000"/>
                </a:solidFill>
                <a:round/>
                <a:headEnd/>
                <a:tailEnd type="triangle" w="lg" len="lg"/>
              </a:ln>
            </p:spPr>
            <p:txBody>
              <a:bodyPr/>
              <a:lstStyle/>
              <a:p>
                <a:pPr>
                  <a:defRPr/>
                </a:pPr>
                <a:endParaRPr lang="en-US" sz="1800" b="0">
                  <a:latin typeface="+mn-lt"/>
                </a:endParaRPr>
              </a:p>
            </p:txBody>
          </p:sp>
          <p:sp>
            <p:nvSpPr>
              <p:cNvPr id="11289" name="Oval 16">
                <a:extLst>
                  <a:ext uri="{FF2B5EF4-FFF2-40B4-BE49-F238E27FC236}">
                    <a16:creationId xmlns:a16="http://schemas.microsoft.com/office/drawing/2014/main" id="{FD4B07DC-5CAE-4FD4-BF72-5AF0D0C1663C}"/>
                  </a:ext>
                </a:extLst>
              </p:cNvPr>
              <p:cNvSpPr>
                <a:spLocks noChangeArrowheads="1"/>
              </p:cNvSpPr>
              <p:nvPr/>
            </p:nvSpPr>
            <p:spPr bwMode="auto">
              <a:xfrm>
                <a:off x="3200400" y="2819400"/>
                <a:ext cx="533400" cy="533400"/>
              </a:xfrm>
              <a:prstGeom prst="ellipse">
                <a:avLst/>
              </a:prstGeom>
              <a:noFill/>
              <a:ln w="9525">
                <a:solidFill>
                  <a:schemeClr val="bg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800">
                    <a:solidFill>
                      <a:schemeClr val="folHlink"/>
                    </a:solidFill>
                    <a:latin typeface="Tw Cen MT" panose="020B0602020104020603" pitchFamily="34" charset="0"/>
                  </a:rPr>
                  <a:t>1</a:t>
                </a:r>
              </a:p>
            </p:txBody>
          </p:sp>
          <p:sp>
            <p:nvSpPr>
              <p:cNvPr id="1573905" name="Line 17">
                <a:extLst>
                  <a:ext uri="{FF2B5EF4-FFF2-40B4-BE49-F238E27FC236}">
                    <a16:creationId xmlns:a16="http://schemas.microsoft.com/office/drawing/2014/main" id="{0BEE13D1-DB84-4802-BCE0-4C441F010FF5}"/>
                  </a:ext>
                </a:extLst>
              </p:cNvPr>
              <p:cNvSpPr>
                <a:spLocks noChangeShapeType="1"/>
              </p:cNvSpPr>
              <p:nvPr/>
            </p:nvSpPr>
            <p:spPr bwMode="auto">
              <a:xfrm flipH="1">
                <a:off x="3733800" y="3657600"/>
                <a:ext cx="838200" cy="457200"/>
              </a:xfrm>
              <a:prstGeom prst="line">
                <a:avLst/>
              </a:prstGeom>
              <a:noFill/>
              <a:ln w="19050">
                <a:solidFill>
                  <a:srgbClr val="FF0000"/>
                </a:solidFill>
                <a:round/>
                <a:headEnd/>
                <a:tailEnd type="triangle" w="lg" len="lg"/>
              </a:ln>
            </p:spPr>
            <p:txBody>
              <a:bodyPr/>
              <a:lstStyle/>
              <a:p>
                <a:pPr>
                  <a:defRPr/>
                </a:pPr>
                <a:endParaRPr lang="en-US" sz="1800" b="0">
                  <a:latin typeface="+mn-lt"/>
                </a:endParaRPr>
              </a:p>
            </p:txBody>
          </p:sp>
          <p:sp>
            <p:nvSpPr>
              <p:cNvPr id="11291" name="Oval 18">
                <a:extLst>
                  <a:ext uri="{FF2B5EF4-FFF2-40B4-BE49-F238E27FC236}">
                    <a16:creationId xmlns:a16="http://schemas.microsoft.com/office/drawing/2014/main" id="{250CA17A-6E96-4E75-B223-51F53FC1A8AD}"/>
                  </a:ext>
                </a:extLst>
              </p:cNvPr>
              <p:cNvSpPr>
                <a:spLocks noChangeArrowheads="1"/>
              </p:cNvSpPr>
              <p:nvPr/>
            </p:nvSpPr>
            <p:spPr bwMode="auto">
              <a:xfrm>
                <a:off x="3200400" y="3962400"/>
                <a:ext cx="533400" cy="533400"/>
              </a:xfrm>
              <a:prstGeom prst="ellipse">
                <a:avLst/>
              </a:prstGeom>
              <a:noFill/>
              <a:ln w="9525">
                <a:solidFill>
                  <a:schemeClr val="bg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800">
                    <a:solidFill>
                      <a:schemeClr val="folHlink"/>
                    </a:solidFill>
                    <a:latin typeface="Tw Cen MT" panose="020B0602020104020603" pitchFamily="34" charset="0"/>
                  </a:rPr>
                  <a:t>2</a:t>
                </a:r>
              </a:p>
            </p:txBody>
          </p:sp>
          <p:sp>
            <p:nvSpPr>
              <p:cNvPr id="1573907" name="Line 19">
                <a:extLst>
                  <a:ext uri="{FF2B5EF4-FFF2-40B4-BE49-F238E27FC236}">
                    <a16:creationId xmlns:a16="http://schemas.microsoft.com/office/drawing/2014/main" id="{C9B8AAEC-4F8D-4F56-AE90-1DF3A43D88DB}"/>
                  </a:ext>
                </a:extLst>
              </p:cNvPr>
              <p:cNvSpPr>
                <a:spLocks noChangeShapeType="1"/>
              </p:cNvSpPr>
              <p:nvPr/>
            </p:nvSpPr>
            <p:spPr bwMode="auto">
              <a:xfrm flipH="1">
                <a:off x="3733800" y="4800600"/>
                <a:ext cx="838200" cy="457200"/>
              </a:xfrm>
              <a:prstGeom prst="line">
                <a:avLst/>
              </a:prstGeom>
              <a:noFill/>
              <a:ln w="19050">
                <a:solidFill>
                  <a:srgbClr val="FF0000"/>
                </a:solidFill>
                <a:round/>
                <a:headEnd/>
                <a:tailEnd type="triangle" w="lg" len="lg"/>
              </a:ln>
            </p:spPr>
            <p:txBody>
              <a:bodyPr/>
              <a:lstStyle/>
              <a:p>
                <a:pPr>
                  <a:defRPr/>
                </a:pPr>
                <a:endParaRPr lang="en-US" sz="1800" b="0">
                  <a:latin typeface="+mn-lt"/>
                </a:endParaRPr>
              </a:p>
            </p:txBody>
          </p:sp>
          <p:sp>
            <p:nvSpPr>
              <p:cNvPr id="11293" name="Oval 20">
                <a:extLst>
                  <a:ext uri="{FF2B5EF4-FFF2-40B4-BE49-F238E27FC236}">
                    <a16:creationId xmlns:a16="http://schemas.microsoft.com/office/drawing/2014/main" id="{B795883B-FEAF-4742-BE24-9B19C52D9D6A}"/>
                  </a:ext>
                </a:extLst>
              </p:cNvPr>
              <p:cNvSpPr>
                <a:spLocks noChangeArrowheads="1"/>
              </p:cNvSpPr>
              <p:nvPr/>
            </p:nvSpPr>
            <p:spPr bwMode="auto">
              <a:xfrm>
                <a:off x="3200400" y="5105400"/>
                <a:ext cx="533400" cy="533400"/>
              </a:xfrm>
              <a:prstGeom prst="ellipse">
                <a:avLst/>
              </a:prstGeom>
              <a:noFill/>
              <a:ln w="9525">
                <a:solidFill>
                  <a:schemeClr val="bg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800">
                    <a:solidFill>
                      <a:schemeClr val="folHlink"/>
                    </a:solidFill>
                    <a:latin typeface="Tw Cen MT" panose="020B0602020104020603" pitchFamily="34" charset="0"/>
                  </a:rPr>
                  <a:t>6</a:t>
                </a:r>
              </a:p>
            </p:txBody>
          </p:sp>
          <p:sp>
            <p:nvSpPr>
              <p:cNvPr id="1573909" name="Line 21">
                <a:extLst>
                  <a:ext uri="{FF2B5EF4-FFF2-40B4-BE49-F238E27FC236}">
                    <a16:creationId xmlns:a16="http://schemas.microsoft.com/office/drawing/2014/main" id="{C94DC133-C73C-4C9D-B42C-ED9A45F92B43}"/>
                  </a:ext>
                </a:extLst>
              </p:cNvPr>
              <p:cNvSpPr>
                <a:spLocks noChangeShapeType="1"/>
              </p:cNvSpPr>
              <p:nvPr/>
            </p:nvSpPr>
            <p:spPr bwMode="auto">
              <a:xfrm>
                <a:off x="5105400" y="5791200"/>
                <a:ext cx="1371600" cy="533400"/>
              </a:xfrm>
              <a:prstGeom prst="line">
                <a:avLst/>
              </a:prstGeom>
              <a:noFill/>
              <a:ln w="19050">
                <a:solidFill>
                  <a:srgbClr val="FF0000"/>
                </a:solidFill>
                <a:round/>
                <a:headEnd/>
                <a:tailEnd type="triangle" w="lg" len="lg"/>
              </a:ln>
            </p:spPr>
            <p:txBody>
              <a:bodyPr/>
              <a:lstStyle/>
              <a:p>
                <a:pPr>
                  <a:defRPr/>
                </a:pPr>
                <a:endParaRPr lang="en-US" sz="1800" b="0">
                  <a:latin typeface="+mn-lt"/>
                </a:endParaRPr>
              </a:p>
            </p:txBody>
          </p:sp>
          <p:sp>
            <p:nvSpPr>
              <p:cNvPr id="1573910" name="Oval 22">
                <a:extLst>
                  <a:ext uri="{FF2B5EF4-FFF2-40B4-BE49-F238E27FC236}">
                    <a16:creationId xmlns:a16="http://schemas.microsoft.com/office/drawing/2014/main" id="{061D42B9-CC8F-4DB7-89A0-51A26B80548F}"/>
                  </a:ext>
                </a:extLst>
              </p:cNvPr>
              <p:cNvSpPr>
                <a:spLocks noChangeArrowheads="1"/>
              </p:cNvSpPr>
              <p:nvPr/>
            </p:nvSpPr>
            <p:spPr bwMode="auto">
              <a:xfrm>
                <a:off x="6553200" y="6096000"/>
                <a:ext cx="533400" cy="533400"/>
              </a:xfrm>
              <a:prstGeom prst="ellipse">
                <a:avLst/>
              </a:prstGeom>
              <a:noFill/>
              <a:ln w="9525">
                <a:solidFill>
                  <a:schemeClr val="bg1"/>
                </a:solidFill>
                <a:round/>
                <a:headEnd/>
                <a:tailEnd type="none" w="lg" len="lg"/>
              </a:ln>
            </p:spPr>
            <p:txBody>
              <a:bodyPr wrap="none" anchor="ctr"/>
              <a:lstStyle/>
              <a:p>
                <a:pPr>
                  <a:defRPr/>
                </a:pPr>
                <a:r>
                  <a:rPr lang="en-US" sz="1800">
                    <a:solidFill>
                      <a:srgbClr val="FF0000"/>
                    </a:solidFill>
                    <a:latin typeface="+mn-lt"/>
                  </a:rPr>
                  <a:t>24</a:t>
                </a:r>
              </a:p>
            </p:txBody>
          </p:sp>
        </p:grpSp>
        <p:sp>
          <p:nvSpPr>
            <p:cNvPr id="25" name="Rectangle 24">
              <a:extLst>
                <a:ext uri="{FF2B5EF4-FFF2-40B4-BE49-F238E27FC236}">
                  <a16:creationId xmlns:a16="http://schemas.microsoft.com/office/drawing/2014/main" id="{88E6078D-71BC-4BFE-8FCF-E245A98076AC}"/>
                </a:ext>
              </a:extLst>
            </p:cNvPr>
            <p:cNvSpPr/>
            <p:nvPr/>
          </p:nvSpPr>
          <p:spPr>
            <a:xfrm>
              <a:off x="7772400" y="5867400"/>
              <a:ext cx="1143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b="0" dirty="0"/>
                <a:t>First call</a:t>
              </a:r>
            </a:p>
          </p:txBody>
        </p:sp>
        <p:cxnSp>
          <p:nvCxnSpPr>
            <p:cNvPr id="27" name="Shape 26">
              <a:extLst>
                <a:ext uri="{FF2B5EF4-FFF2-40B4-BE49-F238E27FC236}">
                  <a16:creationId xmlns:a16="http://schemas.microsoft.com/office/drawing/2014/main" id="{104B2E3D-1E64-4767-9FCC-4149D6C75B81}"/>
                </a:ext>
              </a:extLst>
            </p:cNvPr>
            <p:cNvCxnSpPr>
              <a:stCxn id="25" idx="0"/>
              <a:endCxn id="1573895" idx="3"/>
            </p:cNvCxnSpPr>
            <p:nvPr/>
          </p:nvCxnSpPr>
          <p:spPr>
            <a:xfrm rot="16200000" flipV="1">
              <a:off x="7810500" y="5334000"/>
              <a:ext cx="342900" cy="7239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hape 28">
              <a:extLst>
                <a:ext uri="{FF2B5EF4-FFF2-40B4-BE49-F238E27FC236}">
                  <a16:creationId xmlns:a16="http://schemas.microsoft.com/office/drawing/2014/main" id="{B2AFB1CF-5F56-4203-B474-03B84F226826}"/>
                </a:ext>
              </a:extLst>
            </p:cNvPr>
            <p:cNvCxnSpPr>
              <a:stCxn id="1573895" idx="0"/>
              <a:endCxn id="1573896" idx="3"/>
            </p:cNvCxnSpPr>
            <p:nvPr/>
          </p:nvCxnSpPr>
          <p:spPr>
            <a:xfrm rot="5400000" flipH="1" flipV="1">
              <a:off x="6819900" y="4457700"/>
              <a:ext cx="876300" cy="723900"/>
            </a:xfrm>
            <a:prstGeom prst="curvedConnector4">
              <a:avLst>
                <a:gd name="adj1" fmla="val 34783"/>
                <a:gd name="adj2" fmla="val 13157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hape 30">
              <a:extLst>
                <a:ext uri="{FF2B5EF4-FFF2-40B4-BE49-F238E27FC236}">
                  <a16:creationId xmlns:a16="http://schemas.microsoft.com/office/drawing/2014/main" id="{D412990C-6DEB-436F-897D-49FC336E26FE}"/>
                </a:ext>
              </a:extLst>
            </p:cNvPr>
            <p:cNvCxnSpPr>
              <a:stCxn id="1573896" idx="0"/>
              <a:endCxn id="1573897" idx="3"/>
            </p:cNvCxnSpPr>
            <p:nvPr/>
          </p:nvCxnSpPr>
          <p:spPr>
            <a:xfrm rot="5400000" flipH="1" flipV="1">
              <a:off x="6781800" y="3276600"/>
              <a:ext cx="952500" cy="723900"/>
            </a:xfrm>
            <a:prstGeom prst="curvedConnector4">
              <a:avLst>
                <a:gd name="adj1" fmla="val 36000"/>
                <a:gd name="adj2" fmla="val 13157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hape 32">
              <a:extLst>
                <a:ext uri="{FF2B5EF4-FFF2-40B4-BE49-F238E27FC236}">
                  <a16:creationId xmlns:a16="http://schemas.microsoft.com/office/drawing/2014/main" id="{74E554C0-E395-471C-A03F-F8C2CE2F84F7}"/>
                </a:ext>
              </a:extLst>
            </p:cNvPr>
            <p:cNvCxnSpPr>
              <a:stCxn id="1573897" idx="0"/>
              <a:endCxn id="1573898" idx="3"/>
            </p:cNvCxnSpPr>
            <p:nvPr/>
          </p:nvCxnSpPr>
          <p:spPr>
            <a:xfrm rot="5400000" flipH="1" flipV="1">
              <a:off x="6858000" y="2133600"/>
              <a:ext cx="800100" cy="723900"/>
            </a:xfrm>
            <a:prstGeom prst="curvedConnector4">
              <a:avLst>
                <a:gd name="adj1" fmla="val 33333"/>
                <a:gd name="adj2" fmla="val 131579"/>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a:extLst>
              <a:ext uri="{FF2B5EF4-FFF2-40B4-BE49-F238E27FC236}">
                <a16:creationId xmlns:a16="http://schemas.microsoft.com/office/drawing/2014/main" id="{0D979BD9-CE7C-49D3-A760-FB3AA09307B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2291" name="Slide Number Placeholder 5">
            <a:extLst>
              <a:ext uri="{FF2B5EF4-FFF2-40B4-BE49-F238E27FC236}">
                <a16:creationId xmlns:a16="http://schemas.microsoft.com/office/drawing/2014/main" id="{CBEE72C5-3E62-468B-BEA0-5F16479EDD1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B75B8173-559A-4CB3-AC01-95DB139E91B4}" type="slidenum">
              <a:rPr lang="en-US" altLang="en-US" sz="1200" b="0">
                <a:solidFill>
                  <a:srgbClr val="898989"/>
                </a:solidFill>
              </a:rPr>
              <a:pPr eaLnBrk="1" hangingPunct="1"/>
              <a:t>11</a:t>
            </a:fld>
            <a:r>
              <a:rPr lang="en-US" altLang="en-US" sz="1200" b="0">
                <a:solidFill>
                  <a:srgbClr val="898989"/>
                </a:solidFill>
              </a:rPr>
              <a:t>/27</a:t>
            </a:r>
          </a:p>
        </p:txBody>
      </p:sp>
      <p:sp>
        <p:nvSpPr>
          <p:cNvPr id="12292" name="Rectangle 2">
            <a:extLst>
              <a:ext uri="{FF2B5EF4-FFF2-40B4-BE49-F238E27FC236}">
                <a16:creationId xmlns:a16="http://schemas.microsoft.com/office/drawing/2014/main" id="{B1CAAA53-5651-4EF0-991F-C1803DF14EAF}"/>
              </a:ext>
            </a:extLst>
          </p:cNvPr>
          <p:cNvSpPr>
            <a:spLocks noGrp="1" noChangeArrowheads="1"/>
          </p:cNvSpPr>
          <p:nvPr>
            <p:ph type="title" idx="4294967295"/>
          </p:nvPr>
        </p:nvSpPr>
        <p:spPr>
          <a:xfrm>
            <a:off x="228600" y="354013"/>
            <a:ext cx="8610600" cy="1127125"/>
          </a:xfrm>
        </p:spPr>
        <p:txBody>
          <a:bodyPr>
            <a:spAutoFit/>
          </a:bodyPr>
          <a:lstStyle/>
          <a:p>
            <a:r>
              <a:rPr lang="en-US" altLang="en-US" sz="3400" b="1">
                <a:solidFill>
                  <a:srgbClr val="CC3300"/>
                </a:solidFill>
              </a:rPr>
              <a:t>Classification of recursive functions by number of recursive calls</a:t>
            </a:r>
          </a:p>
        </p:txBody>
      </p:sp>
      <p:sp>
        <p:nvSpPr>
          <p:cNvPr id="12293" name="TextBox 31">
            <a:extLst>
              <a:ext uri="{FF2B5EF4-FFF2-40B4-BE49-F238E27FC236}">
                <a16:creationId xmlns:a16="http://schemas.microsoft.com/office/drawing/2014/main" id="{8D352914-2776-4454-BA97-0DCD0EEA931C}"/>
              </a:ext>
            </a:extLst>
          </p:cNvPr>
          <p:cNvSpPr txBox="1">
            <a:spLocks noChangeArrowheads="1"/>
          </p:cNvSpPr>
          <p:nvPr/>
        </p:nvSpPr>
        <p:spPr bwMode="auto">
          <a:xfrm>
            <a:off x="228600" y="1600200"/>
            <a:ext cx="8458200" cy="4362450"/>
          </a:xfrm>
          <a:prstGeom prst="rect">
            <a:avLst/>
          </a:prstGeom>
          <a:noFill/>
          <a:ln w="9525">
            <a:noFill/>
            <a:miter lim="800000"/>
            <a:headEnd/>
            <a:tailEnd/>
          </a:ln>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800" b="0">
                <a:latin typeface="Calibri" panose="020F0502020204030204" pitchFamily="34" charset="0"/>
              </a:rPr>
              <a:t>Considering the maximum number of recursive calls within the body of a single activation, there are 3 types of recursions.</a:t>
            </a:r>
          </a:p>
          <a:p>
            <a:pPr eaLnBrk="1" hangingPunct="1"/>
            <a:r>
              <a:rPr lang="en-US" altLang="en-US" sz="2800" b="0">
                <a:latin typeface="Calibri" panose="020F0502020204030204" pitchFamily="34" charset="0"/>
              </a:rPr>
              <a:t>•  </a:t>
            </a:r>
            <a:r>
              <a:rPr lang="en-US" altLang="en-US" sz="2800" i="1">
                <a:latin typeface="Calibri" panose="020F0502020204030204" pitchFamily="34" charset="0"/>
              </a:rPr>
              <a:t>Linear recursion</a:t>
            </a:r>
            <a:r>
              <a:rPr lang="en-US" altLang="en-US" sz="2800" b="0">
                <a:latin typeface="Calibri" panose="020F0502020204030204" pitchFamily="34" charset="0"/>
              </a:rPr>
              <a:t>: Only 1 recursive call (to itself) in side the recursive function (e.g. binary search).</a:t>
            </a:r>
          </a:p>
          <a:p>
            <a:pPr eaLnBrk="1" hangingPunct="1"/>
            <a:r>
              <a:rPr lang="en-US" altLang="en-US" sz="2800" b="0">
                <a:latin typeface="Calibri" panose="020F0502020204030204" pitchFamily="34" charset="0"/>
              </a:rPr>
              <a:t>•  </a:t>
            </a:r>
            <a:r>
              <a:rPr lang="en-US" altLang="en-US" sz="2800" i="1">
                <a:latin typeface="Calibri" panose="020F0502020204030204" pitchFamily="34" charset="0"/>
              </a:rPr>
              <a:t>Binary recursion</a:t>
            </a:r>
            <a:r>
              <a:rPr lang="en-US" altLang="en-US" sz="2800" b="0">
                <a:latin typeface="Calibri" panose="020F0502020204030204" pitchFamily="34" charset="0"/>
              </a:rPr>
              <a:t>: There exactly  2 recursive calls (to itself) in side the recursive function (e.g. Fibonacci number) .</a:t>
            </a:r>
          </a:p>
          <a:p>
            <a:pPr eaLnBrk="1" hangingPunct="1"/>
            <a:r>
              <a:rPr lang="en-US" altLang="en-US" sz="2800" b="0">
                <a:latin typeface="Calibri" panose="020F0502020204030204" pitchFamily="34" charset="0"/>
              </a:rPr>
              <a:t>•  </a:t>
            </a:r>
            <a:r>
              <a:rPr lang="en-US" altLang="en-US" sz="2800" i="1">
                <a:latin typeface="Calibri" panose="020F0502020204030204" pitchFamily="34" charset="0"/>
              </a:rPr>
              <a:t>Multiple recursion</a:t>
            </a:r>
            <a:r>
              <a:rPr lang="en-US" altLang="en-US" sz="2800" b="0">
                <a:latin typeface="Calibri" panose="020F0502020204030204" pitchFamily="34" charset="0"/>
              </a:rPr>
              <a:t>: There are 3 or more  recursive calls (to itself) in side the recursive function.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a:extLst>
              <a:ext uri="{FF2B5EF4-FFF2-40B4-BE49-F238E27FC236}">
                <a16:creationId xmlns:a16="http://schemas.microsoft.com/office/drawing/2014/main" id="{2CCD1AC1-3154-4569-8BC8-AD27D05217A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3315" name="Slide Number Placeholder 5">
            <a:extLst>
              <a:ext uri="{FF2B5EF4-FFF2-40B4-BE49-F238E27FC236}">
                <a16:creationId xmlns:a16="http://schemas.microsoft.com/office/drawing/2014/main" id="{8B89735F-7D57-40C3-AC55-FED2BA9AE12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34F03FFE-0845-4DA4-BA04-1A905CC80D24}" type="slidenum">
              <a:rPr lang="en-US" altLang="en-US" sz="1200" b="0">
                <a:solidFill>
                  <a:srgbClr val="898989"/>
                </a:solidFill>
              </a:rPr>
              <a:pPr eaLnBrk="1" hangingPunct="1"/>
              <a:t>12</a:t>
            </a:fld>
            <a:r>
              <a:rPr lang="en-US" altLang="en-US" sz="1200" b="0">
                <a:solidFill>
                  <a:srgbClr val="898989"/>
                </a:solidFill>
              </a:rPr>
              <a:t>/27</a:t>
            </a:r>
          </a:p>
        </p:txBody>
      </p:sp>
      <p:sp>
        <p:nvSpPr>
          <p:cNvPr id="13316" name="Title 1">
            <a:extLst>
              <a:ext uri="{FF2B5EF4-FFF2-40B4-BE49-F238E27FC236}">
                <a16:creationId xmlns:a16="http://schemas.microsoft.com/office/drawing/2014/main" id="{95CD236E-87BA-483E-A2B1-D3B8385B288A}"/>
              </a:ext>
            </a:extLst>
          </p:cNvPr>
          <p:cNvSpPr>
            <a:spLocks noGrp="1"/>
          </p:cNvSpPr>
          <p:nvPr>
            <p:ph type="title" idx="4294967295"/>
          </p:nvPr>
        </p:nvSpPr>
        <p:spPr>
          <a:xfrm>
            <a:off x="2819400" y="762000"/>
            <a:ext cx="3073400" cy="609600"/>
          </a:xfrm>
        </p:spPr>
        <p:txBody>
          <a:bodyPr lIns="0" tIns="0" rIns="0" bIns="0">
            <a:spAutoFit/>
          </a:bodyPr>
          <a:lstStyle/>
          <a:p>
            <a:r>
              <a:rPr lang="en-US" altLang="en-US" sz="4000" b="1">
                <a:solidFill>
                  <a:srgbClr val="CC3300"/>
                </a:solidFill>
              </a:rPr>
              <a:t>Tail recursion</a:t>
            </a:r>
          </a:p>
        </p:txBody>
      </p:sp>
      <p:sp>
        <p:nvSpPr>
          <p:cNvPr id="13317" name="Content Placeholder 4">
            <a:extLst>
              <a:ext uri="{FF2B5EF4-FFF2-40B4-BE49-F238E27FC236}">
                <a16:creationId xmlns:a16="http://schemas.microsoft.com/office/drawing/2014/main" id="{E648D61E-01CD-4041-A4F6-E2DFE615C2F4}"/>
              </a:ext>
            </a:extLst>
          </p:cNvPr>
          <p:cNvSpPr>
            <a:spLocks noGrp="1"/>
          </p:cNvSpPr>
          <p:nvPr>
            <p:ph sz="quarter" idx="4294967295"/>
          </p:nvPr>
        </p:nvSpPr>
        <p:spPr>
          <a:xfrm>
            <a:off x="457200" y="1295400"/>
            <a:ext cx="8229600" cy="1066800"/>
          </a:xfrm>
        </p:spPr>
        <p:txBody>
          <a:bodyPr>
            <a:spAutoFit/>
          </a:bodyPr>
          <a:lstStyle/>
          <a:p>
            <a:pPr marL="319088" indent="-319088"/>
            <a:r>
              <a:rPr lang="en-US" altLang="en-US"/>
              <a:t>There is only one recursive call at the very end of a method implementation</a:t>
            </a:r>
          </a:p>
        </p:txBody>
      </p:sp>
      <p:sp>
        <p:nvSpPr>
          <p:cNvPr id="13318" name="Text Box 7">
            <a:extLst>
              <a:ext uri="{FF2B5EF4-FFF2-40B4-BE49-F238E27FC236}">
                <a16:creationId xmlns:a16="http://schemas.microsoft.com/office/drawing/2014/main" id="{F0853D22-FE8D-4B0A-ABB0-9BC270BA9EAF}"/>
              </a:ext>
            </a:extLst>
          </p:cNvPr>
          <p:cNvSpPr txBox="1">
            <a:spLocks noChangeArrowheads="1"/>
          </p:cNvSpPr>
          <p:nvPr/>
        </p:nvSpPr>
        <p:spPr bwMode="auto">
          <a:xfrm>
            <a:off x="152400" y="381000"/>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spcBef>
                <a:spcPct val="50000"/>
              </a:spcBef>
            </a:pPr>
            <a:r>
              <a:rPr lang="en-US" altLang="en-US" sz="2400">
                <a:solidFill>
                  <a:schemeClr val="hlink"/>
                </a:solidFill>
              </a:rPr>
              <a:t>Other classification of recursions</a:t>
            </a:r>
          </a:p>
        </p:txBody>
      </p:sp>
      <p:sp>
        <p:nvSpPr>
          <p:cNvPr id="13319" name="Text Box 8">
            <a:extLst>
              <a:ext uri="{FF2B5EF4-FFF2-40B4-BE49-F238E27FC236}">
                <a16:creationId xmlns:a16="http://schemas.microsoft.com/office/drawing/2014/main" id="{FCDDE1CD-2A49-4ADE-B692-CECDDAEEEB38}"/>
              </a:ext>
            </a:extLst>
          </p:cNvPr>
          <p:cNvSpPr txBox="1">
            <a:spLocks noChangeArrowheads="1"/>
          </p:cNvSpPr>
          <p:nvPr/>
        </p:nvSpPr>
        <p:spPr bwMode="auto">
          <a:xfrm>
            <a:off x="584200" y="2520950"/>
            <a:ext cx="4724400" cy="3759200"/>
          </a:xfrm>
          <a:prstGeom prst="rect">
            <a:avLst/>
          </a:prstGeom>
          <a:solidFill>
            <a:srgbClr val="CCECFF"/>
          </a:solidFill>
          <a:ln w="9525">
            <a:solidFill>
              <a:schemeClr val="tx1"/>
            </a:solidFill>
            <a:miter lim="800000"/>
            <a:headEnd/>
            <a:tailEnd/>
          </a:ln>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000" b="0"/>
              <a:t>class Main </a:t>
            </a:r>
          </a:p>
          <a:p>
            <a:pPr eaLnBrk="1" hangingPunct="1"/>
            <a:r>
              <a:rPr lang="en-US" altLang="en-US" sz="2000" b="0"/>
              <a:t>  {static void tail(int n)</a:t>
            </a:r>
          </a:p>
          <a:p>
            <a:pPr eaLnBrk="1" hangingPunct="1"/>
            <a:r>
              <a:rPr lang="en-US" altLang="en-US" sz="2000" b="0"/>
              <a:t>     {if(n &gt;0)</a:t>
            </a:r>
          </a:p>
          <a:p>
            <a:pPr eaLnBrk="1" hangingPunct="1"/>
            <a:r>
              <a:rPr lang="en-US" altLang="en-US" sz="2000" b="0"/>
              <a:t>        { System.out.print(n + "  ");	</a:t>
            </a:r>
          </a:p>
          <a:p>
            <a:pPr eaLnBrk="1" hangingPunct="1"/>
            <a:r>
              <a:rPr lang="en-US" altLang="en-US" sz="2000" b="0"/>
              <a:t>           </a:t>
            </a:r>
            <a:r>
              <a:rPr lang="en-US" altLang="en-US" sz="2000" b="0">
                <a:solidFill>
                  <a:srgbClr val="FF3300"/>
                </a:solidFill>
              </a:rPr>
              <a:t>tail(n-1);</a:t>
            </a:r>
          </a:p>
          <a:p>
            <a:pPr eaLnBrk="1" hangingPunct="1"/>
            <a:r>
              <a:rPr lang="en-US" altLang="en-US" sz="2000" b="0"/>
              <a:t>        }</a:t>
            </a:r>
          </a:p>
          <a:p>
            <a:pPr eaLnBrk="1" hangingPunct="1"/>
            <a:r>
              <a:rPr lang="en-US" altLang="en-US" sz="2000" b="0"/>
              <a:t>     } </a:t>
            </a:r>
          </a:p>
          <a:p>
            <a:pPr eaLnBrk="1" hangingPunct="1"/>
            <a:r>
              <a:rPr lang="en-US" altLang="en-US" sz="2000" b="0"/>
              <a:t>   public static void main(String [] args)</a:t>
            </a:r>
          </a:p>
          <a:p>
            <a:pPr eaLnBrk="1" hangingPunct="1"/>
            <a:r>
              <a:rPr lang="en-US" altLang="en-US" sz="2000" b="0"/>
              <a:t>     {tail(10);</a:t>
            </a:r>
          </a:p>
          <a:p>
            <a:pPr eaLnBrk="1" hangingPunct="1"/>
            <a:r>
              <a:rPr lang="en-US" altLang="en-US" sz="2000" b="0"/>
              <a:t>      System.out.println();</a:t>
            </a:r>
          </a:p>
          <a:p>
            <a:pPr eaLnBrk="1" hangingPunct="1"/>
            <a:r>
              <a:rPr lang="en-US" altLang="en-US" sz="2000" b="0"/>
              <a:t>     }</a:t>
            </a:r>
          </a:p>
          <a:p>
            <a:pPr eaLnBrk="1" hangingPunct="1"/>
            <a:r>
              <a:rPr lang="en-US" altLang="en-US" sz="2000" b="0"/>
              <a:t>  }</a:t>
            </a:r>
          </a:p>
        </p:txBody>
      </p:sp>
      <p:pic>
        <p:nvPicPr>
          <p:cNvPr id="13320" name="Picture 9">
            <a:extLst>
              <a:ext uri="{FF2B5EF4-FFF2-40B4-BE49-F238E27FC236}">
                <a16:creationId xmlns:a16="http://schemas.microsoft.com/office/drawing/2014/main" id="{F7916664-9BC5-4411-BE25-3AD13FA9FE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226" t="17880" r="74475" b="77161"/>
          <a:stretch>
            <a:fillRect/>
          </a:stretch>
        </p:blipFill>
        <p:spPr bwMode="auto">
          <a:xfrm>
            <a:off x="3883025" y="5397500"/>
            <a:ext cx="4803775" cy="774700"/>
          </a:xfrm>
          <a:prstGeom prst="rect">
            <a:avLst/>
          </a:prstGeom>
          <a:solidFill>
            <a:srgbClr val="99CCFF"/>
          </a:solidFill>
          <a:ln w="9525">
            <a:solidFill>
              <a:schemeClr val="tx1"/>
            </a:solidFill>
            <a:miter lim="800000"/>
            <a:headEnd/>
            <a:tailEnd/>
          </a:ln>
        </p:spPr>
      </p:pic>
      <p:sp>
        <p:nvSpPr>
          <p:cNvPr id="13321" name="Text Box 14">
            <a:extLst>
              <a:ext uri="{FF2B5EF4-FFF2-40B4-BE49-F238E27FC236}">
                <a16:creationId xmlns:a16="http://schemas.microsoft.com/office/drawing/2014/main" id="{6C11EBC8-ADAD-4E64-9CC1-AECFA8E5F1F4}"/>
              </a:ext>
            </a:extLst>
          </p:cNvPr>
          <p:cNvSpPr txBox="1">
            <a:spLocks noChangeArrowheads="1"/>
          </p:cNvSpPr>
          <p:nvPr/>
        </p:nvSpPr>
        <p:spPr bwMode="auto">
          <a:xfrm>
            <a:off x="5537200" y="2514600"/>
            <a:ext cx="3124200" cy="2024063"/>
          </a:xfrm>
          <a:prstGeom prst="rect">
            <a:avLst/>
          </a:prstGeom>
          <a:solidFill>
            <a:srgbClr val="FFCC00"/>
          </a:solidFill>
          <a:ln w="9525">
            <a:solidFill>
              <a:schemeClr val="tx1"/>
            </a:solidFill>
            <a:miter lim="800000"/>
            <a:headEnd/>
            <a:tailEnd/>
          </a:ln>
        </p:spPr>
        <p:txBody>
          <a:bodyPr lIns="45720" rIns="45720">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800" b="0"/>
              <a:t>void nonTail (int i)</a:t>
            </a:r>
          </a:p>
          <a:p>
            <a:pPr eaLnBrk="1" hangingPunct="1"/>
            <a:r>
              <a:rPr lang="en-US" altLang="en-US" sz="1800" b="0"/>
              <a:t>  { if (i &gt; 0)</a:t>
            </a:r>
          </a:p>
          <a:p>
            <a:pPr eaLnBrk="1" hangingPunct="1"/>
            <a:r>
              <a:rPr lang="en-US" altLang="en-US" sz="1800" b="0"/>
              <a:t>      {tail(i-1);</a:t>
            </a:r>
          </a:p>
          <a:p>
            <a:pPr eaLnBrk="1" hangingPunct="1"/>
            <a:r>
              <a:rPr lang="en-US" altLang="en-US" sz="1800" b="0"/>
              <a:t>       System.out.print (i + "");</a:t>
            </a:r>
          </a:p>
          <a:p>
            <a:pPr eaLnBrk="1" hangingPunct="1"/>
            <a:r>
              <a:rPr lang="en-US" altLang="en-US" sz="1800" b="0"/>
              <a:t>       tail(i-1);</a:t>
            </a:r>
          </a:p>
          <a:p>
            <a:pPr eaLnBrk="1" hangingPunct="1"/>
            <a:r>
              <a:rPr lang="en-US" altLang="en-US" sz="1800" b="0"/>
              <a:t>      }</a:t>
            </a:r>
          </a:p>
          <a:p>
            <a:pPr eaLnBrk="1" hangingPunct="1"/>
            <a:r>
              <a:rPr lang="en-US" altLang="en-US" sz="1800" b="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a:extLst>
              <a:ext uri="{FF2B5EF4-FFF2-40B4-BE49-F238E27FC236}">
                <a16:creationId xmlns:a16="http://schemas.microsoft.com/office/drawing/2014/main" id="{05DEFDEF-CF1F-4214-80BE-DFB68460162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4339" name="Slide Number Placeholder 5">
            <a:extLst>
              <a:ext uri="{FF2B5EF4-FFF2-40B4-BE49-F238E27FC236}">
                <a16:creationId xmlns:a16="http://schemas.microsoft.com/office/drawing/2014/main" id="{0E1C91C3-686B-4567-9D60-A481BD7EE95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29E9CAD5-4306-4192-8D86-E329DC4C0ED1}" type="slidenum">
              <a:rPr lang="en-US" altLang="en-US" sz="1200" b="0">
                <a:solidFill>
                  <a:srgbClr val="898989"/>
                </a:solidFill>
              </a:rPr>
              <a:pPr eaLnBrk="1" hangingPunct="1"/>
              <a:t>13</a:t>
            </a:fld>
            <a:r>
              <a:rPr lang="en-US" altLang="en-US" sz="1200" b="0">
                <a:solidFill>
                  <a:srgbClr val="898989"/>
                </a:solidFill>
              </a:rPr>
              <a:t>/27</a:t>
            </a:r>
          </a:p>
        </p:txBody>
      </p:sp>
      <p:sp>
        <p:nvSpPr>
          <p:cNvPr id="14340" name="Title 1">
            <a:extLst>
              <a:ext uri="{FF2B5EF4-FFF2-40B4-BE49-F238E27FC236}">
                <a16:creationId xmlns:a16="http://schemas.microsoft.com/office/drawing/2014/main" id="{F57ECA22-3CE0-4B1B-886E-02A561BA0A7D}"/>
              </a:ext>
            </a:extLst>
          </p:cNvPr>
          <p:cNvSpPr>
            <a:spLocks noGrp="1"/>
          </p:cNvSpPr>
          <p:nvPr>
            <p:ph type="title" idx="4294967295"/>
          </p:nvPr>
        </p:nvSpPr>
        <p:spPr>
          <a:xfrm>
            <a:off x="2870200" y="609600"/>
            <a:ext cx="3987800" cy="609600"/>
          </a:xfrm>
        </p:spPr>
        <p:txBody>
          <a:bodyPr lIns="0" tIns="0" rIns="0" bIns="0">
            <a:spAutoFit/>
          </a:bodyPr>
          <a:lstStyle/>
          <a:p>
            <a:r>
              <a:rPr lang="en-US" altLang="en-US" sz="4000" b="1">
                <a:solidFill>
                  <a:srgbClr val="CC3300"/>
                </a:solidFill>
              </a:rPr>
              <a:t>Non-tail recursion</a:t>
            </a:r>
          </a:p>
        </p:txBody>
      </p:sp>
      <p:sp>
        <p:nvSpPr>
          <p:cNvPr id="14341" name="Content Placeholder 4">
            <a:extLst>
              <a:ext uri="{FF2B5EF4-FFF2-40B4-BE49-F238E27FC236}">
                <a16:creationId xmlns:a16="http://schemas.microsoft.com/office/drawing/2014/main" id="{A4C04816-FC0E-4916-B079-04CF8B8211FD}"/>
              </a:ext>
            </a:extLst>
          </p:cNvPr>
          <p:cNvSpPr>
            <a:spLocks noGrp="1"/>
          </p:cNvSpPr>
          <p:nvPr>
            <p:ph sz="quarter" idx="4294967295"/>
          </p:nvPr>
        </p:nvSpPr>
        <p:spPr>
          <a:xfrm>
            <a:off x="457200" y="1219200"/>
            <a:ext cx="8229600" cy="946150"/>
          </a:xfrm>
        </p:spPr>
        <p:txBody>
          <a:bodyPr>
            <a:spAutoFit/>
          </a:bodyPr>
          <a:lstStyle/>
          <a:p>
            <a:pPr marL="319088" indent="-319088"/>
            <a:r>
              <a:rPr lang="en-US" altLang="en-US" sz="2800"/>
              <a:t>The recursive call is not at the very end of  a method implementation</a:t>
            </a:r>
          </a:p>
        </p:txBody>
      </p:sp>
      <p:sp>
        <p:nvSpPr>
          <p:cNvPr id="14343" name="Text Box 6">
            <a:extLst>
              <a:ext uri="{FF2B5EF4-FFF2-40B4-BE49-F238E27FC236}">
                <a16:creationId xmlns:a16="http://schemas.microsoft.com/office/drawing/2014/main" id="{4CE7BDB6-4081-4813-92B7-E441E1D0CEB0}"/>
              </a:ext>
            </a:extLst>
          </p:cNvPr>
          <p:cNvSpPr txBox="1">
            <a:spLocks noChangeArrowheads="1"/>
          </p:cNvSpPr>
          <p:nvPr/>
        </p:nvSpPr>
        <p:spPr bwMode="auto">
          <a:xfrm>
            <a:off x="762000" y="2133600"/>
            <a:ext cx="7772400" cy="4368800"/>
          </a:xfrm>
          <a:prstGeom prst="rect">
            <a:avLst/>
          </a:prstGeom>
          <a:solidFill>
            <a:srgbClr val="CCECFF"/>
          </a:solidFill>
          <a:ln w="9525">
            <a:solidFill>
              <a:schemeClr val="tx1"/>
            </a:solidFill>
            <a:miter lim="800000"/>
            <a:headEnd/>
            <a:tailEnd/>
          </a:ln>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000" b="0"/>
              <a:t>public class Main</a:t>
            </a:r>
          </a:p>
          <a:p>
            <a:pPr eaLnBrk="1" hangingPunct="1"/>
            <a:r>
              <a:rPr lang="en-US" altLang="en-US" sz="2000" b="0"/>
              <a:t> {public static void </a:t>
            </a:r>
            <a:r>
              <a:rPr lang="en-US" altLang="en-US" sz="2000" b="0">
                <a:solidFill>
                  <a:srgbClr val="FF3300"/>
                </a:solidFill>
              </a:rPr>
              <a:t>reverse()</a:t>
            </a:r>
            <a:r>
              <a:rPr lang="en-US" altLang="en-US" sz="2000" b="0"/>
              <a:t> throws Exception</a:t>
            </a:r>
          </a:p>
          <a:p>
            <a:pPr eaLnBrk="1" hangingPunct="1"/>
            <a:r>
              <a:rPr lang="en-US" altLang="en-US" sz="2000" b="0"/>
              <a:t>   {char ch = (char) System.in.read();</a:t>
            </a:r>
          </a:p>
          <a:p>
            <a:pPr eaLnBrk="1" hangingPunct="1"/>
            <a:r>
              <a:rPr lang="en-US" altLang="en-US" sz="2000" b="0"/>
              <a:t>    if(ch != '\n') </a:t>
            </a:r>
          </a:p>
          <a:p>
            <a:pPr eaLnBrk="1" hangingPunct="1"/>
            <a:r>
              <a:rPr lang="en-US" altLang="en-US" sz="2000" b="0"/>
              <a:t>     {</a:t>
            </a:r>
            <a:r>
              <a:rPr lang="en-US" altLang="en-US" sz="2000" b="0">
                <a:solidFill>
                  <a:srgbClr val="FF3300"/>
                </a:solidFill>
              </a:rPr>
              <a:t>reverse();</a:t>
            </a:r>
          </a:p>
          <a:p>
            <a:pPr eaLnBrk="1" hangingPunct="1"/>
            <a:r>
              <a:rPr lang="en-US" altLang="en-US" sz="2000" b="0"/>
              <a:t>      System.out.print(ch);</a:t>
            </a:r>
          </a:p>
          <a:p>
            <a:pPr eaLnBrk="1" hangingPunct="1"/>
            <a:r>
              <a:rPr lang="en-US" altLang="en-US" sz="2000" b="0"/>
              <a:t>     }</a:t>
            </a:r>
          </a:p>
          <a:p>
            <a:pPr eaLnBrk="1" hangingPunct="1"/>
            <a:r>
              <a:rPr lang="en-US" altLang="en-US" sz="2000" b="0"/>
              <a:t>   }</a:t>
            </a:r>
          </a:p>
          <a:p>
            <a:pPr eaLnBrk="1" hangingPunct="1"/>
            <a:r>
              <a:rPr lang="en-US" altLang="en-US" sz="2000" b="0"/>
              <a:t>  public static void main(String [] args) throws Exception</a:t>
            </a:r>
          </a:p>
          <a:p>
            <a:pPr eaLnBrk="1" hangingPunct="1"/>
            <a:r>
              <a:rPr lang="en-US" altLang="en-US" sz="2000" b="0"/>
              <a:t>   {System.out.println("\nEnter a string to be reversed:");</a:t>
            </a:r>
          </a:p>
          <a:p>
            <a:pPr eaLnBrk="1" hangingPunct="1"/>
            <a:r>
              <a:rPr lang="en-US" altLang="en-US" sz="2000" b="0"/>
              <a:t>    </a:t>
            </a:r>
            <a:r>
              <a:rPr lang="en-US" altLang="en-US" sz="2000" b="0">
                <a:solidFill>
                  <a:srgbClr val="CC3300"/>
                </a:solidFill>
              </a:rPr>
              <a:t>reverse();</a:t>
            </a:r>
          </a:p>
          <a:p>
            <a:pPr eaLnBrk="1" hangingPunct="1"/>
            <a:r>
              <a:rPr lang="en-US" altLang="en-US" sz="2000" b="0"/>
              <a:t>    System.out.println("\n");</a:t>
            </a:r>
          </a:p>
          <a:p>
            <a:pPr eaLnBrk="1" hangingPunct="1"/>
            <a:r>
              <a:rPr lang="en-US" altLang="en-US" sz="2000" b="0"/>
              <a:t>   }</a:t>
            </a:r>
          </a:p>
          <a:p>
            <a:pPr eaLnBrk="1" hangingPunct="1"/>
            <a:r>
              <a:rPr lang="en-US" altLang="en-US" sz="2000" b="0"/>
              <a:t> }</a:t>
            </a:r>
          </a:p>
        </p:txBody>
      </p:sp>
      <p:pic>
        <p:nvPicPr>
          <p:cNvPr id="14344" name="Picture 8">
            <a:extLst>
              <a:ext uri="{FF2B5EF4-FFF2-40B4-BE49-F238E27FC236}">
                <a16:creationId xmlns:a16="http://schemas.microsoft.com/office/drawing/2014/main" id="{01D4B2ED-DDE6-4BA7-8E43-04DC5280B5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425" t="30000" r="70274" b="63361"/>
          <a:stretch>
            <a:fillRect/>
          </a:stretch>
        </p:blipFill>
        <p:spPr bwMode="auto">
          <a:xfrm>
            <a:off x="4111625" y="5407025"/>
            <a:ext cx="4651375" cy="993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a:extLst>
              <a:ext uri="{FF2B5EF4-FFF2-40B4-BE49-F238E27FC236}">
                <a16:creationId xmlns:a16="http://schemas.microsoft.com/office/drawing/2014/main" id="{6ECA1C78-BB88-4371-8C3C-33794D72D22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5363" name="Slide Number Placeholder 5">
            <a:extLst>
              <a:ext uri="{FF2B5EF4-FFF2-40B4-BE49-F238E27FC236}">
                <a16:creationId xmlns:a16="http://schemas.microsoft.com/office/drawing/2014/main" id="{D52D0818-E798-46DB-8637-A552E101B53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06A9AFD9-D2ED-4A89-8443-DDC0676271BA}" type="slidenum">
              <a:rPr lang="en-US" altLang="en-US" sz="1200" b="0">
                <a:solidFill>
                  <a:srgbClr val="898989"/>
                </a:solidFill>
              </a:rPr>
              <a:pPr eaLnBrk="1" hangingPunct="1"/>
              <a:t>14</a:t>
            </a:fld>
            <a:r>
              <a:rPr lang="en-US" altLang="en-US" sz="1200" b="0">
                <a:solidFill>
                  <a:srgbClr val="898989"/>
                </a:solidFill>
              </a:rPr>
              <a:t>/27</a:t>
            </a:r>
          </a:p>
        </p:txBody>
      </p:sp>
      <p:sp>
        <p:nvSpPr>
          <p:cNvPr id="15364" name="Title 1">
            <a:extLst>
              <a:ext uri="{FF2B5EF4-FFF2-40B4-BE49-F238E27FC236}">
                <a16:creationId xmlns:a16="http://schemas.microsoft.com/office/drawing/2014/main" id="{E71F6824-E0E1-4407-80D0-07E45CF5D2A3}"/>
              </a:ext>
            </a:extLst>
          </p:cNvPr>
          <p:cNvSpPr>
            <a:spLocks noGrp="1"/>
          </p:cNvSpPr>
          <p:nvPr>
            <p:ph type="title" idx="4294967295"/>
          </p:nvPr>
        </p:nvSpPr>
        <p:spPr>
          <a:xfrm>
            <a:off x="228600" y="533400"/>
            <a:ext cx="8458200" cy="1219200"/>
          </a:xfrm>
        </p:spPr>
        <p:txBody>
          <a:bodyPr lIns="0" tIns="0" rIns="0" bIns="0">
            <a:spAutoFit/>
          </a:bodyPr>
          <a:lstStyle/>
          <a:p>
            <a:r>
              <a:rPr lang="en-US" altLang="en-US" sz="4000" b="1">
                <a:solidFill>
                  <a:srgbClr val="CC3300"/>
                </a:solidFill>
              </a:rPr>
              <a:t>Convert recursion implementation</a:t>
            </a:r>
            <a:br>
              <a:rPr lang="en-US" altLang="en-US" sz="4000" b="1">
                <a:solidFill>
                  <a:srgbClr val="CC3300"/>
                </a:solidFill>
              </a:rPr>
            </a:br>
            <a:r>
              <a:rPr lang="en-US" altLang="en-US" sz="4000" b="1">
                <a:solidFill>
                  <a:srgbClr val="CC3300"/>
                </a:solidFill>
              </a:rPr>
              <a:t>to iterative implementation using stack</a:t>
            </a:r>
          </a:p>
        </p:txBody>
      </p:sp>
      <p:sp>
        <p:nvSpPr>
          <p:cNvPr id="15365" name="Text Box 6">
            <a:extLst>
              <a:ext uri="{FF2B5EF4-FFF2-40B4-BE49-F238E27FC236}">
                <a16:creationId xmlns:a16="http://schemas.microsoft.com/office/drawing/2014/main" id="{955ACA81-FD56-4765-8AB9-541CCD9BC17A}"/>
              </a:ext>
            </a:extLst>
          </p:cNvPr>
          <p:cNvSpPr txBox="1">
            <a:spLocks noChangeArrowheads="1"/>
          </p:cNvSpPr>
          <p:nvPr/>
        </p:nvSpPr>
        <p:spPr bwMode="auto">
          <a:xfrm>
            <a:off x="762000" y="2378075"/>
            <a:ext cx="7772400" cy="3454400"/>
          </a:xfrm>
          <a:prstGeom prst="rect">
            <a:avLst/>
          </a:prstGeom>
          <a:solidFill>
            <a:srgbClr val="CCECFF"/>
          </a:solidFill>
          <a:ln w="9525">
            <a:solidFill>
              <a:schemeClr val="tx1"/>
            </a:solidFill>
            <a:miter lim="800000"/>
            <a:headEnd/>
            <a:tailEnd/>
          </a:ln>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000" b="0"/>
              <a:t> {public static void nonRecursiveReverse() throws Exception</a:t>
            </a:r>
          </a:p>
          <a:p>
            <a:pPr eaLnBrk="1" hangingPunct="1"/>
            <a:r>
              <a:rPr lang="en-US" altLang="en-US" sz="2000" b="0"/>
              <a:t>   {MyStack t = new MyStack();</a:t>
            </a:r>
          </a:p>
          <a:p>
            <a:pPr eaLnBrk="1" hangingPunct="1"/>
            <a:r>
              <a:rPr lang="en-US" altLang="en-US" sz="2000" b="0"/>
              <a:t>    char ch;</a:t>
            </a:r>
          </a:p>
          <a:p>
            <a:pPr eaLnBrk="1" hangingPunct="1"/>
            <a:r>
              <a:rPr lang="en-US" altLang="en-US" sz="2000" b="0"/>
              <a:t>    while(true)</a:t>
            </a:r>
          </a:p>
          <a:p>
            <a:pPr eaLnBrk="1" hangingPunct="1"/>
            <a:r>
              <a:rPr lang="en-US" altLang="en-US" sz="2000" b="0"/>
              <a:t>     {ch = (char) System.in.read();</a:t>
            </a:r>
          </a:p>
          <a:p>
            <a:pPr eaLnBrk="1" hangingPunct="1"/>
            <a:r>
              <a:rPr lang="en-US" altLang="en-US" sz="2000" b="0"/>
              <a:t>      if(ch == '\n') break; </a:t>
            </a:r>
          </a:p>
          <a:p>
            <a:pPr eaLnBrk="1" hangingPunct="1"/>
            <a:r>
              <a:rPr lang="en-US" altLang="en-US" sz="2000" b="0"/>
              <a:t>      t.push(ch);</a:t>
            </a:r>
          </a:p>
          <a:p>
            <a:pPr eaLnBrk="1" hangingPunct="1"/>
            <a:r>
              <a:rPr lang="en-US" altLang="en-US" sz="2000" b="0"/>
              <a:t>     }</a:t>
            </a:r>
          </a:p>
          <a:p>
            <a:pPr eaLnBrk="1" hangingPunct="1"/>
            <a:r>
              <a:rPr lang="en-US" altLang="en-US" sz="2000" b="0"/>
              <a:t>    while(!t.isEmpty())</a:t>
            </a:r>
          </a:p>
          <a:p>
            <a:pPr eaLnBrk="1" hangingPunct="1"/>
            <a:r>
              <a:rPr lang="en-US" altLang="en-US" sz="2000" b="0"/>
              <a:t>      System.out.print(t.pop());</a:t>
            </a:r>
          </a:p>
          <a:p>
            <a:pPr eaLnBrk="1" hangingPunct="1"/>
            <a:r>
              <a:rPr lang="en-US" altLang="en-US" sz="2000" b="0"/>
              <a:t>   }</a:t>
            </a:r>
          </a:p>
        </p:txBody>
      </p:sp>
      <p:pic>
        <p:nvPicPr>
          <p:cNvPr id="15366" name="Picture 7">
            <a:extLst>
              <a:ext uri="{FF2B5EF4-FFF2-40B4-BE49-F238E27FC236}">
                <a16:creationId xmlns:a16="http://schemas.microsoft.com/office/drawing/2014/main" id="{D063155C-CE29-4A00-88C9-41FFC0D70E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425" t="30000" r="70274" b="63361"/>
          <a:stretch>
            <a:fillRect/>
          </a:stretch>
        </p:blipFill>
        <p:spPr bwMode="auto">
          <a:xfrm>
            <a:off x="4035425" y="4114800"/>
            <a:ext cx="4651375" cy="993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a:extLst>
              <a:ext uri="{FF2B5EF4-FFF2-40B4-BE49-F238E27FC236}">
                <a16:creationId xmlns:a16="http://schemas.microsoft.com/office/drawing/2014/main" id="{CFB57041-565D-4058-B11A-1552242F487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6387" name="Slide Number Placeholder 5">
            <a:extLst>
              <a:ext uri="{FF2B5EF4-FFF2-40B4-BE49-F238E27FC236}">
                <a16:creationId xmlns:a16="http://schemas.microsoft.com/office/drawing/2014/main" id="{E3F6EC1C-D3FD-4B0B-8F1F-B324E8AC097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4B3A1A01-16E2-43CA-966A-3F23C6088B14}" type="slidenum">
              <a:rPr lang="en-US" altLang="en-US" sz="1200" b="0">
                <a:solidFill>
                  <a:srgbClr val="898989"/>
                </a:solidFill>
              </a:rPr>
              <a:pPr eaLnBrk="1" hangingPunct="1"/>
              <a:t>15</a:t>
            </a:fld>
            <a:r>
              <a:rPr lang="en-US" altLang="en-US" sz="1200" b="0">
                <a:solidFill>
                  <a:srgbClr val="898989"/>
                </a:solidFill>
              </a:rPr>
              <a:t>/27</a:t>
            </a:r>
          </a:p>
        </p:txBody>
      </p:sp>
      <p:sp>
        <p:nvSpPr>
          <p:cNvPr id="16388" name="Title 1">
            <a:extLst>
              <a:ext uri="{FF2B5EF4-FFF2-40B4-BE49-F238E27FC236}">
                <a16:creationId xmlns:a16="http://schemas.microsoft.com/office/drawing/2014/main" id="{217DD350-AFA2-4007-B782-3BF2702358FD}"/>
              </a:ext>
            </a:extLst>
          </p:cNvPr>
          <p:cNvSpPr>
            <a:spLocks noGrp="1"/>
          </p:cNvSpPr>
          <p:nvPr>
            <p:ph type="title" idx="4294967295"/>
          </p:nvPr>
        </p:nvSpPr>
        <p:spPr>
          <a:xfrm>
            <a:off x="1146175" y="381000"/>
            <a:ext cx="6397625" cy="701675"/>
          </a:xfrm>
        </p:spPr>
        <p:txBody>
          <a:bodyPr>
            <a:spAutoFit/>
          </a:bodyPr>
          <a:lstStyle/>
          <a:p>
            <a:r>
              <a:rPr lang="en-US" altLang="en-US" sz="4000" b="1">
                <a:solidFill>
                  <a:srgbClr val="CC3300"/>
                </a:solidFill>
              </a:rPr>
              <a:t>Indirect recursion</a:t>
            </a:r>
          </a:p>
        </p:txBody>
      </p:sp>
      <p:sp>
        <p:nvSpPr>
          <p:cNvPr id="16389" name="Content Placeholder 4">
            <a:extLst>
              <a:ext uri="{FF2B5EF4-FFF2-40B4-BE49-F238E27FC236}">
                <a16:creationId xmlns:a16="http://schemas.microsoft.com/office/drawing/2014/main" id="{92723ECE-DB34-4F26-908C-1679468178CC}"/>
              </a:ext>
            </a:extLst>
          </p:cNvPr>
          <p:cNvSpPr>
            <a:spLocks noGrp="1"/>
          </p:cNvSpPr>
          <p:nvPr>
            <p:ph sz="quarter" idx="4294967295"/>
          </p:nvPr>
        </p:nvSpPr>
        <p:spPr>
          <a:xfrm>
            <a:off x="457200" y="1174750"/>
            <a:ext cx="8229600" cy="1797050"/>
          </a:xfrm>
        </p:spPr>
        <p:txBody>
          <a:bodyPr>
            <a:spAutoFit/>
          </a:bodyPr>
          <a:lstStyle/>
          <a:p>
            <a:pPr marL="319088" indent="-319088"/>
            <a:r>
              <a:rPr lang="en-US" altLang="en-US" sz="2000"/>
              <a:t>If f() calls itself, it is direct recursive</a:t>
            </a:r>
          </a:p>
          <a:p>
            <a:pPr marL="319088" indent="-319088"/>
            <a:r>
              <a:rPr lang="en-US" altLang="en-US" sz="2000"/>
              <a:t>If f() calls g(), and g() calls f(). It is indirect recursion. The chain of intermediate calls can be of an arbitrary length, as in:</a:t>
            </a:r>
          </a:p>
          <a:p>
            <a:pPr marL="319088" indent="-319088">
              <a:buFont typeface="Arial" panose="020B0604020202020204" pitchFamily="34" charset="0"/>
              <a:buNone/>
            </a:pPr>
            <a:r>
              <a:rPr lang="en-US" altLang="en-US" sz="2000"/>
              <a:t>		f() -&gt; f1() -&gt; f2() -&gt; ... -&gt; fn() -&gt; f()</a:t>
            </a:r>
          </a:p>
          <a:p>
            <a:pPr marL="319088" indent="-319088"/>
            <a:r>
              <a:rPr lang="en-US" altLang="en-US" sz="2000" i="1"/>
              <a:t>Example</a:t>
            </a:r>
            <a:r>
              <a:rPr lang="en-US" altLang="en-US" sz="2000"/>
              <a:t>: sin(x) calculation</a:t>
            </a:r>
          </a:p>
        </p:txBody>
      </p:sp>
      <p:sp>
        <p:nvSpPr>
          <p:cNvPr id="16390" name="TextBox 36">
            <a:extLst>
              <a:ext uri="{FF2B5EF4-FFF2-40B4-BE49-F238E27FC236}">
                <a16:creationId xmlns:a16="http://schemas.microsoft.com/office/drawing/2014/main" id="{3C4A24B6-29E7-486E-82B1-B65486E1EC0F}"/>
              </a:ext>
            </a:extLst>
          </p:cNvPr>
          <p:cNvSpPr txBox="1">
            <a:spLocks noChangeArrowheads="1"/>
          </p:cNvSpPr>
          <p:nvPr/>
        </p:nvSpPr>
        <p:spPr bwMode="auto">
          <a:xfrm>
            <a:off x="4953000" y="6019800"/>
            <a:ext cx="2381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400" b="0" i="1"/>
              <a:t>Recursive call tree for sin(x)</a:t>
            </a:r>
          </a:p>
        </p:txBody>
      </p:sp>
      <p:pic>
        <p:nvPicPr>
          <p:cNvPr id="16391" name="Picture 27">
            <a:extLst>
              <a:ext uri="{FF2B5EF4-FFF2-40B4-BE49-F238E27FC236}">
                <a16:creationId xmlns:a16="http://schemas.microsoft.com/office/drawing/2014/main" id="{A6985B3C-C1DC-47BD-9E90-4A8699A0B6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0837" t="21187" r="73378" b="69020"/>
          <a:stretch>
            <a:fillRect/>
          </a:stretch>
        </p:blipFill>
        <p:spPr bwMode="auto">
          <a:xfrm>
            <a:off x="5638800" y="2438400"/>
            <a:ext cx="3124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2" name="Picture 48">
            <a:extLst>
              <a:ext uri="{FF2B5EF4-FFF2-40B4-BE49-F238E27FC236}">
                <a16:creationId xmlns:a16="http://schemas.microsoft.com/office/drawing/2014/main" id="{1ABA265A-6F19-4034-B83C-C7A74DD321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0658" t="32553" r="79091" b="55618"/>
          <a:stretch>
            <a:fillRect/>
          </a:stretch>
        </p:blipFill>
        <p:spPr bwMode="auto">
          <a:xfrm>
            <a:off x="304800" y="5105400"/>
            <a:ext cx="22098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393" name="Group 35">
            <a:extLst>
              <a:ext uri="{FF2B5EF4-FFF2-40B4-BE49-F238E27FC236}">
                <a16:creationId xmlns:a16="http://schemas.microsoft.com/office/drawing/2014/main" id="{9EAF593C-306A-4FEA-82FA-D7FD1A564C5B}"/>
              </a:ext>
            </a:extLst>
          </p:cNvPr>
          <p:cNvGrpSpPr>
            <a:grpSpLocks/>
          </p:cNvGrpSpPr>
          <p:nvPr/>
        </p:nvGrpSpPr>
        <p:grpSpPr bwMode="auto">
          <a:xfrm>
            <a:off x="76200" y="2971800"/>
            <a:ext cx="8458200" cy="2895600"/>
            <a:chOff x="838200" y="3505200"/>
            <a:chExt cx="8458200" cy="2895600"/>
          </a:xfrm>
        </p:grpSpPr>
        <p:sp>
          <p:nvSpPr>
            <p:cNvPr id="6" name="Oval 5">
              <a:extLst>
                <a:ext uri="{FF2B5EF4-FFF2-40B4-BE49-F238E27FC236}">
                  <a16:creationId xmlns:a16="http://schemas.microsoft.com/office/drawing/2014/main" id="{80CC3E9A-4674-4AFF-BAE8-03CC5426E1CA}"/>
                </a:ext>
              </a:extLst>
            </p:cNvPr>
            <p:cNvSpPr/>
            <p:nvPr/>
          </p:nvSpPr>
          <p:spPr>
            <a:xfrm>
              <a:off x="4953000" y="3505200"/>
              <a:ext cx="1219200" cy="457200"/>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800" b="0">
                  <a:solidFill>
                    <a:srgbClr val="000000"/>
                  </a:solidFill>
                  <a:latin typeface="Tw Cen MT" pitchFamily="34" charset="0"/>
                </a:rPr>
                <a:t>sin(x)</a:t>
              </a:r>
            </a:p>
          </p:txBody>
        </p:sp>
        <p:sp>
          <p:nvSpPr>
            <p:cNvPr id="7" name="Oval 6">
              <a:extLst>
                <a:ext uri="{FF2B5EF4-FFF2-40B4-BE49-F238E27FC236}">
                  <a16:creationId xmlns:a16="http://schemas.microsoft.com/office/drawing/2014/main" id="{6923F3A6-E020-4A3F-B167-581A4EE09632}"/>
                </a:ext>
              </a:extLst>
            </p:cNvPr>
            <p:cNvSpPr/>
            <p:nvPr/>
          </p:nvSpPr>
          <p:spPr>
            <a:xfrm>
              <a:off x="838200" y="4267200"/>
              <a:ext cx="1371600" cy="457200"/>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800" b="0">
                  <a:solidFill>
                    <a:srgbClr val="000000"/>
                  </a:solidFill>
                  <a:latin typeface="Tw Cen MT" pitchFamily="34" charset="0"/>
                </a:rPr>
                <a:t>sin(x/3)</a:t>
              </a:r>
            </a:p>
          </p:txBody>
        </p:sp>
        <p:sp>
          <p:nvSpPr>
            <p:cNvPr id="8" name="Oval 7">
              <a:extLst>
                <a:ext uri="{FF2B5EF4-FFF2-40B4-BE49-F238E27FC236}">
                  <a16:creationId xmlns:a16="http://schemas.microsoft.com/office/drawing/2014/main" id="{353235B5-D528-4229-8E0C-4E65E5241ACE}"/>
                </a:ext>
              </a:extLst>
            </p:cNvPr>
            <p:cNvSpPr/>
            <p:nvPr/>
          </p:nvSpPr>
          <p:spPr>
            <a:xfrm>
              <a:off x="3276600" y="4343400"/>
              <a:ext cx="1676400" cy="457200"/>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800" b="0" dirty="0"/>
                <a:t>tan(x/3)</a:t>
              </a:r>
            </a:p>
          </p:txBody>
        </p:sp>
        <p:sp>
          <p:nvSpPr>
            <p:cNvPr id="9" name="Oval 8">
              <a:extLst>
                <a:ext uri="{FF2B5EF4-FFF2-40B4-BE49-F238E27FC236}">
                  <a16:creationId xmlns:a16="http://schemas.microsoft.com/office/drawing/2014/main" id="{2FBF36B0-4B83-4B34-A53C-037EDD1A8F0F}"/>
                </a:ext>
              </a:extLst>
            </p:cNvPr>
            <p:cNvSpPr/>
            <p:nvPr/>
          </p:nvSpPr>
          <p:spPr>
            <a:xfrm>
              <a:off x="6858000" y="4419600"/>
              <a:ext cx="1447800" cy="457200"/>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800" b="0" dirty="0"/>
                <a:t>tan(x/3)</a:t>
              </a:r>
            </a:p>
          </p:txBody>
        </p:sp>
        <p:sp>
          <p:nvSpPr>
            <p:cNvPr id="10" name="Oval 9">
              <a:extLst>
                <a:ext uri="{FF2B5EF4-FFF2-40B4-BE49-F238E27FC236}">
                  <a16:creationId xmlns:a16="http://schemas.microsoft.com/office/drawing/2014/main" id="{A19C7111-1E3E-4744-9A27-E37338C60037}"/>
                </a:ext>
              </a:extLst>
            </p:cNvPr>
            <p:cNvSpPr/>
            <p:nvPr/>
          </p:nvSpPr>
          <p:spPr>
            <a:xfrm>
              <a:off x="2438400" y="5257800"/>
              <a:ext cx="1524000" cy="457200"/>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800" b="0">
                  <a:solidFill>
                    <a:srgbClr val="000000"/>
                  </a:solidFill>
                  <a:latin typeface="Tw Cen MT" pitchFamily="34" charset="0"/>
                </a:rPr>
                <a:t>sin(x/3)</a:t>
              </a:r>
            </a:p>
          </p:txBody>
        </p:sp>
        <p:sp>
          <p:nvSpPr>
            <p:cNvPr id="11" name="Oval 10">
              <a:extLst>
                <a:ext uri="{FF2B5EF4-FFF2-40B4-BE49-F238E27FC236}">
                  <a16:creationId xmlns:a16="http://schemas.microsoft.com/office/drawing/2014/main" id="{F74F3A56-C08E-4408-9617-2BE6D70B3087}"/>
                </a:ext>
              </a:extLst>
            </p:cNvPr>
            <p:cNvSpPr/>
            <p:nvPr/>
          </p:nvSpPr>
          <p:spPr>
            <a:xfrm>
              <a:off x="4191000" y="5257800"/>
              <a:ext cx="1371600" cy="457200"/>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800" b="0" dirty="0" err="1"/>
                <a:t>cos</a:t>
              </a:r>
              <a:r>
                <a:rPr lang="en-US" sz="1800" b="0" dirty="0"/>
                <a:t>(x/3)</a:t>
              </a:r>
            </a:p>
          </p:txBody>
        </p:sp>
        <p:sp>
          <p:nvSpPr>
            <p:cNvPr id="12" name="Oval 11">
              <a:extLst>
                <a:ext uri="{FF2B5EF4-FFF2-40B4-BE49-F238E27FC236}">
                  <a16:creationId xmlns:a16="http://schemas.microsoft.com/office/drawing/2014/main" id="{7280DDDA-AFD0-482F-8E7C-FDAEB760FC6F}"/>
                </a:ext>
              </a:extLst>
            </p:cNvPr>
            <p:cNvSpPr/>
            <p:nvPr/>
          </p:nvSpPr>
          <p:spPr>
            <a:xfrm>
              <a:off x="5943600" y="5257800"/>
              <a:ext cx="1371600" cy="457200"/>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800" b="0">
                  <a:solidFill>
                    <a:srgbClr val="000000"/>
                  </a:solidFill>
                  <a:latin typeface="Tw Cen MT" pitchFamily="34" charset="0"/>
                </a:rPr>
                <a:t>sin(x/3)</a:t>
              </a:r>
            </a:p>
          </p:txBody>
        </p:sp>
        <p:sp>
          <p:nvSpPr>
            <p:cNvPr id="13" name="Oval 12">
              <a:extLst>
                <a:ext uri="{FF2B5EF4-FFF2-40B4-BE49-F238E27FC236}">
                  <a16:creationId xmlns:a16="http://schemas.microsoft.com/office/drawing/2014/main" id="{DF3DCC49-29E8-4C9D-9CD3-014523E4A4C6}"/>
                </a:ext>
              </a:extLst>
            </p:cNvPr>
            <p:cNvSpPr/>
            <p:nvPr/>
          </p:nvSpPr>
          <p:spPr>
            <a:xfrm>
              <a:off x="7620000" y="5257800"/>
              <a:ext cx="1219200" cy="457200"/>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800" b="0" dirty="0" err="1"/>
                <a:t>cos</a:t>
              </a:r>
              <a:r>
                <a:rPr lang="en-US" sz="1800" b="0" dirty="0"/>
                <a:t>(x)</a:t>
              </a:r>
            </a:p>
          </p:txBody>
        </p:sp>
        <p:sp>
          <p:nvSpPr>
            <p:cNvPr id="16" name="Oval 15">
              <a:extLst>
                <a:ext uri="{FF2B5EF4-FFF2-40B4-BE49-F238E27FC236}">
                  <a16:creationId xmlns:a16="http://schemas.microsoft.com/office/drawing/2014/main" id="{63ADEB48-794F-4C60-9ABA-58B3BF13F5B3}"/>
                </a:ext>
              </a:extLst>
            </p:cNvPr>
            <p:cNvSpPr/>
            <p:nvPr/>
          </p:nvSpPr>
          <p:spPr>
            <a:xfrm>
              <a:off x="4876800" y="5943600"/>
              <a:ext cx="1524000" cy="457200"/>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800" b="0">
                  <a:solidFill>
                    <a:srgbClr val="000000"/>
                  </a:solidFill>
                  <a:latin typeface="Tw Cen MT" pitchFamily="34" charset="0"/>
                </a:rPr>
                <a:t>sin(x/6)</a:t>
              </a:r>
            </a:p>
          </p:txBody>
        </p:sp>
        <p:sp>
          <p:nvSpPr>
            <p:cNvPr id="17" name="Oval 16">
              <a:extLst>
                <a:ext uri="{FF2B5EF4-FFF2-40B4-BE49-F238E27FC236}">
                  <a16:creationId xmlns:a16="http://schemas.microsoft.com/office/drawing/2014/main" id="{E6591F60-E0DE-4CEB-80CD-2608109BC3CF}"/>
                </a:ext>
              </a:extLst>
            </p:cNvPr>
            <p:cNvSpPr/>
            <p:nvPr/>
          </p:nvSpPr>
          <p:spPr>
            <a:xfrm>
              <a:off x="7772400" y="5943600"/>
              <a:ext cx="1524000" cy="457200"/>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800" b="0">
                  <a:solidFill>
                    <a:srgbClr val="000000"/>
                  </a:solidFill>
                  <a:latin typeface="Tw Cen MT" pitchFamily="34" charset="0"/>
                </a:rPr>
                <a:t>sin(x/6)</a:t>
              </a:r>
            </a:p>
          </p:txBody>
        </p:sp>
        <p:cxnSp>
          <p:nvCxnSpPr>
            <p:cNvPr id="19" name="Straight Connector 18">
              <a:extLst>
                <a:ext uri="{FF2B5EF4-FFF2-40B4-BE49-F238E27FC236}">
                  <a16:creationId xmlns:a16="http://schemas.microsoft.com/office/drawing/2014/main" id="{EBF75766-900C-4D94-8184-3BB1A994FA48}"/>
                </a:ext>
              </a:extLst>
            </p:cNvPr>
            <p:cNvCxnSpPr>
              <a:stCxn id="6" idx="2"/>
              <a:endCxn id="7" idx="7"/>
            </p:cNvCxnSpPr>
            <p:nvPr/>
          </p:nvCxnSpPr>
          <p:spPr>
            <a:xfrm rot="10800000" flipV="1">
              <a:off x="2008188" y="3733800"/>
              <a:ext cx="2944812" cy="600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E23B8-ABD2-4265-9DFD-0AC334E41AB3}"/>
                </a:ext>
              </a:extLst>
            </p:cNvPr>
            <p:cNvCxnSpPr>
              <a:stCxn id="6" idx="3"/>
              <a:endCxn id="8" idx="0"/>
            </p:cNvCxnSpPr>
            <p:nvPr/>
          </p:nvCxnSpPr>
          <p:spPr>
            <a:xfrm rot="5400000">
              <a:off x="4398962" y="3611563"/>
              <a:ext cx="447675" cy="101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A48E91E-CED4-475B-BBDD-35400164C308}"/>
                </a:ext>
              </a:extLst>
            </p:cNvPr>
            <p:cNvCxnSpPr>
              <a:stCxn id="6" idx="5"/>
              <a:endCxn id="9" idx="0"/>
            </p:cNvCxnSpPr>
            <p:nvPr/>
          </p:nvCxnSpPr>
          <p:spPr>
            <a:xfrm rot="16200000" flipH="1">
              <a:off x="6526212" y="3363913"/>
              <a:ext cx="523875" cy="1587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80FC72F-6092-426C-B447-48FBEA77B811}"/>
                </a:ext>
              </a:extLst>
            </p:cNvPr>
            <p:cNvCxnSpPr>
              <a:stCxn id="8" idx="4"/>
              <a:endCxn id="10" idx="0"/>
            </p:cNvCxnSpPr>
            <p:nvPr/>
          </p:nvCxnSpPr>
          <p:spPr>
            <a:xfrm rot="5400000">
              <a:off x="3429000" y="4572000"/>
              <a:ext cx="4572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6B7E873-D765-4893-B35B-F7BB07AECBD8}"/>
                </a:ext>
              </a:extLst>
            </p:cNvPr>
            <p:cNvCxnSpPr>
              <a:stCxn id="8" idx="4"/>
              <a:endCxn id="11" idx="0"/>
            </p:cNvCxnSpPr>
            <p:nvPr/>
          </p:nvCxnSpPr>
          <p:spPr>
            <a:xfrm rot="16200000" flipH="1">
              <a:off x="4267200" y="4648200"/>
              <a:ext cx="4572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5F657F4-3EF0-4AA2-B859-241A006651D8}"/>
                </a:ext>
              </a:extLst>
            </p:cNvPr>
            <p:cNvCxnSpPr>
              <a:stCxn id="9" idx="4"/>
              <a:endCxn id="12" idx="0"/>
            </p:cNvCxnSpPr>
            <p:nvPr/>
          </p:nvCxnSpPr>
          <p:spPr>
            <a:xfrm rot="5400000">
              <a:off x="6915150" y="45910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015F110-F6FC-4F11-98BD-1074D006D435}"/>
                </a:ext>
              </a:extLst>
            </p:cNvPr>
            <p:cNvCxnSpPr>
              <a:stCxn id="9" idx="4"/>
              <a:endCxn id="13" idx="0"/>
            </p:cNvCxnSpPr>
            <p:nvPr/>
          </p:nvCxnSpPr>
          <p:spPr>
            <a:xfrm rot="16200000" flipH="1">
              <a:off x="7715250" y="4743450"/>
              <a:ext cx="381000" cy="64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791AD58-5C50-4F3E-B8FF-91AD40B5BAF7}"/>
                </a:ext>
              </a:extLst>
            </p:cNvPr>
            <p:cNvCxnSpPr>
              <a:stCxn id="11" idx="5"/>
              <a:endCxn id="16" idx="0"/>
            </p:cNvCxnSpPr>
            <p:nvPr/>
          </p:nvCxnSpPr>
          <p:spPr>
            <a:xfrm rot="16200000" flipH="1">
              <a:off x="5352256" y="5657057"/>
              <a:ext cx="295275" cy="277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D59F024-EBD9-469F-BD42-B4E136B38C00}"/>
                </a:ext>
              </a:extLst>
            </p:cNvPr>
            <p:cNvCxnSpPr>
              <a:stCxn id="13" idx="4"/>
              <a:endCxn id="17" idx="0"/>
            </p:cNvCxnSpPr>
            <p:nvPr/>
          </p:nvCxnSpPr>
          <p:spPr>
            <a:xfrm rot="16200000" flipH="1">
              <a:off x="8267700" y="5676900"/>
              <a:ext cx="228600" cy="30480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a:extLst>
              <a:ext uri="{FF2B5EF4-FFF2-40B4-BE49-F238E27FC236}">
                <a16:creationId xmlns:a16="http://schemas.microsoft.com/office/drawing/2014/main" id="{6BE21BCD-3A01-4F5E-82A0-5CCF43E6164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7411" name="Slide Number Placeholder 5">
            <a:extLst>
              <a:ext uri="{FF2B5EF4-FFF2-40B4-BE49-F238E27FC236}">
                <a16:creationId xmlns:a16="http://schemas.microsoft.com/office/drawing/2014/main" id="{FE8532C7-21BA-42E8-B8C1-45D9FDC8498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681DEBF8-9480-441F-8CB8-AACFCE3B11D9}" type="slidenum">
              <a:rPr lang="en-US" altLang="en-US" sz="1200" b="0">
                <a:solidFill>
                  <a:srgbClr val="898989"/>
                </a:solidFill>
              </a:rPr>
              <a:pPr eaLnBrk="1" hangingPunct="1"/>
              <a:t>16</a:t>
            </a:fld>
            <a:r>
              <a:rPr lang="en-US" altLang="en-US" sz="1200" b="0">
                <a:solidFill>
                  <a:srgbClr val="898989"/>
                </a:solidFill>
              </a:rPr>
              <a:t>/27</a:t>
            </a:r>
          </a:p>
        </p:txBody>
      </p:sp>
      <p:sp>
        <p:nvSpPr>
          <p:cNvPr id="17412" name="Title 1">
            <a:extLst>
              <a:ext uri="{FF2B5EF4-FFF2-40B4-BE49-F238E27FC236}">
                <a16:creationId xmlns:a16="http://schemas.microsoft.com/office/drawing/2014/main" id="{F2B48125-659A-4428-B320-87285CBB284C}"/>
              </a:ext>
            </a:extLst>
          </p:cNvPr>
          <p:cNvSpPr>
            <a:spLocks noGrp="1"/>
          </p:cNvSpPr>
          <p:nvPr>
            <p:ph type="title" idx="4294967295"/>
          </p:nvPr>
        </p:nvSpPr>
        <p:spPr>
          <a:xfrm>
            <a:off x="612775" y="533400"/>
            <a:ext cx="7540625" cy="701675"/>
          </a:xfrm>
        </p:spPr>
        <p:txBody>
          <a:bodyPr>
            <a:spAutoFit/>
          </a:bodyPr>
          <a:lstStyle/>
          <a:p>
            <a:r>
              <a:rPr lang="en-US" altLang="en-US" sz="4000" b="1">
                <a:solidFill>
                  <a:srgbClr val="CC3300"/>
                </a:solidFill>
              </a:rPr>
              <a:t>Nested recursion</a:t>
            </a:r>
          </a:p>
        </p:txBody>
      </p:sp>
      <p:sp>
        <p:nvSpPr>
          <p:cNvPr id="17413" name="Content Placeholder 4">
            <a:extLst>
              <a:ext uri="{FF2B5EF4-FFF2-40B4-BE49-F238E27FC236}">
                <a16:creationId xmlns:a16="http://schemas.microsoft.com/office/drawing/2014/main" id="{D75E5B39-CC41-494F-A938-A19A7BD67F94}"/>
              </a:ext>
            </a:extLst>
          </p:cNvPr>
          <p:cNvSpPr>
            <a:spLocks noGrp="1"/>
          </p:cNvSpPr>
          <p:nvPr>
            <p:ph sz="quarter" idx="4294967295"/>
          </p:nvPr>
        </p:nvSpPr>
        <p:spPr>
          <a:xfrm>
            <a:off x="457200" y="1371600"/>
            <a:ext cx="8229600" cy="1311275"/>
          </a:xfrm>
        </p:spPr>
        <p:txBody>
          <a:bodyPr>
            <a:spAutoFit/>
          </a:bodyPr>
          <a:lstStyle/>
          <a:p>
            <a:pPr marL="319088" indent="-319088"/>
            <a:r>
              <a:rPr lang="en-US" altLang="en-US" sz="2500"/>
              <a:t>A function is not only defined in terms of itself but also is </a:t>
            </a:r>
            <a:r>
              <a:rPr lang="en-US" altLang="en-US" sz="2500">
                <a:solidFill>
                  <a:schemeClr val="hlink"/>
                </a:solidFill>
              </a:rPr>
              <a:t>used as one of the parameters</a:t>
            </a:r>
          </a:p>
          <a:p>
            <a:pPr marL="319088" indent="-319088"/>
            <a:r>
              <a:rPr lang="en-US" altLang="en-US" sz="2500"/>
              <a:t>Consider the following examples:</a:t>
            </a:r>
            <a:endParaRPr lang="en-US" altLang="en-US" sz="2600"/>
          </a:p>
        </p:txBody>
      </p:sp>
      <p:sp>
        <p:nvSpPr>
          <p:cNvPr id="6" name="Left Brace 5">
            <a:extLst>
              <a:ext uri="{FF2B5EF4-FFF2-40B4-BE49-F238E27FC236}">
                <a16:creationId xmlns:a16="http://schemas.microsoft.com/office/drawing/2014/main" id="{5FE857CC-2206-4CBE-9221-DCFDD6406A04}"/>
              </a:ext>
            </a:extLst>
          </p:cNvPr>
          <p:cNvSpPr/>
          <p:nvPr/>
        </p:nvSpPr>
        <p:spPr>
          <a:xfrm>
            <a:off x="2667000" y="2667000"/>
            <a:ext cx="228600" cy="1447800"/>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en-US" sz="1800" b="0"/>
          </a:p>
        </p:txBody>
      </p:sp>
      <p:sp>
        <p:nvSpPr>
          <p:cNvPr id="17415" name="TextBox 7">
            <a:extLst>
              <a:ext uri="{FF2B5EF4-FFF2-40B4-BE49-F238E27FC236}">
                <a16:creationId xmlns:a16="http://schemas.microsoft.com/office/drawing/2014/main" id="{9F8EE9D4-B465-424A-B8E8-6D28205A8566}"/>
              </a:ext>
            </a:extLst>
          </p:cNvPr>
          <p:cNvSpPr txBox="1">
            <a:spLocks noChangeArrowheads="1"/>
          </p:cNvSpPr>
          <p:nvPr/>
        </p:nvSpPr>
        <p:spPr bwMode="auto">
          <a:xfrm>
            <a:off x="2946400" y="2667000"/>
            <a:ext cx="2582863"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lnSpc>
                <a:spcPct val="120000"/>
              </a:lnSpc>
            </a:pPr>
            <a:r>
              <a:rPr lang="en-US" altLang="en-US" sz="2400" b="0">
                <a:latin typeface="Tw Cen MT" panose="020B0602020104020603" pitchFamily="34" charset="0"/>
              </a:rPr>
              <a:t>0  if n=0</a:t>
            </a:r>
          </a:p>
          <a:p>
            <a:pPr eaLnBrk="1" hangingPunct="1">
              <a:lnSpc>
                <a:spcPct val="120000"/>
              </a:lnSpc>
            </a:pPr>
            <a:r>
              <a:rPr lang="en-US" altLang="en-US" sz="2400" b="0">
                <a:latin typeface="Tw Cen MT" panose="020B0602020104020603" pitchFamily="34" charset="0"/>
              </a:rPr>
              <a:t>n  if n&gt;4</a:t>
            </a:r>
          </a:p>
          <a:p>
            <a:pPr eaLnBrk="1" hangingPunct="1">
              <a:lnSpc>
                <a:spcPct val="120000"/>
              </a:lnSpc>
            </a:pPr>
            <a:r>
              <a:rPr lang="en-US" altLang="en-US" sz="2400" b="0">
                <a:latin typeface="Tw Cen MT" panose="020B0602020104020603" pitchFamily="34" charset="0"/>
              </a:rPr>
              <a:t>h(2 +h(2n)) if n&lt;=4</a:t>
            </a:r>
          </a:p>
        </p:txBody>
      </p:sp>
      <p:sp>
        <p:nvSpPr>
          <p:cNvPr id="17416" name="Text Box 8">
            <a:extLst>
              <a:ext uri="{FF2B5EF4-FFF2-40B4-BE49-F238E27FC236}">
                <a16:creationId xmlns:a16="http://schemas.microsoft.com/office/drawing/2014/main" id="{ACADB8A9-E48E-4CB4-B8A6-5E6C78EB8FEE}"/>
              </a:ext>
            </a:extLst>
          </p:cNvPr>
          <p:cNvSpPr txBox="1">
            <a:spLocks noChangeArrowheads="1"/>
          </p:cNvSpPr>
          <p:nvPr/>
        </p:nvSpPr>
        <p:spPr bwMode="auto">
          <a:xfrm>
            <a:off x="533400" y="4267200"/>
            <a:ext cx="6324600" cy="176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200" b="0"/>
              <a:t>Another example of nested recursive recursion is  Ackermann’s function:</a:t>
            </a:r>
          </a:p>
          <a:p>
            <a:pPr lvl="1" eaLnBrk="1" hangingPunct="1"/>
            <a:r>
              <a:rPr lang="en-US" altLang="en-US" sz="2200" b="0">
                <a:solidFill>
                  <a:schemeClr val="accent2"/>
                </a:solidFill>
              </a:rPr>
              <a:t>A(0, y) = y + 1</a:t>
            </a:r>
          </a:p>
          <a:p>
            <a:pPr lvl="1" eaLnBrk="1" hangingPunct="1"/>
            <a:r>
              <a:rPr lang="en-US" altLang="en-US" sz="2200" b="0">
                <a:solidFill>
                  <a:schemeClr val="accent2"/>
                </a:solidFill>
              </a:rPr>
              <a:t>A(x, 0) = A(x - 1, 1)</a:t>
            </a:r>
          </a:p>
          <a:p>
            <a:pPr lvl="1" eaLnBrk="1" hangingPunct="1"/>
            <a:r>
              <a:rPr lang="en-US" altLang="en-US" sz="2200" b="0">
                <a:solidFill>
                  <a:schemeClr val="accent2"/>
                </a:solidFill>
              </a:rPr>
              <a:t>A(x, y) = A(x - 1, A(x, y - 1))</a:t>
            </a:r>
            <a:endParaRPr lang="en-US" altLang="en-US" sz="2200" b="0"/>
          </a:p>
        </p:txBody>
      </p:sp>
      <p:sp>
        <p:nvSpPr>
          <p:cNvPr id="17417" name="Text Box 12">
            <a:extLst>
              <a:ext uri="{FF2B5EF4-FFF2-40B4-BE49-F238E27FC236}">
                <a16:creationId xmlns:a16="http://schemas.microsoft.com/office/drawing/2014/main" id="{1520F78F-F0B3-482E-997E-C49F26319020}"/>
              </a:ext>
            </a:extLst>
          </p:cNvPr>
          <p:cNvSpPr txBox="1">
            <a:spLocks noChangeArrowheads="1"/>
          </p:cNvSpPr>
          <p:nvPr/>
        </p:nvSpPr>
        <p:spPr bwMode="auto">
          <a:xfrm>
            <a:off x="1524000" y="3175000"/>
            <a:ext cx="990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spcBef>
                <a:spcPct val="50000"/>
              </a:spcBef>
            </a:pPr>
            <a:r>
              <a:rPr lang="en-US" altLang="en-US" sz="2200" b="0"/>
              <a:t>h(n) =</a:t>
            </a:r>
          </a:p>
        </p:txBody>
      </p:sp>
      <p:sp>
        <p:nvSpPr>
          <p:cNvPr id="17418" name="Text Box 13">
            <a:extLst>
              <a:ext uri="{FF2B5EF4-FFF2-40B4-BE49-F238E27FC236}">
                <a16:creationId xmlns:a16="http://schemas.microsoft.com/office/drawing/2014/main" id="{70A5E87F-706B-40A5-96D6-CA05B47E2963}"/>
              </a:ext>
            </a:extLst>
          </p:cNvPr>
          <p:cNvSpPr txBox="1">
            <a:spLocks noChangeArrowheads="1"/>
          </p:cNvSpPr>
          <p:nvPr/>
        </p:nvSpPr>
        <p:spPr bwMode="auto">
          <a:xfrm>
            <a:off x="4648200" y="4814888"/>
            <a:ext cx="4038600" cy="1200150"/>
          </a:xfrm>
          <a:prstGeom prst="rect">
            <a:avLst/>
          </a:prstGeom>
          <a:solidFill>
            <a:srgbClr val="CCECFF"/>
          </a:solidFill>
          <a:ln w="9525">
            <a:solidFill>
              <a:schemeClr val="tx1"/>
            </a:solidFill>
            <a:miter lim="800000"/>
            <a:headEnd/>
            <a:tailEnd/>
          </a:ln>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800" b="0"/>
              <a:t>This function is interesting because of its remarkably rapid growth.</a:t>
            </a:r>
          </a:p>
          <a:p>
            <a:pPr eaLnBrk="1" hangingPunct="1"/>
            <a:r>
              <a:rPr lang="en-US" altLang="en-US" sz="1800" b="0"/>
              <a:t>A(3,1) = 2</a:t>
            </a:r>
            <a:r>
              <a:rPr lang="en-US" altLang="en-US" sz="1800" b="0" baseline="30000"/>
              <a:t>4</a:t>
            </a:r>
            <a:r>
              <a:rPr lang="en-US" altLang="en-US" sz="1800" b="0"/>
              <a:t> - 3</a:t>
            </a:r>
          </a:p>
          <a:p>
            <a:pPr eaLnBrk="1" hangingPunct="1"/>
            <a:r>
              <a:rPr lang="en-US" altLang="en-US" sz="1800" b="0"/>
              <a:t>A(4,1) = 2</a:t>
            </a:r>
            <a:r>
              <a:rPr lang="en-US" altLang="en-US" sz="1800" b="0" baseline="30000"/>
              <a:t>65536 </a:t>
            </a:r>
            <a:r>
              <a:rPr lang="en-US" altLang="en-US" sz="1800" b="0"/>
              <a:t>- 3</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a:extLst>
              <a:ext uri="{FF2B5EF4-FFF2-40B4-BE49-F238E27FC236}">
                <a16:creationId xmlns:a16="http://schemas.microsoft.com/office/drawing/2014/main" id="{AEACD37B-A5B9-435F-8DBD-E1174A932F4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8435" name="Slide Number Placeholder 5">
            <a:extLst>
              <a:ext uri="{FF2B5EF4-FFF2-40B4-BE49-F238E27FC236}">
                <a16:creationId xmlns:a16="http://schemas.microsoft.com/office/drawing/2014/main" id="{0D784421-6B27-48B3-B6FB-F4A2E1F58CB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9DEE3734-2303-449F-A68D-6C7F78BBB1C5}" type="slidenum">
              <a:rPr lang="en-US" altLang="en-US" sz="1200" b="0">
                <a:solidFill>
                  <a:srgbClr val="898989"/>
                </a:solidFill>
              </a:rPr>
              <a:pPr eaLnBrk="1" hangingPunct="1"/>
              <a:t>17</a:t>
            </a:fld>
            <a:r>
              <a:rPr lang="en-US" altLang="en-US" sz="1200" b="0">
                <a:solidFill>
                  <a:srgbClr val="898989"/>
                </a:solidFill>
              </a:rPr>
              <a:t>/27</a:t>
            </a:r>
          </a:p>
        </p:txBody>
      </p:sp>
      <p:sp>
        <p:nvSpPr>
          <p:cNvPr id="18436" name="Title 1">
            <a:extLst>
              <a:ext uri="{FF2B5EF4-FFF2-40B4-BE49-F238E27FC236}">
                <a16:creationId xmlns:a16="http://schemas.microsoft.com/office/drawing/2014/main" id="{48DC05A4-6389-4010-BFE2-4E125C5FBDA3}"/>
              </a:ext>
            </a:extLst>
          </p:cNvPr>
          <p:cNvSpPr>
            <a:spLocks noGrp="1"/>
          </p:cNvSpPr>
          <p:nvPr>
            <p:ph type="title" idx="4294967295"/>
          </p:nvPr>
        </p:nvSpPr>
        <p:spPr>
          <a:xfrm>
            <a:off x="460375" y="495300"/>
            <a:ext cx="8229600" cy="701675"/>
          </a:xfrm>
        </p:spPr>
        <p:txBody>
          <a:bodyPr>
            <a:spAutoFit/>
          </a:bodyPr>
          <a:lstStyle/>
          <a:p>
            <a:r>
              <a:rPr lang="en-US" altLang="en-US" sz="4000" b="1">
                <a:solidFill>
                  <a:srgbClr val="CC3300"/>
                </a:solidFill>
              </a:rPr>
              <a:t>Excessive recursion - 1</a:t>
            </a:r>
          </a:p>
        </p:txBody>
      </p:sp>
      <p:sp>
        <p:nvSpPr>
          <p:cNvPr id="18437" name="Content Placeholder 4">
            <a:extLst>
              <a:ext uri="{FF2B5EF4-FFF2-40B4-BE49-F238E27FC236}">
                <a16:creationId xmlns:a16="http://schemas.microsoft.com/office/drawing/2014/main" id="{46542223-44EE-4832-ACC8-4357F560AFE0}"/>
              </a:ext>
            </a:extLst>
          </p:cNvPr>
          <p:cNvSpPr>
            <a:spLocks noGrp="1"/>
          </p:cNvSpPr>
          <p:nvPr>
            <p:ph sz="quarter" idx="4294967295"/>
          </p:nvPr>
        </p:nvSpPr>
        <p:spPr>
          <a:xfrm>
            <a:off x="457200" y="1600200"/>
            <a:ext cx="8229600" cy="579438"/>
          </a:xfrm>
        </p:spPr>
        <p:txBody>
          <a:bodyPr>
            <a:spAutoFit/>
          </a:bodyPr>
          <a:lstStyle/>
          <a:p>
            <a:pPr marL="319088" indent="-319088"/>
            <a:r>
              <a:rPr lang="en-US" altLang="en-US"/>
              <a:t>Consider the Fibonacci sequence of numbers</a:t>
            </a:r>
            <a:endParaRPr lang="en-US" altLang="en-US" sz="3000"/>
          </a:p>
        </p:txBody>
      </p:sp>
      <p:sp>
        <p:nvSpPr>
          <p:cNvPr id="6" name="Left Brace 5">
            <a:extLst>
              <a:ext uri="{FF2B5EF4-FFF2-40B4-BE49-F238E27FC236}">
                <a16:creationId xmlns:a16="http://schemas.microsoft.com/office/drawing/2014/main" id="{21216BD5-AE2B-46C0-99CA-CEBDBED3A7C9}"/>
              </a:ext>
            </a:extLst>
          </p:cNvPr>
          <p:cNvSpPr/>
          <p:nvPr/>
        </p:nvSpPr>
        <p:spPr>
          <a:xfrm>
            <a:off x="2667000" y="2286000"/>
            <a:ext cx="228600" cy="1066800"/>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en-US" sz="1800" b="0"/>
          </a:p>
        </p:txBody>
      </p:sp>
      <p:sp>
        <p:nvSpPr>
          <p:cNvPr id="18439" name="TextBox 7">
            <a:extLst>
              <a:ext uri="{FF2B5EF4-FFF2-40B4-BE49-F238E27FC236}">
                <a16:creationId xmlns:a16="http://schemas.microsoft.com/office/drawing/2014/main" id="{08BD2F4D-8309-4BA6-8A91-A8940A376B00}"/>
              </a:ext>
            </a:extLst>
          </p:cNvPr>
          <p:cNvSpPr txBox="1">
            <a:spLocks noChangeArrowheads="1"/>
          </p:cNvSpPr>
          <p:nvPr/>
        </p:nvSpPr>
        <p:spPr bwMode="auto">
          <a:xfrm>
            <a:off x="2971800" y="2209800"/>
            <a:ext cx="423386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400" b="0">
                <a:latin typeface="Tw Cen MT" panose="020B0602020104020603" pitchFamily="34" charset="0"/>
              </a:rPr>
              <a:t>n  			if n&lt;2</a:t>
            </a:r>
          </a:p>
          <a:p>
            <a:pPr eaLnBrk="1" hangingPunct="1"/>
            <a:endParaRPr lang="en-US" altLang="en-US" sz="2400" b="0">
              <a:latin typeface="Tw Cen MT" panose="020B0602020104020603" pitchFamily="34" charset="0"/>
            </a:endParaRPr>
          </a:p>
          <a:p>
            <a:pPr eaLnBrk="1" hangingPunct="1"/>
            <a:r>
              <a:rPr lang="en-US" altLang="en-US" sz="2400" b="0">
                <a:latin typeface="Tw Cen MT" panose="020B0602020104020603" pitchFamily="34" charset="0"/>
              </a:rPr>
              <a:t>fibo(n-1) +fibo(n-2)	otherwise</a:t>
            </a:r>
          </a:p>
        </p:txBody>
      </p:sp>
      <p:sp>
        <p:nvSpPr>
          <p:cNvPr id="9" name="Rectangle 8">
            <a:extLst>
              <a:ext uri="{FF2B5EF4-FFF2-40B4-BE49-F238E27FC236}">
                <a16:creationId xmlns:a16="http://schemas.microsoft.com/office/drawing/2014/main" id="{AE28437D-3E94-4E95-AAC3-588198673787}"/>
              </a:ext>
            </a:extLst>
          </p:cNvPr>
          <p:cNvSpPr/>
          <p:nvPr/>
        </p:nvSpPr>
        <p:spPr>
          <a:xfrm>
            <a:off x="762000" y="3659188"/>
            <a:ext cx="7467600" cy="19812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lang="en-US" sz="1800" b="0">
                <a:solidFill>
                  <a:srgbClr val="000000"/>
                </a:solidFill>
                <a:latin typeface="Courier New" pitchFamily="49" charset="0"/>
                <a:cs typeface="Courier New" pitchFamily="49" charset="0"/>
              </a:rPr>
              <a:t>static long </a:t>
            </a:r>
            <a:r>
              <a:rPr lang="en-US" sz="1800">
                <a:solidFill>
                  <a:srgbClr val="FF0000"/>
                </a:solidFill>
                <a:latin typeface="Courier New" pitchFamily="49" charset="0"/>
                <a:cs typeface="Courier New" pitchFamily="49" charset="0"/>
              </a:rPr>
              <a:t>fibo(long n)</a:t>
            </a:r>
          </a:p>
          <a:p>
            <a:pPr>
              <a:defRPr/>
            </a:pPr>
            <a:r>
              <a:rPr lang="en-US" sz="1800">
                <a:solidFill>
                  <a:srgbClr val="FF0000"/>
                </a:solidFill>
                <a:latin typeface="Courier New" pitchFamily="49" charset="0"/>
                <a:cs typeface="Courier New" pitchFamily="49" charset="0"/>
              </a:rPr>
              <a:t> </a:t>
            </a:r>
            <a:r>
              <a:rPr lang="en-US" sz="1800" b="0">
                <a:solidFill>
                  <a:srgbClr val="000000"/>
                </a:solidFill>
                <a:latin typeface="Courier New" pitchFamily="49" charset="0"/>
                <a:cs typeface="Courier New" pitchFamily="49" charset="0"/>
              </a:rPr>
              <a:t>{if (n&lt;2)</a:t>
            </a:r>
          </a:p>
          <a:p>
            <a:pPr lvl="1">
              <a:defRPr/>
            </a:pPr>
            <a:r>
              <a:rPr lang="en-US" sz="1800" b="0">
                <a:solidFill>
                  <a:srgbClr val="000000"/>
                </a:solidFill>
                <a:latin typeface="Courier New" pitchFamily="49" charset="0"/>
                <a:cs typeface="Courier New" pitchFamily="49" charset="0"/>
              </a:rPr>
              <a:t>return n;</a:t>
            </a:r>
          </a:p>
          <a:p>
            <a:pPr lvl="1">
              <a:defRPr/>
            </a:pPr>
            <a:r>
              <a:rPr lang="en-US" sz="1800" b="0">
                <a:solidFill>
                  <a:srgbClr val="000000"/>
                </a:solidFill>
                <a:latin typeface="Courier New" pitchFamily="49" charset="0"/>
                <a:cs typeface="Courier New" pitchFamily="49" charset="0"/>
              </a:rPr>
              <a:t>else </a:t>
            </a:r>
          </a:p>
          <a:p>
            <a:pPr lvl="1">
              <a:defRPr/>
            </a:pPr>
            <a:r>
              <a:rPr lang="en-US" sz="1800" b="0">
                <a:solidFill>
                  <a:srgbClr val="000000"/>
                </a:solidFill>
                <a:latin typeface="Courier New" pitchFamily="49" charset="0"/>
                <a:cs typeface="Courier New" pitchFamily="49" charset="0"/>
              </a:rPr>
              <a:t>return(</a:t>
            </a:r>
            <a:r>
              <a:rPr lang="en-US" sz="1800" i="1">
                <a:solidFill>
                  <a:srgbClr val="FF0000"/>
                </a:solidFill>
                <a:latin typeface="Courier New" pitchFamily="49" charset="0"/>
                <a:cs typeface="Courier New" pitchFamily="49" charset="0"/>
              </a:rPr>
              <a:t>fibo(n-1)</a:t>
            </a:r>
            <a:r>
              <a:rPr lang="en-US" sz="1800" b="0" i="1">
                <a:solidFill>
                  <a:srgbClr val="000000"/>
                </a:solidFill>
                <a:latin typeface="Courier New" pitchFamily="49" charset="0"/>
                <a:cs typeface="Courier New" pitchFamily="49" charset="0"/>
              </a:rPr>
              <a:t>+</a:t>
            </a:r>
            <a:r>
              <a:rPr lang="en-US" sz="1800" i="1">
                <a:solidFill>
                  <a:srgbClr val="FF0000"/>
                </a:solidFill>
                <a:latin typeface="Courier New" pitchFamily="49" charset="0"/>
                <a:cs typeface="Courier New" pitchFamily="49" charset="0"/>
              </a:rPr>
              <a:t>fibo(n-2)</a:t>
            </a:r>
            <a:r>
              <a:rPr lang="en-US" sz="1800" i="1">
                <a:solidFill>
                  <a:schemeClr val="tx1"/>
                </a:solidFill>
                <a:latin typeface="Courier New" pitchFamily="49" charset="0"/>
                <a:cs typeface="Courier New" pitchFamily="49" charset="0"/>
              </a:rPr>
              <a:t>)</a:t>
            </a:r>
            <a:r>
              <a:rPr lang="en-US" sz="1800" b="0" i="1">
                <a:solidFill>
                  <a:srgbClr val="000000"/>
                </a:solidFill>
                <a:latin typeface="Courier New" pitchFamily="49" charset="0"/>
                <a:cs typeface="Courier New" pitchFamily="49" charset="0"/>
              </a:rPr>
              <a:t>;</a:t>
            </a:r>
          </a:p>
          <a:p>
            <a:pPr>
              <a:defRPr/>
            </a:pPr>
            <a:r>
              <a:rPr lang="en-US" sz="1800" b="0">
                <a:solidFill>
                  <a:srgbClr val="000000"/>
                </a:solidFill>
                <a:latin typeface="Courier New" pitchFamily="49" charset="0"/>
                <a:cs typeface="Courier New" pitchFamily="49" charset="0"/>
              </a:rPr>
              <a:t> }</a:t>
            </a:r>
          </a:p>
        </p:txBody>
      </p:sp>
      <p:sp>
        <p:nvSpPr>
          <p:cNvPr id="12" name="Explosion 1 11">
            <a:extLst>
              <a:ext uri="{FF2B5EF4-FFF2-40B4-BE49-F238E27FC236}">
                <a16:creationId xmlns:a16="http://schemas.microsoft.com/office/drawing/2014/main" id="{37FCBF67-BE11-4767-84CA-BDCD03C93AB6}"/>
              </a:ext>
            </a:extLst>
          </p:cNvPr>
          <p:cNvSpPr>
            <a:spLocks noChangeArrowheads="1"/>
          </p:cNvSpPr>
          <p:nvPr/>
        </p:nvSpPr>
        <p:spPr bwMode="auto">
          <a:xfrm>
            <a:off x="5410200" y="3221038"/>
            <a:ext cx="3505200" cy="2874962"/>
          </a:xfrm>
          <a:prstGeom prst="irregularSeal1">
            <a:avLst/>
          </a:prstGeom>
          <a:solidFill>
            <a:srgbClr val="F8CCBC"/>
          </a:solidFill>
          <a:ln w="10033" algn="ctr">
            <a:solidFill>
              <a:schemeClr val="accent1"/>
            </a:solidFill>
            <a:miter lim="800000"/>
            <a:headEnd/>
            <a:tailEnd/>
          </a:ln>
          <a:effectLst>
            <a:outerShdw dist="30000" dir="5400000" rotWithShape="0">
              <a:srgbClr val="000000">
                <a:alpha val="45000"/>
              </a:srgbClr>
            </a:outerShdw>
          </a:effectLst>
        </p:spPr>
        <p:txBody>
          <a:bodyPr anchor="ctr">
            <a:spAutoFit/>
          </a:bodyPr>
          <a:lstStyle/>
          <a:p>
            <a:pPr>
              <a:defRPr/>
            </a:pPr>
            <a:r>
              <a:rPr lang="en-US" sz="1600" b="0">
                <a:solidFill>
                  <a:srgbClr val="FF0000"/>
                </a:solidFill>
                <a:latin typeface="Tw Cen MT" pitchFamily="34" charset="0"/>
              </a:rPr>
              <a:t>This implementation looks very natural but extremely </a:t>
            </a:r>
            <a:r>
              <a:rPr lang="en-US" sz="1600" u="sng">
                <a:solidFill>
                  <a:srgbClr val="FF0000"/>
                </a:solidFill>
                <a:latin typeface="Tw Cen MT" pitchFamily="34" charset="0"/>
              </a:rPr>
              <a:t>inefficient!</a:t>
            </a:r>
          </a:p>
        </p:txBody>
      </p:sp>
      <p:sp>
        <p:nvSpPr>
          <p:cNvPr id="18442" name="Text Box 10">
            <a:extLst>
              <a:ext uri="{FF2B5EF4-FFF2-40B4-BE49-F238E27FC236}">
                <a16:creationId xmlns:a16="http://schemas.microsoft.com/office/drawing/2014/main" id="{EB15919D-094D-48AC-B8B1-E2BDB2838AA8}"/>
              </a:ext>
            </a:extLst>
          </p:cNvPr>
          <p:cNvSpPr txBox="1">
            <a:spLocks noChangeArrowheads="1"/>
          </p:cNvSpPr>
          <p:nvPr/>
        </p:nvSpPr>
        <p:spPr bwMode="auto">
          <a:xfrm>
            <a:off x="1270000" y="25908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spcBef>
                <a:spcPct val="50000"/>
              </a:spcBef>
            </a:pPr>
            <a:r>
              <a:rPr lang="en-US" altLang="en-US" sz="2400" b="0"/>
              <a:t>fibo(n)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a:extLst>
              <a:ext uri="{FF2B5EF4-FFF2-40B4-BE49-F238E27FC236}">
                <a16:creationId xmlns:a16="http://schemas.microsoft.com/office/drawing/2014/main" id="{06E6358E-11AF-4ABD-AA05-C0F5AE1C1F1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9459" name="Slide Number Placeholder 5">
            <a:extLst>
              <a:ext uri="{FF2B5EF4-FFF2-40B4-BE49-F238E27FC236}">
                <a16:creationId xmlns:a16="http://schemas.microsoft.com/office/drawing/2014/main" id="{9E904113-8B47-4B8C-8125-C76E40C0DB2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AA81FA56-31F7-40B1-9727-09295D9B28A0}" type="slidenum">
              <a:rPr lang="en-US" altLang="en-US" sz="1200" b="0">
                <a:solidFill>
                  <a:srgbClr val="898989"/>
                </a:solidFill>
              </a:rPr>
              <a:pPr eaLnBrk="1" hangingPunct="1"/>
              <a:t>18</a:t>
            </a:fld>
            <a:r>
              <a:rPr lang="en-US" altLang="en-US" sz="1200" b="0">
                <a:solidFill>
                  <a:srgbClr val="898989"/>
                </a:solidFill>
              </a:rPr>
              <a:t>/27</a:t>
            </a:r>
          </a:p>
        </p:txBody>
      </p:sp>
      <p:sp>
        <p:nvSpPr>
          <p:cNvPr id="19460" name="Title 1">
            <a:extLst>
              <a:ext uri="{FF2B5EF4-FFF2-40B4-BE49-F238E27FC236}">
                <a16:creationId xmlns:a16="http://schemas.microsoft.com/office/drawing/2014/main" id="{A9A80DAA-8A29-4C3C-822A-D533A74A3001}"/>
              </a:ext>
            </a:extLst>
          </p:cNvPr>
          <p:cNvSpPr>
            <a:spLocks noGrp="1"/>
          </p:cNvSpPr>
          <p:nvPr>
            <p:ph type="title" idx="4294967295"/>
          </p:nvPr>
        </p:nvSpPr>
        <p:spPr>
          <a:xfrm>
            <a:off x="381000" y="1219200"/>
            <a:ext cx="8229600" cy="579438"/>
          </a:xfrm>
        </p:spPr>
        <p:txBody>
          <a:bodyPr>
            <a:spAutoFit/>
          </a:bodyPr>
          <a:lstStyle/>
          <a:p>
            <a:r>
              <a:rPr lang="en-US" altLang="en-US" sz="3200" b="1" i="1">
                <a:solidFill>
                  <a:srgbClr val="CC3300"/>
                </a:solidFill>
              </a:rPr>
              <a:t>The tree of calls for fibo(4)</a:t>
            </a:r>
            <a:endParaRPr lang="en-US" altLang="en-US" sz="4000" b="1" i="1">
              <a:solidFill>
                <a:srgbClr val="CC3300"/>
              </a:solidFill>
            </a:endParaRPr>
          </a:p>
        </p:txBody>
      </p:sp>
      <p:sp>
        <p:nvSpPr>
          <p:cNvPr id="4" name="Slide Number Placeholder 3">
            <a:extLst>
              <a:ext uri="{FF2B5EF4-FFF2-40B4-BE49-F238E27FC236}">
                <a16:creationId xmlns:a16="http://schemas.microsoft.com/office/drawing/2014/main" id="{925D19CB-50D3-4291-9325-4A83A2A50748}"/>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A6E1D888-5AD6-4356-911F-0D7CB09EE76C}" type="slidenum">
              <a:rPr lang="en-US" altLang="en-US" sz="1200">
                <a:solidFill>
                  <a:srgbClr val="FFFFFF"/>
                </a:solidFill>
              </a:rPr>
              <a:pPr algn="ctr" eaLnBrk="1" hangingPunct="1">
                <a:lnSpc>
                  <a:spcPct val="80000"/>
                </a:lnSpc>
              </a:pPr>
              <a:t>18</a:t>
            </a:fld>
            <a:endParaRPr lang="en-US" altLang="en-US" sz="1200">
              <a:solidFill>
                <a:srgbClr val="FFFFFF"/>
              </a:solidFill>
            </a:endParaRPr>
          </a:p>
        </p:txBody>
      </p:sp>
      <p:grpSp>
        <p:nvGrpSpPr>
          <p:cNvPr id="19462" name="Group 57">
            <a:extLst>
              <a:ext uri="{FF2B5EF4-FFF2-40B4-BE49-F238E27FC236}">
                <a16:creationId xmlns:a16="http://schemas.microsoft.com/office/drawing/2014/main" id="{3EB4F666-CF08-43B9-BE35-DD38D57DB0BB}"/>
              </a:ext>
            </a:extLst>
          </p:cNvPr>
          <p:cNvGrpSpPr>
            <a:grpSpLocks/>
          </p:cNvGrpSpPr>
          <p:nvPr/>
        </p:nvGrpSpPr>
        <p:grpSpPr bwMode="auto">
          <a:xfrm>
            <a:off x="457200" y="1981200"/>
            <a:ext cx="8458200" cy="4038600"/>
            <a:chOff x="457200" y="1981200"/>
            <a:chExt cx="8458200" cy="4038600"/>
          </a:xfrm>
        </p:grpSpPr>
        <p:sp>
          <p:nvSpPr>
            <p:cNvPr id="7" name="Oval 6">
              <a:extLst>
                <a:ext uri="{FF2B5EF4-FFF2-40B4-BE49-F238E27FC236}">
                  <a16:creationId xmlns:a16="http://schemas.microsoft.com/office/drawing/2014/main" id="{71A6C226-F710-4CF5-B289-1889EBBFE8C7}"/>
                </a:ext>
              </a:extLst>
            </p:cNvPr>
            <p:cNvSpPr/>
            <p:nvPr/>
          </p:nvSpPr>
          <p:spPr>
            <a:xfrm>
              <a:off x="3505200" y="1981200"/>
              <a:ext cx="1219200" cy="457200"/>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800" b="0" dirty="0"/>
                <a:t>Fib(4)</a:t>
              </a:r>
            </a:p>
          </p:txBody>
        </p:sp>
        <p:sp>
          <p:nvSpPr>
            <p:cNvPr id="9" name="Oval 8">
              <a:extLst>
                <a:ext uri="{FF2B5EF4-FFF2-40B4-BE49-F238E27FC236}">
                  <a16:creationId xmlns:a16="http://schemas.microsoft.com/office/drawing/2014/main" id="{C3D9C526-19E3-47FD-9264-ADCA9F4C0BA8}"/>
                </a:ext>
              </a:extLst>
            </p:cNvPr>
            <p:cNvSpPr/>
            <p:nvPr/>
          </p:nvSpPr>
          <p:spPr>
            <a:xfrm>
              <a:off x="1219200" y="2819400"/>
              <a:ext cx="1676400" cy="457200"/>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800" dirty="0"/>
                <a:t>Fib(2)</a:t>
              </a:r>
            </a:p>
          </p:txBody>
        </p:sp>
        <p:sp>
          <p:nvSpPr>
            <p:cNvPr id="10" name="Oval 9">
              <a:extLst>
                <a:ext uri="{FF2B5EF4-FFF2-40B4-BE49-F238E27FC236}">
                  <a16:creationId xmlns:a16="http://schemas.microsoft.com/office/drawing/2014/main" id="{C0B5C9A8-8EA1-44F6-AAC5-71FA3ABE9B76}"/>
                </a:ext>
              </a:extLst>
            </p:cNvPr>
            <p:cNvSpPr/>
            <p:nvPr/>
          </p:nvSpPr>
          <p:spPr>
            <a:xfrm>
              <a:off x="5410200" y="2895600"/>
              <a:ext cx="1447800" cy="457200"/>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800" b="0" dirty="0"/>
                <a:t>Fib(3)</a:t>
              </a:r>
            </a:p>
          </p:txBody>
        </p:sp>
        <p:sp>
          <p:nvSpPr>
            <p:cNvPr id="11" name="Oval 10">
              <a:extLst>
                <a:ext uri="{FF2B5EF4-FFF2-40B4-BE49-F238E27FC236}">
                  <a16:creationId xmlns:a16="http://schemas.microsoft.com/office/drawing/2014/main" id="{2BE56377-9604-4F80-93B4-405D44AD4544}"/>
                </a:ext>
              </a:extLst>
            </p:cNvPr>
            <p:cNvSpPr/>
            <p:nvPr/>
          </p:nvSpPr>
          <p:spPr>
            <a:xfrm>
              <a:off x="457200" y="3733800"/>
              <a:ext cx="1524000" cy="457200"/>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800" b="0" dirty="0"/>
                <a:t>Fib(0)</a:t>
              </a:r>
            </a:p>
          </p:txBody>
        </p:sp>
        <p:sp>
          <p:nvSpPr>
            <p:cNvPr id="12" name="Oval 11">
              <a:extLst>
                <a:ext uri="{FF2B5EF4-FFF2-40B4-BE49-F238E27FC236}">
                  <a16:creationId xmlns:a16="http://schemas.microsoft.com/office/drawing/2014/main" id="{1F29EE6B-E473-4598-9FEA-F2A0D8C9B294}"/>
                </a:ext>
              </a:extLst>
            </p:cNvPr>
            <p:cNvSpPr/>
            <p:nvPr/>
          </p:nvSpPr>
          <p:spPr>
            <a:xfrm>
              <a:off x="2209800" y="3733800"/>
              <a:ext cx="1371600" cy="457200"/>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800" b="0" dirty="0"/>
                <a:t>Fib(1)</a:t>
              </a:r>
            </a:p>
          </p:txBody>
        </p:sp>
        <p:sp>
          <p:nvSpPr>
            <p:cNvPr id="15" name="Oval 14">
              <a:extLst>
                <a:ext uri="{FF2B5EF4-FFF2-40B4-BE49-F238E27FC236}">
                  <a16:creationId xmlns:a16="http://schemas.microsoft.com/office/drawing/2014/main" id="{C07826CD-9709-46C3-A41E-316E918A052F}"/>
                </a:ext>
              </a:extLst>
            </p:cNvPr>
            <p:cNvSpPr/>
            <p:nvPr/>
          </p:nvSpPr>
          <p:spPr>
            <a:xfrm>
              <a:off x="2133600" y="4648200"/>
              <a:ext cx="1524000" cy="457200"/>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800" b="0" dirty="0"/>
                <a:t>1</a:t>
              </a:r>
            </a:p>
          </p:txBody>
        </p:sp>
        <p:cxnSp>
          <p:nvCxnSpPr>
            <p:cNvPr id="18" name="Straight Connector 17">
              <a:extLst>
                <a:ext uri="{FF2B5EF4-FFF2-40B4-BE49-F238E27FC236}">
                  <a16:creationId xmlns:a16="http://schemas.microsoft.com/office/drawing/2014/main" id="{C538EC9D-B51C-45B2-948C-5F26D213FCD1}"/>
                </a:ext>
              </a:extLst>
            </p:cNvPr>
            <p:cNvCxnSpPr>
              <a:stCxn id="7" idx="3"/>
              <a:endCxn id="9" idx="0"/>
            </p:cNvCxnSpPr>
            <p:nvPr/>
          </p:nvCxnSpPr>
          <p:spPr>
            <a:xfrm rot="5400000">
              <a:off x="2646362" y="1782763"/>
              <a:ext cx="447675" cy="1625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3C083DC-EA62-40D9-8AD4-3D62B31B1527}"/>
                </a:ext>
              </a:extLst>
            </p:cNvPr>
            <p:cNvCxnSpPr>
              <a:stCxn id="7" idx="5"/>
              <a:endCxn id="10" idx="0"/>
            </p:cNvCxnSpPr>
            <p:nvPr/>
          </p:nvCxnSpPr>
          <p:spPr>
            <a:xfrm rot="16200000" flipH="1">
              <a:off x="5078412" y="1839913"/>
              <a:ext cx="523875" cy="1587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91CB04C-B83F-467E-98ED-A265D05F58A0}"/>
                </a:ext>
              </a:extLst>
            </p:cNvPr>
            <p:cNvCxnSpPr>
              <a:stCxn id="9" idx="4"/>
              <a:endCxn id="11" idx="0"/>
            </p:cNvCxnSpPr>
            <p:nvPr/>
          </p:nvCxnSpPr>
          <p:spPr>
            <a:xfrm rot="5400000">
              <a:off x="1409700" y="3086100"/>
              <a:ext cx="457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A1AFA5E-9BBB-474A-A204-9D3B41952F8F}"/>
                </a:ext>
              </a:extLst>
            </p:cNvPr>
            <p:cNvCxnSpPr>
              <a:stCxn id="9" idx="4"/>
              <a:endCxn id="12" idx="0"/>
            </p:cNvCxnSpPr>
            <p:nvPr/>
          </p:nvCxnSpPr>
          <p:spPr>
            <a:xfrm rot="16200000" flipH="1">
              <a:off x="2247900" y="3086100"/>
              <a:ext cx="457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17577C-E610-4400-A0CF-1752DC0D0A09}"/>
                </a:ext>
              </a:extLst>
            </p:cNvPr>
            <p:cNvCxnSpPr>
              <a:stCxn id="10" idx="4"/>
              <a:endCxn id="51" idx="0"/>
            </p:cNvCxnSpPr>
            <p:nvPr/>
          </p:nvCxnSpPr>
          <p:spPr>
            <a:xfrm rot="5400000">
              <a:off x="5315743" y="2990057"/>
              <a:ext cx="455613" cy="1181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D8D576E-F64E-4A95-B1E0-2822EAB8CA83}"/>
                </a:ext>
              </a:extLst>
            </p:cNvPr>
            <p:cNvCxnSpPr>
              <a:stCxn id="10" idx="4"/>
              <a:endCxn id="40" idx="0"/>
            </p:cNvCxnSpPr>
            <p:nvPr/>
          </p:nvCxnSpPr>
          <p:spPr>
            <a:xfrm rot="16200000" flipH="1">
              <a:off x="6534150" y="2952750"/>
              <a:ext cx="381000" cy="1181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5DD8176-7151-4BD6-9BA0-3EB42114B7CF}"/>
                </a:ext>
              </a:extLst>
            </p:cNvPr>
            <p:cNvCxnSpPr>
              <a:stCxn id="12" idx="4"/>
              <a:endCxn id="15" idx="0"/>
            </p:cNvCxnSpPr>
            <p:nvPr/>
          </p:nvCxnSpPr>
          <p:spPr>
            <a:xfrm rot="5400000">
              <a:off x="2667001" y="4419600"/>
              <a:ext cx="457200" cy="3175"/>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7F6378C3-3B82-4273-B6EE-14213E4B9FF1}"/>
                </a:ext>
              </a:extLst>
            </p:cNvPr>
            <p:cNvSpPr/>
            <p:nvPr/>
          </p:nvSpPr>
          <p:spPr>
            <a:xfrm>
              <a:off x="457200" y="4648200"/>
              <a:ext cx="1524000" cy="457200"/>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800" b="0" dirty="0"/>
                <a:t>0</a:t>
              </a:r>
            </a:p>
          </p:txBody>
        </p:sp>
        <p:cxnSp>
          <p:nvCxnSpPr>
            <p:cNvPr id="29" name="Straight Connector 28">
              <a:extLst>
                <a:ext uri="{FF2B5EF4-FFF2-40B4-BE49-F238E27FC236}">
                  <a16:creationId xmlns:a16="http://schemas.microsoft.com/office/drawing/2014/main" id="{C57D7CFC-B64E-465A-838B-8D39E84D84D9}"/>
                </a:ext>
              </a:extLst>
            </p:cNvPr>
            <p:cNvCxnSpPr>
              <a:stCxn id="11" idx="4"/>
              <a:endCxn id="27" idx="0"/>
            </p:cNvCxnSpPr>
            <p:nvPr/>
          </p:nvCxnSpPr>
          <p:spPr>
            <a:xfrm rot="5400000">
              <a:off x="990601" y="4419600"/>
              <a:ext cx="457200" cy="3175"/>
            </a:xfrm>
            <a:prstGeom prst="line">
              <a:avLst/>
            </a:prstGeom>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AD473C3C-7636-416B-B7D6-7BA7012D226B}"/>
                </a:ext>
              </a:extLst>
            </p:cNvPr>
            <p:cNvSpPr/>
            <p:nvPr/>
          </p:nvSpPr>
          <p:spPr>
            <a:xfrm>
              <a:off x="6477000" y="3733800"/>
              <a:ext cx="1676400" cy="457200"/>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800" dirty="0"/>
                <a:t>Fib(2)</a:t>
              </a:r>
            </a:p>
          </p:txBody>
        </p:sp>
        <p:sp>
          <p:nvSpPr>
            <p:cNvPr id="41" name="Oval 40">
              <a:extLst>
                <a:ext uri="{FF2B5EF4-FFF2-40B4-BE49-F238E27FC236}">
                  <a16:creationId xmlns:a16="http://schemas.microsoft.com/office/drawing/2014/main" id="{1DEB700E-4EFD-4C3A-8B28-39F1130B740D}"/>
                </a:ext>
              </a:extLst>
            </p:cNvPr>
            <p:cNvSpPr/>
            <p:nvPr/>
          </p:nvSpPr>
          <p:spPr>
            <a:xfrm>
              <a:off x="5715000" y="4648200"/>
              <a:ext cx="1524000" cy="457200"/>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800" b="0" dirty="0"/>
                <a:t>Fib(0)</a:t>
              </a:r>
            </a:p>
          </p:txBody>
        </p:sp>
        <p:sp>
          <p:nvSpPr>
            <p:cNvPr id="42" name="Oval 41">
              <a:extLst>
                <a:ext uri="{FF2B5EF4-FFF2-40B4-BE49-F238E27FC236}">
                  <a16:creationId xmlns:a16="http://schemas.microsoft.com/office/drawing/2014/main" id="{1E26A2AD-6F60-40D9-BC88-486AF65693BB}"/>
                </a:ext>
              </a:extLst>
            </p:cNvPr>
            <p:cNvSpPr/>
            <p:nvPr/>
          </p:nvSpPr>
          <p:spPr>
            <a:xfrm>
              <a:off x="7467600" y="4648200"/>
              <a:ext cx="1371600" cy="457200"/>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800" b="0" dirty="0"/>
                <a:t>Fib(1)</a:t>
              </a:r>
            </a:p>
          </p:txBody>
        </p:sp>
        <p:sp>
          <p:nvSpPr>
            <p:cNvPr id="43" name="Oval 42">
              <a:extLst>
                <a:ext uri="{FF2B5EF4-FFF2-40B4-BE49-F238E27FC236}">
                  <a16:creationId xmlns:a16="http://schemas.microsoft.com/office/drawing/2014/main" id="{C599FFCE-DA61-4ADF-B43E-14BF8C09864E}"/>
                </a:ext>
              </a:extLst>
            </p:cNvPr>
            <p:cNvSpPr/>
            <p:nvPr/>
          </p:nvSpPr>
          <p:spPr>
            <a:xfrm>
              <a:off x="7391400" y="5562600"/>
              <a:ext cx="1524000" cy="457200"/>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800" b="0" dirty="0"/>
                <a:t>1</a:t>
              </a:r>
            </a:p>
          </p:txBody>
        </p:sp>
        <p:cxnSp>
          <p:nvCxnSpPr>
            <p:cNvPr id="44" name="Straight Connector 43">
              <a:extLst>
                <a:ext uri="{FF2B5EF4-FFF2-40B4-BE49-F238E27FC236}">
                  <a16:creationId xmlns:a16="http://schemas.microsoft.com/office/drawing/2014/main" id="{9FD260F9-5E03-45F6-BB9B-15E2A8541DDE}"/>
                </a:ext>
              </a:extLst>
            </p:cNvPr>
            <p:cNvCxnSpPr>
              <a:stCxn id="40" idx="4"/>
              <a:endCxn id="41" idx="0"/>
            </p:cNvCxnSpPr>
            <p:nvPr/>
          </p:nvCxnSpPr>
          <p:spPr>
            <a:xfrm rot="5400000">
              <a:off x="6667500" y="4000500"/>
              <a:ext cx="457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9578250-DFB4-4BB4-B9F6-8BCDBA32AE51}"/>
                </a:ext>
              </a:extLst>
            </p:cNvPr>
            <p:cNvCxnSpPr>
              <a:stCxn id="40" idx="4"/>
              <a:endCxn id="42" idx="0"/>
            </p:cNvCxnSpPr>
            <p:nvPr/>
          </p:nvCxnSpPr>
          <p:spPr>
            <a:xfrm rot="16200000" flipH="1">
              <a:off x="7505700" y="4000500"/>
              <a:ext cx="457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5BD7CEB-0111-4D12-9E5B-2C62C61CD0B7}"/>
                </a:ext>
              </a:extLst>
            </p:cNvPr>
            <p:cNvCxnSpPr>
              <a:stCxn id="42" idx="4"/>
              <a:endCxn id="43" idx="0"/>
            </p:cNvCxnSpPr>
            <p:nvPr/>
          </p:nvCxnSpPr>
          <p:spPr>
            <a:xfrm rot="5400000">
              <a:off x="7924801" y="5334000"/>
              <a:ext cx="457200" cy="3175"/>
            </a:xfrm>
            <a:prstGeom prst="line">
              <a:avLst/>
            </a:prstGeom>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8C2FC872-A50D-4CC1-A68C-BE2D14BC3810}"/>
                </a:ext>
              </a:extLst>
            </p:cNvPr>
            <p:cNvSpPr/>
            <p:nvPr/>
          </p:nvSpPr>
          <p:spPr>
            <a:xfrm>
              <a:off x="5715000" y="5562600"/>
              <a:ext cx="1524000" cy="457200"/>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800" b="0" dirty="0"/>
                <a:t>0</a:t>
              </a:r>
            </a:p>
          </p:txBody>
        </p:sp>
        <p:cxnSp>
          <p:nvCxnSpPr>
            <p:cNvPr id="48" name="Straight Connector 47">
              <a:extLst>
                <a:ext uri="{FF2B5EF4-FFF2-40B4-BE49-F238E27FC236}">
                  <a16:creationId xmlns:a16="http://schemas.microsoft.com/office/drawing/2014/main" id="{2655C6E5-C0B8-4C6C-9F4B-80EC7665FC1D}"/>
                </a:ext>
              </a:extLst>
            </p:cNvPr>
            <p:cNvCxnSpPr>
              <a:stCxn id="41" idx="4"/>
              <a:endCxn id="47" idx="0"/>
            </p:cNvCxnSpPr>
            <p:nvPr/>
          </p:nvCxnSpPr>
          <p:spPr>
            <a:xfrm rot="5400000">
              <a:off x="6248401" y="5334000"/>
              <a:ext cx="457200" cy="3175"/>
            </a:xfrm>
            <a:prstGeom prst="line">
              <a:avLst/>
            </a:prstGeom>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7CB70A17-3AB2-4C8D-9595-01F388554F43}"/>
                </a:ext>
              </a:extLst>
            </p:cNvPr>
            <p:cNvSpPr/>
            <p:nvPr/>
          </p:nvSpPr>
          <p:spPr>
            <a:xfrm>
              <a:off x="4267200" y="3808413"/>
              <a:ext cx="1371600" cy="457200"/>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800" b="0" dirty="0"/>
                <a:t>Fib(1)</a:t>
              </a:r>
            </a:p>
          </p:txBody>
        </p:sp>
        <p:cxnSp>
          <p:nvCxnSpPr>
            <p:cNvPr id="52" name="Straight Connector 51">
              <a:extLst>
                <a:ext uri="{FF2B5EF4-FFF2-40B4-BE49-F238E27FC236}">
                  <a16:creationId xmlns:a16="http://schemas.microsoft.com/office/drawing/2014/main" id="{1AC2D34C-7243-429C-8C8D-D08FE399232F}"/>
                </a:ext>
              </a:extLst>
            </p:cNvPr>
            <p:cNvCxnSpPr>
              <a:stCxn id="51" idx="4"/>
              <a:endCxn id="55" idx="0"/>
            </p:cNvCxnSpPr>
            <p:nvPr/>
          </p:nvCxnSpPr>
          <p:spPr>
            <a:xfrm rot="5400000">
              <a:off x="4761707" y="4456906"/>
              <a:ext cx="382588" cy="3175"/>
            </a:xfrm>
            <a:prstGeom prst="line">
              <a:avLst/>
            </a:prstGeom>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88AAAA54-C94A-4EB3-8D94-41FA0A16D1E3}"/>
                </a:ext>
              </a:extLst>
            </p:cNvPr>
            <p:cNvSpPr/>
            <p:nvPr/>
          </p:nvSpPr>
          <p:spPr>
            <a:xfrm>
              <a:off x="4191000" y="4648200"/>
              <a:ext cx="1524000" cy="457200"/>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800" b="0" dirty="0"/>
                <a:t>1</a:t>
              </a:r>
            </a:p>
          </p:txBody>
        </p:sp>
      </p:grpSp>
      <p:sp>
        <p:nvSpPr>
          <p:cNvPr id="19491" name="Title 1">
            <a:extLst>
              <a:ext uri="{FF2B5EF4-FFF2-40B4-BE49-F238E27FC236}">
                <a16:creationId xmlns:a16="http://schemas.microsoft.com/office/drawing/2014/main" id="{1CD0FB43-4B17-4F26-94AE-7B084B4DEA59}"/>
              </a:ext>
            </a:extLst>
          </p:cNvPr>
          <p:cNvSpPr>
            <a:spLocks/>
          </p:cNvSpPr>
          <p:nvPr/>
        </p:nvSpPr>
        <p:spPr bwMode="auto">
          <a:xfrm>
            <a:off x="460375" y="495300"/>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ctr" eaLnBrk="0" hangingPunct="0">
              <a:defRPr sz="4400">
                <a:solidFill>
                  <a:schemeClr val="tx1"/>
                </a:solidFill>
                <a:latin typeface="Calibri" panose="020F0502020204030204" pitchFamily="34" charset="0"/>
              </a:defRPr>
            </a:lvl1pPr>
            <a:lvl2pPr algn="ctr" eaLnBrk="0" hangingPunct="0">
              <a:defRPr sz="4400">
                <a:solidFill>
                  <a:schemeClr val="tx1"/>
                </a:solidFill>
                <a:latin typeface="Calibri" panose="020F0502020204030204" pitchFamily="34" charset="0"/>
              </a:defRPr>
            </a:lvl2pPr>
            <a:lvl3pPr algn="ctr" eaLnBrk="0" hangingPunct="0">
              <a:defRPr sz="4400">
                <a:solidFill>
                  <a:schemeClr val="tx1"/>
                </a:solidFill>
                <a:latin typeface="Calibri" panose="020F0502020204030204" pitchFamily="34" charset="0"/>
              </a:defRPr>
            </a:lvl3pPr>
            <a:lvl4pPr algn="ctr" eaLnBrk="0" hangingPunct="0">
              <a:defRPr sz="4400">
                <a:solidFill>
                  <a:schemeClr val="tx1"/>
                </a:solidFill>
                <a:latin typeface="Calibri" panose="020F0502020204030204" pitchFamily="34" charset="0"/>
              </a:defRPr>
            </a:lvl4pPr>
            <a:lvl5pPr algn="ctr" eaLnBrk="0" hangingPunct="0">
              <a:defRPr sz="4400">
                <a:solidFill>
                  <a:schemeClr val="tx1"/>
                </a:solidFill>
                <a:latin typeface="Calibri" panose="020F0502020204030204" pitchFamily="34" charset="0"/>
              </a:defRPr>
            </a:lvl5pPr>
            <a:lvl6pPr marL="457200" algn="ctr" eaLnBrk="0" fontAlgn="base" hangingPunct="0">
              <a:spcBef>
                <a:spcPct val="0"/>
              </a:spcBef>
              <a:spcAft>
                <a:spcPct val="0"/>
              </a:spcAft>
              <a:defRPr sz="4400">
                <a:solidFill>
                  <a:schemeClr val="tx1"/>
                </a:solidFill>
                <a:latin typeface="Calibri" panose="020F0502020204030204" pitchFamily="34" charset="0"/>
              </a:defRPr>
            </a:lvl6pPr>
            <a:lvl7pPr marL="914400" algn="ctr" eaLnBrk="0" fontAlgn="base" hangingPunct="0">
              <a:spcBef>
                <a:spcPct val="0"/>
              </a:spcBef>
              <a:spcAft>
                <a:spcPct val="0"/>
              </a:spcAft>
              <a:defRPr sz="4400">
                <a:solidFill>
                  <a:schemeClr val="tx1"/>
                </a:solidFill>
                <a:latin typeface="Calibri" panose="020F0502020204030204" pitchFamily="34" charset="0"/>
              </a:defRPr>
            </a:lvl7pPr>
            <a:lvl8pPr marL="1371600" algn="ctr" eaLnBrk="0" fontAlgn="base" hangingPunct="0">
              <a:spcBef>
                <a:spcPct val="0"/>
              </a:spcBef>
              <a:spcAft>
                <a:spcPct val="0"/>
              </a:spcAft>
              <a:defRPr sz="4400">
                <a:solidFill>
                  <a:schemeClr val="tx1"/>
                </a:solidFill>
                <a:latin typeface="Calibri" panose="020F0502020204030204" pitchFamily="34" charset="0"/>
              </a:defRPr>
            </a:lvl8pPr>
            <a:lvl9pPr marL="1828800" algn="ctr" eaLnBrk="0" fontAlgn="base" hangingPunct="0">
              <a:spcBef>
                <a:spcPct val="0"/>
              </a:spcBef>
              <a:spcAft>
                <a:spcPct val="0"/>
              </a:spcAft>
              <a:defRPr sz="4400">
                <a:solidFill>
                  <a:schemeClr val="tx1"/>
                </a:solidFill>
                <a:latin typeface="Calibri" panose="020F0502020204030204" pitchFamily="34" charset="0"/>
              </a:defRPr>
            </a:lvl9pPr>
          </a:lstStyle>
          <a:p>
            <a:r>
              <a:rPr lang="en-US" altLang="en-US" sz="4000">
                <a:solidFill>
                  <a:srgbClr val="CC3300"/>
                </a:solidFill>
              </a:rPr>
              <a:t>Excessive recursion - 2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a:extLst>
              <a:ext uri="{FF2B5EF4-FFF2-40B4-BE49-F238E27FC236}">
                <a16:creationId xmlns:a16="http://schemas.microsoft.com/office/drawing/2014/main" id="{CCFB4837-149E-421C-8B36-19986D2C7B4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20483" name="Slide Number Placeholder 5">
            <a:extLst>
              <a:ext uri="{FF2B5EF4-FFF2-40B4-BE49-F238E27FC236}">
                <a16:creationId xmlns:a16="http://schemas.microsoft.com/office/drawing/2014/main" id="{01544751-6726-48CF-BD57-A809D99FFCB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04389F9C-E35F-4C38-8B28-5E17AAFD9A84}" type="slidenum">
              <a:rPr lang="en-US" altLang="en-US" sz="1200" b="0">
                <a:solidFill>
                  <a:srgbClr val="898989"/>
                </a:solidFill>
              </a:rPr>
              <a:pPr eaLnBrk="1" hangingPunct="1"/>
              <a:t>19</a:t>
            </a:fld>
            <a:r>
              <a:rPr lang="en-US" altLang="en-US" sz="1200" b="0">
                <a:solidFill>
                  <a:srgbClr val="898989"/>
                </a:solidFill>
              </a:rPr>
              <a:t>/27</a:t>
            </a:r>
          </a:p>
        </p:txBody>
      </p:sp>
      <p:sp>
        <p:nvSpPr>
          <p:cNvPr id="20484" name="Title 1">
            <a:extLst>
              <a:ext uri="{FF2B5EF4-FFF2-40B4-BE49-F238E27FC236}">
                <a16:creationId xmlns:a16="http://schemas.microsoft.com/office/drawing/2014/main" id="{29DCD440-E375-41B4-A20A-4C59B49117AD}"/>
              </a:ext>
            </a:extLst>
          </p:cNvPr>
          <p:cNvSpPr>
            <a:spLocks noGrp="1"/>
          </p:cNvSpPr>
          <p:nvPr>
            <p:ph type="title" idx="4294967295"/>
          </p:nvPr>
        </p:nvSpPr>
        <p:spPr>
          <a:xfrm>
            <a:off x="460375" y="495300"/>
            <a:ext cx="8229600" cy="701675"/>
          </a:xfrm>
        </p:spPr>
        <p:txBody>
          <a:bodyPr>
            <a:spAutoFit/>
          </a:bodyPr>
          <a:lstStyle/>
          <a:p>
            <a:r>
              <a:rPr lang="en-US" altLang="en-US" sz="4000" b="1">
                <a:solidFill>
                  <a:srgbClr val="CC3300"/>
                </a:solidFill>
              </a:rPr>
              <a:t>More Examples – The Tower of Hanoi</a:t>
            </a:r>
          </a:p>
        </p:txBody>
      </p:sp>
      <p:sp>
        <p:nvSpPr>
          <p:cNvPr id="4" name="Slide Number Placeholder 3">
            <a:extLst>
              <a:ext uri="{FF2B5EF4-FFF2-40B4-BE49-F238E27FC236}">
                <a16:creationId xmlns:a16="http://schemas.microsoft.com/office/drawing/2014/main" id="{2FC4E0FA-C53E-4071-A9A0-2AF9E8C06D6D}"/>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793D6453-1389-462F-801F-CB4F63233A09}" type="slidenum">
              <a:rPr lang="en-US" altLang="en-US" sz="1200">
                <a:solidFill>
                  <a:srgbClr val="FFFFFF"/>
                </a:solidFill>
              </a:rPr>
              <a:pPr algn="ctr" eaLnBrk="1" hangingPunct="1">
                <a:lnSpc>
                  <a:spcPct val="80000"/>
                </a:lnSpc>
              </a:pPr>
              <a:t>19</a:t>
            </a:fld>
            <a:endParaRPr lang="en-US" altLang="en-US" sz="1200">
              <a:solidFill>
                <a:srgbClr val="FFFFFF"/>
              </a:solidFill>
            </a:endParaRPr>
          </a:p>
        </p:txBody>
      </p:sp>
      <p:sp>
        <p:nvSpPr>
          <p:cNvPr id="20486" name="Content Placeholder 4">
            <a:extLst>
              <a:ext uri="{FF2B5EF4-FFF2-40B4-BE49-F238E27FC236}">
                <a16:creationId xmlns:a16="http://schemas.microsoft.com/office/drawing/2014/main" id="{CCB18D96-BD4A-43D2-A1B2-046138B1457B}"/>
              </a:ext>
            </a:extLst>
          </p:cNvPr>
          <p:cNvSpPr>
            <a:spLocks noGrp="1"/>
          </p:cNvSpPr>
          <p:nvPr>
            <p:ph sz="quarter" idx="4294967295"/>
          </p:nvPr>
        </p:nvSpPr>
        <p:spPr>
          <a:xfrm>
            <a:off x="457200" y="1295400"/>
            <a:ext cx="8229600" cy="3198813"/>
          </a:xfrm>
        </p:spPr>
        <p:txBody>
          <a:bodyPr>
            <a:spAutoFit/>
          </a:bodyPr>
          <a:lstStyle/>
          <a:p>
            <a:pPr marL="319088" indent="-319088"/>
            <a:r>
              <a:rPr lang="en-US" altLang="en-US" b="1" i="1" u="sng"/>
              <a:t>Rules</a:t>
            </a:r>
            <a:r>
              <a:rPr lang="en-US" altLang="en-US"/>
              <a:t>:</a:t>
            </a:r>
          </a:p>
          <a:p>
            <a:pPr marL="639763" lvl="1" indent="-273050">
              <a:buFont typeface="Wingdings" panose="05000000000000000000" pitchFamily="2" charset="2"/>
              <a:buChar char="q"/>
            </a:pPr>
            <a:r>
              <a:rPr lang="en-US" altLang="en-US" sz="2600"/>
              <a:t>Only one disk may be moved at a time.</a:t>
            </a:r>
          </a:p>
          <a:p>
            <a:pPr marL="639763" lvl="1" indent="-273050">
              <a:buFont typeface="Wingdings" panose="05000000000000000000" pitchFamily="2" charset="2"/>
              <a:buChar char="q"/>
            </a:pPr>
            <a:r>
              <a:rPr lang="en-US" altLang="en-US" sz="2600"/>
              <a:t>Each move consists of taking the upper disk from one of the rods and sliding it onto another rod, on top of the other disks that may already be present on that rod.</a:t>
            </a:r>
          </a:p>
          <a:p>
            <a:pPr marL="639763" lvl="1" indent="-273050">
              <a:buFont typeface="Wingdings" panose="05000000000000000000" pitchFamily="2" charset="2"/>
              <a:buChar char="q"/>
            </a:pPr>
            <a:r>
              <a:rPr lang="en-US" altLang="en-US" sz="2600"/>
              <a:t>No disk may be placed on top of a smaller disk.</a:t>
            </a:r>
            <a:endParaRPr lang="en-US" altLang="en-US"/>
          </a:p>
        </p:txBody>
      </p:sp>
      <p:pic>
        <p:nvPicPr>
          <p:cNvPr id="20487" name="Picture 4">
            <a:extLst>
              <a:ext uri="{FF2B5EF4-FFF2-40B4-BE49-F238E27FC236}">
                <a16:creationId xmlns:a16="http://schemas.microsoft.com/office/drawing/2014/main" id="{11215C1C-0A3B-4B5F-B14D-49847814C6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4572000"/>
            <a:ext cx="28575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Rectangle 11">
            <a:extLst>
              <a:ext uri="{FF2B5EF4-FFF2-40B4-BE49-F238E27FC236}">
                <a16:creationId xmlns:a16="http://schemas.microsoft.com/office/drawing/2014/main" id="{9F608BF6-2321-445C-99A3-114271BA9557}"/>
              </a:ext>
            </a:extLst>
          </p:cNvPr>
          <p:cNvSpPr>
            <a:spLocks noChangeArrowheads="1"/>
          </p:cNvSpPr>
          <p:nvPr/>
        </p:nvSpPr>
        <p:spPr bwMode="auto">
          <a:xfrm>
            <a:off x="2362200" y="5943600"/>
            <a:ext cx="34496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i="1"/>
              <a:t>Source: http://en.wikipedia.org/wiki/Hanoi_tower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a:extLst>
              <a:ext uri="{FF2B5EF4-FFF2-40B4-BE49-F238E27FC236}">
                <a16:creationId xmlns:a16="http://schemas.microsoft.com/office/drawing/2014/main" id="{29D9A753-B0E1-4D0A-9A17-35F11713440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4100" name="Rectangle 2">
            <a:extLst>
              <a:ext uri="{FF2B5EF4-FFF2-40B4-BE49-F238E27FC236}">
                <a16:creationId xmlns:a16="http://schemas.microsoft.com/office/drawing/2014/main" id="{0384F985-3B5D-40D6-BE0A-20176BE6026D}"/>
              </a:ext>
            </a:extLst>
          </p:cNvPr>
          <p:cNvSpPr>
            <a:spLocks noGrp="1" noChangeArrowheads="1"/>
          </p:cNvSpPr>
          <p:nvPr>
            <p:ph type="title" idx="4294967295"/>
          </p:nvPr>
        </p:nvSpPr>
        <p:spPr>
          <a:xfrm>
            <a:off x="612775" y="457200"/>
            <a:ext cx="7083425" cy="701675"/>
          </a:xfrm>
        </p:spPr>
        <p:txBody>
          <a:bodyPr>
            <a:spAutoFit/>
          </a:bodyPr>
          <a:lstStyle/>
          <a:p>
            <a:r>
              <a:rPr lang="en-US" altLang="en-US" sz="4000" b="1">
                <a:solidFill>
                  <a:srgbClr val="CC3300"/>
                </a:solidFill>
              </a:rPr>
              <a:t>Objectives</a:t>
            </a:r>
          </a:p>
        </p:txBody>
      </p:sp>
      <p:sp>
        <p:nvSpPr>
          <p:cNvPr id="4101" name="Rectangle 3">
            <a:extLst>
              <a:ext uri="{FF2B5EF4-FFF2-40B4-BE49-F238E27FC236}">
                <a16:creationId xmlns:a16="http://schemas.microsoft.com/office/drawing/2014/main" id="{BB2446D7-D9D7-429C-BADD-8FD8D158073C}"/>
              </a:ext>
            </a:extLst>
          </p:cNvPr>
          <p:cNvSpPr>
            <a:spLocks noGrp="1" noChangeArrowheads="1"/>
          </p:cNvSpPr>
          <p:nvPr>
            <p:ph sz="quarter" idx="4294967295"/>
          </p:nvPr>
        </p:nvSpPr>
        <p:spPr>
          <a:xfrm>
            <a:off x="1524000" y="1295400"/>
            <a:ext cx="6477000" cy="4894263"/>
          </a:xfrm>
        </p:spPr>
        <p:txBody>
          <a:bodyPr>
            <a:spAutoFit/>
          </a:bodyPr>
          <a:lstStyle/>
          <a:p>
            <a:pPr marL="319088" indent="-319088"/>
            <a:r>
              <a:rPr lang="en-US" altLang="en-US" sz="2400"/>
              <a:t>Recursive definition</a:t>
            </a:r>
          </a:p>
          <a:p>
            <a:pPr marL="319088" indent="-319088"/>
            <a:r>
              <a:rPr lang="en-US" altLang="en-US" sz="2400"/>
              <a:t>Recursive program/algorithm</a:t>
            </a:r>
          </a:p>
          <a:p>
            <a:pPr marL="319088" indent="-319088"/>
            <a:r>
              <a:rPr lang="en-US" altLang="en-US" sz="2400"/>
              <a:t>Recursion application </a:t>
            </a:r>
          </a:p>
          <a:p>
            <a:pPr marL="319088" indent="-319088"/>
            <a:r>
              <a:rPr lang="en-US" altLang="en-US" sz="2400"/>
              <a:t>Method calls and recursion implementation</a:t>
            </a:r>
          </a:p>
          <a:p>
            <a:pPr marL="319088" indent="-319088"/>
            <a:r>
              <a:rPr lang="en-US" altLang="en-US" sz="2400"/>
              <a:t>Anatomy of a recursive call </a:t>
            </a:r>
          </a:p>
          <a:p>
            <a:pPr marL="319088" indent="-319088"/>
            <a:r>
              <a:rPr lang="en-US" altLang="en-US" sz="2400"/>
              <a:t>Classify recursions by number of recursive calls</a:t>
            </a:r>
          </a:p>
          <a:p>
            <a:pPr marL="319088" indent="-319088"/>
            <a:r>
              <a:rPr lang="en-US" altLang="en-US" sz="2400"/>
              <a:t>Tail recursion</a:t>
            </a:r>
          </a:p>
          <a:p>
            <a:pPr marL="319088" indent="-319088"/>
            <a:r>
              <a:rPr lang="en-US" altLang="en-US" sz="2400"/>
              <a:t>Non-tail recursion</a:t>
            </a:r>
          </a:p>
          <a:p>
            <a:pPr marL="319088" indent="-319088"/>
            <a:r>
              <a:rPr lang="en-US" altLang="en-US" sz="2400"/>
              <a:t>Indirect recursion</a:t>
            </a:r>
          </a:p>
          <a:p>
            <a:pPr marL="319088" indent="-319088"/>
            <a:r>
              <a:rPr lang="en-US" altLang="en-US" sz="2400"/>
              <a:t>Nested recursion </a:t>
            </a:r>
          </a:p>
          <a:p>
            <a:pPr marL="319088" indent="-319088"/>
            <a:r>
              <a:rPr lang="en-US" altLang="en-US" sz="2400"/>
              <a:t>Excessive recursion</a:t>
            </a:r>
          </a:p>
        </p:txBody>
      </p:sp>
      <p:sp>
        <p:nvSpPr>
          <p:cNvPr id="4103" name="Slide Number Placeholder 5">
            <a:extLst>
              <a:ext uri="{FF2B5EF4-FFF2-40B4-BE49-F238E27FC236}">
                <a16:creationId xmlns:a16="http://schemas.microsoft.com/office/drawing/2014/main" id="{4A0C1065-7DE7-4FAA-9BA5-D2DE78FD4191}"/>
              </a:ext>
            </a:extLst>
          </p:cNvPr>
          <p:cNvSpPr txBox="1">
            <a:spLocks noGrp="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138C12B8-803A-4CF9-A8CE-8FBEA44A91CB}" type="slidenum">
              <a:rPr lang="en-US" altLang="en-US" sz="1200" b="0">
                <a:solidFill>
                  <a:srgbClr val="898989"/>
                </a:solidFill>
              </a:rPr>
              <a:pPr algn="r" eaLnBrk="1" hangingPunct="1"/>
              <a:t>2</a:t>
            </a:fld>
            <a:r>
              <a:rPr lang="en-US" altLang="en-US" sz="1200" b="0">
                <a:solidFill>
                  <a:srgbClr val="898989"/>
                </a:solidFill>
              </a:rPr>
              <a:t>/25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a:extLst>
              <a:ext uri="{FF2B5EF4-FFF2-40B4-BE49-F238E27FC236}">
                <a16:creationId xmlns:a16="http://schemas.microsoft.com/office/drawing/2014/main" id="{0406B534-5910-4DF0-8E56-510150BF580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21507" name="Slide Number Placeholder 5">
            <a:extLst>
              <a:ext uri="{FF2B5EF4-FFF2-40B4-BE49-F238E27FC236}">
                <a16:creationId xmlns:a16="http://schemas.microsoft.com/office/drawing/2014/main" id="{3B5E23CD-7DBA-477D-A3E5-8C467EAB803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93DFB579-A92E-4B49-8EEC-D6694ECFB212}" type="slidenum">
              <a:rPr lang="en-US" altLang="en-US" sz="1200" b="0">
                <a:solidFill>
                  <a:srgbClr val="898989"/>
                </a:solidFill>
              </a:rPr>
              <a:pPr eaLnBrk="1" hangingPunct="1"/>
              <a:t>20</a:t>
            </a:fld>
            <a:r>
              <a:rPr lang="en-US" altLang="en-US" sz="1200" b="0">
                <a:solidFill>
                  <a:srgbClr val="898989"/>
                </a:solidFill>
              </a:rPr>
              <a:t>/27</a:t>
            </a:r>
          </a:p>
        </p:txBody>
      </p:sp>
      <p:sp>
        <p:nvSpPr>
          <p:cNvPr id="2" name="Title 1">
            <a:extLst>
              <a:ext uri="{FF2B5EF4-FFF2-40B4-BE49-F238E27FC236}">
                <a16:creationId xmlns:a16="http://schemas.microsoft.com/office/drawing/2014/main" id="{274925F3-ECB0-4BD8-9D0D-BF78422A3E98}"/>
              </a:ext>
            </a:extLst>
          </p:cNvPr>
          <p:cNvSpPr>
            <a:spLocks noGrp="1"/>
          </p:cNvSpPr>
          <p:nvPr>
            <p:ph type="title" idx="4294967295"/>
          </p:nvPr>
        </p:nvSpPr>
        <p:spPr>
          <a:xfrm>
            <a:off x="460375" y="685800"/>
            <a:ext cx="8229600" cy="1143000"/>
          </a:xfrm>
        </p:spPr>
        <p:txBody>
          <a:bodyPr>
            <a:normAutofit/>
          </a:bodyPr>
          <a:lstStyle/>
          <a:p>
            <a:r>
              <a:rPr lang="en-US" altLang="en-US" sz="3600" b="1">
                <a:solidFill>
                  <a:srgbClr val="CC3300"/>
                </a:solidFill>
              </a:rPr>
              <a:t>More Examples – The Tower of Hanoi</a:t>
            </a:r>
            <a:br>
              <a:rPr lang="en-US" altLang="en-US" sz="3600" b="1">
                <a:solidFill>
                  <a:srgbClr val="CC3300"/>
                </a:solidFill>
              </a:rPr>
            </a:br>
            <a:r>
              <a:rPr lang="en-US" altLang="en-US" sz="3600" b="1" i="1">
                <a:solidFill>
                  <a:srgbClr val="CC3300"/>
                </a:solidFill>
              </a:rPr>
              <a:t>Algorithm</a:t>
            </a:r>
          </a:p>
        </p:txBody>
      </p:sp>
      <p:sp>
        <p:nvSpPr>
          <p:cNvPr id="4" name="Slide Number Placeholder 3">
            <a:extLst>
              <a:ext uri="{FF2B5EF4-FFF2-40B4-BE49-F238E27FC236}">
                <a16:creationId xmlns:a16="http://schemas.microsoft.com/office/drawing/2014/main" id="{ABE91A66-A732-44D9-8155-98C799AC64A3}"/>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659E7EEC-FDA7-49FD-B4B0-52C29F55081C}" type="slidenum">
              <a:rPr lang="en-US" altLang="en-US" sz="1200">
                <a:solidFill>
                  <a:srgbClr val="FFFFFF"/>
                </a:solidFill>
              </a:rPr>
              <a:pPr algn="ctr" eaLnBrk="1" hangingPunct="1">
                <a:lnSpc>
                  <a:spcPct val="80000"/>
                </a:lnSpc>
              </a:pPr>
              <a:t>20</a:t>
            </a:fld>
            <a:endParaRPr lang="en-US" altLang="en-US" sz="1200">
              <a:solidFill>
                <a:srgbClr val="FFFFFF"/>
              </a:solidFill>
            </a:endParaRPr>
          </a:p>
        </p:txBody>
      </p:sp>
      <p:sp>
        <p:nvSpPr>
          <p:cNvPr id="21510" name="Content Placeholder 4">
            <a:extLst>
              <a:ext uri="{FF2B5EF4-FFF2-40B4-BE49-F238E27FC236}">
                <a16:creationId xmlns:a16="http://schemas.microsoft.com/office/drawing/2014/main" id="{9A608546-8FF4-44DF-A6B0-EB9C16C5E145}"/>
              </a:ext>
            </a:extLst>
          </p:cNvPr>
          <p:cNvSpPr>
            <a:spLocks noGrp="1"/>
          </p:cNvSpPr>
          <p:nvPr>
            <p:ph sz="quarter" idx="4294967295"/>
          </p:nvPr>
        </p:nvSpPr>
        <p:spPr>
          <a:xfrm>
            <a:off x="457200" y="2203450"/>
            <a:ext cx="8458200" cy="2292350"/>
          </a:xfrm>
          <a:solidFill>
            <a:schemeClr val="bg1"/>
          </a:solidFill>
          <a:ln w="19050" cap="flat" algn="ctr">
            <a:solidFill>
              <a:schemeClr val="accent2"/>
            </a:solidFill>
            <a:miter lim="800000"/>
            <a:headEnd/>
            <a:tailEnd/>
          </a:ln>
        </p:spPr>
        <p:txBody>
          <a:bodyPr>
            <a:spAutoFit/>
          </a:bodyPr>
          <a:lstStyle/>
          <a:p>
            <a:pPr marL="319088" indent="-319088">
              <a:lnSpc>
                <a:spcPct val="80000"/>
              </a:lnSpc>
              <a:buFont typeface="Arial" panose="020B0604020202020204" pitchFamily="34" charset="0"/>
              <a:buNone/>
            </a:pPr>
            <a:r>
              <a:rPr lang="en-US" altLang="en-US" sz="1600">
                <a:solidFill>
                  <a:srgbClr val="000000"/>
                </a:solidFill>
                <a:latin typeface="Courier New" panose="02070309020205020404" pitchFamily="49" charset="0"/>
                <a:cs typeface="Courier New" panose="02070309020205020404" pitchFamily="49" charset="0"/>
              </a:rPr>
              <a:t>void moveDisks(int n, char fromTower, char toTower, char auxTower)</a:t>
            </a:r>
          </a:p>
          <a:p>
            <a:pPr marL="319088" indent="-319088">
              <a:lnSpc>
                <a:spcPct val="80000"/>
              </a:lnSpc>
              <a:buFont typeface="Arial" panose="020B0604020202020204" pitchFamily="34" charset="0"/>
              <a:buNone/>
            </a:pPr>
            <a:r>
              <a:rPr lang="en-US" altLang="en-US" sz="1600">
                <a:solidFill>
                  <a:srgbClr val="000000"/>
                </a:solidFill>
                <a:latin typeface="Courier New" panose="02070309020205020404" pitchFamily="49" charset="0"/>
                <a:cs typeface="Courier New" panose="02070309020205020404" pitchFamily="49" charset="0"/>
              </a:rPr>
              <a:t>  {</a:t>
            </a:r>
            <a:r>
              <a:rPr lang="en-US" altLang="en-US" sz="1800">
                <a:solidFill>
                  <a:srgbClr val="000000"/>
                </a:solidFill>
                <a:latin typeface="Courier New" panose="02070309020205020404" pitchFamily="49" charset="0"/>
                <a:cs typeface="Courier New" panose="02070309020205020404" pitchFamily="49" charset="0"/>
              </a:rPr>
              <a:t>if (n == 1) </a:t>
            </a:r>
            <a:r>
              <a:rPr lang="en-US" altLang="en-US" sz="1800" i="1">
                <a:solidFill>
                  <a:srgbClr val="000000"/>
                </a:solidFill>
                <a:latin typeface="Courier New" panose="02070309020205020404" pitchFamily="49" charset="0"/>
                <a:cs typeface="Courier New" panose="02070309020205020404" pitchFamily="49" charset="0"/>
              </a:rPr>
              <a:t>// Stopping condition</a:t>
            </a:r>
          </a:p>
          <a:p>
            <a:pPr marL="639763" lvl="1" indent="-273050">
              <a:lnSpc>
                <a:spcPct val="80000"/>
              </a:lnSpc>
              <a:buFont typeface="Arial" panose="020B0604020202020204" pitchFamily="34" charset="0"/>
              <a:buNone/>
            </a:pPr>
            <a:r>
              <a:rPr lang="en-US" altLang="en-US" sz="1600">
                <a:solidFill>
                  <a:srgbClr val="000000"/>
                </a:solidFill>
                <a:latin typeface="Courier New" panose="02070309020205020404" pitchFamily="49" charset="0"/>
                <a:cs typeface="Courier New" panose="02070309020205020404" pitchFamily="49" charset="0"/>
              </a:rPr>
              <a:t>  Move disk 1 from the fromTower to the toTower;</a:t>
            </a:r>
          </a:p>
          <a:p>
            <a:pPr marL="639763" lvl="1" indent="-273050">
              <a:lnSpc>
                <a:spcPct val="80000"/>
              </a:lnSpc>
              <a:buFont typeface="Arial" panose="020B0604020202020204" pitchFamily="34" charset="0"/>
              <a:buNone/>
            </a:pPr>
            <a:r>
              <a:rPr lang="en-US" altLang="en-US" sz="1600">
                <a:solidFill>
                  <a:srgbClr val="000000"/>
                </a:solidFill>
                <a:latin typeface="Courier New" panose="02070309020205020404" pitchFamily="49" charset="0"/>
                <a:cs typeface="Courier New" panose="02070309020205020404" pitchFamily="49" charset="0"/>
              </a:rPr>
              <a:t>  else</a:t>
            </a:r>
          </a:p>
          <a:p>
            <a:pPr marL="639763" lvl="1" indent="-273050">
              <a:lnSpc>
                <a:spcPct val="80000"/>
              </a:lnSpc>
              <a:buFont typeface="Arial" panose="020B0604020202020204" pitchFamily="34" charset="0"/>
              <a:buNone/>
            </a:pPr>
            <a:r>
              <a:rPr lang="en-US" altLang="en-US" sz="1600">
                <a:solidFill>
                  <a:srgbClr val="000000"/>
                </a:solidFill>
                <a:latin typeface="Courier New" panose="02070309020205020404" pitchFamily="49" charset="0"/>
                <a:cs typeface="Courier New" panose="02070309020205020404" pitchFamily="49" charset="0"/>
              </a:rPr>
              <a:t>  {moveDisks(n - 1, fromTower, auxTower, toTower);</a:t>
            </a:r>
          </a:p>
          <a:p>
            <a:pPr marL="639763" lvl="1" indent="-273050">
              <a:lnSpc>
                <a:spcPct val="80000"/>
              </a:lnSpc>
              <a:buFont typeface="Arial" panose="020B0604020202020204" pitchFamily="34" charset="0"/>
              <a:buNone/>
            </a:pPr>
            <a:r>
              <a:rPr lang="en-US" altLang="en-US" sz="1600">
                <a:solidFill>
                  <a:srgbClr val="000000"/>
                </a:solidFill>
                <a:latin typeface="Courier New" panose="02070309020205020404" pitchFamily="49" charset="0"/>
                <a:cs typeface="Courier New" panose="02070309020205020404" pitchFamily="49" charset="0"/>
              </a:rPr>
              <a:t>   move disk n from the fromTower to the toTower;</a:t>
            </a:r>
          </a:p>
          <a:p>
            <a:pPr marL="639763" lvl="1" indent="-273050">
              <a:lnSpc>
                <a:spcPct val="80000"/>
              </a:lnSpc>
              <a:buFont typeface="Arial" panose="020B0604020202020204" pitchFamily="34" charset="0"/>
              <a:buNone/>
            </a:pPr>
            <a:r>
              <a:rPr lang="en-US" altLang="en-US" sz="1600">
                <a:solidFill>
                  <a:srgbClr val="000000"/>
                </a:solidFill>
                <a:latin typeface="Courier New" panose="02070309020205020404" pitchFamily="49" charset="0"/>
                <a:cs typeface="Courier New" panose="02070309020205020404" pitchFamily="49" charset="0"/>
              </a:rPr>
              <a:t>   moveDisks(n - 1, auxTower, toTower, fromTower);</a:t>
            </a:r>
          </a:p>
          <a:p>
            <a:pPr marL="639763" lvl="1" indent="-273050">
              <a:lnSpc>
                <a:spcPct val="80000"/>
              </a:lnSpc>
              <a:buFont typeface="Arial" panose="020B0604020202020204" pitchFamily="34" charset="0"/>
              <a:buNone/>
            </a:pPr>
            <a:r>
              <a:rPr lang="en-US" altLang="en-US" sz="1600">
                <a:solidFill>
                  <a:srgbClr val="000000"/>
                </a:solidFill>
                <a:latin typeface="Courier New" panose="02070309020205020404" pitchFamily="49" charset="0"/>
                <a:cs typeface="Courier New" panose="02070309020205020404" pitchFamily="49" charset="0"/>
              </a:rPr>
              <a:t>  }</a:t>
            </a:r>
          </a:p>
          <a:p>
            <a:pPr marL="319088" indent="-319088">
              <a:lnSpc>
                <a:spcPct val="80000"/>
              </a:lnSpc>
              <a:buFont typeface="Arial" panose="020B0604020202020204" pitchFamily="34" charset="0"/>
              <a:buNone/>
            </a:pPr>
            <a:r>
              <a:rPr lang="en-US" altLang="en-US" sz="1600">
                <a:solidFill>
                  <a:srgbClr val="000000"/>
                </a:solidFill>
                <a:latin typeface="Courier New" panose="02070309020205020404" pitchFamily="49" charset="0"/>
                <a:cs typeface="Courier New" panose="02070309020205020404" pitchFamily="49" charset="0"/>
              </a:rPr>
              <a:t>  } </a:t>
            </a:r>
          </a:p>
        </p:txBody>
      </p:sp>
      <p:pic>
        <p:nvPicPr>
          <p:cNvPr id="21511" name="Picture 6" descr="C:\Documents and Settings\tandt\My Documents\Teaching\FU\DSA\materials\w4-recursion\Tower_of_Hanoi_4.gif">
            <a:extLst>
              <a:ext uri="{FF2B5EF4-FFF2-40B4-BE49-F238E27FC236}">
                <a16:creationId xmlns:a16="http://schemas.microsoft.com/office/drawing/2014/main" id="{F522202D-FEBD-41C5-9936-598F84E4BA1E}"/>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4800600"/>
            <a:ext cx="3886200"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a:extLst>
              <a:ext uri="{FF2B5EF4-FFF2-40B4-BE49-F238E27FC236}">
                <a16:creationId xmlns:a16="http://schemas.microsoft.com/office/drawing/2014/main" id="{711CAA7B-35E2-4035-AFA5-96B4374231D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22531" name="Slide Number Placeholder 5">
            <a:extLst>
              <a:ext uri="{FF2B5EF4-FFF2-40B4-BE49-F238E27FC236}">
                <a16:creationId xmlns:a16="http://schemas.microsoft.com/office/drawing/2014/main" id="{CB6862D3-C64B-4E85-B602-411A7665AD9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64E5AEC3-732C-42EB-90DF-6145137CB243}" type="slidenum">
              <a:rPr lang="en-US" altLang="en-US" sz="1200" b="0">
                <a:solidFill>
                  <a:srgbClr val="898989"/>
                </a:solidFill>
              </a:rPr>
              <a:pPr eaLnBrk="1" hangingPunct="1"/>
              <a:t>21</a:t>
            </a:fld>
            <a:r>
              <a:rPr lang="en-US" altLang="en-US" sz="1200" b="0">
                <a:solidFill>
                  <a:srgbClr val="898989"/>
                </a:solidFill>
              </a:rPr>
              <a:t>/27</a:t>
            </a:r>
          </a:p>
        </p:txBody>
      </p:sp>
      <p:sp>
        <p:nvSpPr>
          <p:cNvPr id="22532" name="Title 1">
            <a:extLst>
              <a:ext uri="{FF2B5EF4-FFF2-40B4-BE49-F238E27FC236}">
                <a16:creationId xmlns:a16="http://schemas.microsoft.com/office/drawing/2014/main" id="{0790029E-19AE-4F4F-A7F2-9E304B8E20CA}"/>
              </a:ext>
            </a:extLst>
          </p:cNvPr>
          <p:cNvSpPr>
            <a:spLocks noGrp="1"/>
          </p:cNvSpPr>
          <p:nvPr>
            <p:ph type="title" idx="4294967295"/>
          </p:nvPr>
        </p:nvSpPr>
        <p:spPr>
          <a:xfrm>
            <a:off x="457200" y="495300"/>
            <a:ext cx="8229600" cy="701675"/>
          </a:xfrm>
        </p:spPr>
        <p:txBody>
          <a:bodyPr>
            <a:spAutoFit/>
          </a:bodyPr>
          <a:lstStyle/>
          <a:p>
            <a:r>
              <a:rPr lang="en-US" altLang="en-US" sz="4000" b="1">
                <a:solidFill>
                  <a:srgbClr val="CC3300"/>
                </a:solidFill>
              </a:rPr>
              <a:t>More Examples – Drawing fractals</a:t>
            </a:r>
          </a:p>
        </p:txBody>
      </p:sp>
      <p:sp>
        <p:nvSpPr>
          <p:cNvPr id="4" name="Slide Number Placeholder 3">
            <a:extLst>
              <a:ext uri="{FF2B5EF4-FFF2-40B4-BE49-F238E27FC236}">
                <a16:creationId xmlns:a16="http://schemas.microsoft.com/office/drawing/2014/main" id="{699396AB-DAB3-42D8-93D8-B0C7E1832119}"/>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FD3BC91B-B284-4F69-9A91-42A873F5D58D}" type="slidenum">
              <a:rPr lang="en-US" altLang="en-US" sz="1200">
                <a:solidFill>
                  <a:srgbClr val="FFFFFF"/>
                </a:solidFill>
              </a:rPr>
              <a:pPr algn="ctr" eaLnBrk="1" hangingPunct="1">
                <a:lnSpc>
                  <a:spcPct val="80000"/>
                </a:lnSpc>
              </a:pPr>
              <a:t>21</a:t>
            </a:fld>
            <a:endParaRPr lang="en-US" altLang="en-US" sz="1200">
              <a:solidFill>
                <a:srgbClr val="FFFFFF"/>
              </a:solidFill>
            </a:endParaRPr>
          </a:p>
        </p:txBody>
      </p:sp>
      <p:pic>
        <p:nvPicPr>
          <p:cNvPr id="22534" name="Picture 2">
            <a:extLst>
              <a:ext uri="{FF2B5EF4-FFF2-40B4-BE49-F238E27FC236}">
                <a16:creationId xmlns:a16="http://schemas.microsoft.com/office/drawing/2014/main" id="{2786BA62-9D5E-4995-840E-253DCF6E55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371600"/>
            <a:ext cx="3810000"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4">
            <a:extLst>
              <a:ext uri="{FF2B5EF4-FFF2-40B4-BE49-F238E27FC236}">
                <a16:creationId xmlns:a16="http://schemas.microsoft.com/office/drawing/2014/main" id="{7BCA4517-F329-4F8E-8613-6F1F52B641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9325" y="3895725"/>
            <a:ext cx="2428875"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5">
            <a:extLst>
              <a:ext uri="{FF2B5EF4-FFF2-40B4-BE49-F238E27FC236}">
                <a16:creationId xmlns:a16="http://schemas.microsoft.com/office/drawing/2014/main" id="{6FFC8C73-CF7A-4459-AEAD-80C066AF60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6925" y="1295400"/>
            <a:ext cx="2428875"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7" name="Picture 6">
            <a:extLst>
              <a:ext uri="{FF2B5EF4-FFF2-40B4-BE49-F238E27FC236}">
                <a16:creationId xmlns:a16="http://schemas.microsoft.com/office/drawing/2014/main" id="{46DE45AB-5911-43EE-B6C4-80D557FBE9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9300" y="3895725"/>
            <a:ext cx="2428875"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8" name="Picture 7">
            <a:extLst>
              <a:ext uri="{FF2B5EF4-FFF2-40B4-BE49-F238E27FC236}">
                <a16:creationId xmlns:a16="http://schemas.microsoft.com/office/drawing/2014/main" id="{4111D896-DAA9-4600-9896-FA898773878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3952875"/>
            <a:ext cx="2428875"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a:extLst>
              <a:ext uri="{FF2B5EF4-FFF2-40B4-BE49-F238E27FC236}">
                <a16:creationId xmlns:a16="http://schemas.microsoft.com/office/drawing/2014/main" id="{603DA8DE-A00C-46EC-ACB3-8DA6B8C0BC6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23555" name="Slide Number Placeholder 5">
            <a:extLst>
              <a:ext uri="{FF2B5EF4-FFF2-40B4-BE49-F238E27FC236}">
                <a16:creationId xmlns:a16="http://schemas.microsoft.com/office/drawing/2014/main" id="{F57ABD28-6604-4CAF-876B-2E78141C8EF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B52B4BF4-7BA4-4204-AA28-A105B558DBEA}" type="slidenum">
              <a:rPr lang="en-US" altLang="en-US" sz="1200" b="0">
                <a:solidFill>
                  <a:srgbClr val="898989"/>
                </a:solidFill>
              </a:rPr>
              <a:pPr eaLnBrk="1" hangingPunct="1"/>
              <a:t>22</a:t>
            </a:fld>
            <a:r>
              <a:rPr lang="en-US" altLang="en-US" sz="1200" b="0">
                <a:solidFill>
                  <a:srgbClr val="898989"/>
                </a:solidFill>
              </a:rPr>
              <a:t>/27</a:t>
            </a:r>
          </a:p>
        </p:txBody>
      </p:sp>
      <p:sp>
        <p:nvSpPr>
          <p:cNvPr id="23556" name="Rectangle 3">
            <a:extLst>
              <a:ext uri="{FF2B5EF4-FFF2-40B4-BE49-F238E27FC236}">
                <a16:creationId xmlns:a16="http://schemas.microsoft.com/office/drawing/2014/main" id="{E29577C1-6D9A-4B50-93B2-BC04C2DD097B}"/>
              </a:ext>
            </a:extLst>
          </p:cNvPr>
          <p:cNvSpPr>
            <a:spLocks noGrp="1"/>
          </p:cNvSpPr>
          <p:nvPr>
            <p:ph type="body" idx="1"/>
          </p:nvPr>
        </p:nvSpPr>
        <p:spPr/>
        <p:txBody>
          <a:bodyPr/>
          <a:lstStyle/>
          <a:p>
            <a:pPr marL="533400" indent="-533400">
              <a:lnSpc>
                <a:spcPct val="90000"/>
              </a:lnSpc>
              <a:buClrTx/>
              <a:buSzTx/>
              <a:buFontTx/>
              <a:buAutoNum type="arabicPeriod"/>
            </a:pPr>
            <a:endParaRPr lang="en-US" altLang="en-US">
              <a:latin typeface="Calibri" panose="020F0502020204030204" pitchFamily="34" charset="0"/>
            </a:endParaRPr>
          </a:p>
          <a:p>
            <a:pPr marL="533400" indent="-533400">
              <a:lnSpc>
                <a:spcPct val="90000"/>
              </a:lnSpc>
              <a:buClrTx/>
              <a:buSzTx/>
              <a:buFontTx/>
              <a:buAutoNum type="arabicPeriod"/>
            </a:pPr>
            <a:endParaRPr lang="en-US" altLang="en-US">
              <a:latin typeface="Calibri" panose="020F0502020204030204" pitchFamily="34" charset="0"/>
            </a:endParaRPr>
          </a:p>
          <a:p>
            <a:pPr marL="533400" indent="-533400">
              <a:lnSpc>
                <a:spcPct val="90000"/>
              </a:lnSpc>
              <a:buClrTx/>
              <a:buSzTx/>
              <a:buFontTx/>
              <a:buAutoNum type="arabicPeriod"/>
            </a:pPr>
            <a:endParaRPr lang="en-US" altLang="en-US">
              <a:latin typeface="Calibri" panose="020F0502020204030204" pitchFamily="34" charset="0"/>
            </a:endParaRPr>
          </a:p>
          <a:p>
            <a:pPr marL="533400" indent="-533400">
              <a:lnSpc>
                <a:spcPct val="90000"/>
              </a:lnSpc>
              <a:buClrTx/>
              <a:buSzTx/>
              <a:buFontTx/>
              <a:buAutoNum type="arabicPeriod"/>
            </a:pPr>
            <a:endParaRPr lang="en-US" altLang="en-US">
              <a:latin typeface="Calibri" panose="020F0502020204030204" pitchFamily="34" charset="0"/>
            </a:endParaRPr>
          </a:p>
          <a:p>
            <a:pPr marL="533400" indent="-533400">
              <a:lnSpc>
                <a:spcPct val="90000"/>
              </a:lnSpc>
              <a:buClrTx/>
              <a:buSzTx/>
              <a:buFontTx/>
              <a:buAutoNum type="arabicPeriod"/>
            </a:pPr>
            <a:endParaRPr lang="en-US" altLang="en-US">
              <a:latin typeface="Calibri" panose="020F0502020204030204" pitchFamily="34" charset="0"/>
            </a:endParaRPr>
          </a:p>
          <a:p>
            <a:pPr marL="533400" indent="-533400">
              <a:lnSpc>
                <a:spcPct val="90000"/>
              </a:lnSpc>
              <a:buClrTx/>
              <a:buSzTx/>
              <a:buFontTx/>
              <a:buAutoNum type="arabicPeriod"/>
            </a:pPr>
            <a:endParaRPr lang="en-US" altLang="en-US">
              <a:latin typeface="Calibri" panose="020F0502020204030204" pitchFamily="34" charset="0"/>
            </a:endParaRPr>
          </a:p>
          <a:p>
            <a:pPr marL="533400" indent="-533400">
              <a:lnSpc>
                <a:spcPct val="90000"/>
              </a:lnSpc>
              <a:buClrTx/>
              <a:buSzTx/>
              <a:buFontTx/>
              <a:buAutoNum type="arabicPeriod"/>
            </a:pPr>
            <a:r>
              <a:rPr lang="en-US" altLang="en-US">
                <a:latin typeface="Calibri" panose="020F0502020204030204" pitchFamily="34" charset="0"/>
              </a:rPr>
              <a:t>Divide an interval </a:t>
            </a:r>
            <a:r>
              <a:rPr lang="en-US" altLang="en-US" i="1">
                <a:latin typeface="Calibri" panose="020F0502020204030204" pitchFamily="34" charset="0"/>
              </a:rPr>
              <a:t>side </a:t>
            </a:r>
            <a:r>
              <a:rPr lang="en-US" altLang="en-US">
                <a:latin typeface="Calibri" panose="020F0502020204030204" pitchFamily="34" charset="0"/>
              </a:rPr>
              <a:t>into three even parts</a:t>
            </a:r>
          </a:p>
          <a:p>
            <a:pPr marL="533400" indent="-533400">
              <a:lnSpc>
                <a:spcPct val="90000"/>
              </a:lnSpc>
              <a:buClrTx/>
              <a:buSzTx/>
              <a:buFontTx/>
              <a:buAutoNum type="arabicPeriod"/>
            </a:pPr>
            <a:r>
              <a:rPr lang="en-US" altLang="en-US">
                <a:latin typeface="Calibri" panose="020F0502020204030204" pitchFamily="34" charset="0"/>
              </a:rPr>
              <a:t>Move one-third of </a:t>
            </a:r>
            <a:r>
              <a:rPr lang="en-US" altLang="en-US" i="1">
                <a:latin typeface="Calibri" panose="020F0502020204030204" pitchFamily="34" charset="0"/>
              </a:rPr>
              <a:t>side </a:t>
            </a:r>
            <a:r>
              <a:rPr lang="en-US" altLang="en-US">
                <a:latin typeface="Calibri" panose="020F0502020204030204" pitchFamily="34" charset="0"/>
              </a:rPr>
              <a:t>in the direction specified by </a:t>
            </a:r>
            <a:r>
              <a:rPr lang="en-US" altLang="en-US" i="1">
                <a:latin typeface="Calibri" panose="020F0502020204030204" pitchFamily="34" charset="0"/>
              </a:rPr>
              <a:t>angle</a:t>
            </a:r>
          </a:p>
        </p:txBody>
      </p:sp>
      <p:sp>
        <p:nvSpPr>
          <p:cNvPr id="23557" name="Text Box 4">
            <a:extLst>
              <a:ext uri="{FF2B5EF4-FFF2-40B4-BE49-F238E27FC236}">
                <a16:creationId xmlns:a16="http://schemas.microsoft.com/office/drawing/2014/main" id="{07A1EBC0-88B5-4217-AD1C-EFDF23F2A1FD}"/>
              </a:ext>
            </a:extLst>
          </p:cNvPr>
          <p:cNvSpPr txBox="1">
            <a:spLocks noChangeArrowheads="1"/>
          </p:cNvSpPr>
          <p:nvPr/>
        </p:nvSpPr>
        <p:spPr bwMode="auto">
          <a:xfrm>
            <a:off x="2282825" y="3581400"/>
            <a:ext cx="434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000"/>
              <a:t>Examples of von Koch snowflakes</a:t>
            </a:r>
          </a:p>
        </p:txBody>
      </p:sp>
      <p:pic>
        <p:nvPicPr>
          <p:cNvPr id="23558" name="Picture 5">
            <a:extLst>
              <a:ext uri="{FF2B5EF4-FFF2-40B4-BE49-F238E27FC236}">
                <a16:creationId xmlns:a16="http://schemas.microsoft.com/office/drawing/2014/main" id="{88017759-5399-4037-B97D-4227EC2351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676400"/>
            <a:ext cx="603885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9" name="Title 1">
            <a:extLst>
              <a:ext uri="{FF2B5EF4-FFF2-40B4-BE49-F238E27FC236}">
                <a16:creationId xmlns:a16="http://schemas.microsoft.com/office/drawing/2014/main" id="{3CD9E64A-0E00-49C9-8360-DB4490E645F4}"/>
              </a:ext>
            </a:extLst>
          </p:cNvPr>
          <p:cNvSpPr>
            <a:spLocks/>
          </p:cNvSpPr>
          <p:nvPr/>
        </p:nvSpPr>
        <p:spPr bwMode="auto">
          <a:xfrm>
            <a:off x="228600" y="495300"/>
            <a:ext cx="8686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a:r>
              <a:rPr lang="en-US" altLang="en-US" sz="4000">
                <a:solidFill>
                  <a:srgbClr val="CC3300"/>
                </a:solidFill>
                <a:latin typeface="Calibri" panose="020F0502020204030204" pitchFamily="34" charset="0"/>
              </a:rPr>
              <a:t>More Examples – Von Knoch snowflakes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a:extLst>
              <a:ext uri="{FF2B5EF4-FFF2-40B4-BE49-F238E27FC236}">
                <a16:creationId xmlns:a16="http://schemas.microsoft.com/office/drawing/2014/main" id="{0FF821A5-C9AC-4B7C-9793-73C5AF6F073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27651" name="Slide Number Placeholder 5">
            <a:extLst>
              <a:ext uri="{FF2B5EF4-FFF2-40B4-BE49-F238E27FC236}">
                <a16:creationId xmlns:a16="http://schemas.microsoft.com/office/drawing/2014/main" id="{4162B5A4-3431-45B8-90D6-3020E18D5DA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ED1D946E-6B11-43D4-883F-2BBFA5539551}" type="slidenum">
              <a:rPr lang="en-US" altLang="en-US" sz="1200" b="0">
                <a:solidFill>
                  <a:srgbClr val="898989"/>
                </a:solidFill>
              </a:rPr>
              <a:pPr eaLnBrk="1" hangingPunct="1"/>
              <a:t>23</a:t>
            </a:fld>
            <a:r>
              <a:rPr lang="en-US" altLang="en-US" sz="1200" b="0">
                <a:solidFill>
                  <a:srgbClr val="898989"/>
                </a:solidFill>
              </a:rPr>
              <a:t>/27</a:t>
            </a:r>
          </a:p>
        </p:txBody>
      </p:sp>
      <p:sp>
        <p:nvSpPr>
          <p:cNvPr id="27652" name="Rectangle 2">
            <a:extLst>
              <a:ext uri="{FF2B5EF4-FFF2-40B4-BE49-F238E27FC236}">
                <a16:creationId xmlns:a16="http://schemas.microsoft.com/office/drawing/2014/main" id="{183A13BD-B18F-463E-8913-1268401B1D5D}"/>
              </a:ext>
            </a:extLst>
          </p:cNvPr>
          <p:cNvSpPr>
            <a:spLocks noGrp="1" noChangeArrowheads="1"/>
          </p:cNvSpPr>
          <p:nvPr>
            <p:ph type="title" idx="4294967295"/>
          </p:nvPr>
        </p:nvSpPr>
        <p:spPr>
          <a:xfrm>
            <a:off x="460375" y="593725"/>
            <a:ext cx="8229600" cy="701675"/>
          </a:xfrm>
        </p:spPr>
        <p:txBody>
          <a:bodyPr>
            <a:spAutoFit/>
          </a:bodyPr>
          <a:lstStyle/>
          <a:p>
            <a:r>
              <a:rPr lang="en-US" altLang="en-US" sz="4000" b="1">
                <a:solidFill>
                  <a:srgbClr val="CC3300"/>
                </a:solidFill>
              </a:rPr>
              <a:t>Recursion vs. Iteration</a:t>
            </a:r>
          </a:p>
        </p:txBody>
      </p:sp>
      <p:sp>
        <p:nvSpPr>
          <p:cNvPr id="11266" name="Slide Number Placeholder 5">
            <a:extLst>
              <a:ext uri="{FF2B5EF4-FFF2-40B4-BE49-F238E27FC236}">
                <a16:creationId xmlns:a16="http://schemas.microsoft.com/office/drawing/2014/main" id="{F0C6A5C9-8510-415B-B805-26717E7B6AE8}"/>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fld id="{B2EC0354-181B-4399-8204-C3DEA8F318DA}" type="slidenum">
              <a:rPr lang="en-US" altLang="en-US" sz="1200">
                <a:solidFill>
                  <a:srgbClr val="FFFFFF"/>
                </a:solidFill>
              </a:rPr>
              <a:pPr algn="ctr" eaLnBrk="1" hangingPunct="1">
                <a:lnSpc>
                  <a:spcPct val="80000"/>
                </a:lnSpc>
              </a:pPr>
              <a:t>23</a:t>
            </a:fld>
            <a:endParaRPr lang="en-US" altLang="en-US" sz="1200">
              <a:solidFill>
                <a:srgbClr val="FFFFFF"/>
              </a:solidFill>
            </a:endParaRPr>
          </a:p>
        </p:txBody>
      </p:sp>
      <p:sp>
        <p:nvSpPr>
          <p:cNvPr id="1574915" name="Rectangle 3">
            <a:extLst>
              <a:ext uri="{FF2B5EF4-FFF2-40B4-BE49-F238E27FC236}">
                <a16:creationId xmlns:a16="http://schemas.microsoft.com/office/drawing/2014/main" id="{3127FA41-6689-4E91-824B-B1A1F750BB5E}"/>
              </a:ext>
            </a:extLst>
          </p:cNvPr>
          <p:cNvSpPr>
            <a:spLocks noGrp="1" noChangeArrowheads="1"/>
          </p:cNvSpPr>
          <p:nvPr>
            <p:ph sz="quarter" idx="4294967295"/>
          </p:nvPr>
        </p:nvSpPr>
        <p:spPr>
          <a:xfrm>
            <a:off x="457200" y="1600200"/>
            <a:ext cx="8229600" cy="3408363"/>
          </a:xfrm>
        </p:spPr>
        <p:txBody>
          <a:bodyPr>
            <a:spAutoFit/>
          </a:bodyPr>
          <a:lstStyle/>
          <a:p>
            <a:pPr marL="319088" indent="-319088"/>
            <a:r>
              <a:rPr lang="en-US" altLang="en-US"/>
              <a:t>Some recursive algorithms can also be easily implemented </a:t>
            </a:r>
            <a:r>
              <a:rPr lang="en-US" altLang="en-US" b="1"/>
              <a:t>with loops</a:t>
            </a:r>
          </a:p>
          <a:p>
            <a:pPr marL="639763" lvl="1" indent="-273050"/>
            <a:r>
              <a:rPr lang="en-US" altLang="en-US" sz="2600"/>
              <a:t>When possible, it is usually better to use iteration, since we don’t have the overhead of the run-time stack (that we just saw on the previous slide)</a:t>
            </a:r>
          </a:p>
          <a:p>
            <a:pPr marL="319088" indent="-319088"/>
            <a:r>
              <a:rPr lang="en-US" altLang="en-US"/>
              <a:t>Other recursive algorithms are very difficult to do any other way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74915">
                                            <p:txEl>
                                              <p:pRg st="2" end="2"/>
                                            </p:txEl>
                                          </p:spTgt>
                                        </p:tgtEl>
                                        <p:attrNameLst>
                                          <p:attrName>style.visibility</p:attrName>
                                        </p:attrNameLst>
                                      </p:cBhvr>
                                      <p:to>
                                        <p:strVal val="visible"/>
                                      </p:to>
                                    </p:set>
                                    <p:anim to="" calcmode="lin" valueType="num">
                                      <p:cBhvr>
                                        <p:cTn id="7" dur="1" fill="hold"/>
                                        <p:tgtEl>
                                          <p:spTgt spid="1574915">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a:extLst>
              <a:ext uri="{FF2B5EF4-FFF2-40B4-BE49-F238E27FC236}">
                <a16:creationId xmlns:a16="http://schemas.microsoft.com/office/drawing/2014/main" id="{021849B9-D893-440B-8031-2739CC81F12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28675" name="Slide Number Placeholder 5">
            <a:extLst>
              <a:ext uri="{FF2B5EF4-FFF2-40B4-BE49-F238E27FC236}">
                <a16:creationId xmlns:a16="http://schemas.microsoft.com/office/drawing/2014/main" id="{4F110F5E-3EA6-464D-A0A5-39FF525901C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F9026B1E-7488-464E-B960-B88FEDF19303}" type="slidenum">
              <a:rPr lang="en-US" altLang="en-US" sz="1200" b="0">
                <a:solidFill>
                  <a:srgbClr val="898989"/>
                </a:solidFill>
              </a:rPr>
              <a:pPr eaLnBrk="1" hangingPunct="1"/>
              <a:t>24</a:t>
            </a:fld>
            <a:r>
              <a:rPr lang="en-US" altLang="en-US" sz="1200" b="0">
                <a:solidFill>
                  <a:srgbClr val="898989"/>
                </a:solidFill>
              </a:rPr>
              <a:t>/27</a:t>
            </a:r>
          </a:p>
        </p:txBody>
      </p:sp>
      <p:sp>
        <p:nvSpPr>
          <p:cNvPr id="28676" name="Rectangle 2">
            <a:extLst>
              <a:ext uri="{FF2B5EF4-FFF2-40B4-BE49-F238E27FC236}">
                <a16:creationId xmlns:a16="http://schemas.microsoft.com/office/drawing/2014/main" id="{48A22E6D-11AF-486A-8E7F-26E4F026AE17}"/>
              </a:ext>
            </a:extLst>
          </p:cNvPr>
          <p:cNvSpPr>
            <a:spLocks noGrp="1" noChangeArrowheads="1"/>
          </p:cNvSpPr>
          <p:nvPr>
            <p:ph type="title" idx="4294967295"/>
          </p:nvPr>
        </p:nvSpPr>
        <p:spPr>
          <a:xfrm>
            <a:off x="612775" y="457200"/>
            <a:ext cx="7083425" cy="701675"/>
          </a:xfrm>
        </p:spPr>
        <p:txBody>
          <a:bodyPr>
            <a:spAutoFit/>
          </a:bodyPr>
          <a:lstStyle/>
          <a:p>
            <a:r>
              <a:rPr lang="en-US" altLang="en-US" sz="4000" b="1">
                <a:solidFill>
                  <a:srgbClr val="CC3300"/>
                </a:solidFill>
              </a:rPr>
              <a:t>Summary</a:t>
            </a:r>
          </a:p>
        </p:txBody>
      </p:sp>
      <p:sp>
        <p:nvSpPr>
          <p:cNvPr id="28677" name="Rectangle 3">
            <a:extLst>
              <a:ext uri="{FF2B5EF4-FFF2-40B4-BE49-F238E27FC236}">
                <a16:creationId xmlns:a16="http://schemas.microsoft.com/office/drawing/2014/main" id="{B995B66C-1C53-4CB7-8224-AE68BB39DD55}"/>
              </a:ext>
            </a:extLst>
          </p:cNvPr>
          <p:cNvSpPr>
            <a:spLocks noGrp="1" noChangeArrowheads="1"/>
          </p:cNvSpPr>
          <p:nvPr>
            <p:ph sz="quarter" idx="4294967295"/>
          </p:nvPr>
        </p:nvSpPr>
        <p:spPr>
          <a:xfrm>
            <a:off x="381000" y="1417638"/>
            <a:ext cx="8458200" cy="4767262"/>
          </a:xfrm>
        </p:spPr>
        <p:txBody>
          <a:bodyPr>
            <a:spAutoFit/>
          </a:bodyPr>
          <a:lstStyle/>
          <a:p>
            <a:pPr marL="319088" indent="-319088"/>
            <a:r>
              <a:rPr lang="en-US" altLang="en-US" sz="2800"/>
              <a:t>Recursive definitions are programming concepts that define themselves</a:t>
            </a:r>
            <a:endParaRPr lang="en-US" altLang="en-US" sz="2800" i="1"/>
          </a:p>
          <a:p>
            <a:pPr marL="319088" indent="-319088"/>
            <a:r>
              <a:rPr lang="en-US" altLang="en-US" sz="2800"/>
              <a:t>Recursive definitions serve two purposes:</a:t>
            </a:r>
          </a:p>
          <a:p>
            <a:pPr lvl="1"/>
            <a:r>
              <a:rPr lang="en-US" altLang="en-US"/>
              <a:t>Generating</a:t>
            </a:r>
            <a:r>
              <a:rPr lang="en-US" altLang="en-US" i="1"/>
              <a:t> </a:t>
            </a:r>
            <a:r>
              <a:rPr lang="en-US" altLang="en-US"/>
              <a:t>new elements</a:t>
            </a:r>
          </a:p>
          <a:p>
            <a:pPr lvl="1"/>
            <a:r>
              <a:rPr lang="en-US" altLang="en-US"/>
              <a:t>Testing</a:t>
            </a:r>
            <a:r>
              <a:rPr lang="en-US" altLang="en-US" i="1"/>
              <a:t> </a:t>
            </a:r>
            <a:r>
              <a:rPr lang="en-US" altLang="en-US"/>
              <a:t>whether an element belongs to a set</a:t>
            </a:r>
          </a:p>
          <a:p>
            <a:pPr marL="319088" indent="-319088"/>
            <a:r>
              <a:rPr lang="en-US" altLang="en-US" sz="2800"/>
              <a:t>Recursive definitions are frequently used to define functions and sequences of numbers</a:t>
            </a:r>
          </a:p>
          <a:p>
            <a:pPr marL="319088" indent="-319088">
              <a:lnSpc>
                <a:spcPct val="95000"/>
              </a:lnSpc>
            </a:pPr>
            <a:r>
              <a:rPr lang="en-US" altLang="en-US" sz="2800"/>
              <a:t>Tail recursion is characterized by the use of only one recursive call at the very end of a method implementation.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a:extLst>
              <a:ext uri="{FF2B5EF4-FFF2-40B4-BE49-F238E27FC236}">
                <a16:creationId xmlns:a16="http://schemas.microsoft.com/office/drawing/2014/main" id="{6C672008-8C40-4EB1-8AB6-727634C5638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29699" name="Slide Number Placeholder 5">
            <a:extLst>
              <a:ext uri="{FF2B5EF4-FFF2-40B4-BE49-F238E27FC236}">
                <a16:creationId xmlns:a16="http://schemas.microsoft.com/office/drawing/2014/main" id="{FBFEF4BC-50F1-4890-A791-81A77257436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19DE39E9-E286-408D-B736-6A7DB97C75BD}" type="slidenum">
              <a:rPr lang="en-US" altLang="en-US" sz="1200" b="0">
                <a:solidFill>
                  <a:srgbClr val="898989"/>
                </a:solidFill>
              </a:rPr>
              <a:pPr eaLnBrk="1" hangingPunct="1"/>
              <a:t>25</a:t>
            </a:fld>
            <a:r>
              <a:rPr lang="en-US" altLang="en-US" sz="1200" b="0">
                <a:solidFill>
                  <a:srgbClr val="898989"/>
                </a:solidFill>
              </a:rPr>
              <a:t>/25</a:t>
            </a:r>
          </a:p>
        </p:txBody>
      </p:sp>
      <p:sp>
        <p:nvSpPr>
          <p:cNvPr id="29700" name="Rectangle 2">
            <a:extLst>
              <a:ext uri="{FF2B5EF4-FFF2-40B4-BE49-F238E27FC236}">
                <a16:creationId xmlns:a16="http://schemas.microsoft.com/office/drawing/2014/main" id="{00FCEFF8-C146-4086-9415-F4490726FC27}"/>
              </a:ext>
            </a:extLst>
          </p:cNvPr>
          <p:cNvSpPr>
            <a:spLocks noGrp="1"/>
          </p:cNvSpPr>
          <p:nvPr>
            <p:ph type="title"/>
          </p:nvPr>
        </p:nvSpPr>
        <p:spPr>
          <a:xfrm>
            <a:off x="457200" y="495300"/>
            <a:ext cx="8229600" cy="701675"/>
          </a:xfrm>
          <a:noFill/>
        </p:spPr>
        <p:txBody>
          <a:bodyPr>
            <a:spAutoFit/>
          </a:bodyPr>
          <a:lstStyle/>
          <a:p>
            <a:r>
              <a:rPr lang="en-US" altLang="en-US" sz="4000" b="1">
                <a:solidFill>
                  <a:srgbClr val="CC3300"/>
                </a:solidFill>
                <a:latin typeface="Calibri" panose="020F0502020204030204" pitchFamily="34" charset="0"/>
              </a:rPr>
              <a:t>Reading at home</a:t>
            </a:r>
          </a:p>
        </p:txBody>
      </p:sp>
      <p:sp>
        <p:nvSpPr>
          <p:cNvPr id="29701" name="Text Box 3">
            <a:extLst>
              <a:ext uri="{FF2B5EF4-FFF2-40B4-BE49-F238E27FC236}">
                <a16:creationId xmlns:a16="http://schemas.microsoft.com/office/drawing/2014/main" id="{FFBCD4BB-3424-4964-A149-E566FCFE9CB3}"/>
              </a:ext>
            </a:extLst>
          </p:cNvPr>
          <p:cNvSpPr txBox="1">
            <a:spLocks noChangeArrowheads="1"/>
          </p:cNvSpPr>
          <p:nvPr/>
        </p:nvSpPr>
        <p:spPr bwMode="auto">
          <a:xfrm>
            <a:off x="1524000" y="1219200"/>
            <a:ext cx="5791200" cy="369888"/>
          </a:xfrm>
          <a:prstGeom prst="rect">
            <a:avLst/>
          </a:prstGeom>
          <a:solidFill>
            <a:srgbClr val="FFCC99"/>
          </a:solidFill>
          <a:ln w="9525">
            <a:solidFill>
              <a:schemeClr val="tx1"/>
            </a:solidFill>
            <a:miter lim="800000"/>
            <a:headEnd/>
            <a:tailEnd/>
          </a:ln>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spcBef>
                <a:spcPct val="50000"/>
              </a:spcBef>
            </a:pPr>
            <a:r>
              <a:rPr lang="en-US" altLang="en-US" sz="1800"/>
              <a:t>Text book: Data Structures and Algorithms in Java</a:t>
            </a:r>
          </a:p>
        </p:txBody>
      </p:sp>
      <p:sp>
        <p:nvSpPr>
          <p:cNvPr id="29702" name="Rectangle 3">
            <a:extLst>
              <a:ext uri="{FF2B5EF4-FFF2-40B4-BE49-F238E27FC236}">
                <a16:creationId xmlns:a16="http://schemas.microsoft.com/office/drawing/2014/main" id="{F4CD4AC6-7CB5-4DD2-820B-72EA37A9F5B7}"/>
              </a:ext>
            </a:extLst>
          </p:cNvPr>
          <p:cNvSpPr>
            <a:spLocks noChangeArrowheads="1"/>
          </p:cNvSpPr>
          <p:nvPr/>
        </p:nvSpPr>
        <p:spPr bwMode="auto">
          <a:xfrm>
            <a:off x="1524000" y="1905000"/>
            <a:ext cx="5943600" cy="446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9088" indent="-319088"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spcBef>
                <a:spcPct val="20000"/>
              </a:spcBef>
              <a:buFont typeface="Arial" panose="020B0604020202020204" pitchFamily="34" charset="0"/>
              <a:buNone/>
            </a:pPr>
            <a:r>
              <a:rPr lang="en-US" altLang="en-US" sz="2000" b="0">
                <a:latin typeface="Calibri" panose="020F0502020204030204" pitchFamily="34" charset="0"/>
              </a:rPr>
              <a:t>5 Recursion 189</a:t>
            </a:r>
          </a:p>
          <a:p>
            <a:pPr>
              <a:spcBef>
                <a:spcPct val="20000"/>
              </a:spcBef>
              <a:buFont typeface="Arial" panose="020B0604020202020204" pitchFamily="34" charset="0"/>
              <a:buNone/>
            </a:pPr>
            <a:r>
              <a:rPr lang="en-US" altLang="en-US" sz="2000" b="0">
                <a:latin typeface="Calibri" panose="020F0502020204030204" pitchFamily="34" charset="0"/>
              </a:rPr>
              <a:t>5.1 Illustrative Examples   -  191</a:t>
            </a:r>
          </a:p>
          <a:p>
            <a:pPr>
              <a:spcBef>
                <a:spcPct val="20000"/>
              </a:spcBef>
              <a:buFont typeface="Arial" panose="020B0604020202020204" pitchFamily="34" charset="0"/>
              <a:buNone/>
            </a:pPr>
            <a:r>
              <a:rPr lang="en-US" altLang="en-US" sz="2000" b="0">
                <a:latin typeface="Calibri" panose="020F0502020204030204" pitchFamily="34" charset="0"/>
              </a:rPr>
              <a:t>5.1.1 The Factorial Function   -191</a:t>
            </a:r>
          </a:p>
          <a:p>
            <a:pPr>
              <a:spcBef>
                <a:spcPct val="20000"/>
              </a:spcBef>
              <a:buFont typeface="Arial" panose="020B0604020202020204" pitchFamily="34" charset="0"/>
              <a:buNone/>
            </a:pPr>
            <a:r>
              <a:rPr lang="en-US" altLang="en-US" sz="2000" b="0">
                <a:latin typeface="Calibri" panose="020F0502020204030204" pitchFamily="34" charset="0"/>
              </a:rPr>
              <a:t>5.1.3 Binary Search   -   196</a:t>
            </a:r>
          </a:p>
          <a:p>
            <a:pPr>
              <a:spcBef>
                <a:spcPct val="20000"/>
              </a:spcBef>
              <a:buFont typeface="Arial" panose="020B0604020202020204" pitchFamily="34" charset="0"/>
              <a:buNone/>
            </a:pPr>
            <a:r>
              <a:rPr lang="en-US" altLang="en-US" sz="2000" b="0">
                <a:latin typeface="Calibri" panose="020F0502020204030204" pitchFamily="34" charset="0"/>
              </a:rPr>
              <a:t>5.1.4 File Systems   -   198</a:t>
            </a:r>
          </a:p>
          <a:p>
            <a:pPr>
              <a:spcBef>
                <a:spcPct val="20000"/>
              </a:spcBef>
              <a:buFont typeface="Arial" panose="020B0604020202020204" pitchFamily="34" charset="0"/>
              <a:buNone/>
            </a:pPr>
            <a:r>
              <a:rPr lang="en-US" altLang="en-US" sz="2000" b="0">
                <a:latin typeface="Calibri" panose="020F0502020204030204" pitchFamily="34" charset="0"/>
              </a:rPr>
              <a:t>5.2 Analyzing Recursive Algorithms  -  202</a:t>
            </a:r>
          </a:p>
          <a:p>
            <a:pPr>
              <a:spcBef>
                <a:spcPct val="20000"/>
              </a:spcBef>
              <a:buFont typeface="Arial" panose="020B0604020202020204" pitchFamily="34" charset="0"/>
              <a:buNone/>
            </a:pPr>
            <a:r>
              <a:rPr lang="en-US" altLang="en-US" sz="2000" b="0">
                <a:latin typeface="Calibri" panose="020F0502020204030204" pitchFamily="34" charset="0"/>
              </a:rPr>
              <a:t>5.3 Further Examples of Recursion  -  206</a:t>
            </a:r>
          </a:p>
          <a:p>
            <a:pPr>
              <a:spcBef>
                <a:spcPct val="20000"/>
              </a:spcBef>
              <a:buFont typeface="Arial" panose="020B0604020202020204" pitchFamily="34" charset="0"/>
              <a:buNone/>
            </a:pPr>
            <a:r>
              <a:rPr lang="en-US" altLang="en-US" sz="2000" b="0">
                <a:latin typeface="Calibri" panose="020F0502020204030204" pitchFamily="34" charset="0"/>
              </a:rPr>
              <a:t>5.3.1 Linear Recursion   -  206</a:t>
            </a:r>
          </a:p>
          <a:p>
            <a:pPr>
              <a:spcBef>
                <a:spcPct val="20000"/>
              </a:spcBef>
              <a:buFont typeface="Arial" panose="020B0604020202020204" pitchFamily="34" charset="0"/>
              <a:buNone/>
            </a:pPr>
            <a:r>
              <a:rPr lang="en-US" altLang="en-US" sz="2000" b="0">
                <a:latin typeface="Calibri" panose="020F0502020204030204" pitchFamily="34" charset="0"/>
              </a:rPr>
              <a:t>5.3.2 Binary Recursion   - . 211</a:t>
            </a:r>
          </a:p>
          <a:p>
            <a:pPr>
              <a:spcBef>
                <a:spcPct val="20000"/>
              </a:spcBef>
              <a:buFont typeface="Arial" panose="020B0604020202020204" pitchFamily="34" charset="0"/>
              <a:buNone/>
            </a:pPr>
            <a:r>
              <a:rPr lang="en-US" altLang="en-US" sz="2000" b="0">
                <a:latin typeface="Calibri" panose="020F0502020204030204" pitchFamily="34" charset="0"/>
              </a:rPr>
              <a:t>5.3.3 Multiple Recursion   - 212</a:t>
            </a:r>
          </a:p>
          <a:p>
            <a:pPr>
              <a:spcBef>
                <a:spcPct val="20000"/>
              </a:spcBef>
              <a:buFont typeface="Arial" panose="020B0604020202020204" pitchFamily="34" charset="0"/>
              <a:buNone/>
            </a:pPr>
            <a:r>
              <a:rPr lang="en-US" altLang="en-US" sz="2000" b="0">
                <a:latin typeface="Calibri" panose="020F0502020204030204" pitchFamily="34" charset="0"/>
              </a:rPr>
              <a:t>5.4 Designing Recursive Algorithms  -  214</a:t>
            </a:r>
          </a:p>
          <a:p>
            <a:pPr>
              <a:spcBef>
                <a:spcPct val="20000"/>
              </a:spcBef>
              <a:buFont typeface="Arial" panose="020B0604020202020204" pitchFamily="34" charset="0"/>
              <a:buNone/>
            </a:pPr>
            <a:r>
              <a:rPr lang="en-US" altLang="en-US" sz="2000" b="0">
                <a:latin typeface="Calibri" panose="020F0502020204030204" pitchFamily="34" charset="0"/>
              </a:rPr>
              <a:t>5.6 Eliminating Tail Recursion   -. 219</a:t>
            </a:r>
            <a:endParaRPr lang="en-US" altLang="en-US" sz="2000" b="0">
              <a:solidFill>
                <a:schemeClr val="hlink"/>
              </a:solidFill>
              <a:latin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Footer Placeholder 4">
            <a:extLst>
              <a:ext uri="{FF2B5EF4-FFF2-40B4-BE49-F238E27FC236}">
                <a16:creationId xmlns:a16="http://schemas.microsoft.com/office/drawing/2014/main" id="{34927FFC-14A4-4FD0-9D20-3AD6482E4EB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029" name="Title 1">
            <a:extLst>
              <a:ext uri="{FF2B5EF4-FFF2-40B4-BE49-F238E27FC236}">
                <a16:creationId xmlns:a16="http://schemas.microsoft.com/office/drawing/2014/main" id="{BA8B7ED7-A962-427C-9A80-1926DB164BE6}"/>
              </a:ext>
            </a:extLst>
          </p:cNvPr>
          <p:cNvSpPr>
            <a:spLocks noGrp="1"/>
          </p:cNvSpPr>
          <p:nvPr>
            <p:ph type="title" idx="4294967295"/>
          </p:nvPr>
        </p:nvSpPr>
        <p:spPr>
          <a:xfrm>
            <a:off x="460375" y="381000"/>
            <a:ext cx="8229600" cy="701675"/>
          </a:xfrm>
        </p:spPr>
        <p:txBody>
          <a:bodyPr>
            <a:spAutoFit/>
          </a:bodyPr>
          <a:lstStyle/>
          <a:p>
            <a:r>
              <a:rPr lang="en-US" altLang="en-US" sz="4000" b="1">
                <a:solidFill>
                  <a:srgbClr val="CC3300"/>
                </a:solidFill>
              </a:rPr>
              <a:t>Recursive definition</a:t>
            </a:r>
          </a:p>
        </p:txBody>
      </p:sp>
      <p:sp>
        <p:nvSpPr>
          <p:cNvPr id="1030" name="Content Placeholder 4">
            <a:extLst>
              <a:ext uri="{FF2B5EF4-FFF2-40B4-BE49-F238E27FC236}">
                <a16:creationId xmlns:a16="http://schemas.microsoft.com/office/drawing/2014/main" id="{BA16BCC0-697B-451A-B5CD-334E352BA23A}"/>
              </a:ext>
            </a:extLst>
          </p:cNvPr>
          <p:cNvSpPr>
            <a:spLocks noGrp="1"/>
          </p:cNvSpPr>
          <p:nvPr>
            <p:ph sz="quarter" idx="4294967295"/>
          </p:nvPr>
        </p:nvSpPr>
        <p:spPr>
          <a:xfrm>
            <a:off x="381000" y="1190625"/>
            <a:ext cx="8229600" cy="3373438"/>
          </a:xfrm>
        </p:spPr>
        <p:txBody>
          <a:bodyPr>
            <a:spAutoFit/>
          </a:bodyPr>
          <a:lstStyle/>
          <a:p>
            <a:pPr marL="319088" indent="-319088"/>
            <a:r>
              <a:rPr lang="en-US" altLang="en-US" sz="2200"/>
              <a:t>Wikipedia: “A recursive definition or inductive definition is one that defines something in terms of itself (that is, </a:t>
            </a:r>
            <a:r>
              <a:rPr lang="en-US" altLang="en-US" sz="2200">
                <a:hlinkClick r:id="rId3" tooltip="Recursion"/>
              </a:rPr>
              <a:t>recursively</a:t>
            </a:r>
            <a:r>
              <a:rPr lang="en-US" altLang="en-US" sz="2200"/>
              <a:t>). For it to work, the definition in any given case must be </a:t>
            </a:r>
            <a:r>
              <a:rPr lang="en-US" altLang="en-US" sz="2200">
                <a:hlinkClick r:id="rId4" tooltip="Well-founded relation"/>
              </a:rPr>
              <a:t>well-founded</a:t>
            </a:r>
            <a:r>
              <a:rPr lang="en-US" altLang="en-US" sz="2200"/>
              <a:t>, avoiding an </a:t>
            </a:r>
            <a:r>
              <a:rPr lang="en-US" altLang="en-US" sz="2200">
                <a:hlinkClick r:id="rId5" tooltip="Infinite regress"/>
              </a:rPr>
              <a:t>infinite regress</a:t>
            </a:r>
            <a:r>
              <a:rPr lang="en-US" altLang="en-US" sz="2200"/>
              <a:t>”.</a:t>
            </a:r>
          </a:p>
          <a:p>
            <a:pPr marL="319088" indent="-319088"/>
            <a:r>
              <a:rPr lang="en-US" altLang="en-US" sz="2200"/>
              <a:t> A recursive definition consists of at least 2 parts:</a:t>
            </a:r>
          </a:p>
          <a:p>
            <a:pPr marL="639763" lvl="1" indent="-273050">
              <a:buFont typeface="Arial" panose="020B0604020202020204" pitchFamily="34" charset="0"/>
              <a:buNone/>
            </a:pPr>
            <a:r>
              <a:rPr lang="en-US" altLang="en-US" sz="2200"/>
              <a:t>1) A base case (anchor or the ground case) that does </a:t>
            </a:r>
            <a:r>
              <a:rPr lang="en-US" altLang="en-US" sz="2200" u="sng"/>
              <a:t>not</a:t>
            </a:r>
            <a:r>
              <a:rPr lang="en-US" altLang="en-US" sz="2200"/>
              <a:t> contain a reference to its own type.</a:t>
            </a:r>
          </a:p>
          <a:p>
            <a:pPr marL="639763" lvl="1" indent="-273050">
              <a:buFont typeface="Arial" panose="020B0604020202020204" pitchFamily="34" charset="0"/>
              <a:buNone/>
            </a:pPr>
            <a:r>
              <a:rPr lang="en-US" altLang="en-US" sz="2200"/>
              <a:t>2) An inductive case that does contain a reference to its own type.</a:t>
            </a:r>
          </a:p>
          <a:p>
            <a:pPr marL="319088" indent="-319088">
              <a:buFont typeface="Arial" panose="020B0604020202020204" pitchFamily="34" charset="0"/>
              <a:buNone/>
            </a:pPr>
            <a:r>
              <a:rPr lang="en-US" altLang="en-US" sz="2200"/>
              <a:t>	For example: Define the set of natural numbers</a:t>
            </a:r>
          </a:p>
        </p:txBody>
      </p:sp>
      <p:graphicFrame>
        <p:nvGraphicFramePr>
          <p:cNvPr id="1026" name="Object 2">
            <a:extLst>
              <a:ext uri="{FF2B5EF4-FFF2-40B4-BE49-F238E27FC236}">
                <a16:creationId xmlns:a16="http://schemas.microsoft.com/office/drawing/2014/main" id="{15778B58-3AAB-4DD5-98D1-AD2E1FA0D1C0}"/>
              </a:ext>
            </a:extLst>
          </p:cNvPr>
          <p:cNvGraphicFramePr>
            <a:graphicFrameLocks noChangeAspect="1"/>
          </p:cNvGraphicFramePr>
          <p:nvPr/>
        </p:nvGraphicFramePr>
        <p:xfrm>
          <a:off x="1295400" y="4591050"/>
          <a:ext cx="6248400" cy="1657350"/>
        </p:xfrm>
        <a:graphic>
          <a:graphicData uri="http://schemas.openxmlformats.org/presentationml/2006/ole">
            <mc:AlternateContent xmlns:mc="http://schemas.openxmlformats.org/markup-compatibility/2006">
              <mc:Choice xmlns:v="urn:schemas-microsoft-com:vml" Requires="v">
                <p:oleObj spid="_x0000_s1030" name="Equation" r:id="rId6" imgW="2489040" imgH="660240" progId="Equation.3">
                  <p:embed/>
                </p:oleObj>
              </mc:Choice>
              <mc:Fallback>
                <p:oleObj name="Equation" r:id="rId6" imgW="2489040" imgH="66024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4591050"/>
                        <a:ext cx="6248400" cy="165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2" name="Slide Number Placeholder 5">
            <a:extLst>
              <a:ext uri="{FF2B5EF4-FFF2-40B4-BE49-F238E27FC236}">
                <a16:creationId xmlns:a16="http://schemas.microsoft.com/office/drawing/2014/main" id="{E16AC356-40F9-427E-9E4A-E0C1F13B9F93}"/>
              </a:ext>
            </a:extLst>
          </p:cNvPr>
          <p:cNvSpPr txBox="1">
            <a:spLocks noGrp="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E24FE21D-8A3C-4A77-828C-05BF3B44BF23}" type="slidenum">
              <a:rPr lang="en-US" altLang="en-US" sz="1200" b="0">
                <a:solidFill>
                  <a:srgbClr val="898989"/>
                </a:solidFill>
              </a:rPr>
              <a:pPr algn="r" eaLnBrk="1" hangingPunct="1"/>
              <a:t>3</a:t>
            </a:fld>
            <a:r>
              <a:rPr lang="en-US" altLang="en-US" sz="1200" b="0">
                <a:solidFill>
                  <a:srgbClr val="898989"/>
                </a:solidFill>
              </a:rPr>
              <a:t>/25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a:extLst>
              <a:ext uri="{FF2B5EF4-FFF2-40B4-BE49-F238E27FC236}">
                <a16:creationId xmlns:a16="http://schemas.microsoft.com/office/drawing/2014/main" id="{85A541DA-7879-4A12-954E-23AE8D0E7FC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5124" name="Title 1">
            <a:extLst>
              <a:ext uri="{FF2B5EF4-FFF2-40B4-BE49-F238E27FC236}">
                <a16:creationId xmlns:a16="http://schemas.microsoft.com/office/drawing/2014/main" id="{5E699345-0B19-4560-9142-B300D851B30E}"/>
              </a:ext>
            </a:extLst>
          </p:cNvPr>
          <p:cNvSpPr>
            <a:spLocks noGrp="1"/>
          </p:cNvSpPr>
          <p:nvPr>
            <p:ph type="title" idx="4294967295"/>
          </p:nvPr>
        </p:nvSpPr>
        <p:spPr>
          <a:xfrm>
            <a:off x="460375" y="554038"/>
            <a:ext cx="8229600" cy="584200"/>
          </a:xfrm>
        </p:spPr>
        <p:txBody>
          <a:bodyPr>
            <a:spAutoFit/>
          </a:bodyPr>
          <a:lstStyle/>
          <a:p>
            <a:r>
              <a:rPr lang="en-US" altLang="en-US" sz="3200" b="1">
                <a:solidFill>
                  <a:srgbClr val="CC3300"/>
                </a:solidFill>
              </a:rPr>
              <a:t>Some other examples for recursive definition</a:t>
            </a:r>
          </a:p>
        </p:txBody>
      </p:sp>
      <p:sp>
        <p:nvSpPr>
          <p:cNvPr id="5125" name="Content Placeholder 4">
            <a:extLst>
              <a:ext uri="{FF2B5EF4-FFF2-40B4-BE49-F238E27FC236}">
                <a16:creationId xmlns:a16="http://schemas.microsoft.com/office/drawing/2014/main" id="{8B8B1D1B-1D60-44A2-8349-60A80EDF42EB}"/>
              </a:ext>
            </a:extLst>
          </p:cNvPr>
          <p:cNvSpPr>
            <a:spLocks noGrp="1"/>
          </p:cNvSpPr>
          <p:nvPr>
            <p:ph sz="quarter" idx="4294967295"/>
          </p:nvPr>
        </p:nvSpPr>
        <p:spPr>
          <a:xfrm>
            <a:off x="2133600" y="2590800"/>
            <a:ext cx="6172200" cy="895350"/>
          </a:xfrm>
        </p:spPr>
        <p:txBody>
          <a:bodyPr>
            <a:spAutoFit/>
          </a:bodyPr>
          <a:lstStyle/>
          <a:p>
            <a:pPr marL="319088" indent="-319088">
              <a:buFont typeface="Arial" panose="020B0604020202020204" pitchFamily="34" charset="0"/>
              <a:buNone/>
            </a:pPr>
            <a:r>
              <a:rPr lang="en-US" altLang="en-US" sz="2400">
                <a:latin typeface="Courier New" panose="02070309020205020404" pitchFamily="49" charset="0"/>
                <a:cs typeface="Courier New" panose="02070309020205020404" pitchFamily="49" charset="0"/>
              </a:rPr>
              <a:t>1 if n = 0 (anchor) </a:t>
            </a:r>
          </a:p>
          <a:p>
            <a:pPr marL="319088" indent="-319088">
              <a:buFont typeface="Arial" panose="020B0604020202020204" pitchFamily="34" charset="0"/>
              <a:buNone/>
            </a:pPr>
            <a:r>
              <a:rPr lang="en-US" altLang="en-US" sz="2400">
                <a:latin typeface="Courier New" panose="02070309020205020404" pitchFamily="49" charset="0"/>
                <a:cs typeface="Courier New" panose="02070309020205020404" pitchFamily="49" charset="0"/>
              </a:rPr>
              <a:t>n*(n-1)! if n&gt;0 (inductive step)</a:t>
            </a:r>
          </a:p>
        </p:txBody>
      </p:sp>
      <p:sp>
        <p:nvSpPr>
          <p:cNvPr id="5126" name="AutoShape 7">
            <a:extLst>
              <a:ext uri="{FF2B5EF4-FFF2-40B4-BE49-F238E27FC236}">
                <a16:creationId xmlns:a16="http://schemas.microsoft.com/office/drawing/2014/main" id="{4B6F944D-DB1C-4660-89C0-E730445DD387}"/>
              </a:ext>
            </a:extLst>
          </p:cNvPr>
          <p:cNvSpPr>
            <a:spLocks/>
          </p:cNvSpPr>
          <p:nvPr/>
        </p:nvSpPr>
        <p:spPr bwMode="auto">
          <a:xfrm>
            <a:off x="1981200" y="2667000"/>
            <a:ext cx="152400" cy="914400"/>
          </a:xfrm>
          <a:prstGeom prst="leftBrace">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127" name="Text Box 8">
            <a:extLst>
              <a:ext uri="{FF2B5EF4-FFF2-40B4-BE49-F238E27FC236}">
                <a16:creationId xmlns:a16="http://schemas.microsoft.com/office/drawing/2014/main" id="{BBDC5D57-A396-4387-8C55-DA70C600EC93}"/>
              </a:ext>
            </a:extLst>
          </p:cNvPr>
          <p:cNvSpPr txBox="1">
            <a:spLocks noChangeArrowheads="1"/>
          </p:cNvSpPr>
          <p:nvPr/>
        </p:nvSpPr>
        <p:spPr bwMode="auto">
          <a:xfrm>
            <a:off x="1295400" y="2844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spcBef>
                <a:spcPct val="50000"/>
              </a:spcBef>
            </a:pPr>
            <a:r>
              <a:rPr lang="en-US" altLang="en-US" sz="2400" b="0"/>
              <a:t>n! =</a:t>
            </a:r>
          </a:p>
        </p:txBody>
      </p:sp>
      <p:sp>
        <p:nvSpPr>
          <p:cNvPr id="10" name="Content Placeholder 4">
            <a:extLst>
              <a:ext uri="{FF2B5EF4-FFF2-40B4-BE49-F238E27FC236}">
                <a16:creationId xmlns:a16="http://schemas.microsoft.com/office/drawing/2014/main" id="{77C1644B-2589-4FB5-9F68-93AB4797E871}"/>
              </a:ext>
            </a:extLst>
          </p:cNvPr>
          <p:cNvSpPr txBox="1">
            <a:spLocks/>
          </p:cNvSpPr>
          <p:nvPr/>
        </p:nvSpPr>
        <p:spPr bwMode="auto">
          <a:xfrm>
            <a:off x="685800" y="4114800"/>
            <a:ext cx="7620000" cy="523875"/>
          </a:xfrm>
          <a:prstGeom prst="rect">
            <a:avLst/>
          </a:prstGeom>
          <a:noFill/>
          <a:ln w="9525">
            <a:noFill/>
            <a:miter lim="800000"/>
            <a:headEnd/>
            <a:tailEnd/>
          </a:ln>
        </p:spPr>
        <p:txBody>
          <a:bodyPr>
            <a:spAutoFit/>
          </a:bodyPr>
          <a:lstStyle/>
          <a:p>
            <a:pPr marL="319088" indent="-319088" eaLnBrk="0" hangingPunct="0">
              <a:spcBef>
                <a:spcPct val="20000"/>
              </a:spcBef>
              <a:buFont typeface="Arial" charset="0"/>
              <a:buChar char="•"/>
              <a:defRPr/>
            </a:pPr>
            <a:r>
              <a:rPr lang="en-US" sz="2800" b="0" dirty="0">
                <a:latin typeface="+mn-lt"/>
              </a:rPr>
              <a:t>The Fibonacci sequence of natural numbers:</a:t>
            </a:r>
          </a:p>
        </p:txBody>
      </p:sp>
      <p:sp>
        <p:nvSpPr>
          <p:cNvPr id="11" name="Left Brace 10">
            <a:extLst>
              <a:ext uri="{FF2B5EF4-FFF2-40B4-BE49-F238E27FC236}">
                <a16:creationId xmlns:a16="http://schemas.microsoft.com/office/drawing/2014/main" id="{4B991168-9411-4B94-9DA9-47A060A99737}"/>
              </a:ext>
            </a:extLst>
          </p:cNvPr>
          <p:cNvSpPr/>
          <p:nvPr/>
        </p:nvSpPr>
        <p:spPr>
          <a:xfrm>
            <a:off x="2667000" y="4800600"/>
            <a:ext cx="228600" cy="1066800"/>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en-US" sz="1800" b="0"/>
          </a:p>
        </p:txBody>
      </p:sp>
      <p:sp>
        <p:nvSpPr>
          <p:cNvPr id="5130" name="TextBox 7">
            <a:extLst>
              <a:ext uri="{FF2B5EF4-FFF2-40B4-BE49-F238E27FC236}">
                <a16:creationId xmlns:a16="http://schemas.microsoft.com/office/drawing/2014/main" id="{0820013A-8D70-4DF1-A150-59C864D18D1D}"/>
              </a:ext>
            </a:extLst>
          </p:cNvPr>
          <p:cNvSpPr txBox="1">
            <a:spLocks noChangeArrowheads="1"/>
          </p:cNvSpPr>
          <p:nvPr/>
        </p:nvSpPr>
        <p:spPr bwMode="auto">
          <a:xfrm>
            <a:off x="2971800" y="4724400"/>
            <a:ext cx="423386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400" b="0">
                <a:latin typeface="Tw Cen MT" panose="020B0602020104020603" pitchFamily="34" charset="0"/>
              </a:rPr>
              <a:t>n  			if n&lt;2</a:t>
            </a:r>
          </a:p>
          <a:p>
            <a:pPr eaLnBrk="1" hangingPunct="1"/>
            <a:endParaRPr lang="en-US" altLang="en-US" sz="2400" b="0">
              <a:latin typeface="Tw Cen MT" panose="020B0602020104020603" pitchFamily="34" charset="0"/>
            </a:endParaRPr>
          </a:p>
          <a:p>
            <a:pPr eaLnBrk="1" hangingPunct="1"/>
            <a:r>
              <a:rPr lang="en-US" altLang="en-US" sz="2400" b="0">
                <a:latin typeface="Tw Cen MT" panose="020B0602020104020603" pitchFamily="34" charset="0"/>
              </a:rPr>
              <a:t>fibo(n-1) +fibo(n-2)	otherwise</a:t>
            </a:r>
          </a:p>
        </p:txBody>
      </p:sp>
      <p:sp>
        <p:nvSpPr>
          <p:cNvPr id="5131" name="Text Box 10">
            <a:extLst>
              <a:ext uri="{FF2B5EF4-FFF2-40B4-BE49-F238E27FC236}">
                <a16:creationId xmlns:a16="http://schemas.microsoft.com/office/drawing/2014/main" id="{BD52378B-4C26-44B5-A3B7-8F86EBE9E657}"/>
              </a:ext>
            </a:extLst>
          </p:cNvPr>
          <p:cNvSpPr txBox="1">
            <a:spLocks noChangeArrowheads="1"/>
          </p:cNvSpPr>
          <p:nvPr/>
        </p:nvSpPr>
        <p:spPr bwMode="auto">
          <a:xfrm>
            <a:off x="1270000" y="51054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spcBef>
                <a:spcPct val="50000"/>
              </a:spcBef>
            </a:pPr>
            <a:r>
              <a:rPr lang="en-US" altLang="en-US" sz="2400" b="0"/>
              <a:t>fibo(n) =</a:t>
            </a:r>
          </a:p>
        </p:txBody>
      </p:sp>
      <p:sp>
        <p:nvSpPr>
          <p:cNvPr id="14" name="Content Placeholder 4">
            <a:extLst>
              <a:ext uri="{FF2B5EF4-FFF2-40B4-BE49-F238E27FC236}">
                <a16:creationId xmlns:a16="http://schemas.microsoft.com/office/drawing/2014/main" id="{D4C5FD14-9A9E-4D61-9B42-2C7320C7C0D6}"/>
              </a:ext>
            </a:extLst>
          </p:cNvPr>
          <p:cNvSpPr txBox="1">
            <a:spLocks/>
          </p:cNvSpPr>
          <p:nvPr/>
        </p:nvSpPr>
        <p:spPr bwMode="auto">
          <a:xfrm>
            <a:off x="609600" y="1828800"/>
            <a:ext cx="7772400" cy="523875"/>
          </a:xfrm>
          <a:prstGeom prst="rect">
            <a:avLst/>
          </a:prstGeom>
          <a:noFill/>
          <a:ln w="9525">
            <a:noFill/>
            <a:miter lim="800000"/>
            <a:headEnd/>
            <a:tailEnd/>
          </a:ln>
        </p:spPr>
        <p:txBody>
          <a:bodyPr>
            <a:spAutoFit/>
          </a:bodyPr>
          <a:lstStyle/>
          <a:p>
            <a:pPr marL="319088" indent="-319088" eaLnBrk="0" hangingPunct="0">
              <a:spcBef>
                <a:spcPct val="20000"/>
              </a:spcBef>
              <a:buFont typeface="Arial" charset="0"/>
              <a:buChar char="•"/>
              <a:defRPr/>
            </a:pPr>
            <a:r>
              <a:rPr lang="en-US" sz="2800" b="0" dirty="0">
                <a:latin typeface="+mn-lt"/>
              </a:rPr>
              <a:t>The Factorial of a natural number:</a:t>
            </a:r>
          </a:p>
        </p:txBody>
      </p:sp>
      <p:sp>
        <p:nvSpPr>
          <p:cNvPr id="5134" name="Slide Number Placeholder 5">
            <a:extLst>
              <a:ext uri="{FF2B5EF4-FFF2-40B4-BE49-F238E27FC236}">
                <a16:creationId xmlns:a16="http://schemas.microsoft.com/office/drawing/2014/main" id="{C58CA279-7CDB-4BE8-A431-A354A5B22484}"/>
              </a:ext>
            </a:extLst>
          </p:cNvPr>
          <p:cNvSpPr txBox="1">
            <a:spLocks noGrp="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0045999C-5B98-4E7C-B300-92367DDFE79C}" type="slidenum">
              <a:rPr lang="en-US" altLang="en-US" sz="1200" b="0">
                <a:solidFill>
                  <a:srgbClr val="898989"/>
                </a:solidFill>
              </a:rPr>
              <a:pPr algn="r" eaLnBrk="1" hangingPunct="1"/>
              <a:t>4</a:t>
            </a:fld>
            <a:r>
              <a:rPr lang="en-US" altLang="en-US" sz="1200" b="0">
                <a:solidFill>
                  <a:srgbClr val="898989"/>
                </a:solidFill>
              </a:rPr>
              <a:t>/25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a:extLst>
              <a:ext uri="{FF2B5EF4-FFF2-40B4-BE49-F238E27FC236}">
                <a16:creationId xmlns:a16="http://schemas.microsoft.com/office/drawing/2014/main" id="{86E50D7F-55F9-40FE-B546-55E9720ED6D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6147" name="Slide Number Placeholder 5">
            <a:extLst>
              <a:ext uri="{FF2B5EF4-FFF2-40B4-BE49-F238E27FC236}">
                <a16:creationId xmlns:a16="http://schemas.microsoft.com/office/drawing/2014/main" id="{DB3F2419-E5CC-4567-944C-8C29471EF7E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4E307B0F-3960-498A-B895-15FB7382734A}" type="slidenum">
              <a:rPr lang="en-US" altLang="en-US" sz="1200" b="0">
                <a:solidFill>
                  <a:srgbClr val="898989"/>
                </a:solidFill>
              </a:rPr>
              <a:pPr eaLnBrk="1" hangingPunct="1"/>
              <a:t>5</a:t>
            </a:fld>
            <a:r>
              <a:rPr lang="en-US" altLang="en-US" sz="1200" b="0">
                <a:solidFill>
                  <a:srgbClr val="898989"/>
                </a:solidFill>
              </a:rPr>
              <a:t>/27</a:t>
            </a:r>
          </a:p>
        </p:txBody>
      </p:sp>
      <p:sp>
        <p:nvSpPr>
          <p:cNvPr id="6148" name="Title 1">
            <a:extLst>
              <a:ext uri="{FF2B5EF4-FFF2-40B4-BE49-F238E27FC236}">
                <a16:creationId xmlns:a16="http://schemas.microsoft.com/office/drawing/2014/main" id="{9DF08C39-3F3B-4653-81E1-F4EC40276DDB}"/>
              </a:ext>
            </a:extLst>
          </p:cNvPr>
          <p:cNvSpPr>
            <a:spLocks noGrp="1"/>
          </p:cNvSpPr>
          <p:nvPr>
            <p:ph type="title" idx="4294967295"/>
          </p:nvPr>
        </p:nvSpPr>
        <p:spPr>
          <a:xfrm>
            <a:off x="460375" y="381000"/>
            <a:ext cx="8229600" cy="701675"/>
          </a:xfrm>
        </p:spPr>
        <p:txBody>
          <a:bodyPr>
            <a:spAutoFit/>
          </a:bodyPr>
          <a:lstStyle/>
          <a:p>
            <a:r>
              <a:rPr lang="en-US" altLang="en-US" sz="4000" b="1">
                <a:solidFill>
                  <a:srgbClr val="CC3300"/>
                </a:solidFill>
              </a:rPr>
              <a:t>Recursive program/algorithm - 1</a:t>
            </a:r>
          </a:p>
        </p:txBody>
      </p:sp>
      <p:sp>
        <p:nvSpPr>
          <p:cNvPr id="6149" name="TextBox 6">
            <a:extLst>
              <a:ext uri="{FF2B5EF4-FFF2-40B4-BE49-F238E27FC236}">
                <a16:creationId xmlns:a16="http://schemas.microsoft.com/office/drawing/2014/main" id="{FBEB28B2-0230-467E-A637-0C3C557FE202}"/>
              </a:ext>
            </a:extLst>
          </p:cNvPr>
          <p:cNvSpPr txBox="1">
            <a:spLocks noChangeArrowheads="1"/>
          </p:cNvSpPr>
          <p:nvPr/>
        </p:nvSpPr>
        <p:spPr bwMode="auto">
          <a:xfrm>
            <a:off x="304800" y="1143000"/>
            <a:ext cx="8610600" cy="5203825"/>
          </a:xfrm>
          <a:prstGeom prst="rect">
            <a:avLst/>
          </a:prstGeom>
          <a:noFill/>
          <a:ln w="9525">
            <a:noFill/>
            <a:miter lim="800000"/>
            <a:headEnd/>
            <a:tailEnd/>
          </a:ln>
        </p:spPr>
        <p:txBody>
          <a:bodyPr>
            <a:spAutoFit/>
          </a:bodyPr>
          <a:lstStyle/>
          <a:p>
            <a:pPr>
              <a:defRPr/>
            </a:pPr>
            <a:r>
              <a:rPr lang="en-US" sz="2400" b="0" dirty="0">
                <a:latin typeface="+mn-lt"/>
              </a:rPr>
              <a:t>One way to describe repetition within a computer program is the use of loops, such as Java’s while-loop and for-loop constructs. An entirely different way to achieve repetition is through a process known as </a:t>
            </a:r>
            <a:r>
              <a:rPr lang="en-US" sz="2400" b="0" i="1" dirty="0">
                <a:latin typeface="+mn-lt"/>
              </a:rPr>
              <a:t>recursion</a:t>
            </a:r>
            <a:r>
              <a:rPr lang="en-US" sz="2400" b="0" dirty="0">
                <a:latin typeface="+mn-lt"/>
              </a:rPr>
              <a:t>. Recursion is a technique by which a method makes one or more calls to itself during execution, or by which a data structure relies upon smaller instances of the very same type of structure in its representation. In computing, recursion provides an elegant and powerful alternative for performing repetitive tasks. Most modern programming languages support functional recursion using the identical mechanism that is used to support traditional forms of method calls. When one invocation of the method makes a recursive call, that invocation is suspended until the recursive call completes. Recursion is an important technique in the study of data structures and algorithms.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a:extLst>
              <a:ext uri="{FF2B5EF4-FFF2-40B4-BE49-F238E27FC236}">
                <a16:creationId xmlns:a16="http://schemas.microsoft.com/office/drawing/2014/main" id="{A35833D4-D90F-4E54-92AF-7FF85318836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7171" name="Slide Number Placeholder 5">
            <a:extLst>
              <a:ext uri="{FF2B5EF4-FFF2-40B4-BE49-F238E27FC236}">
                <a16:creationId xmlns:a16="http://schemas.microsoft.com/office/drawing/2014/main" id="{678A6FF4-D44C-4535-B1EB-8DA727DB484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76A8D0AC-E26F-49AC-B0F7-2366B546AC2E}" type="slidenum">
              <a:rPr lang="en-US" altLang="en-US" sz="1200" b="0">
                <a:solidFill>
                  <a:srgbClr val="898989"/>
                </a:solidFill>
              </a:rPr>
              <a:pPr eaLnBrk="1" hangingPunct="1"/>
              <a:t>6</a:t>
            </a:fld>
            <a:r>
              <a:rPr lang="en-US" altLang="en-US" sz="1200" b="0">
                <a:solidFill>
                  <a:srgbClr val="898989"/>
                </a:solidFill>
              </a:rPr>
              <a:t>/27</a:t>
            </a:r>
          </a:p>
        </p:txBody>
      </p:sp>
      <p:sp>
        <p:nvSpPr>
          <p:cNvPr id="7172" name="Title 1">
            <a:extLst>
              <a:ext uri="{FF2B5EF4-FFF2-40B4-BE49-F238E27FC236}">
                <a16:creationId xmlns:a16="http://schemas.microsoft.com/office/drawing/2014/main" id="{EC0876B2-D60C-4DF1-9F83-E051D958730D}"/>
              </a:ext>
            </a:extLst>
          </p:cNvPr>
          <p:cNvSpPr>
            <a:spLocks noGrp="1"/>
          </p:cNvSpPr>
          <p:nvPr>
            <p:ph type="title" idx="4294967295"/>
          </p:nvPr>
        </p:nvSpPr>
        <p:spPr>
          <a:xfrm>
            <a:off x="460375" y="365125"/>
            <a:ext cx="8229600" cy="701675"/>
          </a:xfrm>
        </p:spPr>
        <p:txBody>
          <a:bodyPr>
            <a:spAutoFit/>
          </a:bodyPr>
          <a:lstStyle/>
          <a:p>
            <a:r>
              <a:rPr lang="en-US" altLang="en-US" sz="4000" b="1">
                <a:solidFill>
                  <a:srgbClr val="CC3300"/>
                </a:solidFill>
              </a:rPr>
              <a:t>Recursive program/algorithm - 2</a:t>
            </a:r>
          </a:p>
        </p:txBody>
      </p:sp>
      <p:sp>
        <p:nvSpPr>
          <p:cNvPr id="7173" name="Content Placeholder 4">
            <a:extLst>
              <a:ext uri="{FF2B5EF4-FFF2-40B4-BE49-F238E27FC236}">
                <a16:creationId xmlns:a16="http://schemas.microsoft.com/office/drawing/2014/main" id="{959E9925-76B5-4D1E-B81E-12A9790FB723}"/>
              </a:ext>
            </a:extLst>
          </p:cNvPr>
          <p:cNvSpPr>
            <a:spLocks noGrp="1"/>
          </p:cNvSpPr>
          <p:nvPr>
            <p:ph sz="quarter" idx="4294967295"/>
          </p:nvPr>
        </p:nvSpPr>
        <p:spPr>
          <a:xfrm>
            <a:off x="457200" y="1025525"/>
            <a:ext cx="8229600" cy="3013075"/>
          </a:xfrm>
        </p:spPr>
        <p:txBody>
          <a:bodyPr>
            <a:spAutoFit/>
          </a:bodyPr>
          <a:lstStyle/>
          <a:p>
            <a:pPr marL="319088" indent="-319088">
              <a:buFont typeface="Arial" panose="020B0604020202020204" pitchFamily="34" charset="0"/>
              <a:buNone/>
            </a:pPr>
            <a:r>
              <a:rPr lang="en-US" altLang="en-US" sz="2400"/>
              <a:t>A recursive program/algorithm is one that calls itself again. </a:t>
            </a:r>
          </a:p>
          <a:p>
            <a:pPr marL="319088" indent="-319088">
              <a:buFont typeface="Arial" panose="020B0604020202020204" pitchFamily="34" charset="0"/>
              <a:buNone/>
            </a:pPr>
            <a:r>
              <a:rPr lang="en-US" altLang="en-US" sz="2400"/>
              <a:t>There are three basic rules for developing recursive algorithms.</a:t>
            </a:r>
          </a:p>
          <a:p>
            <a:pPr marL="639763" lvl="1" indent="-273050">
              <a:buFont typeface="Arial" panose="020B0604020202020204" pitchFamily="34" charset="0"/>
              <a:buNone/>
            </a:pPr>
            <a:r>
              <a:rPr lang="en-US" altLang="en-US" sz="2400"/>
              <a:t>• Know how to take one step.</a:t>
            </a:r>
          </a:p>
          <a:p>
            <a:pPr marL="639763" lvl="1" indent="-273050">
              <a:buFont typeface="Arial" panose="020B0604020202020204" pitchFamily="34" charset="0"/>
              <a:buNone/>
            </a:pPr>
            <a:r>
              <a:rPr lang="en-US" altLang="en-US" sz="2400"/>
              <a:t>• Break each problem down into one step plus a smaller problem.</a:t>
            </a:r>
          </a:p>
          <a:p>
            <a:pPr marL="639763" lvl="1" indent="-273050">
              <a:buFont typeface="Arial" panose="020B0604020202020204" pitchFamily="34" charset="0"/>
              <a:buNone/>
            </a:pPr>
            <a:r>
              <a:rPr lang="en-US" altLang="en-US" sz="2400"/>
              <a:t>• Know how and when to stop.</a:t>
            </a:r>
          </a:p>
          <a:p>
            <a:pPr marL="639763" lvl="1" indent="-273050">
              <a:buFont typeface="Arial" panose="020B0604020202020204" pitchFamily="34" charset="0"/>
              <a:buNone/>
            </a:pPr>
            <a:r>
              <a:rPr lang="en-US" altLang="en-US" sz="2400"/>
              <a:t>Example for recursive program:</a:t>
            </a:r>
          </a:p>
        </p:txBody>
      </p:sp>
      <p:sp>
        <p:nvSpPr>
          <p:cNvPr id="7174" name="Text Box 5">
            <a:extLst>
              <a:ext uri="{FF2B5EF4-FFF2-40B4-BE49-F238E27FC236}">
                <a16:creationId xmlns:a16="http://schemas.microsoft.com/office/drawing/2014/main" id="{3EE94FAC-518F-4A92-90BD-F853601901F9}"/>
              </a:ext>
            </a:extLst>
          </p:cNvPr>
          <p:cNvSpPr txBox="1">
            <a:spLocks noChangeArrowheads="1"/>
          </p:cNvSpPr>
          <p:nvPr/>
        </p:nvSpPr>
        <p:spPr bwMode="auto">
          <a:xfrm>
            <a:off x="1219200" y="4038600"/>
            <a:ext cx="6934200" cy="2301875"/>
          </a:xfrm>
          <a:prstGeom prst="rect">
            <a:avLst/>
          </a:prstGeom>
          <a:solidFill>
            <a:srgbClr val="CCECFF"/>
          </a:solidFill>
          <a:ln w="9525">
            <a:solidFill>
              <a:schemeClr val="tx1"/>
            </a:solidFill>
            <a:miter lim="800000"/>
            <a:headEnd/>
            <a:tailEnd/>
          </a:ln>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600"/>
              <a:t>public static void DecToBin(int n)</a:t>
            </a:r>
          </a:p>
          <a:p>
            <a:pPr eaLnBrk="1" hangingPunct="1"/>
            <a:r>
              <a:rPr lang="en-US" altLang="en-US" sz="1600" b="0"/>
              <a:t>   { int q = n/2;	// One step</a:t>
            </a:r>
          </a:p>
          <a:p>
            <a:pPr eaLnBrk="1" hangingPunct="1"/>
            <a:r>
              <a:rPr lang="en-US" altLang="en-US" sz="1600" b="0"/>
              <a:t>     int  r = n%2;	// One step</a:t>
            </a:r>
          </a:p>
          <a:p>
            <a:pPr eaLnBrk="1" hangingPunct="1"/>
            <a:r>
              <a:rPr lang="en-US" altLang="en-US" sz="1600" b="0"/>
              <a:t>     if (q &gt; 0)</a:t>
            </a:r>
          </a:p>
          <a:p>
            <a:pPr eaLnBrk="1" hangingPunct="1"/>
            <a:r>
              <a:rPr lang="en-US" altLang="en-US" sz="1600" b="0"/>
              <a:t>       {DecToBin(q); // smaller problem</a:t>
            </a:r>
          </a:p>
          <a:p>
            <a:pPr eaLnBrk="1" hangingPunct="1"/>
            <a:r>
              <a:rPr lang="en-US" altLang="en-US" sz="1600" b="0"/>
              <a:t>       }</a:t>
            </a:r>
          </a:p>
          <a:p>
            <a:pPr eaLnBrk="1" hangingPunct="1"/>
            <a:r>
              <a:rPr lang="en-US" altLang="en-US" sz="1600" b="0"/>
              <a:t>     System.out.print(r); // after all recursive calls have been</a:t>
            </a:r>
          </a:p>
          <a:p>
            <a:pPr eaLnBrk="1" hangingPunct="1"/>
            <a:r>
              <a:rPr lang="en-US" altLang="en-US" sz="1600" b="0"/>
              <a:t>                                                  // made last remainder printed first</a:t>
            </a:r>
          </a:p>
          <a:p>
            <a:pPr eaLnBrk="1" hangingPunct="1"/>
            <a:r>
              <a:rPr lang="en-US" altLang="en-US" sz="1600" b="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a:extLst>
              <a:ext uri="{FF2B5EF4-FFF2-40B4-BE49-F238E27FC236}">
                <a16:creationId xmlns:a16="http://schemas.microsoft.com/office/drawing/2014/main" id="{90301EC6-E71D-4C78-B51E-90763B93CD2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8195" name="Slide Number Placeholder 5">
            <a:extLst>
              <a:ext uri="{FF2B5EF4-FFF2-40B4-BE49-F238E27FC236}">
                <a16:creationId xmlns:a16="http://schemas.microsoft.com/office/drawing/2014/main" id="{3D637B4E-369D-4523-91A9-E8956617D2D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2A622FD6-8467-4E44-8421-A26E1AA6E427}" type="slidenum">
              <a:rPr lang="en-US" altLang="en-US" sz="1200" b="0">
                <a:solidFill>
                  <a:srgbClr val="898989"/>
                </a:solidFill>
              </a:rPr>
              <a:pPr eaLnBrk="1" hangingPunct="1"/>
              <a:t>7</a:t>
            </a:fld>
            <a:r>
              <a:rPr lang="en-US" altLang="en-US" sz="1200" b="0">
                <a:solidFill>
                  <a:srgbClr val="898989"/>
                </a:solidFill>
              </a:rPr>
              <a:t>/27</a:t>
            </a:r>
          </a:p>
        </p:txBody>
      </p:sp>
      <p:sp>
        <p:nvSpPr>
          <p:cNvPr id="8196" name="Title 1">
            <a:extLst>
              <a:ext uri="{FF2B5EF4-FFF2-40B4-BE49-F238E27FC236}">
                <a16:creationId xmlns:a16="http://schemas.microsoft.com/office/drawing/2014/main" id="{EF96BCB7-47AF-4E9D-AB6B-FF79B4B64C85}"/>
              </a:ext>
            </a:extLst>
          </p:cNvPr>
          <p:cNvSpPr>
            <a:spLocks noGrp="1"/>
          </p:cNvSpPr>
          <p:nvPr>
            <p:ph type="title" idx="4294967295"/>
          </p:nvPr>
        </p:nvSpPr>
        <p:spPr>
          <a:xfrm>
            <a:off x="765175" y="593725"/>
            <a:ext cx="7159625" cy="701675"/>
          </a:xfrm>
        </p:spPr>
        <p:txBody>
          <a:bodyPr>
            <a:spAutoFit/>
          </a:bodyPr>
          <a:lstStyle/>
          <a:p>
            <a:r>
              <a:rPr lang="en-US" altLang="en-US" sz="4000" b="1">
                <a:solidFill>
                  <a:srgbClr val="CC3300"/>
                </a:solidFill>
              </a:rPr>
              <a:t>Recursion application</a:t>
            </a:r>
          </a:p>
        </p:txBody>
      </p:sp>
      <p:sp>
        <p:nvSpPr>
          <p:cNvPr id="8197" name="Content Placeholder 4">
            <a:extLst>
              <a:ext uri="{FF2B5EF4-FFF2-40B4-BE49-F238E27FC236}">
                <a16:creationId xmlns:a16="http://schemas.microsoft.com/office/drawing/2014/main" id="{5E6ADB2E-C350-4D61-9E76-43142A6D50D8}"/>
              </a:ext>
            </a:extLst>
          </p:cNvPr>
          <p:cNvSpPr>
            <a:spLocks noGrp="1"/>
          </p:cNvSpPr>
          <p:nvPr>
            <p:ph sz="quarter" idx="4294967295"/>
          </p:nvPr>
        </p:nvSpPr>
        <p:spPr>
          <a:xfrm>
            <a:off x="457200" y="1600200"/>
            <a:ext cx="8229600" cy="3675063"/>
          </a:xfrm>
        </p:spPr>
        <p:txBody>
          <a:bodyPr>
            <a:spAutoFit/>
          </a:bodyPr>
          <a:lstStyle/>
          <a:p>
            <a:pPr marL="319088" indent="-319088"/>
            <a:r>
              <a:rPr lang="en-US" altLang="en-US"/>
              <a:t>Recursive definitions are used in defining functions or sequences of elements</a:t>
            </a:r>
          </a:p>
          <a:p>
            <a:pPr marL="319088" indent="-319088"/>
            <a:r>
              <a:rPr lang="en-US" altLang="en-US"/>
              <a:t>Purpose of recursive definition:</a:t>
            </a:r>
          </a:p>
          <a:p>
            <a:pPr marL="639763" lvl="1" indent="-273050"/>
            <a:r>
              <a:rPr lang="en-US" altLang="en-US" sz="2600"/>
              <a:t>Generating a new elements</a:t>
            </a:r>
          </a:p>
          <a:p>
            <a:pPr marL="639763" lvl="1" indent="-273050"/>
            <a:r>
              <a:rPr lang="en-US" altLang="en-US" sz="2600"/>
              <a:t>Testing whether an element belongs to a set (*) </a:t>
            </a:r>
          </a:p>
          <a:p>
            <a:pPr marL="319088" indent="-319088"/>
            <a:r>
              <a:rPr lang="en-US" altLang="en-US"/>
              <a:t>(*) The problem is solved by reducing it to a </a:t>
            </a:r>
            <a:r>
              <a:rPr lang="en-US" altLang="en-US" u="sng"/>
              <a:t>simpler problem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a:extLst>
              <a:ext uri="{FF2B5EF4-FFF2-40B4-BE49-F238E27FC236}">
                <a16:creationId xmlns:a16="http://schemas.microsoft.com/office/drawing/2014/main" id="{43D743BF-FCF6-4579-B2FC-A6DCF4EBDE0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9219" name="Slide Number Placeholder 5">
            <a:extLst>
              <a:ext uri="{FF2B5EF4-FFF2-40B4-BE49-F238E27FC236}">
                <a16:creationId xmlns:a16="http://schemas.microsoft.com/office/drawing/2014/main" id="{7219C585-A554-459E-881D-EA69DFC51A6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A7F0E1E7-397A-4B4D-8688-5848F0875C83}" type="slidenum">
              <a:rPr lang="en-US" altLang="en-US" sz="1200" b="0">
                <a:solidFill>
                  <a:srgbClr val="898989"/>
                </a:solidFill>
              </a:rPr>
              <a:pPr eaLnBrk="1" hangingPunct="1"/>
              <a:t>8</a:t>
            </a:fld>
            <a:r>
              <a:rPr lang="en-US" altLang="en-US" sz="1200" b="0">
                <a:solidFill>
                  <a:srgbClr val="898989"/>
                </a:solidFill>
              </a:rPr>
              <a:t>/27</a:t>
            </a:r>
          </a:p>
        </p:txBody>
      </p:sp>
      <p:sp>
        <p:nvSpPr>
          <p:cNvPr id="9220" name="Rectangle 2">
            <a:extLst>
              <a:ext uri="{FF2B5EF4-FFF2-40B4-BE49-F238E27FC236}">
                <a16:creationId xmlns:a16="http://schemas.microsoft.com/office/drawing/2014/main" id="{42AA6970-41FE-4AF7-A6AC-155AAE2241E4}"/>
              </a:ext>
            </a:extLst>
          </p:cNvPr>
          <p:cNvSpPr>
            <a:spLocks noGrp="1" noChangeArrowheads="1"/>
          </p:cNvSpPr>
          <p:nvPr>
            <p:ph type="title" idx="4294967295"/>
          </p:nvPr>
        </p:nvSpPr>
        <p:spPr>
          <a:xfrm>
            <a:off x="0" y="533400"/>
            <a:ext cx="9144000" cy="641350"/>
          </a:xfrm>
          <a:noFill/>
        </p:spPr>
        <p:txBody>
          <a:bodyPr>
            <a:spAutoFit/>
          </a:bodyPr>
          <a:lstStyle/>
          <a:p>
            <a:r>
              <a:rPr lang="en-US" altLang="en-US" sz="3600" b="1">
                <a:solidFill>
                  <a:srgbClr val="CC3300"/>
                </a:solidFill>
              </a:rPr>
              <a:t>Method calls and recursion implementation - 1</a:t>
            </a:r>
          </a:p>
        </p:txBody>
      </p:sp>
      <p:sp>
        <p:nvSpPr>
          <p:cNvPr id="12" name="TextBox 11">
            <a:extLst>
              <a:ext uri="{FF2B5EF4-FFF2-40B4-BE49-F238E27FC236}">
                <a16:creationId xmlns:a16="http://schemas.microsoft.com/office/drawing/2014/main" id="{EFE0E02A-61BA-48B5-9305-F814DF878B8A}"/>
              </a:ext>
            </a:extLst>
          </p:cNvPr>
          <p:cNvSpPr txBox="1"/>
          <p:nvPr/>
        </p:nvSpPr>
        <p:spPr>
          <a:xfrm>
            <a:off x="304800" y="1295400"/>
            <a:ext cx="8534400" cy="5508625"/>
          </a:xfrm>
          <a:prstGeom prst="rect">
            <a:avLst/>
          </a:prstGeom>
          <a:noFill/>
        </p:spPr>
        <p:txBody>
          <a:bodyPr>
            <a:spAutoFit/>
          </a:bodyPr>
          <a:lstStyle/>
          <a:p>
            <a:pPr>
              <a:defRPr/>
            </a:pPr>
            <a:r>
              <a:rPr lang="en-US" sz="2200" b="0" dirty="0">
                <a:latin typeface="+mn-lt"/>
              </a:rPr>
              <a:t>Each time a method is called, an activation record (AR) is allocated for it. This record usually contains the following information:</a:t>
            </a:r>
          </a:p>
          <a:p>
            <a:pPr>
              <a:defRPr/>
            </a:pPr>
            <a:endParaRPr lang="en-US" sz="2200" b="0" dirty="0">
              <a:latin typeface="+mn-lt"/>
            </a:endParaRPr>
          </a:p>
          <a:p>
            <a:pPr>
              <a:buFont typeface="Arial" pitchFamily="34" charset="0"/>
              <a:buChar char="•"/>
              <a:defRPr/>
            </a:pPr>
            <a:r>
              <a:rPr lang="en-US" sz="2200" b="0" dirty="0">
                <a:latin typeface="+mn-lt"/>
              </a:rPr>
              <a:t>  Parameters and local variables used in the called method.</a:t>
            </a:r>
          </a:p>
          <a:p>
            <a:pPr>
              <a:buFont typeface="Arial" pitchFamily="34" charset="0"/>
              <a:buChar char="•"/>
              <a:defRPr/>
            </a:pPr>
            <a:r>
              <a:rPr lang="en-US" sz="2200" b="0" dirty="0">
                <a:latin typeface="+mn-lt"/>
              </a:rPr>
              <a:t>  A dynamic link, which is a pointer to the caller's activation record.</a:t>
            </a:r>
          </a:p>
          <a:p>
            <a:pPr>
              <a:buFont typeface="Arial" pitchFamily="34" charset="0"/>
              <a:buChar char="•"/>
              <a:defRPr/>
            </a:pPr>
            <a:r>
              <a:rPr lang="en-US" sz="2200" b="0" dirty="0">
                <a:latin typeface="+mn-lt"/>
              </a:rPr>
              <a:t>  Return address to resume control by the caller, the address of the caller’s instruction immediately following the call.</a:t>
            </a:r>
          </a:p>
          <a:p>
            <a:pPr>
              <a:buFont typeface="Arial" pitchFamily="34" charset="0"/>
              <a:buChar char="•"/>
              <a:defRPr/>
            </a:pPr>
            <a:r>
              <a:rPr lang="en-US" sz="2200" b="0" dirty="0">
                <a:latin typeface="+mn-lt"/>
              </a:rPr>
              <a:t>  Return value  for a method not declared as void. Because the size of the activation record may vary from one call to another, the returned value is placed right above the activation record of the caller.</a:t>
            </a:r>
          </a:p>
          <a:p>
            <a:pPr>
              <a:defRPr/>
            </a:pPr>
            <a:endParaRPr lang="en-US" sz="2200" b="0" dirty="0">
              <a:latin typeface="+mn-lt"/>
            </a:endParaRPr>
          </a:p>
          <a:p>
            <a:pPr>
              <a:defRPr/>
            </a:pPr>
            <a:r>
              <a:rPr lang="en-US" sz="2200" b="0" dirty="0">
                <a:latin typeface="+mn-lt"/>
              </a:rPr>
              <a:t>Each new activation record is placed on the top of the run-time stack</a:t>
            </a:r>
          </a:p>
          <a:p>
            <a:pPr>
              <a:defRPr/>
            </a:pPr>
            <a:r>
              <a:rPr lang="en-US" sz="2200" b="0" u="sng" dirty="0">
                <a:latin typeface="+mn-lt"/>
              </a:rPr>
              <a:t>When a method terminates</a:t>
            </a:r>
            <a:r>
              <a:rPr lang="en-US" sz="2200" b="0" dirty="0">
                <a:latin typeface="+mn-lt"/>
              </a:rPr>
              <a:t>, its activation record is removed from the top of the run-time stack</a:t>
            </a:r>
          </a:p>
          <a:p>
            <a:pPr>
              <a:defRPr/>
            </a:pPr>
            <a:r>
              <a:rPr lang="en-US" sz="2200" b="0" dirty="0">
                <a:latin typeface="+mn-lt"/>
              </a:rPr>
              <a:t>Thus, the first AR placed onto the stack is the last one removed</a:t>
            </a:r>
          </a:p>
          <a:p>
            <a:pPr>
              <a:defRPr/>
            </a:pPr>
            <a:endParaRPr lang="en-US" sz="2200" b="0" dirty="0">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a:extLst>
              <a:ext uri="{FF2B5EF4-FFF2-40B4-BE49-F238E27FC236}">
                <a16:creationId xmlns:a16="http://schemas.microsoft.com/office/drawing/2014/main" id="{9A58FFA8-2915-4D18-BAA2-72BB80B9BA3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0243" name="Slide Number Placeholder 5">
            <a:extLst>
              <a:ext uri="{FF2B5EF4-FFF2-40B4-BE49-F238E27FC236}">
                <a16:creationId xmlns:a16="http://schemas.microsoft.com/office/drawing/2014/main" id="{5BD4C0DD-7C3F-4C7D-8F56-63DB58676C9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8CF0FC8F-F0E7-4926-8F41-9A3BB7789AED}" type="slidenum">
              <a:rPr lang="en-US" altLang="en-US" sz="1200" b="0">
                <a:solidFill>
                  <a:srgbClr val="898989"/>
                </a:solidFill>
              </a:rPr>
              <a:pPr eaLnBrk="1" hangingPunct="1"/>
              <a:t>9</a:t>
            </a:fld>
            <a:r>
              <a:rPr lang="en-US" altLang="en-US" sz="1200" b="0">
                <a:solidFill>
                  <a:srgbClr val="898989"/>
                </a:solidFill>
              </a:rPr>
              <a:t>/27</a:t>
            </a:r>
          </a:p>
        </p:txBody>
      </p:sp>
      <p:sp>
        <p:nvSpPr>
          <p:cNvPr id="10244" name="Text Box 6">
            <a:extLst>
              <a:ext uri="{FF2B5EF4-FFF2-40B4-BE49-F238E27FC236}">
                <a16:creationId xmlns:a16="http://schemas.microsoft.com/office/drawing/2014/main" id="{D5DD608D-0915-4E8C-BF48-05D527D8F3BF}"/>
              </a:ext>
            </a:extLst>
          </p:cNvPr>
          <p:cNvSpPr txBox="1">
            <a:spLocks noChangeArrowheads="1"/>
          </p:cNvSpPr>
          <p:nvPr/>
        </p:nvSpPr>
        <p:spPr bwMode="auto">
          <a:xfrm>
            <a:off x="304800" y="1447800"/>
            <a:ext cx="8534400"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lnSpc>
                <a:spcPct val="110000"/>
              </a:lnSpc>
            </a:pPr>
            <a:r>
              <a:rPr lang="en-US" altLang="en-US" sz="2800" b="0"/>
              <a:t>Creating an activation record whenever a method is called allows the system to handle recursion properly. Recursion is calling a method that happens to have the same name as the caller. Therefore, </a:t>
            </a:r>
            <a:r>
              <a:rPr lang="en-US" altLang="en-US" sz="2800" b="0">
                <a:solidFill>
                  <a:schemeClr val="hlink"/>
                </a:solidFill>
              </a:rPr>
              <a:t>a recursive call is not literally a method calling it-self, but rather an instantiation of a method calling another instantiation of the same original</a:t>
            </a:r>
            <a:r>
              <a:rPr lang="en-US" altLang="en-US" sz="2800" b="0"/>
              <a:t>. These invocation are represented internally by different activation records and are thus differentiated by the system.</a:t>
            </a:r>
          </a:p>
        </p:txBody>
      </p:sp>
      <p:sp>
        <p:nvSpPr>
          <p:cNvPr id="10245" name="Rectangle 2">
            <a:extLst>
              <a:ext uri="{FF2B5EF4-FFF2-40B4-BE49-F238E27FC236}">
                <a16:creationId xmlns:a16="http://schemas.microsoft.com/office/drawing/2014/main" id="{E4BE8F0E-336B-4F61-948F-878C791CD956}"/>
              </a:ext>
            </a:extLst>
          </p:cNvPr>
          <p:cNvSpPr>
            <a:spLocks noChangeArrowheads="1"/>
          </p:cNvSpPr>
          <p:nvPr/>
        </p:nvSpPr>
        <p:spPr bwMode="auto">
          <a:xfrm>
            <a:off x="0" y="655638"/>
            <a:ext cx="914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a:r>
              <a:rPr lang="en-US" altLang="en-US" sz="3600">
                <a:solidFill>
                  <a:srgbClr val="CC3300"/>
                </a:solidFill>
                <a:latin typeface="Calibri" panose="020F0502020204030204" pitchFamily="34" charset="0"/>
              </a:rPr>
              <a:t>Method calls and recursion implementation - 2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2502</TotalTime>
  <Words>2374</Words>
  <Application>Microsoft Office PowerPoint</Application>
  <PresentationFormat>On-screen Show (4:3)</PresentationFormat>
  <Paragraphs>338</Paragraphs>
  <Slides>25</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2" baseType="lpstr">
      <vt:lpstr>Arial</vt:lpstr>
      <vt:lpstr>Calibri</vt:lpstr>
      <vt:lpstr>Courier New</vt:lpstr>
      <vt:lpstr>Tw Cen MT</vt:lpstr>
      <vt:lpstr>Wingdings</vt:lpstr>
      <vt:lpstr>Office Theme</vt:lpstr>
      <vt:lpstr>Equation</vt:lpstr>
      <vt:lpstr> 3. Recursion</vt:lpstr>
      <vt:lpstr>Objectives</vt:lpstr>
      <vt:lpstr>Recursive definition</vt:lpstr>
      <vt:lpstr>Some other examples for recursive definition</vt:lpstr>
      <vt:lpstr>Recursive program/algorithm - 1</vt:lpstr>
      <vt:lpstr>Recursive program/algorithm - 2</vt:lpstr>
      <vt:lpstr>Recursion application</vt:lpstr>
      <vt:lpstr>Method calls and recursion implementation - 1</vt:lpstr>
      <vt:lpstr>PowerPoint Presentation</vt:lpstr>
      <vt:lpstr>Anatomy of a recursive Call</vt:lpstr>
      <vt:lpstr>Classification of recursive functions by number of recursive calls</vt:lpstr>
      <vt:lpstr>Tail recursion</vt:lpstr>
      <vt:lpstr>Non-tail recursion</vt:lpstr>
      <vt:lpstr>Convert recursion implementation to iterative implementation using stack</vt:lpstr>
      <vt:lpstr>Indirect recursion</vt:lpstr>
      <vt:lpstr>Nested recursion</vt:lpstr>
      <vt:lpstr>Excessive recursion - 1</vt:lpstr>
      <vt:lpstr>The tree of calls for fibo(4)</vt:lpstr>
      <vt:lpstr>More Examples – The Tower of Hanoi</vt:lpstr>
      <vt:lpstr>More Examples – The Tower of Hanoi Algorithm</vt:lpstr>
      <vt:lpstr>More Examples – Drawing fractals</vt:lpstr>
      <vt:lpstr>PowerPoint Presentation</vt:lpstr>
      <vt:lpstr>Recursion vs. Iteration</vt:lpstr>
      <vt:lpstr>Summary</vt:lpstr>
      <vt:lpstr>Reading at home</vt:lpstr>
    </vt:vector>
  </TitlesOfParts>
  <Company>FPT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OOP-Session2-Data Structures</dc:title>
  <dc:creator>Phan Truong Lam</dc:creator>
  <cp:lastModifiedBy>Nguyen Dang Loc</cp:lastModifiedBy>
  <cp:revision>281</cp:revision>
  <dcterms:created xsi:type="dcterms:W3CDTF">2007-08-21T04:43:22Z</dcterms:created>
  <dcterms:modified xsi:type="dcterms:W3CDTF">2021-11-13T13:52:08Z</dcterms:modified>
</cp:coreProperties>
</file>