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38"/>
  </p:notesMasterIdLst>
  <p:sldIdLst>
    <p:sldId id="428" r:id="rId2"/>
    <p:sldId id="433" r:id="rId3"/>
    <p:sldId id="511" r:id="rId4"/>
    <p:sldId id="456" r:id="rId5"/>
    <p:sldId id="512" r:id="rId6"/>
    <p:sldId id="513" r:id="rId7"/>
    <p:sldId id="514" r:id="rId8"/>
    <p:sldId id="515" r:id="rId9"/>
    <p:sldId id="516" r:id="rId10"/>
    <p:sldId id="517" r:id="rId11"/>
    <p:sldId id="518" r:id="rId12"/>
    <p:sldId id="520" r:id="rId13"/>
    <p:sldId id="519" r:id="rId14"/>
    <p:sldId id="434" r:id="rId15"/>
    <p:sldId id="457" r:id="rId16"/>
    <p:sldId id="501" r:id="rId17"/>
    <p:sldId id="437" r:id="rId18"/>
    <p:sldId id="438" r:id="rId19"/>
    <p:sldId id="439" r:id="rId20"/>
    <p:sldId id="440" r:id="rId21"/>
    <p:sldId id="486" r:id="rId22"/>
    <p:sldId id="487" r:id="rId23"/>
    <p:sldId id="488" r:id="rId24"/>
    <p:sldId id="441" r:id="rId25"/>
    <p:sldId id="442" r:id="rId26"/>
    <p:sldId id="483" r:id="rId27"/>
    <p:sldId id="459" r:id="rId28"/>
    <p:sldId id="521" r:id="rId29"/>
    <p:sldId id="460" r:id="rId30"/>
    <p:sldId id="502" r:id="rId31"/>
    <p:sldId id="463" r:id="rId32"/>
    <p:sldId id="493" r:id="rId33"/>
    <p:sldId id="497" r:id="rId34"/>
    <p:sldId id="498" r:id="rId35"/>
    <p:sldId id="479" r:id="rId36"/>
    <p:sldId id="492" r:id="rId37"/>
  </p:sldIdLst>
  <p:sldSz cx="9144000" cy="6858000" type="screen4x3"/>
  <p:notesSz cx="6858000" cy="9144000"/>
  <p:defaultTextStyle>
    <a:defPPr>
      <a:defRPr lang="en-US"/>
    </a:defPPr>
    <a:lvl1pPr algn="l" rtl="0" fontAlgn="base">
      <a:spcBef>
        <a:spcPct val="0"/>
      </a:spcBef>
      <a:spcAft>
        <a:spcPct val="0"/>
      </a:spcAft>
      <a:defRPr sz="44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44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44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44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4400" b="1" kern="1200">
        <a:solidFill>
          <a:schemeClr val="tx1"/>
        </a:solidFill>
        <a:latin typeface="Arial" panose="020B0604020202020204" pitchFamily="34" charset="0"/>
        <a:ea typeface="+mn-ea"/>
        <a:cs typeface="+mn-cs"/>
      </a:defRPr>
    </a:lvl5pPr>
    <a:lvl6pPr marL="2286000" algn="l" defTabSz="914400" rtl="0" eaLnBrk="1" latinLnBrk="0" hangingPunct="1">
      <a:defRPr sz="4400" b="1" kern="1200">
        <a:solidFill>
          <a:schemeClr val="tx1"/>
        </a:solidFill>
        <a:latin typeface="Arial" panose="020B0604020202020204" pitchFamily="34" charset="0"/>
        <a:ea typeface="+mn-ea"/>
        <a:cs typeface="+mn-cs"/>
      </a:defRPr>
    </a:lvl6pPr>
    <a:lvl7pPr marL="2743200" algn="l" defTabSz="914400" rtl="0" eaLnBrk="1" latinLnBrk="0" hangingPunct="1">
      <a:defRPr sz="4400" b="1" kern="1200">
        <a:solidFill>
          <a:schemeClr val="tx1"/>
        </a:solidFill>
        <a:latin typeface="Arial" panose="020B0604020202020204" pitchFamily="34" charset="0"/>
        <a:ea typeface="+mn-ea"/>
        <a:cs typeface="+mn-cs"/>
      </a:defRPr>
    </a:lvl7pPr>
    <a:lvl8pPr marL="3200400" algn="l" defTabSz="914400" rtl="0" eaLnBrk="1" latinLnBrk="0" hangingPunct="1">
      <a:defRPr sz="4400" b="1" kern="1200">
        <a:solidFill>
          <a:schemeClr val="tx1"/>
        </a:solidFill>
        <a:latin typeface="Arial" panose="020B0604020202020204" pitchFamily="34" charset="0"/>
        <a:ea typeface="+mn-ea"/>
        <a:cs typeface="+mn-cs"/>
      </a:defRPr>
    </a:lvl8pPr>
    <a:lvl9pPr marL="3657600" algn="l" defTabSz="914400" rtl="0" eaLnBrk="1" latinLnBrk="0" hangingPunct="1">
      <a:defRPr sz="44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54" autoAdjust="0"/>
    <p:restoredTop sz="86323" autoAdjust="0"/>
  </p:normalViewPr>
  <p:slideViewPr>
    <p:cSldViewPr>
      <p:cViewPr varScale="1">
        <p:scale>
          <a:sx n="99" d="100"/>
          <a:sy n="99" d="100"/>
        </p:scale>
        <p:origin x="2388" y="84"/>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CEF1B4C-7E22-42A7-8AF2-D9D831FA122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86C7FBBD-4B39-4120-A06F-5F1DC7D81AB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a:latin typeface="Arial" charset="0"/>
              </a:defRPr>
            </a:lvl1pPr>
          </a:lstStyle>
          <a:p>
            <a:pPr>
              <a:defRPr/>
            </a:pPr>
            <a:fld id="{ACDAE3D3-9759-45F9-9CBB-98BE6BD4FFB4}" type="datetimeFigureOut">
              <a:rPr lang="en-US"/>
              <a:pPr>
                <a:defRPr/>
              </a:pPr>
              <a:t>9/6/2021</a:t>
            </a:fld>
            <a:endParaRPr lang="en-US"/>
          </a:p>
        </p:txBody>
      </p:sp>
      <p:sp>
        <p:nvSpPr>
          <p:cNvPr id="4" name="Slide Image Placeholder 3">
            <a:extLst>
              <a:ext uri="{FF2B5EF4-FFF2-40B4-BE49-F238E27FC236}">
                <a16:creationId xmlns:a16="http://schemas.microsoft.com/office/drawing/2014/main" id="{6C42A889-6F86-4DFE-B962-54D27F2E00A4}"/>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5E247657-C705-4622-9B2C-DDF5F0481E60}"/>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7B79DA4-3B60-410E-B19B-4FD1BC57077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D65FDB05-9361-402E-A68D-CF7FB494094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lvl1pPr>
          </a:lstStyle>
          <a:p>
            <a:fld id="{67713954-4F47-4440-A2B8-66EB2F79D4A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4A788DE-BB8E-4AD9-9C11-A20587CEC9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a:extLst>
              <a:ext uri="{FF2B5EF4-FFF2-40B4-BE49-F238E27FC236}">
                <a16:creationId xmlns:a16="http://schemas.microsoft.com/office/drawing/2014/main" id="{1E366994-468C-45F0-AB3B-84EA31452E7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0F80E872-99EE-4D38-9A84-D5A45B478E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a:extLst>
              <a:ext uri="{FF2B5EF4-FFF2-40B4-BE49-F238E27FC236}">
                <a16:creationId xmlns:a16="http://schemas.microsoft.com/office/drawing/2014/main" id="{7E4CEDD4-5177-43C3-9B55-6281C7ACAF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solidFill>
                  <a:schemeClr val="accent2"/>
                </a:solidFill>
              </a:rPr>
              <a:t>Graph = đồ thị</a:t>
            </a:r>
          </a:p>
          <a:p>
            <a:r>
              <a:rPr lang="en-US" altLang="en-US">
                <a:solidFill>
                  <a:schemeClr val="accent2"/>
                </a:solidFill>
              </a:rPr>
              <a:t>Vertex = đỉnh = node</a:t>
            </a:r>
          </a:p>
          <a:p>
            <a:r>
              <a:rPr lang="en-US" altLang="en-US">
                <a:solidFill>
                  <a:schemeClr val="accent2"/>
                </a:solidFill>
              </a:rPr>
              <a:t>Edge = </a:t>
            </a:r>
            <a:r>
              <a:rPr lang="en-US" altLang="en-US" b="1">
                <a:solidFill>
                  <a:schemeClr val="accent2"/>
                </a:solidFill>
              </a:rPr>
              <a:t>arcs = cung = cạnh</a:t>
            </a:r>
            <a:endParaRPr lang="en-US" altLang="en-US"/>
          </a:p>
        </p:txBody>
      </p:sp>
      <p:sp>
        <p:nvSpPr>
          <p:cNvPr id="97284" name="Slide Number Placeholder 3">
            <a:extLst>
              <a:ext uri="{FF2B5EF4-FFF2-40B4-BE49-F238E27FC236}">
                <a16:creationId xmlns:a16="http://schemas.microsoft.com/office/drawing/2014/main" id="{77E0D681-405A-4488-93B3-4DF255ACD721}"/>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55A25D1C-2E63-4F12-82CE-2FEFEA6D8CD0}" type="slidenum">
              <a:rPr lang="en-US" altLang="en-US" sz="1200" b="0"/>
              <a:pPr algn="r" eaLnBrk="1" hangingPunct="1"/>
              <a:t>11</a:t>
            </a:fld>
            <a:endParaRPr lang="en-US" altLang="en-US" sz="1200" b="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037D5C88-E615-44DF-B842-17F93426AC0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a:extLst>
              <a:ext uri="{FF2B5EF4-FFF2-40B4-BE49-F238E27FC236}">
                <a16:creationId xmlns:a16="http://schemas.microsoft.com/office/drawing/2014/main" id="{4EBF375C-20A9-471E-8725-44602CE94B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solidFill>
                  <a:schemeClr val="accent2"/>
                </a:solidFill>
              </a:rPr>
              <a:t>Graph = đồ thị</a:t>
            </a:r>
          </a:p>
          <a:p>
            <a:r>
              <a:rPr lang="en-US" altLang="en-US">
                <a:solidFill>
                  <a:schemeClr val="accent2"/>
                </a:solidFill>
              </a:rPr>
              <a:t>Vertex = đỉnh = node</a:t>
            </a:r>
          </a:p>
          <a:p>
            <a:r>
              <a:rPr lang="en-US" altLang="en-US">
                <a:solidFill>
                  <a:schemeClr val="accent2"/>
                </a:solidFill>
              </a:rPr>
              <a:t>Edge = </a:t>
            </a:r>
            <a:r>
              <a:rPr lang="en-US" altLang="en-US" b="1">
                <a:solidFill>
                  <a:schemeClr val="accent2"/>
                </a:solidFill>
              </a:rPr>
              <a:t>arcs = cung = cạnh</a:t>
            </a:r>
            <a:endParaRPr lang="en-US" altLang="en-US"/>
          </a:p>
        </p:txBody>
      </p:sp>
      <p:sp>
        <p:nvSpPr>
          <p:cNvPr id="99332" name="Slide Number Placeholder 3">
            <a:extLst>
              <a:ext uri="{FF2B5EF4-FFF2-40B4-BE49-F238E27FC236}">
                <a16:creationId xmlns:a16="http://schemas.microsoft.com/office/drawing/2014/main" id="{647A98FB-7505-49E3-A054-6D65CF3EC07C}"/>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D0570BF6-5463-4F40-B16D-7AE127BBDCF1}" type="slidenum">
              <a:rPr lang="en-US" altLang="en-US" sz="1200" b="0"/>
              <a:pPr algn="r" eaLnBrk="1" hangingPunct="1"/>
              <a:t>13</a:t>
            </a:fld>
            <a:endParaRPr lang="en-US" altLang="en-US" sz="1200" b="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A85D3A4D-E69D-4C76-ACAD-5F97A11592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ABC867E6-ADEF-498A-9CC1-91A435E1BC0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solidFill>
                  <a:schemeClr val="accent2"/>
                </a:solidFill>
              </a:rPr>
              <a:t>Graph = đồ thị</a:t>
            </a:r>
          </a:p>
          <a:p>
            <a:r>
              <a:rPr lang="en-US" altLang="en-US">
                <a:solidFill>
                  <a:schemeClr val="accent2"/>
                </a:solidFill>
              </a:rPr>
              <a:t>Vertex = đỉnh = node</a:t>
            </a:r>
          </a:p>
          <a:p>
            <a:r>
              <a:rPr lang="en-US" altLang="en-US">
                <a:solidFill>
                  <a:schemeClr val="accent2"/>
                </a:solidFill>
              </a:rPr>
              <a:t>Edge = </a:t>
            </a:r>
            <a:r>
              <a:rPr lang="en-US" altLang="en-US" b="1">
                <a:solidFill>
                  <a:schemeClr val="accent2"/>
                </a:solidFill>
              </a:rPr>
              <a:t>arcs = cung = cạnh</a:t>
            </a:r>
            <a:endParaRPr lang="en-US" altLang="en-US"/>
          </a:p>
        </p:txBody>
      </p:sp>
      <p:sp>
        <p:nvSpPr>
          <p:cNvPr id="47108" name="Slide Number Placeholder 3">
            <a:extLst>
              <a:ext uri="{FF2B5EF4-FFF2-40B4-BE49-F238E27FC236}">
                <a16:creationId xmlns:a16="http://schemas.microsoft.com/office/drawing/2014/main" id="{61D4BA3F-9736-4DEE-80FB-CF836596A8F9}"/>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193A7C24-EE0B-4C04-A328-B7FE3DA22B2A}" type="slidenum">
              <a:rPr lang="en-US" altLang="en-US" sz="1200" b="0"/>
              <a:pPr algn="r" eaLnBrk="1" hangingPunct="1"/>
              <a:t>14</a:t>
            </a:fld>
            <a:endParaRPr lang="en-US" altLang="en-US" sz="1200" b="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37B9A2DA-EF7B-48BF-9E4C-874BB5B7E8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35F605AD-8E3F-4139-8536-BA1EB41A60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Cycle = chu trình</a:t>
            </a:r>
          </a:p>
        </p:txBody>
      </p:sp>
      <p:sp>
        <p:nvSpPr>
          <p:cNvPr id="51204" name="Slide Number Placeholder 3">
            <a:extLst>
              <a:ext uri="{FF2B5EF4-FFF2-40B4-BE49-F238E27FC236}">
                <a16:creationId xmlns:a16="http://schemas.microsoft.com/office/drawing/2014/main" id="{020F1527-920D-499B-BB0D-0C3CFC835685}"/>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0F518A40-BC72-4870-92FD-CA72DE73210F}" type="slidenum">
              <a:rPr lang="en-US" altLang="en-US" sz="1200" b="0"/>
              <a:pPr algn="r" eaLnBrk="1" hangingPunct="1"/>
              <a:t>15</a:t>
            </a:fld>
            <a:endParaRPr lang="en-US" altLang="en-US" sz="1200" b="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C323E9AB-17A0-4545-8B85-D507FB174F1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801AAE1F-8A6A-4BFB-9227-D66755C48C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Cycle = chu trình</a:t>
            </a:r>
          </a:p>
        </p:txBody>
      </p:sp>
      <p:sp>
        <p:nvSpPr>
          <p:cNvPr id="52228" name="Slide Number Placeholder 3">
            <a:extLst>
              <a:ext uri="{FF2B5EF4-FFF2-40B4-BE49-F238E27FC236}">
                <a16:creationId xmlns:a16="http://schemas.microsoft.com/office/drawing/2014/main" id="{D467C43B-B804-4D4C-A050-1F1066AA4F19}"/>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641BDE81-846C-499C-BDA5-69DD2054E192}" type="slidenum">
              <a:rPr lang="en-US" altLang="en-US" sz="1200" b="0"/>
              <a:pPr algn="r" eaLnBrk="1" hangingPunct="1"/>
              <a:t>16</a:t>
            </a:fld>
            <a:endParaRPr lang="en-US" altLang="en-US" sz="1200" b="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F4E7F670-C347-401C-8BB1-043817F546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4574A172-16D1-4C48-8FBA-15E441C270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Image source: </a:t>
            </a:r>
          </a:p>
          <a:p>
            <a:r>
              <a:rPr lang="en-US" altLang="en-US"/>
              <a:t>Computer network:http://www.microsoft.com/mspress/books/sampchap/4800/0735611874-01.gif</a:t>
            </a:r>
          </a:p>
          <a:p>
            <a:r>
              <a:rPr lang="en-US" altLang="en-US"/>
              <a:t>Air Flight map: http://www.vietnamairlines.com.vn</a:t>
            </a:r>
          </a:p>
        </p:txBody>
      </p:sp>
      <p:sp>
        <p:nvSpPr>
          <p:cNvPr id="53252" name="Slide Number Placeholder 3">
            <a:extLst>
              <a:ext uri="{FF2B5EF4-FFF2-40B4-BE49-F238E27FC236}">
                <a16:creationId xmlns:a16="http://schemas.microsoft.com/office/drawing/2014/main" id="{C4842DBD-B10A-4DBA-AF6A-C169FC67DCFE}"/>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E6826424-EC57-438C-B2A2-0288AFABC419}" type="slidenum">
              <a:rPr lang="en-US" altLang="en-US" sz="1200" b="0"/>
              <a:pPr algn="r" eaLnBrk="1" hangingPunct="1"/>
              <a:t>17</a:t>
            </a:fld>
            <a:endParaRPr lang="en-US" altLang="en-US" sz="1200" b="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CA9E0AAC-A951-4D65-8915-410DEB78B9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38CED22A-8F07-4CB8-932B-892FCEC265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Let them discuss how to implement, try some lines</a:t>
            </a:r>
          </a:p>
        </p:txBody>
      </p:sp>
      <p:sp>
        <p:nvSpPr>
          <p:cNvPr id="54276" name="Slide Number Placeholder 3">
            <a:extLst>
              <a:ext uri="{FF2B5EF4-FFF2-40B4-BE49-F238E27FC236}">
                <a16:creationId xmlns:a16="http://schemas.microsoft.com/office/drawing/2014/main" id="{79085841-547D-4634-8BE7-EAC8578D75BA}"/>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A685C423-7A41-4004-9D6B-AB46A5850BEC}" type="slidenum">
              <a:rPr lang="en-US" altLang="en-US" sz="1200" b="0"/>
              <a:pPr algn="r" eaLnBrk="1" hangingPunct="1"/>
              <a:t>18</a:t>
            </a:fld>
            <a:endParaRPr lang="en-US" altLang="en-US" sz="1200" b="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727D047D-E94D-465E-9180-BF7BCBE58FB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C4CDC753-6185-46EB-BAFD-10923373E7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Build on papers</a:t>
            </a:r>
          </a:p>
          <a:p>
            <a:endParaRPr lang="en-US" altLang="en-US"/>
          </a:p>
          <a:p>
            <a:r>
              <a:rPr lang="en-US" altLang="en-US"/>
              <a:t>More: incident matrix = ma tran lien thuoc</a:t>
            </a:r>
          </a:p>
        </p:txBody>
      </p:sp>
      <p:sp>
        <p:nvSpPr>
          <p:cNvPr id="55300" name="Slide Number Placeholder 3">
            <a:extLst>
              <a:ext uri="{FF2B5EF4-FFF2-40B4-BE49-F238E27FC236}">
                <a16:creationId xmlns:a16="http://schemas.microsoft.com/office/drawing/2014/main" id="{AF840107-60E1-49F5-9218-C81871DCA6F7}"/>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015345AD-A340-41F4-A734-741336AECD89}" type="slidenum">
              <a:rPr lang="en-US" altLang="en-US" sz="1200" b="0"/>
              <a:pPr algn="r" eaLnBrk="1" hangingPunct="1"/>
              <a:t>19</a:t>
            </a:fld>
            <a:endParaRPr lang="en-US" altLang="en-US" sz="1200" b="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8D607D97-93C0-413D-BDDD-64185F28D8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C9C0135F-F9A5-4D62-A144-A8B330FC18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Build on papers</a:t>
            </a:r>
          </a:p>
          <a:p>
            <a:endParaRPr lang="en-US" altLang="en-US"/>
          </a:p>
          <a:p>
            <a:r>
              <a:rPr lang="en-US" altLang="en-US"/>
              <a:t>More: incident matrix = ma tran lien thuoc</a:t>
            </a:r>
          </a:p>
        </p:txBody>
      </p:sp>
      <p:sp>
        <p:nvSpPr>
          <p:cNvPr id="56324" name="Slide Number Placeholder 3">
            <a:extLst>
              <a:ext uri="{FF2B5EF4-FFF2-40B4-BE49-F238E27FC236}">
                <a16:creationId xmlns:a16="http://schemas.microsoft.com/office/drawing/2014/main" id="{D104DB37-D8A1-46D8-B180-A8632E03C6B9}"/>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8D0BF982-8774-4972-97A1-A77FB63D3C39}" type="slidenum">
              <a:rPr lang="en-US" altLang="en-US" sz="1200" b="0"/>
              <a:pPr algn="r" eaLnBrk="1" hangingPunct="1"/>
              <a:t>20</a:t>
            </a:fld>
            <a:endParaRPr lang="en-US" altLang="en-US" sz="1200" b="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8114965B-3197-40DC-B57E-566A6CD917C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1EB4DCAB-AF31-4C28-8FB3-E356A26C42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7348" name="Slide Number Placeholder 3">
            <a:extLst>
              <a:ext uri="{FF2B5EF4-FFF2-40B4-BE49-F238E27FC236}">
                <a16:creationId xmlns:a16="http://schemas.microsoft.com/office/drawing/2014/main" id="{9C79207B-0D09-4291-91D5-52F648977B52}"/>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5F5B7975-FC96-4AEE-BF91-0BA7FF4DAC4A}" type="slidenum">
              <a:rPr lang="en-US" altLang="en-US" sz="1200" b="0"/>
              <a:pPr algn="r" eaLnBrk="1" hangingPunct="1"/>
              <a:t>27</a:t>
            </a:fld>
            <a:endParaRPr lang="en-US" altLang="en-US" sz="1200"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370BE3FA-18CE-4065-A4AC-E571D36B86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a:extLst>
              <a:ext uri="{FF2B5EF4-FFF2-40B4-BE49-F238E27FC236}">
                <a16:creationId xmlns:a16="http://schemas.microsoft.com/office/drawing/2014/main" id="{795544AA-D6FF-4092-BC0A-CA5761948F8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solidFill>
                  <a:schemeClr val="accent2"/>
                </a:solidFill>
              </a:rPr>
              <a:t>Graph = đồ thị</a:t>
            </a:r>
          </a:p>
          <a:p>
            <a:r>
              <a:rPr lang="en-US" altLang="en-US">
                <a:solidFill>
                  <a:schemeClr val="accent2"/>
                </a:solidFill>
              </a:rPr>
              <a:t>Vertex = đỉnh = node</a:t>
            </a:r>
          </a:p>
          <a:p>
            <a:r>
              <a:rPr lang="en-US" altLang="en-US">
                <a:solidFill>
                  <a:schemeClr val="accent2"/>
                </a:solidFill>
              </a:rPr>
              <a:t>Edge = </a:t>
            </a:r>
            <a:r>
              <a:rPr lang="en-US" altLang="en-US" b="1">
                <a:solidFill>
                  <a:schemeClr val="accent2"/>
                </a:solidFill>
              </a:rPr>
              <a:t>arcs = cung = cạnh</a:t>
            </a:r>
            <a:endParaRPr lang="en-US" altLang="en-US"/>
          </a:p>
        </p:txBody>
      </p:sp>
      <p:sp>
        <p:nvSpPr>
          <p:cNvPr id="82948" name="Slide Number Placeholder 3">
            <a:extLst>
              <a:ext uri="{FF2B5EF4-FFF2-40B4-BE49-F238E27FC236}">
                <a16:creationId xmlns:a16="http://schemas.microsoft.com/office/drawing/2014/main" id="{FA2E7F07-0DB2-4C92-9100-B5CE178CE58B}"/>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8FBB376A-8EFF-4E06-9FBC-123ADA328029}" type="slidenum">
              <a:rPr lang="en-US" altLang="en-US" sz="1200" b="0"/>
              <a:pPr algn="r" eaLnBrk="1" hangingPunct="1"/>
              <a:t>3</a:t>
            </a:fld>
            <a:endParaRPr lang="en-US" altLang="en-US" sz="1200" b="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89D7A2B1-CD64-459D-A05D-E78340C54C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a:extLst>
              <a:ext uri="{FF2B5EF4-FFF2-40B4-BE49-F238E27FC236}">
                <a16:creationId xmlns:a16="http://schemas.microsoft.com/office/drawing/2014/main" id="{0D52572D-C74D-4474-AA10-0FE0F4A621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Image source: http://en.wikipedia.org/wiki/File:Dijksta_Anim.gif</a:t>
            </a:r>
          </a:p>
        </p:txBody>
      </p:sp>
      <p:sp>
        <p:nvSpPr>
          <p:cNvPr id="102404" name="Slide Number Placeholder 3">
            <a:extLst>
              <a:ext uri="{FF2B5EF4-FFF2-40B4-BE49-F238E27FC236}">
                <a16:creationId xmlns:a16="http://schemas.microsoft.com/office/drawing/2014/main" id="{79D01E46-EB81-4780-B818-5D9484050E81}"/>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F34E5AD6-EAD5-44D1-B700-C6AA00768F72}" type="slidenum">
              <a:rPr lang="en-US" altLang="en-US" sz="1200" b="0"/>
              <a:pPr algn="r" eaLnBrk="1" hangingPunct="1"/>
              <a:t>28</a:t>
            </a:fld>
            <a:endParaRPr lang="en-US" altLang="en-US" sz="1200" b="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7F89ABFF-2E3F-46F1-AD92-C93A1CF469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226C81D1-AF91-450E-B235-C58CB5904F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Image source: http://en.wikipedia.org/wiki/File:Dijksta_Anim.gif</a:t>
            </a:r>
          </a:p>
        </p:txBody>
      </p:sp>
      <p:sp>
        <p:nvSpPr>
          <p:cNvPr id="59396" name="Slide Number Placeholder 3">
            <a:extLst>
              <a:ext uri="{FF2B5EF4-FFF2-40B4-BE49-F238E27FC236}">
                <a16:creationId xmlns:a16="http://schemas.microsoft.com/office/drawing/2014/main" id="{433314DC-DF0E-469B-B932-9D8819BAABA7}"/>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972F9EC8-EDEB-4117-B0DE-65B448018DBC}" type="slidenum">
              <a:rPr lang="en-US" altLang="en-US" sz="1200" b="0"/>
              <a:pPr algn="r" eaLnBrk="1" hangingPunct="1"/>
              <a:t>29</a:t>
            </a:fld>
            <a:endParaRPr lang="en-US" altLang="en-US" sz="1200" b="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EDFF6B86-6A2D-47BA-84B4-92E514A8D62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192BED19-5713-4461-A818-39ADDE4AD6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Image source: http://en.wikipedia.org/wiki/File:Dijksta_Anim.gif</a:t>
            </a:r>
          </a:p>
        </p:txBody>
      </p:sp>
      <p:sp>
        <p:nvSpPr>
          <p:cNvPr id="60420" name="Slide Number Placeholder 3">
            <a:extLst>
              <a:ext uri="{FF2B5EF4-FFF2-40B4-BE49-F238E27FC236}">
                <a16:creationId xmlns:a16="http://schemas.microsoft.com/office/drawing/2014/main" id="{3ABDA835-3450-47A2-8B4B-BB9E8A874B21}"/>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0FFE34D8-8BA4-46D1-8FF3-B944D97D39D3}" type="slidenum">
              <a:rPr lang="en-US" altLang="en-US" sz="1200" b="0"/>
              <a:pPr algn="r" eaLnBrk="1" hangingPunct="1"/>
              <a:t>30</a:t>
            </a:fld>
            <a:endParaRPr lang="en-US" altLang="en-US" sz="1200" b="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B7C31108-B408-4633-BA38-C5988A8E8BA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5F30858F-F695-4EF8-8F5C-9A1EEDD858E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This algorithm uses label-correcting method</a:t>
            </a:r>
          </a:p>
        </p:txBody>
      </p:sp>
      <p:sp>
        <p:nvSpPr>
          <p:cNvPr id="63492" name="Slide Number Placeholder 3">
            <a:extLst>
              <a:ext uri="{FF2B5EF4-FFF2-40B4-BE49-F238E27FC236}">
                <a16:creationId xmlns:a16="http://schemas.microsoft.com/office/drawing/2014/main" id="{7A9DBE76-22B2-4E61-8815-C039436B2B34}"/>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1E831C8D-16E3-402D-8FEB-70B86D349E8C}" type="slidenum">
              <a:rPr lang="en-US" altLang="en-US" sz="1200" b="0"/>
              <a:pPr algn="r" eaLnBrk="1" hangingPunct="1"/>
              <a:t>32</a:t>
            </a:fld>
            <a:endParaRPr lang="en-US" altLang="en-US" sz="1200" b="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F0F92A38-2119-4C92-92BA-0A27C854FD8C}"/>
              </a:ext>
            </a:extLst>
          </p:cNvPr>
          <p:cNvSpPr>
            <a:spLocks noGrp="1" noRot="1" noChangeAspect="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B2F9C72E-8A32-4AB9-AD41-7CC42CE163E7}"/>
              </a:ext>
            </a:extLst>
          </p:cNvPr>
          <p:cNvSpPr>
            <a:spLocks noGrp="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51757E0F-6A24-47F0-BDDC-A9CEDF17B994}"/>
              </a:ext>
            </a:extLst>
          </p:cNvPr>
          <p:cNvSpPr>
            <a:spLocks noGrp="1" noRot="1" noChangeAspect="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a:extLst>
              <a:ext uri="{FF2B5EF4-FFF2-40B4-BE49-F238E27FC236}">
                <a16:creationId xmlns:a16="http://schemas.microsoft.com/office/drawing/2014/main" id="{55295072-CF5C-4878-9BF6-E6D43E081FA8}"/>
              </a:ext>
            </a:extLst>
          </p:cNvPr>
          <p:cNvSpPr>
            <a:spLocks noGrp="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D7213E35-5EAE-402D-83D5-4722A3644C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E6C64B64-41F7-4406-ACA1-D32F96F6D9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solidFill>
                  <a:schemeClr val="accent2"/>
                </a:solidFill>
              </a:rPr>
              <a:t>Graph = đồ thị</a:t>
            </a:r>
          </a:p>
          <a:p>
            <a:r>
              <a:rPr lang="en-US" altLang="en-US">
                <a:solidFill>
                  <a:schemeClr val="accent2"/>
                </a:solidFill>
              </a:rPr>
              <a:t>Vertex = đỉnh = node</a:t>
            </a:r>
          </a:p>
          <a:p>
            <a:r>
              <a:rPr lang="en-US" altLang="en-US">
                <a:solidFill>
                  <a:schemeClr val="accent2"/>
                </a:solidFill>
              </a:rPr>
              <a:t>Edge = </a:t>
            </a:r>
            <a:r>
              <a:rPr lang="en-US" altLang="en-US" b="1">
                <a:solidFill>
                  <a:schemeClr val="accent2"/>
                </a:solidFill>
              </a:rPr>
              <a:t>arcs = cung = cạnh</a:t>
            </a:r>
            <a:endParaRPr lang="en-US" altLang="en-US"/>
          </a:p>
        </p:txBody>
      </p:sp>
      <p:sp>
        <p:nvSpPr>
          <p:cNvPr id="46084" name="Slide Number Placeholder 3">
            <a:extLst>
              <a:ext uri="{FF2B5EF4-FFF2-40B4-BE49-F238E27FC236}">
                <a16:creationId xmlns:a16="http://schemas.microsoft.com/office/drawing/2014/main" id="{CA2BAC41-4089-45E3-8ED8-D9D41F2A0710}"/>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BED622A6-C269-4AC1-B90B-7391D2B72656}" type="slidenum">
              <a:rPr lang="en-US" altLang="en-US" sz="1200" b="0"/>
              <a:pPr algn="r" eaLnBrk="1" hangingPunct="1"/>
              <a:t>4</a:t>
            </a:fld>
            <a:endParaRPr lang="en-US" altLang="en-US" sz="1200" b="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6A197914-3C31-4449-8CDF-310583017F7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a:extLst>
              <a:ext uri="{FF2B5EF4-FFF2-40B4-BE49-F238E27FC236}">
                <a16:creationId xmlns:a16="http://schemas.microsoft.com/office/drawing/2014/main" id="{9E3FE967-73D0-492D-A488-1ACF00B51D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solidFill>
                  <a:schemeClr val="accent2"/>
                </a:solidFill>
              </a:rPr>
              <a:t>Graph = đồ thị</a:t>
            </a:r>
          </a:p>
          <a:p>
            <a:r>
              <a:rPr lang="en-US" altLang="en-US">
                <a:solidFill>
                  <a:schemeClr val="accent2"/>
                </a:solidFill>
              </a:rPr>
              <a:t>Vertex = đỉnh = node</a:t>
            </a:r>
          </a:p>
          <a:p>
            <a:r>
              <a:rPr lang="en-US" altLang="en-US">
                <a:solidFill>
                  <a:schemeClr val="accent2"/>
                </a:solidFill>
              </a:rPr>
              <a:t>Edge = </a:t>
            </a:r>
            <a:r>
              <a:rPr lang="en-US" altLang="en-US" b="1">
                <a:solidFill>
                  <a:schemeClr val="accent2"/>
                </a:solidFill>
              </a:rPr>
              <a:t>arcs = cung = cạnh</a:t>
            </a:r>
            <a:endParaRPr lang="en-US" altLang="en-US"/>
          </a:p>
        </p:txBody>
      </p:sp>
      <p:sp>
        <p:nvSpPr>
          <p:cNvPr id="84996" name="Slide Number Placeholder 3">
            <a:extLst>
              <a:ext uri="{FF2B5EF4-FFF2-40B4-BE49-F238E27FC236}">
                <a16:creationId xmlns:a16="http://schemas.microsoft.com/office/drawing/2014/main" id="{43DBAF6C-94F2-479C-8E90-9650C9C00E29}"/>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69BC9B4C-FB21-40B8-B5AC-0C4515A36AAE}" type="slidenum">
              <a:rPr lang="en-US" altLang="en-US" sz="1200" b="0"/>
              <a:pPr algn="r" eaLnBrk="1" hangingPunct="1"/>
              <a:t>5</a:t>
            </a:fld>
            <a:endParaRPr lang="en-US" altLang="en-US" sz="1200" b="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9AE149CC-C316-4E09-85D3-6B000D4CEB9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a:extLst>
              <a:ext uri="{FF2B5EF4-FFF2-40B4-BE49-F238E27FC236}">
                <a16:creationId xmlns:a16="http://schemas.microsoft.com/office/drawing/2014/main" id="{2F82280F-6106-4779-B57A-556A53007D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solidFill>
                  <a:schemeClr val="accent2"/>
                </a:solidFill>
              </a:rPr>
              <a:t>Graph = đồ thị</a:t>
            </a:r>
          </a:p>
          <a:p>
            <a:r>
              <a:rPr lang="en-US" altLang="en-US">
                <a:solidFill>
                  <a:schemeClr val="accent2"/>
                </a:solidFill>
              </a:rPr>
              <a:t>Vertex = đỉnh = node</a:t>
            </a:r>
          </a:p>
          <a:p>
            <a:r>
              <a:rPr lang="en-US" altLang="en-US">
                <a:solidFill>
                  <a:schemeClr val="accent2"/>
                </a:solidFill>
              </a:rPr>
              <a:t>Edge = </a:t>
            </a:r>
            <a:r>
              <a:rPr lang="en-US" altLang="en-US" b="1">
                <a:solidFill>
                  <a:schemeClr val="accent2"/>
                </a:solidFill>
              </a:rPr>
              <a:t>arcs = cung = cạnh</a:t>
            </a:r>
            <a:endParaRPr lang="en-US" altLang="en-US"/>
          </a:p>
        </p:txBody>
      </p:sp>
      <p:sp>
        <p:nvSpPr>
          <p:cNvPr id="87044" name="Slide Number Placeholder 3">
            <a:extLst>
              <a:ext uri="{FF2B5EF4-FFF2-40B4-BE49-F238E27FC236}">
                <a16:creationId xmlns:a16="http://schemas.microsoft.com/office/drawing/2014/main" id="{BDF0DDB6-CB0E-4F16-B1B3-511EA9614361}"/>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E492C4BE-611C-4D3E-A118-99101CBFE147}" type="slidenum">
              <a:rPr lang="en-US" altLang="en-US" sz="1200" b="0"/>
              <a:pPr algn="r" eaLnBrk="1" hangingPunct="1"/>
              <a:t>6</a:t>
            </a:fld>
            <a:endParaRPr lang="en-US" altLang="en-US" sz="1200"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61D4342F-072A-438E-B4A7-90D452E596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a:extLst>
              <a:ext uri="{FF2B5EF4-FFF2-40B4-BE49-F238E27FC236}">
                <a16:creationId xmlns:a16="http://schemas.microsoft.com/office/drawing/2014/main" id="{74F381A2-FE46-4CF0-9D83-7CC5FDC475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solidFill>
                  <a:schemeClr val="accent2"/>
                </a:solidFill>
              </a:rPr>
              <a:t>Graph = đồ thị</a:t>
            </a:r>
          </a:p>
          <a:p>
            <a:r>
              <a:rPr lang="en-US" altLang="en-US">
                <a:solidFill>
                  <a:schemeClr val="accent2"/>
                </a:solidFill>
              </a:rPr>
              <a:t>Vertex = đỉnh = node</a:t>
            </a:r>
          </a:p>
          <a:p>
            <a:r>
              <a:rPr lang="en-US" altLang="en-US">
                <a:solidFill>
                  <a:schemeClr val="accent2"/>
                </a:solidFill>
              </a:rPr>
              <a:t>Edge = </a:t>
            </a:r>
            <a:r>
              <a:rPr lang="en-US" altLang="en-US" b="1">
                <a:solidFill>
                  <a:schemeClr val="accent2"/>
                </a:solidFill>
              </a:rPr>
              <a:t>arcs = cung = cạnh</a:t>
            </a:r>
            <a:endParaRPr lang="en-US" altLang="en-US"/>
          </a:p>
        </p:txBody>
      </p:sp>
      <p:sp>
        <p:nvSpPr>
          <p:cNvPr id="89092" name="Slide Number Placeholder 3">
            <a:extLst>
              <a:ext uri="{FF2B5EF4-FFF2-40B4-BE49-F238E27FC236}">
                <a16:creationId xmlns:a16="http://schemas.microsoft.com/office/drawing/2014/main" id="{51E978D3-6A28-4002-97B2-2549DF11426C}"/>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3FCCD19A-5AED-4BA1-8F47-B5E5422C2521}" type="slidenum">
              <a:rPr lang="en-US" altLang="en-US" sz="1200" b="0"/>
              <a:pPr algn="r" eaLnBrk="1" hangingPunct="1"/>
              <a:t>7</a:t>
            </a:fld>
            <a:endParaRPr lang="en-US" altLang="en-US" sz="1200"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97097108-426C-4380-885C-46A65FD7D5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a:extLst>
              <a:ext uri="{FF2B5EF4-FFF2-40B4-BE49-F238E27FC236}">
                <a16:creationId xmlns:a16="http://schemas.microsoft.com/office/drawing/2014/main" id="{92E057CB-6B03-4A1D-91D1-C3D00B3B75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solidFill>
                  <a:schemeClr val="accent2"/>
                </a:solidFill>
              </a:rPr>
              <a:t>Graph = đồ thị</a:t>
            </a:r>
          </a:p>
          <a:p>
            <a:r>
              <a:rPr lang="en-US" altLang="en-US">
                <a:solidFill>
                  <a:schemeClr val="accent2"/>
                </a:solidFill>
              </a:rPr>
              <a:t>Vertex = đỉnh = node</a:t>
            </a:r>
          </a:p>
          <a:p>
            <a:r>
              <a:rPr lang="en-US" altLang="en-US">
                <a:solidFill>
                  <a:schemeClr val="accent2"/>
                </a:solidFill>
              </a:rPr>
              <a:t>Edge = </a:t>
            </a:r>
            <a:r>
              <a:rPr lang="en-US" altLang="en-US" b="1">
                <a:solidFill>
                  <a:schemeClr val="accent2"/>
                </a:solidFill>
              </a:rPr>
              <a:t>arcs = cung = cạnh</a:t>
            </a:r>
            <a:endParaRPr lang="en-US" altLang="en-US"/>
          </a:p>
        </p:txBody>
      </p:sp>
      <p:sp>
        <p:nvSpPr>
          <p:cNvPr id="91140" name="Slide Number Placeholder 3">
            <a:extLst>
              <a:ext uri="{FF2B5EF4-FFF2-40B4-BE49-F238E27FC236}">
                <a16:creationId xmlns:a16="http://schemas.microsoft.com/office/drawing/2014/main" id="{696EDE0E-5BDE-4A4D-BD5B-32379E9DAAC5}"/>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03229DCB-7279-425C-B8C4-4076CBF4749E}" type="slidenum">
              <a:rPr lang="en-US" altLang="en-US" sz="1200" b="0"/>
              <a:pPr algn="r" eaLnBrk="1" hangingPunct="1"/>
              <a:t>8</a:t>
            </a:fld>
            <a:endParaRPr lang="en-US" altLang="en-US" sz="1200" b="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5EB4D1DA-1DAC-461C-B891-E1901139975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a:extLst>
              <a:ext uri="{FF2B5EF4-FFF2-40B4-BE49-F238E27FC236}">
                <a16:creationId xmlns:a16="http://schemas.microsoft.com/office/drawing/2014/main" id="{77762636-2354-41DF-95E1-262AF68DE9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solidFill>
                  <a:schemeClr val="accent2"/>
                </a:solidFill>
              </a:rPr>
              <a:t>Graph = đồ thị</a:t>
            </a:r>
          </a:p>
          <a:p>
            <a:r>
              <a:rPr lang="en-US" altLang="en-US">
                <a:solidFill>
                  <a:schemeClr val="accent2"/>
                </a:solidFill>
              </a:rPr>
              <a:t>Vertex = đỉnh = node</a:t>
            </a:r>
          </a:p>
          <a:p>
            <a:r>
              <a:rPr lang="en-US" altLang="en-US">
                <a:solidFill>
                  <a:schemeClr val="accent2"/>
                </a:solidFill>
              </a:rPr>
              <a:t>Edge = </a:t>
            </a:r>
            <a:r>
              <a:rPr lang="en-US" altLang="en-US" b="1">
                <a:solidFill>
                  <a:schemeClr val="accent2"/>
                </a:solidFill>
              </a:rPr>
              <a:t>arcs = cung = cạnh</a:t>
            </a:r>
            <a:endParaRPr lang="en-US" altLang="en-US"/>
          </a:p>
        </p:txBody>
      </p:sp>
      <p:sp>
        <p:nvSpPr>
          <p:cNvPr id="93188" name="Slide Number Placeholder 3">
            <a:extLst>
              <a:ext uri="{FF2B5EF4-FFF2-40B4-BE49-F238E27FC236}">
                <a16:creationId xmlns:a16="http://schemas.microsoft.com/office/drawing/2014/main" id="{A3B2AB09-9BD0-424A-BB39-94326D88DF69}"/>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5F538634-FD06-459F-923D-228D7E235054}" type="slidenum">
              <a:rPr lang="en-US" altLang="en-US" sz="1200" b="0"/>
              <a:pPr algn="r" eaLnBrk="1" hangingPunct="1"/>
              <a:t>9</a:t>
            </a:fld>
            <a:endParaRPr lang="en-US" altLang="en-US" sz="1200" b="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16F6C3AD-1C79-4265-97F1-F11A6AD923B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a:extLst>
              <a:ext uri="{FF2B5EF4-FFF2-40B4-BE49-F238E27FC236}">
                <a16:creationId xmlns:a16="http://schemas.microsoft.com/office/drawing/2014/main" id="{651FD35F-D1C3-4F29-90A0-50F63228898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solidFill>
                  <a:schemeClr val="accent2"/>
                </a:solidFill>
              </a:rPr>
              <a:t>Graph = đồ thị</a:t>
            </a:r>
          </a:p>
          <a:p>
            <a:r>
              <a:rPr lang="en-US" altLang="en-US">
                <a:solidFill>
                  <a:schemeClr val="accent2"/>
                </a:solidFill>
              </a:rPr>
              <a:t>Vertex = đỉnh = node</a:t>
            </a:r>
          </a:p>
          <a:p>
            <a:r>
              <a:rPr lang="en-US" altLang="en-US">
                <a:solidFill>
                  <a:schemeClr val="accent2"/>
                </a:solidFill>
              </a:rPr>
              <a:t>Edge = </a:t>
            </a:r>
            <a:r>
              <a:rPr lang="en-US" altLang="en-US" b="1">
                <a:solidFill>
                  <a:schemeClr val="accent2"/>
                </a:solidFill>
              </a:rPr>
              <a:t>arcs = cung = cạnh</a:t>
            </a:r>
            <a:endParaRPr lang="en-US" altLang="en-US"/>
          </a:p>
        </p:txBody>
      </p:sp>
      <p:sp>
        <p:nvSpPr>
          <p:cNvPr id="95236" name="Slide Number Placeholder 3">
            <a:extLst>
              <a:ext uri="{FF2B5EF4-FFF2-40B4-BE49-F238E27FC236}">
                <a16:creationId xmlns:a16="http://schemas.microsoft.com/office/drawing/2014/main" id="{5D3D8B37-2FAB-45A5-9CE9-E071B59B31AD}"/>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A1DA6E57-5765-44C7-A6E7-E514E1C56F1D}" type="slidenum">
              <a:rPr lang="en-US" altLang="en-US" sz="1200" b="0"/>
              <a:pPr algn="r" eaLnBrk="1" hangingPunct="1"/>
              <a:t>10</a:t>
            </a:fld>
            <a:endParaRPr lang="en-US" altLang="en-US" sz="1200"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CC60763B-510C-498A-AF96-FA954C863569}"/>
              </a:ext>
            </a:extLst>
          </p:cNvPr>
          <p:cNvSpPr>
            <a:spLocks noGrp="1"/>
          </p:cNvSpPr>
          <p:nvPr>
            <p:ph type="dt" sz="half" idx="10"/>
          </p:nvPr>
        </p:nvSpPr>
        <p:spPr/>
        <p:txBody>
          <a:bodyPr/>
          <a:lstStyle>
            <a:lvl1pPr>
              <a:defRPr/>
            </a:lvl1pPr>
          </a:lstStyle>
          <a:p>
            <a:pPr>
              <a:defRPr/>
            </a:pPr>
            <a:fld id="{2209EDFC-2EE4-4689-9682-E8904CE4F4E2}" type="datetime1">
              <a:rPr lang="en-US"/>
              <a:pPr>
                <a:defRPr/>
              </a:pPr>
              <a:t>9/6/2021</a:t>
            </a:fld>
            <a:endParaRPr lang="en-US"/>
          </a:p>
        </p:txBody>
      </p:sp>
      <p:sp>
        <p:nvSpPr>
          <p:cNvPr id="5" name="Footer Placeholder 4">
            <a:extLst>
              <a:ext uri="{FF2B5EF4-FFF2-40B4-BE49-F238E27FC236}">
                <a16:creationId xmlns:a16="http://schemas.microsoft.com/office/drawing/2014/main" id="{DD681451-F1AE-41CD-B3C3-73A5FE47F8C6}"/>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9C0A73CB-D304-43CC-88F9-ABE1DF9E8DD0}"/>
              </a:ext>
            </a:extLst>
          </p:cNvPr>
          <p:cNvSpPr>
            <a:spLocks noGrp="1"/>
          </p:cNvSpPr>
          <p:nvPr>
            <p:ph type="sldNum" sz="quarter" idx="12"/>
          </p:nvPr>
        </p:nvSpPr>
        <p:spPr/>
        <p:txBody>
          <a:bodyPr/>
          <a:lstStyle>
            <a:lvl1pPr>
              <a:defRPr/>
            </a:lvl1pPr>
          </a:lstStyle>
          <a:p>
            <a:fld id="{DA8A0AD1-4B63-4AE2-B801-26794E42DF70}" type="slidenum">
              <a:rPr lang="en-US" altLang="en-US"/>
              <a:pPr/>
              <a:t>‹#›</a:t>
            </a:fld>
            <a:r>
              <a:rPr lang="en-US" altLang="en-US"/>
              <a:t>/36</a:t>
            </a:r>
          </a:p>
        </p:txBody>
      </p:sp>
    </p:spTree>
    <p:extLst>
      <p:ext uri="{BB962C8B-B14F-4D97-AF65-F5344CB8AC3E}">
        <p14:creationId xmlns:p14="http://schemas.microsoft.com/office/powerpoint/2010/main" val="2912053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983DF3-36FD-4587-BA25-F0509EB4A5C8}"/>
              </a:ext>
            </a:extLst>
          </p:cNvPr>
          <p:cNvSpPr>
            <a:spLocks noGrp="1"/>
          </p:cNvSpPr>
          <p:nvPr>
            <p:ph type="dt" sz="half" idx="10"/>
          </p:nvPr>
        </p:nvSpPr>
        <p:spPr/>
        <p:txBody>
          <a:bodyPr/>
          <a:lstStyle>
            <a:lvl1pPr>
              <a:defRPr/>
            </a:lvl1pPr>
          </a:lstStyle>
          <a:p>
            <a:pPr>
              <a:defRPr/>
            </a:pPr>
            <a:fld id="{BF706A1A-D593-41DE-BC58-D16EA32CF523}" type="datetime1">
              <a:rPr lang="en-US"/>
              <a:pPr>
                <a:defRPr/>
              </a:pPr>
              <a:t>9/6/2021</a:t>
            </a:fld>
            <a:endParaRPr lang="en-US"/>
          </a:p>
        </p:txBody>
      </p:sp>
      <p:sp>
        <p:nvSpPr>
          <p:cNvPr id="5" name="Footer Placeholder 4">
            <a:extLst>
              <a:ext uri="{FF2B5EF4-FFF2-40B4-BE49-F238E27FC236}">
                <a16:creationId xmlns:a16="http://schemas.microsoft.com/office/drawing/2014/main" id="{E34F9EED-E30A-4CD0-A54F-B3964389E4AA}"/>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BD7E6AF2-765A-4530-9262-5E85093908F0}"/>
              </a:ext>
            </a:extLst>
          </p:cNvPr>
          <p:cNvSpPr>
            <a:spLocks noGrp="1"/>
          </p:cNvSpPr>
          <p:nvPr>
            <p:ph type="sldNum" sz="quarter" idx="12"/>
          </p:nvPr>
        </p:nvSpPr>
        <p:spPr/>
        <p:txBody>
          <a:bodyPr/>
          <a:lstStyle>
            <a:lvl1pPr>
              <a:defRPr/>
            </a:lvl1pPr>
          </a:lstStyle>
          <a:p>
            <a:fld id="{4914B962-20FE-4D15-A290-A1039B585DAE}" type="slidenum">
              <a:rPr lang="en-US" altLang="en-US"/>
              <a:pPr/>
              <a:t>‹#›</a:t>
            </a:fld>
            <a:r>
              <a:rPr lang="en-US" altLang="en-US"/>
              <a:t>/36</a:t>
            </a:r>
          </a:p>
        </p:txBody>
      </p:sp>
    </p:spTree>
    <p:extLst>
      <p:ext uri="{BB962C8B-B14F-4D97-AF65-F5344CB8AC3E}">
        <p14:creationId xmlns:p14="http://schemas.microsoft.com/office/powerpoint/2010/main" val="3411577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E98ED2-44E3-4957-828E-89738FF8C97F}"/>
              </a:ext>
            </a:extLst>
          </p:cNvPr>
          <p:cNvSpPr>
            <a:spLocks noGrp="1"/>
          </p:cNvSpPr>
          <p:nvPr>
            <p:ph type="dt" sz="half" idx="10"/>
          </p:nvPr>
        </p:nvSpPr>
        <p:spPr/>
        <p:txBody>
          <a:bodyPr/>
          <a:lstStyle>
            <a:lvl1pPr>
              <a:defRPr/>
            </a:lvl1pPr>
          </a:lstStyle>
          <a:p>
            <a:pPr>
              <a:defRPr/>
            </a:pPr>
            <a:fld id="{025780A3-A7BE-43C3-A738-AE1464A1078A}" type="datetime1">
              <a:rPr lang="en-US"/>
              <a:pPr>
                <a:defRPr/>
              </a:pPr>
              <a:t>9/6/2021</a:t>
            </a:fld>
            <a:endParaRPr lang="en-US"/>
          </a:p>
        </p:txBody>
      </p:sp>
      <p:sp>
        <p:nvSpPr>
          <p:cNvPr id="5" name="Footer Placeholder 4">
            <a:extLst>
              <a:ext uri="{FF2B5EF4-FFF2-40B4-BE49-F238E27FC236}">
                <a16:creationId xmlns:a16="http://schemas.microsoft.com/office/drawing/2014/main" id="{5E40EB27-E57F-4897-9647-A729A93113A6}"/>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FE58E90D-7F27-4E6B-B50F-3429075153AE}"/>
              </a:ext>
            </a:extLst>
          </p:cNvPr>
          <p:cNvSpPr>
            <a:spLocks noGrp="1"/>
          </p:cNvSpPr>
          <p:nvPr>
            <p:ph type="sldNum" sz="quarter" idx="12"/>
          </p:nvPr>
        </p:nvSpPr>
        <p:spPr/>
        <p:txBody>
          <a:bodyPr/>
          <a:lstStyle>
            <a:lvl1pPr>
              <a:defRPr/>
            </a:lvl1pPr>
          </a:lstStyle>
          <a:p>
            <a:fld id="{9BDC57AB-22D9-48FA-9B9B-BD7BAA75A709}" type="slidenum">
              <a:rPr lang="en-US" altLang="en-US"/>
              <a:pPr/>
              <a:t>‹#›</a:t>
            </a:fld>
            <a:r>
              <a:rPr lang="en-US" altLang="en-US"/>
              <a:t>/36</a:t>
            </a:r>
          </a:p>
        </p:txBody>
      </p:sp>
    </p:spTree>
    <p:extLst>
      <p:ext uri="{BB962C8B-B14F-4D97-AF65-F5344CB8AC3E}">
        <p14:creationId xmlns:p14="http://schemas.microsoft.com/office/powerpoint/2010/main" val="60004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AD4A2E-ABBA-4234-B493-32F3368728BA}"/>
              </a:ext>
            </a:extLst>
          </p:cNvPr>
          <p:cNvSpPr>
            <a:spLocks noGrp="1"/>
          </p:cNvSpPr>
          <p:nvPr>
            <p:ph type="dt" sz="half" idx="10"/>
          </p:nvPr>
        </p:nvSpPr>
        <p:spPr/>
        <p:txBody>
          <a:bodyPr/>
          <a:lstStyle>
            <a:lvl1pPr>
              <a:defRPr/>
            </a:lvl1pPr>
          </a:lstStyle>
          <a:p>
            <a:pPr>
              <a:defRPr/>
            </a:pPr>
            <a:fld id="{26CD6E1D-CB4F-49F0-BBB9-0E63B0364D85}" type="datetime1">
              <a:rPr lang="en-US"/>
              <a:pPr>
                <a:defRPr/>
              </a:pPr>
              <a:t>9/6/2021</a:t>
            </a:fld>
            <a:endParaRPr lang="en-US"/>
          </a:p>
        </p:txBody>
      </p:sp>
      <p:sp>
        <p:nvSpPr>
          <p:cNvPr id="5" name="Footer Placeholder 4">
            <a:extLst>
              <a:ext uri="{FF2B5EF4-FFF2-40B4-BE49-F238E27FC236}">
                <a16:creationId xmlns:a16="http://schemas.microsoft.com/office/drawing/2014/main" id="{9564B5BD-97F5-4862-AE4E-036DF34F976D}"/>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2A54F3E3-BB0D-4DBD-B380-713E8F30A5D7}"/>
              </a:ext>
            </a:extLst>
          </p:cNvPr>
          <p:cNvSpPr>
            <a:spLocks noGrp="1"/>
          </p:cNvSpPr>
          <p:nvPr>
            <p:ph type="sldNum" sz="quarter" idx="12"/>
          </p:nvPr>
        </p:nvSpPr>
        <p:spPr/>
        <p:txBody>
          <a:bodyPr/>
          <a:lstStyle>
            <a:lvl1pPr>
              <a:defRPr/>
            </a:lvl1pPr>
          </a:lstStyle>
          <a:p>
            <a:fld id="{BB273D16-8445-44D7-BBE7-3142F08443CA}" type="slidenum">
              <a:rPr lang="en-US" altLang="en-US"/>
              <a:pPr/>
              <a:t>‹#›</a:t>
            </a:fld>
            <a:r>
              <a:rPr lang="en-US" altLang="en-US"/>
              <a:t>/36</a:t>
            </a:r>
          </a:p>
        </p:txBody>
      </p:sp>
    </p:spTree>
    <p:extLst>
      <p:ext uri="{BB962C8B-B14F-4D97-AF65-F5344CB8AC3E}">
        <p14:creationId xmlns:p14="http://schemas.microsoft.com/office/powerpoint/2010/main" val="4140342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76DFC1-BED0-4451-A07D-8E3FC6EF87C0}"/>
              </a:ext>
            </a:extLst>
          </p:cNvPr>
          <p:cNvSpPr>
            <a:spLocks noGrp="1"/>
          </p:cNvSpPr>
          <p:nvPr>
            <p:ph type="dt" sz="half" idx="10"/>
          </p:nvPr>
        </p:nvSpPr>
        <p:spPr/>
        <p:txBody>
          <a:bodyPr/>
          <a:lstStyle>
            <a:lvl1pPr>
              <a:defRPr/>
            </a:lvl1pPr>
          </a:lstStyle>
          <a:p>
            <a:pPr>
              <a:defRPr/>
            </a:pPr>
            <a:fld id="{D7C1580D-6416-4CDC-A102-72ED2B43644E}" type="datetime1">
              <a:rPr lang="en-US"/>
              <a:pPr>
                <a:defRPr/>
              </a:pPr>
              <a:t>9/6/2021</a:t>
            </a:fld>
            <a:endParaRPr lang="en-US"/>
          </a:p>
        </p:txBody>
      </p:sp>
      <p:sp>
        <p:nvSpPr>
          <p:cNvPr id="5" name="Footer Placeholder 4">
            <a:extLst>
              <a:ext uri="{FF2B5EF4-FFF2-40B4-BE49-F238E27FC236}">
                <a16:creationId xmlns:a16="http://schemas.microsoft.com/office/drawing/2014/main" id="{20B1FC4B-65CD-4949-86E0-2CBF6C34FF3E}"/>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76352457-A82F-4CCF-83C6-0C149C5C550D}"/>
              </a:ext>
            </a:extLst>
          </p:cNvPr>
          <p:cNvSpPr>
            <a:spLocks noGrp="1"/>
          </p:cNvSpPr>
          <p:nvPr>
            <p:ph type="sldNum" sz="quarter" idx="12"/>
          </p:nvPr>
        </p:nvSpPr>
        <p:spPr/>
        <p:txBody>
          <a:bodyPr/>
          <a:lstStyle>
            <a:lvl1pPr>
              <a:defRPr/>
            </a:lvl1pPr>
          </a:lstStyle>
          <a:p>
            <a:fld id="{AA9DA516-A218-451F-8000-460401BD6FE2}" type="slidenum">
              <a:rPr lang="en-US" altLang="en-US"/>
              <a:pPr/>
              <a:t>‹#›</a:t>
            </a:fld>
            <a:r>
              <a:rPr lang="en-US" altLang="en-US"/>
              <a:t>/36</a:t>
            </a:r>
          </a:p>
        </p:txBody>
      </p:sp>
    </p:spTree>
    <p:extLst>
      <p:ext uri="{BB962C8B-B14F-4D97-AF65-F5344CB8AC3E}">
        <p14:creationId xmlns:p14="http://schemas.microsoft.com/office/powerpoint/2010/main" val="425482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A6E4A6E1-D2F4-4B39-827F-5794A1C3C2C5}"/>
              </a:ext>
            </a:extLst>
          </p:cNvPr>
          <p:cNvSpPr>
            <a:spLocks noGrp="1"/>
          </p:cNvSpPr>
          <p:nvPr>
            <p:ph type="dt" sz="half" idx="10"/>
          </p:nvPr>
        </p:nvSpPr>
        <p:spPr/>
        <p:txBody>
          <a:bodyPr/>
          <a:lstStyle>
            <a:lvl1pPr>
              <a:defRPr/>
            </a:lvl1pPr>
          </a:lstStyle>
          <a:p>
            <a:pPr>
              <a:defRPr/>
            </a:pPr>
            <a:fld id="{2E75CC89-6175-4E32-9BEB-22BD80C21B08}" type="datetime1">
              <a:rPr lang="en-US"/>
              <a:pPr>
                <a:defRPr/>
              </a:pPr>
              <a:t>9/6/2021</a:t>
            </a:fld>
            <a:endParaRPr lang="en-US"/>
          </a:p>
        </p:txBody>
      </p:sp>
      <p:sp>
        <p:nvSpPr>
          <p:cNvPr id="6" name="Footer Placeholder 4">
            <a:extLst>
              <a:ext uri="{FF2B5EF4-FFF2-40B4-BE49-F238E27FC236}">
                <a16:creationId xmlns:a16="http://schemas.microsoft.com/office/drawing/2014/main" id="{2C4FF2CD-07C4-4A0D-AB7C-4C22D83722B7}"/>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7" name="Slide Number Placeholder 5">
            <a:extLst>
              <a:ext uri="{FF2B5EF4-FFF2-40B4-BE49-F238E27FC236}">
                <a16:creationId xmlns:a16="http://schemas.microsoft.com/office/drawing/2014/main" id="{205F14B0-7226-4D7F-9241-85F61D39F142}"/>
              </a:ext>
            </a:extLst>
          </p:cNvPr>
          <p:cNvSpPr>
            <a:spLocks noGrp="1"/>
          </p:cNvSpPr>
          <p:nvPr>
            <p:ph type="sldNum" sz="quarter" idx="12"/>
          </p:nvPr>
        </p:nvSpPr>
        <p:spPr/>
        <p:txBody>
          <a:bodyPr/>
          <a:lstStyle>
            <a:lvl1pPr>
              <a:defRPr/>
            </a:lvl1pPr>
          </a:lstStyle>
          <a:p>
            <a:fld id="{EBB5212E-590B-4CBF-9105-A4619F926FEC}" type="slidenum">
              <a:rPr lang="en-US" altLang="en-US"/>
              <a:pPr/>
              <a:t>‹#›</a:t>
            </a:fld>
            <a:r>
              <a:rPr lang="en-US" altLang="en-US"/>
              <a:t>/36</a:t>
            </a:r>
          </a:p>
        </p:txBody>
      </p:sp>
    </p:spTree>
    <p:extLst>
      <p:ext uri="{BB962C8B-B14F-4D97-AF65-F5344CB8AC3E}">
        <p14:creationId xmlns:p14="http://schemas.microsoft.com/office/powerpoint/2010/main" val="72515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C7F55DB2-86B7-4461-92E7-2391BCE925A0}"/>
              </a:ext>
            </a:extLst>
          </p:cNvPr>
          <p:cNvSpPr>
            <a:spLocks noGrp="1"/>
          </p:cNvSpPr>
          <p:nvPr>
            <p:ph type="dt" sz="half" idx="10"/>
          </p:nvPr>
        </p:nvSpPr>
        <p:spPr/>
        <p:txBody>
          <a:bodyPr/>
          <a:lstStyle>
            <a:lvl1pPr>
              <a:defRPr/>
            </a:lvl1pPr>
          </a:lstStyle>
          <a:p>
            <a:pPr>
              <a:defRPr/>
            </a:pPr>
            <a:fld id="{AA9D6F4F-246C-4459-BD08-D2C23CE6F9F5}" type="datetime1">
              <a:rPr lang="en-US"/>
              <a:pPr>
                <a:defRPr/>
              </a:pPr>
              <a:t>9/6/2021</a:t>
            </a:fld>
            <a:endParaRPr lang="en-US"/>
          </a:p>
        </p:txBody>
      </p:sp>
      <p:sp>
        <p:nvSpPr>
          <p:cNvPr id="8" name="Footer Placeholder 4">
            <a:extLst>
              <a:ext uri="{FF2B5EF4-FFF2-40B4-BE49-F238E27FC236}">
                <a16:creationId xmlns:a16="http://schemas.microsoft.com/office/drawing/2014/main" id="{03B08DB8-9C9D-48F4-90A9-0D432AAD86AB}"/>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9" name="Slide Number Placeholder 5">
            <a:extLst>
              <a:ext uri="{FF2B5EF4-FFF2-40B4-BE49-F238E27FC236}">
                <a16:creationId xmlns:a16="http://schemas.microsoft.com/office/drawing/2014/main" id="{6A6DE6E5-D52E-4D28-8B9E-A6F0A9914586}"/>
              </a:ext>
            </a:extLst>
          </p:cNvPr>
          <p:cNvSpPr>
            <a:spLocks noGrp="1"/>
          </p:cNvSpPr>
          <p:nvPr>
            <p:ph type="sldNum" sz="quarter" idx="12"/>
          </p:nvPr>
        </p:nvSpPr>
        <p:spPr/>
        <p:txBody>
          <a:bodyPr/>
          <a:lstStyle>
            <a:lvl1pPr>
              <a:defRPr/>
            </a:lvl1pPr>
          </a:lstStyle>
          <a:p>
            <a:fld id="{76E8C0E2-617B-4339-8AD7-46DDB05AD740}" type="slidenum">
              <a:rPr lang="en-US" altLang="en-US"/>
              <a:pPr/>
              <a:t>‹#›</a:t>
            </a:fld>
            <a:r>
              <a:rPr lang="en-US" altLang="en-US"/>
              <a:t>/36</a:t>
            </a:r>
          </a:p>
        </p:txBody>
      </p:sp>
    </p:spTree>
    <p:extLst>
      <p:ext uri="{BB962C8B-B14F-4D97-AF65-F5344CB8AC3E}">
        <p14:creationId xmlns:p14="http://schemas.microsoft.com/office/powerpoint/2010/main" val="371494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EE0E1ED-AB3D-4780-9818-BCB584E1632F}"/>
              </a:ext>
            </a:extLst>
          </p:cNvPr>
          <p:cNvSpPr>
            <a:spLocks noGrp="1"/>
          </p:cNvSpPr>
          <p:nvPr>
            <p:ph type="dt" sz="half" idx="10"/>
          </p:nvPr>
        </p:nvSpPr>
        <p:spPr/>
        <p:txBody>
          <a:bodyPr/>
          <a:lstStyle>
            <a:lvl1pPr>
              <a:defRPr/>
            </a:lvl1pPr>
          </a:lstStyle>
          <a:p>
            <a:pPr>
              <a:defRPr/>
            </a:pPr>
            <a:fld id="{BCD466E6-8825-4F1E-B62A-B0769A18E6E7}" type="datetime1">
              <a:rPr lang="en-US"/>
              <a:pPr>
                <a:defRPr/>
              </a:pPr>
              <a:t>9/6/2021</a:t>
            </a:fld>
            <a:endParaRPr lang="en-US"/>
          </a:p>
        </p:txBody>
      </p:sp>
      <p:sp>
        <p:nvSpPr>
          <p:cNvPr id="4" name="Footer Placeholder 4">
            <a:extLst>
              <a:ext uri="{FF2B5EF4-FFF2-40B4-BE49-F238E27FC236}">
                <a16:creationId xmlns:a16="http://schemas.microsoft.com/office/drawing/2014/main" id="{F3CC3C35-581C-48FF-A686-F54DA71E43D1}"/>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5" name="Slide Number Placeholder 5">
            <a:extLst>
              <a:ext uri="{FF2B5EF4-FFF2-40B4-BE49-F238E27FC236}">
                <a16:creationId xmlns:a16="http://schemas.microsoft.com/office/drawing/2014/main" id="{56B12F62-9478-4C73-A6E0-0C4F2992511D}"/>
              </a:ext>
            </a:extLst>
          </p:cNvPr>
          <p:cNvSpPr>
            <a:spLocks noGrp="1"/>
          </p:cNvSpPr>
          <p:nvPr>
            <p:ph type="sldNum" sz="quarter" idx="12"/>
          </p:nvPr>
        </p:nvSpPr>
        <p:spPr/>
        <p:txBody>
          <a:bodyPr/>
          <a:lstStyle>
            <a:lvl1pPr>
              <a:defRPr/>
            </a:lvl1pPr>
          </a:lstStyle>
          <a:p>
            <a:fld id="{1BCA1D7F-840E-4E97-ACA9-D0903B1192F9}" type="slidenum">
              <a:rPr lang="en-US" altLang="en-US"/>
              <a:pPr/>
              <a:t>‹#›</a:t>
            </a:fld>
            <a:r>
              <a:rPr lang="en-US" altLang="en-US"/>
              <a:t>/36</a:t>
            </a:r>
          </a:p>
        </p:txBody>
      </p:sp>
    </p:spTree>
    <p:extLst>
      <p:ext uri="{BB962C8B-B14F-4D97-AF65-F5344CB8AC3E}">
        <p14:creationId xmlns:p14="http://schemas.microsoft.com/office/powerpoint/2010/main" val="788112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69A6975-E0F4-4340-B87D-FC8A3652FED5}"/>
              </a:ext>
            </a:extLst>
          </p:cNvPr>
          <p:cNvSpPr>
            <a:spLocks noGrp="1"/>
          </p:cNvSpPr>
          <p:nvPr>
            <p:ph type="dt" sz="half" idx="10"/>
          </p:nvPr>
        </p:nvSpPr>
        <p:spPr/>
        <p:txBody>
          <a:bodyPr/>
          <a:lstStyle>
            <a:lvl1pPr>
              <a:defRPr/>
            </a:lvl1pPr>
          </a:lstStyle>
          <a:p>
            <a:pPr>
              <a:defRPr/>
            </a:pPr>
            <a:fld id="{9A205C8F-C08A-413F-8CC7-F25F0A8D15B6}" type="datetime1">
              <a:rPr lang="en-US"/>
              <a:pPr>
                <a:defRPr/>
              </a:pPr>
              <a:t>9/6/2021</a:t>
            </a:fld>
            <a:endParaRPr lang="en-US"/>
          </a:p>
        </p:txBody>
      </p:sp>
      <p:sp>
        <p:nvSpPr>
          <p:cNvPr id="3" name="Footer Placeholder 4">
            <a:extLst>
              <a:ext uri="{FF2B5EF4-FFF2-40B4-BE49-F238E27FC236}">
                <a16:creationId xmlns:a16="http://schemas.microsoft.com/office/drawing/2014/main" id="{FCCACF57-ECFC-4F40-8174-12BD6E07128B}"/>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4" name="Slide Number Placeholder 5">
            <a:extLst>
              <a:ext uri="{FF2B5EF4-FFF2-40B4-BE49-F238E27FC236}">
                <a16:creationId xmlns:a16="http://schemas.microsoft.com/office/drawing/2014/main" id="{1E477003-9921-41E6-9679-1C4FCFFA8694}"/>
              </a:ext>
            </a:extLst>
          </p:cNvPr>
          <p:cNvSpPr>
            <a:spLocks noGrp="1"/>
          </p:cNvSpPr>
          <p:nvPr>
            <p:ph type="sldNum" sz="quarter" idx="12"/>
          </p:nvPr>
        </p:nvSpPr>
        <p:spPr/>
        <p:txBody>
          <a:bodyPr/>
          <a:lstStyle>
            <a:lvl1pPr>
              <a:defRPr/>
            </a:lvl1pPr>
          </a:lstStyle>
          <a:p>
            <a:fld id="{20996C77-2AA9-40F5-AC12-BD1542C11C82}" type="slidenum">
              <a:rPr lang="en-US" altLang="en-US"/>
              <a:pPr/>
              <a:t>‹#›</a:t>
            </a:fld>
            <a:r>
              <a:rPr lang="en-US" altLang="en-US"/>
              <a:t>/36</a:t>
            </a:r>
          </a:p>
        </p:txBody>
      </p:sp>
    </p:spTree>
    <p:extLst>
      <p:ext uri="{BB962C8B-B14F-4D97-AF65-F5344CB8AC3E}">
        <p14:creationId xmlns:p14="http://schemas.microsoft.com/office/powerpoint/2010/main" val="1055864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05CEE540-98B8-447B-A2E7-11EB83F9C55F}"/>
              </a:ext>
            </a:extLst>
          </p:cNvPr>
          <p:cNvSpPr>
            <a:spLocks noGrp="1"/>
          </p:cNvSpPr>
          <p:nvPr>
            <p:ph type="dt" sz="half" idx="10"/>
          </p:nvPr>
        </p:nvSpPr>
        <p:spPr/>
        <p:txBody>
          <a:bodyPr/>
          <a:lstStyle>
            <a:lvl1pPr>
              <a:defRPr/>
            </a:lvl1pPr>
          </a:lstStyle>
          <a:p>
            <a:pPr>
              <a:defRPr/>
            </a:pPr>
            <a:fld id="{827B39CA-7FFF-40AC-9FD6-18100C875784}" type="datetime1">
              <a:rPr lang="en-US"/>
              <a:pPr>
                <a:defRPr/>
              </a:pPr>
              <a:t>9/6/2021</a:t>
            </a:fld>
            <a:endParaRPr lang="en-US"/>
          </a:p>
        </p:txBody>
      </p:sp>
      <p:sp>
        <p:nvSpPr>
          <p:cNvPr id="6" name="Footer Placeholder 4">
            <a:extLst>
              <a:ext uri="{FF2B5EF4-FFF2-40B4-BE49-F238E27FC236}">
                <a16:creationId xmlns:a16="http://schemas.microsoft.com/office/drawing/2014/main" id="{73F85206-5A5F-4AED-9F3C-0F3731999961}"/>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7" name="Slide Number Placeholder 5">
            <a:extLst>
              <a:ext uri="{FF2B5EF4-FFF2-40B4-BE49-F238E27FC236}">
                <a16:creationId xmlns:a16="http://schemas.microsoft.com/office/drawing/2014/main" id="{7FCAFC2A-27D0-4343-AD11-F81D06261163}"/>
              </a:ext>
            </a:extLst>
          </p:cNvPr>
          <p:cNvSpPr>
            <a:spLocks noGrp="1"/>
          </p:cNvSpPr>
          <p:nvPr>
            <p:ph type="sldNum" sz="quarter" idx="12"/>
          </p:nvPr>
        </p:nvSpPr>
        <p:spPr/>
        <p:txBody>
          <a:bodyPr/>
          <a:lstStyle>
            <a:lvl1pPr>
              <a:defRPr/>
            </a:lvl1pPr>
          </a:lstStyle>
          <a:p>
            <a:fld id="{3241B49D-8A95-4E71-9856-102ACA1D977D}" type="slidenum">
              <a:rPr lang="en-US" altLang="en-US"/>
              <a:pPr/>
              <a:t>‹#›</a:t>
            </a:fld>
            <a:r>
              <a:rPr lang="en-US" altLang="en-US"/>
              <a:t>/36</a:t>
            </a:r>
          </a:p>
        </p:txBody>
      </p:sp>
    </p:spTree>
    <p:extLst>
      <p:ext uri="{BB962C8B-B14F-4D97-AF65-F5344CB8AC3E}">
        <p14:creationId xmlns:p14="http://schemas.microsoft.com/office/powerpoint/2010/main" val="1906002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82169D66-8201-4A5F-AC1D-334C5DD9EE90}"/>
              </a:ext>
            </a:extLst>
          </p:cNvPr>
          <p:cNvSpPr>
            <a:spLocks noGrp="1"/>
          </p:cNvSpPr>
          <p:nvPr>
            <p:ph type="dt" sz="half" idx="10"/>
          </p:nvPr>
        </p:nvSpPr>
        <p:spPr/>
        <p:txBody>
          <a:bodyPr/>
          <a:lstStyle>
            <a:lvl1pPr>
              <a:defRPr/>
            </a:lvl1pPr>
          </a:lstStyle>
          <a:p>
            <a:pPr>
              <a:defRPr/>
            </a:pPr>
            <a:fld id="{FCB1B1BD-88B0-408E-BC08-308A675D4C62}" type="datetime1">
              <a:rPr lang="en-US"/>
              <a:pPr>
                <a:defRPr/>
              </a:pPr>
              <a:t>9/6/2021</a:t>
            </a:fld>
            <a:endParaRPr lang="en-US"/>
          </a:p>
        </p:txBody>
      </p:sp>
      <p:sp>
        <p:nvSpPr>
          <p:cNvPr id="6" name="Footer Placeholder 4">
            <a:extLst>
              <a:ext uri="{FF2B5EF4-FFF2-40B4-BE49-F238E27FC236}">
                <a16:creationId xmlns:a16="http://schemas.microsoft.com/office/drawing/2014/main" id="{9B7304F7-2042-4E93-8A81-74ED1964B74F}"/>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7" name="Slide Number Placeholder 5">
            <a:extLst>
              <a:ext uri="{FF2B5EF4-FFF2-40B4-BE49-F238E27FC236}">
                <a16:creationId xmlns:a16="http://schemas.microsoft.com/office/drawing/2014/main" id="{00750B75-9C93-4B30-82DF-43742CAFA517}"/>
              </a:ext>
            </a:extLst>
          </p:cNvPr>
          <p:cNvSpPr>
            <a:spLocks noGrp="1"/>
          </p:cNvSpPr>
          <p:nvPr>
            <p:ph type="sldNum" sz="quarter" idx="12"/>
          </p:nvPr>
        </p:nvSpPr>
        <p:spPr/>
        <p:txBody>
          <a:bodyPr/>
          <a:lstStyle>
            <a:lvl1pPr>
              <a:defRPr/>
            </a:lvl1pPr>
          </a:lstStyle>
          <a:p>
            <a:fld id="{F10D904D-014D-48EE-8C47-8DCA4119A34B}" type="slidenum">
              <a:rPr lang="en-US" altLang="en-US"/>
              <a:pPr/>
              <a:t>‹#›</a:t>
            </a:fld>
            <a:r>
              <a:rPr lang="en-US" altLang="en-US"/>
              <a:t>/36</a:t>
            </a:r>
          </a:p>
        </p:txBody>
      </p:sp>
    </p:spTree>
    <p:extLst>
      <p:ext uri="{BB962C8B-B14F-4D97-AF65-F5344CB8AC3E}">
        <p14:creationId xmlns:p14="http://schemas.microsoft.com/office/powerpoint/2010/main" val="3035701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E27828C-8B2C-452A-8220-24643537B19B}"/>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E5B645B8-0F5F-4723-865C-1D8DCA9DA875}"/>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D87FA6D-3D16-4A70-9609-1BB6F27BF7A7}"/>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0" smtClean="0">
                <a:solidFill>
                  <a:srgbClr val="898989"/>
                </a:solidFill>
                <a:latin typeface="Arial" charset="0"/>
              </a:defRPr>
            </a:lvl1pPr>
          </a:lstStyle>
          <a:p>
            <a:pPr>
              <a:defRPr/>
            </a:pPr>
            <a:fld id="{9E6474B2-0852-4D6A-99B9-566DE699899C}" type="datetime1">
              <a:rPr lang="en-US"/>
              <a:pPr>
                <a:defRPr/>
              </a:pPr>
              <a:t>9/6/2021</a:t>
            </a:fld>
            <a:endParaRPr lang="en-US"/>
          </a:p>
        </p:txBody>
      </p:sp>
      <p:sp>
        <p:nvSpPr>
          <p:cNvPr id="5" name="Footer Placeholder 4">
            <a:extLst>
              <a:ext uri="{FF2B5EF4-FFF2-40B4-BE49-F238E27FC236}">
                <a16:creationId xmlns:a16="http://schemas.microsoft.com/office/drawing/2014/main" id="{5B5810CA-BE59-4703-84AF-3DFC6CFEF56D}"/>
              </a:ext>
            </a:extLst>
          </p:cNvPr>
          <p:cNvSpPr>
            <a:spLocks noGrp="1"/>
          </p:cNvSpPr>
          <p:nvPr>
            <p:ph type="ftr" sz="quarter" idx="3"/>
          </p:nvPr>
        </p:nvSpPr>
        <p:spPr>
          <a:xfrm>
            <a:off x="2895600" y="6356350"/>
            <a:ext cx="3352800" cy="365125"/>
          </a:xfrm>
          <a:prstGeom prst="rect">
            <a:avLst/>
          </a:prstGeom>
        </p:spPr>
        <p:txBody>
          <a:bodyPr vert="horz" wrap="square" lIns="91440" tIns="45720" rIns="91440" bIns="45720" numCol="1" anchor="ctr" anchorCtr="0" compatLnSpc="1">
            <a:prstTxWarp prst="textNoShape">
              <a:avLst/>
            </a:prstTxWarp>
          </a:bodyPr>
          <a:lstStyle>
            <a:lvl1pPr algn="ctr">
              <a:defRPr sz="1200" b="0" smtClean="0">
                <a:solidFill>
                  <a:srgbClr val="898989"/>
                </a:solidFill>
                <a:latin typeface="Arial" charset="0"/>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1F75112F-13E1-40DE-BF82-3BF24B20E4F6}"/>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0">
                <a:solidFill>
                  <a:srgbClr val="898989"/>
                </a:solidFill>
              </a:defRPr>
            </a:lvl1pPr>
          </a:lstStyle>
          <a:p>
            <a:fld id="{8DA84CC4-E610-4B3A-A058-372D1E1BB83A}" type="slidenum">
              <a:rPr lang="en-US" altLang="en-US"/>
              <a:pPr/>
              <a:t>‹#›</a:t>
            </a:fld>
            <a:r>
              <a:rPr lang="en-US" altLang="en-US"/>
              <a:t>/36</a:t>
            </a:r>
          </a:p>
        </p:txBody>
      </p:sp>
      <p:pic>
        <p:nvPicPr>
          <p:cNvPr id="1031" name="Picture 10" descr="logo05">
            <a:extLst>
              <a:ext uri="{FF2B5EF4-FFF2-40B4-BE49-F238E27FC236}">
                <a16:creationId xmlns:a16="http://schemas.microsoft.com/office/drawing/2014/main" id="{356D991A-420B-4605-9F08-1863CFC9482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600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4">
            <a:extLst>
              <a:ext uri="{FF2B5EF4-FFF2-40B4-BE49-F238E27FC236}">
                <a16:creationId xmlns:a16="http://schemas.microsoft.com/office/drawing/2014/main" id="{5F357694-580D-4CBB-956F-62096E6AEE7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051" name="Slide Number Placeholder 5">
            <a:extLst>
              <a:ext uri="{FF2B5EF4-FFF2-40B4-BE49-F238E27FC236}">
                <a16:creationId xmlns:a16="http://schemas.microsoft.com/office/drawing/2014/main" id="{AA106244-E41B-4607-88FC-54D8F16CB8B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3277B275-2E02-4D75-85B3-A1803077C264}" type="slidenum">
              <a:rPr lang="en-US" altLang="en-US" sz="1200" b="0">
                <a:solidFill>
                  <a:srgbClr val="898989"/>
                </a:solidFill>
              </a:rPr>
              <a:pPr eaLnBrk="1" hangingPunct="1"/>
              <a:t>1</a:t>
            </a:fld>
            <a:r>
              <a:rPr lang="en-US" altLang="en-US" sz="1200" b="0">
                <a:solidFill>
                  <a:srgbClr val="898989"/>
                </a:solidFill>
              </a:rPr>
              <a:t>/36</a:t>
            </a:r>
          </a:p>
        </p:txBody>
      </p:sp>
      <p:sp>
        <p:nvSpPr>
          <p:cNvPr id="2052" name="Title 1">
            <a:extLst>
              <a:ext uri="{FF2B5EF4-FFF2-40B4-BE49-F238E27FC236}">
                <a16:creationId xmlns:a16="http://schemas.microsoft.com/office/drawing/2014/main" id="{D0198EDC-5F17-4A42-9330-41B74E3D0431}"/>
              </a:ext>
            </a:extLst>
          </p:cNvPr>
          <p:cNvSpPr>
            <a:spLocks noGrp="1"/>
          </p:cNvSpPr>
          <p:nvPr>
            <p:ph type="ctrTitle" idx="4294967295"/>
          </p:nvPr>
        </p:nvSpPr>
        <p:spPr>
          <a:xfrm>
            <a:off x="533400" y="2590800"/>
            <a:ext cx="7620000" cy="762000"/>
          </a:xfrm>
        </p:spPr>
        <p:txBody>
          <a:bodyPr>
            <a:spAutoFit/>
          </a:bodyPr>
          <a:lstStyle/>
          <a:p>
            <a:pPr eaLnBrk="1" hangingPunct="1"/>
            <a:r>
              <a:rPr lang="en-US" altLang="en-US" b="1">
                <a:solidFill>
                  <a:schemeClr val="tx2"/>
                </a:solidFill>
                <a:latin typeface="Arial" panose="020B0604020202020204" pitchFamily="34" charset="0"/>
                <a:cs typeface="Arial" panose="020B0604020202020204" pitchFamily="34" charset="0"/>
              </a:rPr>
              <a:t> 5. Graphs</a:t>
            </a:r>
            <a:endParaRPr lang="en-US" altLang="en-US" b="1">
              <a:solidFill>
                <a:schemeClr val="tx2"/>
              </a:solidFill>
            </a:endParaRPr>
          </a:p>
        </p:txBody>
      </p:sp>
      <p:sp>
        <p:nvSpPr>
          <p:cNvPr id="2053" name="Text Box 3">
            <a:extLst>
              <a:ext uri="{FF2B5EF4-FFF2-40B4-BE49-F238E27FC236}">
                <a16:creationId xmlns:a16="http://schemas.microsoft.com/office/drawing/2014/main" id="{666E1519-1D29-41CB-A1D6-BEDF74F05129}"/>
              </a:ext>
            </a:extLst>
          </p:cNvPr>
          <p:cNvSpPr txBox="1">
            <a:spLocks noChangeArrowheads="1"/>
          </p:cNvSpPr>
          <p:nvPr/>
        </p:nvSpPr>
        <p:spPr bwMode="auto">
          <a:xfrm>
            <a:off x="2819400" y="3429000"/>
            <a:ext cx="3352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3600">
                <a:solidFill>
                  <a:schemeClr val="hlink"/>
                </a:solidFill>
              </a:rPr>
              <a:t>Part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4">
            <a:extLst>
              <a:ext uri="{FF2B5EF4-FFF2-40B4-BE49-F238E27FC236}">
                <a16:creationId xmlns:a16="http://schemas.microsoft.com/office/drawing/2014/main" id="{999F3EC4-4E7B-45F8-943D-F38A67ECA2C4}"/>
              </a:ext>
            </a:extLst>
          </p:cNvPr>
          <p:cNvSpPr txBox="1">
            <a:spLocks noGrp="1"/>
          </p:cNvSpPr>
          <p:nvPr/>
        </p:nvSpPr>
        <p:spPr bwMode="auto">
          <a:xfrm>
            <a:off x="2895600" y="6356350"/>
            <a:ext cx="3352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200" b="0">
                <a:solidFill>
                  <a:srgbClr val="898989"/>
                </a:solidFill>
              </a:rPr>
              <a:t>Data Structures and Algorithms in Java </a:t>
            </a:r>
          </a:p>
        </p:txBody>
      </p:sp>
      <p:sp>
        <p:nvSpPr>
          <p:cNvPr id="94211" name="Slide Number Placeholder 5">
            <a:extLst>
              <a:ext uri="{FF2B5EF4-FFF2-40B4-BE49-F238E27FC236}">
                <a16:creationId xmlns:a16="http://schemas.microsoft.com/office/drawing/2014/main" id="{A9EFEF74-943C-4131-A68B-435B69961CFC}"/>
              </a:ext>
            </a:extLst>
          </p:cNvPr>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844B6EE6-1DC3-4027-A8A2-FE53E90D967E}" type="slidenum">
              <a:rPr lang="en-US" altLang="en-US" sz="1200" b="0">
                <a:solidFill>
                  <a:srgbClr val="898989"/>
                </a:solidFill>
              </a:rPr>
              <a:pPr algn="r" eaLnBrk="1" hangingPunct="1"/>
              <a:t>10</a:t>
            </a:fld>
            <a:r>
              <a:rPr lang="en-US" altLang="en-US" sz="1200" b="0">
                <a:solidFill>
                  <a:srgbClr val="898989"/>
                </a:solidFill>
              </a:rPr>
              <a:t>/36</a:t>
            </a:r>
          </a:p>
        </p:txBody>
      </p:sp>
      <p:sp>
        <p:nvSpPr>
          <p:cNvPr id="94212" name="Rectangle 2">
            <a:extLst>
              <a:ext uri="{FF2B5EF4-FFF2-40B4-BE49-F238E27FC236}">
                <a16:creationId xmlns:a16="http://schemas.microsoft.com/office/drawing/2014/main" id="{EF2D9218-125A-444D-831A-282F32D757FD}"/>
              </a:ext>
            </a:extLst>
          </p:cNvPr>
          <p:cNvSpPr>
            <a:spLocks noGrp="1" noChangeArrowheads="1"/>
          </p:cNvSpPr>
          <p:nvPr>
            <p:ph type="title" idx="4294967295"/>
          </p:nvPr>
        </p:nvSpPr>
        <p:spPr>
          <a:xfrm>
            <a:off x="457200" y="304800"/>
            <a:ext cx="8229600" cy="701675"/>
          </a:xfrm>
        </p:spPr>
        <p:txBody>
          <a:bodyPr>
            <a:spAutoFit/>
          </a:bodyPr>
          <a:lstStyle/>
          <a:p>
            <a:pPr eaLnBrk="1" hangingPunct="1"/>
            <a:r>
              <a:rPr lang="en-US" altLang="en-US" sz="4000" b="1">
                <a:solidFill>
                  <a:srgbClr val="CC3300"/>
                </a:solidFill>
              </a:rPr>
              <a:t>Graph Terminology - 4</a:t>
            </a:r>
          </a:p>
        </p:txBody>
      </p:sp>
      <p:sp>
        <p:nvSpPr>
          <p:cNvPr id="94213" name="Rectangle 3">
            <a:extLst>
              <a:ext uri="{FF2B5EF4-FFF2-40B4-BE49-F238E27FC236}">
                <a16:creationId xmlns:a16="http://schemas.microsoft.com/office/drawing/2014/main" id="{0EE0F0F2-220B-47EE-A8F1-30CD4BCAD748}"/>
              </a:ext>
            </a:extLst>
          </p:cNvPr>
          <p:cNvSpPr>
            <a:spLocks noGrp="1" noChangeArrowheads="1"/>
          </p:cNvSpPr>
          <p:nvPr>
            <p:ph sz="quarter" idx="4294967295"/>
          </p:nvPr>
        </p:nvSpPr>
        <p:spPr>
          <a:xfrm>
            <a:off x="457200" y="1066800"/>
            <a:ext cx="8305800" cy="4911725"/>
          </a:xfrm>
        </p:spPr>
        <p:txBody>
          <a:bodyPr>
            <a:spAutoFit/>
          </a:bodyPr>
          <a:lstStyle/>
          <a:p>
            <a:pPr marL="319088" indent="-319088"/>
            <a:r>
              <a:rPr lang="en-US" altLang="en-US" sz="2400"/>
              <a:t>A </a:t>
            </a:r>
            <a:r>
              <a:rPr lang="en-US" altLang="en-US" sz="2400" b="1" i="1"/>
              <a:t>path </a:t>
            </a:r>
            <a:r>
              <a:rPr lang="en-US" altLang="en-US" sz="2400"/>
              <a:t>is a sequence of alternating vertices and edges that starts at a vertex and ends at a vertex such that each edge is incident to its predecessor and successor vertex. A </a:t>
            </a:r>
            <a:r>
              <a:rPr lang="en-US" altLang="en-US" sz="2400" b="1" i="1"/>
              <a:t>cycle </a:t>
            </a:r>
            <a:r>
              <a:rPr lang="en-US" altLang="en-US" sz="2400"/>
              <a:t>is a path that starts and ends at the same vertex, and that includes at least one edge. We say that a path is </a:t>
            </a:r>
            <a:r>
              <a:rPr lang="en-US" altLang="en-US" sz="2400" b="1" i="1"/>
              <a:t>simple </a:t>
            </a:r>
            <a:r>
              <a:rPr lang="en-US" altLang="en-US" sz="2400"/>
              <a:t>if each vertex in the path is distinct, and we say that a cycle is </a:t>
            </a:r>
            <a:r>
              <a:rPr lang="en-US" altLang="en-US" sz="2400" b="1" i="1"/>
              <a:t>simple </a:t>
            </a:r>
            <a:r>
              <a:rPr lang="en-US" altLang="en-US" sz="2400"/>
              <a:t>if each vertex in the cycle is distinct, except for the first and last one. A </a:t>
            </a:r>
            <a:r>
              <a:rPr lang="en-US" altLang="en-US" sz="2400" b="1" i="1"/>
              <a:t>directed path </a:t>
            </a:r>
            <a:r>
              <a:rPr lang="en-US" altLang="en-US" sz="2400"/>
              <a:t>is a path such that all edges are directed and are traversed along their direction. A </a:t>
            </a:r>
            <a:r>
              <a:rPr lang="en-US" altLang="en-US" sz="2400" b="1" i="1"/>
              <a:t>directed cycle </a:t>
            </a:r>
            <a:r>
              <a:rPr lang="en-US" altLang="en-US" sz="2400"/>
              <a:t>is similarly defined</a:t>
            </a:r>
            <a:r>
              <a:rPr lang="en-US" altLang="en-US" sz="2200"/>
              <a:t>.</a:t>
            </a:r>
          </a:p>
          <a:p>
            <a:pPr marL="319088" indent="-319088"/>
            <a:r>
              <a:rPr lang="en-US" altLang="en-US" sz="2400"/>
              <a:t>If a graph is simple, we may omit the edges when describing path </a:t>
            </a:r>
            <a:r>
              <a:rPr lang="en-US" altLang="en-US" sz="2400" i="1"/>
              <a:t>P </a:t>
            </a:r>
            <a:r>
              <a:rPr lang="en-US" altLang="en-US" sz="2400"/>
              <a:t>or cycle </a:t>
            </a:r>
            <a:r>
              <a:rPr lang="en-US" altLang="en-US" sz="2400" i="1"/>
              <a:t>C</a:t>
            </a:r>
            <a:r>
              <a:rPr lang="en-US" altLang="en-US" sz="2400"/>
              <a:t>, as these are well defined, in which case </a:t>
            </a:r>
            <a:r>
              <a:rPr lang="en-US" altLang="en-US" sz="2400" i="1"/>
              <a:t>P </a:t>
            </a:r>
            <a:r>
              <a:rPr lang="en-US" altLang="en-US" sz="2400"/>
              <a:t>is a list of adjacent vertices and </a:t>
            </a:r>
            <a:r>
              <a:rPr lang="en-US" altLang="en-US" sz="2400" i="1"/>
              <a:t>C </a:t>
            </a:r>
            <a:r>
              <a:rPr lang="en-US" altLang="en-US" sz="2400"/>
              <a:t>is a cycle of adjacent vertices.</a:t>
            </a:r>
          </a:p>
        </p:txBody>
      </p:sp>
      <p:sp>
        <p:nvSpPr>
          <p:cNvPr id="27651" name="Slide Number Placeholder 3">
            <a:extLst>
              <a:ext uri="{FF2B5EF4-FFF2-40B4-BE49-F238E27FC236}">
                <a16:creationId xmlns:a16="http://schemas.microsoft.com/office/drawing/2014/main" id="{55A305CD-00FB-4D99-A6B3-B83F0AE35081}"/>
              </a:ext>
            </a:extLst>
          </p:cNvPr>
          <p:cNvSpPr txBox="1">
            <a:spLocks noGrp="1"/>
          </p:cNvSpPr>
          <p:nvPr/>
        </p:nvSpPr>
        <p:spPr bwMode="auto">
          <a:xfrm>
            <a:off x="0" y="1271588"/>
            <a:ext cx="533400" cy="244475"/>
          </a:xfrm>
          <a:prstGeom prst="rect">
            <a:avLst/>
          </a:prstGeom>
          <a:noFill/>
          <a:ln>
            <a:miter lim="800000"/>
            <a:headEnd/>
            <a:tailEnd/>
          </a:ln>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B56EC5AC-E83B-44EE-81E7-3B41AADE1F6D}" type="slidenum">
              <a:rPr lang="en-US" altLang="en-US" sz="1200">
                <a:solidFill>
                  <a:srgbClr val="FFFFFF"/>
                </a:solidFill>
              </a:rPr>
              <a:pPr algn="ctr" eaLnBrk="1" hangingPunct="1">
                <a:lnSpc>
                  <a:spcPct val="80000"/>
                </a:lnSpc>
              </a:pPr>
              <a:t>10</a:t>
            </a:fld>
            <a:endParaRPr lang="en-US" altLang="en-US" sz="12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4">
            <a:extLst>
              <a:ext uri="{FF2B5EF4-FFF2-40B4-BE49-F238E27FC236}">
                <a16:creationId xmlns:a16="http://schemas.microsoft.com/office/drawing/2014/main" id="{9D7480AA-AEEF-42A7-9FE5-05C8A1039400}"/>
              </a:ext>
            </a:extLst>
          </p:cNvPr>
          <p:cNvSpPr txBox="1">
            <a:spLocks noGrp="1"/>
          </p:cNvSpPr>
          <p:nvPr/>
        </p:nvSpPr>
        <p:spPr bwMode="auto">
          <a:xfrm>
            <a:off x="2895600" y="6356350"/>
            <a:ext cx="3352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200" b="0">
                <a:solidFill>
                  <a:srgbClr val="898989"/>
                </a:solidFill>
              </a:rPr>
              <a:t>Data Structures and Algorithms in Java </a:t>
            </a:r>
          </a:p>
        </p:txBody>
      </p:sp>
      <p:sp>
        <p:nvSpPr>
          <p:cNvPr id="96259" name="Slide Number Placeholder 5">
            <a:extLst>
              <a:ext uri="{FF2B5EF4-FFF2-40B4-BE49-F238E27FC236}">
                <a16:creationId xmlns:a16="http://schemas.microsoft.com/office/drawing/2014/main" id="{F448C31F-EA1E-4160-A2FD-8B754620629A}"/>
              </a:ext>
            </a:extLst>
          </p:cNvPr>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655BE4BF-B1CC-4C87-BD2F-808202DA8E96}" type="slidenum">
              <a:rPr lang="en-US" altLang="en-US" sz="1200" b="0">
                <a:solidFill>
                  <a:srgbClr val="898989"/>
                </a:solidFill>
              </a:rPr>
              <a:pPr algn="r" eaLnBrk="1" hangingPunct="1"/>
              <a:t>11</a:t>
            </a:fld>
            <a:r>
              <a:rPr lang="en-US" altLang="en-US" sz="1200" b="0">
                <a:solidFill>
                  <a:srgbClr val="898989"/>
                </a:solidFill>
              </a:rPr>
              <a:t>/36</a:t>
            </a:r>
          </a:p>
        </p:txBody>
      </p:sp>
      <p:sp>
        <p:nvSpPr>
          <p:cNvPr id="96260" name="Rectangle 2">
            <a:extLst>
              <a:ext uri="{FF2B5EF4-FFF2-40B4-BE49-F238E27FC236}">
                <a16:creationId xmlns:a16="http://schemas.microsoft.com/office/drawing/2014/main" id="{1C900C0A-A432-496C-8E98-6A6A6ADAA388}"/>
              </a:ext>
            </a:extLst>
          </p:cNvPr>
          <p:cNvSpPr>
            <a:spLocks noGrp="1" noChangeArrowheads="1"/>
          </p:cNvSpPr>
          <p:nvPr>
            <p:ph type="title" idx="4294967295"/>
          </p:nvPr>
        </p:nvSpPr>
        <p:spPr>
          <a:xfrm>
            <a:off x="457200" y="304800"/>
            <a:ext cx="8229600" cy="701675"/>
          </a:xfrm>
        </p:spPr>
        <p:txBody>
          <a:bodyPr>
            <a:spAutoFit/>
          </a:bodyPr>
          <a:lstStyle/>
          <a:p>
            <a:pPr eaLnBrk="1" hangingPunct="1"/>
            <a:r>
              <a:rPr lang="en-US" altLang="en-US" sz="4000" b="1">
                <a:solidFill>
                  <a:srgbClr val="CC3300"/>
                </a:solidFill>
              </a:rPr>
              <a:t>Graph Terminology - 5</a:t>
            </a:r>
          </a:p>
        </p:txBody>
      </p:sp>
      <p:sp>
        <p:nvSpPr>
          <p:cNvPr id="96261" name="Rectangle 3">
            <a:extLst>
              <a:ext uri="{FF2B5EF4-FFF2-40B4-BE49-F238E27FC236}">
                <a16:creationId xmlns:a16="http://schemas.microsoft.com/office/drawing/2014/main" id="{1C0BB46D-2A27-42B6-84A9-3555ADD2D0AD}"/>
              </a:ext>
            </a:extLst>
          </p:cNvPr>
          <p:cNvSpPr>
            <a:spLocks noGrp="1" noChangeArrowheads="1"/>
          </p:cNvSpPr>
          <p:nvPr>
            <p:ph sz="quarter" idx="4294967295"/>
          </p:nvPr>
        </p:nvSpPr>
        <p:spPr>
          <a:xfrm>
            <a:off x="228600" y="1066800"/>
            <a:ext cx="8915400" cy="5256213"/>
          </a:xfrm>
        </p:spPr>
        <p:txBody>
          <a:bodyPr>
            <a:spAutoFit/>
          </a:bodyPr>
          <a:lstStyle/>
          <a:p>
            <a:pPr marL="319088" indent="-319088"/>
            <a:r>
              <a:rPr lang="en-US" altLang="en-US" sz="2200"/>
              <a:t>A undirected graph G is </a:t>
            </a:r>
            <a:r>
              <a:rPr lang="en-US" altLang="en-US" sz="2200" b="1" i="1"/>
              <a:t>connected </a:t>
            </a:r>
            <a:r>
              <a:rPr lang="en-US" altLang="en-US" sz="2200"/>
              <a:t>if, for any two vertices, there is a path.</a:t>
            </a:r>
          </a:p>
          <a:p>
            <a:pPr marL="319088" indent="-319088"/>
            <a:r>
              <a:rPr lang="en-US" altLang="en-US" sz="2200"/>
              <a:t>A directed graph </a:t>
            </a:r>
            <a:r>
              <a:rPr lang="en-US" altLang="en-US" sz="2200" i="1"/>
              <a:t>G </a:t>
            </a:r>
            <a:r>
              <a:rPr lang="en-US" altLang="en-US" sz="2200"/>
              <a:t>is </a:t>
            </a:r>
            <a:r>
              <a:rPr lang="en-US" altLang="en-US" sz="2200" b="1" i="1"/>
              <a:t>strongly connected </a:t>
            </a:r>
            <a:r>
              <a:rPr lang="en-US" altLang="en-US" sz="2200"/>
              <a:t>if for any two vertices u and v, there is a directed path. </a:t>
            </a:r>
            <a:r>
              <a:rPr lang="en-US" altLang="en-US" sz="2000"/>
              <a:t>A </a:t>
            </a:r>
            <a:r>
              <a:rPr lang="en-US" altLang="en-US" sz="2200"/>
              <a:t>directed graph</a:t>
            </a:r>
            <a:r>
              <a:rPr lang="en-US" altLang="en-US" sz="2000"/>
              <a:t> is called </a:t>
            </a:r>
            <a:r>
              <a:rPr lang="en-US" altLang="en-US" sz="2000" b="1"/>
              <a:t>weakly connected</a:t>
            </a:r>
            <a:r>
              <a:rPr lang="en-US" altLang="en-US" sz="2000"/>
              <a:t> if replacing all of its directed edges with undirected edges produces a connected (undirected) graph. </a:t>
            </a:r>
            <a:endParaRPr lang="en-US" altLang="en-US" sz="2200"/>
          </a:p>
          <a:p>
            <a:pPr marL="319088" indent="-319088"/>
            <a:r>
              <a:rPr lang="en-US" altLang="en-US" sz="2200"/>
              <a:t>A </a:t>
            </a:r>
            <a:r>
              <a:rPr lang="en-US" altLang="en-US" sz="2200" b="1" i="1"/>
              <a:t>subgraph </a:t>
            </a:r>
            <a:r>
              <a:rPr lang="en-US" altLang="en-US" sz="2200"/>
              <a:t>of a graph </a:t>
            </a:r>
            <a:r>
              <a:rPr lang="en-US" altLang="en-US" sz="2200" i="1"/>
              <a:t>G </a:t>
            </a:r>
            <a:r>
              <a:rPr lang="en-US" altLang="en-US" sz="2200"/>
              <a:t>is a graph </a:t>
            </a:r>
            <a:r>
              <a:rPr lang="en-US" altLang="en-US" sz="2200" i="1"/>
              <a:t>H </a:t>
            </a:r>
            <a:r>
              <a:rPr lang="en-US" altLang="en-US" sz="2200"/>
              <a:t>whose vertices and edges are subsets of the vertices and edges of </a:t>
            </a:r>
            <a:r>
              <a:rPr lang="en-US" altLang="en-US" sz="2200" i="1"/>
              <a:t>G</a:t>
            </a:r>
            <a:r>
              <a:rPr lang="en-US" altLang="en-US" sz="2200"/>
              <a:t>, respectively. A </a:t>
            </a:r>
            <a:r>
              <a:rPr lang="en-US" altLang="en-US" sz="2200" b="1" i="1"/>
              <a:t>spanning subgraph </a:t>
            </a:r>
            <a:r>
              <a:rPr lang="en-US" altLang="en-US" sz="2200"/>
              <a:t>of </a:t>
            </a:r>
            <a:r>
              <a:rPr lang="en-US" altLang="en-US" sz="2200" i="1"/>
              <a:t>G </a:t>
            </a:r>
            <a:r>
              <a:rPr lang="en-US" altLang="en-US" sz="2200"/>
              <a:t>is a subgraph of </a:t>
            </a:r>
            <a:r>
              <a:rPr lang="en-US" altLang="en-US" sz="2200" i="1"/>
              <a:t>G </a:t>
            </a:r>
            <a:r>
              <a:rPr lang="en-US" altLang="en-US" sz="2200"/>
              <a:t>that contains all the vertices of the graph </a:t>
            </a:r>
            <a:r>
              <a:rPr lang="en-US" altLang="en-US" sz="2200" i="1"/>
              <a:t>G</a:t>
            </a:r>
            <a:r>
              <a:rPr lang="en-US" altLang="en-US" sz="2200"/>
              <a:t>. If a graph </a:t>
            </a:r>
            <a:r>
              <a:rPr lang="en-US" altLang="en-US" sz="2200" i="1"/>
              <a:t>G </a:t>
            </a:r>
            <a:r>
              <a:rPr lang="en-US" altLang="en-US" sz="2200"/>
              <a:t>is not connected,</a:t>
            </a:r>
          </a:p>
          <a:p>
            <a:pPr marL="319088" indent="-319088"/>
            <a:r>
              <a:rPr lang="en-US" altLang="en-US" sz="2200"/>
              <a:t>its maximal connected subgraphs are called the </a:t>
            </a:r>
            <a:r>
              <a:rPr lang="en-US" altLang="en-US" sz="2200" b="1" i="1"/>
              <a:t>connected components </a:t>
            </a:r>
            <a:r>
              <a:rPr lang="en-US" altLang="en-US" sz="2200"/>
              <a:t>of </a:t>
            </a:r>
            <a:r>
              <a:rPr lang="en-US" altLang="en-US" sz="2200" i="1"/>
              <a:t>G</a:t>
            </a:r>
            <a:r>
              <a:rPr lang="en-US" altLang="en-US" sz="2200"/>
              <a:t>. A </a:t>
            </a:r>
            <a:r>
              <a:rPr lang="en-US" altLang="en-US" sz="2200" b="1" i="1"/>
              <a:t>forest </a:t>
            </a:r>
            <a:r>
              <a:rPr lang="en-US" altLang="en-US" sz="2200"/>
              <a:t>is a graph without cycles. A </a:t>
            </a:r>
            <a:r>
              <a:rPr lang="en-US" altLang="en-US" sz="2200" b="1" i="1"/>
              <a:t>tree </a:t>
            </a:r>
            <a:r>
              <a:rPr lang="en-US" altLang="en-US" sz="2200"/>
              <a:t>is a connected forest, that is, a connected graph without cycles. A </a:t>
            </a:r>
            <a:r>
              <a:rPr lang="en-US" altLang="en-US" sz="2200" b="1" i="1"/>
              <a:t>spanning tree </a:t>
            </a:r>
            <a:r>
              <a:rPr lang="en-US" altLang="en-US" sz="2200"/>
              <a:t>of a graph is a spanning subgraph that is a tree. (Note that this definition of a tree is somewhat different from the one given in Chapter 4, as there is not necessarily a designated root.)</a:t>
            </a:r>
            <a:r>
              <a:rPr lang="en-US" altLang="en-US" sz="2200" i="1"/>
              <a:t> </a:t>
            </a:r>
          </a:p>
        </p:txBody>
      </p:sp>
      <p:sp>
        <p:nvSpPr>
          <p:cNvPr id="27651" name="Slide Number Placeholder 3">
            <a:extLst>
              <a:ext uri="{FF2B5EF4-FFF2-40B4-BE49-F238E27FC236}">
                <a16:creationId xmlns:a16="http://schemas.microsoft.com/office/drawing/2014/main" id="{91B4FC56-7DB6-45BA-91A2-1068881DD89E}"/>
              </a:ext>
            </a:extLst>
          </p:cNvPr>
          <p:cNvSpPr txBox="1">
            <a:spLocks noGrp="1"/>
          </p:cNvSpPr>
          <p:nvPr/>
        </p:nvSpPr>
        <p:spPr bwMode="auto">
          <a:xfrm>
            <a:off x="0" y="1271588"/>
            <a:ext cx="533400" cy="244475"/>
          </a:xfrm>
          <a:prstGeom prst="rect">
            <a:avLst/>
          </a:prstGeom>
          <a:noFill/>
          <a:ln>
            <a:miter lim="800000"/>
            <a:headEnd/>
            <a:tailEnd/>
          </a:ln>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1AC463DE-BD2B-4A6C-9CFF-6C1AFE1008B6}" type="slidenum">
              <a:rPr lang="en-US" altLang="en-US" sz="1200">
                <a:solidFill>
                  <a:srgbClr val="FFFFFF"/>
                </a:solidFill>
              </a:rPr>
              <a:pPr algn="ctr" eaLnBrk="1" hangingPunct="1">
                <a:lnSpc>
                  <a:spcPct val="80000"/>
                </a:lnSpc>
              </a:pPr>
              <a:t>11</a:t>
            </a:fld>
            <a:endParaRPr lang="en-US" altLang="en-US" sz="12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4">
            <a:extLst>
              <a:ext uri="{FF2B5EF4-FFF2-40B4-BE49-F238E27FC236}">
                <a16:creationId xmlns:a16="http://schemas.microsoft.com/office/drawing/2014/main" id="{0F3386BA-A767-445D-8E2A-546D3BF66ABA}"/>
              </a:ext>
            </a:extLst>
          </p:cNvPr>
          <p:cNvSpPr txBox="1">
            <a:spLocks noGrp="1"/>
          </p:cNvSpPr>
          <p:nvPr/>
        </p:nvSpPr>
        <p:spPr bwMode="auto">
          <a:xfrm>
            <a:off x="2895600" y="6356350"/>
            <a:ext cx="3352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200" b="0">
                <a:solidFill>
                  <a:srgbClr val="898989"/>
                </a:solidFill>
              </a:rPr>
              <a:t>Data Structures and Algorithms in Java </a:t>
            </a:r>
          </a:p>
        </p:txBody>
      </p:sp>
      <p:sp>
        <p:nvSpPr>
          <p:cNvPr id="100355" name="Slide Number Placeholder 5">
            <a:extLst>
              <a:ext uri="{FF2B5EF4-FFF2-40B4-BE49-F238E27FC236}">
                <a16:creationId xmlns:a16="http://schemas.microsoft.com/office/drawing/2014/main" id="{23E2BEFE-0BAB-4014-85D2-67E4183376E4}"/>
              </a:ext>
            </a:extLst>
          </p:cNvPr>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F5EAE642-2917-4BE6-88AF-F7349FCBFBC3}" type="slidenum">
              <a:rPr lang="en-US" altLang="en-US" sz="1200" b="0">
                <a:solidFill>
                  <a:srgbClr val="898989"/>
                </a:solidFill>
              </a:rPr>
              <a:pPr algn="r" eaLnBrk="1" hangingPunct="1"/>
              <a:t>12</a:t>
            </a:fld>
            <a:r>
              <a:rPr lang="en-US" altLang="en-US" sz="1200" b="0">
                <a:solidFill>
                  <a:srgbClr val="898989"/>
                </a:solidFill>
              </a:rPr>
              <a:t>/36</a:t>
            </a:r>
          </a:p>
        </p:txBody>
      </p:sp>
      <p:sp>
        <p:nvSpPr>
          <p:cNvPr id="100356" name="Rectangle 3">
            <a:extLst>
              <a:ext uri="{FF2B5EF4-FFF2-40B4-BE49-F238E27FC236}">
                <a16:creationId xmlns:a16="http://schemas.microsoft.com/office/drawing/2014/main" id="{2B2C1504-C1D5-465A-A728-7B0AD08E3AFA}"/>
              </a:ext>
            </a:extLst>
          </p:cNvPr>
          <p:cNvSpPr>
            <a:spLocks noGrp="1" noChangeArrowheads="1"/>
          </p:cNvSpPr>
          <p:nvPr>
            <p:ph sz="quarter" idx="4294967295"/>
          </p:nvPr>
        </p:nvSpPr>
        <p:spPr>
          <a:xfrm>
            <a:off x="457200" y="1066800"/>
            <a:ext cx="8229600" cy="3679825"/>
          </a:xfrm>
        </p:spPr>
        <p:txBody>
          <a:bodyPr>
            <a:spAutoFit/>
          </a:bodyPr>
          <a:lstStyle/>
          <a:p>
            <a:pPr marL="319088" indent="-319088" eaLnBrk="1" hangingPunct="1"/>
            <a:r>
              <a:rPr lang="en-US" altLang="en-US" sz="2800"/>
              <a:t>If the vertex is removed from a graph (along with incident edges) and there is no way to find a path from </a:t>
            </a:r>
            <a:r>
              <a:rPr lang="en-US" altLang="en-US" sz="2800" i="1"/>
              <a:t>a </a:t>
            </a:r>
            <a:r>
              <a:rPr lang="en-US" altLang="en-US" sz="2800"/>
              <a:t>to </a:t>
            </a:r>
            <a:r>
              <a:rPr lang="en-US" altLang="en-US" sz="2800" i="1"/>
              <a:t>b, </a:t>
            </a:r>
            <a:r>
              <a:rPr lang="en-US" altLang="en-US" sz="2800"/>
              <a:t>then</a:t>
            </a:r>
            <a:r>
              <a:rPr lang="en-US" altLang="en-US" sz="2800" i="1"/>
              <a:t> </a:t>
            </a:r>
            <a:r>
              <a:rPr lang="en-US" altLang="en-US" sz="2800"/>
              <a:t>the graph is split into two separate subgraphs called </a:t>
            </a:r>
            <a:r>
              <a:rPr lang="en-US" altLang="en-US" sz="2800" b="1"/>
              <a:t>articulation points</a:t>
            </a:r>
            <a:r>
              <a:rPr lang="en-US" altLang="en-US" sz="2800"/>
              <a:t>, or </a:t>
            </a:r>
            <a:r>
              <a:rPr lang="en-US" altLang="en-US" sz="2800" b="1"/>
              <a:t>cut-vertices</a:t>
            </a:r>
          </a:p>
          <a:p>
            <a:pPr marL="319088" indent="-319088" eaLnBrk="1" hangingPunct="1"/>
            <a:r>
              <a:rPr lang="en-US" altLang="en-US" sz="2800"/>
              <a:t>If an edge causes a graph to be split into two subgraphs, it is called a </a:t>
            </a:r>
            <a:r>
              <a:rPr lang="en-US" altLang="en-US" sz="2800" b="1"/>
              <a:t>bridge</a:t>
            </a:r>
            <a:r>
              <a:rPr lang="en-US" altLang="en-US" sz="2800"/>
              <a:t> or </a:t>
            </a:r>
            <a:r>
              <a:rPr lang="en-US" altLang="en-US" sz="2800" b="1"/>
              <a:t>cut-edge</a:t>
            </a:r>
          </a:p>
          <a:p>
            <a:pPr marL="319088" indent="-319088" eaLnBrk="1" hangingPunct="1"/>
            <a:r>
              <a:rPr lang="en-US" altLang="en-US" sz="2800"/>
              <a:t>Connected subgraphs with no articulation points or bridges are called </a:t>
            </a:r>
            <a:r>
              <a:rPr lang="en-US" altLang="en-US" sz="2800" b="1"/>
              <a:t>blocks</a:t>
            </a:r>
          </a:p>
        </p:txBody>
      </p:sp>
      <p:sp>
        <p:nvSpPr>
          <p:cNvPr id="38915" name="Slide Number Placeholder 3">
            <a:extLst>
              <a:ext uri="{FF2B5EF4-FFF2-40B4-BE49-F238E27FC236}">
                <a16:creationId xmlns:a16="http://schemas.microsoft.com/office/drawing/2014/main" id="{54D6753E-73C4-4BD7-AC58-22367442D425}"/>
              </a:ext>
            </a:extLst>
          </p:cNvPr>
          <p:cNvSpPr txBox="1">
            <a:spLocks noGrp="1"/>
          </p:cNvSpPr>
          <p:nvPr/>
        </p:nvSpPr>
        <p:spPr bwMode="auto">
          <a:xfrm>
            <a:off x="0" y="1271588"/>
            <a:ext cx="533400" cy="244475"/>
          </a:xfrm>
          <a:prstGeom prst="rect">
            <a:avLst/>
          </a:prstGeom>
          <a:noFill/>
          <a:ln>
            <a:miter lim="800000"/>
            <a:headEnd/>
            <a:tailEnd/>
          </a:ln>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F3D221B3-1336-4DBD-AFF9-E7B44A7E1660}" type="slidenum">
              <a:rPr lang="en-US" altLang="en-US" sz="1200">
                <a:solidFill>
                  <a:srgbClr val="FFFFFF"/>
                </a:solidFill>
              </a:rPr>
              <a:pPr algn="ctr" eaLnBrk="1" hangingPunct="1">
                <a:lnSpc>
                  <a:spcPct val="80000"/>
                </a:lnSpc>
              </a:pPr>
              <a:t>12</a:t>
            </a:fld>
            <a:endParaRPr lang="en-US" altLang="en-US" sz="1200">
              <a:solidFill>
                <a:srgbClr val="FFFFFF"/>
              </a:solidFill>
            </a:endParaRPr>
          </a:p>
        </p:txBody>
      </p:sp>
      <p:sp>
        <p:nvSpPr>
          <p:cNvPr id="100359" name="Text Box 5">
            <a:extLst>
              <a:ext uri="{FF2B5EF4-FFF2-40B4-BE49-F238E27FC236}">
                <a16:creationId xmlns:a16="http://schemas.microsoft.com/office/drawing/2014/main" id="{8CA23E94-17B9-4020-8861-274363994012}"/>
              </a:ext>
            </a:extLst>
          </p:cNvPr>
          <p:cNvSpPr txBox="1">
            <a:spLocks noChangeArrowheads="1"/>
          </p:cNvSpPr>
          <p:nvPr/>
        </p:nvSpPr>
        <p:spPr bwMode="auto">
          <a:xfrm>
            <a:off x="1600200" y="5105400"/>
            <a:ext cx="5867400" cy="831850"/>
          </a:xfrm>
          <a:prstGeom prst="rect">
            <a:avLst/>
          </a:prstGeom>
          <a:solidFill>
            <a:srgbClr val="99CC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50000"/>
              </a:spcBef>
            </a:pPr>
            <a:r>
              <a:rPr lang="en-US" altLang="en-US" sz="2400" b="0"/>
              <a:t>We can use depth first traverse to check the connectivity of a graph</a:t>
            </a:r>
          </a:p>
        </p:txBody>
      </p:sp>
      <p:sp>
        <p:nvSpPr>
          <p:cNvPr id="100360" name="Rectangle 2">
            <a:extLst>
              <a:ext uri="{FF2B5EF4-FFF2-40B4-BE49-F238E27FC236}">
                <a16:creationId xmlns:a16="http://schemas.microsoft.com/office/drawing/2014/main" id="{0E4DCCF1-4AA5-405B-9EB7-8BB4F6A5A059}"/>
              </a:ext>
            </a:extLst>
          </p:cNvPr>
          <p:cNvSpPr>
            <a:spLocks noChangeArrowheads="1"/>
          </p:cNvSpPr>
          <p:nvPr/>
        </p:nvSpPr>
        <p:spPr bwMode="auto">
          <a:xfrm>
            <a:off x="457200" y="304800"/>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ctr" eaLnBrk="0" hangingPunct="0">
              <a:defRPr sz="4400">
                <a:solidFill>
                  <a:schemeClr val="tx1"/>
                </a:solidFill>
                <a:latin typeface="Calibri" panose="020F0502020204030204" pitchFamily="34" charset="0"/>
              </a:defRPr>
            </a:lvl1pPr>
            <a:lvl2pPr algn="ctr" eaLnBrk="0" hangingPunct="0">
              <a:defRPr sz="4400">
                <a:solidFill>
                  <a:schemeClr val="tx1"/>
                </a:solidFill>
                <a:latin typeface="Calibri" panose="020F0502020204030204" pitchFamily="34" charset="0"/>
              </a:defRPr>
            </a:lvl2pPr>
            <a:lvl3pPr algn="ctr" eaLnBrk="0" hangingPunct="0">
              <a:defRPr sz="4400">
                <a:solidFill>
                  <a:schemeClr val="tx1"/>
                </a:solidFill>
                <a:latin typeface="Calibri" panose="020F0502020204030204" pitchFamily="34" charset="0"/>
              </a:defRPr>
            </a:lvl3pPr>
            <a:lvl4pPr algn="ctr" eaLnBrk="0" hangingPunct="0">
              <a:defRPr sz="4400">
                <a:solidFill>
                  <a:schemeClr val="tx1"/>
                </a:solidFill>
                <a:latin typeface="Calibri" panose="020F0502020204030204" pitchFamily="34" charset="0"/>
              </a:defRPr>
            </a:lvl4pPr>
            <a:lvl5pPr algn="ctr" eaLnBrk="0" hangingPunct="0">
              <a:defRPr sz="4400">
                <a:solidFill>
                  <a:schemeClr val="tx1"/>
                </a:solidFill>
                <a:latin typeface="Calibri" panose="020F0502020204030204" pitchFamily="34" charset="0"/>
              </a:defRPr>
            </a:lvl5pPr>
            <a:lvl6pPr marL="457200" algn="ctr" eaLnBrk="0" fontAlgn="base" hangingPunct="0">
              <a:spcBef>
                <a:spcPct val="0"/>
              </a:spcBef>
              <a:spcAft>
                <a:spcPct val="0"/>
              </a:spcAft>
              <a:defRPr sz="4400">
                <a:solidFill>
                  <a:schemeClr val="tx1"/>
                </a:solidFill>
                <a:latin typeface="Calibri" panose="020F0502020204030204" pitchFamily="34" charset="0"/>
              </a:defRPr>
            </a:lvl6pPr>
            <a:lvl7pPr marL="914400" algn="ctr" eaLnBrk="0" fontAlgn="base" hangingPunct="0">
              <a:spcBef>
                <a:spcPct val="0"/>
              </a:spcBef>
              <a:spcAft>
                <a:spcPct val="0"/>
              </a:spcAft>
              <a:defRPr sz="4400">
                <a:solidFill>
                  <a:schemeClr val="tx1"/>
                </a:solidFill>
                <a:latin typeface="Calibri" panose="020F0502020204030204" pitchFamily="34" charset="0"/>
              </a:defRPr>
            </a:lvl7pPr>
            <a:lvl8pPr marL="1371600" algn="ctr" eaLnBrk="0" fontAlgn="base" hangingPunct="0">
              <a:spcBef>
                <a:spcPct val="0"/>
              </a:spcBef>
              <a:spcAft>
                <a:spcPct val="0"/>
              </a:spcAft>
              <a:defRPr sz="4400">
                <a:solidFill>
                  <a:schemeClr val="tx1"/>
                </a:solidFill>
                <a:latin typeface="Calibri" panose="020F0502020204030204" pitchFamily="34" charset="0"/>
              </a:defRPr>
            </a:lvl8pPr>
            <a:lvl9pPr marL="1828800" algn="ctr" eaLnBrk="0" fontAlgn="base" hangingPunct="0">
              <a:spcBef>
                <a:spcPct val="0"/>
              </a:spcBef>
              <a:spcAft>
                <a:spcPct val="0"/>
              </a:spcAft>
              <a:defRPr sz="4400">
                <a:solidFill>
                  <a:schemeClr val="tx1"/>
                </a:solidFill>
                <a:latin typeface="Calibri" panose="020F0502020204030204" pitchFamily="34" charset="0"/>
              </a:defRPr>
            </a:lvl9pPr>
          </a:lstStyle>
          <a:p>
            <a:pPr eaLnBrk="1" hangingPunct="1"/>
            <a:r>
              <a:rPr lang="en-US" altLang="en-US" sz="4000">
                <a:solidFill>
                  <a:srgbClr val="CC3300"/>
                </a:solidFill>
              </a:rPr>
              <a:t>Graph Terminology - 6</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ooter Placeholder 4">
            <a:extLst>
              <a:ext uri="{FF2B5EF4-FFF2-40B4-BE49-F238E27FC236}">
                <a16:creationId xmlns:a16="http://schemas.microsoft.com/office/drawing/2014/main" id="{6D9F5905-9C30-460F-9836-AA821EC7303C}"/>
              </a:ext>
            </a:extLst>
          </p:cNvPr>
          <p:cNvSpPr txBox="1">
            <a:spLocks noGrp="1"/>
          </p:cNvSpPr>
          <p:nvPr/>
        </p:nvSpPr>
        <p:spPr bwMode="auto">
          <a:xfrm>
            <a:off x="2895600" y="6356350"/>
            <a:ext cx="3352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200" b="0">
                <a:solidFill>
                  <a:srgbClr val="898989"/>
                </a:solidFill>
              </a:rPr>
              <a:t>Data Structures and Algorithms in Java </a:t>
            </a:r>
          </a:p>
        </p:txBody>
      </p:sp>
      <p:sp>
        <p:nvSpPr>
          <p:cNvPr id="98307" name="Slide Number Placeholder 5">
            <a:extLst>
              <a:ext uri="{FF2B5EF4-FFF2-40B4-BE49-F238E27FC236}">
                <a16:creationId xmlns:a16="http://schemas.microsoft.com/office/drawing/2014/main" id="{3705534C-C6B3-4154-80B9-4814E5781CE9}"/>
              </a:ext>
            </a:extLst>
          </p:cNvPr>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5E900DDA-3A1D-4DF0-8E95-2489F2405544}" type="slidenum">
              <a:rPr lang="en-US" altLang="en-US" sz="1200" b="0">
                <a:solidFill>
                  <a:srgbClr val="898989"/>
                </a:solidFill>
              </a:rPr>
              <a:pPr algn="r" eaLnBrk="1" hangingPunct="1"/>
              <a:t>13</a:t>
            </a:fld>
            <a:r>
              <a:rPr lang="en-US" altLang="en-US" sz="1200" b="0">
                <a:solidFill>
                  <a:srgbClr val="898989"/>
                </a:solidFill>
              </a:rPr>
              <a:t>/36</a:t>
            </a:r>
          </a:p>
        </p:txBody>
      </p:sp>
      <p:sp>
        <p:nvSpPr>
          <p:cNvPr id="98308" name="Rectangle 2">
            <a:extLst>
              <a:ext uri="{FF2B5EF4-FFF2-40B4-BE49-F238E27FC236}">
                <a16:creationId xmlns:a16="http://schemas.microsoft.com/office/drawing/2014/main" id="{35064131-1EF9-469F-8CCF-5452650044A1}"/>
              </a:ext>
            </a:extLst>
          </p:cNvPr>
          <p:cNvSpPr>
            <a:spLocks noGrp="1" noChangeArrowheads="1"/>
          </p:cNvSpPr>
          <p:nvPr>
            <p:ph type="title" idx="4294967295"/>
          </p:nvPr>
        </p:nvSpPr>
        <p:spPr>
          <a:xfrm>
            <a:off x="457200" y="304800"/>
            <a:ext cx="8229600" cy="701675"/>
          </a:xfrm>
        </p:spPr>
        <p:txBody>
          <a:bodyPr>
            <a:spAutoFit/>
          </a:bodyPr>
          <a:lstStyle/>
          <a:p>
            <a:pPr eaLnBrk="1" hangingPunct="1"/>
            <a:r>
              <a:rPr lang="en-US" altLang="en-US" sz="4000" b="1">
                <a:solidFill>
                  <a:srgbClr val="CC3300"/>
                </a:solidFill>
              </a:rPr>
              <a:t>Graph Examples - 3</a:t>
            </a:r>
          </a:p>
        </p:txBody>
      </p:sp>
      <p:sp>
        <p:nvSpPr>
          <p:cNvPr id="98309" name="Rectangle 3">
            <a:extLst>
              <a:ext uri="{FF2B5EF4-FFF2-40B4-BE49-F238E27FC236}">
                <a16:creationId xmlns:a16="http://schemas.microsoft.com/office/drawing/2014/main" id="{D2A72FB0-CDC2-493C-8926-44F506DA53DB}"/>
              </a:ext>
            </a:extLst>
          </p:cNvPr>
          <p:cNvSpPr>
            <a:spLocks noGrp="1" noChangeArrowheads="1"/>
          </p:cNvSpPr>
          <p:nvPr>
            <p:ph sz="quarter" idx="4294967295"/>
          </p:nvPr>
        </p:nvSpPr>
        <p:spPr>
          <a:xfrm>
            <a:off x="457200" y="1066800"/>
            <a:ext cx="8305800" cy="4838700"/>
          </a:xfrm>
        </p:spPr>
        <p:txBody>
          <a:bodyPr>
            <a:spAutoFit/>
          </a:bodyPr>
          <a:lstStyle/>
          <a:p>
            <a:pPr marL="319088" indent="-319088"/>
            <a:r>
              <a:rPr lang="en-US" altLang="en-US" sz="2400"/>
              <a:t>Perhaps the most talked about graph today is the </a:t>
            </a:r>
            <a:r>
              <a:rPr lang="en-US" altLang="en-US" sz="2400" b="1"/>
              <a:t>Internet</a:t>
            </a:r>
            <a:r>
              <a:rPr lang="en-US" altLang="en-US" sz="2400"/>
              <a:t>, which can be viewed as a graph whose vertices are computers and whose (undirected) edges are communication connections between pairs of computers on the Internet. The computers and the connections between them in a single domain, like wiley.com, form a subgraph of the Internet. If this subgraph is connected, then two users on computers in this domain can send email to one another without having their information packets ever leave their domain. Suppose the edges of this subgraph form a spanning tree. This implies that, if even a single connection goes down (for example, because someone pulls a communication cable out of the back of a computer in this domain), then this subgraph will no longer be connected.</a:t>
            </a:r>
          </a:p>
        </p:txBody>
      </p:sp>
      <p:sp>
        <p:nvSpPr>
          <p:cNvPr id="27651" name="Slide Number Placeholder 3">
            <a:extLst>
              <a:ext uri="{FF2B5EF4-FFF2-40B4-BE49-F238E27FC236}">
                <a16:creationId xmlns:a16="http://schemas.microsoft.com/office/drawing/2014/main" id="{4558E9D4-964C-48AB-B511-DB0C6DF9438E}"/>
              </a:ext>
            </a:extLst>
          </p:cNvPr>
          <p:cNvSpPr txBox="1">
            <a:spLocks noGrp="1"/>
          </p:cNvSpPr>
          <p:nvPr/>
        </p:nvSpPr>
        <p:spPr bwMode="auto">
          <a:xfrm>
            <a:off x="0" y="1271588"/>
            <a:ext cx="533400" cy="244475"/>
          </a:xfrm>
          <a:prstGeom prst="rect">
            <a:avLst/>
          </a:prstGeom>
          <a:noFill/>
          <a:ln>
            <a:miter lim="800000"/>
            <a:headEnd/>
            <a:tailEnd/>
          </a:ln>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8050790E-BDF7-4357-8540-7D35B2CB53AD}" type="slidenum">
              <a:rPr lang="en-US" altLang="en-US" sz="1200">
                <a:solidFill>
                  <a:srgbClr val="FFFFFF"/>
                </a:solidFill>
              </a:rPr>
              <a:pPr algn="ctr" eaLnBrk="1" hangingPunct="1">
                <a:lnSpc>
                  <a:spcPct val="80000"/>
                </a:lnSpc>
              </a:pPr>
              <a:t>13</a:t>
            </a:fld>
            <a:endParaRPr lang="en-US" altLang="en-US" sz="12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a:extLst>
              <a:ext uri="{FF2B5EF4-FFF2-40B4-BE49-F238E27FC236}">
                <a16:creationId xmlns:a16="http://schemas.microsoft.com/office/drawing/2014/main" id="{5F9455AB-1FDC-481D-A8C3-7A154B2BC9E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5123" name="Slide Number Placeholder 5">
            <a:extLst>
              <a:ext uri="{FF2B5EF4-FFF2-40B4-BE49-F238E27FC236}">
                <a16:creationId xmlns:a16="http://schemas.microsoft.com/office/drawing/2014/main" id="{C3EDEB5A-BB98-41C9-9626-73D27719DF3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7C9C5060-C04C-442C-850D-E0DD301F50A5}" type="slidenum">
              <a:rPr lang="en-US" altLang="en-US" sz="1200" b="0">
                <a:solidFill>
                  <a:srgbClr val="898989"/>
                </a:solidFill>
              </a:rPr>
              <a:pPr eaLnBrk="1" hangingPunct="1"/>
              <a:t>14</a:t>
            </a:fld>
            <a:r>
              <a:rPr lang="en-US" altLang="en-US" sz="1200" b="0">
                <a:solidFill>
                  <a:srgbClr val="898989"/>
                </a:solidFill>
              </a:rPr>
              <a:t>/36</a:t>
            </a:r>
          </a:p>
        </p:txBody>
      </p:sp>
      <p:sp>
        <p:nvSpPr>
          <p:cNvPr id="27651" name="Slide Number Placeholder 3">
            <a:extLst>
              <a:ext uri="{FF2B5EF4-FFF2-40B4-BE49-F238E27FC236}">
                <a16:creationId xmlns:a16="http://schemas.microsoft.com/office/drawing/2014/main" id="{CC1031CD-6FDD-4B55-B45D-06DA7BA86A05}"/>
              </a:ext>
            </a:extLst>
          </p:cNvPr>
          <p:cNvSpPr txBox="1">
            <a:spLocks noGrp="1"/>
          </p:cNvSpPr>
          <p:nvPr/>
        </p:nvSpPr>
        <p:spPr bwMode="auto">
          <a:xfrm>
            <a:off x="0" y="1271588"/>
            <a:ext cx="533400" cy="244475"/>
          </a:xfrm>
          <a:prstGeom prst="rect">
            <a:avLst/>
          </a:prstGeom>
          <a:noFill/>
          <a:ln>
            <a:miter lim="800000"/>
            <a:headEnd/>
            <a:tailEnd/>
          </a:ln>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30EB8338-F2D4-40BD-842E-D74AFD51D758}" type="slidenum">
              <a:rPr lang="en-US" altLang="en-US" sz="1200">
                <a:solidFill>
                  <a:srgbClr val="FFFFFF"/>
                </a:solidFill>
              </a:rPr>
              <a:pPr algn="ctr" eaLnBrk="1" hangingPunct="1">
                <a:lnSpc>
                  <a:spcPct val="80000"/>
                </a:lnSpc>
              </a:pPr>
              <a:t>14</a:t>
            </a:fld>
            <a:endParaRPr lang="en-US" altLang="en-US" sz="1200">
              <a:solidFill>
                <a:srgbClr val="FFFFFF"/>
              </a:solidFill>
            </a:endParaRPr>
          </a:p>
        </p:txBody>
      </p:sp>
      <p:pic>
        <p:nvPicPr>
          <p:cNvPr id="5127" name="Picture 7" descr="graph_sm">
            <a:extLst>
              <a:ext uri="{FF2B5EF4-FFF2-40B4-BE49-F238E27FC236}">
                <a16:creationId xmlns:a16="http://schemas.microsoft.com/office/drawing/2014/main" id="{BA5D5205-1A06-4AC6-91F8-6270AE2CD7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066800"/>
            <a:ext cx="1600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Text Box 10">
            <a:extLst>
              <a:ext uri="{FF2B5EF4-FFF2-40B4-BE49-F238E27FC236}">
                <a16:creationId xmlns:a16="http://schemas.microsoft.com/office/drawing/2014/main" id="{224F4B0B-0BCB-4AA5-99D3-D12E63A1BBFD}"/>
              </a:ext>
            </a:extLst>
          </p:cNvPr>
          <p:cNvSpPr txBox="1">
            <a:spLocks noChangeArrowheads="1"/>
          </p:cNvSpPr>
          <p:nvPr/>
        </p:nvSpPr>
        <p:spPr bwMode="auto">
          <a:xfrm>
            <a:off x="4267200" y="1447800"/>
            <a:ext cx="9906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400" b="0"/>
              <a:t>Single Directed graph</a:t>
            </a:r>
          </a:p>
        </p:txBody>
      </p:sp>
      <p:sp>
        <p:nvSpPr>
          <p:cNvPr id="5129" name="Text Box 11">
            <a:extLst>
              <a:ext uri="{FF2B5EF4-FFF2-40B4-BE49-F238E27FC236}">
                <a16:creationId xmlns:a16="http://schemas.microsoft.com/office/drawing/2014/main" id="{34E014AA-8AD2-4053-977F-DA4D01FE91B5}"/>
              </a:ext>
            </a:extLst>
          </p:cNvPr>
          <p:cNvSpPr txBox="1">
            <a:spLocks noChangeArrowheads="1"/>
          </p:cNvSpPr>
          <p:nvPr/>
        </p:nvSpPr>
        <p:spPr bwMode="auto">
          <a:xfrm>
            <a:off x="1371600" y="1295400"/>
            <a:ext cx="12954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600" b="0"/>
              <a:t>Single undirected graph</a:t>
            </a:r>
          </a:p>
        </p:txBody>
      </p:sp>
      <p:pic>
        <p:nvPicPr>
          <p:cNvPr id="5130" name="Picture 12">
            <a:extLst>
              <a:ext uri="{FF2B5EF4-FFF2-40B4-BE49-F238E27FC236}">
                <a16:creationId xmlns:a16="http://schemas.microsoft.com/office/drawing/2014/main" id="{1247F809-1C0F-4473-BEE1-877DC6A2BE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339" t="25217" r="79427" b="52196"/>
          <a:stretch>
            <a:fillRect/>
          </a:stretch>
        </p:blipFill>
        <p:spPr bwMode="auto">
          <a:xfrm>
            <a:off x="228600" y="1066800"/>
            <a:ext cx="1295400"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Picture 13">
            <a:extLst>
              <a:ext uri="{FF2B5EF4-FFF2-40B4-BE49-F238E27FC236}">
                <a16:creationId xmlns:a16="http://schemas.microsoft.com/office/drawing/2014/main" id="{597ABDC6-7E7C-47B6-814A-70F7C736BF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1066800"/>
            <a:ext cx="205740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2" name="Text Box 14">
            <a:extLst>
              <a:ext uri="{FF2B5EF4-FFF2-40B4-BE49-F238E27FC236}">
                <a16:creationId xmlns:a16="http://schemas.microsoft.com/office/drawing/2014/main" id="{F070EEA7-C9AB-45AD-A015-13A619315D59}"/>
              </a:ext>
            </a:extLst>
          </p:cNvPr>
          <p:cNvSpPr txBox="1">
            <a:spLocks noChangeArrowheads="1"/>
          </p:cNvSpPr>
          <p:nvPr/>
        </p:nvSpPr>
        <p:spPr bwMode="auto">
          <a:xfrm>
            <a:off x="7391400" y="1295400"/>
            <a:ext cx="1143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400" b="0"/>
              <a:t>Weighted graph</a:t>
            </a:r>
          </a:p>
        </p:txBody>
      </p:sp>
      <p:sp>
        <p:nvSpPr>
          <p:cNvPr id="5134" name="Rectangle 2">
            <a:extLst>
              <a:ext uri="{FF2B5EF4-FFF2-40B4-BE49-F238E27FC236}">
                <a16:creationId xmlns:a16="http://schemas.microsoft.com/office/drawing/2014/main" id="{E3F6E023-CC44-48E5-B3B1-D7AD50A2BF30}"/>
              </a:ext>
            </a:extLst>
          </p:cNvPr>
          <p:cNvSpPr>
            <a:spLocks noChangeArrowheads="1"/>
          </p:cNvSpPr>
          <p:nvPr/>
        </p:nvSpPr>
        <p:spPr bwMode="auto">
          <a:xfrm>
            <a:off x="457200" y="304800"/>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ctr" eaLnBrk="0" hangingPunct="0">
              <a:defRPr sz="4400">
                <a:solidFill>
                  <a:schemeClr val="tx1"/>
                </a:solidFill>
                <a:latin typeface="Calibri" panose="020F0502020204030204" pitchFamily="34" charset="0"/>
              </a:defRPr>
            </a:lvl1pPr>
            <a:lvl2pPr algn="ctr" eaLnBrk="0" hangingPunct="0">
              <a:defRPr sz="4400">
                <a:solidFill>
                  <a:schemeClr val="tx1"/>
                </a:solidFill>
                <a:latin typeface="Calibri" panose="020F0502020204030204" pitchFamily="34" charset="0"/>
              </a:defRPr>
            </a:lvl2pPr>
            <a:lvl3pPr algn="ctr" eaLnBrk="0" hangingPunct="0">
              <a:defRPr sz="4400">
                <a:solidFill>
                  <a:schemeClr val="tx1"/>
                </a:solidFill>
                <a:latin typeface="Calibri" panose="020F0502020204030204" pitchFamily="34" charset="0"/>
              </a:defRPr>
            </a:lvl3pPr>
            <a:lvl4pPr algn="ctr" eaLnBrk="0" hangingPunct="0">
              <a:defRPr sz="4400">
                <a:solidFill>
                  <a:schemeClr val="tx1"/>
                </a:solidFill>
                <a:latin typeface="Calibri" panose="020F0502020204030204" pitchFamily="34" charset="0"/>
              </a:defRPr>
            </a:lvl4pPr>
            <a:lvl5pPr algn="ctr" eaLnBrk="0" hangingPunct="0">
              <a:defRPr sz="4400">
                <a:solidFill>
                  <a:schemeClr val="tx1"/>
                </a:solidFill>
                <a:latin typeface="Calibri" panose="020F0502020204030204" pitchFamily="34" charset="0"/>
              </a:defRPr>
            </a:lvl5pPr>
            <a:lvl6pPr marL="457200" algn="ctr" eaLnBrk="0" fontAlgn="base" hangingPunct="0">
              <a:spcBef>
                <a:spcPct val="0"/>
              </a:spcBef>
              <a:spcAft>
                <a:spcPct val="0"/>
              </a:spcAft>
              <a:defRPr sz="4400">
                <a:solidFill>
                  <a:schemeClr val="tx1"/>
                </a:solidFill>
                <a:latin typeface="Calibri" panose="020F0502020204030204" pitchFamily="34" charset="0"/>
              </a:defRPr>
            </a:lvl6pPr>
            <a:lvl7pPr marL="914400" algn="ctr" eaLnBrk="0" fontAlgn="base" hangingPunct="0">
              <a:spcBef>
                <a:spcPct val="0"/>
              </a:spcBef>
              <a:spcAft>
                <a:spcPct val="0"/>
              </a:spcAft>
              <a:defRPr sz="4400">
                <a:solidFill>
                  <a:schemeClr val="tx1"/>
                </a:solidFill>
                <a:latin typeface="Calibri" panose="020F0502020204030204" pitchFamily="34" charset="0"/>
              </a:defRPr>
            </a:lvl7pPr>
            <a:lvl8pPr marL="1371600" algn="ctr" eaLnBrk="0" fontAlgn="base" hangingPunct="0">
              <a:spcBef>
                <a:spcPct val="0"/>
              </a:spcBef>
              <a:spcAft>
                <a:spcPct val="0"/>
              </a:spcAft>
              <a:defRPr sz="4400">
                <a:solidFill>
                  <a:schemeClr val="tx1"/>
                </a:solidFill>
                <a:latin typeface="Calibri" panose="020F0502020204030204" pitchFamily="34" charset="0"/>
              </a:defRPr>
            </a:lvl8pPr>
            <a:lvl9pPr marL="1828800" algn="ctr" eaLnBrk="0" fontAlgn="base" hangingPunct="0">
              <a:spcBef>
                <a:spcPct val="0"/>
              </a:spcBef>
              <a:spcAft>
                <a:spcPct val="0"/>
              </a:spcAft>
              <a:defRPr sz="4400">
                <a:solidFill>
                  <a:schemeClr val="tx1"/>
                </a:solidFill>
                <a:latin typeface="Calibri" panose="020F0502020204030204" pitchFamily="34" charset="0"/>
              </a:defRPr>
            </a:lvl9pPr>
          </a:lstStyle>
          <a:p>
            <a:pPr eaLnBrk="1" hangingPunct="1"/>
            <a:r>
              <a:rPr lang="en-US" altLang="en-US" sz="4000">
                <a:solidFill>
                  <a:srgbClr val="CC3300"/>
                </a:solidFill>
              </a:rPr>
              <a:t>Graph Examples - 4</a:t>
            </a:r>
          </a:p>
        </p:txBody>
      </p:sp>
      <p:sp>
        <p:nvSpPr>
          <p:cNvPr id="5136" name="Text Box 7">
            <a:extLst>
              <a:ext uri="{FF2B5EF4-FFF2-40B4-BE49-F238E27FC236}">
                <a16:creationId xmlns:a16="http://schemas.microsoft.com/office/drawing/2014/main" id="{172C1D8C-6559-4187-A38E-ED8502BB25D0}"/>
              </a:ext>
            </a:extLst>
          </p:cNvPr>
          <p:cNvSpPr txBox="1">
            <a:spLocks noChangeArrowheads="1"/>
          </p:cNvSpPr>
          <p:nvPr/>
        </p:nvSpPr>
        <p:spPr bwMode="auto">
          <a:xfrm>
            <a:off x="304800" y="3657600"/>
            <a:ext cx="1828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400" b="0"/>
              <a:t>An undirected graph with multiple edges</a:t>
            </a:r>
          </a:p>
        </p:txBody>
      </p:sp>
      <p:pic>
        <p:nvPicPr>
          <p:cNvPr id="5138" name="Picture 10">
            <a:extLst>
              <a:ext uri="{FF2B5EF4-FFF2-40B4-BE49-F238E27FC236}">
                <a16:creationId xmlns:a16="http://schemas.microsoft.com/office/drawing/2014/main" id="{AA7071F9-7DD4-442E-838F-E9C904148F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7083" t="23334" r="56250" b="53333"/>
          <a:stretch>
            <a:fillRect/>
          </a:stretch>
        </p:blipFill>
        <p:spPr bwMode="auto">
          <a:xfrm>
            <a:off x="457200" y="4191000"/>
            <a:ext cx="175260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9" name="Picture 11">
            <a:extLst>
              <a:ext uri="{FF2B5EF4-FFF2-40B4-BE49-F238E27FC236}">
                <a16:creationId xmlns:a16="http://schemas.microsoft.com/office/drawing/2014/main" id="{5BCB6FA3-5829-4A46-8A16-B3268356E5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47916" t="61667" r="35417" b="16945"/>
          <a:stretch>
            <a:fillRect/>
          </a:stretch>
        </p:blipFill>
        <p:spPr bwMode="auto">
          <a:xfrm>
            <a:off x="2819400" y="4038600"/>
            <a:ext cx="2209800" cy="177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0" name="Text Box 12">
            <a:extLst>
              <a:ext uri="{FF2B5EF4-FFF2-40B4-BE49-F238E27FC236}">
                <a16:creationId xmlns:a16="http://schemas.microsoft.com/office/drawing/2014/main" id="{328CD1B6-9975-4EB8-80F1-8FA08155FABF}"/>
              </a:ext>
            </a:extLst>
          </p:cNvPr>
          <p:cNvSpPr txBox="1">
            <a:spLocks noChangeArrowheads="1"/>
          </p:cNvSpPr>
          <p:nvPr/>
        </p:nvSpPr>
        <p:spPr bwMode="auto">
          <a:xfrm>
            <a:off x="3048000" y="3581400"/>
            <a:ext cx="1828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400" b="0"/>
              <a:t>An directed graph with multiple edges</a:t>
            </a:r>
          </a:p>
        </p:txBody>
      </p:sp>
      <p:pic>
        <p:nvPicPr>
          <p:cNvPr id="5143" name="Picture 18">
            <a:extLst>
              <a:ext uri="{FF2B5EF4-FFF2-40B4-BE49-F238E27FC236}">
                <a16:creationId xmlns:a16="http://schemas.microsoft.com/office/drawing/2014/main" id="{B11E9F39-A557-43A2-A48C-4744373542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39583" t="36111" r="43750" b="40555"/>
          <a:stretch>
            <a:fillRect/>
          </a:stretch>
        </p:blipFill>
        <p:spPr bwMode="auto">
          <a:xfrm>
            <a:off x="5410200" y="3810000"/>
            <a:ext cx="2438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4" name="Text Box 12">
            <a:extLst>
              <a:ext uri="{FF2B5EF4-FFF2-40B4-BE49-F238E27FC236}">
                <a16:creationId xmlns:a16="http://schemas.microsoft.com/office/drawing/2014/main" id="{31CA0D77-E309-4CEE-86EC-F3E0FB155980}"/>
              </a:ext>
            </a:extLst>
          </p:cNvPr>
          <p:cNvSpPr txBox="1">
            <a:spLocks noChangeArrowheads="1"/>
          </p:cNvSpPr>
          <p:nvPr/>
        </p:nvSpPr>
        <p:spPr bwMode="auto">
          <a:xfrm>
            <a:off x="6629400" y="3581400"/>
            <a:ext cx="1828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400" b="0"/>
              <a:t>An undirected graph with loops</a:t>
            </a:r>
          </a:p>
        </p:txBody>
      </p:sp>
      <p:sp>
        <p:nvSpPr>
          <p:cNvPr id="5145" name="Text Box 11">
            <a:extLst>
              <a:ext uri="{FF2B5EF4-FFF2-40B4-BE49-F238E27FC236}">
                <a16:creationId xmlns:a16="http://schemas.microsoft.com/office/drawing/2014/main" id="{09ECA517-40F9-4958-B8BE-2B28BE6779CF}"/>
              </a:ext>
            </a:extLst>
          </p:cNvPr>
          <p:cNvSpPr txBox="1">
            <a:spLocks noChangeArrowheads="1"/>
          </p:cNvSpPr>
          <p:nvPr/>
        </p:nvSpPr>
        <p:spPr bwMode="auto">
          <a:xfrm>
            <a:off x="152400" y="2057400"/>
            <a:ext cx="19812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400" b="0"/>
              <a:t>It is also a simple graph because it has no mutiple edges and no loops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a:extLst>
              <a:ext uri="{FF2B5EF4-FFF2-40B4-BE49-F238E27FC236}">
                <a16:creationId xmlns:a16="http://schemas.microsoft.com/office/drawing/2014/main" id="{19FBE5B4-BFC9-41F2-A2C8-68E200515F2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9219" name="Slide Number Placeholder 5">
            <a:extLst>
              <a:ext uri="{FF2B5EF4-FFF2-40B4-BE49-F238E27FC236}">
                <a16:creationId xmlns:a16="http://schemas.microsoft.com/office/drawing/2014/main" id="{112AA2C8-2493-48BD-B455-B31AC4E0739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3B7869FB-4DCF-449C-9FEB-23523586EAE5}" type="slidenum">
              <a:rPr lang="en-US" altLang="en-US" sz="1200" b="0">
                <a:solidFill>
                  <a:srgbClr val="898989"/>
                </a:solidFill>
              </a:rPr>
              <a:pPr eaLnBrk="1" hangingPunct="1"/>
              <a:t>15</a:t>
            </a:fld>
            <a:r>
              <a:rPr lang="en-US" altLang="en-US" sz="1200" b="0">
                <a:solidFill>
                  <a:srgbClr val="898989"/>
                </a:solidFill>
              </a:rPr>
              <a:t>/36</a:t>
            </a:r>
          </a:p>
        </p:txBody>
      </p:sp>
      <p:sp>
        <p:nvSpPr>
          <p:cNvPr id="9220" name="Rectangle 3">
            <a:extLst>
              <a:ext uri="{FF2B5EF4-FFF2-40B4-BE49-F238E27FC236}">
                <a16:creationId xmlns:a16="http://schemas.microsoft.com/office/drawing/2014/main" id="{06AB330E-F324-4456-9DEA-58A803890FFA}"/>
              </a:ext>
            </a:extLst>
          </p:cNvPr>
          <p:cNvSpPr>
            <a:spLocks noGrp="1" noChangeArrowheads="1"/>
          </p:cNvSpPr>
          <p:nvPr>
            <p:ph sz="quarter" idx="4294967295"/>
          </p:nvPr>
        </p:nvSpPr>
        <p:spPr>
          <a:xfrm>
            <a:off x="457200" y="914400"/>
            <a:ext cx="8305800" cy="1558925"/>
          </a:xfrm>
        </p:spPr>
        <p:txBody>
          <a:bodyPr>
            <a:spAutoFit/>
          </a:bodyPr>
          <a:lstStyle/>
          <a:p>
            <a:pPr marL="319088" indent="-319088" eaLnBrk="1" hangingPunct="1"/>
            <a:r>
              <a:rPr lang="en-US" altLang="en-US" sz="2400"/>
              <a:t>A </a:t>
            </a:r>
            <a:r>
              <a:rPr lang="en-US" altLang="en-US" sz="2200" b="1"/>
              <a:t>complete graph</a:t>
            </a:r>
            <a:r>
              <a:rPr lang="en-US" altLang="en-US" sz="2400"/>
              <a:t> is a graph where every pair of vertices is connected by an edge. </a:t>
            </a:r>
            <a:endParaRPr lang="en-US" altLang="en-US" sz="2200"/>
          </a:p>
          <a:p>
            <a:pPr marL="319088" indent="-319088" eaLnBrk="1" hangingPunct="1"/>
            <a:r>
              <a:rPr lang="en-US" altLang="en-US" sz="2200"/>
              <a:t>A </a:t>
            </a:r>
            <a:r>
              <a:rPr lang="en-US" altLang="en-US" sz="2200" b="1"/>
              <a:t>simple complete graph on </a:t>
            </a:r>
            <a:r>
              <a:rPr lang="en-US" altLang="en-US" sz="2200" b="1" i="1"/>
              <a:t>n</a:t>
            </a:r>
            <a:r>
              <a:rPr lang="en-US" altLang="en-US" sz="2200" b="1"/>
              <a:t> vertices</a:t>
            </a:r>
            <a:r>
              <a:rPr lang="en-US" altLang="en-US" sz="2200"/>
              <a:t> has </a:t>
            </a:r>
            <a:r>
              <a:rPr lang="en-US" altLang="en-US" sz="2200" i="1"/>
              <a:t>n</a:t>
            </a:r>
            <a:r>
              <a:rPr lang="en-US" altLang="en-US" sz="2200"/>
              <a:t> vertices and </a:t>
            </a:r>
            <a:r>
              <a:rPr lang="en-US" altLang="en-US" sz="2200" i="1"/>
              <a:t>n</a:t>
            </a:r>
            <a:r>
              <a:rPr lang="en-US" altLang="en-US" sz="2200"/>
              <a:t>(</a:t>
            </a:r>
            <a:r>
              <a:rPr lang="en-US" altLang="en-US" sz="2200" i="1"/>
              <a:t>n</a:t>
            </a:r>
            <a:r>
              <a:rPr lang="en-US" altLang="en-US" sz="2200"/>
              <a:t>-1)/2 edges, and is denoted by </a:t>
            </a:r>
            <a:r>
              <a:rPr lang="en-US" altLang="en-US" sz="2200" i="1"/>
              <a:t>Kn</a:t>
            </a:r>
            <a:r>
              <a:rPr lang="en-US" altLang="en-US" sz="2200"/>
              <a:t> </a:t>
            </a:r>
          </a:p>
        </p:txBody>
      </p:sp>
      <p:sp>
        <p:nvSpPr>
          <p:cNvPr id="28675" name="Slide Number Placeholder 3">
            <a:extLst>
              <a:ext uri="{FF2B5EF4-FFF2-40B4-BE49-F238E27FC236}">
                <a16:creationId xmlns:a16="http://schemas.microsoft.com/office/drawing/2014/main" id="{13A5264D-AAAC-4648-B00A-759E1F365C7A}"/>
              </a:ext>
            </a:extLst>
          </p:cNvPr>
          <p:cNvSpPr txBox="1">
            <a:spLocks noGrp="1"/>
          </p:cNvSpPr>
          <p:nvPr/>
        </p:nvSpPr>
        <p:spPr bwMode="auto">
          <a:xfrm>
            <a:off x="0" y="1036638"/>
            <a:ext cx="533400" cy="244475"/>
          </a:xfrm>
          <a:prstGeom prst="rect">
            <a:avLst/>
          </a:prstGeom>
          <a:noFill/>
          <a:ln>
            <a:miter lim="800000"/>
            <a:headEnd/>
            <a:tailEnd/>
          </a:ln>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89A6CF90-97E9-40F3-ABB6-971265B318EC}" type="slidenum">
              <a:rPr lang="en-US" altLang="en-US" sz="1200">
                <a:solidFill>
                  <a:srgbClr val="FFFFFF"/>
                </a:solidFill>
              </a:rPr>
              <a:pPr algn="ctr" eaLnBrk="1" hangingPunct="1">
                <a:lnSpc>
                  <a:spcPct val="80000"/>
                </a:lnSpc>
              </a:pPr>
              <a:t>15</a:t>
            </a:fld>
            <a:endParaRPr lang="en-US" altLang="en-US" sz="1200">
              <a:solidFill>
                <a:srgbClr val="FFFFFF"/>
              </a:solidFill>
            </a:endParaRPr>
          </a:p>
        </p:txBody>
      </p:sp>
      <p:sp>
        <p:nvSpPr>
          <p:cNvPr id="9222" name="Rectangle 2">
            <a:extLst>
              <a:ext uri="{FF2B5EF4-FFF2-40B4-BE49-F238E27FC236}">
                <a16:creationId xmlns:a16="http://schemas.microsoft.com/office/drawing/2014/main" id="{D724E606-95C8-4242-A19E-ECD6E0D0CC33}"/>
              </a:ext>
            </a:extLst>
          </p:cNvPr>
          <p:cNvSpPr>
            <a:spLocks noChangeArrowheads="1"/>
          </p:cNvSpPr>
          <p:nvPr/>
        </p:nvSpPr>
        <p:spPr bwMode="auto">
          <a:xfrm>
            <a:off x="457200" y="222250"/>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4000">
                <a:solidFill>
                  <a:srgbClr val="CC3300"/>
                </a:solidFill>
                <a:latin typeface="Calibri" panose="020F0502020204030204" pitchFamily="34" charset="0"/>
              </a:rPr>
              <a:t>Graph Terminology - 7</a:t>
            </a:r>
          </a:p>
        </p:txBody>
      </p:sp>
      <p:pic>
        <p:nvPicPr>
          <p:cNvPr id="9223" name="Picture 11">
            <a:extLst>
              <a:ext uri="{FF2B5EF4-FFF2-40B4-BE49-F238E27FC236}">
                <a16:creationId xmlns:a16="http://schemas.microsoft.com/office/drawing/2014/main" id="{E786F170-1463-46E8-A1E6-EAF7C8F474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463" t="39999" r="41667" b="41539"/>
          <a:stretch>
            <a:fillRect/>
          </a:stretch>
        </p:blipFill>
        <p:spPr bwMode="auto">
          <a:xfrm>
            <a:off x="1600200" y="3048000"/>
            <a:ext cx="52578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Rectangle 3">
            <a:extLst>
              <a:ext uri="{FF2B5EF4-FFF2-40B4-BE49-F238E27FC236}">
                <a16:creationId xmlns:a16="http://schemas.microsoft.com/office/drawing/2014/main" id="{87728CE3-59CF-41A5-B1EC-593CA79365B3}"/>
              </a:ext>
            </a:extLst>
          </p:cNvPr>
          <p:cNvSpPr>
            <a:spLocks noChangeArrowheads="1"/>
          </p:cNvSpPr>
          <p:nvPr/>
        </p:nvSpPr>
        <p:spPr bwMode="auto">
          <a:xfrm>
            <a:off x="304800" y="48768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20000"/>
              </a:spcBef>
              <a:buFont typeface="Arial" panose="020B0604020202020204" pitchFamily="34" charset="0"/>
              <a:buChar char="•"/>
            </a:pPr>
            <a:r>
              <a:rPr lang="en-US" altLang="en-US" sz="2400" b="0">
                <a:latin typeface="Calibri" panose="020F0502020204030204" pitchFamily="34" charset="0"/>
              </a:rPr>
              <a:t>A </a:t>
            </a:r>
            <a:r>
              <a:rPr lang="en-US" altLang="en-US" sz="2400" b="0" i="1">
                <a:latin typeface="Calibri" panose="020F0502020204030204" pitchFamily="34" charset="0"/>
              </a:rPr>
              <a:t>graph</a:t>
            </a:r>
            <a:r>
              <a:rPr lang="en-US" altLang="en-US" sz="2400" b="0">
                <a:latin typeface="Calibri" panose="020F0502020204030204" pitchFamily="34" charset="0"/>
              </a:rPr>
              <a:t> G'=(V', E') is a subgraph of another graph G=(V, E) iff  V </a:t>
            </a:r>
          </a:p>
        </p:txBody>
      </p:sp>
      <p:pic>
        <p:nvPicPr>
          <p:cNvPr id="9225" name="Picture 13">
            <a:extLst>
              <a:ext uri="{FF2B5EF4-FFF2-40B4-BE49-F238E27FC236}">
                <a16:creationId xmlns:a16="http://schemas.microsoft.com/office/drawing/2014/main" id="{525B971B-8E95-4ED7-9DD9-ECCA3D6BAB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9640" t="29515" r="68642" b="66464"/>
          <a:stretch>
            <a:fillRect/>
          </a:stretch>
        </p:blipFill>
        <p:spPr bwMode="auto">
          <a:xfrm>
            <a:off x="2895600" y="5334000"/>
            <a:ext cx="2819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a:extLst>
              <a:ext uri="{FF2B5EF4-FFF2-40B4-BE49-F238E27FC236}">
                <a16:creationId xmlns:a16="http://schemas.microsoft.com/office/drawing/2014/main" id="{039E14A9-D90A-44B3-80C8-403AE4CD695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0243" name="Slide Number Placeholder 5">
            <a:extLst>
              <a:ext uri="{FF2B5EF4-FFF2-40B4-BE49-F238E27FC236}">
                <a16:creationId xmlns:a16="http://schemas.microsoft.com/office/drawing/2014/main" id="{76C3B28E-4928-4D62-99B8-754D2B25F47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065D9F07-3875-40CE-9340-627CE5FC9843}" type="slidenum">
              <a:rPr lang="en-US" altLang="en-US" sz="1200" b="0">
                <a:solidFill>
                  <a:srgbClr val="898989"/>
                </a:solidFill>
              </a:rPr>
              <a:pPr eaLnBrk="1" hangingPunct="1"/>
              <a:t>16</a:t>
            </a:fld>
            <a:r>
              <a:rPr lang="en-US" altLang="en-US" sz="1200" b="0">
                <a:solidFill>
                  <a:srgbClr val="898989"/>
                </a:solidFill>
              </a:rPr>
              <a:t>/36</a:t>
            </a:r>
          </a:p>
        </p:txBody>
      </p:sp>
      <p:sp>
        <p:nvSpPr>
          <p:cNvPr id="28675" name="Slide Number Placeholder 3">
            <a:extLst>
              <a:ext uri="{FF2B5EF4-FFF2-40B4-BE49-F238E27FC236}">
                <a16:creationId xmlns:a16="http://schemas.microsoft.com/office/drawing/2014/main" id="{2A58E2AE-53DE-488F-9589-EFC2E3F453D8}"/>
              </a:ext>
            </a:extLst>
          </p:cNvPr>
          <p:cNvSpPr txBox="1">
            <a:spLocks noGrp="1"/>
          </p:cNvSpPr>
          <p:nvPr/>
        </p:nvSpPr>
        <p:spPr bwMode="auto">
          <a:xfrm>
            <a:off x="0" y="1036638"/>
            <a:ext cx="533400" cy="244475"/>
          </a:xfrm>
          <a:prstGeom prst="rect">
            <a:avLst/>
          </a:prstGeom>
          <a:noFill/>
          <a:ln>
            <a:miter lim="800000"/>
            <a:headEnd/>
            <a:tailEnd/>
          </a:ln>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AD85F9F0-8028-4497-959D-FF5D38F516F6}" type="slidenum">
              <a:rPr lang="en-US" altLang="en-US" sz="1200">
                <a:solidFill>
                  <a:srgbClr val="FFFFFF"/>
                </a:solidFill>
              </a:rPr>
              <a:pPr algn="ctr" eaLnBrk="1" hangingPunct="1">
                <a:lnSpc>
                  <a:spcPct val="80000"/>
                </a:lnSpc>
              </a:pPr>
              <a:t>16</a:t>
            </a:fld>
            <a:endParaRPr lang="en-US" altLang="en-US" sz="1200">
              <a:solidFill>
                <a:srgbClr val="FFFFFF"/>
              </a:solidFill>
            </a:endParaRPr>
          </a:p>
        </p:txBody>
      </p:sp>
      <p:sp>
        <p:nvSpPr>
          <p:cNvPr id="10245" name="Rectangle 2">
            <a:extLst>
              <a:ext uri="{FF2B5EF4-FFF2-40B4-BE49-F238E27FC236}">
                <a16:creationId xmlns:a16="http://schemas.microsoft.com/office/drawing/2014/main" id="{385B5AC5-91D7-4424-AB26-77E7C58231E7}"/>
              </a:ext>
            </a:extLst>
          </p:cNvPr>
          <p:cNvSpPr>
            <a:spLocks noChangeArrowheads="1"/>
          </p:cNvSpPr>
          <p:nvPr/>
        </p:nvSpPr>
        <p:spPr bwMode="auto">
          <a:xfrm>
            <a:off x="381000" y="471488"/>
            <a:ext cx="822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3600">
                <a:latin typeface="Calibri" panose="020F0502020204030204" pitchFamily="34" charset="0"/>
              </a:rPr>
              <a:t> </a:t>
            </a:r>
            <a:r>
              <a:rPr lang="en-US" altLang="en-US" sz="3600">
                <a:solidFill>
                  <a:srgbClr val="CC3300"/>
                </a:solidFill>
                <a:latin typeface="Calibri" panose="020F0502020204030204" pitchFamily="34" charset="0"/>
              </a:rPr>
              <a:t>Summary for Basic Notions on Graph</a:t>
            </a:r>
          </a:p>
        </p:txBody>
      </p:sp>
      <p:sp>
        <p:nvSpPr>
          <p:cNvPr id="10248" name="Text Box 8">
            <a:extLst>
              <a:ext uri="{FF2B5EF4-FFF2-40B4-BE49-F238E27FC236}">
                <a16:creationId xmlns:a16="http://schemas.microsoft.com/office/drawing/2014/main" id="{26D4DE1B-F49C-4A67-9AA8-FE9229E6ED71}"/>
              </a:ext>
            </a:extLst>
          </p:cNvPr>
          <p:cNvSpPr txBox="1">
            <a:spLocks noChangeArrowheads="1"/>
          </p:cNvSpPr>
          <p:nvPr/>
        </p:nvSpPr>
        <p:spPr bwMode="auto">
          <a:xfrm>
            <a:off x="381000" y="1371600"/>
            <a:ext cx="8458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000" b="0"/>
              <a:t>Vertex, edge, (directed, undirected edge), (directed, undirected graph), adjacent vertices, incident edge,degree, isolated vertex, parallel edge or multiple edge, loop, simple graph, multigraph, path, simple path, cycle, connected, strongly connected, weakly connected, subgraph, spanning subgraph, forest, tree, spanning tree, complete graph, simple complete graph, cut-vertex (articulation point), bridge(cut-edge), block,...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a:extLst>
              <a:ext uri="{FF2B5EF4-FFF2-40B4-BE49-F238E27FC236}">
                <a16:creationId xmlns:a16="http://schemas.microsoft.com/office/drawing/2014/main" id="{352A9A6A-2E8F-47F8-89FC-42BEA9F26E1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1267" name="Slide Number Placeholder 5">
            <a:extLst>
              <a:ext uri="{FF2B5EF4-FFF2-40B4-BE49-F238E27FC236}">
                <a16:creationId xmlns:a16="http://schemas.microsoft.com/office/drawing/2014/main" id="{818B0199-BB30-40B9-B989-DABF3ABEC1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037243CF-D137-4C5A-B136-AEDBA5ABD128}" type="slidenum">
              <a:rPr lang="en-US" altLang="en-US" sz="1200" b="0">
                <a:solidFill>
                  <a:srgbClr val="898989"/>
                </a:solidFill>
              </a:rPr>
              <a:pPr eaLnBrk="1" hangingPunct="1"/>
              <a:t>17</a:t>
            </a:fld>
            <a:r>
              <a:rPr lang="en-US" altLang="en-US" sz="1200" b="0">
                <a:solidFill>
                  <a:srgbClr val="898989"/>
                </a:solidFill>
              </a:rPr>
              <a:t>/36</a:t>
            </a:r>
          </a:p>
        </p:txBody>
      </p:sp>
      <p:sp>
        <p:nvSpPr>
          <p:cNvPr id="11268" name="Title 1">
            <a:extLst>
              <a:ext uri="{FF2B5EF4-FFF2-40B4-BE49-F238E27FC236}">
                <a16:creationId xmlns:a16="http://schemas.microsoft.com/office/drawing/2014/main" id="{2C808C02-A51D-4B3A-96E4-B2D6FBDD45A7}"/>
              </a:ext>
            </a:extLst>
          </p:cNvPr>
          <p:cNvSpPr>
            <a:spLocks noGrp="1"/>
          </p:cNvSpPr>
          <p:nvPr>
            <p:ph type="title" idx="4294967295"/>
          </p:nvPr>
        </p:nvSpPr>
        <p:spPr>
          <a:xfrm>
            <a:off x="762000" y="365125"/>
            <a:ext cx="7239000" cy="701675"/>
          </a:xfrm>
        </p:spPr>
        <p:txBody>
          <a:bodyPr>
            <a:spAutoFit/>
          </a:bodyPr>
          <a:lstStyle/>
          <a:p>
            <a:pPr eaLnBrk="1" hangingPunct="1"/>
            <a:r>
              <a:rPr lang="en-US" altLang="en-US" sz="4000" b="1">
                <a:solidFill>
                  <a:srgbClr val="CC3300"/>
                </a:solidFill>
              </a:rPr>
              <a:t>Graph applications</a:t>
            </a:r>
          </a:p>
        </p:txBody>
      </p:sp>
      <p:sp>
        <p:nvSpPr>
          <p:cNvPr id="11269" name="Content Placeholder 3">
            <a:extLst>
              <a:ext uri="{FF2B5EF4-FFF2-40B4-BE49-F238E27FC236}">
                <a16:creationId xmlns:a16="http://schemas.microsoft.com/office/drawing/2014/main" id="{5C641E07-ABFA-41EE-9F48-C387D6AAEEC0}"/>
              </a:ext>
            </a:extLst>
          </p:cNvPr>
          <p:cNvSpPr>
            <a:spLocks noGrp="1"/>
          </p:cNvSpPr>
          <p:nvPr>
            <p:ph sz="quarter" idx="4294967295"/>
          </p:nvPr>
        </p:nvSpPr>
        <p:spPr>
          <a:xfrm>
            <a:off x="990600" y="1219200"/>
            <a:ext cx="3886200" cy="2760663"/>
          </a:xfrm>
        </p:spPr>
        <p:txBody>
          <a:bodyPr>
            <a:spAutoFit/>
          </a:bodyPr>
          <a:lstStyle/>
          <a:p>
            <a:pPr marL="319088" indent="-319088" eaLnBrk="1" hangingPunct="1"/>
            <a:r>
              <a:rPr lang="en-US" altLang="en-US" sz="2700"/>
              <a:t>Electronic circuits</a:t>
            </a:r>
          </a:p>
          <a:p>
            <a:pPr marL="319088" indent="-319088" eaLnBrk="1" hangingPunct="1"/>
            <a:r>
              <a:rPr lang="en-US" altLang="en-US" sz="2700"/>
              <a:t>Transportation networks</a:t>
            </a:r>
          </a:p>
          <a:p>
            <a:pPr marL="319088" indent="-319088" eaLnBrk="1" hangingPunct="1"/>
            <a:r>
              <a:rPr lang="en-US" altLang="en-US" sz="2700"/>
              <a:t>Computer networks</a:t>
            </a:r>
          </a:p>
          <a:p>
            <a:pPr marL="319088" indent="-319088" eaLnBrk="1" hangingPunct="1"/>
            <a:r>
              <a:rPr lang="en-US" altLang="en-US" sz="2700"/>
              <a:t>Database</a:t>
            </a:r>
          </a:p>
          <a:p>
            <a:pPr marL="639763" lvl="1" indent="-273050" eaLnBrk="1" hangingPunct="1"/>
            <a:r>
              <a:rPr lang="en-US" altLang="en-US" sz="2000"/>
              <a:t>Entity-relationship diagram </a:t>
            </a:r>
          </a:p>
        </p:txBody>
      </p:sp>
      <p:sp>
        <p:nvSpPr>
          <p:cNvPr id="3" name="Slide Number Placeholder 2">
            <a:extLst>
              <a:ext uri="{FF2B5EF4-FFF2-40B4-BE49-F238E27FC236}">
                <a16:creationId xmlns:a16="http://schemas.microsoft.com/office/drawing/2014/main" id="{F47D2CE3-85DD-48CF-BB70-A1ED10E9DB7D}"/>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00E99528-D51E-4841-9D1E-A6E311988708}" type="slidenum">
              <a:rPr lang="en-US" altLang="en-US" sz="1200">
                <a:solidFill>
                  <a:srgbClr val="FFFFFF"/>
                </a:solidFill>
              </a:rPr>
              <a:pPr algn="ctr" eaLnBrk="1" hangingPunct="1">
                <a:lnSpc>
                  <a:spcPct val="80000"/>
                </a:lnSpc>
              </a:pPr>
              <a:t>17</a:t>
            </a:fld>
            <a:endParaRPr lang="en-US" altLang="en-US" sz="1200">
              <a:solidFill>
                <a:srgbClr val="FFFFFF"/>
              </a:solidFill>
            </a:endParaRPr>
          </a:p>
        </p:txBody>
      </p:sp>
      <p:pic>
        <p:nvPicPr>
          <p:cNvPr id="4100" name="Picture 4">
            <a:extLst>
              <a:ext uri="{FF2B5EF4-FFF2-40B4-BE49-F238E27FC236}">
                <a16:creationId xmlns:a16="http://schemas.microsoft.com/office/drawing/2014/main" id="{202C6741-9708-4F4C-ADA6-40A2ADAA8A4E}"/>
              </a:ext>
            </a:extLst>
          </p:cNvPr>
          <p:cNvPicPr>
            <a:picLocks noChangeAspect="1" noChangeArrowheads="1"/>
          </p:cNvPicPr>
          <p:nvPr/>
        </p:nvPicPr>
        <p:blipFill>
          <a:blip r:embed="rId3"/>
          <a:srcRect/>
          <a:stretch>
            <a:fillRect/>
          </a:stretch>
        </p:blipFill>
        <p:spPr bwMode="auto">
          <a:xfrm>
            <a:off x="5410200" y="1066800"/>
            <a:ext cx="3429000" cy="4703763"/>
          </a:xfrm>
          <a:prstGeom prst="rect">
            <a:avLst/>
          </a:prstGeom>
          <a:ln>
            <a:headEnd/>
            <a:tailEnd/>
          </a:ln>
        </p:spPr>
        <p:style>
          <a:lnRef idx="2">
            <a:schemeClr val="accent3"/>
          </a:lnRef>
          <a:fillRef idx="1">
            <a:schemeClr val="lt1"/>
          </a:fillRef>
          <a:effectRef idx="0">
            <a:schemeClr val="accent3"/>
          </a:effectRef>
          <a:fontRef idx="minor">
            <a:schemeClr val="dk1"/>
          </a:fontRef>
        </p:style>
      </p:pic>
      <p:pic>
        <p:nvPicPr>
          <p:cNvPr id="4101" name="Picture 5">
            <a:extLst>
              <a:ext uri="{FF2B5EF4-FFF2-40B4-BE49-F238E27FC236}">
                <a16:creationId xmlns:a16="http://schemas.microsoft.com/office/drawing/2014/main" id="{7F95AB5F-6E46-482C-A0F7-CD02C2D3F04D}"/>
              </a:ext>
            </a:extLst>
          </p:cNvPr>
          <p:cNvPicPr>
            <a:picLocks noChangeAspect="1" noChangeArrowheads="1"/>
          </p:cNvPicPr>
          <p:nvPr/>
        </p:nvPicPr>
        <p:blipFill>
          <a:blip r:embed="rId4"/>
          <a:srcRect/>
          <a:stretch>
            <a:fillRect/>
          </a:stretch>
        </p:blipFill>
        <p:spPr bwMode="auto">
          <a:xfrm>
            <a:off x="381000" y="4030663"/>
            <a:ext cx="4800600" cy="2293937"/>
          </a:xfrm>
          <a:prstGeom prst="rect">
            <a:avLst/>
          </a:prstGeom>
          <a:ln>
            <a:headEnd/>
            <a:tailEnd/>
          </a:ln>
        </p:spPr>
        <p:style>
          <a:lnRef idx="2">
            <a:schemeClr val="accent3"/>
          </a:lnRef>
          <a:fillRef idx="1">
            <a:schemeClr val="lt1"/>
          </a:fillRef>
          <a:effectRef idx="0">
            <a:schemeClr val="accent3"/>
          </a:effectRef>
          <a:fontRef idx="minor">
            <a:schemeClr val="dk1"/>
          </a:fontRef>
        </p:style>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a:extLst>
              <a:ext uri="{FF2B5EF4-FFF2-40B4-BE49-F238E27FC236}">
                <a16:creationId xmlns:a16="http://schemas.microsoft.com/office/drawing/2014/main" id="{0EDEBAB3-1640-4CD8-9869-40A13CD6986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2291" name="Slide Number Placeholder 5">
            <a:extLst>
              <a:ext uri="{FF2B5EF4-FFF2-40B4-BE49-F238E27FC236}">
                <a16:creationId xmlns:a16="http://schemas.microsoft.com/office/drawing/2014/main" id="{101DADB4-7622-43DD-A4D2-F769390389A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B8F2FF3E-DD23-40C5-99BE-3641AAED1525}" type="slidenum">
              <a:rPr lang="en-US" altLang="en-US" sz="1200" b="0">
                <a:solidFill>
                  <a:srgbClr val="898989"/>
                </a:solidFill>
              </a:rPr>
              <a:pPr eaLnBrk="1" hangingPunct="1"/>
              <a:t>18</a:t>
            </a:fld>
            <a:r>
              <a:rPr lang="en-US" altLang="en-US" sz="1200" b="0">
                <a:solidFill>
                  <a:srgbClr val="898989"/>
                </a:solidFill>
              </a:rPr>
              <a:t>/36</a:t>
            </a:r>
          </a:p>
        </p:txBody>
      </p:sp>
      <p:pic>
        <p:nvPicPr>
          <p:cNvPr id="12292" name="Picture 7">
            <a:extLst>
              <a:ext uri="{FF2B5EF4-FFF2-40B4-BE49-F238E27FC236}">
                <a16:creationId xmlns:a16="http://schemas.microsoft.com/office/drawing/2014/main" id="{6F44F568-00D3-47E5-9DD1-94AF74681A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47813"/>
            <a:ext cx="7010400"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Rectangle 2">
            <a:extLst>
              <a:ext uri="{FF2B5EF4-FFF2-40B4-BE49-F238E27FC236}">
                <a16:creationId xmlns:a16="http://schemas.microsoft.com/office/drawing/2014/main" id="{E8CACA42-CCCC-40B8-B483-EF06870CA328}"/>
              </a:ext>
            </a:extLst>
          </p:cNvPr>
          <p:cNvSpPr>
            <a:spLocks noGrp="1" noChangeArrowheads="1"/>
          </p:cNvSpPr>
          <p:nvPr>
            <p:ph type="title" idx="4294967295"/>
          </p:nvPr>
        </p:nvSpPr>
        <p:spPr>
          <a:xfrm>
            <a:off x="457200" y="381000"/>
            <a:ext cx="7620000" cy="701675"/>
          </a:xfrm>
        </p:spPr>
        <p:txBody>
          <a:bodyPr>
            <a:spAutoFit/>
          </a:bodyPr>
          <a:lstStyle/>
          <a:p>
            <a:pPr eaLnBrk="1" hangingPunct="1"/>
            <a:r>
              <a:rPr lang="en-US" altLang="en-US" sz="4000" b="1">
                <a:solidFill>
                  <a:srgbClr val="CC3300"/>
                </a:solidFill>
              </a:rPr>
              <a:t>Graph Representation – 1</a:t>
            </a:r>
          </a:p>
        </p:txBody>
      </p:sp>
      <p:sp>
        <p:nvSpPr>
          <p:cNvPr id="30723" name="Slide Number Placeholder 3">
            <a:extLst>
              <a:ext uri="{FF2B5EF4-FFF2-40B4-BE49-F238E27FC236}">
                <a16:creationId xmlns:a16="http://schemas.microsoft.com/office/drawing/2014/main" id="{4B25456F-5B5E-492C-944B-544DB23434D1}"/>
              </a:ext>
            </a:extLst>
          </p:cNvPr>
          <p:cNvSpPr txBox="1">
            <a:spLocks noGrp="1"/>
          </p:cNvSpPr>
          <p:nvPr/>
        </p:nvSpPr>
        <p:spPr bwMode="auto">
          <a:xfrm>
            <a:off x="0" y="1271588"/>
            <a:ext cx="533400" cy="244475"/>
          </a:xfrm>
          <a:prstGeom prst="rect">
            <a:avLst/>
          </a:prstGeom>
          <a:noFill/>
          <a:ln>
            <a:miter lim="800000"/>
            <a:headEnd/>
            <a:tailEnd/>
          </a:ln>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6B7AC344-662A-454A-BE54-2A29CEFE3223}" type="slidenum">
              <a:rPr lang="en-US" altLang="en-US" sz="1200">
                <a:solidFill>
                  <a:srgbClr val="FFFFFF"/>
                </a:solidFill>
              </a:rPr>
              <a:pPr algn="ctr" eaLnBrk="1" hangingPunct="1">
                <a:lnSpc>
                  <a:spcPct val="80000"/>
                </a:lnSpc>
              </a:pPr>
              <a:t>18</a:t>
            </a:fld>
            <a:endParaRPr lang="en-US" altLang="en-US" sz="1200">
              <a:solidFill>
                <a:srgbClr val="FFFFFF"/>
              </a:solidFill>
            </a:endParaRPr>
          </a:p>
        </p:txBody>
      </p:sp>
      <p:sp>
        <p:nvSpPr>
          <p:cNvPr id="12295" name="Text Box 4">
            <a:extLst>
              <a:ext uri="{FF2B5EF4-FFF2-40B4-BE49-F238E27FC236}">
                <a16:creationId xmlns:a16="http://schemas.microsoft.com/office/drawing/2014/main" id="{159AE9A4-1DF4-427C-B267-B2F318AA1C69}"/>
              </a:ext>
            </a:extLst>
          </p:cNvPr>
          <p:cNvSpPr txBox="1">
            <a:spLocks noChangeArrowheads="1"/>
          </p:cNvSpPr>
          <p:nvPr/>
        </p:nvSpPr>
        <p:spPr bwMode="auto">
          <a:xfrm>
            <a:off x="990600" y="5662613"/>
            <a:ext cx="32004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400"/>
              <a:t>Graph representations.</a:t>
            </a:r>
          </a:p>
          <a:p>
            <a:pPr eaLnBrk="1" hangingPunct="1"/>
            <a:r>
              <a:rPr lang="en-US" altLang="en-US" sz="1400"/>
              <a:t>A graph (a)</a:t>
            </a:r>
            <a:r>
              <a:rPr lang="en-US" altLang="en-US" sz="1400" b="0"/>
              <a:t> can be </a:t>
            </a:r>
            <a:r>
              <a:rPr lang="en-US" altLang="en-US" sz="1400"/>
              <a:t>represented as</a:t>
            </a:r>
          </a:p>
          <a:p>
            <a:pPr eaLnBrk="1" hangingPunct="1"/>
            <a:r>
              <a:rPr lang="en-US" altLang="en-US" sz="1400" b="0"/>
              <a:t> </a:t>
            </a:r>
            <a:r>
              <a:rPr lang="en-US" altLang="en-US" sz="1400"/>
              <a:t>(b–c) an adjacency list.</a:t>
            </a:r>
          </a:p>
        </p:txBody>
      </p:sp>
      <p:sp>
        <p:nvSpPr>
          <p:cNvPr id="12296" name="Rectangle 2">
            <a:extLst>
              <a:ext uri="{FF2B5EF4-FFF2-40B4-BE49-F238E27FC236}">
                <a16:creationId xmlns:a16="http://schemas.microsoft.com/office/drawing/2014/main" id="{BA64F2EC-609B-4612-B740-CCE89DA6E04A}"/>
              </a:ext>
            </a:extLst>
          </p:cNvPr>
          <p:cNvSpPr>
            <a:spLocks noChangeArrowheads="1"/>
          </p:cNvSpPr>
          <p:nvPr/>
        </p:nvSpPr>
        <p:spPr bwMode="auto">
          <a:xfrm>
            <a:off x="533400" y="952500"/>
            <a:ext cx="685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800">
                <a:solidFill>
                  <a:srgbClr val="CC3300"/>
                </a:solidFill>
                <a:latin typeface="Calibri" panose="020F0502020204030204" pitchFamily="34" charset="0"/>
              </a:rPr>
              <a:t>(Adjacency list)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a:extLst>
              <a:ext uri="{FF2B5EF4-FFF2-40B4-BE49-F238E27FC236}">
                <a16:creationId xmlns:a16="http://schemas.microsoft.com/office/drawing/2014/main" id="{083F3EFA-9922-4A84-9359-C98A60BB18A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3315" name="Slide Number Placeholder 5">
            <a:extLst>
              <a:ext uri="{FF2B5EF4-FFF2-40B4-BE49-F238E27FC236}">
                <a16:creationId xmlns:a16="http://schemas.microsoft.com/office/drawing/2014/main" id="{145ADBEF-87A1-459F-99E1-63D046697C8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7B944626-DEF1-46B0-B219-203A4774653D}" type="slidenum">
              <a:rPr lang="en-US" altLang="en-US" sz="1200" b="0">
                <a:solidFill>
                  <a:srgbClr val="898989"/>
                </a:solidFill>
              </a:rPr>
              <a:pPr eaLnBrk="1" hangingPunct="1"/>
              <a:t>19</a:t>
            </a:fld>
            <a:r>
              <a:rPr lang="en-US" altLang="en-US" sz="1200" b="0">
                <a:solidFill>
                  <a:srgbClr val="898989"/>
                </a:solidFill>
              </a:rPr>
              <a:t>/36</a:t>
            </a:r>
          </a:p>
        </p:txBody>
      </p:sp>
      <p:pic>
        <p:nvPicPr>
          <p:cNvPr id="13316" name="Picture 5">
            <a:extLst>
              <a:ext uri="{FF2B5EF4-FFF2-40B4-BE49-F238E27FC236}">
                <a16:creationId xmlns:a16="http://schemas.microsoft.com/office/drawing/2014/main" id="{C73CBC2A-BE92-43CE-B64A-1F53B38CA7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600200"/>
            <a:ext cx="6248400" cy="392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Slide Number Placeholder 3">
            <a:extLst>
              <a:ext uri="{FF2B5EF4-FFF2-40B4-BE49-F238E27FC236}">
                <a16:creationId xmlns:a16="http://schemas.microsoft.com/office/drawing/2014/main" id="{5F579494-5620-41BE-8734-FD6017CE041B}"/>
              </a:ext>
            </a:extLst>
          </p:cNvPr>
          <p:cNvSpPr txBox="1">
            <a:spLocks noGrp="1"/>
          </p:cNvSpPr>
          <p:nvPr/>
        </p:nvSpPr>
        <p:spPr bwMode="auto">
          <a:xfrm>
            <a:off x="0" y="1271588"/>
            <a:ext cx="533400" cy="244475"/>
          </a:xfrm>
          <a:prstGeom prst="rect">
            <a:avLst/>
          </a:prstGeom>
          <a:noFill/>
          <a:ln>
            <a:miter lim="800000"/>
            <a:headEnd/>
            <a:tailEnd/>
          </a:ln>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AC1E34E7-1450-44D9-9C82-0B7D187C1406}" type="slidenum">
              <a:rPr lang="en-US" altLang="en-US" sz="1200">
                <a:solidFill>
                  <a:srgbClr val="FFFFFF"/>
                </a:solidFill>
              </a:rPr>
              <a:pPr algn="ctr" eaLnBrk="1" hangingPunct="1">
                <a:lnSpc>
                  <a:spcPct val="80000"/>
                </a:lnSpc>
              </a:pPr>
              <a:t>19</a:t>
            </a:fld>
            <a:endParaRPr lang="en-US" altLang="en-US" sz="1200">
              <a:solidFill>
                <a:srgbClr val="FFFFFF"/>
              </a:solidFill>
            </a:endParaRPr>
          </a:p>
        </p:txBody>
      </p:sp>
      <p:sp>
        <p:nvSpPr>
          <p:cNvPr id="13318" name="Text Box 3">
            <a:extLst>
              <a:ext uri="{FF2B5EF4-FFF2-40B4-BE49-F238E27FC236}">
                <a16:creationId xmlns:a16="http://schemas.microsoft.com/office/drawing/2014/main" id="{873E823F-15A4-445F-BDD8-80C0F194D857}"/>
              </a:ext>
            </a:extLst>
          </p:cNvPr>
          <p:cNvSpPr txBox="1">
            <a:spLocks noChangeArrowheads="1"/>
          </p:cNvSpPr>
          <p:nvPr/>
        </p:nvSpPr>
        <p:spPr bwMode="auto">
          <a:xfrm>
            <a:off x="1981200" y="5638800"/>
            <a:ext cx="5318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000"/>
              <a:t>Graph represented by an adjacency matrix</a:t>
            </a:r>
          </a:p>
        </p:txBody>
      </p:sp>
      <p:sp>
        <p:nvSpPr>
          <p:cNvPr id="13319" name="Rectangle 2">
            <a:extLst>
              <a:ext uri="{FF2B5EF4-FFF2-40B4-BE49-F238E27FC236}">
                <a16:creationId xmlns:a16="http://schemas.microsoft.com/office/drawing/2014/main" id="{241AB9EA-975B-4287-AC4F-E8E2DEF032E1}"/>
              </a:ext>
            </a:extLst>
          </p:cNvPr>
          <p:cNvSpPr>
            <a:spLocks noChangeArrowheads="1"/>
          </p:cNvSpPr>
          <p:nvPr/>
        </p:nvSpPr>
        <p:spPr bwMode="auto">
          <a:xfrm>
            <a:off x="762000" y="381000"/>
            <a:ext cx="7620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4000">
                <a:solidFill>
                  <a:srgbClr val="CC3300"/>
                </a:solidFill>
                <a:latin typeface="Calibri" panose="020F0502020204030204" pitchFamily="34" charset="0"/>
              </a:rPr>
              <a:t>Graph Representation – 2</a:t>
            </a:r>
          </a:p>
        </p:txBody>
      </p:sp>
      <p:sp>
        <p:nvSpPr>
          <p:cNvPr id="13320" name="Rectangle 2">
            <a:extLst>
              <a:ext uri="{FF2B5EF4-FFF2-40B4-BE49-F238E27FC236}">
                <a16:creationId xmlns:a16="http://schemas.microsoft.com/office/drawing/2014/main" id="{B488DC54-0198-460C-9AF3-F04906E4EA0C}"/>
              </a:ext>
            </a:extLst>
          </p:cNvPr>
          <p:cNvSpPr>
            <a:spLocks noChangeArrowheads="1"/>
          </p:cNvSpPr>
          <p:nvPr/>
        </p:nvSpPr>
        <p:spPr bwMode="auto">
          <a:xfrm>
            <a:off x="1066800" y="952500"/>
            <a:ext cx="685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800">
                <a:solidFill>
                  <a:srgbClr val="CC3300"/>
                </a:solidFill>
                <a:latin typeface="Calibri" panose="020F0502020204030204" pitchFamily="34" charset="0"/>
              </a:rPr>
              <a:t>(Adjacency matrix)</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a:extLst>
              <a:ext uri="{FF2B5EF4-FFF2-40B4-BE49-F238E27FC236}">
                <a16:creationId xmlns:a16="http://schemas.microsoft.com/office/drawing/2014/main" id="{C6D3DD6E-1133-4F23-9783-3BFEC6F269D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3075" name="Slide Number Placeholder 5">
            <a:extLst>
              <a:ext uri="{FF2B5EF4-FFF2-40B4-BE49-F238E27FC236}">
                <a16:creationId xmlns:a16="http://schemas.microsoft.com/office/drawing/2014/main" id="{8681B8CC-E288-471F-BA0E-E0667692860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4CF11E8A-4A7C-4BCA-A964-00FF6A4AC6F2}" type="slidenum">
              <a:rPr lang="en-US" altLang="en-US" sz="1200" b="0">
                <a:solidFill>
                  <a:srgbClr val="898989"/>
                </a:solidFill>
              </a:rPr>
              <a:pPr eaLnBrk="1" hangingPunct="1"/>
              <a:t>2</a:t>
            </a:fld>
            <a:r>
              <a:rPr lang="en-US" altLang="en-US" sz="1200" b="0">
                <a:solidFill>
                  <a:srgbClr val="898989"/>
                </a:solidFill>
              </a:rPr>
              <a:t>/36</a:t>
            </a:r>
          </a:p>
        </p:txBody>
      </p:sp>
      <p:sp>
        <p:nvSpPr>
          <p:cNvPr id="3076" name="Rectangle 2">
            <a:extLst>
              <a:ext uri="{FF2B5EF4-FFF2-40B4-BE49-F238E27FC236}">
                <a16:creationId xmlns:a16="http://schemas.microsoft.com/office/drawing/2014/main" id="{A74E6439-D8CD-4035-A0FE-E342EF1CB9C6}"/>
              </a:ext>
            </a:extLst>
          </p:cNvPr>
          <p:cNvSpPr>
            <a:spLocks noGrp="1" noChangeArrowheads="1"/>
          </p:cNvSpPr>
          <p:nvPr>
            <p:ph type="title" idx="4294967295"/>
          </p:nvPr>
        </p:nvSpPr>
        <p:spPr>
          <a:xfrm>
            <a:off x="762000" y="685800"/>
            <a:ext cx="6931025" cy="701675"/>
          </a:xfrm>
        </p:spPr>
        <p:txBody>
          <a:bodyPr>
            <a:spAutoFit/>
          </a:bodyPr>
          <a:lstStyle/>
          <a:p>
            <a:pPr eaLnBrk="1" hangingPunct="1"/>
            <a:r>
              <a:rPr lang="en-US" altLang="en-US" sz="4000" b="1">
                <a:solidFill>
                  <a:srgbClr val="CC3300"/>
                </a:solidFill>
              </a:rPr>
              <a:t>Objectives</a:t>
            </a:r>
            <a:endParaRPr lang="fr-FR" altLang="en-US" sz="4000" b="1">
              <a:solidFill>
                <a:srgbClr val="CC3300"/>
              </a:solidFill>
            </a:endParaRPr>
          </a:p>
        </p:txBody>
      </p:sp>
      <p:sp>
        <p:nvSpPr>
          <p:cNvPr id="4" name="Slide Number Placeholder 3">
            <a:extLst>
              <a:ext uri="{FF2B5EF4-FFF2-40B4-BE49-F238E27FC236}">
                <a16:creationId xmlns:a16="http://schemas.microsoft.com/office/drawing/2014/main" id="{310A839C-CF27-4962-AAD5-AF4211F225E2}"/>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B3755ABD-4999-4F8F-B179-C2EE6ABD505E}" type="slidenum">
              <a:rPr lang="en-US" altLang="en-US" sz="1200">
                <a:solidFill>
                  <a:srgbClr val="FFFFFF"/>
                </a:solidFill>
              </a:rPr>
              <a:pPr algn="ctr" eaLnBrk="1" hangingPunct="1">
                <a:lnSpc>
                  <a:spcPct val="80000"/>
                </a:lnSpc>
              </a:pPr>
              <a:t>2</a:t>
            </a:fld>
            <a:endParaRPr lang="en-US" altLang="en-US" sz="1200">
              <a:solidFill>
                <a:srgbClr val="FFFFFF"/>
              </a:solidFill>
            </a:endParaRPr>
          </a:p>
        </p:txBody>
      </p:sp>
      <p:sp>
        <p:nvSpPr>
          <p:cNvPr id="3080" name="Rectangle 3">
            <a:extLst>
              <a:ext uri="{FF2B5EF4-FFF2-40B4-BE49-F238E27FC236}">
                <a16:creationId xmlns:a16="http://schemas.microsoft.com/office/drawing/2014/main" id="{71BD0E15-3A74-4C5E-9604-CEFF0C80850D}"/>
              </a:ext>
            </a:extLst>
          </p:cNvPr>
          <p:cNvSpPr>
            <a:spLocks noChangeArrowheads="1"/>
          </p:cNvSpPr>
          <p:nvPr/>
        </p:nvSpPr>
        <p:spPr bwMode="auto">
          <a:xfrm>
            <a:off x="2286000" y="1676400"/>
            <a:ext cx="41148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20000"/>
              </a:spcBef>
              <a:buFont typeface="Arial" panose="020B0604020202020204" pitchFamily="34" charset="0"/>
              <a:buChar char="•"/>
            </a:pPr>
            <a:r>
              <a:rPr lang="en-US" altLang="en-US" sz="2400" b="0">
                <a:latin typeface="Calibri" panose="020F0502020204030204" pitchFamily="34" charset="0"/>
              </a:rPr>
              <a:t>Graph Introduction</a:t>
            </a:r>
          </a:p>
          <a:p>
            <a:pPr eaLnBrk="1" hangingPunct="1">
              <a:spcBef>
                <a:spcPct val="20000"/>
              </a:spcBef>
              <a:buFont typeface="Arial" panose="020B0604020202020204" pitchFamily="34" charset="0"/>
              <a:buChar char="•"/>
            </a:pPr>
            <a:r>
              <a:rPr lang="en-US" altLang="en-US" sz="2400" b="0">
                <a:latin typeface="Calibri" panose="020F0502020204030204" pitchFamily="34" charset="0"/>
              </a:rPr>
              <a:t>Graph definition</a:t>
            </a:r>
          </a:p>
          <a:p>
            <a:pPr eaLnBrk="1" hangingPunct="1">
              <a:spcBef>
                <a:spcPct val="20000"/>
              </a:spcBef>
              <a:buFont typeface="Arial" panose="020B0604020202020204" pitchFamily="34" charset="0"/>
              <a:buChar char="•"/>
            </a:pPr>
            <a:r>
              <a:rPr lang="en-US" altLang="en-US" sz="2400" b="0">
                <a:latin typeface="Calibri" panose="020F0502020204030204" pitchFamily="34" charset="0"/>
              </a:rPr>
              <a:t>Graph Terminology</a:t>
            </a:r>
          </a:p>
          <a:p>
            <a:pPr eaLnBrk="1" hangingPunct="1">
              <a:spcBef>
                <a:spcPct val="20000"/>
              </a:spcBef>
              <a:buFont typeface="Arial" panose="020B0604020202020204" pitchFamily="34" charset="0"/>
              <a:buChar char="•"/>
            </a:pPr>
            <a:r>
              <a:rPr lang="en-US" altLang="en-US" sz="2400" b="0">
                <a:latin typeface="Calibri" panose="020F0502020204030204" pitchFamily="34" charset="0"/>
              </a:rPr>
              <a:t>Graph applications</a:t>
            </a:r>
          </a:p>
          <a:p>
            <a:pPr eaLnBrk="1" hangingPunct="1">
              <a:spcBef>
                <a:spcPct val="20000"/>
              </a:spcBef>
              <a:buFont typeface="Arial" panose="020B0604020202020204" pitchFamily="34" charset="0"/>
              <a:buChar char="•"/>
            </a:pPr>
            <a:r>
              <a:rPr lang="en-US" altLang="en-US" sz="2400" b="0">
                <a:latin typeface="Calibri" panose="020F0502020204030204" pitchFamily="34" charset="0"/>
              </a:rPr>
              <a:t>Graph Representation </a:t>
            </a:r>
          </a:p>
          <a:p>
            <a:pPr eaLnBrk="1" hangingPunct="1">
              <a:spcBef>
                <a:spcPct val="20000"/>
              </a:spcBef>
              <a:buFont typeface="Arial" panose="020B0604020202020204" pitchFamily="34" charset="0"/>
              <a:buChar char="•"/>
            </a:pPr>
            <a:r>
              <a:rPr lang="en-US" altLang="en-US" sz="2400" b="0">
                <a:latin typeface="Calibri" panose="020F0502020204030204" pitchFamily="34" charset="0"/>
              </a:rPr>
              <a:t>Graph Traversals</a:t>
            </a:r>
          </a:p>
          <a:p>
            <a:pPr eaLnBrk="1" hangingPunct="1">
              <a:spcBef>
                <a:spcPct val="20000"/>
              </a:spcBef>
              <a:buFont typeface="Arial" panose="020B0604020202020204" pitchFamily="34" charset="0"/>
              <a:buChar char="•"/>
            </a:pPr>
            <a:r>
              <a:rPr lang="en-US" altLang="en-US" sz="2400" b="0">
                <a:latin typeface="Calibri" panose="020F0502020204030204" pitchFamily="34" charset="0"/>
              </a:rPr>
              <a:t>Shortest Paths</a:t>
            </a:r>
          </a:p>
          <a:p>
            <a:pPr lvl="1" eaLnBrk="1" hangingPunct="1">
              <a:spcBef>
                <a:spcPct val="20000"/>
              </a:spcBef>
              <a:buFont typeface="Arial" panose="020B0604020202020204" pitchFamily="34" charset="0"/>
              <a:buChar char="–"/>
            </a:pPr>
            <a:r>
              <a:rPr lang="en-US" altLang="en-US" sz="2400" b="0">
                <a:latin typeface="Calibri" panose="020F0502020204030204" pitchFamily="34" charset="0"/>
              </a:rPr>
              <a:t>Dijsktra algorithm</a:t>
            </a:r>
          </a:p>
          <a:p>
            <a:pPr lvl="1" eaLnBrk="1" hangingPunct="1">
              <a:spcBef>
                <a:spcPct val="20000"/>
              </a:spcBef>
              <a:buFont typeface="Arial" panose="020B0604020202020204" pitchFamily="34" charset="0"/>
              <a:buChar char="–"/>
            </a:pPr>
            <a:r>
              <a:rPr lang="en-US" altLang="en-US" sz="2400" b="0">
                <a:latin typeface="Calibri" panose="020F0502020204030204" pitchFamily="34" charset="0"/>
              </a:rPr>
              <a:t>Floyd algorithm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a:extLst>
              <a:ext uri="{FF2B5EF4-FFF2-40B4-BE49-F238E27FC236}">
                <a16:creationId xmlns:a16="http://schemas.microsoft.com/office/drawing/2014/main" id="{D9D82483-3C6C-491E-85E5-A0219945C6D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4339" name="Slide Number Placeholder 5">
            <a:extLst>
              <a:ext uri="{FF2B5EF4-FFF2-40B4-BE49-F238E27FC236}">
                <a16:creationId xmlns:a16="http://schemas.microsoft.com/office/drawing/2014/main" id="{2AB632B8-3699-4CCE-BBE3-44751408AFD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6FFFEB65-0BB6-42DA-9F28-2159F2E56D08}" type="slidenum">
              <a:rPr lang="en-US" altLang="en-US" sz="1200" b="0">
                <a:solidFill>
                  <a:srgbClr val="898989"/>
                </a:solidFill>
              </a:rPr>
              <a:pPr eaLnBrk="1" hangingPunct="1"/>
              <a:t>20</a:t>
            </a:fld>
            <a:r>
              <a:rPr lang="en-US" altLang="en-US" sz="1200" b="0">
                <a:solidFill>
                  <a:srgbClr val="898989"/>
                </a:solidFill>
              </a:rPr>
              <a:t>/36</a:t>
            </a:r>
          </a:p>
        </p:txBody>
      </p:sp>
      <p:sp>
        <p:nvSpPr>
          <p:cNvPr id="14340" name="Slide Number Placeholder 3">
            <a:extLst>
              <a:ext uri="{FF2B5EF4-FFF2-40B4-BE49-F238E27FC236}">
                <a16:creationId xmlns:a16="http://schemas.microsoft.com/office/drawing/2014/main" id="{D08AC75E-AB4A-461C-9E9F-753361F3184B}"/>
              </a:ext>
            </a:extLst>
          </p:cNvPr>
          <p:cNvSpPr txBox="1">
            <a:spLocks noGrp="1"/>
          </p:cNvSpPr>
          <p:nvPr/>
        </p:nvSpPr>
        <p:spPr bwMode="auto">
          <a:xfrm>
            <a:off x="228600" y="1617663"/>
            <a:ext cx="86868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600">
                <a:solidFill>
                  <a:srgbClr val="FFFFFF"/>
                </a:solidFill>
              </a:rPr>
              <a:t> </a:t>
            </a:r>
            <a:r>
              <a:rPr lang="en-US" altLang="en-US" sz="1600"/>
              <a:t>A vertex is said to be </a:t>
            </a:r>
            <a:r>
              <a:rPr lang="en-US" altLang="en-US" sz="1600" i="1"/>
              <a:t>incident </a:t>
            </a:r>
            <a:r>
              <a:rPr lang="en-US" altLang="en-US" sz="1600"/>
              <a:t>to an edge if the edge is connected to the vertex.</a:t>
            </a:r>
            <a:r>
              <a:rPr lang="en-US" altLang="en-US" sz="1600" b="0"/>
              <a:t> </a:t>
            </a:r>
          </a:p>
        </p:txBody>
      </p:sp>
      <p:sp>
        <p:nvSpPr>
          <p:cNvPr id="14341" name="Text Box 3">
            <a:extLst>
              <a:ext uri="{FF2B5EF4-FFF2-40B4-BE49-F238E27FC236}">
                <a16:creationId xmlns:a16="http://schemas.microsoft.com/office/drawing/2014/main" id="{20FB611E-0466-4F9B-A218-07B01D14910B}"/>
              </a:ext>
            </a:extLst>
          </p:cNvPr>
          <p:cNvSpPr txBox="1">
            <a:spLocks noChangeArrowheads="1"/>
          </p:cNvSpPr>
          <p:nvPr/>
        </p:nvSpPr>
        <p:spPr bwMode="auto">
          <a:xfrm>
            <a:off x="2233613" y="5410200"/>
            <a:ext cx="4695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000"/>
              <a:t>Graph represented by incident matrix</a:t>
            </a:r>
          </a:p>
        </p:txBody>
      </p:sp>
      <p:pic>
        <p:nvPicPr>
          <p:cNvPr id="14342" name="Picture 5">
            <a:extLst>
              <a:ext uri="{FF2B5EF4-FFF2-40B4-BE49-F238E27FC236}">
                <a16:creationId xmlns:a16="http://schemas.microsoft.com/office/drawing/2014/main" id="{450100A5-413A-4ED2-A63D-794AC3DEB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2500" t="31000" r="31876" b="25999"/>
          <a:stretch>
            <a:fillRect/>
          </a:stretch>
        </p:blipFill>
        <p:spPr bwMode="auto">
          <a:xfrm>
            <a:off x="2895600" y="1981200"/>
            <a:ext cx="31242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Rectangle 2">
            <a:extLst>
              <a:ext uri="{FF2B5EF4-FFF2-40B4-BE49-F238E27FC236}">
                <a16:creationId xmlns:a16="http://schemas.microsoft.com/office/drawing/2014/main" id="{84995950-73CC-4117-B5B3-078A83EBC2E4}"/>
              </a:ext>
            </a:extLst>
          </p:cNvPr>
          <p:cNvSpPr>
            <a:spLocks noChangeArrowheads="1"/>
          </p:cNvSpPr>
          <p:nvPr/>
        </p:nvSpPr>
        <p:spPr bwMode="auto">
          <a:xfrm>
            <a:off x="609600" y="381000"/>
            <a:ext cx="7620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4000">
                <a:solidFill>
                  <a:srgbClr val="CC3300"/>
                </a:solidFill>
                <a:latin typeface="Calibri" panose="020F0502020204030204" pitchFamily="34" charset="0"/>
              </a:rPr>
              <a:t>Graph Representation – 3</a:t>
            </a:r>
          </a:p>
        </p:txBody>
      </p:sp>
      <p:sp>
        <p:nvSpPr>
          <p:cNvPr id="14344" name="Rectangle 2">
            <a:extLst>
              <a:ext uri="{FF2B5EF4-FFF2-40B4-BE49-F238E27FC236}">
                <a16:creationId xmlns:a16="http://schemas.microsoft.com/office/drawing/2014/main" id="{F5797269-65AD-49AB-9DAE-F24363654250}"/>
              </a:ext>
            </a:extLst>
          </p:cNvPr>
          <p:cNvSpPr>
            <a:spLocks noChangeArrowheads="1"/>
          </p:cNvSpPr>
          <p:nvPr/>
        </p:nvSpPr>
        <p:spPr bwMode="auto">
          <a:xfrm>
            <a:off x="762000" y="952500"/>
            <a:ext cx="685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2800">
                <a:solidFill>
                  <a:srgbClr val="CC3300"/>
                </a:solidFill>
                <a:latin typeface="Calibri" panose="020F0502020204030204" pitchFamily="34" charset="0"/>
              </a:rPr>
              <a:t>(Incident matrix)</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a:extLst>
              <a:ext uri="{FF2B5EF4-FFF2-40B4-BE49-F238E27FC236}">
                <a16:creationId xmlns:a16="http://schemas.microsoft.com/office/drawing/2014/main" id="{E154539C-14F5-4173-B24E-7628295A0A3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5363" name="Slide Number Placeholder 5">
            <a:extLst>
              <a:ext uri="{FF2B5EF4-FFF2-40B4-BE49-F238E27FC236}">
                <a16:creationId xmlns:a16="http://schemas.microsoft.com/office/drawing/2014/main" id="{927F78DA-3982-417A-88D0-87BE93CEB7D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10AB015F-D55C-421C-B368-17DF17824E24}" type="slidenum">
              <a:rPr lang="en-US" altLang="en-US" sz="1200" b="0">
                <a:solidFill>
                  <a:srgbClr val="898989"/>
                </a:solidFill>
              </a:rPr>
              <a:pPr eaLnBrk="1" hangingPunct="1"/>
              <a:t>21</a:t>
            </a:fld>
            <a:r>
              <a:rPr lang="en-US" altLang="en-US" sz="1200" b="0">
                <a:solidFill>
                  <a:srgbClr val="898989"/>
                </a:solidFill>
              </a:rPr>
              <a:t>/36</a:t>
            </a:r>
          </a:p>
        </p:txBody>
      </p:sp>
      <p:sp>
        <p:nvSpPr>
          <p:cNvPr id="15364" name="Rectangle 2">
            <a:extLst>
              <a:ext uri="{FF2B5EF4-FFF2-40B4-BE49-F238E27FC236}">
                <a16:creationId xmlns:a16="http://schemas.microsoft.com/office/drawing/2014/main" id="{EBA77288-61D6-43EC-9846-942A1BEDB521}"/>
              </a:ext>
            </a:extLst>
          </p:cNvPr>
          <p:cNvSpPr>
            <a:spLocks noGrp="1" noChangeArrowheads="1"/>
          </p:cNvSpPr>
          <p:nvPr>
            <p:ph type="title" idx="4294967295"/>
          </p:nvPr>
        </p:nvSpPr>
        <p:spPr>
          <a:xfrm>
            <a:off x="1358900" y="533400"/>
            <a:ext cx="5880100" cy="579438"/>
          </a:xfrm>
        </p:spPr>
        <p:txBody>
          <a:bodyPr>
            <a:spAutoFit/>
          </a:bodyPr>
          <a:lstStyle/>
          <a:p>
            <a:pPr eaLnBrk="1" hangingPunct="1"/>
            <a:r>
              <a:rPr lang="en-US" altLang="en-US" sz="3200" b="1">
                <a:solidFill>
                  <a:schemeClr val="hlink"/>
                </a:solidFill>
              </a:rPr>
              <a:t>Breadth-first Search</a:t>
            </a:r>
          </a:p>
        </p:txBody>
      </p:sp>
      <p:sp>
        <p:nvSpPr>
          <p:cNvPr id="34819" name="Slide Number Placeholder 3">
            <a:extLst>
              <a:ext uri="{FF2B5EF4-FFF2-40B4-BE49-F238E27FC236}">
                <a16:creationId xmlns:a16="http://schemas.microsoft.com/office/drawing/2014/main" id="{5E2C62AA-EC03-494D-8598-37ED3AD6B902}"/>
              </a:ext>
            </a:extLst>
          </p:cNvPr>
          <p:cNvSpPr txBox="1">
            <a:spLocks noGrp="1"/>
          </p:cNvSpPr>
          <p:nvPr/>
        </p:nvSpPr>
        <p:spPr bwMode="auto">
          <a:xfrm>
            <a:off x="0" y="1271588"/>
            <a:ext cx="533400" cy="244475"/>
          </a:xfrm>
          <a:prstGeom prst="rect">
            <a:avLst/>
          </a:prstGeom>
          <a:noFill/>
          <a:ln>
            <a:miter lim="800000"/>
            <a:headEnd/>
            <a:tailEnd/>
          </a:ln>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ED4C2B51-6904-47E0-9417-1A20412F336E}" type="slidenum">
              <a:rPr lang="en-US" altLang="en-US" sz="1200">
                <a:solidFill>
                  <a:srgbClr val="FFFFFF"/>
                </a:solidFill>
              </a:rPr>
              <a:pPr algn="ctr" eaLnBrk="1" hangingPunct="1">
                <a:lnSpc>
                  <a:spcPct val="80000"/>
                </a:lnSpc>
              </a:pPr>
              <a:t>21</a:t>
            </a:fld>
            <a:endParaRPr lang="en-US" altLang="en-US" sz="1200">
              <a:solidFill>
                <a:srgbClr val="FFFFFF"/>
              </a:solidFill>
            </a:endParaRPr>
          </a:p>
        </p:txBody>
      </p:sp>
      <p:sp>
        <p:nvSpPr>
          <p:cNvPr id="15366" name="Rectangle 3">
            <a:extLst>
              <a:ext uri="{FF2B5EF4-FFF2-40B4-BE49-F238E27FC236}">
                <a16:creationId xmlns:a16="http://schemas.microsoft.com/office/drawing/2014/main" id="{A213019B-411E-4014-AA03-6AF4898B255C}"/>
              </a:ext>
            </a:extLst>
          </p:cNvPr>
          <p:cNvSpPr>
            <a:spLocks noChangeArrowheads="1"/>
          </p:cNvSpPr>
          <p:nvPr/>
        </p:nvSpPr>
        <p:spPr bwMode="auto">
          <a:xfrm>
            <a:off x="228600" y="1066800"/>
            <a:ext cx="541020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20000"/>
              </a:spcBef>
              <a:buFont typeface="Arial" panose="020B0604020202020204" pitchFamily="34" charset="0"/>
              <a:buChar char="•"/>
            </a:pPr>
            <a:r>
              <a:rPr lang="en-US" altLang="en-US" sz="1800" b="0">
                <a:latin typeface="Calibri" panose="020F0502020204030204" pitchFamily="34" charset="0"/>
              </a:rPr>
              <a:t>In the </a:t>
            </a:r>
            <a:r>
              <a:rPr lang="en-US" altLang="en-US" sz="1800">
                <a:latin typeface="Calibri" panose="020F0502020204030204" pitchFamily="34" charset="0"/>
              </a:rPr>
              <a:t>breadth-first search algorithm</a:t>
            </a:r>
            <a:r>
              <a:rPr lang="en-US" altLang="en-US" sz="1800" b="0">
                <a:latin typeface="Calibri" panose="020F0502020204030204" pitchFamily="34" charset="0"/>
              </a:rPr>
              <a:t>, at first a selected vertex </a:t>
            </a:r>
            <a:r>
              <a:rPr lang="en-US" altLang="en-US" sz="1800" b="0" i="1">
                <a:latin typeface="Calibri" panose="020F0502020204030204" pitchFamily="34" charset="0"/>
              </a:rPr>
              <a:t>v </a:t>
            </a:r>
            <a:r>
              <a:rPr lang="en-US" altLang="en-US" sz="1800" b="0">
                <a:latin typeface="Calibri" panose="020F0502020204030204" pitchFamily="34" charset="0"/>
              </a:rPr>
              <a:t>is visited and then each unvisited vertex adjacent to </a:t>
            </a:r>
            <a:r>
              <a:rPr lang="en-US" altLang="en-US" sz="1800" b="0" i="1">
                <a:latin typeface="Calibri" panose="020F0502020204030204" pitchFamily="34" charset="0"/>
              </a:rPr>
              <a:t>v </a:t>
            </a:r>
            <a:r>
              <a:rPr lang="en-US" altLang="en-US" sz="1800" b="0">
                <a:latin typeface="Calibri" panose="020F0502020204030204" pitchFamily="34" charset="0"/>
              </a:rPr>
              <a:t>is visited. Suppose these adjacents are v</a:t>
            </a:r>
            <a:r>
              <a:rPr lang="en-US" altLang="en-US" sz="1800" b="0" baseline="-25000">
                <a:latin typeface="Calibri" panose="020F0502020204030204" pitchFamily="34" charset="0"/>
              </a:rPr>
              <a:t>1</a:t>
            </a:r>
            <a:r>
              <a:rPr lang="en-US" altLang="en-US" sz="1800" b="0">
                <a:latin typeface="Calibri" panose="020F0502020204030204" pitchFamily="34" charset="0"/>
              </a:rPr>
              <a:t> , v</a:t>
            </a:r>
            <a:r>
              <a:rPr lang="en-US" altLang="en-US" sz="1800" b="0" baseline="-25000">
                <a:latin typeface="Calibri" panose="020F0502020204030204" pitchFamily="34" charset="0"/>
              </a:rPr>
              <a:t>2</a:t>
            </a:r>
            <a:r>
              <a:rPr lang="en-US" altLang="en-US" sz="1800" b="0">
                <a:latin typeface="Calibri" panose="020F0502020204030204" pitchFamily="34" charset="0"/>
              </a:rPr>
              <a:t>,… v</a:t>
            </a:r>
            <a:r>
              <a:rPr lang="en-US" altLang="en-US" sz="1800" b="0" baseline="-25000">
                <a:latin typeface="Calibri" panose="020F0502020204030204" pitchFamily="34" charset="0"/>
              </a:rPr>
              <a:t>k</a:t>
            </a:r>
            <a:r>
              <a:rPr lang="en-US" altLang="en-US" sz="1800" b="0">
                <a:latin typeface="Calibri" panose="020F0502020204030204" pitchFamily="34" charset="0"/>
              </a:rPr>
              <a:t>. After all these vertices are visited, all adjacents of  v</a:t>
            </a:r>
            <a:r>
              <a:rPr lang="en-US" altLang="en-US" sz="1800" b="0" baseline="-25000">
                <a:latin typeface="Calibri" panose="020F0502020204030204" pitchFamily="34" charset="0"/>
              </a:rPr>
              <a:t>1</a:t>
            </a:r>
            <a:r>
              <a:rPr lang="en-US" altLang="en-US" sz="1800" b="0">
                <a:latin typeface="Calibri" panose="020F0502020204030204" pitchFamily="34" charset="0"/>
              </a:rPr>
              <a:t> are visited, then all adjacents of v</a:t>
            </a:r>
            <a:r>
              <a:rPr lang="en-US" altLang="en-US" sz="1800" b="0" baseline="-25000">
                <a:latin typeface="Calibri" panose="020F0502020204030204" pitchFamily="34" charset="0"/>
              </a:rPr>
              <a:t>2</a:t>
            </a:r>
            <a:r>
              <a:rPr lang="en-US" altLang="en-US" sz="1800" b="0">
                <a:latin typeface="Calibri" panose="020F0502020204030204" pitchFamily="34" charset="0"/>
              </a:rPr>
              <a:t> are visited and so on. If there are still some unvisited vertices in the graph, the traversal continues restarting for one of the unvisited vertices.</a:t>
            </a:r>
          </a:p>
        </p:txBody>
      </p:sp>
      <p:pic>
        <p:nvPicPr>
          <p:cNvPr id="15367" name="Picture 5">
            <a:extLst>
              <a:ext uri="{FF2B5EF4-FFF2-40B4-BE49-F238E27FC236}">
                <a16:creationId xmlns:a16="http://schemas.microsoft.com/office/drawing/2014/main" id="{B4C1FE82-559E-48EF-8285-D85F3F819F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3195" t="53334" r="15694" b="18150"/>
          <a:stretch>
            <a:fillRect/>
          </a:stretch>
        </p:blipFill>
        <p:spPr bwMode="auto">
          <a:xfrm>
            <a:off x="5638800" y="1219200"/>
            <a:ext cx="32099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5">
            <a:extLst>
              <a:ext uri="{FF2B5EF4-FFF2-40B4-BE49-F238E27FC236}">
                <a16:creationId xmlns:a16="http://schemas.microsoft.com/office/drawing/2014/main" id="{98A05216-2057-45CC-9E39-15A1D1C673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200400"/>
            <a:ext cx="6694488"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5">
            <a:extLst>
              <a:ext uri="{FF2B5EF4-FFF2-40B4-BE49-F238E27FC236}">
                <a16:creationId xmlns:a16="http://schemas.microsoft.com/office/drawing/2014/main" id="{62E39C4C-92D9-4618-AD4E-F3AF61123E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5029200"/>
            <a:ext cx="6019800"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Rectangle 2">
            <a:extLst>
              <a:ext uri="{FF2B5EF4-FFF2-40B4-BE49-F238E27FC236}">
                <a16:creationId xmlns:a16="http://schemas.microsoft.com/office/drawing/2014/main" id="{55F4403B-BCE8-48E0-A126-902626F3E0C2}"/>
              </a:ext>
            </a:extLst>
          </p:cNvPr>
          <p:cNvSpPr>
            <a:spLocks noChangeArrowheads="1"/>
          </p:cNvSpPr>
          <p:nvPr/>
        </p:nvSpPr>
        <p:spPr bwMode="auto">
          <a:xfrm>
            <a:off x="460375" y="76200"/>
            <a:ext cx="76168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4000">
                <a:solidFill>
                  <a:srgbClr val="CC3300"/>
                </a:solidFill>
                <a:latin typeface="Calibri" panose="020F0502020204030204" pitchFamily="34" charset="0"/>
              </a:rPr>
              <a:t>Graph Traversals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a:extLst>
              <a:ext uri="{FF2B5EF4-FFF2-40B4-BE49-F238E27FC236}">
                <a16:creationId xmlns:a16="http://schemas.microsoft.com/office/drawing/2014/main" id="{93930009-02BF-4224-8EB3-4091C81DB44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6387" name="Slide Number Placeholder 5">
            <a:extLst>
              <a:ext uri="{FF2B5EF4-FFF2-40B4-BE49-F238E27FC236}">
                <a16:creationId xmlns:a16="http://schemas.microsoft.com/office/drawing/2014/main" id="{E42B297E-C727-4299-9FC7-C40B6267865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3AAF554E-F4CF-4190-B27A-1F9E2FAAC8A6}" type="slidenum">
              <a:rPr lang="en-US" altLang="en-US" sz="1200" b="0">
                <a:solidFill>
                  <a:srgbClr val="898989"/>
                </a:solidFill>
              </a:rPr>
              <a:pPr eaLnBrk="1" hangingPunct="1"/>
              <a:t>22</a:t>
            </a:fld>
            <a:r>
              <a:rPr lang="en-US" altLang="en-US" sz="1200" b="0">
                <a:solidFill>
                  <a:srgbClr val="898989"/>
                </a:solidFill>
              </a:rPr>
              <a:t>/36</a:t>
            </a:r>
          </a:p>
        </p:txBody>
      </p:sp>
      <p:sp>
        <p:nvSpPr>
          <p:cNvPr id="3" name="Slide Number Placeholder 2">
            <a:extLst>
              <a:ext uri="{FF2B5EF4-FFF2-40B4-BE49-F238E27FC236}">
                <a16:creationId xmlns:a16="http://schemas.microsoft.com/office/drawing/2014/main" id="{19E91640-8478-49B4-B8A4-C1B37771FE70}"/>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A5A0356D-42CB-4359-BC8B-05A5095F2177}" type="slidenum">
              <a:rPr lang="en-US" altLang="en-US" sz="1200">
                <a:solidFill>
                  <a:srgbClr val="FFFFFF"/>
                </a:solidFill>
              </a:rPr>
              <a:pPr algn="ctr" eaLnBrk="1" hangingPunct="1">
                <a:lnSpc>
                  <a:spcPct val="80000"/>
                </a:lnSpc>
              </a:pPr>
              <a:t>22</a:t>
            </a:fld>
            <a:endParaRPr lang="en-US" altLang="en-US" sz="1200">
              <a:solidFill>
                <a:srgbClr val="FFFFFF"/>
              </a:solidFill>
            </a:endParaRPr>
          </a:p>
        </p:txBody>
      </p:sp>
      <p:sp>
        <p:nvSpPr>
          <p:cNvPr id="16389" name="Rectangle 2">
            <a:extLst>
              <a:ext uri="{FF2B5EF4-FFF2-40B4-BE49-F238E27FC236}">
                <a16:creationId xmlns:a16="http://schemas.microsoft.com/office/drawing/2014/main" id="{619D7055-750D-4BC9-8C46-EB39A8BB16D5}"/>
              </a:ext>
            </a:extLst>
          </p:cNvPr>
          <p:cNvSpPr>
            <a:spLocks noChangeArrowheads="1"/>
          </p:cNvSpPr>
          <p:nvPr/>
        </p:nvSpPr>
        <p:spPr bwMode="auto">
          <a:xfrm>
            <a:off x="533400" y="212725"/>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4000">
                <a:solidFill>
                  <a:srgbClr val="CC3300"/>
                </a:solidFill>
                <a:latin typeface="Calibri" panose="020F0502020204030204" pitchFamily="34" charset="0"/>
              </a:rPr>
              <a:t>Breadth-first Search Algorithm</a:t>
            </a:r>
          </a:p>
        </p:txBody>
      </p:sp>
      <p:sp>
        <p:nvSpPr>
          <p:cNvPr id="16390" name="Text Box 5">
            <a:extLst>
              <a:ext uri="{FF2B5EF4-FFF2-40B4-BE49-F238E27FC236}">
                <a16:creationId xmlns:a16="http://schemas.microsoft.com/office/drawing/2014/main" id="{734B314C-EE65-417F-8248-70CDE5B6F8CE}"/>
              </a:ext>
            </a:extLst>
          </p:cNvPr>
          <p:cNvSpPr txBox="1">
            <a:spLocks noChangeArrowheads="1"/>
          </p:cNvSpPr>
          <p:nvPr/>
        </p:nvSpPr>
        <p:spPr bwMode="auto">
          <a:xfrm>
            <a:off x="381000" y="838200"/>
            <a:ext cx="8001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50000"/>
              </a:spcBef>
            </a:pPr>
            <a:r>
              <a:rPr lang="en-US" altLang="en-US" sz="2000" b="0"/>
              <a:t>Search a graph (directed or not) in breadth first, this is done by using a queue where the vertices found are stored.</a:t>
            </a:r>
          </a:p>
        </p:txBody>
      </p:sp>
      <p:sp>
        <p:nvSpPr>
          <p:cNvPr id="16391" name="Text Box 6">
            <a:extLst>
              <a:ext uri="{FF2B5EF4-FFF2-40B4-BE49-F238E27FC236}">
                <a16:creationId xmlns:a16="http://schemas.microsoft.com/office/drawing/2014/main" id="{F45DCB49-7568-4208-B8F2-D00683CC8B2D}"/>
              </a:ext>
            </a:extLst>
          </p:cNvPr>
          <p:cNvSpPr txBox="1">
            <a:spLocks noChangeArrowheads="1"/>
          </p:cNvSpPr>
          <p:nvPr/>
        </p:nvSpPr>
        <p:spPr bwMode="auto">
          <a:xfrm>
            <a:off x="1066800" y="1600200"/>
            <a:ext cx="7391400" cy="484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20000"/>
              </a:spcBef>
            </a:pPr>
            <a:r>
              <a:rPr lang="en-US" altLang="en-US" sz="2200" b="0"/>
              <a:t>BFS(Graph G)</a:t>
            </a:r>
          </a:p>
          <a:p>
            <a:pPr eaLnBrk="1" hangingPunct="1">
              <a:spcBef>
                <a:spcPct val="20000"/>
              </a:spcBef>
            </a:pPr>
            <a:r>
              <a:rPr lang="en-US" altLang="en-US" sz="2200" b="0"/>
              <a:t>   { all vertices of G are first painted white </a:t>
            </a:r>
          </a:p>
          <a:p>
            <a:pPr eaLnBrk="1" hangingPunct="1">
              <a:spcBef>
                <a:spcPct val="20000"/>
              </a:spcBef>
            </a:pPr>
            <a:r>
              <a:rPr lang="en-US" altLang="en-US" sz="2200" b="0"/>
              <a:t>     the graph root is painted gray and put in a queue </a:t>
            </a:r>
          </a:p>
          <a:p>
            <a:pPr eaLnBrk="1" hangingPunct="1">
              <a:spcBef>
                <a:spcPct val="20000"/>
              </a:spcBef>
            </a:pPr>
            <a:r>
              <a:rPr lang="en-US" altLang="en-US" sz="2200" b="0"/>
              <a:t>     while the queue is not empty</a:t>
            </a:r>
          </a:p>
          <a:p>
            <a:pPr eaLnBrk="1" hangingPunct="1">
              <a:spcBef>
                <a:spcPct val="20000"/>
              </a:spcBef>
            </a:pPr>
            <a:r>
              <a:rPr lang="en-US" altLang="en-US" sz="2200" b="0"/>
              <a:t>         {  a vertex u is removed from the queue</a:t>
            </a:r>
          </a:p>
          <a:p>
            <a:pPr eaLnBrk="1" hangingPunct="1">
              <a:spcBef>
                <a:spcPct val="20000"/>
              </a:spcBef>
            </a:pPr>
            <a:r>
              <a:rPr lang="en-US" altLang="en-US" sz="2200" b="0"/>
              <a:t>            for all white successors v of u</a:t>
            </a:r>
          </a:p>
          <a:p>
            <a:pPr eaLnBrk="1" hangingPunct="1">
              <a:spcBef>
                <a:spcPct val="20000"/>
              </a:spcBef>
            </a:pPr>
            <a:r>
              <a:rPr lang="en-US" altLang="en-US" sz="2200" b="0"/>
              <a:t>                 { v is painted gray</a:t>
            </a:r>
          </a:p>
          <a:p>
            <a:pPr eaLnBrk="1" hangingPunct="1">
              <a:spcBef>
                <a:spcPct val="20000"/>
              </a:spcBef>
            </a:pPr>
            <a:r>
              <a:rPr lang="en-US" altLang="en-US" sz="2200" b="0"/>
              <a:t>                   v is added to the queue</a:t>
            </a:r>
          </a:p>
          <a:p>
            <a:pPr eaLnBrk="1" hangingPunct="1">
              <a:spcBef>
                <a:spcPct val="20000"/>
              </a:spcBef>
            </a:pPr>
            <a:r>
              <a:rPr lang="en-US" altLang="en-US" sz="2200" b="0"/>
              <a:t>                 }</a:t>
            </a:r>
          </a:p>
          <a:p>
            <a:pPr eaLnBrk="1" hangingPunct="1">
              <a:spcBef>
                <a:spcPct val="20000"/>
              </a:spcBef>
            </a:pPr>
            <a:r>
              <a:rPr lang="en-US" altLang="en-US" sz="2200" b="0"/>
              <a:t>            u is painted black</a:t>
            </a:r>
          </a:p>
          <a:p>
            <a:pPr eaLnBrk="1" hangingPunct="1">
              <a:spcBef>
                <a:spcPct val="20000"/>
              </a:spcBef>
            </a:pPr>
            <a:r>
              <a:rPr lang="en-US" altLang="en-US" sz="2200" b="0"/>
              <a:t>          }</a:t>
            </a:r>
          </a:p>
          <a:p>
            <a:pPr eaLnBrk="1" hangingPunct="1">
              <a:spcBef>
                <a:spcPct val="20000"/>
              </a:spcBef>
            </a:pPr>
            <a:r>
              <a:rPr lang="en-US" altLang="en-US" sz="2200" b="0"/>
              <a:t>   }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a:extLst>
              <a:ext uri="{FF2B5EF4-FFF2-40B4-BE49-F238E27FC236}">
                <a16:creationId xmlns:a16="http://schemas.microsoft.com/office/drawing/2014/main" id="{D0201657-968D-4396-9067-85754A7E28A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7411" name="Slide Number Placeholder 5">
            <a:extLst>
              <a:ext uri="{FF2B5EF4-FFF2-40B4-BE49-F238E27FC236}">
                <a16:creationId xmlns:a16="http://schemas.microsoft.com/office/drawing/2014/main" id="{FF461CFC-8B82-4880-8FCE-07ECF98A080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B4FDAEB8-1A68-4125-B29F-371A56F3B517}" type="slidenum">
              <a:rPr lang="en-US" altLang="en-US" sz="1200" b="0">
                <a:solidFill>
                  <a:srgbClr val="898989"/>
                </a:solidFill>
              </a:rPr>
              <a:pPr eaLnBrk="1" hangingPunct="1"/>
              <a:t>23</a:t>
            </a:fld>
            <a:r>
              <a:rPr lang="en-US" altLang="en-US" sz="1200" b="0">
                <a:solidFill>
                  <a:srgbClr val="898989"/>
                </a:solidFill>
              </a:rPr>
              <a:t>/36</a:t>
            </a:r>
          </a:p>
        </p:txBody>
      </p:sp>
      <p:sp>
        <p:nvSpPr>
          <p:cNvPr id="3" name="Slide Number Placeholder 2">
            <a:extLst>
              <a:ext uri="{FF2B5EF4-FFF2-40B4-BE49-F238E27FC236}">
                <a16:creationId xmlns:a16="http://schemas.microsoft.com/office/drawing/2014/main" id="{35201D5A-F3E7-416A-8794-0C376B4157EA}"/>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8C98804D-8D31-444C-A2AA-DDCB3168187C}" type="slidenum">
              <a:rPr lang="en-US" altLang="en-US" sz="1200">
                <a:solidFill>
                  <a:srgbClr val="FFFFFF"/>
                </a:solidFill>
              </a:rPr>
              <a:pPr algn="ctr" eaLnBrk="1" hangingPunct="1">
                <a:lnSpc>
                  <a:spcPct val="80000"/>
                </a:lnSpc>
              </a:pPr>
              <a:t>23</a:t>
            </a:fld>
            <a:endParaRPr lang="en-US" altLang="en-US" sz="1200">
              <a:solidFill>
                <a:srgbClr val="FFFFFF"/>
              </a:solidFill>
            </a:endParaRPr>
          </a:p>
        </p:txBody>
      </p:sp>
      <p:sp>
        <p:nvSpPr>
          <p:cNvPr id="17413" name="Rectangle 2">
            <a:extLst>
              <a:ext uri="{FF2B5EF4-FFF2-40B4-BE49-F238E27FC236}">
                <a16:creationId xmlns:a16="http://schemas.microsoft.com/office/drawing/2014/main" id="{364BCEB0-9103-4C57-B484-9F9B1AC91916}"/>
              </a:ext>
            </a:extLst>
          </p:cNvPr>
          <p:cNvSpPr>
            <a:spLocks noChangeArrowheads="1"/>
          </p:cNvSpPr>
          <p:nvPr/>
        </p:nvSpPr>
        <p:spPr bwMode="auto">
          <a:xfrm>
            <a:off x="533400" y="212725"/>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4000">
                <a:solidFill>
                  <a:srgbClr val="CC3300"/>
                </a:solidFill>
                <a:latin typeface="Calibri" panose="020F0502020204030204" pitchFamily="34" charset="0"/>
              </a:rPr>
              <a:t>Breadth-first Search code</a:t>
            </a:r>
          </a:p>
        </p:txBody>
      </p:sp>
      <p:sp>
        <p:nvSpPr>
          <p:cNvPr id="17414" name="Text Box 4">
            <a:extLst>
              <a:ext uri="{FF2B5EF4-FFF2-40B4-BE49-F238E27FC236}">
                <a16:creationId xmlns:a16="http://schemas.microsoft.com/office/drawing/2014/main" id="{6C126C05-1E93-49C8-A8C8-6825D89DE72C}"/>
              </a:ext>
            </a:extLst>
          </p:cNvPr>
          <p:cNvSpPr txBox="1">
            <a:spLocks noChangeArrowheads="1"/>
          </p:cNvSpPr>
          <p:nvPr/>
        </p:nvSpPr>
        <p:spPr bwMode="auto">
          <a:xfrm>
            <a:off x="1143000" y="990600"/>
            <a:ext cx="7010400" cy="5283200"/>
          </a:xfrm>
          <a:prstGeom prst="rect">
            <a:avLst/>
          </a:prstGeom>
          <a:solidFill>
            <a:srgbClr val="99CC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000" b="0"/>
              <a:t>// bread first traverse from vertex k  </a:t>
            </a:r>
          </a:p>
          <a:p>
            <a:pPr eaLnBrk="1" hangingPunct="1"/>
            <a:r>
              <a:rPr lang="en-US" altLang="en-US" sz="2000" b="0"/>
              <a:t>void breadthFirst(int k)</a:t>
            </a:r>
          </a:p>
          <a:p>
            <a:pPr eaLnBrk="1" hangingPunct="1"/>
            <a:r>
              <a:rPr lang="en-US" altLang="en-US" sz="2000" b="0"/>
              <a:t>  {MyQueue q = new MyQueue();int i,h;</a:t>
            </a:r>
          </a:p>
          <a:p>
            <a:pPr eaLnBrk="1" hangingPunct="1"/>
            <a:r>
              <a:rPr lang="en-US" altLang="en-US" sz="2000" b="0"/>
              <a:t>    boolean [] enqueued = new boolean[n];</a:t>
            </a:r>
          </a:p>
          <a:p>
            <a:pPr eaLnBrk="1" hangingPunct="1"/>
            <a:r>
              <a:rPr lang="en-US" altLang="en-US" sz="2000" b="0"/>
              <a:t>    for(i=0;i&lt;n;i++) enqueued[i]=false;</a:t>
            </a:r>
          </a:p>
          <a:p>
            <a:pPr eaLnBrk="1" hangingPunct="1"/>
            <a:r>
              <a:rPr lang="en-US" altLang="en-US" sz="2000" b="0"/>
              <a:t>    q.enqueue(new Integer(k));enqueued[k]=true;</a:t>
            </a:r>
          </a:p>
          <a:p>
            <a:pPr eaLnBrk="1" hangingPunct="1"/>
            <a:r>
              <a:rPr lang="en-US" altLang="en-US" sz="2000" b="0"/>
              <a:t>    while(!q.isEmpty())</a:t>
            </a:r>
          </a:p>
          <a:p>
            <a:pPr eaLnBrk="1" hangingPunct="1"/>
            <a:r>
              <a:rPr lang="en-US" altLang="en-US" sz="2000" b="0"/>
              <a:t>     {h=Integer.parseInt((q.dequeue()).toString().trim());</a:t>
            </a:r>
          </a:p>
          <a:p>
            <a:pPr eaLnBrk="1" hangingPunct="1"/>
            <a:r>
              <a:rPr lang="en-US" altLang="en-US" sz="2000" b="0"/>
              <a:t>      visit(h); </a:t>
            </a:r>
          </a:p>
          <a:p>
            <a:pPr eaLnBrk="1" hangingPunct="1"/>
            <a:r>
              <a:rPr lang="en-US" altLang="en-US" sz="2000" b="0"/>
              <a:t>      for(i=0;i&lt;n;i++)</a:t>
            </a:r>
          </a:p>
          <a:p>
            <a:pPr eaLnBrk="1" hangingPunct="1"/>
            <a:r>
              <a:rPr lang="en-US" altLang="en-US" sz="2000" b="0"/>
              <a:t>         if((!enqueued[i]) &amp;&amp; a[h][i]&gt;0)</a:t>
            </a:r>
          </a:p>
          <a:p>
            <a:pPr eaLnBrk="1" hangingPunct="1"/>
            <a:r>
              <a:rPr lang="en-US" altLang="en-US" sz="2000" b="0"/>
              <a:t>            {q.enqueue(new Integer(i));</a:t>
            </a:r>
          </a:p>
          <a:p>
            <a:pPr eaLnBrk="1" hangingPunct="1"/>
            <a:r>
              <a:rPr lang="en-US" altLang="en-US" sz="2000" b="0"/>
              <a:t>             enqueued[i] = true;</a:t>
            </a:r>
          </a:p>
          <a:p>
            <a:pPr eaLnBrk="1" hangingPunct="1"/>
            <a:r>
              <a:rPr lang="en-US" altLang="en-US" sz="2000" b="0"/>
              <a:t>            }</a:t>
            </a:r>
          </a:p>
          <a:p>
            <a:pPr eaLnBrk="1" hangingPunct="1"/>
            <a:r>
              <a:rPr lang="en-US" altLang="en-US" sz="2000" b="0"/>
              <a:t>     }</a:t>
            </a:r>
          </a:p>
          <a:p>
            <a:pPr eaLnBrk="1" hangingPunct="1"/>
            <a:r>
              <a:rPr lang="en-US" altLang="en-US" sz="2000" b="0"/>
              <a:t>    System.out.println();</a:t>
            </a:r>
          </a:p>
          <a:p>
            <a:pPr eaLnBrk="1" hangingPunct="1"/>
            <a:r>
              <a:rPr lang="en-US" altLang="en-US" sz="2000" b="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a:extLst>
              <a:ext uri="{FF2B5EF4-FFF2-40B4-BE49-F238E27FC236}">
                <a16:creationId xmlns:a16="http://schemas.microsoft.com/office/drawing/2014/main" id="{A6AE5787-E400-456D-9B92-591B9245828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8435" name="Slide Number Placeholder 5">
            <a:extLst>
              <a:ext uri="{FF2B5EF4-FFF2-40B4-BE49-F238E27FC236}">
                <a16:creationId xmlns:a16="http://schemas.microsoft.com/office/drawing/2014/main" id="{53FBCD46-4519-4104-96BA-5AA8AE5C130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708DBE48-C64A-4643-983E-FF99F7B74E3C}" type="slidenum">
              <a:rPr lang="en-US" altLang="en-US" sz="1200" b="0">
                <a:solidFill>
                  <a:srgbClr val="898989"/>
                </a:solidFill>
              </a:rPr>
              <a:pPr eaLnBrk="1" hangingPunct="1"/>
              <a:t>24</a:t>
            </a:fld>
            <a:r>
              <a:rPr lang="en-US" altLang="en-US" sz="1200" b="0">
                <a:solidFill>
                  <a:srgbClr val="898989"/>
                </a:solidFill>
              </a:rPr>
              <a:t>/36</a:t>
            </a:r>
          </a:p>
        </p:txBody>
      </p:sp>
      <p:sp>
        <p:nvSpPr>
          <p:cNvPr id="18436" name="Rectangle 2">
            <a:extLst>
              <a:ext uri="{FF2B5EF4-FFF2-40B4-BE49-F238E27FC236}">
                <a16:creationId xmlns:a16="http://schemas.microsoft.com/office/drawing/2014/main" id="{68478F86-06A0-46BA-8ACC-53FC6B4790B8}"/>
              </a:ext>
            </a:extLst>
          </p:cNvPr>
          <p:cNvSpPr>
            <a:spLocks noGrp="1" noChangeArrowheads="1"/>
          </p:cNvSpPr>
          <p:nvPr>
            <p:ph type="title" idx="4294967295"/>
          </p:nvPr>
        </p:nvSpPr>
        <p:spPr>
          <a:xfrm>
            <a:off x="460375" y="457200"/>
            <a:ext cx="7616825" cy="701675"/>
          </a:xfrm>
        </p:spPr>
        <p:txBody>
          <a:bodyPr>
            <a:spAutoFit/>
          </a:bodyPr>
          <a:lstStyle/>
          <a:p>
            <a:pPr eaLnBrk="1" hangingPunct="1"/>
            <a:r>
              <a:rPr lang="en-US" altLang="en-US" sz="4000" b="1">
                <a:solidFill>
                  <a:srgbClr val="CC3300"/>
                </a:solidFill>
              </a:rPr>
              <a:t>Depth-first Traversal</a:t>
            </a:r>
          </a:p>
        </p:txBody>
      </p:sp>
      <p:sp>
        <p:nvSpPr>
          <p:cNvPr id="18437" name="Rectangle 3">
            <a:extLst>
              <a:ext uri="{FF2B5EF4-FFF2-40B4-BE49-F238E27FC236}">
                <a16:creationId xmlns:a16="http://schemas.microsoft.com/office/drawing/2014/main" id="{77909D7F-5F00-4B7B-8869-014984BF9838}"/>
              </a:ext>
            </a:extLst>
          </p:cNvPr>
          <p:cNvSpPr>
            <a:spLocks noGrp="1" noChangeArrowheads="1"/>
          </p:cNvSpPr>
          <p:nvPr>
            <p:ph sz="quarter" idx="4294967295"/>
          </p:nvPr>
        </p:nvSpPr>
        <p:spPr>
          <a:xfrm>
            <a:off x="533400" y="1371600"/>
            <a:ext cx="8232775" cy="2055813"/>
          </a:xfrm>
        </p:spPr>
        <p:txBody>
          <a:bodyPr lIns="0" tIns="0" rIns="0" bIns="0">
            <a:spAutoFit/>
          </a:bodyPr>
          <a:lstStyle/>
          <a:p>
            <a:pPr marL="319088" indent="-319088" eaLnBrk="1" hangingPunct="1"/>
            <a:r>
              <a:rPr lang="en-US" altLang="en-US" sz="2700"/>
              <a:t>In the </a:t>
            </a:r>
            <a:r>
              <a:rPr lang="en-US" altLang="en-US" sz="2700" b="1"/>
              <a:t>depth-first search algorithm</a:t>
            </a:r>
            <a:r>
              <a:rPr lang="en-US" altLang="en-US" sz="2700"/>
              <a:t>, at first selected vertex </a:t>
            </a:r>
            <a:r>
              <a:rPr lang="en-US" altLang="en-US" sz="2700" i="1"/>
              <a:t>v </a:t>
            </a:r>
            <a:r>
              <a:rPr lang="en-US" altLang="en-US" sz="2700"/>
              <a:t>is visited and then each unvisited vertex adjacent to </a:t>
            </a:r>
            <a:r>
              <a:rPr lang="en-US" altLang="en-US" sz="2700" i="1"/>
              <a:t>v </a:t>
            </a:r>
            <a:r>
              <a:rPr lang="en-US" altLang="en-US" sz="2700"/>
              <a:t>is visited by depth-first search. If there are still some unvisited vertices in the graph, the traversal continues restarting for one of the unvisited vertices.</a:t>
            </a:r>
          </a:p>
        </p:txBody>
      </p:sp>
      <p:grpSp>
        <p:nvGrpSpPr>
          <p:cNvPr id="18438" name="Group 6">
            <a:extLst>
              <a:ext uri="{FF2B5EF4-FFF2-40B4-BE49-F238E27FC236}">
                <a16:creationId xmlns:a16="http://schemas.microsoft.com/office/drawing/2014/main" id="{6A3B5A56-33B9-4697-B020-9EE030CADA7C}"/>
              </a:ext>
            </a:extLst>
          </p:cNvPr>
          <p:cNvGrpSpPr>
            <a:grpSpLocks/>
          </p:cNvGrpSpPr>
          <p:nvPr/>
        </p:nvGrpSpPr>
        <p:grpSpPr bwMode="auto">
          <a:xfrm>
            <a:off x="609600" y="3657600"/>
            <a:ext cx="8094663" cy="2362200"/>
            <a:chOff x="609600" y="3200400"/>
            <a:chExt cx="8094662" cy="2362002"/>
          </a:xfrm>
        </p:grpSpPr>
        <p:pic>
          <p:nvPicPr>
            <p:cNvPr id="18439" name="Picture 4">
              <a:extLst>
                <a:ext uri="{FF2B5EF4-FFF2-40B4-BE49-F238E27FC236}">
                  <a16:creationId xmlns:a16="http://schemas.microsoft.com/office/drawing/2014/main" id="{4E44AD8F-757B-447E-AC9E-C9D6719CE2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200400"/>
              <a:ext cx="8094662"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Text Box 5">
              <a:extLst>
                <a:ext uri="{FF2B5EF4-FFF2-40B4-BE49-F238E27FC236}">
                  <a16:creationId xmlns:a16="http://schemas.microsoft.com/office/drawing/2014/main" id="{504BE371-69B0-46FE-8E36-0F98DEDA449E}"/>
                </a:ext>
              </a:extLst>
            </p:cNvPr>
            <p:cNvSpPr txBox="1">
              <a:spLocks noChangeArrowheads="1"/>
            </p:cNvSpPr>
            <p:nvPr/>
          </p:nvSpPr>
          <p:spPr bwMode="auto">
            <a:xfrm>
              <a:off x="685800" y="5257628"/>
              <a:ext cx="8001000" cy="30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400"/>
                <a:t>An example of application of the </a:t>
              </a:r>
              <a:r>
                <a:rPr lang="en-US" altLang="en-US" sz="1400">
                  <a:latin typeface="Courier New" panose="02070309020205020404" pitchFamily="49" charset="0"/>
                </a:rPr>
                <a:t>depthFirstSearch() </a:t>
              </a:r>
              <a:r>
                <a:rPr lang="en-US" altLang="en-US" sz="1400"/>
                <a:t>algorithm to a graph</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a:extLst>
              <a:ext uri="{FF2B5EF4-FFF2-40B4-BE49-F238E27FC236}">
                <a16:creationId xmlns:a16="http://schemas.microsoft.com/office/drawing/2014/main" id="{EBD6C8EF-25C3-4903-A449-D97A28A43B8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19459" name="Slide Number Placeholder 5">
            <a:extLst>
              <a:ext uri="{FF2B5EF4-FFF2-40B4-BE49-F238E27FC236}">
                <a16:creationId xmlns:a16="http://schemas.microsoft.com/office/drawing/2014/main" id="{3111328D-1A53-40D7-BE81-1F1CCA23D95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CFD8E7B1-56C4-43EA-9719-9E13DDAFA609}" type="slidenum">
              <a:rPr lang="en-US" altLang="en-US" sz="1200" b="0">
                <a:solidFill>
                  <a:srgbClr val="898989"/>
                </a:solidFill>
              </a:rPr>
              <a:pPr eaLnBrk="1" hangingPunct="1"/>
              <a:t>25</a:t>
            </a:fld>
            <a:r>
              <a:rPr lang="en-US" altLang="en-US" sz="1200" b="0">
                <a:solidFill>
                  <a:srgbClr val="898989"/>
                </a:solidFill>
              </a:rPr>
              <a:t>/36</a:t>
            </a:r>
          </a:p>
        </p:txBody>
      </p:sp>
      <p:sp>
        <p:nvSpPr>
          <p:cNvPr id="19460" name="Title 7">
            <a:extLst>
              <a:ext uri="{FF2B5EF4-FFF2-40B4-BE49-F238E27FC236}">
                <a16:creationId xmlns:a16="http://schemas.microsoft.com/office/drawing/2014/main" id="{0ACB89CC-51DC-49AE-81D0-0331A455203A}"/>
              </a:ext>
            </a:extLst>
          </p:cNvPr>
          <p:cNvSpPr>
            <a:spLocks noGrp="1"/>
          </p:cNvSpPr>
          <p:nvPr>
            <p:ph type="title" idx="4294967295"/>
          </p:nvPr>
        </p:nvSpPr>
        <p:spPr>
          <a:xfrm>
            <a:off x="457200" y="304800"/>
            <a:ext cx="8229600" cy="701675"/>
          </a:xfrm>
        </p:spPr>
        <p:txBody>
          <a:bodyPr>
            <a:spAutoFit/>
          </a:bodyPr>
          <a:lstStyle/>
          <a:p>
            <a:pPr eaLnBrk="1" hangingPunct="1"/>
            <a:r>
              <a:rPr lang="en-US" altLang="en-US" sz="4000" b="1">
                <a:solidFill>
                  <a:srgbClr val="CC3300"/>
                </a:solidFill>
              </a:rPr>
              <a:t>Depth-First Search algorithm</a:t>
            </a:r>
          </a:p>
        </p:txBody>
      </p:sp>
      <p:sp>
        <p:nvSpPr>
          <p:cNvPr id="19461" name="Text Box 9">
            <a:extLst>
              <a:ext uri="{FF2B5EF4-FFF2-40B4-BE49-F238E27FC236}">
                <a16:creationId xmlns:a16="http://schemas.microsoft.com/office/drawing/2014/main" id="{45B0D470-76A6-4D23-9F01-4B11A00C9DED}"/>
              </a:ext>
            </a:extLst>
          </p:cNvPr>
          <p:cNvSpPr txBox="1">
            <a:spLocks noChangeArrowheads="1"/>
          </p:cNvSpPr>
          <p:nvPr/>
        </p:nvSpPr>
        <p:spPr bwMode="auto">
          <a:xfrm>
            <a:off x="5029200" y="5486400"/>
            <a:ext cx="3429000" cy="590550"/>
          </a:xfrm>
          <a:prstGeom prst="rect">
            <a:avLst/>
          </a:prstGeom>
          <a:solidFill>
            <a:srgbClr val="99CC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50000"/>
              </a:spcBef>
            </a:pPr>
            <a:r>
              <a:rPr lang="en-US" altLang="en-US" sz="1600" b="0"/>
              <a:t>DFS on a graph with </a:t>
            </a:r>
            <a:r>
              <a:rPr lang="en-US" altLang="en-US" sz="1600" i="1"/>
              <a:t>n</a:t>
            </a:r>
            <a:r>
              <a:rPr lang="en-US" altLang="en-US" sz="1600" b="0"/>
              <a:t> vertices and </a:t>
            </a:r>
            <a:r>
              <a:rPr lang="en-US" altLang="en-US" sz="1600" i="1"/>
              <a:t>m</a:t>
            </a:r>
            <a:r>
              <a:rPr lang="en-US" altLang="en-US" sz="1600" b="0"/>
              <a:t> edges takes </a:t>
            </a:r>
            <a:r>
              <a:rPr lang="en-US" altLang="en-US" sz="1600" i="1"/>
              <a:t>O</a:t>
            </a:r>
            <a:r>
              <a:rPr lang="en-US" altLang="en-US" sz="1600" b="0"/>
              <a:t>(</a:t>
            </a:r>
            <a:r>
              <a:rPr lang="en-US" altLang="en-US" sz="1600" i="1"/>
              <a:t>n</a:t>
            </a:r>
            <a:r>
              <a:rPr lang="en-US" altLang="en-US" sz="1600" b="0"/>
              <a:t> + </a:t>
            </a:r>
            <a:r>
              <a:rPr lang="en-US" altLang="en-US" sz="1600" i="1"/>
              <a:t>m</a:t>
            </a:r>
            <a:r>
              <a:rPr lang="en-US" altLang="en-US" sz="1600" b="0"/>
              <a:t> ) time</a:t>
            </a:r>
          </a:p>
        </p:txBody>
      </p:sp>
      <p:sp>
        <p:nvSpPr>
          <p:cNvPr id="19462" name="Text Box 10">
            <a:extLst>
              <a:ext uri="{FF2B5EF4-FFF2-40B4-BE49-F238E27FC236}">
                <a16:creationId xmlns:a16="http://schemas.microsoft.com/office/drawing/2014/main" id="{0FBECAFB-DAAE-41ED-B8FC-38A85E3CF8AA}"/>
              </a:ext>
            </a:extLst>
          </p:cNvPr>
          <p:cNvSpPr txBox="1">
            <a:spLocks noChangeArrowheads="1"/>
          </p:cNvSpPr>
          <p:nvPr/>
        </p:nvSpPr>
        <p:spPr bwMode="auto">
          <a:xfrm>
            <a:off x="4724400" y="2514600"/>
            <a:ext cx="3810000" cy="2024063"/>
          </a:xfrm>
          <a:prstGeom prst="rect">
            <a:avLst/>
          </a:prstGeom>
          <a:solidFill>
            <a:srgbClr val="99CC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800" b="0"/>
              <a:t>The idea is the same, but we now use a stack instead of a queue. With recursion of course, so the stack management is all done by Java. </a:t>
            </a:r>
          </a:p>
          <a:p>
            <a:pPr eaLnBrk="1" hangingPunct="1"/>
            <a:r>
              <a:rPr lang="en-US" altLang="en-US" sz="1800" b="0"/>
              <a:t>Here is a brief description of the DFS algorithm: </a:t>
            </a:r>
          </a:p>
        </p:txBody>
      </p:sp>
      <p:sp>
        <p:nvSpPr>
          <p:cNvPr id="19463" name="Text Box 11">
            <a:extLst>
              <a:ext uri="{FF2B5EF4-FFF2-40B4-BE49-F238E27FC236}">
                <a16:creationId xmlns:a16="http://schemas.microsoft.com/office/drawing/2014/main" id="{2C13B91C-DF18-4BCD-B180-76F2C5DA5976}"/>
              </a:ext>
            </a:extLst>
          </p:cNvPr>
          <p:cNvSpPr txBox="1">
            <a:spLocks noChangeArrowheads="1"/>
          </p:cNvSpPr>
          <p:nvPr/>
        </p:nvSpPr>
        <p:spPr bwMode="auto">
          <a:xfrm>
            <a:off x="990600" y="1143000"/>
            <a:ext cx="60198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20000"/>
              </a:spcBef>
            </a:pPr>
            <a:r>
              <a:rPr lang="en-US" altLang="en-US" sz="2400" b="0"/>
              <a:t>DFS-visit (Graph G, Vertex u)</a:t>
            </a:r>
          </a:p>
          <a:p>
            <a:pPr eaLnBrk="1" hangingPunct="1">
              <a:spcBef>
                <a:spcPct val="20000"/>
              </a:spcBef>
            </a:pPr>
            <a:r>
              <a:rPr lang="en-US" altLang="en-US" sz="2400" b="0"/>
              <a:t>    { the vertex u is painted gray</a:t>
            </a:r>
          </a:p>
          <a:p>
            <a:pPr eaLnBrk="1" hangingPunct="1">
              <a:spcBef>
                <a:spcPct val="20000"/>
              </a:spcBef>
            </a:pPr>
            <a:r>
              <a:rPr lang="en-US" altLang="en-US" sz="2400" b="0"/>
              <a:t>      for all white successors v of u</a:t>
            </a:r>
          </a:p>
          <a:p>
            <a:pPr eaLnBrk="1" hangingPunct="1">
              <a:spcBef>
                <a:spcPct val="20000"/>
              </a:spcBef>
            </a:pPr>
            <a:r>
              <a:rPr lang="en-US" altLang="en-US" sz="2400" b="0"/>
              <a:t>         { dfs-visit(G, v)</a:t>
            </a:r>
          </a:p>
          <a:p>
            <a:pPr eaLnBrk="1" hangingPunct="1">
              <a:spcBef>
                <a:spcPct val="20000"/>
              </a:spcBef>
            </a:pPr>
            <a:r>
              <a:rPr lang="en-US" altLang="en-US" sz="2400" b="0"/>
              <a:t>         }</a:t>
            </a:r>
          </a:p>
          <a:p>
            <a:pPr eaLnBrk="1" hangingPunct="1">
              <a:spcBef>
                <a:spcPct val="20000"/>
              </a:spcBef>
            </a:pPr>
            <a:r>
              <a:rPr lang="en-US" altLang="en-US" sz="2400" b="0"/>
              <a:t>      u is painted black</a:t>
            </a:r>
          </a:p>
          <a:p>
            <a:pPr eaLnBrk="1" hangingPunct="1">
              <a:spcBef>
                <a:spcPct val="20000"/>
              </a:spcBef>
            </a:pPr>
            <a:r>
              <a:rPr lang="en-US" altLang="en-US" sz="2400" b="0"/>
              <a:t>     }</a:t>
            </a:r>
          </a:p>
          <a:p>
            <a:pPr eaLnBrk="1" hangingPunct="1">
              <a:spcBef>
                <a:spcPct val="20000"/>
              </a:spcBef>
            </a:pPr>
            <a:r>
              <a:rPr lang="en-US" altLang="en-US" sz="2400" b="0"/>
              <a:t> DFS (Graph G)</a:t>
            </a:r>
          </a:p>
          <a:p>
            <a:pPr eaLnBrk="1" hangingPunct="1">
              <a:spcBef>
                <a:spcPct val="20000"/>
              </a:spcBef>
            </a:pPr>
            <a:r>
              <a:rPr lang="en-US" altLang="en-US" sz="2400" b="0"/>
              <a:t>     { all vertices of G are first painted white</a:t>
            </a:r>
          </a:p>
          <a:p>
            <a:pPr eaLnBrk="1" hangingPunct="1">
              <a:spcBef>
                <a:spcPct val="20000"/>
              </a:spcBef>
            </a:pPr>
            <a:r>
              <a:rPr lang="en-US" altLang="en-US" sz="2400" b="0"/>
              <a:t>       DFS-visit(G, root of G) </a:t>
            </a:r>
          </a:p>
          <a:p>
            <a:pPr eaLnBrk="1" hangingPunct="1">
              <a:spcBef>
                <a:spcPct val="20000"/>
              </a:spcBef>
            </a:pPr>
            <a:r>
              <a:rPr lang="en-US" altLang="en-US" sz="2400" b="0"/>
              <a:t>     }</a:t>
            </a:r>
            <a:r>
              <a:rPr lang="en-US" altLang="en-US" sz="240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a:extLst>
              <a:ext uri="{FF2B5EF4-FFF2-40B4-BE49-F238E27FC236}">
                <a16:creationId xmlns:a16="http://schemas.microsoft.com/office/drawing/2014/main" id="{753E01E9-FB4B-4D7B-AC6E-2618ABE1130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0483" name="Slide Number Placeholder 5">
            <a:extLst>
              <a:ext uri="{FF2B5EF4-FFF2-40B4-BE49-F238E27FC236}">
                <a16:creationId xmlns:a16="http://schemas.microsoft.com/office/drawing/2014/main" id="{E4D51CFD-286B-4EBE-93E8-B1F4290C85D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53E7F123-DF49-458A-9288-7391677D7DFF}" type="slidenum">
              <a:rPr lang="en-US" altLang="en-US" sz="1200" b="0">
                <a:solidFill>
                  <a:srgbClr val="898989"/>
                </a:solidFill>
              </a:rPr>
              <a:pPr eaLnBrk="1" hangingPunct="1"/>
              <a:t>26</a:t>
            </a:fld>
            <a:r>
              <a:rPr lang="en-US" altLang="en-US" sz="1200" b="0">
                <a:solidFill>
                  <a:srgbClr val="898989"/>
                </a:solidFill>
              </a:rPr>
              <a:t>/36</a:t>
            </a:r>
          </a:p>
        </p:txBody>
      </p:sp>
      <p:sp>
        <p:nvSpPr>
          <p:cNvPr id="20484" name="Title 7">
            <a:extLst>
              <a:ext uri="{FF2B5EF4-FFF2-40B4-BE49-F238E27FC236}">
                <a16:creationId xmlns:a16="http://schemas.microsoft.com/office/drawing/2014/main" id="{AC16D842-01D4-4476-9F96-0D215F58B300}"/>
              </a:ext>
            </a:extLst>
          </p:cNvPr>
          <p:cNvSpPr>
            <a:spLocks noGrp="1"/>
          </p:cNvSpPr>
          <p:nvPr>
            <p:ph type="title" idx="4294967295"/>
          </p:nvPr>
        </p:nvSpPr>
        <p:spPr>
          <a:xfrm>
            <a:off x="457200" y="228600"/>
            <a:ext cx="8229600" cy="701675"/>
          </a:xfrm>
        </p:spPr>
        <p:txBody>
          <a:bodyPr>
            <a:spAutoFit/>
          </a:bodyPr>
          <a:lstStyle/>
          <a:p>
            <a:pPr eaLnBrk="1" hangingPunct="1"/>
            <a:r>
              <a:rPr lang="en-US" altLang="en-US" sz="4000" b="1">
                <a:solidFill>
                  <a:srgbClr val="CC3300"/>
                </a:solidFill>
              </a:rPr>
              <a:t>Depth-First Traverse code</a:t>
            </a:r>
          </a:p>
        </p:txBody>
      </p:sp>
      <p:sp>
        <p:nvSpPr>
          <p:cNvPr id="20485" name="Text Box 7">
            <a:extLst>
              <a:ext uri="{FF2B5EF4-FFF2-40B4-BE49-F238E27FC236}">
                <a16:creationId xmlns:a16="http://schemas.microsoft.com/office/drawing/2014/main" id="{F2AE2566-A908-4ECB-8686-903F1155F58B}"/>
              </a:ext>
            </a:extLst>
          </p:cNvPr>
          <p:cNvSpPr txBox="1">
            <a:spLocks noChangeArrowheads="1"/>
          </p:cNvSpPr>
          <p:nvPr/>
        </p:nvSpPr>
        <p:spPr bwMode="auto">
          <a:xfrm>
            <a:off x="2133600" y="990600"/>
            <a:ext cx="5029200" cy="5319713"/>
          </a:xfrm>
          <a:prstGeom prst="rect">
            <a:avLst/>
          </a:prstGeom>
          <a:solidFill>
            <a:srgbClr val="99CC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800" b="0"/>
              <a:t> void visit(int i)</a:t>
            </a:r>
          </a:p>
          <a:p>
            <a:pPr eaLnBrk="1" hangingPunct="1"/>
            <a:r>
              <a:rPr lang="en-US" altLang="en-US" sz="1800" b="0"/>
              <a:t>   {System.out.print(" " + v[i]);</a:t>
            </a:r>
          </a:p>
          <a:p>
            <a:pPr eaLnBrk="1" hangingPunct="1"/>
            <a:r>
              <a:rPr lang="en-US" altLang="en-US" sz="1800" b="0"/>
              <a:t>   }</a:t>
            </a:r>
          </a:p>
          <a:p>
            <a:pPr eaLnBrk="1" hangingPunct="1"/>
            <a:r>
              <a:rPr lang="en-US" altLang="en-US" sz="1800" b="0"/>
              <a:t> void depthFirst(boolean visited[], int i)</a:t>
            </a:r>
          </a:p>
          <a:p>
            <a:pPr eaLnBrk="1" hangingPunct="1"/>
            <a:r>
              <a:rPr lang="en-US" altLang="en-US" sz="1800" b="0"/>
              <a:t>   {visit(i);visited[i] = true; </a:t>
            </a:r>
          </a:p>
          <a:p>
            <a:pPr eaLnBrk="1" hangingPunct="1"/>
            <a:r>
              <a:rPr lang="en-US" altLang="en-US" sz="1800" b="0"/>
              <a:t>    int j;</a:t>
            </a:r>
          </a:p>
          <a:p>
            <a:pPr eaLnBrk="1" hangingPunct="1"/>
            <a:r>
              <a:rPr lang="en-US" altLang="en-US" sz="1800" b="0"/>
              <a:t>    for(j=0;j&lt;n;j++)</a:t>
            </a:r>
          </a:p>
          <a:p>
            <a:pPr eaLnBrk="1" hangingPunct="1"/>
            <a:r>
              <a:rPr lang="en-US" altLang="en-US" sz="1800" b="0"/>
              <a:t>        if(a[i][j]&gt;0 &amp;&amp; (!visited[j]))</a:t>
            </a:r>
          </a:p>
          <a:p>
            <a:pPr eaLnBrk="1" hangingPunct="1"/>
            <a:r>
              <a:rPr lang="en-US" altLang="en-US" sz="1800" b="0"/>
              <a:t>           depthFirst(visited,j);</a:t>
            </a:r>
          </a:p>
          <a:p>
            <a:pPr eaLnBrk="1" hangingPunct="1"/>
            <a:r>
              <a:rPr lang="en-US" altLang="en-US" sz="1800" b="0"/>
              <a:t>   }</a:t>
            </a:r>
          </a:p>
          <a:p>
            <a:pPr eaLnBrk="1" hangingPunct="1"/>
            <a:r>
              <a:rPr lang="en-US" altLang="en-US" sz="1800" b="0"/>
              <a:t>  void depthFirst(int k)</a:t>
            </a:r>
          </a:p>
          <a:p>
            <a:pPr eaLnBrk="1" hangingPunct="1"/>
            <a:r>
              <a:rPr lang="en-US" altLang="en-US" sz="1800" b="0"/>
              <a:t>   {int i; boolean [] visited = new boolean[20];</a:t>
            </a:r>
          </a:p>
          <a:p>
            <a:pPr eaLnBrk="1" hangingPunct="1"/>
            <a:r>
              <a:rPr lang="en-US" altLang="en-US" sz="1800" b="0"/>
              <a:t>    for(i=0;i&lt;n;i++) visited[i]=false;</a:t>
            </a:r>
          </a:p>
          <a:p>
            <a:pPr eaLnBrk="1" hangingPunct="1"/>
            <a:r>
              <a:rPr lang="en-US" altLang="en-US" sz="1800" b="0"/>
              <a:t>    depthFirst(visited,k);</a:t>
            </a:r>
          </a:p>
          <a:p>
            <a:pPr eaLnBrk="1" hangingPunct="1"/>
            <a:r>
              <a:rPr lang="en-US" altLang="en-US" sz="1800" b="0"/>
              <a:t>    for(i=0;i&lt;n;i++) </a:t>
            </a:r>
          </a:p>
          <a:p>
            <a:pPr eaLnBrk="1" hangingPunct="1"/>
            <a:r>
              <a:rPr lang="en-US" altLang="en-US" sz="1800" b="0"/>
              <a:t>     if(!visited[i]) </a:t>
            </a:r>
          </a:p>
          <a:p>
            <a:pPr eaLnBrk="1" hangingPunct="1"/>
            <a:r>
              <a:rPr lang="en-US" altLang="en-US" sz="1800" b="0"/>
              <a:t>       depthFirst(visited,i);</a:t>
            </a:r>
          </a:p>
          <a:p>
            <a:pPr eaLnBrk="1" hangingPunct="1"/>
            <a:r>
              <a:rPr lang="en-US" altLang="en-US" sz="1800" b="0"/>
              <a:t>    System.out.println();</a:t>
            </a:r>
          </a:p>
          <a:p>
            <a:pPr eaLnBrk="1" hangingPunct="1"/>
            <a:r>
              <a:rPr lang="en-US" altLang="en-US" sz="1800" b="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a:extLst>
              <a:ext uri="{FF2B5EF4-FFF2-40B4-BE49-F238E27FC236}">
                <a16:creationId xmlns:a16="http://schemas.microsoft.com/office/drawing/2014/main" id="{9953B55B-8CC1-48D9-8B11-5BB4FD7BB33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4579" name="Slide Number Placeholder 5">
            <a:extLst>
              <a:ext uri="{FF2B5EF4-FFF2-40B4-BE49-F238E27FC236}">
                <a16:creationId xmlns:a16="http://schemas.microsoft.com/office/drawing/2014/main" id="{3FCF384B-F647-42A5-A6CF-4B104B3C77E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9F58116E-CE53-4F96-B657-45801840C957}" type="slidenum">
              <a:rPr lang="en-US" altLang="en-US" sz="1200" b="0">
                <a:solidFill>
                  <a:srgbClr val="898989"/>
                </a:solidFill>
              </a:rPr>
              <a:pPr eaLnBrk="1" hangingPunct="1"/>
              <a:t>27</a:t>
            </a:fld>
            <a:r>
              <a:rPr lang="en-US" altLang="en-US" sz="1200" b="0">
                <a:solidFill>
                  <a:srgbClr val="898989"/>
                </a:solidFill>
              </a:rPr>
              <a:t>/36</a:t>
            </a:r>
          </a:p>
        </p:txBody>
      </p:sp>
      <p:sp>
        <p:nvSpPr>
          <p:cNvPr id="24580" name="Rectangle 2">
            <a:extLst>
              <a:ext uri="{FF2B5EF4-FFF2-40B4-BE49-F238E27FC236}">
                <a16:creationId xmlns:a16="http://schemas.microsoft.com/office/drawing/2014/main" id="{5542F505-93FE-4082-9664-3321104078BA}"/>
              </a:ext>
            </a:extLst>
          </p:cNvPr>
          <p:cNvSpPr>
            <a:spLocks noGrp="1" noChangeArrowheads="1"/>
          </p:cNvSpPr>
          <p:nvPr>
            <p:ph type="title" idx="4294967295"/>
          </p:nvPr>
        </p:nvSpPr>
        <p:spPr>
          <a:xfrm>
            <a:off x="460375" y="441325"/>
            <a:ext cx="8229600" cy="701675"/>
          </a:xfrm>
        </p:spPr>
        <p:txBody>
          <a:bodyPr>
            <a:spAutoFit/>
          </a:bodyPr>
          <a:lstStyle/>
          <a:p>
            <a:pPr eaLnBrk="1" hangingPunct="1"/>
            <a:r>
              <a:rPr lang="en-US" altLang="en-US" sz="4000" b="1">
                <a:solidFill>
                  <a:srgbClr val="CC3300"/>
                </a:solidFill>
              </a:rPr>
              <a:t>Shortest Path problem</a:t>
            </a:r>
          </a:p>
        </p:txBody>
      </p:sp>
      <p:sp>
        <p:nvSpPr>
          <p:cNvPr id="4" name="Slide Number Placeholder 3">
            <a:extLst>
              <a:ext uri="{FF2B5EF4-FFF2-40B4-BE49-F238E27FC236}">
                <a16:creationId xmlns:a16="http://schemas.microsoft.com/office/drawing/2014/main" id="{EE7AAE4D-21BB-46C4-9B8C-6078A618DC4A}"/>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3749FEE5-5D8F-4810-8116-C28A30849F77}" type="slidenum">
              <a:rPr lang="en-US" altLang="en-US" sz="1200">
                <a:solidFill>
                  <a:srgbClr val="FFFFFF"/>
                </a:solidFill>
              </a:rPr>
              <a:pPr algn="ctr" eaLnBrk="1" hangingPunct="1">
                <a:lnSpc>
                  <a:spcPct val="80000"/>
                </a:lnSpc>
              </a:pPr>
              <a:t>27</a:t>
            </a:fld>
            <a:endParaRPr lang="en-US" altLang="en-US" sz="1200">
              <a:solidFill>
                <a:srgbClr val="FFFFFF"/>
              </a:solidFill>
            </a:endParaRPr>
          </a:p>
        </p:txBody>
      </p:sp>
      <p:sp>
        <p:nvSpPr>
          <p:cNvPr id="24582" name="Rectangle 5">
            <a:extLst>
              <a:ext uri="{FF2B5EF4-FFF2-40B4-BE49-F238E27FC236}">
                <a16:creationId xmlns:a16="http://schemas.microsoft.com/office/drawing/2014/main" id="{8DBD6E6A-827B-4EF5-B914-FDE426BDD537}"/>
              </a:ext>
            </a:extLst>
          </p:cNvPr>
          <p:cNvSpPr>
            <a:spLocks noChangeArrowheads="1"/>
          </p:cNvSpPr>
          <p:nvPr/>
        </p:nvSpPr>
        <p:spPr bwMode="auto">
          <a:xfrm>
            <a:off x="762000" y="1524000"/>
            <a:ext cx="79248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spcAft>
                <a:spcPct val="50000"/>
              </a:spcAft>
              <a:buFont typeface="Arial" panose="020B0604020202020204" pitchFamily="34" charset="0"/>
              <a:buChar char="•"/>
            </a:pPr>
            <a:r>
              <a:rPr lang="en-US" altLang="en-US" sz="2800" b="0" i="1">
                <a:latin typeface="Calibri" panose="020F0502020204030204" pitchFamily="34" charset="0"/>
              </a:rPr>
              <a:t>The problem:</a:t>
            </a:r>
            <a:r>
              <a:rPr lang="en-US" altLang="en-US" sz="2800" b="0">
                <a:latin typeface="Calibri" panose="020F0502020204030204" pitchFamily="34" charset="0"/>
              </a:rPr>
              <a:t> find the shortest path between a pair of vertices of a graph</a:t>
            </a:r>
          </a:p>
          <a:p>
            <a:pPr>
              <a:spcAft>
                <a:spcPct val="50000"/>
              </a:spcAft>
              <a:buFont typeface="Arial" panose="020B0604020202020204" pitchFamily="34" charset="0"/>
              <a:buChar char="•"/>
            </a:pPr>
            <a:r>
              <a:rPr lang="en-US" altLang="en-US" sz="2800" b="0" i="1">
                <a:latin typeface="Calibri" panose="020F0502020204030204" pitchFamily="34" charset="0"/>
              </a:rPr>
              <a:t>The graph</a:t>
            </a:r>
            <a:r>
              <a:rPr lang="en-US" altLang="en-US" sz="2800" b="0">
                <a:latin typeface="Calibri" panose="020F0502020204030204" pitchFamily="34" charset="0"/>
              </a:rPr>
              <a:t>: may contain negative edges but no negative cycles</a:t>
            </a:r>
          </a:p>
          <a:p>
            <a:pPr>
              <a:spcAft>
                <a:spcPct val="50000"/>
              </a:spcAft>
              <a:buFont typeface="Arial" panose="020B0604020202020204" pitchFamily="34" charset="0"/>
              <a:buChar char="•"/>
            </a:pPr>
            <a:r>
              <a:rPr lang="en-US" altLang="en-US" sz="2800" b="0" i="1">
                <a:latin typeface="Calibri" panose="020F0502020204030204" pitchFamily="34" charset="0"/>
              </a:rPr>
              <a:t>A representation</a:t>
            </a:r>
            <a:r>
              <a:rPr lang="en-US" altLang="en-US" sz="2800" b="0">
                <a:latin typeface="Calibri" panose="020F0502020204030204" pitchFamily="34" charset="0"/>
              </a:rPr>
              <a:t>: a weighted matrix where </a:t>
            </a:r>
            <a:br>
              <a:rPr lang="en-US" altLang="en-US" sz="2800" b="0">
                <a:latin typeface="Calibri" panose="020F0502020204030204" pitchFamily="34" charset="0"/>
              </a:rPr>
            </a:br>
            <a:r>
              <a:rPr lang="en-US" altLang="en-US" sz="2800" b="0">
                <a:latin typeface="Calibri" panose="020F0502020204030204" pitchFamily="34" charset="0"/>
              </a:rPr>
              <a:t>   W(i,j) = 0 if i=j. </a:t>
            </a:r>
            <a:br>
              <a:rPr lang="en-US" altLang="en-US" sz="2800" b="0">
                <a:latin typeface="Calibri" panose="020F0502020204030204" pitchFamily="34" charset="0"/>
              </a:rPr>
            </a:br>
            <a:r>
              <a:rPr lang="en-US" altLang="en-US" sz="2800" b="0">
                <a:latin typeface="Calibri" panose="020F0502020204030204" pitchFamily="34" charset="0"/>
              </a:rPr>
              <a:t>   W(i,j) = </a:t>
            </a:r>
            <a:r>
              <a:rPr lang="en-US" altLang="en-US" sz="3200">
                <a:latin typeface="Symbol" panose="05050102010706020507" pitchFamily="18" charset="2"/>
              </a:rPr>
              <a:t>¥</a:t>
            </a:r>
            <a:r>
              <a:rPr lang="en-US" altLang="en-US" sz="2800" b="0">
                <a:latin typeface="Calibri" panose="020F0502020204030204" pitchFamily="34" charset="0"/>
              </a:rPr>
              <a:t> if there is no edge between i and j.    </a:t>
            </a:r>
            <a:br>
              <a:rPr lang="en-US" altLang="en-US" sz="2800" b="0">
                <a:latin typeface="Calibri" panose="020F0502020204030204" pitchFamily="34" charset="0"/>
              </a:rPr>
            </a:br>
            <a:r>
              <a:rPr lang="en-US" altLang="en-US" sz="2800" b="0">
                <a:latin typeface="Calibri" panose="020F0502020204030204" pitchFamily="34" charset="0"/>
              </a:rPr>
              <a:t>   W(i,j) = weight of the edge (i,j)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4">
            <a:extLst>
              <a:ext uri="{FF2B5EF4-FFF2-40B4-BE49-F238E27FC236}">
                <a16:creationId xmlns:a16="http://schemas.microsoft.com/office/drawing/2014/main" id="{3480420F-547B-4F9C-8631-14F42C2E994D}"/>
              </a:ext>
            </a:extLst>
          </p:cNvPr>
          <p:cNvSpPr txBox="1">
            <a:spLocks noGrp="1"/>
          </p:cNvSpPr>
          <p:nvPr/>
        </p:nvSpPr>
        <p:spPr bwMode="auto">
          <a:xfrm>
            <a:off x="2895600" y="6356350"/>
            <a:ext cx="3352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200" b="0">
                <a:solidFill>
                  <a:srgbClr val="898989"/>
                </a:solidFill>
              </a:rPr>
              <a:t>Data Structures and Algorithms in Java </a:t>
            </a:r>
          </a:p>
        </p:txBody>
      </p:sp>
      <p:sp>
        <p:nvSpPr>
          <p:cNvPr id="101379" name="Slide Number Placeholder 5">
            <a:extLst>
              <a:ext uri="{FF2B5EF4-FFF2-40B4-BE49-F238E27FC236}">
                <a16:creationId xmlns:a16="http://schemas.microsoft.com/office/drawing/2014/main" id="{1794D06D-8C96-4652-BD2A-88CAF3EEF2FB}"/>
              </a:ext>
            </a:extLst>
          </p:cNvPr>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C37C6FBE-48CC-45D3-84B0-5C79F50AD1C1}" type="slidenum">
              <a:rPr lang="en-US" altLang="en-US" sz="1200" b="0">
                <a:solidFill>
                  <a:srgbClr val="898989"/>
                </a:solidFill>
              </a:rPr>
              <a:pPr algn="r" eaLnBrk="1" hangingPunct="1"/>
              <a:t>28</a:t>
            </a:fld>
            <a:r>
              <a:rPr lang="en-US" altLang="en-US" sz="1200" b="0">
                <a:solidFill>
                  <a:srgbClr val="898989"/>
                </a:solidFill>
              </a:rPr>
              <a:t>/36</a:t>
            </a:r>
          </a:p>
        </p:txBody>
      </p:sp>
      <p:sp>
        <p:nvSpPr>
          <p:cNvPr id="101380" name="Title 5">
            <a:extLst>
              <a:ext uri="{FF2B5EF4-FFF2-40B4-BE49-F238E27FC236}">
                <a16:creationId xmlns:a16="http://schemas.microsoft.com/office/drawing/2014/main" id="{DC410D20-5D3E-4A6F-8C84-C01CE9FA54A2}"/>
              </a:ext>
            </a:extLst>
          </p:cNvPr>
          <p:cNvSpPr>
            <a:spLocks noGrp="1"/>
          </p:cNvSpPr>
          <p:nvPr>
            <p:ph type="title" idx="4294967295"/>
          </p:nvPr>
        </p:nvSpPr>
        <p:spPr>
          <a:xfrm>
            <a:off x="381000" y="365125"/>
            <a:ext cx="8229600" cy="701675"/>
          </a:xfrm>
        </p:spPr>
        <p:txBody>
          <a:bodyPr>
            <a:spAutoFit/>
          </a:bodyPr>
          <a:lstStyle/>
          <a:p>
            <a:pPr eaLnBrk="1" hangingPunct="1"/>
            <a:r>
              <a:rPr lang="en-US" altLang="en-US" sz="4000" b="1">
                <a:solidFill>
                  <a:srgbClr val="CC3300"/>
                </a:solidFill>
              </a:rPr>
              <a:t>Dijkstra's Algorithm - 1</a:t>
            </a:r>
          </a:p>
        </p:txBody>
      </p:sp>
      <p:sp>
        <p:nvSpPr>
          <p:cNvPr id="4" name="Slide Number Placeholder 3">
            <a:extLst>
              <a:ext uri="{FF2B5EF4-FFF2-40B4-BE49-F238E27FC236}">
                <a16:creationId xmlns:a16="http://schemas.microsoft.com/office/drawing/2014/main" id="{E5215E51-5AD1-43A6-812D-DDAF306C87D1}"/>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047DCE58-C2B5-4318-9D5C-ECA57D88FCD9}" type="slidenum">
              <a:rPr lang="en-US" altLang="en-US" sz="1200">
                <a:solidFill>
                  <a:srgbClr val="FFFFFF"/>
                </a:solidFill>
              </a:rPr>
              <a:pPr algn="ctr" eaLnBrk="1" hangingPunct="1">
                <a:lnSpc>
                  <a:spcPct val="80000"/>
                </a:lnSpc>
              </a:pPr>
              <a:t>28</a:t>
            </a:fld>
            <a:endParaRPr lang="en-US" altLang="en-US" sz="1200">
              <a:solidFill>
                <a:srgbClr val="FFFFFF"/>
              </a:solidFill>
            </a:endParaRPr>
          </a:p>
        </p:txBody>
      </p:sp>
      <p:sp>
        <p:nvSpPr>
          <p:cNvPr id="101384" name="Text Box 8">
            <a:extLst>
              <a:ext uri="{FF2B5EF4-FFF2-40B4-BE49-F238E27FC236}">
                <a16:creationId xmlns:a16="http://schemas.microsoft.com/office/drawing/2014/main" id="{D9EDB03F-3026-446C-A4EE-B9A54E229B02}"/>
              </a:ext>
            </a:extLst>
          </p:cNvPr>
          <p:cNvSpPr txBox="1">
            <a:spLocks noChangeArrowheads="1"/>
          </p:cNvSpPr>
          <p:nvPr/>
        </p:nvSpPr>
        <p:spPr bwMode="auto">
          <a:xfrm>
            <a:off x="381000" y="1295400"/>
            <a:ext cx="8229600" cy="511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200" b="0"/>
              <a:t>The main idea in applying the greedy-method pattern to the single-source shortestpath problem is to perform a “weighted” breadth-first search starting at the source vertex </a:t>
            </a:r>
            <a:r>
              <a:rPr lang="en-US" altLang="en-US" sz="2200" b="0" i="1"/>
              <a:t>s</a:t>
            </a:r>
            <a:r>
              <a:rPr lang="en-US" altLang="en-US" sz="2200" b="0"/>
              <a:t>. In particular, we can use the greedy method to develop an algorithm that iteratively grows a “cloud” of vertices out of </a:t>
            </a:r>
            <a:r>
              <a:rPr lang="en-US" altLang="en-US" sz="2200" b="0" i="1"/>
              <a:t>s</a:t>
            </a:r>
            <a:r>
              <a:rPr lang="en-US" altLang="en-US" sz="2200" b="0"/>
              <a:t>, with the vertices entering the cloud in order of their distances from </a:t>
            </a:r>
            <a:r>
              <a:rPr lang="en-US" altLang="en-US" sz="2200" b="0" i="1"/>
              <a:t>s</a:t>
            </a:r>
            <a:r>
              <a:rPr lang="en-US" altLang="en-US" sz="2200" b="0"/>
              <a:t>. Thus, in each iteration, the next vertex chosen is the vertex outside the cloud that is closest to </a:t>
            </a:r>
            <a:r>
              <a:rPr lang="en-US" altLang="en-US" sz="2200" b="0" i="1"/>
              <a:t>s</a:t>
            </a:r>
            <a:r>
              <a:rPr lang="en-US" altLang="en-US" sz="2200" b="0"/>
              <a:t>. The algorithm terminates when no more vertices are outside the cloud (or when those outside the cloud are not connected to those within the cloud), at which point we have a shortest path from </a:t>
            </a:r>
            <a:r>
              <a:rPr lang="en-US" altLang="en-US" sz="2200" b="0" i="1"/>
              <a:t>s </a:t>
            </a:r>
            <a:r>
              <a:rPr lang="en-US" altLang="en-US" sz="2200" b="0"/>
              <a:t>to every vertex of </a:t>
            </a:r>
            <a:r>
              <a:rPr lang="en-US" altLang="en-US" sz="2200" b="0" i="1"/>
              <a:t>G </a:t>
            </a:r>
            <a:r>
              <a:rPr lang="en-US" altLang="en-US" sz="2200" b="0"/>
              <a:t>that is reachable from </a:t>
            </a:r>
            <a:r>
              <a:rPr lang="en-US" altLang="en-US" sz="2200" b="0" i="1"/>
              <a:t>s</a:t>
            </a:r>
            <a:r>
              <a:rPr lang="en-US" altLang="en-US" sz="2200" b="0"/>
              <a:t>. This approach is a simple, but nevertheless powerful, example of the greedy-method design pattern. Applying the greedy method to the single-source, shortest-path problem, results in an algorithm known as </a:t>
            </a:r>
            <a:r>
              <a:rPr lang="en-US" altLang="en-US" sz="2200" i="1"/>
              <a:t>Dijkstra’s algorithm</a:t>
            </a:r>
            <a:r>
              <a:rPr lang="en-US" altLang="en-US" sz="2200" b="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a:extLst>
              <a:ext uri="{FF2B5EF4-FFF2-40B4-BE49-F238E27FC236}">
                <a16:creationId xmlns:a16="http://schemas.microsoft.com/office/drawing/2014/main" id="{BF212D95-55F3-4002-A693-7016009DAE5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6627" name="Slide Number Placeholder 5">
            <a:extLst>
              <a:ext uri="{FF2B5EF4-FFF2-40B4-BE49-F238E27FC236}">
                <a16:creationId xmlns:a16="http://schemas.microsoft.com/office/drawing/2014/main" id="{925191F9-4EBE-4198-A5AA-977CF80B68D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15D60B9A-06E2-44C7-A16E-EE317A70CDE0}" type="slidenum">
              <a:rPr lang="en-US" altLang="en-US" sz="1200" b="0">
                <a:solidFill>
                  <a:srgbClr val="898989"/>
                </a:solidFill>
              </a:rPr>
              <a:pPr eaLnBrk="1" hangingPunct="1"/>
              <a:t>29</a:t>
            </a:fld>
            <a:r>
              <a:rPr lang="en-US" altLang="en-US" sz="1200" b="0">
                <a:solidFill>
                  <a:srgbClr val="898989"/>
                </a:solidFill>
              </a:rPr>
              <a:t>/36</a:t>
            </a:r>
          </a:p>
        </p:txBody>
      </p:sp>
      <p:sp>
        <p:nvSpPr>
          <p:cNvPr id="26628" name="Title 5">
            <a:extLst>
              <a:ext uri="{FF2B5EF4-FFF2-40B4-BE49-F238E27FC236}">
                <a16:creationId xmlns:a16="http://schemas.microsoft.com/office/drawing/2014/main" id="{8DB6CD30-0384-49A6-AE3C-F4C2087D1429}"/>
              </a:ext>
            </a:extLst>
          </p:cNvPr>
          <p:cNvSpPr>
            <a:spLocks noGrp="1"/>
          </p:cNvSpPr>
          <p:nvPr>
            <p:ph type="title" idx="4294967295"/>
          </p:nvPr>
        </p:nvSpPr>
        <p:spPr>
          <a:xfrm>
            <a:off x="381000" y="365125"/>
            <a:ext cx="8229600" cy="701675"/>
          </a:xfrm>
        </p:spPr>
        <p:txBody>
          <a:bodyPr>
            <a:spAutoFit/>
          </a:bodyPr>
          <a:lstStyle/>
          <a:p>
            <a:pPr eaLnBrk="1" hangingPunct="1"/>
            <a:r>
              <a:rPr lang="en-US" altLang="en-US" sz="4000" b="1">
                <a:solidFill>
                  <a:srgbClr val="CC3300"/>
                </a:solidFill>
              </a:rPr>
              <a:t>Dijkstra's Algorithm - 2</a:t>
            </a:r>
          </a:p>
        </p:txBody>
      </p:sp>
      <p:sp>
        <p:nvSpPr>
          <p:cNvPr id="4" name="Slide Number Placeholder 3">
            <a:extLst>
              <a:ext uri="{FF2B5EF4-FFF2-40B4-BE49-F238E27FC236}">
                <a16:creationId xmlns:a16="http://schemas.microsoft.com/office/drawing/2014/main" id="{1C70FAF0-3956-47A2-9AAF-55F8496A119E}"/>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518D9791-57F6-4CB3-9234-AA7E25C40DCC}" type="slidenum">
              <a:rPr lang="en-US" altLang="en-US" sz="1200">
                <a:solidFill>
                  <a:srgbClr val="FFFFFF"/>
                </a:solidFill>
              </a:rPr>
              <a:pPr algn="ctr" eaLnBrk="1" hangingPunct="1">
                <a:lnSpc>
                  <a:spcPct val="80000"/>
                </a:lnSpc>
              </a:pPr>
              <a:t>29</a:t>
            </a:fld>
            <a:endParaRPr lang="en-US" altLang="en-US" sz="1200">
              <a:solidFill>
                <a:srgbClr val="FFFFFF"/>
              </a:solidFill>
            </a:endParaRPr>
          </a:p>
        </p:txBody>
      </p:sp>
      <p:sp>
        <p:nvSpPr>
          <p:cNvPr id="26630" name="Text Box 3">
            <a:extLst>
              <a:ext uri="{FF2B5EF4-FFF2-40B4-BE49-F238E27FC236}">
                <a16:creationId xmlns:a16="http://schemas.microsoft.com/office/drawing/2014/main" id="{B4824B1E-8F50-429F-9454-F74EF519F96D}"/>
              </a:ext>
            </a:extLst>
          </p:cNvPr>
          <p:cNvSpPr txBox="1">
            <a:spLocks noChangeArrowheads="1"/>
          </p:cNvSpPr>
          <p:nvPr/>
        </p:nvSpPr>
        <p:spPr bwMode="auto">
          <a:xfrm>
            <a:off x="304800" y="1431925"/>
            <a:ext cx="853440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000">
                <a:latin typeface="Courier New" panose="02070309020205020404" pitchFamily="49" charset="0"/>
              </a:rPr>
              <a:t>DijkstraAlgorithm(</a:t>
            </a:r>
            <a:r>
              <a:rPr lang="en-US" altLang="en-US" sz="2000" b="0" i="1">
                <a:latin typeface="Courier New" panose="02070309020205020404" pitchFamily="49" charset="0"/>
              </a:rPr>
              <a:t>non-gegative weighted simple digraph, vertex first)</a:t>
            </a:r>
          </a:p>
          <a:p>
            <a:pPr eaLnBrk="1" hangingPunct="1"/>
            <a:r>
              <a:rPr lang="en-US" altLang="en-US" sz="2000" b="0" i="1"/>
              <a:t>for all vertices  v # first currDist(v) = </a:t>
            </a:r>
            <a:r>
              <a:rPr lang="en-US" altLang="en-US" sz="2000" b="0" i="1">
                <a:sym typeface="Symbol" panose="05050102010706020507" pitchFamily="18" charset="2"/>
              </a:rPr>
              <a:t>;</a:t>
            </a:r>
          </a:p>
          <a:p>
            <a:pPr eaLnBrk="1" hangingPunct="1"/>
            <a:r>
              <a:rPr lang="en-US" altLang="en-US" sz="2000" b="0" i="1">
                <a:latin typeface="Courier New" panose="02070309020205020404" pitchFamily="49" charset="0"/>
              </a:rPr>
              <a:t>currDist(first) = 0;</a:t>
            </a:r>
            <a:endParaRPr lang="en-US" altLang="en-US" sz="2000" b="0" i="1">
              <a:latin typeface="Courier New" panose="02070309020205020404" pitchFamily="49" charset="0"/>
              <a:sym typeface="Symbol" panose="05050102010706020507" pitchFamily="18" charset="2"/>
            </a:endParaRPr>
          </a:p>
          <a:p>
            <a:pPr eaLnBrk="1" hangingPunct="1"/>
            <a:r>
              <a:rPr lang="en-US" altLang="en-US" sz="2000" b="0" i="1">
                <a:latin typeface="Courier New" panose="02070309020205020404" pitchFamily="49" charset="0"/>
              </a:rPr>
              <a:t>toBeChecked = V (all vertices);</a:t>
            </a:r>
          </a:p>
          <a:p>
            <a:pPr eaLnBrk="1" hangingPunct="1"/>
            <a:r>
              <a:rPr lang="en-US" altLang="en-US" sz="2000" b="0" i="1"/>
              <a:t>checked = empty;</a:t>
            </a:r>
          </a:p>
          <a:p>
            <a:pPr eaLnBrk="1" hangingPunct="1"/>
            <a:r>
              <a:rPr lang="en-US" altLang="en-US" sz="2000" b="0" i="1">
                <a:latin typeface="Courier New" panose="02070309020205020404" pitchFamily="49" charset="0"/>
              </a:rPr>
              <a:t>while toBeChecked is not empty</a:t>
            </a:r>
          </a:p>
          <a:p>
            <a:pPr eaLnBrk="1" hangingPunct="1"/>
            <a:r>
              <a:rPr lang="en-US" altLang="en-US" sz="2000" b="0" i="1">
                <a:latin typeface="Courier New" panose="02070309020205020404" pitchFamily="49" charset="0"/>
              </a:rPr>
              <a:t> u = a vertex in toBeChecked with min.currDist(u);</a:t>
            </a:r>
          </a:p>
          <a:p>
            <a:pPr eaLnBrk="1" hangingPunct="1"/>
            <a:r>
              <a:rPr lang="en-US" altLang="en-US" sz="2000" b="0" i="1">
                <a:latin typeface="Courier New" panose="02070309020205020404" pitchFamily="49" charset="0"/>
              </a:rPr>
              <a:t> remove u from toBeChecked and add to checked;</a:t>
            </a:r>
          </a:p>
          <a:p>
            <a:pPr eaLnBrk="1" hangingPunct="1"/>
            <a:r>
              <a:rPr lang="en-US" altLang="en-US" sz="2000" b="0" i="1">
                <a:latin typeface="Courier New" panose="02070309020205020404" pitchFamily="49" charset="0"/>
              </a:rPr>
              <a:t> for all vertices v adjacent to u and in toBeChecked</a:t>
            </a:r>
          </a:p>
          <a:p>
            <a:pPr eaLnBrk="1" hangingPunct="1"/>
            <a:r>
              <a:rPr lang="en-US" altLang="en-US" sz="2000" b="0" i="1">
                <a:latin typeface="Courier New" panose="02070309020205020404" pitchFamily="49" charset="0"/>
              </a:rPr>
              <a:t>  if (currDist(v) &gt; currDist(u) + weight(edge(uv)))</a:t>
            </a:r>
          </a:p>
          <a:p>
            <a:pPr eaLnBrk="1" hangingPunct="1"/>
            <a:r>
              <a:rPr lang="en-US" altLang="en-US" sz="2000" b="0" i="1">
                <a:latin typeface="Courier New" panose="02070309020205020404" pitchFamily="49" charset="0"/>
              </a:rPr>
              <a:t>   {currDist(v) = currDist(u) + weight(edge(uv))</a:t>
            </a:r>
          </a:p>
          <a:p>
            <a:pPr eaLnBrk="1" hangingPunct="1"/>
            <a:r>
              <a:rPr lang="en-US" altLang="en-US" sz="2000" b="0" i="1">
                <a:latin typeface="Courier New" panose="02070309020205020404" pitchFamily="49" charset="0"/>
              </a:rPr>
              <a:t>    predeccessor(v) = u;</a:t>
            </a:r>
          </a:p>
          <a:p>
            <a:pPr eaLnBrk="1" hangingPunct="1"/>
            <a:r>
              <a:rPr lang="en-US" altLang="en-US" sz="2000" b="0" i="1">
                <a:latin typeface="Courier New" panose="02070309020205020404" pitchFamily="49" charset="0"/>
              </a:rPr>
              <a:t>   }</a:t>
            </a:r>
          </a:p>
        </p:txBody>
      </p:sp>
      <p:pic>
        <p:nvPicPr>
          <p:cNvPr id="26631" name="Picture 4">
            <a:extLst>
              <a:ext uri="{FF2B5EF4-FFF2-40B4-BE49-F238E27FC236}">
                <a16:creationId xmlns:a16="http://schemas.microsoft.com/office/drawing/2014/main" id="{371ABCE5-48C4-4159-8B60-089CAB14D8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546"/>
          <a:stretch>
            <a:fillRect/>
          </a:stretch>
        </p:blipFill>
        <p:spPr bwMode="auto">
          <a:xfrm>
            <a:off x="6705600" y="1905000"/>
            <a:ext cx="12573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4">
            <a:extLst>
              <a:ext uri="{FF2B5EF4-FFF2-40B4-BE49-F238E27FC236}">
                <a16:creationId xmlns:a16="http://schemas.microsoft.com/office/drawing/2014/main" id="{EB1FD4C1-36B5-40AD-BD79-72AEEEA7FEA3}"/>
              </a:ext>
            </a:extLst>
          </p:cNvPr>
          <p:cNvSpPr txBox="1">
            <a:spLocks noGrp="1"/>
          </p:cNvSpPr>
          <p:nvPr/>
        </p:nvSpPr>
        <p:spPr bwMode="auto">
          <a:xfrm>
            <a:off x="2895600" y="6356350"/>
            <a:ext cx="3352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200" b="0">
                <a:solidFill>
                  <a:srgbClr val="898989"/>
                </a:solidFill>
              </a:rPr>
              <a:t>Data Structures and Algorithms in Java </a:t>
            </a:r>
          </a:p>
        </p:txBody>
      </p:sp>
      <p:sp>
        <p:nvSpPr>
          <p:cNvPr id="81923" name="Slide Number Placeholder 5">
            <a:extLst>
              <a:ext uri="{FF2B5EF4-FFF2-40B4-BE49-F238E27FC236}">
                <a16:creationId xmlns:a16="http://schemas.microsoft.com/office/drawing/2014/main" id="{F468C1B0-9ACD-4400-A29D-0FD7BA5E5721}"/>
              </a:ext>
            </a:extLst>
          </p:cNvPr>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D8F1DE7F-A64C-4480-8FAC-AECF9C0D2AEE}" type="slidenum">
              <a:rPr lang="en-US" altLang="en-US" sz="1200" b="0">
                <a:solidFill>
                  <a:srgbClr val="898989"/>
                </a:solidFill>
              </a:rPr>
              <a:pPr algn="r" eaLnBrk="1" hangingPunct="1"/>
              <a:t>3</a:t>
            </a:fld>
            <a:r>
              <a:rPr lang="en-US" altLang="en-US" sz="1200" b="0">
                <a:solidFill>
                  <a:srgbClr val="898989"/>
                </a:solidFill>
              </a:rPr>
              <a:t>/36</a:t>
            </a:r>
          </a:p>
        </p:txBody>
      </p:sp>
      <p:sp>
        <p:nvSpPr>
          <p:cNvPr id="81924" name="Rectangle 2">
            <a:extLst>
              <a:ext uri="{FF2B5EF4-FFF2-40B4-BE49-F238E27FC236}">
                <a16:creationId xmlns:a16="http://schemas.microsoft.com/office/drawing/2014/main" id="{7BDBD223-FE89-4406-84DB-26F3CBB2D942}"/>
              </a:ext>
            </a:extLst>
          </p:cNvPr>
          <p:cNvSpPr>
            <a:spLocks noGrp="1" noChangeArrowheads="1"/>
          </p:cNvSpPr>
          <p:nvPr>
            <p:ph type="title" idx="4294967295"/>
          </p:nvPr>
        </p:nvSpPr>
        <p:spPr>
          <a:xfrm>
            <a:off x="457200" y="365125"/>
            <a:ext cx="8229600" cy="701675"/>
          </a:xfrm>
        </p:spPr>
        <p:txBody>
          <a:bodyPr>
            <a:spAutoFit/>
          </a:bodyPr>
          <a:lstStyle/>
          <a:p>
            <a:pPr eaLnBrk="1" hangingPunct="1"/>
            <a:r>
              <a:rPr lang="en-US" altLang="en-US" sz="4000" b="1">
                <a:solidFill>
                  <a:srgbClr val="CC3300"/>
                </a:solidFill>
              </a:rPr>
              <a:t>Graph Introduction</a:t>
            </a:r>
          </a:p>
        </p:txBody>
      </p:sp>
      <p:sp>
        <p:nvSpPr>
          <p:cNvPr id="27651" name="Slide Number Placeholder 3">
            <a:extLst>
              <a:ext uri="{FF2B5EF4-FFF2-40B4-BE49-F238E27FC236}">
                <a16:creationId xmlns:a16="http://schemas.microsoft.com/office/drawing/2014/main" id="{9B557A97-8578-44DB-8FC6-C0ED56ABCF53}"/>
              </a:ext>
            </a:extLst>
          </p:cNvPr>
          <p:cNvSpPr txBox="1">
            <a:spLocks noGrp="1"/>
          </p:cNvSpPr>
          <p:nvPr/>
        </p:nvSpPr>
        <p:spPr bwMode="auto">
          <a:xfrm>
            <a:off x="0" y="1271588"/>
            <a:ext cx="533400" cy="244475"/>
          </a:xfrm>
          <a:prstGeom prst="rect">
            <a:avLst/>
          </a:prstGeom>
          <a:noFill/>
          <a:ln>
            <a:miter lim="800000"/>
            <a:headEnd/>
            <a:tailEnd/>
          </a:ln>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A19E8E76-935C-4766-99D5-C15C606404A7}" type="slidenum">
              <a:rPr lang="en-US" altLang="en-US" sz="1200">
                <a:solidFill>
                  <a:srgbClr val="FFFFFF"/>
                </a:solidFill>
              </a:rPr>
              <a:pPr algn="ctr" eaLnBrk="1" hangingPunct="1">
                <a:lnSpc>
                  <a:spcPct val="80000"/>
                </a:lnSpc>
              </a:pPr>
              <a:t>3</a:t>
            </a:fld>
            <a:endParaRPr lang="en-US" altLang="en-US" sz="1200">
              <a:solidFill>
                <a:srgbClr val="FFFFFF"/>
              </a:solidFill>
            </a:endParaRPr>
          </a:p>
        </p:txBody>
      </p:sp>
      <p:sp>
        <p:nvSpPr>
          <p:cNvPr id="81929" name="Text Box 9">
            <a:extLst>
              <a:ext uri="{FF2B5EF4-FFF2-40B4-BE49-F238E27FC236}">
                <a16:creationId xmlns:a16="http://schemas.microsoft.com/office/drawing/2014/main" id="{E156F8E5-07F9-4759-BDD7-164AA4340E99}"/>
              </a:ext>
            </a:extLst>
          </p:cNvPr>
          <p:cNvSpPr txBox="1">
            <a:spLocks noChangeArrowheads="1"/>
          </p:cNvSpPr>
          <p:nvPr/>
        </p:nvSpPr>
        <p:spPr bwMode="auto">
          <a:xfrm>
            <a:off x="381000" y="1230313"/>
            <a:ext cx="8382000"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b="0"/>
              <a:t>A </a:t>
            </a:r>
            <a:r>
              <a:rPr lang="en-US" altLang="en-US" sz="2800" i="1"/>
              <a:t>graph </a:t>
            </a:r>
            <a:r>
              <a:rPr lang="en-US" altLang="en-US" sz="2800" b="0"/>
              <a:t>is a way of representing relationships that exist between pairs of objects. That is, a graph is a </a:t>
            </a:r>
            <a:r>
              <a:rPr lang="en-US" altLang="en-US" sz="2800"/>
              <a:t>set of</a:t>
            </a:r>
            <a:r>
              <a:rPr lang="en-US" altLang="en-US" sz="2800" b="0"/>
              <a:t> objects, called </a:t>
            </a:r>
            <a:r>
              <a:rPr lang="en-US" altLang="en-US" sz="2800"/>
              <a:t>vertices</a:t>
            </a:r>
            <a:r>
              <a:rPr lang="en-US" altLang="en-US" sz="2800" b="0"/>
              <a:t>, together with a collection of pairwise connections between them, called </a:t>
            </a:r>
            <a:r>
              <a:rPr lang="en-US" altLang="en-US" sz="2800"/>
              <a:t>edges</a:t>
            </a:r>
            <a:r>
              <a:rPr lang="en-US" altLang="en-US" sz="2800" b="0"/>
              <a:t>. Graphs have applications in modeling many domains, including mapping, transportation, computer networks, and electrical engineering. By the way, this notion of a “graph” should not be confused with bar charts and function plots, as these kinds of “graphs” are unrelated to the topic of this chapter.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a:extLst>
              <a:ext uri="{FF2B5EF4-FFF2-40B4-BE49-F238E27FC236}">
                <a16:creationId xmlns:a16="http://schemas.microsoft.com/office/drawing/2014/main" id="{0993C200-A151-4F72-A09E-269C7703B3E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7651" name="Slide Number Placeholder 5">
            <a:extLst>
              <a:ext uri="{FF2B5EF4-FFF2-40B4-BE49-F238E27FC236}">
                <a16:creationId xmlns:a16="http://schemas.microsoft.com/office/drawing/2014/main" id="{5F29F0A1-0263-4800-875B-1376C33454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84459415-1EFA-4E3D-A40F-47BF500EC672}" type="slidenum">
              <a:rPr lang="en-US" altLang="en-US" sz="1200" b="0">
                <a:solidFill>
                  <a:srgbClr val="898989"/>
                </a:solidFill>
              </a:rPr>
              <a:pPr eaLnBrk="1" hangingPunct="1"/>
              <a:t>30</a:t>
            </a:fld>
            <a:r>
              <a:rPr lang="en-US" altLang="en-US" sz="1200" b="0">
                <a:solidFill>
                  <a:srgbClr val="898989"/>
                </a:solidFill>
              </a:rPr>
              <a:t>/36</a:t>
            </a:r>
          </a:p>
        </p:txBody>
      </p:sp>
      <p:sp>
        <p:nvSpPr>
          <p:cNvPr id="27652" name="Title 5">
            <a:extLst>
              <a:ext uri="{FF2B5EF4-FFF2-40B4-BE49-F238E27FC236}">
                <a16:creationId xmlns:a16="http://schemas.microsoft.com/office/drawing/2014/main" id="{EAFC21C8-03AC-4243-B542-F94C1E9BC951}"/>
              </a:ext>
            </a:extLst>
          </p:cNvPr>
          <p:cNvSpPr>
            <a:spLocks noGrp="1"/>
          </p:cNvSpPr>
          <p:nvPr>
            <p:ph type="title" idx="4294967295"/>
          </p:nvPr>
        </p:nvSpPr>
        <p:spPr>
          <a:xfrm>
            <a:off x="381000" y="273050"/>
            <a:ext cx="8229600" cy="641350"/>
          </a:xfrm>
        </p:spPr>
        <p:txBody>
          <a:bodyPr>
            <a:spAutoFit/>
          </a:bodyPr>
          <a:lstStyle/>
          <a:p>
            <a:pPr eaLnBrk="1" hangingPunct="1"/>
            <a:r>
              <a:rPr lang="en-US" altLang="en-US" sz="3600" b="1">
                <a:solidFill>
                  <a:srgbClr val="CC3300"/>
                </a:solidFill>
              </a:rPr>
              <a:t>Dijkstra's Algorithm example - 1</a:t>
            </a:r>
          </a:p>
        </p:txBody>
      </p:sp>
      <p:sp>
        <p:nvSpPr>
          <p:cNvPr id="4" name="Slide Number Placeholder 3">
            <a:extLst>
              <a:ext uri="{FF2B5EF4-FFF2-40B4-BE49-F238E27FC236}">
                <a16:creationId xmlns:a16="http://schemas.microsoft.com/office/drawing/2014/main" id="{3B44EEEF-4B2E-49BD-9EBE-F9764354EDAA}"/>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E69FEA67-B588-4679-9BBA-39969AB6AEE9}" type="slidenum">
              <a:rPr lang="en-US" altLang="en-US" sz="1200">
                <a:solidFill>
                  <a:srgbClr val="FFFFFF"/>
                </a:solidFill>
              </a:rPr>
              <a:pPr algn="ctr" eaLnBrk="1" hangingPunct="1">
                <a:lnSpc>
                  <a:spcPct val="80000"/>
                </a:lnSpc>
              </a:pPr>
              <a:t>30</a:t>
            </a:fld>
            <a:endParaRPr lang="en-US" altLang="en-US" sz="1200">
              <a:solidFill>
                <a:srgbClr val="FFFFFF"/>
              </a:solidFill>
            </a:endParaRPr>
          </a:p>
        </p:txBody>
      </p:sp>
      <p:pic>
        <p:nvPicPr>
          <p:cNvPr id="27654" name="Picture 2" descr="C:\Documents and Settings\tandt\My Documents\Teaching\FU\DSA\_materials\_biss\week4\Dijksta_Anim.gif">
            <a:extLst>
              <a:ext uri="{FF2B5EF4-FFF2-40B4-BE49-F238E27FC236}">
                <a16:creationId xmlns:a16="http://schemas.microsoft.com/office/drawing/2014/main" id="{BC93A4A3-6A17-4B25-B423-C5C2216ACCD7}"/>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30213" y="1143000"/>
            <a:ext cx="3581400"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Text Box 5">
            <a:extLst>
              <a:ext uri="{FF2B5EF4-FFF2-40B4-BE49-F238E27FC236}">
                <a16:creationId xmlns:a16="http://schemas.microsoft.com/office/drawing/2014/main" id="{4EFC39B0-1B5D-48AA-83BC-66FAADDC0265}"/>
              </a:ext>
            </a:extLst>
          </p:cNvPr>
          <p:cNvSpPr txBox="1">
            <a:spLocks noChangeArrowheads="1"/>
          </p:cNvSpPr>
          <p:nvPr/>
        </p:nvSpPr>
        <p:spPr bwMode="auto">
          <a:xfrm>
            <a:off x="619125" y="4267200"/>
            <a:ext cx="5715000" cy="1812925"/>
          </a:xfrm>
          <a:prstGeom prst="rect">
            <a:avLst/>
          </a:prstGeom>
          <a:solidFill>
            <a:srgbClr val="CCFF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600" b="0"/>
              <a:t>Dijkstra’s algorithm keeps </a:t>
            </a:r>
            <a:r>
              <a:rPr lang="en-US" altLang="en-US" sz="1600" b="0" i="1"/>
              <a:t>two</a:t>
            </a:r>
            <a:r>
              <a:rPr lang="en-US" altLang="en-US" sz="1600" b="0"/>
              <a:t> sets of vertices:</a:t>
            </a:r>
          </a:p>
          <a:p>
            <a:pPr lvl="1" eaLnBrk="1" hangingPunct="1"/>
            <a:r>
              <a:rPr lang="en-US" altLang="en-US" sz="1600" b="0"/>
              <a:t>S</a:t>
            </a:r>
            <a:r>
              <a:rPr lang="en-US" altLang="en-US" sz="1600" b="0">
                <a:solidFill>
                  <a:srgbClr val="063DE8"/>
                </a:solidFill>
              </a:rPr>
              <a:t>           Vertices whose shortest paths have already been determined</a:t>
            </a:r>
            <a:br>
              <a:rPr lang="en-US" altLang="en-US" sz="1600" b="0">
                <a:solidFill>
                  <a:srgbClr val="063DE8"/>
                </a:solidFill>
              </a:rPr>
            </a:br>
            <a:r>
              <a:rPr lang="en-US" altLang="en-US" sz="1600" b="0"/>
              <a:t>V-S</a:t>
            </a:r>
            <a:r>
              <a:rPr lang="en-US" altLang="en-US" sz="1600" b="0">
                <a:solidFill>
                  <a:srgbClr val="063DE8"/>
                </a:solidFill>
              </a:rPr>
              <a:t>       Remainder</a:t>
            </a:r>
          </a:p>
          <a:p>
            <a:pPr eaLnBrk="1" hangingPunct="1"/>
            <a:r>
              <a:rPr lang="en-US" altLang="en-US" sz="1600" b="0"/>
              <a:t>Also</a:t>
            </a:r>
          </a:p>
          <a:p>
            <a:pPr lvl="1" eaLnBrk="1" hangingPunct="1"/>
            <a:r>
              <a:rPr lang="en-US" altLang="en-US" sz="1600" b="0"/>
              <a:t>d</a:t>
            </a:r>
            <a:r>
              <a:rPr lang="en-US" altLang="en-US" sz="1600" b="0">
                <a:solidFill>
                  <a:srgbClr val="063DE8"/>
                </a:solidFill>
              </a:rPr>
              <a:t>           Best estimates of shortest path to each vertex</a:t>
            </a:r>
            <a:br>
              <a:rPr lang="en-US" altLang="en-US" sz="1600" b="0">
                <a:solidFill>
                  <a:srgbClr val="063DE8"/>
                </a:solidFill>
              </a:rPr>
            </a:br>
            <a:r>
              <a:rPr lang="en-US" altLang="en-US" sz="1600" b="0"/>
              <a:t>p</a:t>
            </a:r>
            <a:r>
              <a:rPr lang="en-US" altLang="en-US" sz="1600" b="0">
                <a:solidFill>
                  <a:srgbClr val="063DE8"/>
                </a:solidFill>
              </a:rPr>
              <a:t>           Predecessors for each vertex</a:t>
            </a:r>
            <a:endParaRPr lang="en-US" altLang="en-US" sz="1600" b="0"/>
          </a:p>
        </p:txBody>
      </p:sp>
      <p:sp>
        <p:nvSpPr>
          <p:cNvPr id="27656" name="Text Box 7">
            <a:extLst>
              <a:ext uri="{FF2B5EF4-FFF2-40B4-BE49-F238E27FC236}">
                <a16:creationId xmlns:a16="http://schemas.microsoft.com/office/drawing/2014/main" id="{9EBA4FEF-3D49-4880-8B6E-3BE2D70D7C2B}"/>
              </a:ext>
            </a:extLst>
          </p:cNvPr>
          <p:cNvSpPr txBox="1">
            <a:spLocks noChangeArrowheads="1"/>
          </p:cNvSpPr>
          <p:nvPr/>
        </p:nvSpPr>
        <p:spPr bwMode="auto">
          <a:xfrm>
            <a:off x="6248400" y="4302125"/>
            <a:ext cx="236220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400"/>
              <a:t> int [][] b = {</a:t>
            </a:r>
          </a:p>
          <a:p>
            <a:pPr eaLnBrk="1" hangingPunct="1"/>
            <a:r>
              <a:rPr lang="en-US" altLang="en-US" sz="1400"/>
              <a:t>      {  0,   7,   9, 99, 99, 14},</a:t>
            </a:r>
          </a:p>
          <a:p>
            <a:pPr eaLnBrk="1" hangingPunct="1"/>
            <a:r>
              <a:rPr lang="en-US" altLang="en-US" sz="1400"/>
              <a:t>      {  7,   0, 10, 15, 99, 99},</a:t>
            </a:r>
          </a:p>
          <a:p>
            <a:pPr eaLnBrk="1" hangingPunct="1"/>
            <a:r>
              <a:rPr lang="en-US" altLang="en-US" sz="1400"/>
              <a:t>      {  9, 10,   0, 11, 99,   2},</a:t>
            </a:r>
          </a:p>
          <a:p>
            <a:pPr eaLnBrk="1" hangingPunct="1"/>
            <a:r>
              <a:rPr lang="en-US" altLang="en-US" sz="1400"/>
              <a:t>      {99, 15, 11,   0,   6, 99},</a:t>
            </a:r>
          </a:p>
          <a:p>
            <a:pPr eaLnBrk="1" hangingPunct="1"/>
            <a:r>
              <a:rPr lang="en-US" altLang="en-US" sz="1400"/>
              <a:t>      {99, 99, 99,   6,   0,   9},</a:t>
            </a:r>
          </a:p>
          <a:p>
            <a:pPr eaLnBrk="1" hangingPunct="1"/>
            <a:r>
              <a:rPr lang="en-US" altLang="en-US" sz="1400"/>
              <a:t>      {14, 99,   2, 99,   9,   0}</a:t>
            </a:r>
          </a:p>
          <a:p>
            <a:pPr eaLnBrk="1" hangingPunct="1"/>
            <a:r>
              <a:rPr lang="en-US" altLang="en-US" sz="1400"/>
              <a:t>    };</a:t>
            </a:r>
          </a:p>
        </p:txBody>
      </p:sp>
      <p:pic>
        <p:nvPicPr>
          <p:cNvPr id="27657" name="Picture 8">
            <a:extLst>
              <a:ext uri="{FF2B5EF4-FFF2-40B4-BE49-F238E27FC236}">
                <a16:creationId xmlns:a16="http://schemas.microsoft.com/office/drawing/2014/main" id="{ABCD5091-51FE-4FC0-9257-99E19E3E3B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0435" t="21365" r="14435" b="10979"/>
          <a:stretch>
            <a:fillRect/>
          </a:stretch>
        </p:blipFill>
        <p:spPr bwMode="auto">
          <a:xfrm>
            <a:off x="4040188" y="1219200"/>
            <a:ext cx="4646612"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8" name="Text Box 9">
            <a:extLst>
              <a:ext uri="{FF2B5EF4-FFF2-40B4-BE49-F238E27FC236}">
                <a16:creationId xmlns:a16="http://schemas.microsoft.com/office/drawing/2014/main" id="{9F34CF87-C7F5-44EB-9797-7CE5E15EBEF7}"/>
              </a:ext>
            </a:extLst>
          </p:cNvPr>
          <p:cNvSpPr txBox="1">
            <a:spLocks noChangeArrowheads="1"/>
          </p:cNvSpPr>
          <p:nvPr/>
        </p:nvSpPr>
        <p:spPr bwMode="auto">
          <a:xfrm>
            <a:off x="2971800" y="3787775"/>
            <a:ext cx="396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50000"/>
              </a:spcBef>
            </a:pPr>
            <a:r>
              <a:rPr lang="en-US" altLang="en-US" sz="1400"/>
              <a:t>A(1), B(2), C(3), D(4), E(5), F(6)</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a:extLst>
              <a:ext uri="{FF2B5EF4-FFF2-40B4-BE49-F238E27FC236}">
                <a16:creationId xmlns:a16="http://schemas.microsoft.com/office/drawing/2014/main" id="{279CE363-834C-426C-B7F8-B731069FA1B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28675" name="Slide Number Placeholder 5">
            <a:extLst>
              <a:ext uri="{FF2B5EF4-FFF2-40B4-BE49-F238E27FC236}">
                <a16:creationId xmlns:a16="http://schemas.microsoft.com/office/drawing/2014/main" id="{7FB70015-FCE1-4873-84BD-ABD4827559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93A83F4B-5D62-4488-9B09-0CF7394240F3}" type="slidenum">
              <a:rPr lang="en-US" altLang="en-US" sz="1200" b="0">
                <a:solidFill>
                  <a:srgbClr val="898989"/>
                </a:solidFill>
              </a:rPr>
              <a:pPr eaLnBrk="1" hangingPunct="1"/>
              <a:t>31</a:t>
            </a:fld>
            <a:r>
              <a:rPr lang="en-US" altLang="en-US" sz="1200" b="0">
                <a:solidFill>
                  <a:srgbClr val="898989"/>
                </a:solidFill>
              </a:rPr>
              <a:t>/36</a:t>
            </a:r>
          </a:p>
        </p:txBody>
      </p:sp>
      <p:pic>
        <p:nvPicPr>
          <p:cNvPr id="28676" name="Picture 4">
            <a:extLst>
              <a:ext uri="{FF2B5EF4-FFF2-40B4-BE49-F238E27FC236}">
                <a16:creationId xmlns:a16="http://schemas.microsoft.com/office/drawing/2014/main" id="{0051E4E9-CBB9-473E-8BA6-94D1B2A0CB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1830" t="46228" r="42975" b="37611"/>
          <a:stretch>
            <a:fillRect/>
          </a:stretch>
        </p:blipFill>
        <p:spPr bwMode="auto">
          <a:xfrm>
            <a:off x="533400" y="611188"/>
            <a:ext cx="4343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5">
            <a:extLst>
              <a:ext uri="{FF2B5EF4-FFF2-40B4-BE49-F238E27FC236}">
                <a16:creationId xmlns:a16="http://schemas.microsoft.com/office/drawing/2014/main" id="{2EB80F9C-57D7-4FCB-82E4-5AE57D928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0855" t="23334" r="32001" b="54520"/>
          <a:stretch>
            <a:fillRect/>
          </a:stretch>
        </p:blipFill>
        <p:spPr bwMode="auto">
          <a:xfrm>
            <a:off x="152400" y="3201988"/>
            <a:ext cx="8763000" cy="327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 Box 6">
            <a:extLst>
              <a:ext uri="{FF2B5EF4-FFF2-40B4-BE49-F238E27FC236}">
                <a16:creationId xmlns:a16="http://schemas.microsoft.com/office/drawing/2014/main" id="{004F998C-E235-4D80-A925-37D6A169CCA9}"/>
              </a:ext>
            </a:extLst>
          </p:cNvPr>
          <p:cNvSpPr txBox="1">
            <a:spLocks noChangeArrowheads="1"/>
          </p:cNvSpPr>
          <p:nvPr/>
        </p:nvSpPr>
        <p:spPr bwMode="auto">
          <a:xfrm>
            <a:off x="5486400" y="1068388"/>
            <a:ext cx="3276600" cy="1930400"/>
          </a:xfrm>
          <a:prstGeom prst="rect">
            <a:avLst/>
          </a:prstGeom>
          <a:solidFill>
            <a:srgbClr val="99CC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50000"/>
              </a:spcBef>
            </a:pPr>
            <a:r>
              <a:rPr lang="en-US" altLang="en-US" sz="2000" b="0"/>
              <a:t>The complexity of Dijkstra's algorithm is O(|V|</a:t>
            </a:r>
            <a:r>
              <a:rPr lang="en-US" altLang="en-US" sz="2000" b="0" baseline="30000"/>
              <a:t>2</a:t>
            </a:r>
            <a:r>
              <a:rPr lang="en-US" altLang="en-US" sz="2000" b="0"/>
              <a:t>). This algorithm is not general enough in that it may fail when negative weights are used in graphs. </a:t>
            </a:r>
          </a:p>
        </p:txBody>
      </p:sp>
      <p:sp>
        <p:nvSpPr>
          <p:cNvPr id="28681" name="Title 5">
            <a:extLst>
              <a:ext uri="{FF2B5EF4-FFF2-40B4-BE49-F238E27FC236}">
                <a16:creationId xmlns:a16="http://schemas.microsoft.com/office/drawing/2014/main" id="{D91014A2-7312-46AE-A754-89B8790A63A7}"/>
              </a:ext>
            </a:extLst>
          </p:cNvPr>
          <p:cNvSpPr>
            <a:spLocks/>
          </p:cNvSpPr>
          <p:nvPr/>
        </p:nvSpPr>
        <p:spPr bwMode="auto">
          <a:xfrm>
            <a:off x="381000" y="182563"/>
            <a:ext cx="822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ctr" eaLnBrk="0" hangingPunct="0">
              <a:defRPr sz="4400">
                <a:solidFill>
                  <a:schemeClr val="tx1"/>
                </a:solidFill>
                <a:latin typeface="Calibri" panose="020F0502020204030204" pitchFamily="34" charset="0"/>
              </a:defRPr>
            </a:lvl1pPr>
            <a:lvl2pPr algn="ctr" eaLnBrk="0" hangingPunct="0">
              <a:defRPr sz="4400">
                <a:solidFill>
                  <a:schemeClr val="tx1"/>
                </a:solidFill>
                <a:latin typeface="Calibri" panose="020F0502020204030204" pitchFamily="34" charset="0"/>
              </a:defRPr>
            </a:lvl2pPr>
            <a:lvl3pPr algn="ctr" eaLnBrk="0" hangingPunct="0">
              <a:defRPr sz="4400">
                <a:solidFill>
                  <a:schemeClr val="tx1"/>
                </a:solidFill>
                <a:latin typeface="Calibri" panose="020F0502020204030204" pitchFamily="34" charset="0"/>
              </a:defRPr>
            </a:lvl3pPr>
            <a:lvl4pPr algn="ctr" eaLnBrk="0" hangingPunct="0">
              <a:defRPr sz="4400">
                <a:solidFill>
                  <a:schemeClr val="tx1"/>
                </a:solidFill>
                <a:latin typeface="Calibri" panose="020F0502020204030204" pitchFamily="34" charset="0"/>
              </a:defRPr>
            </a:lvl4pPr>
            <a:lvl5pPr algn="ctr" eaLnBrk="0" hangingPunct="0">
              <a:defRPr sz="4400">
                <a:solidFill>
                  <a:schemeClr val="tx1"/>
                </a:solidFill>
                <a:latin typeface="Calibri" panose="020F0502020204030204" pitchFamily="34" charset="0"/>
              </a:defRPr>
            </a:lvl5pPr>
            <a:lvl6pPr marL="457200" algn="ctr" eaLnBrk="0" fontAlgn="base" hangingPunct="0">
              <a:spcBef>
                <a:spcPct val="0"/>
              </a:spcBef>
              <a:spcAft>
                <a:spcPct val="0"/>
              </a:spcAft>
              <a:defRPr sz="4400">
                <a:solidFill>
                  <a:schemeClr val="tx1"/>
                </a:solidFill>
                <a:latin typeface="Calibri" panose="020F0502020204030204" pitchFamily="34" charset="0"/>
              </a:defRPr>
            </a:lvl6pPr>
            <a:lvl7pPr marL="914400" algn="ctr" eaLnBrk="0" fontAlgn="base" hangingPunct="0">
              <a:spcBef>
                <a:spcPct val="0"/>
              </a:spcBef>
              <a:spcAft>
                <a:spcPct val="0"/>
              </a:spcAft>
              <a:defRPr sz="4400">
                <a:solidFill>
                  <a:schemeClr val="tx1"/>
                </a:solidFill>
                <a:latin typeface="Calibri" panose="020F0502020204030204" pitchFamily="34" charset="0"/>
              </a:defRPr>
            </a:lvl7pPr>
            <a:lvl8pPr marL="1371600" algn="ctr" eaLnBrk="0" fontAlgn="base" hangingPunct="0">
              <a:spcBef>
                <a:spcPct val="0"/>
              </a:spcBef>
              <a:spcAft>
                <a:spcPct val="0"/>
              </a:spcAft>
              <a:defRPr sz="4400">
                <a:solidFill>
                  <a:schemeClr val="tx1"/>
                </a:solidFill>
                <a:latin typeface="Calibri" panose="020F0502020204030204" pitchFamily="34" charset="0"/>
              </a:defRPr>
            </a:lvl8pPr>
            <a:lvl9pPr marL="1828800" algn="ctr" eaLnBrk="0" fontAlgn="base" hangingPunct="0">
              <a:spcBef>
                <a:spcPct val="0"/>
              </a:spcBef>
              <a:spcAft>
                <a:spcPct val="0"/>
              </a:spcAft>
              <a:defRPr sz="4400">
                <a:solidFill>
                  <a:schemeClr val="tx1"/>
                </a:solidFill>
                <a:latin typeface="Calibri" panose="020F0502020204030204" pitchFamily="34" charset="0"/>
              </a:defRPr>
            </a:lvl9pPr>
          </a:lstStyle>
          <a:p>
            <a:pPr eaLnBrk="1" hangingPunct="1"/>
            <a:r>
              <a:rPr lang="en-US" altLang="en-US" sz="3600">
                <a:solidFill>
                  <a:srgbClr val="CC3300"/>
                </a:solidFill>
              </a:rPr>
              <a:t>Dijkstra's Algorithm example - 2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a:extLst>
              <a:ext uri="{FF2B5EF4-FFF2-40B4-BE49-F238E27FC236}">
                <a16:creationId xmlns:a16="http://schemas.microsoft.com/office/drawing/2014/main" id="{45074E32-EED8-4D02-ABCE-18724E74F47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34819" name="Slide Number Placeholder 5">
            <a:extLst>
              <a:ext uri="{FF2B5EF4-FFF2-40B4-BE49-F238E27FC236}">
                <a16:creationId xmlns:a16="http://schemas.microsoft.com/office/drawing/2014/main" id="{2458A4BB-99D8-484A-BAE4-6328D3E31A8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0A482C81-3291-4FB1-9ECA-4697733ED030}" type="slidenum">
              <a:rPr lang="en-US" altLang="en-US" sz="1200" b="0">
                <a:solidFill>
                  <a:srgbClr val="898989"/>
                </a:solidFill>
              </a:rPr>
              <a:pPr eaLnBrk="1" hangingPunct="1"/>
              <a:t>32</a:t>
            </a:fld>
            <a:r>
              <a:rPr lang="en-US" altLang="en-US" sz="1200" b="0">
                <a:solidFill>
                  <a:srgbClr val="898989"/>
                </a:solidFill>
              </a:rPr>
              <a:t>/36</a:t>
            </a:r>
          </a:p>
        </p:txBody>
      </p:sp>
      <p:sp>
        <p:nvSpPr>
          <p:cNvPr id="34820" name="Title 5">
            <a:extLst>
              <a:ext uri="{FF2B5EF4-FFF2-40B4-BE49-F238E27FC236}">
                <a16:creationId xmlns:a16="http://schemas.microsoft.com/office/drawing/2014/main" id="{805133A0-B455-441D-93C7-A2508835EFBD}"/>
              </a:ext>
            </a:extLst>
          </p:cNvPr>
          <p:cNvSpPr>
            <a:spLocks noGrp="1"/>
          </p:cNvSpPr>
          <p:nvPr>
            <p:ph type="title" idx="4294967295"/>
          </p:nvPr>
        </p:nvSpPr>
        <p:spPr>
          <a:xfrm>
            <a:off x="838200" y="304800"/>
            <a:ext cx="7086600" cy="701675"/>
          </a:xfrm>
        </p:spPr>
        <p:txBody>
          <a:bodyPr>
            <a:spAutoFit/>
          </a:bodyPr>
          <a:lstStyle/>
          <a:p>
            <a:pPr eaLnBrk="1" hangingPunct="1"/>
            <a:r>
              <a:rPr lang="en-US" altLang="en-US" sz="4000" b="1">
                <a:solidFill>
                  <a:srgbClr val="CC3300"/>
                </a:solidFill>
              </a:rPr>
              <a:t>Floyd Algorithm</a:t>
            </a:r>
          </a:p>
        </p:txBody>
      </p:sp>
      <p:sp>
        <p:nvSpPr>
          <p:cNvPr id="4" name="Slide Number Placeholder 3">
            <a:extLst>
              <a:ext uri="{FF2B5EF4-FFF2-40B4-BE49-F238E27FC236}">
                <a16:creationId xmlns:a16="http://schemas.microsoft.com/office/drawing/2014/main" id="{2AFE38A9-BFDC-4C09-BE0C-4CAEAA7C2217}"/>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B19485D5-FC71-46F2-BABD-A35561ADDE76}" type="slidenum">
              <a:rPr lang="en-US" altLang="en-US" sz="1200">
                <a:solidFill>
                  <a:srgbClr val="FFFFFF"/>
                </a:solidFill>
              </a:rPr>
              <a:pPr algn="ctr" eaLnBrk="1" hangingPunct="1">
                <a:lnSpc>
                  <a:spcPct val="80000"/>
                </a:lnSpc>
              </a:pPr>
              <a:t>32</a:t>
            </a:fld>
            <a:endParaRPr lang="en-US" altLang="en-US" sz="1200">
              <a:solidFill>
                <a:srgbClr val="FFFFFF"/>
              </a:solidFill>
            </a:endParaRPr>
          </a:p>
        </p:txBody>
      </p:sp>
      <p:sp>
        <p:nvSpPr>
          <p:cNvPr id="34822" name="Rectangle 6">
            <a:extLst>
              <a:ext uri="{FF2B5EF4-FFF2-40B4-BE49-F238E27FC236}">
                <a16:creationId xmlns:a16="http://schemas.microsoft.com/office/drawing/2014/main" id="{51DC5CBC-781E-42A8-84B0-1010C1EF8C66}"/>
              </a:ext>
            </a:extLst>
          </p:cNvPr>
          <p:cNvSpPr>
            <a:spLocks noChangeArrowheads="1"/>
          </p:cNvSpPr>
          <p:nvPr/>
        </p:nvSpPr>
        <p:spPr bwMode="auto">
          <a:xfrm>
            <a:off x="1219200" y="914400"/>
            <a:ext cx="640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a:spcBef>
                <a:spcPct val="20000"/>
              </a:spcBef>
              <a:buFont typeface="Arial" panose="020B0604020202020204" pitchFamily="34" charset="0"/>
              <a:buNone/>
            </a:pPr>
            <a:r>
              <a:rPr lang="en-US" altLang="en-US" sz="2800" b="0">
                <a:latin typeface="Calibri" panose="020F0502020204030204" pitchFamily="34" charset="0"/>
              </a:rPr>
              <a:t>All pairs shortest path</a:t>
            </a:r>
          </a:p>
        </p:txBody>
      </p:sp>
      <p:sp>
        <p:nvSpPr>
          <p:cNvPr id="34823" name="Rectangle 7">
            <a:extLst>
              <a:ext uri="{FF2B5EF4-FFF2-40B4-BE49-F238E27FC236}">
                <a16:creationId xmlns:a16="http://schemas.microsoft.com/office/drawing/2014/main" id="{F61C1ECB-504C-401D-886E-E73A7E6716C8}"/>
              </a:ext>
            </a:extLst>
          </p:cNvPr>
          <p:cNvSpPr>
            <a:spLocks noChangeArrowheads="1"/>
          </p:cNvSpPr>
          <p:nvPr/>
        </p:nvSpPr>
        <p:spPr bwMode="auto">
          <a:xfrm>
            <a:off x="457200" y="1447800"/>
            <a:ext cx="8382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spcBef>
                <a:spcPct val="20000"/>
              </a:spcBef>
              <a:buFont typeface="Arial" panose="020B0604020202020204" pitchFamily="34" charset="0"/>
              <a:buChar char="•"/>
            </a:pPr>
            <a:r>
              <a:rPr lang="en-US" altLang="en-US" sz="2400" b="0" i="1">
                <a:latin typeface="Calibri" panose="020F0502020204030204" pitchFamily="34" charset="0"/>
              </a:rPr>
              <a:t>The problem:</a:t>
            </a:r>
            <a:r>
              <a:rPr lang="en-US" altLang="en-US" sz="2400" b="0">
                <a:latin typeface="Calibri" panose="020F0502020204030204" pitchFamily="34" charset="0"/>
              </a:rPr>
              <a:t> find the shortest path between every pair of vertices of a graph</a:t>
            </a:r>
          </a:p>
          <a:p>
            <a:pPr>
              <a:buFont typeface="Arial" panose="020B0604020202020204" pitchFamily="34" charset="0"/>
              <a:buChar char="•"/>
            </a:pPr>
            <a:r>
              <a:rPr lang="en-US" altLang="en-US" sz="2400" b="0" i="1">
                <a:latin typeface="Calibri" panose="020F0502020204030204" pitchFamily="34" charset="0"/>
              </a:rPr>
              <a:t>The graph</a:t>
            </a:r>
            <a:r>
              <a:rPr lang="en-US" altLang="en-US" sz="2400" b="0">
                <a:latin typeface="Calibri" panose="020F0502020204030204" pitchFamily="34" charset="0"/>
              </a:rPr>
              <a:t>: may contain negative edges but no negative cycles</a:t>
            </a:r>
          </a:p>
        </p:txBody>
      </p:sp>
      <p:sp>
        <p:nvSpPr>
          <p:cNvPr id="34824" name="Rectangle 8">
            <a:extLst>
              <a:ext uri="{FF2B5EF4-FFF2-40B4-BE49-F238E27FC236}">
                <a16:creationId xmlns:a16="http://schemas.microsoft.com/office/drawing/2014/main" id="{E029D442-99ED-49EC-9F37-2998A966A6F3}"/>
              </a:ext>
            </a:extLst>
          </p:cNvPr>
          <p:cNvSpPr>
            <a:spLocks/>
          </p:cNvSpPr>
          <p:nvPr/>
        </p:nvSpPr>
        <p:spPr bwMode="auto">
          <a:xfrm>
            <a:off x="533400" y="2667000"/>
            <a:ext cx="7848600"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spcBef>
                <a:spcPct val="20000"/>
              </a:spcBef>
              <a:buFont typeface="Arial" panose="020B0604020202020204" pitchFamily="34" charset="0"/>
              <a:buNone/>
            </a:pPr>
            <a:r>
              <a:rPr lang="en-US" altLang="en-US" sz="2400">
                <a:latin typeface="Calibri" panose="020F0502020204030204" pitchFamily="34" charset="0"/>
              </a:rPr>
              <a:t>	1</a:t>
            </a:r>
            <a:r>
              <a:rPr lang="en-US" altLang="en-US" sz="2400" b="0">
                <a:latin typeface="Calibri" panose="020F0502020204030204" pitchFamily="34" charset="0"/>
              </a:rPr>
              <a:t>. </a:t>
            </a:r>
            <a:r>
              <a:rPr lang="en-US" altLang="en-US" sz="2400" i="1">
                <a:latin typeface="Calibri" panose="020F0502020204030204" pitchFamily="34" charset="0"/>
              </a:rPr>
              <a:t>D  =</a:t>
            </a:r>
            <a:r>
              <a:rPr lang="en-US" altLang="en-US" sz="2400">
                <a:latin typeface="Calibri" panose="020F0502020204030204" pitchFamily="34" charset="0"/>
                <a:sym typeface="Symbol" panose="05050102010706020507" pitchFamily="18" charset="2"/>
              </a:rPr>
              <a:t> </a:t>
            </a:r>
            <a:r>
              <a:rPr lang="en-US" altLang="en-US" sz="2400" i="1">
                <a:latin typeface="Calibri" panose="020F0502020204030204" pitchFamily="34" charset="0"/>
                <a:sym typeface="Symbol" panose="05050102010706020507" pitchFamily="18" charset="2"/>
              </a:rPr>
              <a:t>W   </a:t>
            </a:r>
            <a:r>
              <a:rPr lang="en-US" altLang="en-US" sz="2400" b="0">
                <a:latin typeface="Calibri" panose="020F0502020204030204" pitchFamily="34" charset="0"/>
                <a:sym typeface="Symbol" panose="05050102010706020507" pitchFamily="18" charset="2"/>
              </a:rPr>
              <a:t>// initialize </a:t>
            </a:r>
            <a:r>
              <a:rPr lang="en-US" altLang="en-US" sz="2400" b="0" i="1">
                <a:latin typeface="Calibri" panose="020F0502020204030204" pitchFamily="34" charset="0"/>
                <a:sym typeface="Symbol" panose="05050102010706020507" pitchFamily="18" charset="2"/>
              </a:rPr>
              <a:t>D</a:t>
            </a:r>
            <a:r>
              <a:rPr lang="en-US" altLang="en-US" sz="2400" b="0">
                <a:latin typeface="Calibri" panose="020F0502020204030204" pitchFamily="34" charset="0"/>
                <a:sym typeface="Symbol" panose="05050102010706020507" pitchFamily="18" charset="2"/>
              </a:rPr>
              <a:t> array to </a:t>
            </a:r>
            <a:r>
              <a:rPr lang="en-US" altLang="en-US" sz="2400" b="0" i="1">
                <a:latin typeface="Calibri" panose="020F0502020204030204" pitchFamily="34" charset="0"/>
                <a:sym typeface="Symbol" panose="05050102010706020507" pitchFamily="18" charset="2"/>
              </a:rPr>
              <a:t>W </a:t>
            </a:r>
            <a:r>
              <a:rPr lang="en-US" altLang="en-US" sz="2400" b="0">
                <a:latin typeface="Calibri" panose="020F0502020204030204" pitchFamily="34" charset="0"/>
                <a:sym typeface="Symbol" panose="05050102010706020507" pitchFamily="18" charset="2"/>
              </a:rPr>
              <a:t>[ ]</a:t>
            </a:r>
            <a:br>
              <a:rPr lang="en-US" altLang="en-US" sz="2400" i="1">
                <a:latin typeface="Calibri" panose="020F0502020204030204" pitchFamily="34" charset="0"/>
                <a:sym typeface="Symbol" panose="05050102010706020507" pitchFamily="18" charset="2"/>
              </a:rPr>
            </a:br>
            <a:r>
              <a:rPr lang="en-US" altLang="en-US" sz="2400">
                <a:latin typeface="Calibri" panose="020F0502020204030204" pitchFamily="34" charset="0"/>
                <a:sym typeface="Symbol" panose="05050102010706020507" pitchFamily="18" charset="2"/>
              </a:rPr>
              <a:t>2. </a:t>
            </a:r>
            <a:r>
              <a:rPr lang="en-US" altLang="en-US" sz="2400" i="1">
                <a:latin typeface="Calibri" panose="020F0502020204030204" pitchFamily="34" charset="0"/>
                <a:sym typeface="Symbol" panose="05050102010706020507" pitchFamily="18" charset="2"/>
              </a:rPr>
              <a:t>P =</a:t>
            </a:r>
            <a:r>
              <a:rPr lang="en-US" altLang="en-US" sz="2400" b="0" i="1">
                <a:latin typeface="Calibri" panose="020F0502020204030204" pitchFamily="34" charset="0"/>
                <a:sym typeface="Symbol" panose="05050102010706020507" pitchFamily="18" charset="2"/>
              </a:rPr>
              <a:t> </a:t>
            </a:r>
            <a:r>
              <a:rPr lang="en-US" altLang="en-US" sz="2400" b="0">
                <a:latin typeface="Calibri" panose="020F0502020204030204" pitchFamily="34" charset="0"/>
                <a:sym typeface="Symbol" panose="05050102010706020507" pitchFamily="18" charset="2"/>
              </a:rPr>
              <a:t>0     // initialize P array to [0]</a:t>
            </a:r>
            <a:br>
              <a:rPr lang="en-US" altLang="en-US" sz="2400" b="0" i="1">
                <a:latin typeface="Calibri" panose="020F0502020204030204" pitchFamily="34" charset="0"/>
                <a:sym typeface="Symbol" panose="05050102010706020507" pitchFamily="18" charset="2"/>
              </a:rPr>
            </a:br>
            <a:r>
              <a:rPr lang="en-US" altLang="en-US" sz="2400">
                <a:latin typeface="Calibri" panose="020F0502020204030204" pitchFamily="34" charset="0"/>
                <a:sym typeface="Symbol" panose="05050102010706020507" pitchFamily="18" charset="2"/>
              </a:rPr>
              <a:t>3</a:t>
            </a:r>
            <a:r>
              <a:rPr lang="en-US" altLang="en-US" sz="2400" b="0">
                <a:latin typeface="Calibri" panose="020F0502020204030204" pitchFamily="34" charset="0"/>
                <a:sym typeface="Symbol" panose="05050102010706020507" pitchFamily="18" charset="2"/>
              </a:rPr>
              <a:t>. </a:t>
            </a:r>
            <a:r>
              <a:rPr lang="en-US" altLang="en-US" sz="2400">
                <a:latin typeface="Calibri" panose="020F0502020204030204" pitchFamily="34" charset="0"/>
                <a:sym typeface="Symbol" panose="05050102010706020507" pitchFamily="18" charset="2"/>
              </a:rPr>
              <a:t>for </a:t>
            </a:r>
            <a:r>
              <a:rPr lang="en-US" altLang="en-US" sz="2400" i="1">
                <a:latin typeface="Calibri" panose="020F0502020204030204" pitchFamily="34" charset="0"/>
                <a:sym typeface="Symbol" panose="05050102010706020507" pitchFamily="18" charset="2"/>
              </a:rPr>
              <a:t>k =</a:t>
            </a:r>
            <a:r>
              <a:rPr lang="en-US" altLang="en-US" sz="2400">
                <a:latin typeface="Calibri" panose="020F0502020204030204" pitchFamily="34" charset="0"/>
                <a:sym typeface="Symbol" panose="05050102010706020507" pitchFamily="18" charset="2"/>
              </a:rPr>
              <a:t> 1 to </a:t>
            </a:r>
            <a:r>
              <a:rPr lang="en-US" altLang="en-US" sz="2400" i="1">
                <a:latin typeface="Calibri" panose="020F0502020204030204" pitchFamily="34" charset="0"/>
                <a:sym typeface="Symbol" panose="05050102010706020507" pitchFamily="18" charset="2"/>
              </a:rPr>
              <a:t>n</a:t>
            </a:r>
            <a:br>
              <a:rPr lang="en-US" altLang="en-US" sz="2400" i="1">
                <a:latin typeface="Calibri" panose="020F0502020204030204" pitchFamily="34" charset="0"/>
                <a:sym typeface="Symbol" panose="05050102010706020507" pitchFamily="18" charset="2"/>
              </a:rPr>
            </a:br>
            <a:r>
              <a:rPr lang="en-US" altLang="en-US" sz="2400">
                <a:latin typeface="Calibri" panose="020F0502020204030204" pitchFamily="34" charset="0"/>
                <a:sym typeface="Symbol" panose="05050102010706020507" pitchFamily="18" charset="2"/>
              </a:rPr>
              <a:t>4.       do for </a:t>
            </a:r>
            <a:r>
              <a:rPr lang="en-US" altLang="en-US" sz="2400" i="1">
                <a:latin typeface="Calibri" panose="020F0502020204030204" pitchFamily="34" charset="0"/>
                <a:sym typeface="Symbol" panose="05050102010706020507" pitchFamily="18" charset="2"/>
              </a:rPr>
              <a:t>i =</a:t>
            </a:r>
            <a:r>
              <a:rPr lang="en-US" altLang="en-US" sz="2400">
                <a:latin typeface="Calibri" panose="020F0502020204030204" pitchFamily="34" charset="0"/>
                <a:sym typeface="Symbol" panose="05050102010706020507" pitchFamily="18" charset="2"/>
              </a:rPr>
              <a:t> 1 to </a:t>
            </a:r>
            <a:r>
              <a:rPr lang="en-US" altLang="en-US" sz="2400" i="1">
                <a:latin typeface="Calibri" panose="020F0502020204030204" pitchFamily="34" charset="0"/>
                <a:sym typeface="Symbol" panose="05050102010706020507" pitchFamily="18" charset="2"/>
              </a:rPr>
              <a:t>n</a:t>
            </a:r>
            <a:br>
              <a:rPr lang="en-US" altLang="en-US" sz="2400" i="1">
                <a:latin typeface="Calibri" panose="020F0502020204030204" pitchFamily="34" charset="0"/>
                <a:sym typeface="Symbol" panose="05050102010706020507" pitchFamily="18" charset="2"/>
              </a:rPr>
            </a:br>
            <a:r>
              <a:rPr lang="en-US" altLang="en-US" sz="2400">
                <a:latin typeface="Calibri" panose="020F0502020204030204" pitchFamily="34" charset="0"/>
                <a:sym typeface="Symbol" panose="05050102010706020507" pitchFamily="18" charset="2"/>
              </a:rPr>
              <a:t>5.            do for </a:t>
            </a:r>
            <a:r>
              <a:rPr lang="en-US" altLang="en-US" sz="2400" i="1">
                <a:latin typeface="Calibri" panose="020F0502020204030204" pitchFamily="34" charset="0"/>
                <a:sym typeface="Symbol" panose="05050102010706020507" pitchFamily="18" charset="2"/>
              </a:rPr>
              <a:t>j =</a:t>
            </a:r>
            <a:r>
              <a:rPr lang="en-US" altLang="en-US" sz="2400">
                <a:latin typeface="Calibri" panose="020F0502020204030204" pitchFamily="34" charset="0"/>
                <a:sym typeface="Symbol" panose="05050102010706020507" pitchFamily="18" charset="2"/>
              </a:rPr>
              <a:t> 1 to </a:t>
            </a:r>
            <a:r>
              <a:rPr lang="en-US" altLang="en-US" sz="2400" i="1">
                <a:latin typeface="Calibri" panose="020F0502020204030204" pitchFamily="34" charset="0"/>
                <a:sym typeface="Symbol" panose="05050102010706020507" pitchFamily="18" charset="2"/>
              </a:rPr>
              <a:t>n</a:t>
            </a:r>
            <a:br>
              <a:rPr lang="en-US" altLang="en-US" sz="2400" i="1">
                <a:latin typeface="Calibri" panose="020F0502020204030204" pitchFamily="34" charset="0"/>
                <a:sym typeface="Symbol" panose="05050102010706020507" pitchFamily="18" charset="2"/>
              </a:rPr>
            </a:br>
            <a:r>
              <a:rPr lang="en-US" altLang="en-US" sz="2400">
                <a:latin typeface="Calibri" panose="020F0502020204030204" pitchFamily="34" charset="0"/>
                <a:sym typeface="Symbol" panose="05050102010706020507" pitchFamily="18" charset="2"/>
              </a:rPr>
              <a:t>6.</a:t>
            </a:r>
            <a:r>
              <a:rPr lang="en-US" altLang="en-US" sz="2400" i="1">
                <a:latin typeface="Calibri" panose="020F0502020204030204" pitchFamily="34" charset="0"/>
                <a:sym typeface="Symbol" panose="05050102010706020507" pitchFamily="18" charset="2"/>
              </a:rPr>
              <a:t>                  </a:t>
            </a:r>
            <a:r>
              <a:rPr lang="en-US" altLang="en-US" sz="2400">
                <a:latin typeface="Calibri" panose="020F0502020204030204" pitchFamily="34" charset="0"/>
                <a:sym typeface="Symbol" panose="05050102010706020507" pitchFamily="18" charset="2"/>
              </a:rPr>
              <a:t>if (</a:t>
            </a:r>
            <a:r>
              <a:rPr lang="en-US" altLang="en-US" sz="2400" i="1">
                <a:latin typeface="Calibri" panose="020F0502020204030204" pitchFamily="34" charset="0"/>
                <a:sym typeface="Symbol" panose="05050102010706020507" pitchFamily="18" charset="2"/>
              </a:rPr>
              <a:t>D</a:t>
            </a:r>
            <a:r>
              <a:rPr lang="en-US" altLang="en-US" sz="2400">
                <a:latin typeface="Calibri" panose="020F0502020204030204" pitchFamily="34" charset="0"/>
                <a:sym typeface="Symbol" panose="05050102010706020507" pitchFamily="18" charset="2"/>
              </a:rPr>
              <a:t>[ </a:t>
            </a:r>
            <a:r>
              <a:rPr lang="en-US" altLang="en-US" sz="2400" i="1">
                <a:latin typeface="Calibri" panose="020F0502020204030204" pitchFamily="34" charset="0"/>
                <a:sym typeface="Symbol" panose="05050102010706020507" pitchFamily="18" charset="2"/>
              </a:rPr>
              <a:t>i</a:t>
            </a:r>
            <a:r>
              <a:rPr lang="en-US" altLang="en-US" sz="2400">
                <a:latin typeface="Calibri" panose="020F0502020204030204" pitchFamily="34" charset="0"/>
                <a:sym typeface="Symbol" panose="05050102010706020507" pitchFamily="18" charset="2"/>
              </a:rPr>
              <a:t>, </a:t>
            </a:r>
            <a:r>
              <a:rPr lang="en-US" altLang="en-US" sz="2400" i="1">
                <a:latin typeface="Calibri" panose="020F0502020204030204" pitchFamily="34" charset="0"/>
                <a:sym typeface="Symbol" panose="05050102010706020507" pitchFamily="18" charset="2"/>
              </a:rPr>
              <a:t>j</a:t>
            </a:r>
            <a:r>
              <a:rPr lang="en-US" altLang="en-US" sz="2400">
                <a:latin typeface="Calibri" panose="020F0502020204030204" pitchFamily="34" charset="0"/>
                <a:sym typeface="Symbol" panose="05050102010706020507" pitchFamily="18" charset="2"/>
              </a:rPr>
              <a:t> ] &gt; </a:t>
            </a:r>
            <a:r>
              <a:rPr lang="en-US" altLang="en-US" sz="2400" i="1">
                <a:latin typeface="Calibri" panose="020F0502020204030204" pitchFamily="34" charset="0"/>
                <a:sym typeface="Symbol" panose="05050102010706020507" pitchFamily="18" charset="2"/>
              </a:rPr>
              <a:t>D</a:t>
            </a:r>
            <a:r>
              <a:rPr lang="en-US" altLang="en-US" sz="2400">
                <a:latin typeface="Calibri" panose="020F0502020204030204" pitchFamily="34" charset="0"/>
                <a:sym typeface="Symbol" panose="05050102010706020507" pitchFamily="18" charset="2"/>
              </a:rPr>
              <a:t>[ </a:t>
            </a:r>
            <a:r>
              <a:rPr lang="en-US" altLang="en-US" sz="2400" i="1">
                <a:latin typeface="Calibri" panose="020F0502020204030204" pitchFamily="34" charset="0"/>
                <a:sym typeface="Symbol" panose="05050102010706020507" pitchFamily="18" charset="2"/>
              </a:rPr>
              <a:t>i</a:t>
            </a:r>
            <a:r>
              <a:rPr lang="en-US" altLang="en-US" sz="2400">
                <a:latin typeface="Calibri" panose="020F0502020204030204" pitchFamily="34" charset="0"/>
                <a:sym typeface="Symbol" panose="05050102010706020507" pitchFamily="18" charset="2"/>
              </a:rPr>
              <a:t>, </a:t>
            </a:r>
            <a:r>
              <a:rPr lang="en-US" altLang="en-US" sz="2400" i="1">
                <a:latin typeface="Calibri" panose="020F0502020204030204" pitchFamily="34" charset="0"/>
                <a:sym typeface="Symbol" panose="05050102010706020507" pitchFamily="18" charset="2"/>
              </a:rPr>
              <a:t>k</a:t>
            </a:r>
            <a:r>
              <a:rPr lang="en-US" altLang="en-US" sz="2400">
                <a:latin typeface="Calibri" panose="020F0502020204030204" pitchFamily="34" charset="0"/>
                <a:sym typeface="Symbol" panose="05050102010706020507" pitchFamily="18" charset="2"/>
              </a:rPr>
              <a:t> ] +</a:t>
            </a:r>
            <a:r>
              <a:rPr lang="en-US" altLang="en-US" sz="2400" i="1">
                <a:latin typeface="Calibri" panose="020F0502020204030204" pitchFamily="34" charset="0"/>
                <a:sym typeface="Symbol" panose="05050102010706020507" pitchFamily="18" charset="2"/>
              </a:rPr>
              <a:t> D</a:t>
            </a:r>
            <a:r>
              <a:rPr lang="en-US" altLang="en-US" sz="2400">
                <a:latin typeface="Calibri" panose="020F0502020204030204" pitchFamily="34" charset="0"/>
                <a:sym typeface="Symbol" panose="05050102010706020507" pitchFamily="18" charset="2"/>
              </a:rPr>
              <a:t>[ </a:t>
            </a:r>
            <a:r>
              <a:rPr lang="en-US" altLang="en-US" sz="2400" i="1">
                <a:latin typeface="Calibri" panose="020F0502020204030204" pitchFamily="34" charset="0"/>
                <a:sym typeface="Symbol" panose="05050102010706020507" pitchFamily="18" charset="2"/>
              </a:rPr>
              <a:t>k</a:t>
            </a:r>
            <a:r>
              <a:rPr lang="en-US" altLang="en-US" sz="2400">
                <a:latin typeface="Calibri" panose="020F0502020204030204" pitchFamily="34" charset="0"/>
                <a:sym typeface="Symbol" panose="05050102010706020507" pitchFamily="18" charset="2"/>
              </a:rPr>
              <a:t>, </a:t>
            </a:r>
            <a:r>
              <a:rPr lang="en-US" altLang="en-US" sz="2400" i="1">
                <a:latin typeface="Calibri" panose="020F0502020204030204" pitchFamily="34" charset="0"/>
                <a:sym typeface="Symbol" panose="05050102010706020507" pitchFamily="18" charset="2"/>
              </a:rPr>
              <a:t>j</a:t>
            </a:r>
            <a:r>
              <a:rPr lang="en-US" altLang="en-US" sz="2400">
                <a:latin typeface="Calibri" panose="020F0502020204030204" pitchFamily="34" charset="0"/>
                <a:sym typeface="Symbol" panose="05050102010706020507" pitchFamily="18" charset="2"/>
              </a:rPr>
              <a:t> ] ) </a:t>
            </a:r>
            <a:br>
              <a:rPr lang="en-US" altLang="en-US" sz="2400">
                <a:latin typeface="Calibri" panose="020F0502020204030204" pitchFamily="34" charset="0"/>
                <a:sym typeface="Symbol" panose="05050102010706020507" pitchFamily="18" charset="2"/>
              </a:rPr>
            </a:br>
            <a:r>
              <a:rPr lang="en-US" altLang="en-US" sz="2400">
                <a:latin typeface="Calibri" panose="020F0502020204030204" pitchFamily="34" charset="0"/>
                <a:sym typeface="Symbol" panose="05050102010706020507" pitchFamily="18" charset="2"/>
              </a:rPr>
              <a:t>7.		          then  { </a:t>
            </a:r>
            <a:r>
              <a:rPr lang="en-US" altLang="en-US" sz="2400" i="1">
                <a:latin typeface="Calibri" panose="020F0502020204030204" pitchFamily="34" charset="0"/>
                <a:sym typeface="Symbol" panose="05050102010706020507" pitchFamily="18" charset="2"/>
              </a:rPr>
              <a:t>D</a:t>
            </a:r>
            <a:r>
              <a:rPr lang="en-US" altLang="en-US" sz="2400">
                <a:latin typeface="Calibri" panose="020F0502020204030204" pitchFamily="34" charset="0"/>
                <a:sym typeface="Symbol" panose="05050102010706020507" pitchFamily="18" charset="2"/>
              </a:rPr>
              <a:t>[ </a:t>
            </a:r>
            <a:r>
              <a:rPr lang="en-US" altLang="en-US" sz="2400" i="1">
                <a:latin typeface="Calibri" panose="020F0502020204030204" pitchFamily="34" charset="0"/>
                <a:sym typeface="Symbol" panose="05050102010706020507" pitchFamily="18" charset="2"/>
              </a:rPr>
              <a:t>i</a:t>
            </a:r>
            <a:r>
              <a:rPr lang="en-US" altLang="en-US" sz="2400">
                <a:latin typeface="Calibri" panose="020F0502020204030204" pitchFamily="34" charset="0"/>
                <a:sym typeface="Symbol" panose="05050102010706020507" pitchFamily="18" charset="2"/>
              </a:rPr>
              <a:t>, </a:t>
            </a:r>
            <a:r>
              <a:rPr lang="en-US" altLang="en-US" sz="2400" i="1">
                <a:latin typeface="Calibri" panose="020F0502020204030204" pitchFamily="34" charset="0"/>
                <a:sym typeface="Symbol" panose="05050102010706020507" pitchFamily="18" charset="2"/>
              </a:rPr>
              <a:t>j</a:t>
            </a:r>
            <a:r>
              <a:rPr lang="en-US" altLang="en-US" sz="2400">
                <a:latin typeface="Calibri" panose="020F0502020204030204" pitchFamily="34" charset="0"/>
                <a:sym typeface="Symbol" panose="05050102010706020507" pitchFamily="18" charset="2"/>
              </a:rPr>
              <a:t> ] = </a:t>
            </a:r>
            <a:r>
              <a:rPr lang="en-US" altLang="en-US" sz="2400" i="1">
                <a:latin typeface="Calibri" panose="020F0502020204030204" pitchFamily="34" charset="0"/>
                <a:sym typeface="Symbol" panose="05050102010706020507" pitchFamily="18" charset="2"/>
              </a:rPr>
              <a:t>D</a:t>
            </a:r>
            <a:r>
              <a:rPr lang="en-US" altLang="en-US" sz="2400">
                <a:latin typeface="Calibri" panose="020F0502020204030204" pitchFamily="34" charset="0"/>
                <a:sym typeface="Symbol" panose="05050102010706020507" pitchFamily="18" charset="2"/>
              </a:rPr>
              <a:t>[ </a:t>
            </a:r>
            <a:r>
              <a:rPr lang="en-US" altLang="en-US" sz="2400" i="1">
                <a:latin typeface="Calibri" panose="020F0502020204030204" pitchFamily="34" charset="0"/>
                <a:sym typeface="Symbol" panose="05050102010706020507" pitchFamily="18" charset="2"/>
              </a:rPr>
              <a:t>i</a:t>
            </a:r>
            <a:r>
              <a:rPr lang="en-US" altLang="en-US" sz="2400">
                <a:latin typeface="Calibri" panose="020F0502020204030204" pitchFamily="34" charset="0"/>
                <a:sym typeface="Symbol" panose="05050102010706020507" pitchFamily="18" charset="2"/>
              </a:rPr>
              <a:t>, </a:t>
            </a:r>
            <a:r>
              <a:rPr lang="en-US" altLang="en-US" sz="2400" i="1">
                <a:latin typeface="Calibri" panose="020F0502020204030204" pitchFamily="34" charset="0"/>
                <a:sym typeface="Symbol" panose="05050102010706020507" pitchFamily="18" charset="2"/>
              </a:rPr>
              <a:t>k</a:t>
            </a:r>
            <a:r>
              <a:rPr lang="en-US" altLang="en-US" sz="2400">
                <a:latin typeface="Calibri" panose="020F0502020204030204" pitchFamily="34" charset="0"/>
                <a:sym typeface="Symbol" panose="05050102010706020507" pitchFamily="18" charset="2"/>
              </a:rPr>
              <a:t> ] +</a:t>
            </a:r>
            <a:r>
              <a:rPr lang="en-US" altLang="en-US" sz="2400" i="1">
                <a:latin typeface="Calibri" panose="020F0502020204030204" pitchFamily="34" charset="0"/>
                <a:sym typeface="Symbol" panose="05050102010706020507" pitchFamily="18" charset="2"/>
              </a:rPr>
              <a:t> D</a:t>
            </a:r>
            <a:r>
              <a:rPr lang="en-US" altLang="en-US" sz="2400">
                <a:latin typeface="Calibri" panose="020F0502020204030204" pitchFamily="34" charset="0"/>
                <a:sym typeface="Symbol" panose="05050102010706020507" pitchFamily="18" charset="2"/>
              </a:rPr>
              <a:t>[ </a:t>
            </a:r>
            <a:r>
              <a:rPr lang="en-US" altLang="en-US" sz="2400" i="1">
                <a:latin typeface="Calibri" panose="020F0502020204030204" pitchFamily="34" charset="0"/>
                <a:sym typeface="Symbol" panose="05050102010706020507" pitchFamily="18" charset="2"/>
              </a:rPr>
              <a:t>k</a:t>
            </a:r>
            <a:r>
              <a:rPr lang="en-US" altLang="en-US" sz="2400">
                <a:latin typeface="Calibri" panose="020F0502020204030204" pitchFamily="34" charset="0"/>
                <a:sym typeface="Symbol" panose="05050102010706020507" pitchFamily="18" charset="2"/>
              </a:rPr>
              <a:t>, </a:t>
            </a:r>
            <a:r>
              <a:rPr lang="en-US" altLang="en-US" sz="2400" i="1">
                <a:latin typeface="Calibri" panose="020F0502020204030204" pitchFamily="34" charset="0"/>
                <a:sym typeface="Symbol" panose="05050102010706020507" pitchFamily="18" charset="2"/>
              </a:rPr>
              <a:t>j</a:t>
            </a:r>
            <a:r>
              <a:rPr lang="en-US" altLang="en-US" sz="2400">
                <a:latin typeface="Calibri" panose="020F0502020204030204" pitchFamily="34" charset="0"/>
                <a:sym typeface="Symbol" panose="05050102010706020507" pitchFamily="18" charset="2"/>
              </a:rPr>
              <a:t> ] </a:t>
            </a:r>
            <a:br>
              <a:rPr lang="en-US" altLang="en-US" sz="2400">
                <a:latin typeface="Calibri" panose="020F0502020204030204" pitchFamily="34" charset="0"/>
                <a:sym typeface="Symbol" panose="05050102010706020507" pitchFamily="18" charset="2"/>
              </a:rPr>
            </a:br>
            <a:r>
              <a:rPr lang="en-US" altLang="en-US" sz="2400">
                <a:latin typeface="Calibri" panose="020F0502020204030204" pitchFamily="34" charset="0"/>
                <a:sym typeface="Symbol" panose="05050102010706020507" pitchFamily="18" charset="2"/>
              </a:rPr>
              <a:t>8.		                       </a:t>
            </a:r>
            <a:r>
              <a:rPr lang="en-US" altLang="en-US" sz="2400" i="1">
                <a:latin typeface="Calibri" panose="020F0502020204030204" pitchFamily="34" charset="0"/>
              </a:rPr>
              <a:t>P</a:t>
            </a:r>
            <a:r>
              <a:rPr lang="en-US" altLang="en-US" sz="2400">
                <a:latin typeface="Calibri" panose="020F0502020204030204" pitchFamily="34" charset="0"/>
              </a:rPr>
              <a:t>[ </a:t>
            </a:r>
            <a:r>
              <a:rPr lang="en-US" altLang="en-US" sz="2400" i="1">
                <a:latin typeface="Calibri" panose="020F0502020204030204" pitchFamily="34" charset="0"/>
              </a:rPr>
              <a:t>i, j</a:t>
            </a:r>
            <a:r>
              <a:rPr lang="en-US" altLang="en-US" sz="2400">
                <a:latin typeface="Calibri" panose="020F0502020204030204" pitchFamily="34" charset="0"/>
              </a:rPr>
              <a:t> ] =</a:t>
            </a:r>
            <a:r>
              <a:rPr lang="en-US" altLang="en-US" sz="2400">
                <a:latin typeface="Calibri" panose="020F0502020204030204" pitchFamily="34" charset="0"/>
                <a:sym typeface="Symbol" panose="05050102010706020507" pitchFamily="18" charset="2"/>
              </a:rPr>
              <a:t> P[</a:t>
            </a:r>
            <a:r>
              <a:rPr lang="en-US" altLang="en-US" sz="2400" i="1">
                <a:latin typeface="Calibri" panose="020F0502020204030204" pitchFamily="34" charset="0"/>
              </a:rPr>
              <a:t>k,</a:t>
            </a:r>
            <a:r>
              <a:rPr lang="en-US" altLang="en-US" sz="2400">
                <a:latin typeface="Calibri" panose="020F0502020204030204" pitchFamily="34" charset="0"/>
              </a:rPr>
              <a:t>j]; </a:t>
            </a:r>
          </a:p>
          <a:p>
            <a:pPr>
              <a:spcBef>
                <a:spcPct val="20000"/>
              </a:spcBef>
              <a:buFont typeface="Arial" panose="020B0604020202020204" pitchFamily="34" charset="0"/>
              <a:buNone/>
            </a:pPr>
            <a:r>
              <a:rPr lang="en-US" altLang="en-US" sz="2400">
                <a:latin typeface="Calibri" panose="020F0502020204030204" pitchFamily="34" charset="0"/>
              </a:rPr>
              <a:t>                                                }</a:t>
            </a:r>
          </a:p>
        </p:txBody>
      </p:sp>
      <p:sp>
        <p:nvSpPr>
          <p:cNvPr id="34825" name="Text Box 9">
            <a:extLst>
              <a:ext uri="{FF2B5EF4-FFF2-40B4-BE49-F238E27FC236}">
                <a16:creationId xmlns:a16="http://schemas.microsoft.com/office/drawing/2014/main" id="{B7F84C19-FEE7-433F-A3AC-2A7DFCB617EA}"/>
              </a:ext>
            </a:extLst>
          </p:cNvPr>
          <p:cNvSpPr txBox="1">
            <a:spLocks noChangeArrowheads="1"/>
          </p:cNvSpPr>
          <p:nvPr/>
        </p:nvSpPr>
        <p:spPr bwMode="auto">
          <a:xfrm>
            <a:off x="5181600" y="5715000"/>
            <a:ext cx="3352800" cy="466725"/>
          </a:xfrm>
          <a:prstGeom prst="rect">
            <a:avLst/>
          </a:prstGeom>
          <a:solidFill>
            <a:srgbClr val="99CC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2400" b="0"/>
              <a:t>Complexity O(|V|</a:t>
            </a:r>
            <a:r>
              <a:rPr lang="en-US" altLang="en-US" sz="2400" b="0" baseline="30000"/>
              <a:t>3</a:t>
            </a:r>
            <a:r>
              <a:rPr lang="en-US" altLang="en-US" sz="2400" b="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a:extLst>
              <a:ext uri="{FF2B5EF4-FFF2-40B4-BE49-F238E27FC236}">
                <a16:creationId xmlns:a16="http://schemas.microsoft.com/office/drawing/2014/main" id="{5CE0D1BF-7F07-438D-9224-0E3A4A37C87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39939" name="Slide Number Placeholder 5">
            <a:extLst>
              <a:ext uri="{FF2B5EF4-FFF2-40B4-BE49-F238E27FC236}">
                <a16:creationId xmlns:a16="http://schemas.microsoft.com/office/drawing/2014/main" id="{4F1B994B-8F26-4641-A482-7F964E0D642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6D17FA17-1E9A-48BD-9D62-05275E44751B}" type="slidenum">
              <a:rPr lang="en-US" altLang="en-US" sz="1200" b="0">
                <a:solidFill>
                  <a:srgbClr val="898989"/>
                </a:solidFill>
              </a:rPr>
              <a:pPr eaLnBrk="1" hangingPunct="1"/>
              <a:t>33</a:t>
            </a:fld>
            <a:r>
              <a:rPr lang="en-US" altLang="en-US" sz="1200" b="0">
                <a:solidFill>
                  <a:srgbClr val="898989"/>
                </a:solidFill>
              </a:rPr>
              <a:t>/36</a:t>
            </a:r>
          </a:p>
        </p:txBody>
      </p:sp>
      <p:pic>
        <p:nvPicPr>
          <p:cNvPr id="39940" name="Picture 2" descr="Image74">
            <a:extLst>
              <a:ext uri="{FF2B5EF4-FFF2-40B4-BE49-F238E27FC236}">
                <a16:creationId xmlns:a16="http://schemas.microsoft.com/office/drawing/2014/main" id="{A949FFCA-227D-4878-B351-9FC1AB943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21519"/>
          <a:stretch>
            <a:fillRect/>
          </a:stretch>
        </p:blipFill>
        <p:spPr bwMode="auto">
          <a:xfrm>
            <a:off x="2057400" y="1676400"/>
            <a:ext cx="4724400" cy="401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Title 5">
            <a:extLst>
              <a:ext uri="{FF2B5EF4-FFF2-40B4-BE49-F238E27FC236}">
                <a16:creationId xmlns:a16="http://schemas.microsoft.com/office/drawing/2014/main" id="{3410F259-C935-40FB-AEF1-078775C73823}"/>
              </a:ext>
            </a:extLst>
          </p:cNvPr>
          <p:cNvSpPr>
            <a:spLocks/>
          </p:cNvSpPr>
          <p:nvPr/>
        </p:nvSpPr>
        <p:spPr bwMode="auto">
          <a:xfrm>
            <a:off x="533400" y="395288"/>
            <a:ext cx="822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3600">
                <a:solidFill>
                  <a:srgbClr val="CC3300"/>
                </a:solidFill>
                <a:latin typeface="Calibri" panose="020F0502020204030204" pitchFamily="34" charset="0"/>
              </a:rPr>
              <a:t>Floyd Algorithm example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a:extLst>
              <a:ext uri="{FF2B5EF4-FFF2-40B4-BE49-F238E27FC236}">
                <a16:creationId xmlns:a16="http://schemas.microsoft.com/office/drawing/2014/main" id="{7886C95E-8382-4862-BC6D-04568CBCE28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40963" name="Slide Number Placeholder 5">
            <a:extLst>
              <a:ext uri="{FF2B5EF4-FFF2-40B4-BE49-F238E27FC236}">
                <a16:creationId xmlns:a16="http://schemas.microsoft.com/office/drawing/2014/main" id="{B84C268D-6AB5-4C5F-B8AB-CB4CC7B9F62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CAC65E5B-12EB-4E89-BBD8-DDAE05BFEFEC}" type="slidenum">
              <a:rPr lang="en-US" altLang="en-US" sz="1200" b="0">
                <a:solidFill>
                  <a:srgbClr val="898989"/>
                </a:solidFill>
              </a:rPr>
              <a:pPr eaLnBrk="1" hangingPunct="1"/>
              <a:t>34</a:t>
            </a:fld>
            <a:r>
              <a:rPr lang="en-US" altLang="en-US" sz="1200" b="0">
                <a:solidFill>
                  <a:srgbClr val="898989"/>
                </a:solidFill>
              </a:rPr>
              <a:t>/36</a:t>
            </a:r>
          </a:p>
        </p:txBody>
      </p:sp>
      <p:pic>
        <p:nvPicPr>
          <p:cNvPr id="40964" name="Picture 2" descr="Image81">
            <a:extLst>
              <a:ext uri="{FF2B5EF4-FFF2-40B4-BE49-F238E27FC236}">
                <a16:creationId xmlns:a16="http://schemas.microsoft.com/office/drawing/2014/main" id="{02F54DC8-6C44-48DE-BC0A-DEAD9B6A87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28800"/>
            <a:ext cx="67056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3">
            <a:extLst>
              <a:ext uri="{FF2B5EF4-FFF2-40B4-BE49-F238E27FC236}">
                <a16:creationId xmlns:a16="http://schemas.microsoft.com/office/drawing/2014/main" id="{EC1139FB-875C-4E5E-8257-F19A92ED5F65}"/>
              </a:ext>
            </a:extLst>
          </p:cNvPr>
          <p:cNvSpPr txBox="1">
            <a:spLocks noChangeArrowheads="1"/>
          </p:cNvSpPr>
          <p:nvPr/>
        </p:nvSpPr>
        <p:spPr bwMode="auto">
          <a:xfrm>
            <a:off x="1525588" y="5181600"/>
            <a:ext cx="6475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r>
              <a:rPr lang="en-US" altLang="en-US" sz="2400" b="0">
                <a:latin typeface="Times New Roman" panose="02020603050405020304" pitchFamily="18" charset="0"/>
              </a:rPr>
              <a:t>The values in parenthesis are the non zero P values.</a:t>
            </a:r>
          </a:p>
        </p:txBody>
      </p:sp>
      <p:sp>
        <p:nvSpPr>
          <p:cNvPr id="40966" name="Rectangle 4">
            <a:extLst>
              <a:ext uri="{FF2B5EF4-FFF2-40B4-BE49-F238E27FC236}">
                <a16:creationId xmlns:a16="http://schemas.microsoft.com/office/drawing/2014/main" id="{BF9A5008-0030-4969-B511-C19ACD63E429}"/>
              </a:ext>
            </a:extLst>
          </p:cNvPr>
          <p:cNvSpPr>
            <a:spLocks noGrp="1"/>
          </p:cNvSpPr>
          <p:nvPr>
            <p:ph type="title"/>
          </p:nvPr>
        </p:nvSpPr>
        <p:spPr>
          <a:xfrm>
            <a:off x="762000" y="1219200"/>
            <a:ext cx="7620000" cy="457200"/>
          </a:xfrm>
          <a:noFill/>
        </p:spPr>
        <p:txBody>
          <a:bodyPr>
            <a:spAutoFit/>
          </a:bodyPr>
          <a:lstStyle/>
          <a:p>
            <a:r>
              <a:rPr lang="en-US" altLang="en-US" sz="2400" b="1"/>
              <a:t>The final distance matrix and P</a:t>
            </a:r>
            <a:endParaRPr lang="en-US" altLang="en-US" sz="2400"/>
          </a:p>
        </p:txBody>
      </p:sp>
      <p:sp>
        <p:nvSpPr>
          <p:cNvPr id="40968" name="Title 5">
            <a:extLst>
              <a:ext uri="{FF2B5EF4-FFF2-40B4-BE49-F238E27FC236}">
                <a16:creationId xmlns:a16="http://schemas.microsoft.com/office/drawing/2014/main" id="{415A5BC1-77E7-48E1-857C-4A874B359512}"/>
              </a:ext>
            </a:extLst>
          </p:cNvPr>
          <p:cNvSpPr>
            <a:spLocks/>
          </p:cNvSpPr>
          <p:nvPr/>
        </p:nvSpPr>
        <p:spPr bwMode="auto">
          <a:xfrm>
            <a:off x="533400" y="395288"/>
            <a:ext cx="822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3600">
                <a:solidFill>
                  <a:srgbClr val="CC3300"/>
                </a:solidFill>
                <a:latin typeface="Calibri" panose="020F0502020204030204" pitchFamily="34" charset="0"/>
              </a:rPr>
              <a:t>Floyd Algorithm example (cont.)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a:extLst>
              <a:ext uri="{FF2B5EF4-FFF2-40B4-BE49-F238E27FC236}">
                <a16:creationId xmlns:a16="http://schemas.microsoft.com/office/drawing/2014/main" id="{093FAAA6-0D9F-4C41-867B-3AE73283B33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41987" name="Slide Number Placeholder 5">
            <a:extLst>
              <a:ext uri="{FF2B5EF4-FFF2-40B4-BE49-F238E27FC236}">
                <a16:creationId xmlns:a16="http://schemas.microsoft.com/office/drawing/2014/main" id="{F2D963E1-BEEC-420B-94DF-A74D3DD1F82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6FF5B5AD-139A-4038-9F31-92EC3641ABF5}" type="slidenum">
              <a:rPr lang="en-US" altLang="en-US" sz="1200" b="0">
                <a:solidFill>
                  <a:srgbClr val="898989"/>
                </a:solidFill>
              </a:rPr>
              <a:pPr eaLnBrk="1" hangingPunct="1"/>
              <a:t>35</a:t>
            </a:fld>
            <a:r>
              <a:rPr lang="en-US" altLang="en-US" sz="1200" b="0">
                <a:solidFill>
                  <a:srgbClr val="898989"/>
                </a:solidFill>
              </a:rPr>
              <a:t>/36</a:t>
            </a:r>
          </a:p>
        </p:txBody>
      </p:sp>
      <p:sp>
        <p:nvSpPr>
          <p:cNvPr id="41988" name="Rectangle 2">
            <a:extLst>
              <a:ext uri="{FF2B5EF4-FFF2-40B4-BE49-F238E27FC236}">
                <a16:creationId xmlns:a16="http://schemas.microsoft.com/office/drawing/2014/main" id="{92333C98-D0EF-4649-9DC8-E59B6ADFF771}"/>
              </a:ext>
            </a:extLst>
          </p:cNvPr>
          <p:cNvSpPr>
            <a:spLocks noGrp="1" noChangeArrowheads="1"/>
          </p:cNvSpPr>
          <p:nvPr>
            <p:ph type="title" idx="4294967295"/>
          </p:nvPr>
        </p:nvSpPr>
        <p:spPr>
          <a:xfrm>
            <a:off x="762000" y="685800"/>
            <a:ext cx="6931025" cy="701675"/>
          </a:xfrm>
        </p:spPr>
        <p:txBody>
          <a:bodyPr>
            <a:spAutoFit/>
          </a:bodyPr>
          <a:lstStyle/>
          <a:p>
            <a:pPr eaLnBrk="1" hangingPunct="1"/>
            <a:r>
              <a:rPr lang="en-US" altLang="en-US" sz="4000" b="1">
                <a:solidFill>
                  <a:srgbClr val="CC3300"/>
                </a:solidFill>
              </a:rPr>
              <a:t>Summary</a:t>
            </a:r>
            <a:endParaRPr lang="fr-FR" altLang="en-US" sz="4000" b="1">
              <a:solidFill>
                <a:srgbClr val="CC3300"/>
              </a:solidFill>
            </a:endParaRPr>
          </a:p>
        </p:txBody>
      </p:sp>
      <p:sp>
        <p:nvSpPr>
          <p:cNvPr id="4" name="Slide Number Placeholder 3">
            <a:extLst>
              <a:ext uri="{FF2B5EF4-FFF2-40B4-BE49-F238E27FC236}">
                <a16:creationId xmlns:a16="http://schemas.microsoft.com/office/drawing/2014/main" id="{1256B428-8E6C-494C-BD43-1B09E1D0C4C8}"/>
              </a:ext>
            </a:extLst>
          </p:cNvPr>
          <p:cNvSpPr txBox="1">
            <a:spLocks noGrp="1"/>
          </p:cNvSpPr>
          <p:nvPr/>
        </p:nvSpPr>
        <p:spPr>
          <a:xfrm>
            <a:off x="0" y="1271588"/>
            <a:ext cx="533400" cy="244475"/>
          </a:xfrm>
          <a:prstGeom prst="rect">
            <a:avLst/>
          </a:prstGeom>
          <a:noFill/>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7B4AAB22-0BA1-4EC5-917B-B92F515DB3F6}" type="slidenum">
              <a:rPr lang="en-US" altLang="en-US" sz="1200">
                <a:solidFill>
                  <a:srgbClr val="FFFFFF"/>
                </a:solidFill>
              </a:rPr>
              <a:pPr algn="ctr" eaLnBrk="1" hangingPunct="1">
                <a:lnSpc>
                  <a:spcPct val="80000"/>
                </a:lnSpc>
              </a:pPr>
              <a:t>35</a:t>
            </a:fld>
            <a:endParaRPr lang="en-US" altLang="en-US" sz="1200">
              <a:solidFill>
                <a:srgbClr val="FFFFFF"/>
              </a:solidFill>
            </a:endParaRPr>
          </a:p>
        </p:txBody>
      </p:sp>
      <p:sp>
        <p:nvSpPr>
          <p:cNvPr id="41990" name="Rectangle 3">
            <a:extLst>
              <a:ext uri="{FF2B5EF4-FFF2-40B4-BE49-F238E27FC236}">
                <a16:creationId xmlns:a16="http://schemas.microsoft.com/office/drawing/2014/main" id="{F8253842-64C5-47FC-B293-30E79BAD984A}"/>
              </a:ext>
            </a:extLst>
          </p:cNvPr>
          <p:cNvSpPr>
            <a:spLocks noChangeArrowheads="1"/>
          </p:cNvSpPr>
          <p:nvPr/>
        </p:nvSpPr>
        <p:spPr bwMode="auto">
          <a:xfrm>
            <a:off x="2286000" y="1676400"/>
            <a:ext cx="41148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20000"/>
              </a:spcBef>
              <a:buFont typeface="Arial" panose="020B0604020202020204" pitchFamily="34" charset="0"/>
              <a:buChar char="•"/>
            </a:pPr>
            <a:r>
              <a:rPr lang="en-US" altLang="en-US" sz="2400" b="0">
                <a:latin typeface="Calibri" panose="020F0502020204030204" pitchFamily="34" charset="0"/>
              </a:rPr>
              <a:t>Graph Introduction</a:t>
            </a:r>
          </a:p>
          <a:p>
            <a:pPr eaLnBrk="1" hangingPunct="1">
              <a:spcBef>
                <a:spcPct val="20000"/>
              </a:spcBef>
              <a:buFont typeface="Arial" panose="020B0604020202020204" pitchFamily="34" charset="0"/>
              <a:buChar char="•"/>
            </a:pPr>
            <a:r>
              <a:rPr lang="en-US" altLang="en-US" sz="2400" b="0">
                <a:latin typeface="Calibri" panose="020F0502020204030204" pitchFamily="34" charset="0"/>
              </a:rPr>
              <a:t>Graph definition</a:t>
            </a:r>
          </a:p>
          <a:p>
            <a:pPr eaLnBrk="1" hangingPunct="1">
              <a:spcBef>
                <a:spcPct val="20000"/>
              </a:spcBef>
              <a:buFont typeface="Arial" panose="020B0604020202020204" pitchFamily="34" charset="0"/>
              <a:buChar char="•"/>
            </a:pPr>
            <a:r>
              <a:rPr lang="en-US" altLang="en-US" sz="2400" b="0">
                <a:latin typeface="Calibri" panose="020F0502020204030204" pitchFamily="34" charset="0"/>
              </a:rPr>
              <a:t>Graph Terminology</a:t>
            </a:r>
          </a:p>
          <a:p>
            <a:pPr eaLnBrk="1" hangingPunct="1">
              <a:spcBef>
                <a:spcPct val="20000"/>
              </a:spcBef>
              <a:buFont typeface="Arial" panose="020B0604020202020204" pitchFamily="34" charset="0"/>
              <a:buChar char="•"/>
            </a:pPr>
            <a:r>
              <a:rPr lang="en-US" altLang="en-US" sz="2400" b="0">
                <a:latin typeface="Calibri" panose="020F0502020204030204" pitchFamily="34" charset="0"/>
              </a:rPr>
              <a:t>Graph applications</a:t>
            </a:r>
          </a:p>
          <a:p>
            <a:pPr eaLnBrk="1" hangingPunct="1">
              <a:spcBef>
                <a:spcPct val="20000"/>
              </a:spcBef>
              <a:buFont typeface="Arial" panose="020B0604020202020204" pitchFamily="34" charset="0"/>
              <a:buChar char="•"/>
            </a:pPr>
            <a:r>
              <a:rPr lang="en-US" altLang="en-US" sz="2400" b="0">
                <a:latin typeface="Calibri" panose="020F0502020204030204" pitchFamily="34" charset="0"/>
              </a:rPr>
              <a:t>Graph Representation </a:t>
            </a:r>
          </a:p>
          <a:p>
            <a:pPr eaLnBrk="1" hangingPunct="1">
              <a:spcBef>
                <a:spcPct val="20000"/>
              </a:spcBef>
              <a:buFont typeface="Arial" panose="020B0604020202020204" pitchFamily="34" charset="0"/>
              <a:buChar char="•"/>
            </a:pPr>
            <a:r>
              <a:rPr lang="en-US" altLang="en-US" sz="2400" b="0">
                <a:latin typeface="Calibri" panose="020F0502020204030204" pitchFamily="34" charset="0"/>
              </a:rPr>
              <a:t>Graph Traversals</a:t>
            </a:r>
          </a:p>
          <a:p>
            <a:pPr eaLnBrk="1" hangingPunct="1">
              <a:spcBef>
                <a:spcPct val="20000"/>
              </a:spcBef>
              <a:buFont typeface="Arial" panose="020B0604020202020204" pitchFamily="34" charset="0"/>
              <a:buChar char="•"/>
            </a:pPr>
            <a:r>
              <a:rPr lang="en-US" altLang="en-US" sz="2400" b="0">
                <a:latin typeface="Calibri" panose="020F0502020204030204" pitchFamily="34" charset="0"/>
              </a:rPr>
              <a:t>Shortest Paths</a:t>
            </a:r>
          </a:p>
          <a:p>
            <a:pPr lvl="1" eaLnBrk="1" hangingPunct="1">
              <a:spcBef>
                <a:spcPct val="20000"/>
              </a:spcBef>
              <a:buFont typeface="Arial" panose="020B0604020202020204" pitchFamily="34" charset="0"/>
              <a:buChar char="–"/>
            </a:pPr>
            <a:r>
              <a:rPr lang="en-US" altLang="en-US" sz="2400" b="0">
                <a:latin typeface="Calibri" panose="020F0502020204030204" pitchFamily="34" charset="0"/>
              </a:rPr>
              <a:t>Dijsktra algorithm</a:t>
            </a:r>
          </a:p>
          <a:p>
            <a:pPr lvl="1" eaLnBrk="1" hangingPunct="1">
              <a:spcBef>
                <a:spcPct val="20000"/>
              </a:spcBef>
              <a:buFont typeface="Arial" panose="020B0604020202020204" pitchFamily="34" charset="0"/>
              <a:buChar char="–"/>
            </a:pPr>
            <a:r>
              <a:rPr lang="en-US" altLang="en-US" sz="2400" b="0">
                <a:latin typeface="Calibri" panose="020F0502020204030204" pitchFamily="34" charset="0"/>
              </a:rPr>
              <a:t>Floyd algorithm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a:extLst>
              <a:ext uri="{FF2B5EF4-FFF2-40B4-BE49-F238E27FC236}">
                <a16:creationId xmlns:a16="http://schemas.microsoft.com/office/drawing/2014/main" id="{89BD7134-5C57-48CE-BE1A-A50F09A0C52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43011" name="Slide Number Placeholder 5">
            <a:extLst>
              <a:ext uri="{FF2B5EF4-FFF2-40B4-BE49-F238E27FC236}">
                <a16:creationId xmlns:a16="http://schemas.microsoft.com/office/drawing/2014/main" id="{49E981AA-79A9-4D8A-A4ED-80E5DA32161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719F23B0-D1CC-45D9-9974-88771F5248DE}" type="slidenum">
              <a:rPr lang="en-US" altLang="en-US" sz="1200" b="0">
                <a:solidFill>
                  <a:srgbClr val="898989"/>
                </a:solidFill>
              </a:rPr>
              <a:pPr eaLnBrk="1" hangingPunct="1"/>
              <a:t>36</a:t>
            </a:fld>
            <a:r>
              <a:rPr lang="en-US" altLang="en-US" sz="1200" b="0">
                <a:solidFill>
                  <a:srgbClr val="898989"/>
                </a:solidFill>
              </a:rPr>
              <a:t>/36</a:t>
            </a:r>
          </a:p>
        </p:txBody>
      </p:sp>
      <p:sp>
        <p:nvSpPr>
          <p:cNvPr id="43012" name="Rectangle 2">
            <a:extLst>
              <a:ext uri="{FF2B5EF4-FFF2-40B4-BE49-F238E27FC236}">
                <a16:creationId xmlns:a16="http://schemas.microsoft.com/office/drawing/2014/main" id="{DA1ED39E-238D-42DD-BB6D-68F29B92F171}"/>
              </a:ext>
            </a:extLst>
          </p:cNvPr>
          <p:cNvSpPr>
            <a:spLocks noGrp="1"/>
          </p:cNvSpPr>
          <p:nvPr>
            <p:ph type="title"/>
          </p:nvPr>
        </p:nvSpPr>
        <p:spPr>
          <a:xfrm>
            <a:off x="457200" y="495300"/>
            <a:ext cx="8229600" cy="701675"/>
          </a:xfrm>
          <a:noFill/>
        </p:spPr>
        <p:txBody>
          <a:bodyPr>
            <a:spAutoFit/>
          </a:bodyPr>
          <a:lstStyle/>
          <a:p>
            <a:r>
              <a:rPr lang="en-US" altLang="en-US" sz="4000" b="1">
                <a:solidFill>
                  <a:srgbClr val="CC3300"/>
                </a:solidFill>
                <a:latin typeface="Calibri" panose="020F0502020204030204" pitchFamily="34" charset="0"/>
              </a:rPr>
              <a:t>Reading at home</a:t>
            </a:r>
          </a:p>
        </p:txBody>
      </p:sp>
      <p:sp>
        <p:nvSpPr>
          <p:cNvPr id="43013" name="Text Box 3">
            <a:extLst>
              <a:ext uri="{FF2B5EF4-FFF2-40B4-BE49-F238E27FC236}">
                <a16:creationId xmlns:a16="http://schemas.microsoft.com/office/drawing/2014/main" id="{66940E78-C41F-480F-B7B7-2E7083803916}"/>
              </a:ext>
            </a:extLst>
          </p:cNvPr>
          <p:cNvSpPr txBox="1">
            <a:spLocks noChangeArrowheads="1"/>
          </p:cNvSpPr>
          <p:nvPr/>
        </p:nvSpPr>
        <p:spPr bwMode="auto">
          <a:xfrm>
            <a:off x="1524000" y="1219200"/>
            <a:ext cx="5791200" cy="376238"/>
          </a:xfrm>
          <a:prstGeom prst="rect">
            <a:avLst/>
          </a:prstGeom>
          <a:solidFill>
            <a:srgbClr val="FFCC99"/>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spcBef>
                <a:spcPct val="50000"/>
              </a:spcBef>
            </a:pPr>
            <a:r>
              <a:rPr lang="en-US" altLang="en-US" sz="1800"/>
              <a:t>Text book: Data Structures and Algorithms in Java</a:t>
            </a:r>
          </a:p>
        </p:txBody>
      </p:sp>
      <p:sp>
        <p:nvSpPr>
          <p:cNvPr id="43014" name="Rectangle 3">
            <a:extLst>
              <a:ext uri="{FF2B5EF4-FFF2-40B4-BE49-F238E27FC236}">
                <a16:creationId xmlns:a16="http://schemas.microsoft.com/office/drawing/2014/main" id="{C4253579-F751-4681-89B5-CF07671EDB1A}"/>
              </a:ext>
            </a:extLst>
          </p:cNvPr>
          <p:cNvSpPr>
            <a:spLocks noChangeArrowheads="1"/>
          </p:cNvSpPr>
          <p:nvPr/>
        </p:nvSpPr>
        <p:spPr bwMode="auto">
          <a:xfrm>
            <a:off x="1600200" y="1905000"/>
            <a:ext cx="57912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2000" b="0"/>
              <a:t>14 Graph Algorithms 611</a:t>
            </a:r>
          </a:p>
          <a:p>
            <a:pPr eaLnBrk="1" hangingPunct="1"/>
            <a:r>
              <a:rPr lang="en-US" altLang="en-US" sz="2000" b="0"/>
              <a:t>14.1 Graphs   -  612</a:t>
            </a:r>
          </a:p>
          <a:p>
            <a:pPr eaLnBrk="1" hangingPunct="1"/>
            <a:r>
              <a:rPr lang="en-US" altLang="en-US" sz="2000" b="0"/>
              <a:t>14.1.1 The Graph ADT   -  618</a:t>
            </a:r>
          </a:p>
          <a:p>
            <a:pPr eaLnBrk="1" hangingPunct="1"/>
            <a:r>
              <a:rPr lang="en-US" altLang="en-US" sz="2000" b="0"/>
              <a:t>14.2 Data Structures for Graphs  -  619</a:t>
            </a:r>
          </a:p>
          <a:p>
            <a:pPr eaLnBrk="1" hangingPunct="1"/>
            <a:r>
              <a:rPr lang="en-US" altLang="en-US" sz="2000" b="0"/>
              <a:t>14.2.1 Edge List Structure   - 620</a:t>
            </a:r>
          </a:p>
          <a:p>
            <a:pPr eaLnBrk="1" hangingPunct="1"/>
            <a:r>
              <a:rPr lang="en-US" altLang="en-US" sz="2000" b="0"/>
              <a:t>14.2.2 Adjacency List Structure  -  622</a:t>
            </a:r>
          </a:p>
          <a:p>
            <a:pPr eaLnBrk="1" hangingPunct="1"/>
            <a:r>
              <a:rPr lang="en-US" altLang="en-US" sz="2000" b="0"/>
              <a:t>14.2.4 Adjacency Matrix Structure  -  625</a:t>
            </a:r>
          </a:p>
          <a:p>
            <a:pPr eaLnBrk="1" hangingPunct="1"/>
            <a:r>
              <a:rPr lang="en-US" altLang="en-US" sz="2000" b="0"/>
              <a:t>14.3 Graph Traversals   -   630</a:t>
            </a:r>
          </a:p>
          <a:p>
            <a:pPr eaLnBrk="1" hangingPunct="1"/>
            <a:r>
              <a:rPr lang="en-US" altLang="en-US" sz="2000" b="0"/>
              <a:t>14.3.1 Depth-First Search   -  631</a:t>
            </a:r>
          </a:p>
          <a:p>
            <a:pPr eaLnBrk="1" hangingPunct="1"/>
            <a:r>
              <a:rPr lang="en-US" altLang="en-US" sz="2000" b="0"/>
              <a:t>14.3.3 Breadth-First Search   -  640</a:t>
            </a:r>
          </a:p>
          <a:p>
            <a:pPr eaLnBrk="1" hangingPunct="1"/>
            <a:r>
              <a:rPr lang="en-US" altLang="en-US" sz="2000" b="0"/>
              <a:t>14.6 Shortest Paths   -  651</a:t>
            </a:r>
          </a:p>
          <a:p>
            <a:pPr eaLnBrk="1" hangingPunct="1"/>
            <a:r>
              <a:rPr lang="en-US" altLang="en-US" sz="2000" b="0"/>
              <a:t>14.6.1 Weighted Graphs   -  651</a:t>
            </a:r>
          </a:p>
          <a:p>
            <a:pPr eaLnBrk="1" hangingPunct="1"/>
            <a:r>
              <a:rPr lang="en-US" altLang="en-US" sz="2000" b="0"/>
              <a:t>14.6.2 Dijkstra’s Algorithm   -  653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a:extLst>
              <a:ext uri="{FF2B5EF4-FFF2-40B4-BE49-F238E27FC236}">
                <a16:creationId xmlns:a16="http://schemas.microsoft.com/office/drawing/2014/main" id="{5D58EF21-92FD-4832-B0B4-A8ACEA1E03B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r>
              <a:rPr lang="en-US" altLang="en-US" sz="1200" b="0">
                <a:solidFill>
                  <a:srgbClr val="898989"/>
                </a:solidFill>
              </a:rPr>
              <a:t>Data Structures and Algorithms in Java </a:t>
            </a:r>
          </a:p>
        </p:txBody>
      </p:sp>
      <p:sp>
        <p:nvSpPr>
          <p:cNvPr id="4099" name="Slide Number Placeholder 5">
            <a:extLst>
              <a:ext uri="{FF2B5EF4-FFF2-40B4-BE49-F238E27FC236}">
                <a16:creationId xmlns:a16="http://schemas.microsoft.com/office/drawing/2014/main" id="{7B0AB4D7-E09B-4DD2-A527-F621BB29003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fld id="{7A295FBA-C4AB-4132-A515-958E6F21C745}" type="slidenum">
              <a:rPr lang="en-US" altLang="en-US" sz="1200" b="0">
                <a:solidFill>
                  <a:srgbClr val="898989"/>
                </a:solidFill>
              </a:rPr>
              <a:pPr eaLnBrk="1" hangingPunct="1"/>
              <a:t>4</a:t>
            </a:fld>
            <a:r>
              <a:rPr lang="en-US" altLang="en-US" sz="1200" b="0">
                <a:solidFill>
                  <a:srgbClr val="898989"/>
                </a:solidFill>
              </a:rPr>
              <a:t>/36</a:t>
            </a:r>
          </a:p>
        </p:txBody>
      </p:sp>
      <p:sp>
        <p:nvSpPr>
          <p:cNvPr id="4100" name="Rectangle 2">
            <a:extLst>
              <a:ext uri="{FF2B5EF4-FFF2-40B4-BE49-F238E27FC236}">
                <a16:creationId xmlns:a16="http://schemas.microsoft.com/office/drawing/2014/main" id="{7A56853D-2624-423B-8CE7-76D37B3F8D5F}"/>
              </a:ext>
            </a:extLst>
          </p:cNvPr>
          <p:cNvSpPr>
            <a:spLocks noGrp="1" noChangeArrowheads="1"/>
          </p:cNvSpPr>
          <p:nvPr>
            <p:ph type="title" idx="4294967295"/>
          </p:nvPr>
        </p:nvSpPr>
        <p:spPr>
          <a:xfrm>
            <a:off x="457200" y="304800"/>
            <a:ext cx="8229600" cy="701675"/>
          </a:xfrm>
        </p:spPr>
        <p:txBody>
          <a:bodyPr>
            <a:spAutoFit/>
          </a:bodyPr>
          <a:lstStyle/>
          <a:p>
            <a:pPr eaLnBrk="1" hangingPunct="1"/>
            <a:r>
              <a:rPr lang="en-US" altLang="en-US" sz="4000" b="1">
                <a:solidFill>
                  <a:srgbClr val="CC3300"/>
                </a:solidFill>
              </a:rPr>
              <a:t>Graph definition</a:t>
            </a:r>
          </a:p>
        </p:txBody>
      </p:sp>
      <p:sp>
        <p:nvSpPr>
          <p:cNvPr id="27651" name="Slide Number Placeholder 3">
            <a:extLst>
              <a:ext uri="{FF2B5EF4-FFF2-40B4-BE49-F238E27FC236}">
                <a16:creationId xmlns:a16="http://schemas.microsoft.com/office/drawing/2014/main" id="{3CB1BD55-5B37-4F36-8CAC-030BBDBF4BB5}"/>
              </a:ext>
            </a:extLst>
          </p:cNvPr>
          <p:cNvSpPr txBox="1">
            <a:spLocks noGrp="1"/>
          </p:cNvSpPr>
          <p:nvPr/>
        </p:nvSpPr>
        <p:spPr bwMode="auto">
          <a:xfrm>
            <a:off x="0" y="1271588"/>
            <a:ext cx="533400" cy="244475"/>
          </a:xfrm>
          <a:prstGeom prst="rect">
            <a:avLst/>
          </a:prstGeom>
          <a:noFill/>
          <a:ln>
            <a:miter lim="800000"/>
            <a:headEnd/>
            <a:tailEnd/>
          </a:ln>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007F91A5-E01E-436D-AB9E-35098015A363}" type="slidenum">
              <a:rPr lang="en-US" altLang="en-US" sz="1200">
                <a:solidFill>
                  <a:srgbClr val="FFFFFF"/>
                </a:solidFill>
              </a:rPr>
              <a:pPr algn="ctr" eaLnBrk="1" hangingPunct="1">
                <a:lnSpc>
                  <a:spcPct val="80000"/>
                </a:lnSpc>
              </a:pPr>
              <a:t>4</a:t>
            </a:fld>
            <a:endParaRPr lang="en-US" altLang="en-US" sz="1200">
              <a:solidFill>
                <a:srgbClr val="FFFFFF"/>
              </a:solidFill>
            </a:endParaRPr>
          </a:p>
        </p:txBody>
      </p:sp>
      <p:pic>
        <p:nvPicPr>
          <p:cNvPr id="4102" name="Picture 7">
            <a:extLst>
              <a:ext uri="{FF2B5EF4-FFF2-40B4-BE49-F238E27FC236}">
                <a16:creationId xmlns:a16="http://schemas.microsoft.com/office/drawing/2014/main" id="{2BCBA8EE-8FE5-4735-88BF-466610F93E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3412" t="28743" r="30708" b="60883"/>
          <a:stretch>
            <a:fillRect/>
          </a:stretch>
        </p:blipFill>
        <p:spPr bwMode="auto">
          <a:xfrm>
            <a:off x="228600" y="914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8">
            <a:extLst>
              <a:ext uri="{FF2B5EF4-FFF2-40B4-BE49-F238E27FC236}">
                <a16:creationId xmlns:a16="http://schemas.microsoft.com/office/drawing/2014/main" id="{A864566E-DFAC-4E50-B5DA-15916B9277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3412" t="41884" r="16875" b="23000"/>
          <a:stretch>
            <a:fillRect/>
          </a:stretch>
        </p:blipFill>
        <p:spPr bwMode="auto">
          <a:xfrm>
            <a:off x="381000" y="2895600"/>
            <a:ext cx="8458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Text Box 9">
            <a:extLst>
              <a:ext uri="{FF2B5EF4-FFF2-40B4-BE49-F238E27FC236}">
                <a16:creationId xmlns:a16="http://schemas.microsoft.com/office/drawing/2014/main" id="{B4C2B7EB-96C6-4DE0-A989-5F794AF9E60A}"/>
              </a:ext>
            </a:extLst>
          </p:cNvPr>
          <p:cNvSpPr txBox="1">
            <a:spLocks noChangeArrowheads="1"/>
          </p:cNvSpPr>
          <p:nvPr/>
        </p:nvSpPr>
        <p:spPr bwMode="auto">
          <a:xfrm>
            <a:off x="2133600" y="2082800"/>
            <a:ext cx="5791200" cy="838200"/>
          </a:xfrm>
          <a:prstGeom prst="rect">
            <a:avLst/>
          </a:prstGeom>
          <a:solidFill>
            <a:srgbClr val="99CCFF"/>
          </a:solidFill>
          <a:ln w="9525">
            <a:solidFill>
              <a:schemeClr val="tx1"/>
            </a:solidFill>
            <a:miter lim="800000"/>
            <a:headEnd/>
            <a:tailEnd/>
          </a:ln>
        </p:spPr>
        <p:txBody>
          <a:bodyPr>
            <a:sp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eaLnBrk="1" hangingPunct="1">
              <a:spcBef>
                <a:spcPct val="20000"/>
              </a:spcBef>
            </a:pPr>
            <a:r>
              <a:rPr lang="en-US" altLang="en-US" sz="2200" b="0"/>
              <a:t>In briefly saying, a </a:t>
            </a:r>
            <a:r>
              <a:rPr lang="en-US" altLang="en-US" sz="2200"/>
              <a:t>graph </a:t>
            </a:r>
            <a:r>
              <a:rPr lang="en-US" altLang="en-US" sz="2200" b="0"/>
              <a:t>is a collection of </a:t>
            </a:r>
          </a:p>
          <a:p>
            <a:pPr eaLnBrk="1" hangingPunct="1">
              <a:spcBef>
                <a:spcPct val="20000"/>
              </a:spcBef>
            </a:pPr>
            <a:r>
              <a:rPr lang="en-US" altLang="en-US" sz="2200" b="0">
                <a:solidFill>
                  <a:schemeClr val="accent2"/>
                </a:solidFill>
              </a:rPr>
              <a:t>vertices  and the connections between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4">
            <a:extLst>
              <a:ext uri="{FF2B5EF4-FFF2-40B4-BE49-F238E27FC236}">
                <a16:creationId xmlns:a16="http://schemas.microsoft.com/office/drawing/2014/main" id="{EDB96187-BF0C-4808-9CA8-7FF2240FADF3}"/>
              </a:ext>
            </a:extLst>
          </p:cNvPr>
          <p:cNvSpPr txBox="1">
            <a:spLocks noGrp="1"/>
          </p:cNvSpPr>
          <p:nvPr/>
        </p:nvSpPr>
        <p:spPr bwMode="auto">
          <a:xfrm>
            <a:off x="2895600" y="6356350"/>
            <a:ext cx="3352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200" b="0">
                <a:solidFill>
                  <a:srgbClr val="898989"/>
                </a:solidFill>
              </a:rPr>
              <a:t>Data Structures and Algorithms in Java </a:t>
            </a:r>
          </a:p>
        </p:txBody>
      </p:sp>
      <p:sp>
        <p:nvSpPr>
          <p:cNvPr id="83971" name="Slide Number Placeholder 5">
            <a:extLst>
              <a:ext uri="{FF2B5EF4-FFF2-40B4-BE49-F238E27FC236}">
                <a16:creationId xmlns:a16="http://schemas.microsoft.com/office/drawing/2014/main" id="{9EBC9A8B-89BE-492D-A20E-8173FBF01B20}"/>
              </a:ext>
            </a:extLst>
          </p:cNvPr>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D010C6F1-743B-4C61-88C6-5CD5E3743FCB}" type="slidenum">
              <a:rPr lang="en-US" altLang="en-US" sz="1200" b="0">
                <a:solidFill>
                  <a:srgbClr val="898989"/>
                </a:solidFill>
              </a:rPr>
              <a:pPr algn="r" eaLnBrk="1" hangingPunct="1"/>
              <a:t>5</a:t>
            </a:fld>
            <a:r>
              <a:rPr lang="en-US" altLang="en-US" sz="1200" b="0">
                <a:solidFill>
                  <a:srgbClr val="898989"/>
                </a:solidFill>
              </a:rPr>
              <a:t>/36</a:t>
            </a:r>
          </a:p>
        </p:txBody>
      </p:sp>
      <p:sp>
        <p:nvSpPr>
          <p:cNvPr id="83972" name="Rectangle 2">
            <a:extLst>
              <a:ext uri="{FF2B5EF4-FFF2-40B4-BE49-F238E27FC236}">
                <a16:creationId xmlns:a16="http://schemas.microsoft.com/office/drawing/2014/main" id="{B5EC0DB2-D7D3-46A6-8E63-B23272A20B9D}"/>
              </a:ext>
            </a:extLst>
          </p:cNvPr>
          <p:cNvSpPr>
            <a:spLocks noGrp="1" noChangeArrowheads="1"/>
          </p:cNvSpPr>
          <p:nvPr>
            <p:ph type="title" idx="4294967295"/>
          </p:nvPr>
        </p:nvSpPr>
        <p:spPr>
          <a:xfrm>
            <a:off x="457200" y="304800"/>
            <a:ext cx="8229600" cy="701675"/>
          </a:xfrm>
        </p:spPr>
        <p:txBody>
          <a:bodyPr>
            <a:spAutoFit/>
          </a:bodyPr>
          <a:lstStyle/>
          <a:p>
            <a:pPr eaLnBrk="1" hangingPunct="1"/>
            <a:r>
              <a:rPr lang="en-US" altLang="en-US" sz="4000" b="1">
                <a:solidFill>
                  <a:srgbClr val="CC3300"/>
                </a:solidFill>
              </a:rPr>
              <a:t>Graph Terminology - 1</a:t>
            </a:r>
          </a:p>
        </p:txBody>
      </p:sp>
      <p:sp>
        <p:nvSpPr>
          <p:cNvPr id="83973" name="Rectangle 3">
            <a:extLst>
              <a:ext uri="{FF2B5EF4-FFF2-40B4-BE49-F238E27FC236}">
                <a16:creationId xmlns:a16="http://schemas.microsoft.com/office/drawing/2014/main" id="{2AF881A8-CFD8-471E-883F-D9AD4E730AB5}"/>
              </a:ext>
            </a:extLst>
          </p:cNvPr>
          <p:cNvSpPr>
            <a:spLocks noGrp="1" noChangeArrowheads="1"/>
          </p:cNvSpPr>
          <p:nvPr>
            <p:ph sz="quarter" idx="4294967295"/>
          </p:nvPr>
        </p:nvSpPr>
        <p:spPr>
          <a:xfrm>
            <a:off x="457200" y="1066800"/>
            <a:ext cx="8305800" cy="3816350"/>
          </a:xfrm>
        </p:spPr>
        <p:txBody>
          <a:bodyPr>
            <a:spAutoFit/>
          </a:bodyPr>
          <a:lstStyle/>
          <a:p>
            <a:pPr marL="319088" indent="-319088"/>
            <a:r>
              <a:rPr lang="en-US" altLang="en-US" sz="2400"/>
              <a:t>Edges in a graph are either </a:t>
            </a:r>
            <a:r>
              <a:rPr lang="en-US" altLang="en-US" sz="2400" b="1" i="1"/>
              <a:t>directed </a:t>
            </a:r>
            <a:r>
              <a:rPr lang="en-US" altLang="en-US" sz="2400"/>
              <a:t>or </a:t>
            </a:r>
            <a:r>
              <a:rPr lang="en-US" altLang="en-US" sz="2400" b="1" i="1"/>
              <a:t>undirected</a:t>
            </a:r>
            <a:r>
              <a:rPr lang="en-US" altLang="en-US" sz="2400"/>
              <a:t>. An edge (</a:t>
            </a:r>
            <a:r>
              <a:rPr lang="en-US" altLang="en-US" sz="2400" i="1"/>
              <a:t>u</a:t>
            </a:r>
            <a:r>
              <a:rPr lang="en-US" altLang="en-US" sz="2400"/>
              <a:t>,</a:t>
            </a:r>
            <a:r>
              <a:rPr lang="en-US" altLang="en-US" sz="2400" i="1"/>
              <a:t>v</a:t>
            </a:r>
            <a:r>
              <a:rPr lang="en-US" altLang="en-US" sz="2400"/>
              <a:t>) is said to be </a:t>
            </a:r>
            <a:r>
              <a:rPr lang="en-US" altLang="en-US" sz="2400" b="1" i="1"/>
              <a:t>directed </a:t>
            </a:r>
            <a:r>
              <a:rPr lang="en-US" altLang="en-US" sz="2400"/>
              <a:t>from </a:t>
            </a:r>
            <a:r>
              <a:rPr lang="en-US" altLang="en-US" sz="2400" i="1"/>
              <a:t>u </a:t>
            </a:r>
            <a:r>
              <a:rPr lang="en-US" altLang="en-US" sz="2400"/>
              <a:t>to </a:t>
            </a:r>
            <a:r>
              <a:rPr lang="en-US" altLang="en-US" sz="2400" i="1"/>
              <a:t>v </a:t>
            </a:r>
            <a:r>
              <a:rPr lang="en-US" altLang="en-US" sz="2400"/>
              <a:t>if the pair (</a:t>
            </a:r>
            <a:r>
              <a:rPr lang="en-US" altLang="en-US" sz="2400" i="1"/>
              <a:t>u</a:t>
            </a:r>
            <a:r>
              <a:rPr lang="en-US" altLang="en-US" sz="2400"/>
              <a:t>,</a:t>
            </a:r>
            <a:r>
              <a:rPr lang="en-US" altLang="en-US" sz="2400" i="1"/>
              <a:t>v</a:t>
            </a:r>
            <a:r>
              <a:rPr lang="en-US" altLang="en-US" sz="2400"/>
              <a:t>) is ordered, with </a:t>
            </a:r>
            <a:r>
              <a:rPr lang="en-US" altLang="en-US" sz="2400" i="1"/>
              <a:t>u </a:t>
            </a:r>
            <a:r>
              <a:rPr lang="en-US" altLang="en-US" sz="2400"/>
              <a:t>preceding </a:t>
            </a:r>
            <a:r>
              <a:rPr lang="en-US" altLang="en-US" sz="2400" i="1"/>
              <a:t>v</a:t>
            </a:r>
            <a:r>
              <a:rPr lang="en-US" altLang="en-US" sz="2400"/>
              <a:t>. An edge (</a:t>
            </a:r>
            <a:r>
              <a:rPr lang="en-US" altLang="en-US" sz="2400" i="1"/>
              <a:t>u</a:t>
            </a:r>
            <a:r>
              <a:rPr lang="en-US" altLang="en-US" sz="2400"/>
              <a:t>,</a:t>
            </a:r>
            <a:r>
              <a:rPr lang="en-US" altLang="en-US" sz="2400" i="1"/>
              <a:t>v</a:t>
            </a:r>
            <a:r>
              <a:rPr lang="en-US" altLang="en-US" sz="2400"/>
              <a:t>) is said to be </a:t>
            </a:r>
            <a:r>
              <a:rPr lang="en-US" altLang="en-US" sz="2400" b="1" i="1"/>
              <a:t>undirected </a:t>
            </a:r>
            <a:r>
              <a:rPr lang="en-US" altLang="en-US" sz="2400"/>
              <a:t>if the pair (</a:t>
            </a:r>
            <a:r>
              <a:rPr lang="en-US" altLang="en-US" sz="2400" i="1"/>
              <a:t>u</a:t>
            </a:r>
            <a:r>
              <a:rPr lang="en-US" altLang="en-US" sz="2400"/>
              <a:t>,</a:t>
            </a:r>
            <a:r>
              <a:rPr lang="en-US" altLang="en-US" sz="2400" i="1"/>
              <a:t>v</a:t>
            </a:r>
            <a:r>
              <a:rPr lang="en-US" altLang="en-US" sz="2400"/>
              <a:t>) is not ordered. Undirected edges are sometimes denoted with set notation, as {</a:t>
            </a:r>
            <a:r>
              <a:rPr lang="en-US" altLang="en-US" sz="2400" i="1"/>
              <a:t>u</a:t>
            </a:r>
            <a:r>
              <a:rPr lang="en-US" altLang="en-US" sz="2400"/>
              <a:t>,</a:t>
            </a:r>
            <a:r>
              <a:rPr lang="en-US" altLang="en-US" sz="2400" i="1"/>
              <a:t>v</a:t>
            </a:r>
            <a:r>
              <a:rPr lang="en-US" altLang="en-US" sz="2400"/>
              <a:t>}.</a:t>
            </a:r>
          </a:p>
          <a:p>
            <a:pPr marL="319088" indent="-319088"/>
            <a:r>
              <a:rPr lang="en-US" altLang="en-US" sz="2400"/>
              <a:t>If all the edges in a graph are undirected, then we say the graph is an </a:t>
            </a:r>
            <a:r>
              <a:rPr lang="en-US" altLang="en-US" sz="2400" b="1" i="1"/>
              <a:t>undirected graph</a:t>
            </a:r>
            <a:r>
              <a:rPr lang="en-US" altLang="en-US" sz="2400"/>
              <a:t>. Likewise, a </a:t>
            </a:r>
            <a:r>
              <a:rPr lang="en-US" altLang="en-US" sz="2400" b="1" i="1"/>
              <a:t>directed graph</a:t>
            </a:r>
            <a:r>
              <a:rPr lang="en-US" altLang="en-US" sz="2400"/>
              <a:t>, also called a </a:t>
            </a:r>
            <a:r>
              <a:rPr lang="en-US" altLang="en-US" sz="2400" b="1" i="1"/>
              <a:t>digraph</a:t>
            </a:r>
            <a:r>
              <a:rPr lang="en-US" altLang="en-US" sz="2400"/>
              <a:t>, is a graph whose edges are all directed. A graph that has both directed and undirected edges is often called a </a:t>
            </a:r>
            <a:r>
              <a:rPr lang="en-US" altLang="en-US" sz="2400" b="1" i="1"/>
              <a:t>mixed graph</a:t>
            </a:r>
            <a:r>
              <a:rPr lang="en-US" altLang="en-US" sz="2400"/>
              <a:t>.</a:t>
            </a:r>
          </a:p>
        </p:txBody>
      </p:sp>
      <p:sp>
        <p:nvSpPr>
          <p:cNvPr id="27651" name="Slide Number Placeholder 3">
            <a:extLst>
              <a:ext uri="{FF2B5EF4-FFF2-40B4-BE49-F238E27FC236}">
                <a16:creationId xmlns:a16="http://schemas.microsoft.com/office/drawing/2014/main" id="{5264056E-3092-4D4C-BB53-19393A7482B3}"/>
              </a:ext>
            </a:extLst>
          </p:cNvPr>
          <p:cNvSpPr txBox="1">
            <a:spLocks noGrp="1"/>
          </p:cNvSpPr>
          <p:nvPr/>
        </p:nvSpPr>
        <p:spPr bwMode="auto">
          <a:xfrm>
            <a:off x="0" y="1271588"/>
            <a:ext cx="533400" cy="244475"/>
          </a:xfrm>
          <a:prstGeom prst="rect">
            <a:avLst/>
          </a:prstGeom>
          <a:noFill/>
          <a:ln>
            <a:miter lim="800000"/>
            <a:headEnd/>
            <a:tailEnd/>
          </a:ln>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2070A3AA-5ABB-4143-A2BE-9D38BD6CB709}" type="slidenum">
              <a:rPr lang="en-US" altLang="en-US" sz="1200">
                <a:solidFill>
                  <a:srgbClr val="FFFFFF"/>
                </a:solidFill>
              </a:rPr>
              <a:pPr algn="ctr" eaLnBrk="1" hangingPunct="1">
                <a:lnSpc>
                  <a:spcPct val="80000"/>
                </a:lnSpc>
              </a:pPr>
              <a:t>5</a:t>
            </a:fld>
            <a:endParaRPr lang="en-US" altLang="en-US" sz="1200">
              <a:solidFill>
                <a:srgbClr val="FFFFFF"/>
              </a:solidFill>
            </a:endParaRPr>
          </a:p>
        </p:txBody>
      </p:sp>
      <p:sp>
        <p:nvSpPr>
          <p:cNvPr id="83982" name="Text Box 14">
            <a:extLst>
              <a:ext uri="{FF2B5EF4-FFF2-40B4-BE49-F238E27FC236}">
                <a16:creationId xmlns:a16="http://schemas.microsoft.com/office/drawing/2014/main" id="{ED0AA9A1-EBFB-4377-B926-8C159E53A8E2}"/>
              </a:ext>
            </a:extLst>
          </p:cNvPr>
          <p:cNvSpPr txBox="1">
            <a:spLocks noChangeArrowheads="1"/>
          </p:cNvSpPr>
          <p:nvPr/>
        </p:nvSpPr>
        <p:spPr bwMode="auto">
          <a:xfrm>
            <a:off x="609600" y="5029200"/>
            <a:ext cx="7924800" cy="119062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20000"/>
              </a:spcBef>
              <a:buFont typeface="Arial" panose="020B0604020202020204" pitchFamily="34" charset="0"/>
              <a:buNone/>
            </a:pPr>
            <a:r>
              <a:rPr lang="en-US" altLang="en-US" sz="1800" b="0"/>
              <a:t>Note that an undirected or mixed graph can be converted into a directed graph by replacing every undirected edge (</a:t>
            </a:r>
            <a:r>
              <a:rPr lang="en-US" altLang="en-US" sz="1800" b="0" i="1"/>
              <a:t>u</a:t>
            </a:r>
            <a:r>
              <a:rPr lang="en-US" altLang="en-US" sz="1800" b="0"/>
              <a:t>,</a:t>
            </a:r>
            <a:r>
              <a:rPr lang="en-US" altLang="en-US" sz="1800" b="0" i="1"/>
              <a:t>v</a:t>
            </a:r>
            <a:r>
              <a:rPr lang="en-US" altLang="en-US" sz="1800" b="0"/>
              <a:t>) by the pair of directed edges (</a:t>
            </a:r>
            <a:r>
              <a:rPr lang="en-US" altLang="en-US" sz="1800" b="0" i="1"/>
              <a:t>u</a:t>
            </a:r>
            <a:r>
              <a:rPr lang="en-US" altLang="en-US" sz="1800" b="0"/>
              <a:t>,</a:t>
            </a:r>
            <a:r>
              <a:rPr lang="en-US" altLang="en-US" sz="1800" b="0" i="1"/>
              <a:t>v</a:t>
            </a:r>
            <a:r>
              <a:rPr lang="en-US" altLang="en-US" sz="1800" b="0"/>
              <a:t>) and (</a:t>
            </a:r>
            <a:r>
              <a:rPr lang="en-US" altLang="en-US" sz="1800" b="0" i="1"/>
              <a:t>v</a:t>
            </a:r>
            <a:r>
              <a:rPr lang="en-US" altLang="en-US" sz="1800" b="0"/>
              <a:t>,</a:t>
            </a:r>
            <a:r>
              <a:rPr lang="en-US" altLang="en-US" sz="1800" b="0" i="1"/>
              <a:t>u</a:t>
            </a:r>
            <a:r>
              <a:rPr lang="en-US" altLang="en-US" sz="1800" b="0"/>
              <a:t>). It is often useful, however, to keep undirected and mixed graphs represented as they are, for such graphs have several applications.</a:t>
            </a:r>
            <a:endParaRPr lang="en-US" alt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4">
            <a:extLst>
              <a:ext uri="{FF2B5EF4-FFF2-40B4-BE49-F238E27FC236}">
                <a16:creationId xmlns:a16="http://schemas.microsoft.com/office/drawing/2014/main" id="{A654406F-55BB-4DD1-89A5-6559DF25B6C3}"/>
              </a:ext>
            </a:extLst>
          </p:cNvPr>
          <p:cNvSpPr txBox="1">
            <a:spLocks noGrp="1"/>
          </p:cNvSpPr>
          <p:nvPr/>
        </p:nvSpPr>
        <p:spPr bwMode="auto">
          <a:xfrm>
            <a:off x="2895600" y="6356350"/>
            <a:ext cx="3352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200" b="0">
                <a:solidFill>
                  <a:srgbClr val="898989"/>
                </a:solidFill>
              </a:rPr>
              <a:t>Data Structures and Algorithms in Java </a:t>
            </a:r>
          </a:p>
        </p:txBody>
      </p:sp>
      <p:sp>
        <p:nvSpPr>
          <p:cNvPr id="86019" name="Slide Number Placeholder 5">
            <a:extLst>
              <a:ext uri="{FF2B5EF4-FFF2-40B4-BE49-F238E27FC236}">
                <a16:creationId xmlns:a16="http://schemas.microsoft.com/office/drawing/2014/main" id="{DE4CA2DE-4403-447A-B16C-26D971E0CC31}"/>
              </a:ext>
            </a:extLst>
          </p:cNvPr>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81D05312-1E1B-4149-B519-079C7BCE60FC}" type="slidenum">
              <a:rPr lang="en-US" altLang="en-US" sz="1200" b="0">
                <a:solidFill>
                  <a:srgbClr val="898989"/>
                </a:solidFill>
              </a:rPr>
              <a:pPr algn="r" eaLnBrk="1" hangingPunct="1"/>
              <a:t>6</a:t>
            </a:fld>
            <a:r>
              <a:rPr lang="en-US" altLang="en-US" sz="1200" b="0">
                <a:solidFill>
                  <a:srgbClr val="898989"/>
                </a:solidFill>
              </a:rPr>
              <a:t>/36</a:t>
            </a:r>
          </a:p>
        </p:txBody>
      </p:sp>
      <p:sp>
        <p:nvSpPr>
          <p:cNvPr id="86020" name="Rectangle 2">
            <a:extLst>
              <a:ext uri="{FF2B5EF4-FFF2-40B4-BE49-F238E27FC236}">
                <a16:creationId xmlns:a16="http://schemas.microsoft.com/office/drawing/2014/main" id="{CA4F7992-7CB1-44BF-8E3C-C202199875E3}"/>
              </a:ext>
            </a:extLst>
          </p:cNvPr>
          <p:cNvSpPr>
            <a:spLocks noGrp="1" noChangeArrowheads="1"/>
          </p:cNvSpPr>
          <p:nvPr>
            <p:ph type="title" idx="4294967295"/>
          </p:nvPr>
        </p:nvSpPr>
        <p:spPr>
          <a:xfrm>
            <a:off x="457200" y="304800"/>
            <a:ext cx="8229600" cy="701675"/>
          </a:xfrm>
        </p:spPr>
        <p:txBody>
          <a:bodyPr>
            <a:spAutoFit/>
          </a:bodyPr>
          <a:lstStyle/>
          <a:p>
            <a:pPr eaLnBrk="1" hangingPunct="1"/>
            <a:r>
              <a:rPr lang="en-US" altLang="en-US" sz="4000" b="1">
                <a:solidFill>
                  <a:srgbClr val="CC3300"/>
                </a:solidFill>
              </a:rPr>
              <a:t>Graph Examples - 1</a:t>
            </a:r>
          </a:p>
        </p:txBody>
      </p:sp>
      <p:sp>
        <p:nvSpPr>
          <p:cNvPr id="86021" name="Rectangle 3">
            <a:extLst>
              <a:ext uri="{FF2B5EF4-FFF2-40B4-BE49-F238E27FC236}">
                <a16:creationId xmlns:a16="http://schemas.microsoft.com/office/drawing/2014/main" id="{92F8C708-31D9-400F-AABB-5EA7ABEABD70}"/>
              </a:ext>
            </a:extLst>
          </p:cNvPr>
          <p:cNvSpPr>
            <a:spLocks noGrp="1" noChangeArrowheads="1"/>
          </p:cNvSpPr>
          <p:nvPr>
            <p:ph sz="quarter" idx="4294967295"/>
          </p:nvPr>
        </p:nvSpPr>
        <p:spPr>
          <a:xfrm>
            <a:off x="457200" y="1066800"/>
            <a:ext cx="8305800" cy="5276850"/>
          </a:xfrm>
        </p:spPr>
        <p:txBody>
          <a:bodyPr>
            <a:spAutoFit/>
          </a:bodyPr>
          <a:lstStyle/>
          <a:p>
            <a:pPr marL="319088" indent="-319088"/>
            <a:r>
              <a:rPr lang="en-US" altLang="en-US" sz="2400"/>
              <a:t>A </a:t>
            </a:r>
            <a:r>
              <a:rPr lang="en-US" altLang="en-US" sz="2400" b="1"/>
              <a:t>city map</a:t>
            </a:r>
            <a:r>
              <a:rPr lang="en-US" altLang="en-US" sz="2400"/>
              <a:t> can be modeled as a </a:t>
            </a:r>
            <a:r>
              <a:rPr lang="en-US" altLang="en-US" sz="2400" b="1"/>
              <a:t>graph</a:t>
            </a:r>
            <a:r>
              <a:rPr lang="en-US" altLang="en-US" sz="2400"/>
              <a:t> whose vertices are intersections or dead ends, and whose edges are stretches of streets without intersections. This graph has both undirected edges, which correspond to stretches of two-way streets, and directed edges, which correspond to stretches of one-way streets. Thus, in this way, a graph modeling a city map is a </a:t>
            </a:r>
            <a:r>
              <a:rPr lang="en-US" altLang="en-US" sz="2400" b="1"/>
              <a:t>mixed graph</a:t>
            </a:r>
            <a:r>
              <a:rPr lang="en-US" altLang="en-US" sz="2400"/>
              <a:t>.</a:t>
            </a:r>
          </a:p>
          <a:p>
            <a:pPr marL="319088" indent="-319088"/>
            <a:r>
              <a:rPr lang="en-US" altLang="en-US" sz="2400"/>
              <a:t>Physical examples of graphs are present in the </a:t>
            </a:r>
            <a:r>
              <a:rPr lang="en-US" altLang="en-US" sz="2400" b="1"/>
              <a:t>electrical wiring</a:t>
            </a:r>
            <a:r>
              <a:rPr lang="en-US" altLang="en-US" sz="2400"/>
              <a:t> and </a:t>
            </a:r>
            <a:r>
              <a:rPr lang="en-US" altLang="en-US" sz="2400" b="1"/>
              <a:t>plumbing networks</a:t>
            </a:r>
            <a:r>
              <a:rPr lang="en-US" altLang="en-US" sz="2400"/>
              <a:t> of a building. Such networks can be modeled as graphs, where each connector, fixture, or outlet is viewed as a vertex, and each uninterrupted stretch of wire or pipe is viewed as an edge. Such graphs are actually components of much larger graphs, namely the local power and water distribution networks.</a:t>
            </a:r>
          </a:p>
        </p:txBody>
      </p:sp>
      <p:sp>
        <p:nvSpPr>
          <p:cNvPr id="27651" name="Slide Number Placeholder 3">
            <a:extLst>
              <a:ext uri="{FF2B5EF4-FFF2-40B4-BE49-F238E27FC236}">
                <a16:creationId xmlns:a16="http://schemas.microsoft.com/office/drawing/2014/main" id="{26F015AD-5EE2-4030-B232-94788EE9092A}"/>
              </a:ext>
            </a:extLst>
          </p:cNvPr>
          <p:cNvSpPr txBox="1">
            <a:spLocks noGrp="1"/>
          </p:cNvSpPr>
          <p:nvPr/>
        </p:nvSpPr>
        <p:spPr bwMode="auto">
          <a:xfrm>
            <a:off x="0" y="1271588"/>
            <a:ext cx="533400" cy="244475"/>
          </a:xfrm>
          <a:prstGeom prst="rect">
            <a:avLst/>
          </a:prstGeom>
          <a:noFill/>
          <a:ln>
            <a:miter lim="800000"/>
            <a:headEnd/>
            <a:tailEnd/>
          </a:ln>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C4FD8437-004A-4BD4-B10D-578BDA21D618}" type="slidenum">
              <a:rPr lang="en-US" altLang="en-US" sz="1200">
                <a:solidFill>
                  <a:srgbClr val="FFFFFF"/>
                </a:solidFill>
              </a:rPr>
              <a:pPr algn="ctr" eaLnBrk="1" hangingPunct="1">
                <a:lnSpc>
                  <a:spcPct val="80000"/>
                </a:lnSpc>
              </a:pPr>
              <a:t>6</a:t>
            </a:fld>
            <a:endParaRPr lang="en-US" altLang="en-US" sz="12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4">
            <a:extLst>
              <a:ext uri="{FF2B5EF4-FFF2-40B4-BE49-F238E27FC236}">
                <a16:creationId xmlns:a16="http://schemas.microsoft.com/office/drawing/2014/main" id="{59C12356-2DF7-487E-A34F-C81B0A77784A}"/>
              </a:ext>
            </a:extLst>
          </p:cNvPr>
          <p:cNvSpPr txBox="1">
            <a:spLocks noGrp="1"/>
          </p:cNvSpPr>
          <p:nvPr/>
        </p:nvSpPr>
        <p:spPr bwMode="auto">
          <a:xfrm>
            <a:off x="2895600" y="6356350"/>
            <a:ext cx="3352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200" b="0">
                <a:solidFill>
                  <a:srgbClr val="898989"/>
                </a:solidFill>
              </a:rPr>
              <a:t>Data Structures and Algorithms in Java </a:t>
            </a:r>
          </a:p>
        </p:txBody>
      </p:sp>
      <p:sp>
        <p:nvSpPr>
          <p:cNvPr id="88067" name="Slide Number Placeholder 5">
            <a:extLst>
              <a:ext uri="{FF2B5EF4-FFF2-40B4-BE49-F238E27FC236}">
                <a16:creationId xmlns:a16="http://schemas.microsoft.com/office/drawing/2014/main" id="{57FF0ACB-FA2A-428A-9E5D-D42795832070}"/>
              </a:ext>
            </a:extLst>
          </p:cNvPr>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C11FC08C-CA09-4D6D-B2EF-CA2624763CFD}" type="slidenum">
              <a:rPr lang="en-US" altLang="en-US" sz="1200" b="0">
                <a:solidFill>
                  <a:srgbClr val="898989"/>
                </a:solidFill>
              </a:rPr>
              <a:pPr algn="r" eaLnBrk="1" hangingPunct="1"/>
              <a:t>7</a:t>
            </a:fld>
            <a:r>
              <a:rPr lang="en-US" altLang="en-US" sz="1200" b="0">
                <a:solidFill>
                  <a:srgbClr val="898989"/>
                </a:solidFill>
              </a:rPr>
              <a:t>/36</a:t>
            </a:r>
          </a:p>
        </p:txBody>
      </p:sp>
      <p:sp>
        <p:nvSpPr>
          <p:cNvPr id="88068" name="Rectangle 2">
            <a:extLst>
              <a:ext uri="{FF2B5EF4-FFF2-40B4-BE49-F238E27FC236}">
                <a16:creationId xmlns:a16="http://schemas.microsoft.com/office/drawing/2014/main" id="{86E4133D-14F2-479B-8EBA-98E015A81488}"/>
              </a:ext>
            </a:extLst>
          </p:cNvPr>
          <p:cNvSpPr>
            <a:spLocks noGrp="1" noChangeArrowheads="1"/>
          </p:cNvSpPr>
          <p:nvPr>
            <p:ph type="title" idx="4294967295"/>
          </p:nvPr>
        </p:nvSpPr>
        <p:spPr>
          <a:xfrm>
            <a:off x="457200" y="304800"/>
            <a:ext cx="8229600" cy="701675"/>
          </a:xfrm>
        </p:spPr>
        <p:txBody>
          <a:bodyPr>
            <a:spAutoFit/>
          </a:bodyPr>
          <a:lstStyle/>
          <a:p>
            <a:pPr eaLnBrk="1" hangingPunct="1"/>
            <a:r>
              <a:rPr lang="en-US" altLang="en-US" sz="4000" b="1">
                <a:solidFill>
                  <a:srgbClr val="CC3300"/>
                </a:solidFill>
              </a:rPr>
              <a:t>Graph Terminology - 2</a:t>
            </a:r>
          </a:p>
        </p:txBody>
      </p:sp>
      <p:sp>
        <p:nvSpPr>
          <p:cNvPr id="88069" name="Rectangle 3">
            <a:extLst>
              <a:ext uri="{FF2B5EF4-FFF2-40B4-BE49-F238E27FC236}">
                <a16:creationId xmlns:a16="http://schemas.microsoft.com/office/drawing/2014/main" id="{DCC5434B-E208-4342-8087-1B91A24F6BFC}"/>
              </a:ext>
            </a:extLst>
          </p:cNvPr>
          <p:cNvSpPr>
            <a:spLocks noGrp="1" noChangeArrowheads="1"/>
          </p:cNvSpPr>
          <p:nvPr>
            <p:ph sz="quarter" idx="4294967295"/>
          </p:nvPr>
        </p:nvSpPr>
        <p:spPr>
          <a:xfrm>
            <a:off x="457200" y="1066800"/>
            <a:ext cx="8305800" cy="5203825"/>
          </a:xfrm>
        </p:spPr>
        <p:txBody>
          <a:bodyPr>
            <a:spAutoFit/>
          </a:bodyPr>
          <a:lstStyle/>
          <a:p>
            <a:pPr marL="319088" indent="-319088"/>
            <a:r>
              <a:rPr lang="en-US" altLang="en-US" sz="2400"/>
              <a:t>The two vertices joined by an edge are called the </a:t>
            </a:r>
            <a:r>
              <a:rPr lang="en-US" altLang="en-US" sz="2400" b="1" i="1"/>
              <a:t>end vertices </a:t>
            </a:r>
            <a:r>
              <a:rPr lang="en-US" altLang="en-US" sz="2400"/>
              <a:t>(or </a:t>
            </a:r>
            <a:r>
              <a:rPr lang="en-US" altLang="en-US" sz="2400" b="1" i="1"/>
              <a:t>endpoints</a:t>
            </a:r>
            <a:r>
              <a:rPr lang="en-US" altLang="en-US" sz="2400"/>
              <a:t>) of the edge. If an edge is directed, its first endpoint is its </a:t>
            </a:r>
            <a:r>
              <a:rPr lang="en-US" altLang="en-US" sz="2400" b="1" i="1"/>
              <a:t>origin </a:t>
            </a:r>
            <a:r>
              <a:rPr lang="en-US" altLang="en-US" sz="2400"/>
              <a:t>and the other is the </a:t>
            </a:r>
            <a:r>
              <a:rPr lang="en-US" altLang="en-US" sz="2400" b="1" i="1"/>
              <a:t>destination </a:t>
            </a:r>
            <a:r>
              <a:rPr lang="en-US" altLang="en-US" sz="2400"/>
              <a:t>of the edge. Two vertices </a:t>
            </a:r>
            <a:r>
              <a:rPr lang="en-US" altLang="en-US" sz="2400" i="1"/>
              <a:t>u </a:t>
            </a:r>
            <a:r>
              <a:rPr lang="en-US" altLang="en-US" sz="2400"/>
              <a:t>and </a:t>
            </a:r>
            <a:r>
              <a:rPr lang="en-US" altLang="en-US" sz="2400" i="1"/>
              <a:t>v </a:t>
            </a:r>
            <a:r>
              <a:rPr lang="en-US" altLang="en-US" sz="2400"/>
              <a:t>are said to be </a:t>
            </a:r>
            <a:r>
              <a:rPr lang="en-US" altLang="en-US" sz="2400" b="1" i="1"/>
              <a:t>adjacent </a:t>
            </a:r>
            <a:r>
              <a:rPr lang="en-US" altLang="en-US" sz="2400"/>
              <a:t>if there is an edge whose end vertices are </a:t>
            </a:r>
            <a:r>
              <a:rPr lang="en-US" altLang="en-US" sz="2400" i="1"/>
              <a:t>u </a:t>
            </a:r>
            <a:r>
              <a:rPr lang="en-US" altLang="en-US" sz="2400"/>
              <a:t>and </a:t>
            </a:r>
            <a:r>
              <a:rPr lang="en-US" altLang="en-US" sz="2400" i="1"/>
              <a:t>v</a:t>
            </a:r>
            <a:r>
              <a:rPr lang="en-US" altLang="en-US" sz="2400"/>
              <a:t>. An edge is said to be </a:t>
            </a:r>
            <a:r>
              <a:rPr lang="en-US" altLang="en-US" sz="2400" b="1" i="1"/>
              <a:t>incident </a:t>
            </a:r>
            <a:r>
              <a:rPr lang="en-US" altLang="en-US" sz="2400"/>
              <a:t>to a vertex if the vertex is one of the edge’s endpoints. The </a:t>
            </a:r>
            <a:r>
              <a:rPr lang="en-US" altLang="en-US" sz="2400" b="1" i="1"/>
              <a:t>outgoing edges </a:t>
            </a:r>
            <a:r>
              <a:rPr lang="en-US" altLang="en-US" sz="2400"/>
              <a:t>of a vertex are the directed edges whose origin is that vertex. The </a:t>
            </a:r>
            <a:r>
              <a:rPr lang="en-US" altLang="en-US" sz="2400" b="1" i="1"/>
              <a:t>incoming edges </a:t>
            </a:r>
            <a:r>
              <a:rPr lang="en-US" altLang="en-US" sz="2400"/>
              <a:t>of a vertex are the directed edges whose destination is that vertex. The </a:t>
            </a:r>
            <a:r>
              <a:rPr lang="en-US" altLang="en-US" sz="2400" b="1" i="1"/>
              <a:t>degree </a:t>
            </a:r>
            <a:r>
              <a:rPr lang="en-US" altLang="en-US" sz="2400"/>
              <a:t>of a vertex </a:t>
            </a:r>
            <a:r>
              <a:rPr lang="en-US" altLang="en-US" sz="2400" i="1"/>
              <a:t>v</a:t>
            </a:r>
            <a:r>
              <a:rPr lang="en-US" altLang="en-US" sz="2400"/>
              <a:t>, denoted </a:t>
            </a:r>
            <a:r>
              <a:rPr lang="en-US" altLang="en-US" sz="2400" b="1"/>
              <a:t>deg(</a:t>
            </a:r>
            <a:r>
              <a:rPr lang="en-US" altLang="en-US" sz="2400" b="1" i="1"/>
              <a:t>v</a:t>
            </a:r>
            <a:r>
              <a:rPr lang="en-US" altLang="en-US" sz="2400" b="1"/>
              <a:t>)</a:t>
            </a:r>
            <a:r>
              <a:rPr lang="en-US" altLang="en-US" sz="2400"/>
              <a:t>, is the number of incident edges of </a:t>
            </a:r>
            <a:r>
              <a:rPr lang="en-US" altLang="en-US" sz="2400" i="1"/>
              <a:t>v</a:t>
            </a:r>
            <a:r>
              <a:rPr lang="en-US" altLang="en-US" sz="2400"/>
              <a:t>. If deg(u) = 0 then u is called </a:t>
            </a:r>
            <a:r>
              <a:rPr lang="en-US" altLang="en-US" sz="2400" b="1" i="1"/>
              <a:t>isolated vertex</a:t>
            </a:r>
            <a:r>
              <a:rPr lang="en-US" altLang="en-US" sz="2400"/>
              <a:t>. The </a:t>
            </a:r>
            <a:r>
              <a:rPr lang="en-US" altLang="en-US" sz="2400" b="1" i="1"/>
              <a:t>in-degree </a:t>
            </a:r>
            <a:r>
              <a:rPr lang="en-US" altLang="en-US" sz="2400"/>
              <a:t>and </a:t>
            </a:r>
            <a:r>
              <a:rPr lang="en-US" altLang="en-US" sz="2400" b="1" i="1"/>
              <a:t>out-degree </a:t>
            </a:r>
            <a:r>
              <a:rPr lang="en-US" altLang="en-US" sz="2400"/>
              <a:t>of a vertex </a:t>
            </a:r>
            <a:r>
              <a:rPr lang="en-US" altLang="en-US" sz="2400" i="1"/>
              <a:t>v </a:t>
            </a:r>
            <a:r>
              <a:rPr lang="en-US" altLang="en-US" sz="2400"/>
              <a:t>are the number of the incoming and outgoing edges of </a:t>
            </a:r>
            <a:r>
              <a:rPr lang="en-US" altLang="en-US" sz="2400" i="1"/>
              <a:t>v</a:t>
            </a:r>
            <a:r>
              <a:rPr lang="en-US" altLang="en-US" sz="2400"/>
              <a:t>, and are denoted indeg(</a:t>
            </a:r>
            <a:r>
              <a:rPr lang="en-US" altLang="en-US" sz="2400" i="1"/>
              <a:t>v</a:t>
            </a:r>
            <a:r>
              <a:rPr lang="en-US" altLang="en-US" sz="2400"/>
              <a:t>) and outdeg(</a:t>
            </a:r>
            <a:r>
              <a:rPr lang="en-US" altLang="en-US" sz="2400" i="1"/>
              <a:t>v</a:t>
            </a:r>
            <a:r>
              <a:rPr lang="en-US" altLang="en-US" sz="2400"/>
              <a:t>), respectively.</a:t>
            </a:r>
          </a:p>
        </p:txBody>
      </p:sp>
      <p:sp>
        <p:nvSpPr>
          <p:cNvPr id="27651" name="Slide Number Placeholder 3">
            <a:extLst>
              <a:ext uri="{FF2B5EF4-FFF2-40B4-BE49-F238E27FC236}">
                <a16:creationId xmlns:a16="http://schemas.microsoft.com/office/drawing/2014/main" id="{1B99989A-65BA-48A9-9B0C-B5A7250C69DC}"/>
              </a:ext>
            </a:extLst>
          </p:cNvPr>
          <p:cNvSpPr txBox="1">
            <a:spLocks noGrp="1"/>
          </p:cNvSpPr>
          <p:nvPr/>
        </p:nvSpPr>
        <p:spPr bwMode="auto">
          <a:xfrm>
            <a:off x="0" y="1271588"/>
            <a:ext cx="533400" cy="244475"/>
          </a:xfrm>
          <a:prstGeom prst="rect">
            <a:avLst/>
          </a:prstGeom>
          <a:noFill/>
          <a:ln>
            <a:miter lim="800000"/>
            <a:headEnd/>
            <a:tailEnd/>
          </a:ln>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E00AD028-0B50-4027-9FAB-E793029C6DF0}" type="slidenum">
              <a:rPr lang="en-US" altLang="en-US" sz="1200">
                <a:solidFill>
                  <a:srgbClr val="FFFFFF"/>
                </a:solidFill>
              </a:rPr>
              <a:pPr algn="ctr" eaLnBrk="1" hangingPunct="1">
                <a:lnSpc>
                  <a:spcPct val="80000"/>
                </a:lnSpc>
              </a:pPr>
              <a:t>7</a:t>
            </a:fld>
            <a:endParaRPr lang="en-US" altLang="en-US" sz="12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4">
            <a:extLst>
              <a:ext uri="{FF2B5EF4-FFF2-40B4-BE49-F238E27FC236}">
                <a16:creationId xmlns:a16="http://schemas.microsoft.com/office/drawing/2014/main" id="{32A1691B-4875-4806-868B-A345BBF91270}"/>
              </a:ext>
            </a:extLst>
          </p:cNvPr>
          <p:cNvSpPr txBox="1">
            <a:spLocks noGrp="1"/>
          </p:cNvSpPr>
          <p:nvPr/>
        </p:nvSpPr>
        <p:spPr bwMode="auto">
          <a:xfrm>
            <a:off x="2895600" y="6356350"/>
            <a:ext cx="3352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200" b="0">
                <a:solidFill>
                  <a:srgbClr val="898989"/>
                </a:solidFill>
              </a:rPr>
              <a:t>Data Structures and Algorithms in Java </a:t>
            </a:r>
          </a:p>
        </p:txBody>
      </p:sp>
      <p:sp>
        <p:nvSpPr>
          <p:cNvPr id="90115" name="Slide Number Placeholder 5">
            <a:extLst>
              <a:ext uri="{FF2B5EF4-FFF2-40B4-BE49-F238E27FC236}">
                <a16:creationId xmlns:a16="http://schemas.microsoft.com/office/drawing/2014/main" id="{28A25577-3E79-498D-9782-EC9E66BC322C}"/>
              </a:ext>
            </a:extLst>
          </p:cNvPr>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770613C4-1FCE-4648-9661-3CB53D7895C2}" type="slidenum">
              <a:rPr lang="en-US" altLang="en-US" sz="1200" b="0">
                <a:solidFill>
                  <a:srgbClr val="898989"/>
                </a:solidFill>
              </a:rPr>
              <a:pPr algn="r" eaLnBrk="1" hangingPunct="1"/>
              <a:t>8</a:t>
            </a:fld>
            <a:r>
              <a:rPr lang="en-US" altLang="en-US" sz="1200" b="0">
                <a:solidFill>
                  <a:srgbClr val="898989"/>
                </a:solidFill>
              </a:rPr>
              <a:t>/36</a:t>
            </a:r>
          </a:p>
        </p:txBody>
      </p:sp>
      <p:sp>
        <p:nvSpPr>
          <p:cNvPr id="90116" name="Rectangle 2">
            <a:extLst>
              <a:ext uri="{FF2B5EF4-FFF2-40B4-BE49-F238E27FC236}">
                <a16:creationId xmlns:a16="http://schemas.microsoft.com/office/drawing/2014/main" id="{C3396C96-3B8D-4525-A5BF-6C2E8D941DC0}"/>
              </a:ext>
            </a:extLst>
          </p:cNvPr>
          <p:cNvSpPr>
            <a:spLocks noGrp="1" noChangeArrowheads="1"/>
          </p:cNvSpPr>
          <p:nvPr>
            <p:ph type="title" idx="4294967295"/>
          </p:nvPr>
        </p:nvSpPr>
        <p:spPr>
          <a:xfrm>
            <a:off x="457200" y="304800"/>
            <a:ext cx="8229600" cy="701675"/>
          </a:xfrm>
        </p:spPr>
        <p:txBody>
          <a:bodyPr>
            <a:spAutoFit/>
          </a:bodyPr>
          <a:lstStyle/>
          <a:p>
            <a:pPr eaLnBrk="1" hangingPunct="1"/>
            <a:r>
              <a:rPr lang="en-US" altLang="en-US" sz="4000" b="1">
                <a:solidFill>
                  <a:srgbClr val="CC3300"/>
                </a:solidFill>
              </a:rPr>
              <a:t>Graph Examples - 2</a:t>
            </a:r>
          </a:p>
        </p:txBody>
      </p:sp>
      <p:sp>
        <p:nvSpPr>
          <p:cNvPr id="90117" name="Rectangle 3">
            <a:extLst>
              <a:ext uri="{FF2B5EF4-FFF2-40B4-BE49-F238E27FC236}">
                <a16:creationId xmlns:a16="http://schemas.microsoft.com/office/drawing/2014/main" id="{299B8ED5-A082-44E4-AEA2-BBB1907B2023}"/>
              </a:ext>
            </a:extLst>
          </p:cNvPr>
          <p:cNvSpPr>
            <a:spLocks noGrp="1" noChangeArrowheads="1"/>
          </p:cNvSpPr>
          <p:nvPr>
            <p:ph sz="quarter" idx="4294967295"/>
          </p:nvPr>
        </p:nvSpPr>
        <p:spPr>
          <a:xfrm>
            <a:off x="457200" y="1066800"/>
            <a:ext cx="8305800" cy="2647950"/>
          </a:xfrm>
        </p:spPr>
        <p:txBody>
          <a:bodyPr>
            <a:spAutoFit/>
          </a:bodyPr>
          <a:lstStyle/>
          <a:p>
            <a:pPr marL="319088" indent="-319088"/>
            <a:r>
              <a:rPr lang="en-US" altLang="en-US" sz="2400"/>
              <a:t>We can study air transportation by constructing a graph </a:t>
            </a:r>
            <a:r>
              <a:rPr lang="en-US" altLang="en-US" sz="2400" i="1"/>
              <a:t>G</a:t>
            </a:r>
            <a:r>
              <a:rPr lang="en-US" altLang="en-US" sz="2400"/>
              <a:t>, called a </a:t>
            </a:r>
            <a:r>
              <a:rPr lang="en-US" altLang="en-US" sz="2400" b="1"/>
              <a:t>flight network</a:t>
            </a:r>
            <a:r>
              <a:rPr lang="en-US" altLang="en-US" sz="2400"/>
              <a:t>, whose vertices are associated with airports, and whose edges are associated with flights. In graph </a:t>
            </a:r>
            <a:r>
              <a:rPr lang="en-US" altLang="en-US" sz="2400" i="1"/>
              <a:t>G</a:t>
            </a:r>
            <a:r>
              <a:rPr lang="en-US" altLang="en-US" sz="2400"/>
              <a:t>, the edges are directed because a given flight has a specific travel direction. The endpoints of an edge </a:t>
            </a:r>
            <a:r>
              <a:rPr lang="en-US" altLang="en-US" sz="2400" i="1"/>
              <a:t>e </a:t>
            </a:r>
            <a:r>
              <a:rPr lang="en-US" altLang="en-US" sz="2400"/>
              <a:t>in </a:t>
            </a:r>
            <a:r>
              <a:rPr lang="en-US" altLang="en-US" sz="2400" i="1"/>
              <a:t>G </a:t>
            </a:r>
            <a:r>
              <a:rPr lang="en-US" altLang="en-US" sz="2400"/>
              <a:t>correspond respectively to the origin and destination of the flight corresponding to </a:t>
            </a:r>
            <a:r>
              <a:rPr lang="en-US" altLang="en-US" sz="2400" i="1"/>
              <a:t>e</a:t>
            </a:r>
            <a:r>
              <a:rPr lang="en-US" altLang="en-US" sz="2400"/>
              <a:t>.</a:t>
            </a:r>
          </a:p>
        </p:txBody>
      </p:sp>
      <p:sp>
        <p:nvSpPr>
          <p:cNvPr id="27651" name="Slide Number Placeholder 3">
            <a:extLst>
              <a:ext uri="{FF2B5EF4-FFF2-40B4-BE49-F238E27FC236}">
                <a16:creationId xmlns:a16="http://schemas.microsoft.com/office/drawing/2014/main" id="{E7C97384-FA10-42F0-832D-8BC16C0E6A7A}"/>
              </a:ext>
            </a:extLst>
          </p:cNvPr>
          <p:cNvSpPr txBox="1">
            <a:spLocks noGrp="1"/>
          </p:cNvSpPr>
          <p:nvPr/>
        </p:nvSpPr>
        <p:spPr bwMode="auto">
          <a:xfrm>
            <a:off x="0" y="1271588"/>
            <a:ext cx="533400" cy="244475"/>
          </a:xfrm>
          <a:prstGeom prst="rect">
            <a:avLst/>
          </a:prstGeom>
          <a:noFill/>
          <a:ln>
            <a:miter lim="800000"/>
            <a:headEnd/>
            <a:tailEnd/>
          </a:ln>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3ED4CDA5-2130-4DF8-89B2-C32170E5851C}" type="slidenum">
              <a:rPr lang="en-US" altLang="en-US" sz="1200">
                <a:solidFill>
                  <a:srgbClr val="FFFFFF"/>
                </a:solidFill>
              </a:rPr>
              <a:pPr algn="ctr" eaLnBrk="1" hangingPunct="1">
                <a:lnSpc>
                  <a:spcPct val="80000"/>
                </a:lnSpc>
              </a:pPr>
              <a:t>8</a:t>
            </a:fld>
            <a:endParaRPr lang="en-US" altLang="en-US" sz="1200">
              <a:solidFill>
                <a:srgbClr val="FFFFFF"/>
              </a:solidFill>
            </a:endParaRPr>
          </a:p>
        </p:txBody>
      </p:sp>
      <p:pic>
        <p:nvPicPr>
          <p:cNvPr id="90119" name="Picture 7">
            <a:extLst>
              <a:ext uri="{FF2B5EF4-FFF2-40B4-BE49-F238E27FC236}">
                <a16:creationId xmlns:a16="http://schemas.microsoft.com/office/drawing/2014/main" id="{86C6C9EE-BAB2-4BCF-BA79-D53EE3D55A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8750" t="41000" r="25000" b="28999"/>
          <a:stretch>
            <a:fillRect/>
          </a:stretch>
        </p:blipFill>
        <p:spPr bwMode="auto">
          <a:xfrm>
            <a:off x="4267200" y="3352800"/>
            <a:ext cx="4191000" cy="299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20" name="Rectangle 3">
            <a:extLst>
              <a:ext uri="{FF2B5EF4-FFF2-40B4-BE49-F238E27FC236}">
                <a16:creationId xmlns:a16="http://schemas.microsoft.com/office/drawing/2014/main" id="{53B3B656-DBF0-477D-88D3-33A393C6CAB5}"/>
              </a:ext>
            </a:extLst>
          </p:cNvPr>
          <p:cNvSpPr>
            <a:spLocks noChangeArrowheads="1"/>
          </p:cNvSpPr>
          <p:nvPr/>
        </p:nvSpPr>
        <p:spPr bwMode="auto">
          <a:xfrm>
            <a:off x="457200" y="3657600"/>
            <a:ext cx="38100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16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buFont typeface="Arial" panose="020B0604020202020204" pitchFamily="34" charset="0"/>
              <a:buNone/>
            </a:pPr>
            <a:r>
              <a:rPr lang="en-US" altLang="en-US" b="0"/>
              <a:t>	Two airports are adjacent in </a:t>
            </a:r>
            <a:r>
              <a:rPr lang="en-US" altLang="en-US" b="0" i="1"/>
              <a:t>G </a:t>
            </a:r>
            <a:r>
              <a:rPr lang="en-US" altLang="en-US" b="0"/>
              <a:t>if there is a flight that flies between them, and an edge </a:t>
            </a:r>
            <a:r>
              <a:rPr lang="en-US" altLang="en-US" b="0" i="1"/>
              <a:t>e </a:t>
            </a:r>
            <a:r>
              <a:rPr lang="en-US" altLang="en-US" b="0"/>
              <a:t>is incident to a vertex </a:t>
            </a:r>
            <a:r>
              <a:rPr lang="en-US" altLang="en-US" b="0" i="1"/>
              <a:t>v </a:t>
            </a:r>
            <a:r>
              <a:rPr lang="en-US" altLang="en-US" b="0"/>
              <a:t>in </a:t>
            </a:r>
            <a:r>
              <a:rPr lang="en-US" altLang="en-US" b="0" i="1"/>
              <a:t>G </a:t>
            </a:r>
            <a:r>
              <a:rPr lang="en-US" altLang="en-US" b="0"/>
              <a:t>if the flight for </a:t>
            </a:r>
            <a:r>
              <a:rPr lang="en-US" altLang="en-US" b="0" i="1"/>
              <a:t>e </a:t>
            </a:r>
            <a:r>
              <a:rPr lang="en-US" altLang="en-US" b="0"/>
              <a:t>flies to or from the airport for </a:t>
            </a:r>
            <a:r>
              <a:rPr lang="en-US" altLang="en-US" b="0" i="1"/>
              <a:t>v</a:t>
            </a:r>
            <a:r>
              <a:rPr lang="en-US" altLang="en-US" b="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4">
            <a:extLst>
              <a:ext uri="{FF2B5EF4-FFF2-40B4-BE49-F238E27FC236}">
                <a16:creationId xmlns:a16="http://schemas.microsoft.com/office/drawing/2014/main" id="{CADEBD81-5C2B-42DD-BB85-D71077E50556}"/>
              </a:ext>
            </a:extLst>
          </p:cNvPr>
          <p:cNvSpPr txBox="1">
            <a:spLocks noGrp="1"/>
          </p:cNvSpPr>
          <p:nvPr/>
        </p:nvSpPr>
        <p:spPr bwMode="auto">
          <a:xfrm>
            <a:off x="2895600" y="6356350"/>
            <a:ext cx="3352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r>
              <a:rPr lang="en-US" altLang="en-US" sz="1200" b="0">
                <a:solidFill>
                  <a:srgbClr val="898989"/>
                </a:solidFill>
              </a:rPr>
              <a:t>Data Structures and Algorithms in Java </a:t>
            </a:r>
          </a:p>
        </p:txBody>
      </p:sp>
      <p:sp>
        <p:nvSpPr>
          <p:cNvPr id="92163" name="Slide Number Placeholder 5">
            <a:extLst>
              <a:ext uri="{FF2B5EF4-FFF2-40B4-BE49-F238E27FC236}">
                <a16:creationId xmlns:a16="http://schemas.microsoft.com/office/drawing/2014/main" id="{BD4736A5-DC98-4D34-8A6C-9B91622ED70F}"/>
              </a:ext>
            </a:extLst>
          </p:cNvPr>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r" eaLnBrk="1" hangingPunct="1"/>
            <a:fld id="{47A15F2F-4054-4206-9B67-016ABE419C0E}" type="slidenum">
              <a:rPr lang="en-US" altLang="en-US" sz="1200" b="0">
                <a:solidFill>
                  <a:srgbClr val="898989"/>
                </a:solidFill>
              </a:rPr>
              <a:pPr algn="r" eaLnBrk="1" hangingPunct="1"/>
              <a:t>9</a:t>
            </a:fld>
            <a:r>
              <a:rPr lang="en-US" altLang="en-US" sz="1200" b="0">
                <a:solidFill>
                  <a:srgbClr val="898989"/>
                </a:solidFill>
              </a:rPr>
              <a:t>/36</a:t>
            </a:r>
          </a:p>
        </p:txBody>
      </p:sp>
      <p:sp>
        <p:nvSpPr>
          <p:cNvPr id="92164" name="Rectangle 2">
            <a:extLst>
              <a:ext uri="{FF2B5EF4-FFF2-40B4-BE49-F238E27FC236}">
                <a16:creationId xmlns:a16="http://schemas.microsoft.com/office/drawing/2014/main" id="{5F52C2C7-6BE3-408C-A6AF-8C0773F4C29F}"/>
              </a:ext>
            </a:extLst>
          </p:cNvPr>
          <p:cNvSpPr>
            <a:spLocks noGrp="1" noChangeArrowheads="1"/>
          </p:cNvSpPr>
          <p:nvPr>
            <p:ph type="title" idx="4294967295"/>
          </p:nvPr>
        </p:nvSpPr>
        <p:spPr>
          <a:xfrm>
            <a:off x="457200" y="304800"/>
            <a:ext cx="8229600" cy="701675"/>
          </a:xfrm>
        </p:spPr>
        <p:txBody>
          <a:bodyPr>
            <a:spAutoFit/>
          </a:bodyPr>
          <a:lstStyle/>
          <a:p>
            <a:pPr eaLnBrk="1" hangingPunct="1"/>
            <a:r>
              <a:rPr lang="en-US" altLang="en-US" sz="4000" b="1">
                <a:solidFill>
                  <a:srgbClr val="CC3300"/>
                </a:solidFill>
              </a:rPr>
              <a:t>Graph Terminology - 3</a:t>
            </a:r>
          </a:p>
        </p:txBody>
      </p:sp>
      <p:sp>
        <p:nvSpPr>
          <p:cNvPr id="92165" name="Rectangle 3">
            <a:extLst>
              <a:ext uri="{FF2B5EF4-FFF2-40B4-BE49-F238E27FC236}">
                <a16:creationId xmlns:a16="http://schemas.microsoft.com/office/drawing/2014/main" id="{F252B9C3-35C0-4F63-A592-EB152E4DAEA0}"/>
              </a:ext>
            </a:extLst>
          </p:cNvPr>
          <p:cNvSpPr>
            <a:spLocks noGrp="1" noChangeArrowheads="1"/>
          </p:cNvSpPr>
          <p:nvPr>
            <p:ph sz="quarter" idx="4294967295"/>
          </p:nvPr>
        </p:nvSpPr>
        <p:spPr>
          <a:xfrm>
            <a:off x="228600" y="1066800"/>
            <a:ext cx="8534400" cy="5249863"/>
          </a:xfrm>
        </p:spPr>
        <p:txBody>
          <a:bodyPr>
            <a:spAutoFit/>
          </a:bodyPr>
          <a:lstStyle/>
          <a:p>
            <a:pPr marL="319088" indent="-319088"/>
            <a:r>
              <a:rPr lang="en-US" altLang="en-US" sz="2200"/>
              <a:t>The definition of a graph refers to the group of edges as a </a:t>
            </a:r>
            <a:r>
              <a:rPr lang="en-US" altLang="en-US" sz="2200" b="1" i="1"/>
              <a:t>collection</a:t>
            </a:r>
            <a:r>
              <a:rPr lang="en-US" altLang="en-US" sz="2200"/>
              <a:t>, not a </a:t>
            </a:r>
            <a:r>
              <a:rPr lang="en-US" altLang="en-US" sz="2200" b="1" i="1"/>
              <a:t>set</a:t>
            </a:r>
            <a:r>
              <a:rPr lang="en-US" altLang="en-US" sz="2200"/>
              <a:t>, thus allowing two undirected edges to have the same end vertices, and for two directed edges to have the same origin and the same destination. Such edges are called </a:t>
            </a:r>
            <a:r>
              <a:rPr lang="en-US" altLang="en-US" sz="2200" b="1" i="1"/>
              <a:t>parallel edges </a:t>
            </a:r>
            <a:r>
              <a:rPr lang="en-US" altLang="en-US" sz="2200"/>
              <a:t>or </a:t>
            </a:r>
            <a:r>
              <a:rPr lang="en-US" altLang="en-US" sz="2200" b="1" i="1"/>
              <a:t>multiple edges</a:t>
            </a:r>
            <a:r>
              <a:rPr lang="en-US" altLang="en-US" sz="2200"/>
              <a:t>. A flight network can contain parallel edges. A graph containing multiple edges but no loops is called </a:t>
            </a:r>
            <a:r>
              <a:rPr lang="en-US" altLang="en-US" sz="2200" b="1"/>
              <a:t>multigraph</a:t>
            </a:r>
            <a:r>
              <a:rPr lang="en-US" altLang="en-US" sz="2200"/>
              <a:t>.</a:t>
            </a:r>
          </a:p>
          <a:p>
            <a:pPr marL="319088" indent="-319088"/>
            <a:r>
              <a:rPr lang="en-US" altLang="en-US" sz="2200"/>
              <a:t>Another special type of edge is one that connects a vertex to itself. Namely, we say that an edge (undirected or directed) is a </a:t>
            </a:r>
            <a:r>
              <a:rPr lang="en-US" altLang="en-US" sz="2200" b="1" i="1"/>
              <a:t>self-loop </a:t>
            </a:r>
            <a:r>
              <a:rPr lang="en-US" altLang="en-US" sz="2200"/>
              <a:t>if its two endpoints coincide. A self-loop may occur in a graph associated with a city map, where it would correspond to a “circle” (a curving street that returns to its starting point).</a:t>
            </a:r>
          </a:p>
          <a:p>
            <a:pPr marL="319088" indent="-319088"/>
            <a:r>
              <a:rPr lang="en-US" altLang="en-US" sz="2200"/>
              <a:t>With few exceptions, graphs do not have parallel edges or self-loops. Such graphs are said to be </a:t>
            </a:r>
            <a:r>
              <a:rPr lang="en-US" altLang="en-US" sz="2200" b="1" i="1"/>
              <a:t>simple</a:t>
            </a:r>
            <a:r>
              <a:rPr lang="en-US" altLang="en-US" sz="2200"/>
              <a:t>. Thus, we can usually say that the edges of a simple graph are a </a:t>
            </a:r>
            <a:r>
              <a:rPr lang="en-US" altLang="en-US" sz="2200" b="1" i="1"/>
              <a:t>set </a:t>
            </a:r>
            <a:r>
              <a:rPr lang="en-US" altLang="en-US" sz="2200"/>
              <a:t>of vertex pairs (and not just a collection). A graph is considered simple unless otherwise specified.</a:t>
            </a:r>
          </a:p>
        </p:txBody>
      </p:sp>
      <p:sp>
        <p:nvSpPr>
          <p:cNvPr id="27651" name="Slide Number Placeholder 3">
            <a:extLst>
              <a:ext uri="{FF2B5EF4-FFF2-40B4-BE49-F238E27FC236}">
                <a16:creationId xmlns:a16="http://schemas.microsoft.com/office/drawing/2014/main" id="{1F9457E7-E252-4537-90C1-EBBCB880EA68}"/>
              </a:ext>
            </a:extLst>
          </p:cNvPr>
          <p:cNvSpPr txBox="1">
            <a:spLocks noGrp="1"/>
          </p:cNvSpPr>
          <p:nvPr/>
        </p:nvSpPr>
        <p:spPr bwMode="auto">
          <a:xfrm>
            <a:off x="0" y="1271588"/>
            <a:ext cx="533400" cy="244475"/>
          </a:xfrm>
          <a:prstGeom prst="rect">
            <a:avLst/>
          </a:prstGeom>
          <a:noFill/>
          <a:ln>
            <a:miter lim="800000"/>
            <a:headEnd/>
            <a:tailEnd/>
          </a:ln>
        </p:spPr>
        <p:txBody>
          <a:bodyPr anchor="ctr">
            <a:normAutofit/>
          </a:bodyPr>
          <a:lstStyle>
            <a:lvl1pPr eaLnBrk="0" hangingPunct="0">
              <a:defRPr sz="4400" b="1">
                <a:solidFill>
                  <a:schemeClr val="tx1"/>
                </a:solidFill>
                <a:latin typeface="Arial" panose="020B0604020202020204" pitchFamily="34" charset="0"/>
              </a:defRPr>
            </a:lvl1pPr>
            <a:lvl2pPr marL="742950" indent="-285750" eaLnBrk="0" hangingPunct="0">
              <a:defRPr sz="4400" b="1">
                <a:solidFill>
                  <a:schemeClr val="tx1"/>
                </a:solidFill>
                <a:latin typeface="Arial" panose="020B0604020202020204" pitchFamily="34" charset="0"/>
              </a:defRPr>
            </a:lvl2pPr>
            <a:lvl3pPr marL="1143000" indent="-228600" eaLnBrk="0" hangingPunct="0">
              <a:defRPr sz="4400" b="1">
                <a:solidFill>
                  <a:schemeClr val="tx1"/>
                </a:solidFill>
                <a:latin typeface="Arial" panose="020B0604020202020204" pitchFamily="34" charset="0"/>
              </a:defRPr>
            </a:lvl3pPr>
            <a:lvl4pPr marL="1600200" indent="-228600" eaLnBrk="0" hangingPunct="0">
              <a:defRPr sz="4400" b="1">
                <a:solidFill>
                  <a:schemeClr val="tx1"/>
                </a:solidFill>
                <a:latin typeface="Arial" panose="020B0604020202020204" pitchFamily="34" charset="0"/>
              </a:defRPr>
            </a:lvl4pPr>
            <a:lvl5pPr marL="2057400" indent="-228600" eaLnBrk="0" hangingPunct="0">
              <a:defRPr sz="4400" b="1">
                <a:solidFill>
                  <a:schemeClr val="tx1"/>
                </a:solidFill>
                <a:latin typeface="Arial" panose="020B0604020202020204" pitchFamily="34" charset="0"/>
              </a:defRPr>
            </a:lvl5pPr>
            <a:lvl6pPr marL="2514600" indent="-228600" eaLnBrk="0" fontAlgn="base" hangingPunct="0">
              <a:spcBef>
                <a:spcPct val="0"/>
              </a:spcBef>
              <a:spcAft>
                <a:spcPct val="0"/>
              </a:spcAft>
              <a:defRPr sz="4400" b="1">
                <a:solidFill>
                  <a:schemeClr val="tx1"/>
                </a:solidFill>
                <a:latin typeface="Arial" panose="020B0604020202020204" pitchFamily="34" charset="0"/>
              </a:defRPr>
            </a:lvl6pPr>
            <a:lvl7pPr marL="2971800" indent="-228600" eaLnBrk="0" fontAlgn="base" hangingPunct="0">
              <a:spcBef>
                <a:spcPct val="0"/>
              </a:spcBef>
              <a:spcAft>
                <a:spcPct val="0"/>
              </a:spcAft>
              <a:defRPr sz="4400" b="1">
                <a:solidFill>
                  <a:schemeClr val="tx1"/>
                </a:solidFill>
                <a:latin typeface="Arial" panose="020B0604020202020204" pitchFamily="34" charset="0"/>
              </a:defRPr>
            </a:lvl7pPr>
            <a:lvl8pPr marL="3429000" indent="-228600" eaLnBrk="0" fontAlgn="base" hangingPunct="0">
              <a:spcBef>
                <a:spcPct val="0"/>
              </a:spcBef>
              <a:spcAft>
                <a:spcPct val="0"/>
              </a:spcAft>
              <a:defRPr sz="4400" b="1">
                <a:solidFill>
                  <a:schemeClr val="tx1"/>
                </a:solidFill>
                <a:latin typeface="Arial" panose="020B0604020202020204" pitchFamily="34" charset="0"/>
              </a:defRPr>
            </a:lvl8pPr>
            <a:lvl9pPr marL="3886200" indent="-228600" eaLnBrk="0" fontAlgn="base" hangingPunct="0">
              <a:spcBef>
                <a:spcPct val="0"/>
              </a:spcBef>
              <a:spcAft>
                <a:spcPct val="0"/>
              </a:spcAft>
              <a:defRPr sz="4400" b="1">
                <a:solidFill>
                  <a:schemeClr val="tx1"/>
                </a:solidFill>
                <a:latin typeface="Arial" panose="020B0604020202020204" pitchFamily="34" charset="0"/>
              </a:defRPr>
            </a:lvl9pPr>
          </a:lstStyle>
          <a:p>
            <a:pPr algn="ctr" eaLnBrk="1" hangingPunct="1">
              <a:lnSpc>
                <a:spcPct val="80000"/>
              </a:lnSpc>
            </a:pPr>
            <a:r>
              <a:rPr lang="en-US" altLang="en-US" sz="1200">
                <a:solidFill>
                  <a:srgbClr val="FFFFFF"/>
                </a:solidFill>
              </a:rPr>
              <a:t> </a:t>
            </a:r>
            <a:fld id="{C354137F-DE26-4255-9231-DE55BD1814B8}" type="slidenum">
              <a:rPr lang="en-US" altLang="en-US" sz="1200">
                <a:solidFill>
                  <a:srgbClr val="FFFFFF"/>
                </a:solidFill>
              </a:rPr>
              <a:pPr algn="ctr" eaLnBrk="1" hangingPunct="1">
                <a:lnSpc>
                  <a:spcPct val="80000"/>
                </a:lnSpc>
              </a:pPr>
              <a:t>9</a:t>
            </a:fld>
            <a:endParaRPr lang="en-US" altLang="en-US" sz="1200">
              <a:solidFill>
                <a:srgbClr val="FFFFFF"/>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3749</TotalTime>
  <Words>4173</Words>
  <Application>Microsoft Office PowerPoint</Application>
  <PresentationFormat>On-screen Show (4:3)</PresentationFormat>
  <Paragraphs>395</Paragraphs>
  <Slides>36</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Courier New</vt:lpstr>
      <vt:lpstr>Symbol</vt:lpstr>
      <vt:lpstr>Times New Roman</vt:lpstr>
      <vt:lpstr>Office Theme</vt:lpstr>
      <vt:lpstr> 5. Graphs</vt:lpstr>
      <vt:lpstr>Objectives</vt:lpstr>
      <vt:lpstr>Graph Introduction</vt:lpstr>
      <vt:lpstr>Graph definition</vt:lpstr>
      <vt:lpstr>Graph Terminology - 1</vt:lpstr>
      <vt:lpstr>Graph Examples - 1</vt:lpstr>
      <vt:lpstr>Graph Terminology - 2</vt:lpstr>
      <vt:lpstr>Graph Examples - 2</vt:lpstr>
      <vt:lpstr>Graph Terminology - 3</vt:lpstr>
      <vt:lpstr>Graph Terminology - 4</vt:lpstr>
      <vt:lpstr>Graph Terminology - 5</vt:lpstr>
      <vt:lpstr>PowerPoint Presentation</vt:lpstr>
      <vt:lpstr>Graph Examples - 3</vt:lpstr>
      <vt:lpstr>PowerPoint Presentation</vt:lpstr>
      <vt:lpstr>PowerPoint Presentation</vt:lpstr>
      <vt:lpstr>PowerPoint Presentation</vt:lpstr>
      <vt:lpstr>Graph applications</vt:lpstr>
      <vt:lpstr>Graph Representation – 1</vt:lpstr>
      <vt:lpstr>PowerPoint Presentation</vt:lpstr>
      <vt:lpstr>PowerPoint Presentation</vt:lpstr>
      <vt:lpstr>Breadth-first Search</vt:lpstr>
      <vt:lpstr>PowerPoint Presentation</vt:lpstr>
      <vt:lpstr>PowerPoint Presentation</vt:lpstr>
      <vt:lpstr>Depth-first Traversal</vt:lpstr>
      <vt:lpstr>Depth-First Search algorithm</vt:lpstr>
      <vt:lpstr>Depth-First Traverse code</vt:lpstr>
      <vt:lpstr>Shortest Path problem</vt:lpstr>
      <vt:lpstr>Dijkstra's Algorithm - 1</vt:lpstr>
      <vt:lpstr>Dijkstra's Algorithm - 2</vt:lpstr>
      <vt:lpstr>Dijkstra's Algorithm example - 1</vt:lpstr>
      <vt:lpstr>PowerPoint Presentation</vt:lpstr>
      <vt:lpstr>Floyd Algorithm</vt:lpstr>
      <vt:lpstr>PowerPoint Presentation</vt:lpstr>
      <vt:lpstr>The final distance matrix and P</vt:lpstr>
      <vt:lpstr>Summary</vt:lpstr>
      <vt:lpstr>Reading at home</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OOP-Session2-Data Structures</dc:title>
  <dc:creator>Phan Truong Lam</dc:creator>
  <cp:lastModifiedBy>Nguyen Dang Loc</cp:lastModifiedBy>
  <cp:revision>285</cp:revision>
  <dcterms:created xsi:type="dcterms:W3CDTF">2007-08-21T04:43:22Z</dcterms:created>
  <dcterms:modified xsi:type="dcterms:W3CDTF">2021-09-06T07:33:40Z</dcterms:modified>
</cp:coreProperties>
</file>