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5"/>
  </p:notesMasterIdLst>
  <p:sldIdLst>
    <p:sldId id="428" r:id="rId2"/>
    <p:sldId id="431" r:id="rId3"/>
    <p:sldId id="466" r:id="rId4"/>
    <p:sldId id="435" r:id="rId5"/>
    <p:sldId id="436" r:id="rId6"/>
    <p:sldId id="467" r:id="rId7"/>
    <p:sldId id="519" r:id="rId8"/>
    <p:sldId id="520" r:id="rId9"/>
    <p:sldId id="521" r:id="rId10"/>
    <p:sldId id="468" r:id="rId11"/>
    <p:sldId id="469" r:id="rId12"/>
    <p:sldId id="496" r:id="rId13"/>
    <p:sldId id="497" r:id="rId14"/>
    <p:sldId id="492" r:id="rId15"/>
    <p:sldId id="498" r:id="rId16"/>
    <p:sldId id="513"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456" r:id="rId32"/>
    <p:sldId id="457" r:id="rId33"/>
    <p:sldId id="542" r:id="rId34"/>
    <p:sldId id="522" r:id="rId35"/>
    <p:sldId id="538" r:id="rId36"/>
    <p:sldId id="537" r:id="rId37"/>
    <p:sldId id="526" r:id="rId38"/>
    <p:sldId id="473" r:id="rId39"/>
    <p:sldId id="518" r:id="rId40"/>
    <p:sldId id="458" r:id="rId41"/>
    <p:sldId id="459" r:id="rId42"/>
    <p:sldId id="539" r:id="rId43"/>
    <p:sldId id="541" r:id="rId44"/>
  </p:sldIdLst>
  <p:sldSz cx="9144000" cy="6858000" type="screen4x3"/>
  <p:notesSz cx="6858000" cy="9144000"/>
  <p:defaultTextStyle>
    <a:defPPr>
      <a:defRPr lang="en-US"/>
    </a:defPPr>
    <a:lvl1pPr algn="l" rtl="0" fontAlgn="base">
      <a:spcBef>
        <a:spcPct val="0"/>
      </a:spcBef>
      <a:spcAft>
        <a:spcPct val="0"/>
      </a:spcAft>
      <a:defRPr sz="4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400" kern="1200">
        <a:solidFill>
          <a:schemeClr val="tx1"/>
        </a:solidFill>
        <a:latin typeface="Arial" panose="020B0604020202020204" pitchFamily="34" charset="0"/>
        <a:ea typeface="+mn-ea"/>
        <a:cs typeface="+mn-cs"/>
      </a:defRPr>
    </a:lvl5pPr>
    <a:lvl6pPr marL="2286000" algn="l" defTabSz="914400" rtl="0" eaLnBrk="1" latinLnBrk="0" hangingPunct="1">
      <a:defRPr sz="4400" kern="1200">
        <a:solidFill>
          <a:schemeClr val="tx1"/>
        </a:solidFill>
        <a:latin typeface="Arial" panose="020B0604020202020204" pitchFamily="34" charset="0"/>
        <a:ea typeface="+mn-ea"/>
        <a:cs typeface="+mn-cs"/>
      </a:defRPr>
    </a:lvl6pPr>
    <a:lvl7pPr marL="2743200" algn="l" defTabSz="914400" rtl="0" eaLnBrk="1" latinLnBrk="0" hangingPunct="1">
      <a:defRPr sz="4400" kern="1200">
        <a:solidFill>
          <a:schemeClr val="tx1"/>
        </a:solidFill>
        <a:latin typeface="Arial" panose="020B0604020202020204" pitchFamily="34" charset="0"/>
        <a:ea typeface="+mn-ea"/>
        <a:cs typeface="+mn-cs"/>
      </a:defRPr>
    </a:lvl7pPr>
    <a:lvl8pPr marL="3200400" algn="l" defTabSz="914400" rtl="0" eaLnBrk="1" latinLnBrk="0" hangingPunct="1">
      <a:defRPr sz="4400" kern="1200">
        <a:solidFill>
          <a:schemeClr val="tx1"/>
        </a:solidFill>
        <a:latin typeface="Arial" panose="020B0604020202020204" pitchFamily="34" charset="0"/>
        <a:ea typeface="+mn-ea"/>
        <a:cs typeface="+mn-cs"/>
      </a:defRPr>
    </a:lvl8pPr>
    <a:lvl9pPr marL="3657600" algn="l" defTabSz="914400" rtl="0" eaLnBrk="1" latinLnBrk="0" hangingPunct="1">
      <a:defRPr sz="4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5618" autoAdjust="0"/>
  </p:normalViewPr>
  <p:slideViewPr>
    <p:cSldViewPr>
      <p:cViewPr varScale="1">
        <p:scale>
          <a:sx n="110" d="100"/>
          <a:sy n="110" d="100"/>
        </p:scale>
        <p:origin x="2088" y="10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E0B9D2-1310-499C-94B0-F8CCA66BD01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99206AB2-7846-413B-9012-46C461E3F15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F76894C-3F7B-453B-90D6-CD128430642D}" type="datetimeFigureOut">
              <a:rPr lang="en-US"/>
              <a:pPr>
                <a:defRPr/>
              </a:pPr>
              <a:t>9/6/2021</a:t>
            </a:fld>
            <a:endParaRPr lang="en-US"/>
          </a:p>
        </p:txBody>
      </p:sp>
      <p:sp>
        <p:nvSpPr>
          <p:cNvPr id="4" name="Slide Image Placeholder 3">
            <a:extLst>
              <a:ext uri="{FF2B5EF4-FFF2-40B4-BE49-F238E27FC236}">
                <a16:creationId xmlns:a16="http://schemas.microsoft.com/office/drawing/2014/main" id="{9530450D-B1B1-4489-B25F-2585118CFDB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075FEB6-2751-4FB7-8803-E1C36CC5941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9AD4271-BD5A-47FA-9146-CFBFFC14AA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01D55F9-A697-42EF-8375-C7D38B5622F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295E66-C43A-45A9-A32A-CE59C5016B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96BC8D-8354-422C-A51A-A05C26B38A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a:extLst>
              <a:ext uri="{FF2B5EF4-FFF2-40B4-BE49-F238E27FC236}">
                <a16:creationId xmlns:a16="http://schemas.microsoft.com/office/drawing/2014/main" id="{AE7308D1-E854-4A81-9C8E-79F42071B0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364A593-BB36-44C9-94B5-4FC76F46D4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FB4EBC3E-97AA-46FF-B8FC-2027B67F21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E487B81-0F61-47FE-B907-8D55044B542D}"/>
              </a:ext>
            </a:extLst>
          </p:cNvPr>
          <p:cNvSpPr>
            <a:spLocks noGrp="1"/>
          </p:cNvSpPr>
          <p:nvPr>
            <p:ph type="dt" sz="half" idx="10"/>
          </p:nvPr>
        </p:nvSpPr>
        <p:spPr/>
        <p:txBody>
          <a:bodyPr/>
          <a:lstStyle>
            <a:lvl1pPr>
              <a:defRPr/>
            </a:lvl1pPr>
          </a:lstStyle>
          <a:p>
            <a:pPr>
              <a:defRPr/>
            </a:pPr>
            <a:fld id="{E8C7979D-7444-4411-8C91-172506CA5162}" type="datetime1">
              <a:rPr lang="en-US"/>
              <a:pPr>
                <a:defRPr/>
              </a:pPr>
              <a:t>9/6/2021</a:t>
            </a:fld>
            <a:endParaRPr lang="en-US"/>
          </a:p>
        </p:txBody>
      </p:sp>
      <p:sp>
        <p:nvSpPr>
          <p:cNvPr id="5" name="Footer Placeholder 4">
            <a:extLst>
              <a:ext uri="{FF2B5EF4-FFF2-40B4-BE49-F238E27FC236}">
                <a16:creationId xmlns:a16="http://schemas.microsoft.com/office/drawing/2014/main" id="{9490ACC2-93EE-4409-9751-97AAB0B5ACA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01DF87D9-F30B-47D7-90CF-94AAC8237E5F}"/>
              </a:ext>
            </a:extLst>
          </p:cNvPr>
          <p:cNvSpPr>
            <a:spLocks noGrp="1"/>
          </p:cNvSpPr>
          <p:nvPr>
            <p:ph type="sldNum" sz="quarter" idx="12"/>
          </p:nvPr>
        </p:nvSpPr>
        <p:spPr/>
        <p:txBody>
          <a:bodyPr/>
          <a:lstStyle>
            <a:lvl1pPr>
              <a:defRPr/>
            </a:lvl1pPr>
          </a:lstStyle>
          <a:p>
            <a:fld id="{11776408-F497-4151-8F13-443A3414AB79}" type="slidenum">
              <a:rPr lang="en-US" altLang="en-US"/>
              <a:pPr/>
              <a:t>‹#›</a:t>
            </a:fld>
            <a:r>
              <a:rPr lang="en-US" altLang="en-US"/>
              <a:t>/43</a:t>
            </a:r>
          </a:p>
        </p:txBody>
      </p:sp>
    </p:spTree>
    <p:extLst>
      <p:ext uri="{BB962C8B-B14F-4D97-AF65-F5344CB8AC3E}">
        <p14:creationId xmlns:p14="http://schemas.microsoft.com/office/powerpoint/2010/main" val="426185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9CC7E-5F17-4130-957F-E89197F6A784}"/>
              </a:ext>
            </a:extLst>
          </p:cNvPr>
          <p:cNvSpPr>
            <a:spLocks noGrp="1"/>
          </p:cNvSpPr>
          <p:nvPr>
            <p:ph type="dt" sz="half" idx="10"/>
          </p:nvPr>
        </p:nvSpPr>
        <p:spPr/>
        <p:txBody>
          <a:bodyPr/>
          <a:lstStyle>
            <a:lvl1pPr>
              <a:defRPr/>
            </a:lvl1pPr>
          </a:lstStyle>
          <a:p>
            <a:pPr>
              <a:defRPr/>
            </a:pPr>
            <a:fld id="{07BD6F08-C52D-4FCA-A2CE-4735BEE2DB24}" type="datetime1">
              <a:rPr lang="en-US"/>
              <a:pPr>
                <a:defRPr/>
              </a:pPr>
              <a:t>9/6/2021</a:t>
            </a:fld>
            <a:endParaRPr lang="en-US"/>
          </a:p>
        </p:txBody>
      </p:sp>
      <p:sp>
        <p:nvSpPr>
          <p:cNvPr id="5" name="Footer Placeholder 4">
            <a:extLst>
              <a:ext uri="{FF2B5EF4-FFF2-40B4-BE49-F238E27FC236}">
                <a16:creationId xmlns:a16="http://schemas.microsoft.com/office/drawing/2014/main" id="{11E6DD17-F225-4D0F-9909-6E3D8D6410B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513AAC43-20AA-4371-B4EE-93B35CFA5829}"/>
              </a:ext>
            </a:extLst>
          </p:cNvPr>
          <p:cNvSpPr>
            <a:spLocks noGrp="1"/>
          </p:cNvSpPr>
          <p:nvPr>
            <p:ph type="sldNum" sz="quarter" idx="12"/>
          </p:nvPr>
        </p:nvSpPr>
        <p:spPr/>
        <p:txBody>
          <a:bodyPr/>
          <a:lstStyle>
            <a:lvl1pPr>
              <a:defRPr/>
            </a:lvl1pPr>
          </a:lstStyle>
          <a:p>
            <a:fld id="{AF00D3EA-1E04-43DB-BA30-E4630610E467}" type="slidenum">
              <a:rPr lang="en-US" altLang="en-US"/>
              <a:pPr/>
              <a:t>‹#›</a:t>
            </a:fld>
            <a:r>
              <a:rPr lang="en-US" altLang="en-US"/>
              <a:t>/43</a:t>
            </a:r>
          </a:p>
        </p:txBody>
      </p:sp>
    </p:spTree>
    <p:extLst>
      <p:ext uri="{BB962C8B-B14F-4D97-AF65-F5344CB8AC3E}">
        <p14:creationId xmlns:p14="http://schemas.microsoft.com/office/powerpoint/2010/main" val="17549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3E574-476A-4617-A610-5E8395146238}"/>
              </a:ext>
            </a:extLst>
          </p:cNvPr>
          <p:cNvSpPr>
            <a:spLocks noGrp="1"/>
          </p:cNvSpPr>
          <p:nvPr>
            <p:ph type="dt" sz="half" idx="10"/>
          </p:nvPr>
        </p:nvSpPr>
        <p:spPr/>
        <p:txBody>
          <a:bodyPr/>
          <a:lstStyle>
            <a:lvl1pPr>
              <a:defRPr/>
            </a:lvl1pPr>
          </a:lstStyle>
          <a:p>
            <a:pPr>
              <a:defRPr/>
            </a:pPr>
            <a:fld id="{C091DE89-F353-4A56-AE9D-6E8E93C79188}" type="datetime1">
              <a:rPr lang="en-US"/>
              <a:pPr>
                <a:defRPr/>
              </a:pPr>
              <a:t>9/6/2021</a:t>
            </a:fld>
            <a:endParaRPr lang="en-US"/>
          </a:p>
        </p:txBody>
      </p:sp>
      <p:sp>
        <p:nvSpPr>
          <p:cNvPr id="5" name="Footer Placeholder 4">
            <a:extLst>
              <a:ext uri="{FF2B5EF4-FFF2-40B4-BE49-F238E27FC236}">
                <a16:creationId xmlns:a16="http://schemas.microsoft.com/office/drawing/2014/main" id="{34AF582A-A82A-474D-BEA2-05FDBA63309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4537007-75C6-4481-BB94-243837BF9EE6}"/>
              </a:ext>
            </a:extLst>
          </p:cNvPr>
          <p:cNvSpPr>
            <a:spLocks noGrp="1"/>
          </p:cNvSpPr>
          <p:nvPr>
            <p:ph type="sldNum" sz="quarter" idx="12"/>
          </p:nvPr>
        </p:nvSpPr>
        <p:spPr/>
        <p:txBody>
          <a:bodyPr/>
          <a:lstStyle>
            <a:lvl1pPr>
              <a:defRPr/>
            </a:lvl1pPr>
          </a:lstStyle>
          <a:p>
            <a:fld id="{85F751D6-E98F-4C68-BB02-109A874EF97B}" type="slidenum">
              <a:rPr lang="en-US" altLang="en-US"/>
              <a:pPr/>
              <a:t>‹#›</a:t>
            </a:fld>
            <a:r>
              <a:rPr lang="en-US" altLang="en-US"/>
              <a:t>/43</a:t>
            </a:r>
          </a:p>
        </p:txBody>
      </p:sp>
    </p:spTree>
    <p:extLst>
      <p:ext uri="{BB962C8B-B14F-4D97-AF65-F5344CB8AC3E}">
        <p14:creationId xmlns:p14="http://schemas.microsoft.com/office/powerpoint/2010/main" val="12018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C3F92-1EE0-4F9B-B157-5F0C658198E5}"/>
              </a:ext>
            </a:extLst>
          </p:cNvPr>
          <p:cNvSpPr>
            <a:spLocks noGrp="1"/>
          </p:cNvSpPr>
          <p:nvPr>
            <p:ph type="dt" sz="half" idx="10"/>
          </p:nvPr>
        </p:nvSpPr>
        <p:spPr/>
        <p:txBody>
          <a:bodyPr/>
          <a:lstStyle>
            <a:lvl1pPr>
              <a:defRPr/>
            </a:lvl1pPr>
          </a:lstStyle>
          <a:p>
            <a:pPr>
              <a:defRPr/>
            </a:pPr>
            <a:fld id="{31AE7A96-88CE-49CC-9BA4-56AF4DA49F6A}" type="datetime1">
              <a:rPr lang="en-US"/>
              <a:pPr>
                <a:defRPr/>
              </a:pPr>
              <a:t>9/6/2021</a:t>
            </a:fld>
            <a:endParaRPr lang="en-US"/>
          </a:p>
        </p:txBody>
      </p:sp>
      <p:sp>
        <p:nvSpPr>
          <p:cNvPr id="5" name="Footer Placeholder 4">
            <a:extLst>
              <a:ext uri="{FF2B5EF4-FFF2-40B4-BE49-F238E27FC236}">
                <a16:creationId xmlns:a16="http://schemas.microsoft.com/office/drawing/2014/main" id="{FEAD0F4D-8D48-4697-822F-38D42A2FD5E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C5F558D8-9729-4AE1-BEA9-3E4CA69BDF3A}"/>
              </a:ext>
            </a:extLst>
          </p:cNvPr>
          <p:cNvSpPr>
            <a:spLocks noGrp="1"/>
          </p:cNvSpPr>
          <p:nvPr>
            <p:ph type="sldNum" sz="quarter" idx="12"/>
          </p:nvPr>
        </p:nvSpPr>
        <p:spPr/>
        <p:txBody>
          <a:bodyPr/>
          <a:lstStyle>
            <a:lvl1pPr>
              <a:defRPr/>
            </a:lvl1pPr>
          </a:lstStyle>
          <a:p>
            <a:fld id="{2644021D-10EF-4EFC-8860-2D4BE842B455}" type="slidenum">
              <a:rPr lang="en-US" altLang="en-US"/>
              <a:pPr/>
              <a:t>‹#›</a:t>
            </a:fld>
            <a:r>
              <a:rPr lang="en-US" altLang="en-US"/>
              <a:t>/43</a:t>
            </a:r>
          </a:p>
        </p:txBody>
      </p:sp>
    </p:spTree>
    <p:extLst>
      <p:ext uri="{BB962C8B-B14F-4D97-AF65-F5344CB8AC3E}">
        <p14:creationId xmlns:p14="http://schemas.microsoft.com/office/powerpoint/2010/main" val="1739328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23AC8-5524-486D-AF02-571E51329B0D}"/>
              </a:ext>
            </a:extLst>
          </p:cNvPr>
          <p:cNvSpPr>
            <a:spLocks noGrp="1"/>
          </p:cNvSpPr>
          <p:nvPr>
            <p:ph type="dt" sz="half" idx="10"/>
          </p:nvPr>
        </p:nvSpPr>
        <p:spPr/>
        <p:txBody>
          <a:bodyPr/>
          <a:lstStyle>
            <a:lvl1pPr>
              <a:defRPr/>
            </a:lvl1pPr>
          </a:lstStyle>
          <a:p>
            <a:pPr>
              <a:defRPr/>
            </a:pPr>
            <a:fld id="{4EAA0B4E-85E6-4939-8FA1-6006EDEF61E3}" type="datetime1">
              <a:rPr lang="en-US"/>
              <a:pPr>
                <a:defRPr/>
              </a:pPr>
              <a:t>9/6/2021</a:t>
            </a:fld>
            <a:endParaRPr lang="en-US"/>
          </a:p>
        </p:txBody>
      </p:sp>
      <p:sp>
        <p:nvSpPr>
          <p:cNvPr id="5" name="Footer Placeholder 4">
            <a:extLst>
              <a:ext uri="{FF2B5EF4-FFF2-40B4-BE49-F238E27FC236}">
                <a16:creationId xmlns:a16="http://schemas.microsoft.com/office/drawing/2014/main" id="{D529D8E6-51FC-4B66-9A9C-A02EB8AF52B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EAAB4605-012E-453F-ACB7-D03B3AEDB33C}"/>
              </a:ext>
            </a:extLst>
          </p:cNvPr>
          <p:cNvSpPr>
            <a:spLocks noGrp="1"/>
          </p:cNvSpPr>
          <p:nvPr>
            <p:ph type="sldNum" sz="quarter" idx="12"/>
          </p:nvPr>
        </p:nvSpPr>
        <p:spPr/>
        <p:txBody>
          <a:bodyPr/>
          <a:lstStyle>
            <a:lvl1pPr>
              <a:defRPr/>
            </a:lvl1pPr>
          </a:lstStyle>
          <a:p>
            <a:fld id="{00CB4B15-9BA3-492F-983F-4B4748EDF1B0}" type="slidenum">
              <a:rPr lang="en-US" altLang="en-US"/>
              <a:pPr/>
              <a:t>‹#›</a:t>
            </a:fld>
            <a:r>
              <a:rPr lang="en-US" altLang="en-US"/>
              <a:t>/43</a:t>
            </a:r>
          </a:p>
        </p:txBody>
      </p:sp>
    </p:spTree>
    <p:extLst>
      <p:ext uri="{BB962C8B-B14F-4D97-AF65-F5344CB8AC3E}">
        <p14:creationId xmlns:p14="http://schemas.microsoft.com/office/powerpoint/2010/main" val="85271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BB6EE9B-C3C7-47EA-BC1D-29A4FBF881BF}"/>
              </a:ext>
            </a:extLst>
          </p:cNvPr>
          <p:cNvSpPr>
            <a:spLocks noGrp="1"/>
          </p:cNvSpPr>
          <p:nvPr>
            <p:ph type="dt" sz="half" idx="10"/>
          </p:nvPr>
        </p:nvSpPr>
        <p:spPr/>
        <p:txBody>
          <a:bodyPr/>
          <a:lstStyle>
            <a:lvl1pPr>
              <a:defRPr/>
            </a:lvl1pPr>
          </a:lstStyle>
          <a:p>
            <a:pPr>
              <a:defRPr/>
            </a:pPr>
            <a:fld id="{7C8F507B-A357-4854-A000-9FD334E1A231}" type="datetime1">
              <a:rPr lang="en-US"/>
              <a:pPr>
                <a:defRPr/>
              </a:pPr>
              <a:t>9/6/2021</a:t>
            </a:fld>
            <a:endParaRPr lang="en-US"/>
          </a:p>
        </p:txBody>
      </p:sp>
      <p:sp>
        <p:nvSpPr>
          <p:cNvPr id="6" name="Footer Placeholder 4">
            <a:extLst>
              <a:ext uri="{FF2B5EF4-FFF2-40B4-BE49-F238E27FC236}">
                <a16:creationId xmlns:a16="http://schemas.microsoft.com/office/drawing/2014/main" id="{F6FCE2A0-2BBE-4A11-9802-874EFAB9DB9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631A0368-D62A-4930-A0F4-3372A616EB2E}"/>
              </a:ext>
            </a:extLst>
          </p:cNvPr>
          <p:cNvSpPr>
            <a:spLocks noGrp="1"/>
          </p:cNvSpPr>
          <p:nvPr>
            <p:ph type="sldNum" sz="quarter" idx="12"/>
          </p:nvPr>
        </p:nvSpPr>
        <p:spPr/>
        <p:txBody>
          <a:bodyPr/>
          <a:lstStyle>
            <a:lvl1pPr>
              <a:defRPr/>
            </a:lvl1pPr>
          </a:lstStyle>
          <a:p>
            <a:fld id="{0DDBFD82-6A0B-4BE5-BA85-C2A007BCEDF4}" type="slidenum">
              <a:rPr lang="en-US" altLang="en-US"/>
              <a:pPr/>
              <a:t>‹#›</a:t>
            </a:fld>
            <a:r>
              <a:rPr lang="en-US" altLang="en-US"/>
              <a:t>/43</a:t>
            </a:r>
          </a:p>
        </p:txBody>
      </p:sp>
    </p:spTree>
    <p:extLst>
      <p:ext uri="{BB962C8B-B14F-4D97-AF65-F5344CB8AC3E}">
        <p14:creationId xmlns:p14="http://schemas.microsoft.com/office/powerpoint/2010/main" val="425542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29CE1B3-F030-48BA-A4CC-7CE14ABCF348}"/>
              </a:ext>
            </a:extLst>
          </p:cNvPr>
          <p:cNvSpPr>
            <a:spLocks noGrp="1"/>
          </p:cNvSpPr>
          <p:nvPr>
            <p:ph type="dt" sz="half" idx="10"/>
          </p:nvPr>
        </p:nvSpPr>
        <p:spPr/>
        <p:txBody>
          <a:bodyPr/>
          <a:lstStyle>
            <a:lvl1pPr>
              <a:defRPr/>
            </a:lvl1pPr>
          </a:lstStyle>
          <a:p>
            <a:pPr>
              <a:defRPr/>
            </a:pPr>
            <a:fld id="{AD15FEA0-0141-4C32-9BAC-39BD6A381BC1}" type="datetime1">
              <a:rPr lang="en-US"/>
              <a:pPr>
                <a:defRPr/>
              </a:pPr>
              <a:t>9/6/2021</a:t>
            </a:fld>
            <a:endParaRPr lang="en-US"/>
          </a:p>
        </p:txBody>
      </p:sp>
      <p:sp>
        <p:nvSpPr>
          <p:cNvPr id="8" name="Footer Placeholder 4">
            <a:extLst>
              <a:ext uri="{FF2B5EF4-FFF2-40B4-BE49-F238E27FC236}">
                <a16:creationId xmlns:a16="http://schemas.microsoft.com/office/drawing/2014/main" id="{06534141-A674-4532-9FFA-C4813058365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81613314-5D31-4D4A-9026-29C9BA2EF29D}"/>
              </a:ext>
            </a:extLst>
          </p:cNvPr>
          <p:cNvSpPr>
            <a:spLocks noGrp="1"/>
          </p:cNvSpPr>
          <p:nvPr>
            <p:ph type="sldNum" sz="quarter" idx="12"/>
          </p:nvPr>
        </p:nvSpPr>
        <p:spPr/>
        <p:txBody>
          <a:bodyPr/>
          <a:lstStyle>
            <a:lvl1pPr>
              <a:defRPr/>
            </a:lvl1pPr>
          </a:lstStyle>
          <a:p>
            <a:fld id="{9054DB2D-12DB-41F7-9820-A14B2C1C3257}" type="slidenum">
              <a:rPr lang="en-US" altLang="en-US"/>
              <a:pPr/>
              <a:t>‹#›</a:t>
            </a:fld>
            <a:r>
              <a:rPr lang="en-US" altLang="en-US"/>
              <a:t>/43</a:t>
            </a:r>
          </a:p>
        </p:txBody>
      </p:sp>
    </p:spTree>
    <p:extLst>
      <p:ext uri="{BB962C8B-B14F-4D97-AF65-F5344CB8AC3E}">
        <p14:creationId xmlns:p14="http://schemas.microsoft.com/office/powerpoint/2010/main" val="408912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23E481B-7639-402F-B52D-D429A9D36908}"/>
              </a:ext>
            </a:extLst>
          </p:cNvPr>
          <p:cNvSpPr>
            <a:spLocks noGrp="1"/>
          </p:cNvSpPr>
          <p:nvPr>
            <p:ph type="dt" sz="half" idx="10"/>
          </p:nvPr>
        </p:nvSpPr>
        <p:spPr/>
        <p:txBody>
          <a:bodyPr/>
          <a:lstStyle>
            <a:lvl1pPr>
              <a:defRPr/>
            </a:lvl1pPr>
          </a:lstStyle>
          <a:p>
            <a:pPr>
              <a:defRPr/>
            </a:pPr>
            <a:fld id="{8D2F877E-A1E3-4DB7-8673-8AFEBE5B5BC4}" type="datetime1">
              <a:rPr lang="en-US"/>
              <a:pPr>
                <a:defRPr/>
              </a:pPr>
              <a:t>9/6/2021</a:t>
            </a:fld>
            <a:endParaRPr lang="en-US"/>
          </a:p>
        </p:txBody>
      </p:sp>
      <p:sp>
        <p:nvSpPr>
          <p:cNvPr id="4" name="Footer Placeholder 4">
            <a:extLst>
              <a:ext uri="{FF2B5EF4-FFF2-40B4-BE49-F238E27FC236}">
                <a16:creationId xmlns:a16="http://schemas.microsoft.com/office/drawing/2014/main" id="{984BEEE7-89E0-465D-A0EA-AFCC08060F59}"/>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08AA59DC-695D-4B85-8541-EA2FFA57BBAB}"/>
              </a:ext>
            </a:extLst>
          </p:cNvPr>
          <p:cNvSpPr>
            <a:spLocks noGrp="1"/>
          </p:cNvSpPr>
          <p:nvPr>
            <p:ph type="sldNum" sz="quarter" idx="12"/>
          </p:nvPr>
        </p:nvSpPr>
        <p:spPr/>
        <p:txBody>
          <a:bodyPr/>
          <a:lstStyle>
            <a:lvl1pPr>
              <a:defRPr/>
            </a:lvl1pPr>
          </a:lstStyle>
          <a:p>
            <a:fld id="{067D43DC-8B32-4DE8-BE4F-2CDDF363C5D6}" type="slidenum">
              <a:rPr lang="en-US" altLang="en-US"/>
              <a:pPr/>
              <a:t>‹#›</a:t>
            </a:fld>
            <a:r>
              <a:rPr lang="en-US" altLang="en-US"/>
              <a:t>/43</a:t>
            </a:r>
          </a:p>
        </p:txBody>
      </p:sp>
    </p:spTree>
    <p:extLst>
      <p:ext uri="{BB962C8B-B14F-4D97-AF65-F5344CB8AC3E}">
        <p14:creationId xmlns:p14="http://schemas.microsoft.com/office/powerpoint/2010/main" val="116805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11BB43F-03FB-4619-AEC5-DE7B3955C559}"/>
              </a:ext>
            </a:extLst>
          </p:cNvPr>
          <p:cNvSpPr>
            <a:spLocks noGrp="1"/>
          </p:cNvSpPr>
          <p:nvPr>
            <p:ph type="dt" sz="half" idx="10"/>
          </p:nvPr>
        </p:nvSpPr>
        <p:spPr/>
        <p:txBody>
          <a:bodyPr/>
          <a:lstStyle>
            <a:lvl1pPr>
              <a:defRPr/>
            </a:lvl1pPr>
          </a:lstStyle>
          <a:p>
            <a:pPr>
              <a:defRPr/>
            </a:pPr>
            <a:fld id="{6A70CB68-C153-475F-B278-A99D4FD945A2}" type="datetime1">
              <a:rPr lang="en-US"/>
              <a:pPr>
                <a:defRPr/>
              </a:pPr>
              <a:t>9/6/2021</a:t>
            </a:fld>
            <a:endParaRPr lang="en-US"/>
          </a:p>
        </p:txBody>
      </p:sp>
      <p:sp>
        <p:nvSpPr>
          <p:cNvPr id="3" name="Footer Placeholder 4">
            <a:extLst>
              <a:ext uri="{FF2B5EF4-FFF2-40B4-BE49-F238E27FC236}">
                <a16:creationId xmlns:a16="http://schemas.microsoft.com/office/drawing/2014/main" id="{E145E20F-1F60-4439-8E97-4D1CBF2753E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67F8DF9E-6C53-42CB-8F73-D7C390635C36}"/>
              </a:ext>
            </a:extLst>
          </p:cNvPr>
          <p:cNvSpPr>
            <a:spLocks noGrp="1"/>
          </p:cNvSpPr>
          <p:nvPr>
            <p:ph type="sldNum" sz="quarter" idx="12"/>
          </p:nvPr>
        </p:nvSpPr>
        <p:spPr/>
        <p:txBody>
          <a:bodyPr/>
          <a:lstStyle>
            <a:lvl1pPr>
              <a:defRPr/>
            </a:lvl1pPr>
          </a:lstStyle>
          <a:p>
            <a:fld id="{6D53E784-9144-4195-8E45-F4165A4D89B6}" type="slidenum">
              <a:rPr lang="en-US" altLang="en-US"/>
              <a:pPr/>
              <a:t>‹#›</a:t>
            </a:fld>
            <a:r>
              <a:rPr lang="en-US" altLang="en-US"/>
              <a:t>/43</a:t>
            </a:r>
          </a:p>
        </p:txBody>
      </p:sp>
    </p:spTree>
    <p:extLst>
      <p:ext uri="{BB962C8B-B14F-4D97-AF65-F5344CB8AC3E}">
        <p14:creationId xmlns:p14="http://schemas.microsoft.com/office/powerpoint/2010/main" val="49604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BD44D79-3D94-4ED6-B69A-A45554988CCE}"/>
              </a:ext>
            </a:extLst>
          </p:cNvPr>
          <p:cNvSpPr>
            <a:spLocks noGrp="1"/>
          </p:cNvSpPr>
          <p:nvPr>
            <p:ph type="dt" sz="half" idx="10"/>
          </p:nvPr>
        </p:nvSpPr>
        <p:spPr/>
        <p:txBody>
          <a:bodyPr/>
          <a:lstStyle>
            <a:lvl1pPr>
              <a:defRPr/>
            </a:lvl1pPr>
          </a:lstStyle>
          <a:p>
            <a:pPr>
              <a:defRPr/>
            </a:pPr>
            <a:fld id="{E00F1DA0-2C7C-4460-9858-647239012A6D}" type="datetime1">
              <a:rPr lang="en-US"/>
              <a:pPr>
                <a:defRPr/>
              </a:pPr>
              <a:t>9/6/2021</a:t>
            </a:fld>
            <a:endParaRPr lang="en-US"/>
          </a:p>
        </p:txBody>
      </p:sp>
      <p:sp>
        <p:nvSpPr>
          <p:cNvPr id="6" name="Footer Placeholder 4">
            <a:extLst>
              <a:ext uri="{FF2B5EF4-FFF2-40B4-BE49-F238E27FC236}">
                <a16:creationId xmlns:a16="http://schemas.microsoft.com/office/drawing/2014/main" id="{87377D95-E670-4249-B3A7-C2E2782D5FD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EC7A958A-2995-40FA-AF71-83D06817A979}"/>
              </a:ext>
            </a:extLst>
          </p:cNvPr>
          <p:cNvSpPr>
            <a:spLocks noGrp="1"/>
          </p:cNvSpPr>
          <p:nvPr>
            <p:ph type="sldNum" sz="quarter" idx="12"/>
          </p:nvPr>
        </p:nvSpPr>
        <p:spPr/>
        <p:txBody>
          <a:bodyPr/>
          <a:lstStyle>
            <a:lvl1pPr>
              <a:defRPr/>
            </a:lvl1pPr>
          </a:lstStyle>
          <a:p>
            <a:fld id="{AAF94E56-E6C4-45A9-B80A-A7075364B7A0}" type="slidenum">
              <a:rPr lang="en-US" altLang="en-US"/>
              <a:pPr/>
              <a:t>‹#›</a:t>
            </a:fld>
            <a:r>
              <a:rPr lang="en-US" altLang="en-US"/>
              <a:t>/43</a:t>
            </a:r>
          </a:p>
        </p:txBody>
      </p:sp>
    </p:spTree>
    <p:extLst>
      <p:ext uri="{BB962C8B-B14F-4D97-AF65-F5344CB8AC3E}">
        <p14:creationId xmlns:p14="http://schemas.microsoft.com/office/powerpoint/2010/main" val="335570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739BE38-511E-4D6F-ACF3-24BA8063C4B8}"/>
              </a:ext>
            </a:extLst>
          </p:cNvPr>
          <p:cNvSpPr>
            <a:spLocks noGrp="1"/>
          </p:cNvSpPr>
          <p:nvPr>
            <p:ph type="dt" sz="half" idx="10"/>
          </p:nvPr>
        </p:nvSpPr>
        <p:spPr/>
        <p:txBody>
          <a:bodyPr/>
          <a:lstStyle>
            <a:lvl1pPr>
              <a:defRPr/>
            </a:lvl1pPr>
          </a:lstStyle>
          <a:p>
            <a:pPr>
              <a:defRPr/>
            </a:pPr>
            <a:fld id="{C8F35226-BF3E-40F9-B785-186E85920DFB}" type="datetime1">
              <a:rPr lang="en-US"/>
              <a:pPr>
                <a:defRPr/>
              </a:pPr>
              <a:t>9/6/2021</a:t>
            </a:fld>
            <a:endParaRPr lang="en-US"/>
          </a:p>
        </p:txBody>
      </p:sp>
      <p:sp>
        <p:nvSpPr>
          <p:cNvPr id="6" name="Footer Placeholder 4">
            <a:extLst>
              <a:ext uri="{FF2B5EF4-FFF2-40B4-BE49-F238E27FC236}">
                <a16:creationId xmlns:a16="http://schemas.microsoft.com/office/drawing/2014/main" id="{FA6F90BC-F116-467E-83D8-1A910D90D7E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82E71522-C95F-4A17-99FF-31F7D0DFEFFD}"/>
              </a:ext>
            </a:extLst>
          </p:cNvPr>
          <p:cNvSpPr>
            <a:spLocks noGrp="1"/>
          </p:cNvSpPr>
          <p:nvPr>
            <p:ph type="sldNum" sz="quarter" idx="12"/>
          </p:nvPr>
        </p:nvSpPr>
        <p:spPr/>
        <p:txBody>
          <a:bodyPr/>
          <a:lstStyle>
            <a:lvl1pPr>
              <a:defRPr/>
            </a:lvl1pPr>
          </a:lstStyle>
          <a:p>
            <a:fld id="{E5F2D47C-CD79-45E7-A299-8E75CBE891C5}" type="slidenum">
              <a:rPr lang="en-US" altLang="en-US"/>
              <a:pPr/>
              <a:t>‹#›</a:t>
            </a:fld>
            <a:r>
              <a:rPr lang="en-US" altLang="en-US"/>
              <a:t>/43</a:t>
            </a:r>
          </a:p>
        </p:txBody>
      </p:sp>
    </p:spTree>
    <p:extLst>
      <p:ext uri="{BB962C8B-B14F-4D97-AF65-F5344CB8AC3E}">
        <p14:creationId xmlns:p14="http://schemas.microsoft.com/office/powerpoint/2010/main" val="29663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7B99B61-F405-431D-822D-B7672D3BDB2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A0C7931-67EC-432F-88A1-97AEC9CAC44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FC8062B-0CFA-4B08-8630-DDFB077E77E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Arial" charset="0"/>
              </a:defRPr>
            </a:lvl1pPr>
          </a:lstStyle>
          <a:p>
            <a:pPr>
              <a:defRPr/>
            </a:pPr>
            <a:fld id="{AD886CA6-D434-4156-8FAB-236DB9CB638B}" type="datetime1">
              <a:rPr lang="en-US"/>
              <a:pPr>
                <a:defRPr/>
              </a:pPr>
              <a:t>9/6/2021</a:t>
            </a:fld>
            <a:endParaRPr lang="en-US"/>
          </a:p>
        </p:txBody>
      </p:sp>
      <p:sp>
        <p:nvSpPr>
          <p:cNvPr id="5" name="Footer Placeholder 4">
            <a:extLst>
              <a:ext uri="{FF2B5EF4-FFF2-40B4-BE49-F238E27FC236}">
                <a16:creationId xmlns:a16="http://schemas.microsoft.com/office/drawing/2014/main" id="{43EC8161-8403-4577-A59D-4DB356BFFE2A}"/>
              </a:ext>
            </a:extLst>
          </p:cNvPr>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Arial" charset="0"/>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795F1181-3AA3-40ED-BFDE-97575C340F5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EA41363-452C-45DC-B618-699438CD4CEB}" type="slidenum">
              <a:rPr lang="en-US" altLang="en-US"/>
              <a:pPr/>
              <a:t>‹#›</a:t>
            </a:fld>
            <a:r>
              <a:rPr lang="en-US" altLang="en-US"/>
              <a:t>/43</a:t>
            </a:r>
          </a:p>
        </p:txBody>
      </p:sp>
      <p:pic>
        <p:nvPicPr>
          <p:cNvPr id="1031" name="Picture 10" descr="logo05">
            <a:extLst>
              <a:ext uri="{FF2B5EF4-FFF2-40B4-BE49-F238E27FC236}">
                <a16:creationId xmlns:a16="http://schemas.microsoft.com/office/drawing/2014/main" id="{3F64AA0F-9663-4040-A62D-29A748FEAA0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a:extLst>
              <a:ext uri="{FF2B5EF4-FFF2-40B4-BE49-F238E27FC236}">
                <a16:creationId xmlns:a16="http://schemas.microsoft.com/office/drawing/2014/main" id="{4DD3F294-3C65-4E4A-A3D6-98766EA10C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051" name="Slide Number Placeholder 5">
            <a:extLst>
              <a:ext uri="{FF2B5EF4-FFF2-40B4-BE49-F238E27FC236}">
                <a16:creationId xmlns:a16="http://schemas.microsoft.com/office/drawing/2014/main" id="{6DFEE606-4548-4BFB-964B-DC378B6A7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FA85D13E-9B12-49CC-BF21-7FDC07C72243}" type="slidenum">
              <a:rPr lang="en-US" altLang="en-US" sz="1200">
                <a:solidFill>
                  <a:srgbClr val="898989"/>
                </a:solidFill>
              </a:rPr>
              <a:pPr eaLnBrk="1" hangingPunct="1"/>
              <a:t>1</a:t>
            </a:fld>
            <a:r>
              <a:rPr lang="en-US" altLang="en-US" sz="1200">
                <a:solidFill>
                  <a:srgbClr val="898989"/>
                </a:solidFill>
              </a:rPr>
              <a:t>/43</a:t>
            </a:r>
          </a:p>
        </p:txBody>
      </p:sp>
      <p:sp>
        <p:nvSpPr>
          <p:cNvPr id="2052" name="Title 1">
            <a:extLst>
              <a:ext uri="{FF2B5EF4-FFF2-40B4-BE49-F238E27FC236}">
                <a16:creationId xmlns:a16="http://schemas.microsoft.com/office/drawing/2014/main" id="{C4CCB178-9889-4F1F-AB74-6D1DA11C2FDE}"/>
              </a:ext>
            </a:extLst>
          </p:cNvPr>
          <p:cNvSpPr>
            <a:spLocks noGrp="1"/>
          </p:cNvSpPr>
          <p:nvPr>
            <p:ph type="ctrTitle" idx="4294967295"/>
          </p:nvPr>
        </p:nvSpPr>
        <p:spPr>
          <a:xfrm>
            <a:off x="533400" y="2819400"/>
            <a:ext cx="7620000" cy="762000"/>
          </a:xfrm>
        </p:spPr>
        <p:txBody>
          <a:bodyPr>
            <a:spAutoFit/>
          </a:bodyPr>
          <a:lstStyle/>
          <a:p>
            <a:pPr eaLnBrk="1" hangingPunct="1"/>
            <a:r>
              <a:rPr lang="en-US" altLang="en-US" b="1">
                <a:solidFill>
                  <a:schemeClr val="tx2"/>
                </a:solidFill>
                <a:latin typeface="Arial" panose="020B0604020202020204" pitchFamily="34" charset="0"/>
                <a:cs typeface="Arial" panose="020B0604020202020204" pitchFamily="34" charset="0"/>
              </a:rPr>
              <a:t> 6. Sorting</a:t>
            </a:r>
            <a:endParaRPr lang="en-US" altLang="en-US" b="1">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3A31C438-19F2-4F7F-9C5B-4A79E5A274F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1267" name="Slide Number Placeholder 5">
            <a:extLst>
              <a:ext uri="{FF2B5EF4-FFF2-40B4-BE49-F238E27FC236}">
                <a16:creationId xmlns:a16="http://schemas.microsoft.com/office/drawing/2014/main" id="{BD4BE379-C189-485F-853E-ED0C8F1B12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4D343D44-FEC4-4DA4-A6AD-2572DD18BFE7}" type="slidenum">
              <a:rPr lang="en-US" altLang="en-US" sz="1200">
                <a:solidFill>
                  <a:srgbClr val="898989"/>
                </a:solidFill>
              </a:rPr>
              <a:pPr eaLnBrk="1" hangingPunct="1"/>
              <a:t>10</a:t>
            </a:fld>
            <a:r>
              <a:rPr lang="en-US" altLang="en-US" sz="1200">
                <a:solidFill>
                  <a:srgbClr val="898989"/>
                </a:solidFill>
              </a:rPr>
              <a:t>/43</a:t>
            </a:r>
          </a:p>
        </p:txBody>
      </p:sp>
      <p:sp>
        <p:nvSpPr>
          <p:cNvPr id="11268" name="Rectangle 2">
            <a:extLst>
              <a:ext uri="{FF2B5EF4-FFF2-40B4-BE49-F238E27FC236}">
                <a16:creationId xmlns:a16="http://schemas.microsoft.com/office/drawing/2014/main" id="{0C0A987A-D4B8-4E96-B3A4-ADF4B811BD44}"/>
              </a:ext>
            </a:extLst>
          </p:cNvPr>
          <p:cNvSpPr>
            <a:spLocks noGrp="1"/>
          </p:cNvSpPr>
          <p:nvPr>
            <p:ph type="body" idx="1"/>
          </p:nvPr>
        </p:nvSpPr>
        <p:spPr>
          <a:xfrm>
            <a:off x="4572000" y="1371600"/>
            <a:ext cx="3886200" cy="4854575"/>
          </a:xfrm>
          <a:solidFill>
            <a:srgbClr val="CCECFF"/>
          </a:solidFill>
          <a:ln>
            <a:solidFill>
              <a:schemeClr val="tx1"/>
            </a:solidFill>
            <a:miter lim="800000"/>
            <a:headEnd/>
            <a:tailEnd/>
          </a:ln>
        </p:spPr>
        <p:txBody>
          <a:bodyPr>
            <a:spAutoFit/>
          </a:bodyPr>
          <a:lstStyle/>
          <a:p>
            <a:pPr>
              <a:buClrTx/>
              <a:buSzTx/>
              <a:buFont typeface="Arial" panose="020B0604020202020204" pitchFamily="34" charset="0"/>
              <a:buNone/>
            </a:pPr>
            <a:r>
              <a:rPr lang="fr-FR" altLang="en-US" sz="2200">
                <a:latin typeface="Calibri" panose="020F0502020204030204" pitchFamily="34" charset="0"/>
              </a:rPr>
              <a:t> void bubbleSort()</a:t>
            </a:r>
          </a:p>
          <a:p>
            <a:pPr>
              <a:buClrTx/>
              <a:buSzTx/>
              <a:buFont typeface="Arial" panose="020B0604020202020204" pitchFamily="34" charset="0"/>
              <a:buNone/>
            </a:pPr>
            <a:r>
              <a:rPr lang="fr-FR" altLang="en-US" sz="2200">
                <a:latin typeface="Calibri" panose="020F0502020204030204" pitchFamily="34" charset="0"/>
              </a:rPr>
              <a:t>      { int i; boolean swapped;</a:t>
            </a:r>
          </a:p>
          <a:p>
            <a:pPr>
              <a:buClrTx/>
              <a:buSzTx/>
              <a:buFont typeface="Arial" panose="020B0604020202020204" pitchFamily="34" charset="0"/>
              <a:buNone/>
            </a:pPr>
            <a:r>
              <a:rPr lang="fr-FR" altLang="en-US" sz="2200">
                <a:latin typeface="Calibri" panose="020F0502020204030204" pitchFamily="34" charset="0"/>
              </a:rPr>
              <a:t>        do</a:t>
            </a:r>
          </a:p>
          <a:p>
            <a:pPr>
              <a:buClrTx/>
              <a:buSzTx/>
              <a:buFont typeface="Arial" panose="020B0604020202020204" pitchFamily="34" charset="0"/>
              <a:buNone/>
            </a:pPr>
            <a:r>
              <a:rPr lang="fr-FR" altLang="en-US" sz="2200">
                <a:latin typeface="Calibri" panose="020F0502020204030204" pitchFamily="34" charset="0"/>
              </a:rPr>
              <a:t>          { swapped=false;</a:t>
            </a:r>
          </a:p>
          <a:p>
            <a:pPr>
              <a:buClrTx/>
              <a:buSzTx/>
              <a:buFont typeface="Arial" panose="020B0604020202020204" pitchFamily="34" charset="0"/>
              <a:buNone/>
            </a:pPr>
            <a:r>
              <a:rPr lang="fr-FR" altLang="en-US" sz="2200">
                <a:latin typeface="Calibri" panose="020F0502020204030204" pitchFamily="34" charset="0"/>
              </a:rPr>
              <a:t>            for(i=0;i&lt;n-1;i++)</a:t>
            </a:r>
          </a:p>
          <a:p>
            <a:pPr>
              <a:buClrTx/>
              <a:buSzTx/>
              <a:buFont typeface="Arial" panose="020B0604020202020204" pitchFamily="34" charset="0"/>
              <a:buNone/>
            </a:pPr>
            <a:r>
              <a:rPr lang="fr-FR" altLang="en-US" sz="2200">
                <a:latin typeface="Calibri" panose="020F0502020204030204" pitchFamily="34" charset="0"/>
              </a:rPr>
              <a:t>            if(a[i]&gt;a[i+1])</a:t>
            </a:r>
          </a:p>
          <a:p>
            <a:pPr>
              <a:buClrTx/>
              <a:buSzTx/>
              <a:buFont typeface="Arial" panose="020B0604020202020204" pitchFamily="34" charset="0"/>
              <a:buNone/>
            </a:pPr>
            <a:r>
              <a:rPr lang="fr-FR" altLang="en-US" sz="2200">
                <a:latin typeface="Calibri" panose="020F0502020204030204" pitchFamily="34" charset="0"/>
              </a:rPr>
              <a:t>                 { swap(a,i,i+1);</a:t>
            </a:r>
          </a:p>
          <a:p>
            <a:pPr>
              <a:buClrTx/>
              <a:buSzTx/>
              <a:buFont typeface="Arial" panose="020B0604020202020204" pitchFamily="34" charset="0"/>
              <a:buNone/>
            </a:pPr>
            <a:r>
              <a:rPr lang="fr-FR" altLang="en-US" sz="2200">
                <a:latin typeface="Calibri" panose="020F0502020204030204" pitchFamily="34" charset="0"/>
              </a:rPr>
              <a:t>                   swapped=true;</a:t>
            </a:r>
          </a:p>
          <a:p>
            <a:pPr>
              <a:buClrTx/>
              <a:buSzTx/>
              <a:buFont typeface="Arial" panose="020B0604020202020204" pitchFamily="34" charset="0"/>
              <a:buNone/>
            </a:pPr>
            <a:r>
              <a:rPr lang="fr-FR" altLang="en-US" sz="2200">
                <a:latin typeface="Calibri" panose="020F0502020204030204" pitchFamily="34" charset="0"/>
              </a:rPr>
              <a:t>                 }</a:t>
            </a:r>
          </a:p>
          <a:p>
            <a:pPr>
              <a:buClrTx/>
              <a:buSzTx/>
              <a:buFont typeface="Arial" panose="020B0604020202020204" pitchFamily="34" charset="0"/>
              <a:buNone/>
            </a:pPr>
            <a:r>
              <a:rPr lang="fr-FR" altLang="en-US" sz="2200">
                <a:latin typeface="Calibri" panose="020F0502020204030204" pitchFamily="34" charset="0"/>
              </a:rPr>
              <a:t>           }</a:t>
            </a:r>
          </a:p>
          <a:p>
            <a:pPr>
              <a:buClrTx/>
              <a:buSzTx/>
              <a:buFont typeface="Arial" panose="020B0604020202020204" pitchFamily="34" charset="0"/>
              <a:buNone/>
            </a:pPr>
            <a:r>
              <a:rPr lang="fr-FR" altLang="en-US" sz="2200">
                <a:latin typeface="Calibri" panose="020F0502020204030204" pitchFamily="34" charset="0"/>
              </a:rPr>
              <a:t>         while(swapped);</a:t>
            </a:r>
          </a:p>
          <a:p>
            <a:pPr>
              <a:buClrTx/>
              <a:buSzTx/>
              <a:buFont typeface="Arial" panose="020B0604020202020204" pitchFamily="34" charset="0"/>
              <a:buNone/>
            </a:pPr>
            <a:r>
              <a:rPr lang="fr-FR" altLang="en-US" sz="2200">
                <a:latin typeface="Calibri" panose="020F0502020204030204" pitchFamily="34" charset="0"/>
              </a:rPr>
              <a:t>      }</a:t>
            </a:r>
          </a:p>
        </p:txBody>
      </p:sp>
      <p:sp>
        <p:nvSpPr>
          <p:cNvPr id="11269" name="Rectangle 3">
            <a:extLst>
              <a:ext uri="{FF2B5EF4-FFF2-40B4-BE49-F238E27FC236}">
                <a16:creationId xmlns:a16="http://schemas.microsoft.com/office/drawing/2014/main" id="{3F1C1D90-BFEF-42B8-9405-41943024A1FC}"/>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Bubble sort</a:t>
            </a:r>
          </a:p>
        </p:txBody>
      </p:sp>
      <p:sp>
        <p:nvSpPr>
          <p:cNvPr id="11270" name="Text Box 4">
            <a:extLst>
              <a:ext uri="{FF2B5EF4-FFF2-40B4-BE49-F238E27FC236}">
                <a16:creationId xmlns:a16="http://schemas.microsoft.com/office/drawing/2014/main" id="{4EA1F684-59D6-49C5-984E-8601140046E3}"/>
              </a:ext>
            </a:extLst>
          </p:cNvPr>
          <p:cNvSpPr txBox="1">
            <a:spLocks noChangeArrowheads="1"/>
          </p:cNvSpPr>
          <p:nvPr/>
        </p:nvSpPr>
        <p:spPr bwMode="auto">
          <a:xfrm>
            <a:off x="5943600" y="4953000"/>
            <a:ext cx="2895600" cy="46672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2400"/>
              <a:t>Complexity  O(n</a:t>
            </a:r>
            <a:r>
              <a:rPr lang="en-US" altLang="en-US" sz="2400" baseline="30000"/>
              <a:t>2</a:t>
            </a:r>
            <a:r>
              <a:rPr lang="en-US" altLang="en-US" sz="2400"/>
              <a:t>)</a:t>
            </a:r>
          </a:p>
        </p:txBody>
      </p:sp>
      <p:sp>
        <p:nvSpPr>
          <p:cNvPr id="11271" name="Text Box 5">
            <a:extLst>
              <a:ext uri="{FF2B5EF4-FFF2-40B4-BE49-F238E27FC236}">
                <a16:creationId xmlns:a16="http://schemas.microsoft.com/office/drawing/2014/main" id="{A3E615D6-1632-4721-B98C-BDDE4165F1FE}"/>
              </a:ext>
            </a:extLst>
          </p:cNvPr>
          <p:cNvSpPr txBox="1">
            <a:spLocks noChangeArrowheads="1"/>
          </p:cNvSpPr>
          <p:nvPr/>
        </p:nvSpPr>
        <p:spPr bwMode="auto">
          <a:xfrm>
            <a:off x="5867400" y="6019800"/>
            <a:ext cx="2895600"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2400"/>
              <a:t>Best case  O(n)</a:t>
            </a:r>
          </a:p>
        </p:txBody>
      </p:sp>
      <p:pic>
        <p:nvPicPr>
          <p:cNvPr id="11272" name="Picture 6" descr="bubbleSort">
            <a:extLst>
              <a:ext uri="{FF2B5EF4-FFF2-40B4-BE49-F238E27FC236}">
                <a16:creationId xmlns:a16="http://schemas.microsoft.com/office/drawing/2014/main" id="{3E578359-84E6-41FA-8525-CDEE13237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1219200"/>
            <a:ext cx="3484562"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431CF9B1-53E6-4F68-A327-4CC64013E31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2291" name="Slide Number Placeholder 5">
            <a:extLst>
              <a:ext uri="{FF2B5EF4-FFF2-40B4-BE49-F238E27FC236}">
                <a16:creationId xmlns:a16="http://schemas.microsoft.com/office/drawing/2014/main" id="{9DAE4224-BDA5-4EF6-8D53-89B6CFDEC6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D2FAE230-0851-40D7-B57C-A557F76F2236}" type="slidenum">
              <a:rPr lang="en-US" altLang="en-US" sz="1200">
                <a:solidFill>
                  <a:srgbClr val="898989"/>
                </a:solidFill>
              </a:rPr>
              <a:pPr eaLnBrk="1" hangingPunct="1"/>
              <a:t>11</a:t>
            </a:fld>
            <a:r>
              <a:rPr lang="en-US" altLang="en-US" sz="1200">
                <a:solidFill>
                  <a:srgbClr val="898989"/>
                </a:solidFill>
              </a:rPr>
              <a:t>/43</a:t>
            </a:r>
          </a:p>
        </p:txBody>
      </p:sp>
      <p:sp>
        <p:nvSpPr>
          <p:cNvPr id="12292" name="Rectangle 2">
            <a:extLst>
              <a:ext uri="{FF2B5EF4-FFF2-40B4-BE49-F238E27FC236}">
                <a16:creationId xmlns:a16="http://schemas.microsoft.com/office/drawing/2014/main" id="{16F969FB-EC0C-46AE-9D54-6987E76EEC56}"/>
              </a:ext>
            </a:extLst>
          </p:cNvPr>
          <p:cNvSpPr>
            <a:spLocks noGrp="1"/>
          </p:cNvSpPr>
          <p:nvPr>
            <p:ph type="title"/>
          </p:nvPr>
        </p:nvSpPr>
        <p:spPr>
          <a:xfrm>
            <a:off x="457200" y="2590800"/>
            <a:ext cx="8229600" cy="701675"/>
          </a:xfrm>
          <a:noFill/>
        </p:spPr>
        <p:txBody>
          <a:bodyPr>
            <a:spAutoFit/>
          </a:bodyPr>
          <a:lstStyle/>
          <a:p>
            <a:r>
              <a:rPr lang="en-US" altLang="en-US" sz="4000" b="1">
                <a:solidFill>
                  <a:schemeClr val="hlink"/>
                </a:solidFill>
                <a:latin typeface="Calibri" panose="020F0502020204030204" pitchFamily="34" charset="0"/>
              </a:rPr>
              <a:t>Efficient Sorting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a:extLst>
              <a:ext uri="{FF2B5EF4-FFF2-40B4-BE49-F238E27FC236}">
                <a16:creationId xmlns:a16="http://schemas.microsoft.com/office/drawing/2014/main" id="{5FE27E9F-143B-4BAB-80BE-1F7F2F0D15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3315" name="Slide Number Placeholder 5">
            <a:extLst>
              <a:ext uri="{FF2B5EF4-FFF2-40B4-BE49-F238E27FC236}">
                <a16:creationId xmlns:a16="http://schemas.microsoft.com/office/drawing/2014/main" id="{23E4F640-1B99-4E8E-B7D7-CCE0255F24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B96574B8-1D24-4112-A1EB-F8FB91CA858C}" type="slidenum">
              <a:rPr lang="en-US" altLang="en-US" sz="1200">
                <a:solidFill>
                  <a:srgbClr val="898989"/>
                </a:solidFill>
              </a:rPr>
              <a:pPr eaLnBrk="1" hangingPunct="1"/>
              <a:t>12</a:t>
            </a:fld>
            <a:r>
              <a:rPr lang="en-US" altLang="en-US" sz="1200">
                <a:solidFill>
                  <a:srgbClr val="898989"/>
                </a:solidFill>
              </a:rPr>
              <a:t>/43</a:t>
            </a:r>
          </a:p>
        </p:txBody>
      </p:sp>
      <p:sp>
        <p:nvSpPr>
          <p:cNvPr id="13316" name="Rectangle 2">
            <a:extLst>
              <a:ext uri="{FF2B5EF4-FFF2-40B4-BE49-F238E27FC236}">
                <a16:creationId xmlns:a16="http://schemas.microsoft.com/office/drawing/2014/main" id="{624C30CB-B5DA-4238-BEDA-06BACE325FD9}"/>
              </a:ext>
            </a:extLst>
          </p:cNvPr>
          <p:cNvSpPr>
            <a:spLocks noGrp="1"/>
          </p:cNvSpPr>
          <p:nvPr>
            <p:ph type="title"/>
          </p:nvPr>
        </p:nvSpPr>
        <p:spPr>
          <a:xfrm>
            <a:off x="2362200" y="593725"/>
            <a:ext cx="3962400" cy="701675"/>
          </a:xfrm>
          <a:noFill/>
        </p:spPr>
        <p:txBody>
          <a:bodyPr>
            <a:spAutoFit/>
          </a:bodyPr>
          <a:lstStyle/>
          <a:p>
            <a:r>
              <a:rPr lang="en-US" altLang="en-US" sz="4000" b="1">
                <a:solidFill>
                  <a:srgbClr val="CC3300"/>
                </a:solidFill>
                <a:latin typeface="Calibri" panose="020F0502020204030204" pitchFamily="34" charset="0"/>
              </a:rPr>
              <a:t>Quicksort - 1</a:t>
            </a:r>
          </a:p>
        </p:txBody>
      </p:sp>
      <p:sp>
        <p:nvSpPr>
          <p:cNvPr id="13317" name="Rectangle 5">
            <a:extLst>
              <a:ext uri="{FF2B5EF4-FFF2-40B4-BE49-F238E27FC236}">
                <a16:creationId xmlns:a16="http://schemas.microsoft.com/office/drawing/2014/main" id="{2F03392B-0B55-4E92-855A-C29452D34B6A}"/>
              </a:ext>
            </a:extLst>
          </p:cNvPr>
          <p:cNvSpPr>
            <a:spLocks noGrp="1" noChangeArrowheads="1"/>
          </p:cNvSpPr>
          <p:nvPr>
            <p:ph type="body" idx="1"/>
          </p:nvPr>
        </p:nvSpPr>
        <p:spPr>
          <a:xfrm>
            <a:off x="685800" y="1631950"/>
            <a:ext cx="7848600" cy="41592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ClrTx/>
              <a:buSzTx/>
              <a:buFont typeface="Arial" panose="020B0604020202020204" pitchFamily="34" charset="0"/>
              <a:buChar char="•"/>
            </a:pPr>
            <a:r>
              <a:rPr lang="en-US" altLang="en-US">
                <a:latin typeface="Calibri" panose="020F0502020204030204" pitchFamily="34" charset="0"/>
              </a:rPr>
              <a:t>Efficient sorting algorithm</a:t>
            </a:r>
          </a:p>
          <a:p>
            <a:pPr lvl="1"/>
            <a:r>
              <a:rPr lang="en-US" altLang="en-US"/>
              <a:t>Discovered by C.A.R. Hoare</a:t>
            </a:r>
          </a:p>
          <a:p>
            <a:pPr>
              <a:buClrTx/>
              <a:buSzTx/>
              <a:buFont typeface="Arial" panose="020B0604020202020204" pitchFamily="34" charset="0"/>
              <a:buChar char="•"/>
            </a:pPr>
            <a:r>
              <a:rPr lang="en-US" altLang="en-US">
                <a:latin typeface="Calibri" panose="020F0502020204030204" pitchFamily="34" charset="0"/>
              </a:rPr>
              <a:t>Example of Divide and Conquer algorithm</a:t>
            </a:r>
          </a:p>
          <a:p>
            <a:pPr>
              <a:buClrTx/>
              <a:buSzTx/>
              <a:buFont typeface="Arial" panose="020B0604020202020204" pitchFamily="34" charset="0"/>
              <a:buChar char="•"/>
            </a:pPr>
            <a:r>
              <a:rPr lang="en-US" altLang="en-US">
                <a:latin typeface="Calibri" panose="020F0502020204030204" pitchFamily="34" charset="0"/>
              </a:rPr>
              <a:t>Two phases</a:t>
            </a:r>
          </a:p>
          <a:p>
            <a:pPr lvl="1"/>
            <a:r>
              <a:rPr lang="en-US" altLang="en-US"/>
              <a:t>Partition phase</a:t>
            </a:r>
          </a:p>
          <a:p>
            <a:pPr lvl="2"/>
            <a:r>
              <a:rPr lang="en-US" altLang="en-US"/>
              <a:t>Divides the work into half</a:t>
            </a:r>
          </a:p>
          <a:p>
            <a:pPr lvl="1"/>
            <a:r>
              <a:rPr lang="en-US" altLang="en-US"/>
              <a:t>Sort phase</a:t>
            </a:r>
          </a:p>
          <a:p>
            <a:pPr lvl="2"/>
            <a:r>
              <a:rPr lang="en-US" altLang="en-US"/>
              <a:t>Conquers the halves!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a:extLst>
              <a:ext uri="{FF2B5EF4-FFF2-40B4-BE49-F238E27FC236}">
                <a16:creationId xmlns:a16="http://schemas.microsoft.com/office/drawing/2014/main" id="{17040442-16D4-4387-9CE8-BDB3824CBA5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4339" name="Slide Number Placeholder 5">
            <a:extLst>
              <a:ext uri="{FF2B5EF4-FFF2-40B4-BE49-F238E27FC236}">
                <a16:creationId xmlns:a16="http://schemas.microsoft.com/office/drawing/2014/main" id="{A5FB343F-5AE8-4918-B18A-FACFAB012C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742D772C-81E2-4118-B5B4-8671D7EA2A79}" type="slidenum">
              <a:rPr lang="en-US" altLang="en-US" sz="1200">
                <a:solidFill>
                  <a:srgbClr val="898989"/>
                </a:solidFill>
              </a:rPr>
              <a:pPr eaLnBrk="1" hangingPunct="1"/>
              <a:t>13</a:t>
            </a:fld>
            <a:r>
              <a:rPr lang="en-US" altLang="en-US" sz="1200">
                <a:solidFill>
                  <a:srgbClr val="898989"/>
                </a:solidFill>
              </a:rPr>
              <a:t>/43</a:t>
            </a:r>
          </a:p>
        </p:txBody>
      </p:sp>
      <p:sp>
        <p:nvSpPr>
          <p:cNvPr id="14340" name="Rectangle 5">
            <a:extLst>
              <a:ext uri="{FF2B5EF4-FFF2-40B4-BE49-F238E27FC236}">
                <a16:creationId xmlns:a16="http://schemas.microsoft.com/office/drawing/2014/main" id="{5861F982-687E-4BEF-BA55-AC504040792B}"/>
              </a:ext>
            </a:extLst>
          </p:cNvPr>
          <p:cNvSpPr>
            <a:spLocks noGrp="1" noChangeArrowheads="1"/>
          </p:cNvSpPr>
          <p:nvPr>
            <p:ph type="body" idx="1"/>
          </p:nvPr>
        </p:nvSpPr>
        <p:spPr>
          <a:xfrm>
            <a:off x="635000" y="533400"/>
            <a:ext cx="7848600" cy="24780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ClrTx/>
              <a:buSzTx/>
              <a:buFont typeface="Arial" panose="020B0604020202020204" pitchFamily="34" charset="0"/>
              <a:buChar char="•"/>
            </a:pPr>
            <a:r>
              <a:rPr lang="en-US" altLang="en-US">
                <a:latin typeface="Calibri" panose="020F0502020204030204" pitchFamily="34" charset="0"/>
              </a:rPr>
              <a:t>Partition</a:t>
            </a:r>
          </a:p>
          <a:p>
            <a:pPr lvl="1"/>
            <a:r>
              <a:rPr lang="en-US" altLang="en-US"/>
              <a:t>Choose a pivot</a:t>
            </a:r>
          </a:p>
          <a:p>
            <a:pPr lvl="1"/>
            <a:r>
              <a:rPr lang="en-US" altLang="en-US"/>
              <a:t>Find the position for the pivot so that </a:t>
            </a:r>
          </a:p>
          <a:p>
            <a:pPr lvl="2"/>
            <a:r>
              <a:rPr lang="en-US" altLang="en-US"/>
              <a:t>all elements to the left are less</a:t>
            </a:r>
          </a:p>
          <a:p>
            <a:pPr lvl="2"/>
            <a:r>
              <a:rPr lang="en-US" altLang="en-US"/>
              <a:t>all elements to the right are greater</a:t>
            </a:r>
          </a:p>
        </p:txBody>
      </p:sp>
      <p:grpSp>
        <p:nvGrpSpPr>
          <p:cNvPr id="14341" name="Group 10">
            <a:extLst>
              <a:ext uri="{FF2B5EF4-FFF2-40B4-BE49-F238E27FC236}">
                <a16:creationId xmlns:a16="http://schemas.microsoft.com/office/drawing/2014/main" id="{752194C5-819E-4B07-9230-A2C800F627E1}"/>
              </a:ext>
            </a:extLst>
          </p:cNvPr>
          <p:cNvGrpSpPr>
            <a:grpSpLocks/>
          </p:cNvGrpSpPr>
          <p:nvPr/>
        </p:nvGrpSpPr>
        <p:grpSpPr bwMode="auto">
          <a:xfrm>
            <a:off x="914400" y="3124200"/>
            <a:ext cx="7239000" cy="685800"/>
            <a:chOff x="576" y="2400"/>
            <a:chExt cx="4560" cy="432"/>
          </a:xfrm>
        </p:grpSpPr>
        <p:sp>
          <p:nvSpPr>
            <p:cNvPr id="14359" name="Rectangle 11">
              <a:extLst>
                <a:ext uri="{FF2B5EF4-FFF2-40B4-BE49-F238E27FC236}">
                  <a16:creationId xmlns:a16="http://schemas.microsoft.com/office/drawing/2014/main" id="{EB7EF874-8D9F-40A2-83BF-5F6C92ED7EA5}"/>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60" name="Rectangle 12">
              <a:extLst>
                <a:ext uri="{FF2B5EF4-FFF2-40B4-BE49-F238E27FC236}">
                  <a16:creationId xmlns:a16="http://schemas.microsoft.com/office/drawing/2014/main" id="{7C4E7E11-D7AA-4AD9-BF82-294423DF6C8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61" name="Text Box 13">
              <a:extLst>
                <a:ext uri="{FF2B5EF4-FFF2-40B4-BE49-F238E27FC236}">
                  <a16:creationId xmlns:a16="http://schemas.microsoft.com/office/drawing/2014/main" id="{3390AA05-ACBA-4ED0-816A-28B4A3594ECE}"/>
                </a:ext>
              </a:extLst>
            </p:cNvPr>
            <p:cNvSpPr txBox="1">
              <a:spLocks noChangeArrowheads="1"/>
            </p:cNvSpPr>
            <p:nvPr/>
          </p:nvSpPr>
          <p:spPr bwMode="auto">
            <a:xfrm>
              <a:off x="902" y="2472"/>
              <a:ext cx="7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cs typeface="Arial" panose="020B0604020202020204" pitchFamily="34" charset="0"/>
                </a:rPr>
                <a:t>≤</a:t>
              </a:r>
              <a:r>
                <a:rPr lang="en-US" altLang="en-US" sz="2400" b="1"/>
                <a:t> pivot</a:t>
              </a:r>
              <a:endParaRPr lang="en-US" altLang="en-US" sz="2400">
                <a:latin typeface="Times New Roman" panose="02020603050405020304" pitchFamily="18" charset="0"/>
              </a:endParaRPr>
            </a:p>
          </p:txBody>
        </p:sp>
        <p:sp>
          <p:nvSpPr>
            <p:cNvPr id="14362" name="Text Box 14">
              <a:extLst>
                <a:ext uri="{FF2B5EF4-FFF2-40B4-BE49-F238E27FC236}">
                  <a16:creationId xmlns:a16="http://schemas.microsoft.com/office/drawing/2014/main" id="{50CC7DA3-0B0B-430D-A9AF-1BBE1F6E18D5}"/>
                </a:ext>
              </a:extLst>
            </p:cNvPr>
            <p:cNvSpPr txBox="1">
              <a:spLocks noChangeArrowheads="1"/>
            </p:cNvSpPr>
            <p:nvPr/>
          </p:nvSpPr>
          <p:spPr bwMode="auto">
            <a:xfrm>
              <a:off x="3696" y="2472"/>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&gt; pivot</a:t>
              </a:r>
              <a:endParaRPr lang="en-US" altLang="en-US" sz="2400">
                <a:latin typeface="Times New Roman" panose="02020603050405020304" pitchFamily="18" charset="0"/>
              </a:endParaRPr>
            </a:p>
          </p:txBody>
        </p:sp>
        <p:sp>
          <p:nvSpPr>
            <p:cNvPr id="14363" name="Text Box 15">
              <a:extLst>
                <a:ext uri="{FF2B5EF4-FFF2-40B4-BE49-F238E27FC236}">
                  <a16:creationId xmlns:a16="http://schemas.microsoft.com/office/drawing/2014/main" id="{156EAF42-E6C8-4CDC-9875-6B762E97B816}"/>
                </a:ext>
              </a:extLst>
            </p:cNvPr>
            <p:cNvSpPr txBox="1">
              <a:spLocks noChangeArrowheads="1"/>
            </p:cNvSpPr>
            <p:nvPr/>
          </p:nvSpPr>
          <p:spPr bwMode="auto">
            <a:xfrm>
              <a:off x="2448" y="2472"/>
              <a:ext cx="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pivot</a:t>
              </a:r>
              <a:endParaRPr lang="en-US" altLang="en-US" sz="2400">
                <a:latin typeface="Times New Roman" panose="02020603050405020304" pitchFamily="18" charset="0"/>
              </a:endParaRPr>
            </a:p>
          </p:txBody>
        </p:sp>
      </p:grpSp>
      <p:sp>
        <p:nvSpPr>
          <p:cNvPr id="14342" name="Rectangle 16">
            <a:extLst>
              <a:ext uri="{FF2B5EF4-FFF2-40B4-BE49-F238E27FC236}">
                <a16:creationId xmlns:a16="http://schemas.microsoft.com/office/drawing/2014/main" id="{4AFDF0F6-0E29-4C6B-AFF0-0FC37888A462}"/>
              </a:ext>
            </a:extLst>
          </p:cNvPr>
          <p:cNvSpPr>
            <a:spLocks noChangeArrowheads="1"/>
          </p:cNvSpPr>
          <p:nvPr/>
        </p:nvSpPr>
        <p:spPr bwMode="auto">
          <a:xfrm>
            <a:off x="609600" y="3962400"/>
            <a:ext cx="7848600"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spcBef>
                <a:spcPct val="20000"/>
              </a:spcBef>
              <a:buFont typeface="Arial" panose="020B0604020202020204" pitchFamily="34" charset="0"/>
              <a:buChar char="•"/>
            </a:pPr>
            <a:r>
              <a:rPr lang="en-US" altLang="en-US" sz="3200">
                <a:latin typeface="Calibri" panose="020F0502020204030204" pitchFamily="34" charset="0"/>
              </a:rPr>
              <a:t>Conquer</a:t>
            </a:r>
          </a:p>
          <a:p>
            <a:pPr lvl="1">
              <a:spcBef>
                <a:spcPct val="20000"/>
              </a:spcBef>
              <a:buFont typeface="Arial" panose="020B0604020202020204" pitchFamily="34" charset="0"/>
              <a:buChar char="–"/>
            </a:pPr>
            <a:r>
              <a:rPr lang="en-US" altLang="en-US" sz="2800">
                <a:latin typeface="Calibri" panose="020F0502020204030204" pitchFamily="34" charset="0"/>
              </a:rPr>
              <a:t>Apply the same algorithm to each half</a:t>
            </a:r>
          </a:p>
        </p:txBody>
      </p:sp>
      <p:grpSp>
        <p:nvGrpSpPr>
          <p:cNvPr id="14343" name="Group 17">
            <a:extLst>
              <a:ext uri="{FF2B5EF4-FFF2-40B4-BE49-F238E27FC236}">
                <a16:creationId xmlns:a16="http://schemas.microsoft.com/office/drawing/2014/main" id="{F7C0236A-62C1-4627-B61D-776C3825F370}"/>
              </a:ext>
            </a:extLst>
          </p:cNvPr>
          <p:cNvGrpSpPr>
            <a:grpSpLocks/>
          </p:cNvGrpSpPr>
          <p:nvPr/>
        </p:nvGrpSpPr>
        <p:grpSpPr bwMode="auto">
          <a:xfrm>
            <a:off x="914400" y="5105400"/>
            <a:ext cx="7772400" cy="1219200"/>
            <a:chOff x="672" y="1392"/>
            <a:chExt cx="4896" cy="768"/>
          </a:xfrm>
        </p:grpSpPr>
        <p:sp>
          <p:nvSpPr>
            <p:cNvPr id="14345" name="Rectangle 18">
              <a:extLst>
                <a:ext uri="{FF2B5EF4-FFF2-40B4-BE49-F238E27FC236}">
                  <a16:creationId xmlns:a16="http://schemas.microsoft.com/office/drawing/2014/main" id="{7CC309B0-537E-40CE-B8A5-EC571A7ADB28}"/>
                </a:ext>
              </a:extLst>
            </p:cNvPr>
            <p:cNvSpPr>
              <a:spLocks noChangeArrowheads="1"/>
            </p:cNvSpPr>
            <p:nvPr/>
          </p:nvSpPr>
          <p:spPr bwMode="auto">
            <a:xfrm>
              <a:off x="3648" y="1728"/>
              <a:ext cx="1920" cy="432"/>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46" name="Rectangle 19">
              <a:extLst>
                <a:ext uri="{FF2B5EF4-FFF2-40B4-BE49-F238E27FC236}">
                  <a16:creationId xmlns:a16="http://schemas.microsoft.com/office/drawing/2014/main" id="{D5A506BD-0E8F-4687-97DC-9E1345DBF02C}"/>
                </a:ext>
              </a:extLst>
            </p:cNvPr>
            <p:cNvSpPr>
              <a:spLocks noChangeArrowheads="1"/>
            </p:cNvSpPr>
            <p:nvPr/>
          </p:nvSpPr>
          <p:spPr bwMode="auto">
            <a:xfrm>
              <a:off x="2851" y="1728"/>
              <a:ext cx="576" cy="432"/>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47" name="Text Box 20">
              <a:extLst>
                <a:ext uri="{FF2B5EF4-FFF2-40B4-BE49-F238E27FC236}">
                  <a16:creationId xmlns:a16="http://schemas.microsoft.com/office/drawing/2014/main" id="{9286DD34-1F87-433A-9D0B-D2F1F8A2F229}"/>
                </a:ext>
              </a:extLst>
            </p:cNvPr>
            <p:cNvSpPr txBox="1">
              <a:spLocks noChangeArrowheads="1"/>
            </p:cNvSpPr>
            <p:nvPr/>
          </p:nvSpPr>
          <p:spPr bwMode="auto">
            <a:xfrm>
              <a:off x="1248" y="1392"/>
              <a:ext cx="7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solidFill>
                    <a:srgbClr val="FC0128"/>
                  </a:solidFill>
                  <a:cs typeface="Arial" panose="020B0604020202020204" pitchFamily="34" charset="0"/>
                </a:rPr>
                <a:t>≤</a:t>
              </a:r>
              <a:r>
                <a:rPr lang="en-US" altLang="en-US" sz="2400" b="1">
                  <a:solidFill>
                    <a:srgbClr val="FC0128"/>
                  </a:solidFill>
                </a:rPr>
                <a:t> pivot</a:t>
              </a:r>
              <a:endParaRPr lang="en-US" altLang="en-US" sz="2400">
                <a:solidFill>
                  <a:srgbClr val="FC0128"/>
                </a:solidFill>
                <a:latin typeface="Times New Roman" panose="02020603050405020304" pitchFamily="18" charset="0"/>
              </a:endParaRPr>
            </a:p>
          </p:txBody>
        </p:sp>
        <p:sp>
          <p:nvSpPr>
            <p:cNvPr id="14348" name="Text Box 21">
              <a:extLst>
                <a:ext uri="{FF2B5EF4-FFF2-40B4-BE49-F238E27FC236}">
                  <a16:creationId xmlns:a16="http://schemas.microsoft.com/office/drawing/2014/main" id="{0A6A67BB-025C-4869-AB4A-63EBCB123C0D}"/>
                </a:ext>
              </a:extLst>
            </p:cNvPr>
            <p:cNvSpPr txBox="1">
              <a:spLocks noChangeArrowheads="1"/>
            </p:cNvSpPr>
            <p:nvPr/>
          </p:nvSpPr>
          <p:spPr bwMode="auto">
            <a:xfrm>
              <a:off x="4176" y="1392"/>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solidFill>
                    <a:schemeClr val="accent2"/>
                  </a:solidFill>
                </a:rPr>
                <a:t>&gt; pivot</a:t>
              </a:r>
              <a:endParaRPr lang="en-US" altLang="en-US" sz="2400">
                <a:solidFill>
                  <a:schemeClr val="accent2"/>
                </a:solidFill>
                <a:latin typeface="Times New Roman" panose="02020603050405020304" pitchFamily="18" charset="0"/>
              </a:endParaRPr>
            </a:p>
          </p:txBody>
        </p:sp>
        <p:sp>
          <p:nvSpPr>
            <p:cNvPr id="14349" name="Text Box 22">
              <a:extLst>
                <a:ext uri="{FF2B5EF4-FFF2-40B4-BE49-F238E27FC236}">
                  <a16:creationId xmlns:a16="http://schemas.microsoft.com/office/drawing/2014/main" id="{BF62452D-AE25-47E4-928F-D861CC2FBB48}"/>
                </a:ext>
              </a:extLst>
            </p:cNvPr>
            <p:cNvSpPr txBox="1">
              <a:spLocks noChangeArrowheads="1"/>
            </p:cNvSpPr>
            <p:nvPr/>
          </p:nvSpPr>
          <p:spPr bwMode="auto">
            <a:xfrm>
              <a:off x="2832" y="1800"/>
              <a:ext cx="5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63DE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solidFill>
                    <a:srgbClr val="063DE8"/>
                  </a:solidFill>
                </a:rPr>
                <a:t>pivot</a:t>
              </a:r>
              <a:endParaRPr lang="en-US" altLang="en-US" sz="2400">
                <a:solidFill>
                  <a:srgbClr val="063DE8"/>
                </a:solidFill>
                <a:latin typeface="Times New Roman" panose="02020603050405020304" pitchFamily="18" charset="0"/>
              </a:endParaRPr>
            </a:p>
          </p:txBody>
        </p:sp>
        <p:sp>
          <p:nvSpPr>
            <p:cNvPr id="14350" name="Rectangle 23">
              <a:extLst>
                <a:ext uri="{FF2B5EF4-FFF2-40B4-BE49-F238E27FC236}">
                  <a16:creationId xmlns:a16="http://schemas.microsoft.com/office/drawing/2014/main" id="{1000F131-80D1-479D-BDF5-659F163662C6}"/>
                </a:ext>
              </a:extLst>
            </p:cNvPr>
            <p:cNvSpPr>
              <a:spLocks noChangeArrowheads="1"/>
            </p:cNvSpPr>
            <p:nvPr/>
          </p:nvSpPr>
          <p:spPr bwMode="auto">
            <a:xfrm>
              <a:off x="672" y="1728"/>
              <a:ext cx="2016" cy="432"/>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51" name="Rectangle 24">
              <a:extLst>
                <a:ext uri="{FF2B5EF4-FFF2-40B4-BE49-F238E27FC236}">
                  <a16:creationId xmlns:a16="http://schemas.microsoft.com/office/drawing/2014/main" id="{023B0DDC-D6B8-484B-AC42-42A0819C6C96}"/>
                </a:ext>
              </a:extLst>
            </p:cNvPr>
            <p:cNvSpPr>
              <a:spLocks noChangeArrowheads="1"/>
            </p:cNvSpPr>
            <p:nvPr/>
          </p:nvSpPr>
          <p:spPr bwMode="auto">
            <a:xfrm>
              <a:off x="1488" y="1728"/>
              <a:ext cx="384" cy="432"/>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52" name="Text Box 25">
              <a:extLst>
                <a:ext uri="{FF2B5EF4-FFF2-40B4-BE49-F238E27FC236}">
                  <a16:creationId xmlns:a16="http://schemas.microsoft.com/office/drawing/2014/main" id="{10E67205-78F7-4E58-8CA4-DD301AB6C883}"/>
                </a:ext>
              </a:extLst>
            </p:cNvPr>
            <p:cNvSpPr txBox="1">
              <a:spLocks noChangeArrowheads="1"/>
            </p:cNvSpPr>
            <p:nvPr/>
          </p:nvSpPr>
          <p:spPr bwMode="auto">
            <a:xfrm>
              <a:off x="864" y="1800"/>
              <a:ext cx="4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solidFill>
                    <a:srgbClr val="FC0128"/>
                  </a:solidFill>
                  <a:latin typeface="Times New Roman" panose="02020603050405020304" pitchFamily="18" charset="0"/>
                </a:rPr>
                <a:t>≤</a:t>
              </a:r>
              <a:r>
                <a:rPr lang="en-US" altLang="en-US" sz="2400" b="1"/>
                <a:t> p’</a:t>
              </a:r>
            </a:p>
          </p:txBody>
        </p:sp>
        <p:sp>
          <p:nvSpPr>
            <p:cNvPr id="14353" name="Text Box 26">
              <a:extLst>
                <a:ext uri="{FF2B5EF4-FFF2-40B4-BE49-F238E27FC236}">
                  <a16:creationId xmlns:a16="http://schemas.microsoft.com/office/drawing/2014/main" id="{7B6BD588-F28E-4F61-A99A-A63EF4F3A433}"/>
                </a:ext>
              </a:extLst>
            </p:cNvPr>
            <p:cNvSpPr txBox="1">
              <a:spLocks noChangeArrowheads="1"/>
            </p:cNvSpPr>
            <p:nvPr/>
          </p:nvSpPr>
          <p:spPr bwMode="auto">
            <a:xfrm>
              <a:off x="1488" y="180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 p’</a:t>
              </a:r>
              <a:endParaRPr lang="en-US" altLang="en-US" sz="2400">
                <a:latin typeface="Times New Roman" panose="02020603050405020304" pitchFamily="18" charset="0"/>
              </a:endParaRPr>
            </a:p>
          </p:txBody>
        </p:sp>
        <p:sp>
          <p:nvSpPr>
            <p:cNvPr id="14354" name="Text Box 27">
              <a:extLst>
                <a:ext uri="{FF2B5EF4-FFF2-40B4-BE49-F238E27FC236}">
                  <a16:creationId xmlns:a16="http://schemas.microsoft.com/office/drawing/2014/main" id="{790A811D-FFFF-46DA-9B46-F55EE6B12147}"/>
                </a:ext>
              </a:extLst>
            </p:cNvPr>
            <p:cNvSpPr txBox="1">
              <a:spLocks noChangeArrowheads="1"/>
            </p:cNvSpPr>
            <p:nvPr/>
          </p:nvSpPr>
          <p:spPr bwMode="auto">
            <a:xfrm>
              <a:off x="2016" y="1800"/>
              <a:ext cx="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&gt; p’</a:t>
              </a:r>
              <a:endParaRPr lang="en-US" altLang="en-US" sz="2400">
                <a:latin typeface="Times New Roman" panose="02020603050405020304" pitchFamily="18" charset="0"/>
              </a:endParaRPr>
            </a:p>
          </p:txBody>
        </p:sp>
        <p:sp>
          <p:nvSpPr>
            <p:cNvPr id="14355" name="Rectangle 28">
              <a:extLst>
                <a:ext uri="{FF2B5EF4-FFF2-40B4-BE49-F238E27FC236}">
                  <a16:creationId xmlns:a16="http://schemas.microsoft.com/office/drawing/2014/main" id="{174CBD0D-957B-499A-80A0-120FB7AF24B2}"/>
                </a:ext>
              </a:extLst>
            </p:cNvPr>
            <p:cNvSpPr>
              <a:spLocks noChangeArrowheads="1"/>
            </p:cNvSpPr>
            <p:nvPr/>
          </p:nvSpPr>
          <p:spPr bwMode="auto">
            <a:xfrm>
              <a:off x="4320" y="1728"/>
              <a:ext cx="384" cy="432"/>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14356" name="Text Box 29">
              <a:extLst>
                <a:ext uri="{FF2B5EF4-FFF2-40B4-BE49-F238E27FC236}">
                  <a16:creationId xmlns:a16="http://schemas.microsoft.com/office/drawing/2014/main" id="{619D5D10-E949-42EE-B9CC-6BCE03F25A04}"/>
                </a:ext>
              </a:extLst>
            </p:cNvPr>
            <p:cNvSpPr txBox="1">
              <a:spLocks noChangeArrowheads="1"/>
            </p:cNvSpPr>
            <p:nvPr/>
          </p:nvSpPr>
          <p:spPr bwMode="auto">
            <a:xfrm>
              <a:off x="3792" y="1800"/>
              <a:ext cx="4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solidFill>
                    <a:srgbClr val="FC0128"/>
                  </a:solidFill>
                  <a:latin typeface="Times New Roman" panose="02020603050405020304" pitchFamily="18" charset="0"/>
                </a:rPr>
                <a:t>≤</a:t>
              </a:r>
              <a:r>
                <a:rPr lang="en-US" altLang="en-US" sz="2400" b="1"/>
                <a:t> p”</a:t>
              </a:r>
            </a:p>
          </p:txBody>
        </p:sp>
        <p:sp>
          <p:nvSpPr>
            <p:cNvPr id="14357" name="Text Box 30">
              <a:extLst>
                <a:ext uri="{FF2B5EF4-FFF2-40B4-BE49-F238E27FC236}">
                  <a16:creationId xmlns:a16="http://schemas.microsoft.com/office/drawing/2014/main" id="{3444BED9-A701-43F3-A650-FEE13266D6EE}"/>
                </a:ext>
              </a:extLst>
            </p:cNvPr>
            <p:cNvSpPr txBox="1">
              <a:spLocks noChangeArrowheads="1"/>
            </p:cNvSpPr>
            <p:nvPr/>
          </p:nvSpPr>
          <p:spPr bwMode="auto">
            <a:xfrm>
              <a:off x="4368" y="180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p”</a:t>
              </a:r>
              <a:endParaRPr lang="en-US" altLang="en-US" sz="2400">
                <a:latin typeface="Times New Roman" panose="02020603050405020304" pitchFamily="18" charset="0"/>
              </a:endParaRPr>
            </a:p>
          </p:txBody>
        </p:sp>
        <p:sp>
          <p:nvSpPr>
            <p:cNvPr id="14358" name="Text Box 31">
              <a:extLst>
                <a:ext uri="{FF2B5EF4-FFF2-40B4-BE49-F238E27FC236}">
                  <a16:creationId xmlns:a16="http://schemas.microsoft.com/office/drawing/2014/main" id="{2A11D795-4B19-4B69-BA61-29FFEB53EA07}"/>
                </a:ext>
              </a:extLst>
            </p:cNvPr>
            <p:cNvSpPr txBox="1">
              <a:spLocks noChangeArrowheads="1"/>
            </p:cNvSpPr>
            <p:nvPr/>
          </p:nvSpPr>
          <p:spPr bwMode="auto">
            <a:xfrm>
              <a:off x="4944" y="180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400" b="1"/>
                <a:t>&gt; p”</a:t>
              </a:r>
              <a:endParaRPr lang="en-US" altLang="en-US" sz="2400">
                <a:latin typeface="Times New Roman" panose="02020603050405020304" pitchFamily="18" charset="0"/>
              </a:endParaRPr>
            </a:p>
          </p:txBody>
        </p:sp>
      </p:grpSp>
      <p:sp>
        <p:nvSpPr>
          <p:cNvPr id="14344" name="Rectangle 33">
            <a:extLst>
              <a:ext uri="{FF2B5EF4-FFF2-40B4-BE49-F238E27FC236}">
                <a16:creationId xmlns:a16="http://schemas.microsoft.com/office/drawing/2014/main" id="{3C090424-D0F3-4056-972A-7031E451A9D1}"/>
              </a:ext>
            </a:extLst>
          </p:cNvPr>
          <p:cNvSpPr>
            <a:spLocks noGrp="1"/>
          </p:cNvSpPr>
          <p:nvPr>
            <p:ph type="title"/>
          </p:nvPr>
        </p:nvSpPr>
        <p:spPr>
          <a:xfrm>
            <a:off x="4419600" y="593725"/>
            <a:ext cx="3962400" cy="701675"/>
          </a:xfrm>
          <a:noFill/>
        </p:spPr>
        <p:txBody>
          <a:bodyPr>
            <a:spAutoFit/>
          </a:bodyPr>
          <a:lstStyle/>
          <a:p>
            <a:r>
              <a:rPr lang="en-US" altLang="en-US" sz="4000" b="1">
                <a:solidFill>
                  <a:srgbClr val="CC3300"/>
                </a:solidFill>
                <a:latin typeface="Calibri" panose="020F0502020204030204" pitchFamily="34" charset="0"/>
              </a:rPr>
              <a:t>Quicksort - 2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ECC45063-D334-4677-A0EE-8F2928D27F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5363" name="Slide Number Placeholder 5">
            <a:extLst>
              <a:ext uri="{FF2B5EF4-FFF2-40B4-BE49-F238E27FC236}">
                <a16:creationId xmlns:a16="http://schemas.microsoft.com/office/drawing/2014/main" id="{82967F42-8D57-4943-8535-88163C50A8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4F471CF-5AE5-43BE-B45D-494B2FF2A7E3}" type="slidenum">
              <a:rPr lang="en-US" altLang="en-US" sz="1200">
                <a:solidFill>
                  <a:srgbClr val="898989"/>
                </a:solidFill>
              </a:rPr>
              <a:pPr eaLnBrk="1" hangingPunct="1"/>
              <a:t>14</a:t>
            </a:fld>
            <a:r>
              <a:rPr lang="en-US" altLang="en-US" sz="1200">
                <a:solidFill>
                  <a:srgbClr val="898989"/>
                </a:solidFill>
              </a:rPr>
              <a:t>/43</a:t>
            </a:r>
          </a:p>
        </p:txBody>
      </p:sp>
      <p:sp>
        <p:nvSpPr>
          <p:cNvPr id="15364" name="Rectangle 2">
            <a:extLst>
              <a:ext uri="{FF2B5EF4-FFF2-40B4-BE49-F238E27FC236}">
                <a16:creationId xmlns:a16="http://schemas.microsoft.com/office/drawing/2014/main" id="{4DD7F671-F1F8-4DA9-BECA-961FEC157F03}"/>
              </a:ext>
            </a:extLst>
          </p:cNvPr>
          <p:cNvSpPr>
            <a:spLocks noGrp="1"/>
          </p:cNvSpPr>
          <p:nvPr>
            <p:ph type="title"/>
          </p:nvPr>
        </p:nvSpPr>
        <p:spPr>
          <a:xfrm>
            <a:off x="4419600" y="365125"/>
            <a:ext cx="3962400" cy="701675"/>
          </a:xfrm>
          <a:noFill/>
        </p:spPr>
        <p:txBody>
          <a:bodyPr>
            <a:spAutoFit/>
          </a:bodyPr>
          <a:lstStyle/>
          <a:p>
            <a:r>
              <a:rPr lang="en-US" altLang="en-US" sz="4000" b="1">
                <a:solidFill>
                  <a:srgbClr val="CC3300"/>
                </a:solidFill>
                <a:latin typeface="Calibri" panose="020F0502020204030204" pitchFamily="34" charset="0"/>
              </a:rPr>
              <a:t>Quicksort - 3</a:t>
            </a:r>
          </a:p>
        </p:txBody>
      </p:sp>
      <p:pic>
        <p:nvPicPr>
          <p:cNvPr id="15365" name="Picture 5" descr="quicksort">
            <a:extLst>
              <a:ext uri="{FF2B5EF4-FFF2-40B4-BE49-F238E27FC236}">
                <a16:creationId xmlns:a16="http://schemas.microsoft.com/office/drawing/2014/main" id="{2BB650BD-8E83-410A-93F6-68C9821C2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4164013"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a:extLst>
              <a:ext uri="{FF2B5EF4-FFF2-40B4-BE49-F238E27FC236}">
                <a16:creationId xmlns:a16="http://schemas.microsoft.com/office/drawing/2014/main" id="{D604C0A6-1B73-4968-B1C7-9D45B9A45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808" t="21492" r="29364" b="29918"/>
          <a:stretch>
            <a:fillRect/>
          </a:stretch>
        </p:blipFill>
        <p:spPr bwMode="auto">
          <a:xfrm>
            <a:off x="4102100" y="1311275"/>
            <a:ext cx="50292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a:extLst>
              <a:ext uri="{FF2B5EF4-FFF2-40B4-BE49-F238E27FC236}">
                <a16:creationId xmlns:a16="http://schemas.microsoft.com/office/drawing/2014/main" id="{4AE48945-11F6-440F-9802-61D3E100DBF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6387" name="Slide Number Placeholder 5">
            <a:extLst>
              <a:ext uri="{FF2B5EF4-FFF2-40B4-BE49-F238E27FC236}">
                <a16:creationId xmlns:a16="http://schemas.microsoft.com/office/drawing/2014/main" id="{18436C4F-06E9-41BD-A48E-22FAC0FF37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7CADBE25-9817-4E48-8518-C6066CB3CEBA}" type="slidenum">
              <a:rPr lang="en-US" altLang="en-US" sz="1200">
                <a:solidFill>
                  <a:srgbClr val="898989"/>
                </a:solidFill>
              </a:rPr>
              <a:pPr eaLnBrk="1" hangingPunct="1"/>
              <a:t>15</a:t>
            </a:fld>
            <a:r>
              <a:rPr lang="en-US" altLang="en-US" sz="1200">
                <a:solidFill>
                  <a:srgbClr val="898989"/>
                </a:solidFill>
              </a:rPr>
              <a:t>/43</a:t>
            </a:r>
          </a:p>
        </p:txBody>
      </p:sp>
      <p:pic>
        <p:nvPicPr>
          <p:cNvPr id="16388" name="Picture 2">
            <a:extLst>
              <a:ext uri="{FF2B5EF4-FFF2-40B4-BE49-F238E27FC236}">
                <a16:creationId xmlns:a16="http://schemas.microsoft.com/office/drawing/2014/main" id="{623DF12D-56F7-4DC7-8A02-11D2D8B4D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371600" y="123825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Rectangle 3">
            <a:extLst>
              <a:ext uri="{FF2B5EF4-FFF2-40B4-BE49-F238E27FC236}">
                <a16:creationId xmlns:a16="http://schemas.microsoft.com/office/drawing/2014/main" id="{D69322DE-C492-4114-8B8C-BA53A2DB9A84}"/>
              </a:ext>
            </a:extLst>
          </p:cNvPr>
          <p:cNvSpPr>
            <a:spLocks noGrp="1"/>
          </p:cNvSpPr>
          <p:nvPr>
            <p:ph type="title"/>
          </p:nvPr>
        </p:nvSpPr>
        <p:spPr>
          <a:xfrm>
            <a:off x="1447800" y="495300"/>
            <a:ext cx="6096000" cy="701675"/>
          </a:xfrm>
          <a:noFill/>
        </p:spPr>
        <p:txBody>
          <a:bodyPr>
            <a:spAutoFit/>
          </a:bodyPr>
          <a:lstStyle/>
          <a:p>
            <a:r>
              <a:rPr lang="en-US" altLang="en-US" sz="4000" b="1">
                <a:solidFill>
                  <a:srgbClr val="CC3300"/>
                </a:solidFill>
                <a:latin typeface="Calibri" panose="020F0502020204030204" pitchFamily="34" charset="0"/>
              </a:rPr>
              <a:t>Quicksort code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438BDB35-BA01-4359-93B1-7EB0B092E26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7411" name="Slide Number Placeholder 5">
            <a:extLst>
              <a:ext uri="{FF2B5EF4-FFF2-40B4-BE49-F238E27FC236}">
                <a16:creationId xmlns:a16="http://schemas.microsoft.com/office/drawing/2014/main" id="{EEE92C09-1B41-446A-87CD-F8BFB4574A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AF0CE1A-D321-445A-BAF8-2D1A4A5E4743}" type="slidenum">
              <a:rPr lang="en-US" altLang="en-US" sz="1200">
                <a:solidFill>
                  <a:srgbClr val="898989"/>
                </a:solidFill>
              </a:rPr>
              <a:pPr eaLnBrk="1" hangingPunct="1"/>
              <a:t>16</a:t>
            </a:fld>
            <a:r>
              <a:rPr lang="en-US" altLang="en-US" sz="1200">
                <a:solidFill>
                  <a:srgbClr val="898989"/>
                </a:solidFill>
              </a:rPr>
              <a:t>/43</a:t>
            </a:r>
          </a:p>
        </p:txBody>
      </p:sp>
      <p:sp>
        <p:nvSpPr>
          <p:cNvPr id="17412" name="Rectangle 3">
            <a:extLst>
              <a:ext uri="{FF2B5EF4-FFF2-40B4-BE49-F238E27FC236}">
                <a16:creationId xmlns:a16="http://schemas.microsoft.com/office/drawing/2014/main" id="{C2E94EF7-2B36-4470-890D-397C9CAED1B3}"/>
              </a:ext>
            </a:extLst>
          </p:cNvPr>
          <p:cNvSpPr>
            <a:spLocks noGrp="1"/>
          </p:cNvSpPr>
          <p:nvPr>
            <p:ph type="title"/>
          </p:nvPr>
        </p:nvSpPr>
        <p:spPr>
          <a:xfrm>
            <a:off x="1447800" y="495300"/>
            <a:ext cx="6096000" cy="701675"/>
          </a:xfrm>
          <a:noFill/>
        </p:spPr>
        <p:txBody>
          <a:bodyPr>
            <a:spAutoFit/>
          </a:bodyPr>
          <a:lstStyle/>
          <a:p>
            <a:r>
              <a:rPr lang="en-US" altLang="en-US" sz="4000" b="1">
                <a:solidFill>
                  <a:srgbClr val="CC3300"/>
                </a:solidFill>
                <a:latin typeface="Calibri" panose="020F0502020204030204" pitchFamily="34" charset="0"/>
              </a:rPr>
              <a:t>Quicksort complexity</a:t>
            </a:r>
          </a:p>
        </p:txBody>
      </p:sp>
      <p:sp>
        <p:nvSpPr>
          <p:cNvPr id="17413" name="Rectangle 4">
            <a:extLst>
              <a:ext uri="{FF2B5EF4-FFF2-40B4-BE49-F238E27FC236}">
                <a16:creationId xmlns:a16="http://schemas.microsoft.com/office/drawing/2014/main" id="{5A836055-09BA-49C6-866C-0D6898E8F03B}"/>
              </a:ext>
            </a:extLst>
          </p:cNvPr>
          <p:cNvSpPr>
            <a:spLocks noGrp="1" noChangeArrowheads="1"/>
          </p:cNvSpPr>
          <p:nvPr>
            <p:ph type="body" idx="1"/>
          </p:nvPr>
        </p:nvSpPr>
        <p:spPr>
          <a:xfrm>
            <a:off x="533400" y="1447800"/>
            <a:ext cx="8153400" cy="42211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buClrTx/>
              <a:buSzTx/>
              <a:buFont typeface="Arial" panose="020B0604020202020204" pitchFamily="34" charset="0"/>
              <a:buChar char="•"/>
            </a:pPr>
            <a:r>
              <a:rPr lang="en-US" altLang="en-US">
                <a:latin typeface="Calibri" panose="020F0502020204030204" pitchFamily="34" charset="0"/>
              </a:rPr>
              <a:t>Quick Sort</a:t>
            </a:r>
          </a:p>
          <a:p>
            <a:pPr lvl="2"/>
            <a:r>
              <a:rPr lang="en-US" altLang="en-US" sz="2800" i="1"/>
              <a:t>In the best case and average case: O(n </a:t>
            </a:r>
            <a:r>
              <a:rPr lang="en-US" altLang="en-US" sz="2800"/>
              <a:t>log</a:t>
            </a:r>
            <a:r>
              <a:rPr lang="en-US" altLang="en-US" sz="2800" i="1"/>
              <a:t> n)    but ….</a:t>
            </a:r>
            <a:endParaRPr lang="en-US" altLang="en-US" sz="2800"/>
          </a:p>
          <a:p>
            <a:pPr lvl="2"/>
            <a:r>
              <a:rPr lang="en-US" altLang="en-US" sz="2800"/>
              <a:t>Can be O</a:t>
            </a:r>
            <a:r>
              <a:rPr lang="en-US" altLang="en-US" sz="2800" i="1"/>
              <a:t>(n</a:t>
            </a:r>
            <a:r>
              <a:rPr lang="en-US" altLang="en-US" sz="2800" baseline="30000"/>
              <a:t>2</a:t>
            </a:r>
            <a:r>
              <a:rPr lang="en-US" altLang="en-US" sz="2800" i="1"/>
              <a:t>), the (rear) worst case. </a:t>
            </a:r>
            <a:r>
              <a:rPr lang="en-US" altLang="en-US" i="1"/>
              <a:t>Moreover, the constant hidden in the O-notation is small.</a:t>
            </a:r>
            <a:r>
              <a:rPr lang="en-US" altLang="en-US"/>
              <a:t> </a:t>
            </a:r>
            <a:endParaRPr lang="en-US" altLang="en-US" sz="2800" i="1"/>
          </a:p>
          <a:p>
            <a:pPr lvl="2"/>
            <a:r>
              <a:rPr lang="en-US" altLang="en-US" sz="2800"/>
              <a:t>Depends on pivot selection</a:t>
            </a:r>
          </a:p>
          <a:p>
            <a:pPr lvl="3"/>
            <a:r>
              <a:rPr lang="en-US" altLang="en-US" sz="2400"/>
              <a:t>Median-of-3</a:t>
            </a:r>
          </a:p>
          <a:p>
            <a:pPr lvl="3"/>
            <a:r>
              <a:rPr lang="en-US" altLang="en-US" sz="2400"/>
              <a:t>Random pivot </a:t>
            </a:r>
          </a:p>
          <a:p>
            <a:pPr lvl="3"/>
            <a:r>
              <a:rPr lang="en-US" altLang="en-US" sz="2400" i="1"/>
              <a:t>Better but not guaranteed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15A09ECB-5E6D-4D4B-9289-D12A5B22E5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8435" name="Slide Number Placeholder 5">
            <a:extLst>
              <a:ext uri="{FF2B5EF4-FFF2-40B4-BE49-F238E27FC236}">
                <a16:creationId xmlns:a16="http://schemas.microsoft.com/office/drawing/2014/main" id="{A2989244-DEF6-42CD-B8C9-D3DE127A03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61431882-F851-4993-ACA9-5DEDE92BB889}" type="slidenum">
              <a:rPr lang="en-US" altLang="en-US" sz="1200">
                <a:solidFill>
                  <a:srgbClr val="898989"/>
                </a:solidFill>
              </a:rPr>
              <a:pPr eaLnBrk="1" hangingPunct="1"/>
              <a:t>17</a:t>
            </a:fld>
            <a:r>
              <a:rPr lang="en-US" altLang="en-US" sz="1200">
                <a:solidFill>
                  <a:srgbClr val="898989"/>
                </a:solidFill>
              </a:rPr>
              <a:t>/43</a:t>
            </a:r>
          </a:p>
        </p:txBody>
      </p:sp>
      <p:pic>
        <p:nvPicPr>
          <p:cNvPr id="18436" name="Picture 2">
            <a:extLst>
              <a:ext uri="{FF2B5EF4-FFF2-40B4-BE49-F238E27FC236}">
                <a16:creationId xmlns:a16="http://schemas.microsoft.com/office/drawing/2014/main" id="{8346A83A-B8A2-497A-92DC-A2C194043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066800" y="1295400"/>
            <a:ext cx="65532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Rectangle 3">
            <a:extLst>
              <a:ext uri="{FF2B5EF4-FFF2-40B4-BE49-F238E27FC236}">
                <a16:creationId xmlns:a16="http://schemas.microsoft.com/office/drawing/2014/main" id="{4E03D139-2870-416F-8067-2F61E6010A80}"/>
              </a:ext>
            </a:extLst>
          </p:cNvPr>
          <p:cNvSpPr>
            <a:spLocks noGrp="1"/>
          </p:cNvSpPr>
          <p:nvPr>
            <p:ph type="title"/>
          </p:nvPr>
        </p:nvSpPr>
        <p:spPr>
          <a:xfrm>
            <a:off x="12954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F57ABD21-0891-4DD2-AA05-812DF29658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9459" name="Slide Number Placeholder 5">
            <a:extLst>
              <a:ext uri="{FF2B5EF4-FFF2-40B4-BE49-F238E27FC236}">
                <a16:creationId xmlns:a16="http://schemas.microsoft.com/office/drawing/2014/main" id="{25896F53-79CD-45A0-BF2F-F083A0B0B1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F86819FD-6038-4721-805D-1B0A71F216AD}" type="slidenum">
              <a:rPr lang="en-US" altLang="en-US" sz="1200">
                <a:solidFill>
                  <a:srgbClr val="898989"/>
                </a:solidFill>
              </a:rPr>
              <a:pPr eaLnBrk="1" hangingPunct="1"/>
              <a:t>18</a:t>
            </a:fld>
            <a:r>
              <a:rPr lang="en-US" altLang="en-US" sz="1200">
                <a:solidFill>
                  <a:srgbClr val="898989"/>
                </a:solidFill>
              </a:rPr>
              <a:t>/43</a:t>
            </a:r>
          </a:p>
        </p:txBody>
      </p:sp>
      <p:pic>
        <p:nvPicPr>
          <p:cNvPr id="19460" name="Picture 2">
            <a:extLst>
              <a:ext uri="{FF2B5EF4-FFF2-40B4-BE49-F238E27FC236}">
                <a16:creationId xmlns:a16="http://schemas.microsoft.com/office/drawing/2014/main" id="{027C5432-8889-43DC-ABAB-EFF7AF17C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192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Rectangle 3">
            <a:extLst>
              <a:ext uri="{FF2B5EF4-FFF2-40B4-BE49-F238E27FC236}">
                <a16:creationId xmlns:a16="http://schemas.microsoft.com/office/drawing/2014/main" id="{A46D6DA4-AE86-4075-A819-24FB4041F676}"/>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51F3E3B5-160D-4E70-960A-C489016A450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0483" name="Slide Number Placeholder 5">
            <a:extLst>
              <a:ext uri="{FF2B5EF4-FFF2-40B4-BE49-F238E27FC236}">
                <a16:creationId xmlns:a16="http://schemas.microsoft.com/office/drawing/2014/main" id="{04A260F2-59B5-4654-B504-EA2AD10309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FC09316-7AFC-4810-BBFD-0103C081601F}" type="slidenum">
              <a:rPr lang="en-US" altLang="en-US" sz="1200">
                <a:solidFill>
                  <a:srgbClr val="898989"/>
                </a:solidFill>
              </a:rPr>
              <a:pPr eaLnBrk="1" hangingPunct="1"/>
              <a:t>19</a:t>
            </a:fld>
            <a:r>
              <a:rPr lang="en-US" altLang="en-US" sz="1200">
                <a:solidFill>
                  <a:srgbClr val="898989"/>
                </a:solidFill>
              </a:rPr>
              <a:t>/43</a:t>
            </a:r>
          </a:p>
        </p:txBody>
      </p:sp>
      <p:pic>
        <p:nvPicPr>
          <p:cNvPr id="20484" name="Picture 2">
            <a:extLst>
              <a:ext uri="{FF2B5EF4-FFF2-40B4-BE49-F238E27FC236}">
                <a16:creationId xmlns:a16="http://schemas.microsoft.com/office/drawing/2014/main" id="{7DEAFB70-8000-46DC-BC04-9F5954B5A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954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5" name="Rectangle 3">
            <a:extLst>
              <a:ext uri="{FF2B5EF4-FFF2-40B4-BE49-F238E27FC236}">
                <a16:creationId xmlns:a16="http://schemas.microsoft.com/office/drawing/2014/main" id="{A040856F-C9AA-4FA7-8330-8BD2F9B9635E}"/>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a:extLst>
              <a:ext uri="{FF2B5EF4-FFF2-40B4-BE49-F238E27FC236}">
                <a16:creationId xmlns:a16="http://schemas.microsoft.com/office/drawing/2014/main" id="{2B49565D-C154-48F6-B040-AB1EBABE457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075" name="Slide Number Placeholder 5">
            <a:extLst>
              <a:ext uri="{FF2B5EF4-FFF2-40B4-BE49-F238E27FC236}">
                <a16:creationId xmlns:a16="http://schemas.microsoft.com/office/drawing/2014/main" id="{BA4A6145-CA16-4993-918A-3239BA5CE8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A1D71CED-1CA4-4A63-897D-29AB899B682C}" type="slidenum">
              <a:rPr lang="en-US" altLang="en-US" sz="1200">
                <a:solidFill>
                  <a:srgbClr val="898989"/>
                </a:solidFill>
              </a:rPr>
              <a:pPr eaLnBrk="1" hangingPunct="1"/>
              <a:t>2</a:t>
            </a:fld>
            <a:r>
              <a:rPr lang="en-US" altLang="en-US" sz="1200">
                <a:solidFill>
                  <a:srgbClr val="898989"/>
                </a:solidFill>
              </a:rPr>
              <a:t>/43</a:t>
            </a:r>
          </a:p>
        </p:txBody>
      </p:sp>
      <p:sp>
        <p:nvSpPr>
          <p:cNvPr id="3076" name="Rectangle 3">
            <a:extLst>
              <a:ext uri="{FF2B5EF4-FFF2-40B4-BE49-F238E27FC236}">
                <a16:creationId xmlns:a16="http://schemas.microsoft.com/office/drawing/2014/main" id="{5CC062FB-D507-4319-9CC5-9F76142A2561}"/>
              </a:ext>
            </a:extLst>
          </p:cNvPr>
          <p:cNvSpPr>
            <a:spLocks noGrp="1"/>
          </p:cNvSpPr>
          <p:nvPr>
            <p:ph type="body" idx="1"/>
          </p:nvPr>
        </p:nvSpPr>
        <p:spPr>
          <a:xfrm>
            <a:off x="1371600" y="1066800"/>
            <a:ext cx="6629400" cy="4400550"/>
          </a:xfrm>
          <a:noFill/>
        </p:spPr>
        <p:txBody>
          <a:bodyPr>
            <a:spAutoFit/>
          </a:bodyPr>
          <a:lstStyle/>
          <a:p>
            <a:pPr>
              <a:buClrTx/>
              <a:buSzTx/>
              <a:buFont typeface="Arial" panose="020B0604020202020204" pitchFamily="34" charset="0"/>
              <a:buChar char="•"/>
            </a:pPr>
            <a:r>
              <a:rPr lang="en-US" altLang="en-US" sz="2400">
                <a:latin typeface="Calibri" panose="020F0502020204030204" pitchFamily="34" charset="0"/>
              </a:rPr>
              <a:t>Elementary Sorting Algorithms</a:t>
            </a:r>
          </a:p>
          <a:p>
            <a:pPr lvl="1"/>
            <a:r>
              <a:rPr lang="en-US" altLang="en-US" sz="2400"/>
              <a:t>Selection Sort</a:t>
            </a:r>
          </a:p>
          <a:p>
            <a:pPr lvl="1"/>
            <a:r>
              <a:rPr lang="en-US" altLang="en-US" sz="2400"/>
              <a:t>Insertion Sort</a:t>
            </a:r>
          </a:p>
          <a:p>
            <a:pPr lvl="1"/>
            <a:r>
              <a:rPr lang="en-US" altLang="en-US" sz="2400"/>
              <a:t>Bubble Sort</a:t>
            </a:r>
          </a:p>
          <a:p>
            <a:pPr>
              <a:buClrTx/>
              <a:buSzTx/>
              <a:buFont typeface="Arial" panose="020B0604020202020204" pitchFamily="34" charset="0"/>
              <a:buChar char="•"/>
            </a:pPr>
            <a:r>
              <a:rPr lang="en-US" altLang="en-US" sz="2400">
                <a:latin typeface="Calibri" panose="020F0502020204030204" pitchFamily="34" charset="0"/>
              </a:rPr>
              <a:t>Efficient Sorting Algorithms</a:t>
            </a:r>
          </a:p>
          <a:p>
            <a:pPr lvl="1"/>
            <a:r>
              <a:rPr lang="en-US" altLang="en-US" sz="2400"/>
              <a:t>Quick Sort</a:t>
            </a:r>
          </a:p>
          <a:p>
            <a:pPr lvl="1"/>
            <a:r>
              <a:rPr lang="en-US" altLang="en-US" sz="2400"/>
              <a:t>Merge Sort</a:t>
            </a:r>
          </a:p>
          <a:p>
            <a:pPr lvl="1"/>
            <a:r>
              <a:rPr lang="en-US" altLang="en-US" sz="2400"/>
              <a:t>Heap sort</a:t>
            </a:r>
          </a:p>
          <a:p>
            <a:pPr lvl="1"/>
            <a:r>
              <a:rPr lang="en-US" altLang="en-US" sz="2400"/>
              <a:t>Radix Sort</a:t>
            </a:r>
          </a:p>
          <a:p>
            <a:pPr>
              <a:buClrTx/>
              <a:buSzTx/>
              <a:buFont typeface="Arial" panose="020B0604020202020204" pitchFamily="34" charset="0"/>
              <a:buChar char="•"/>
            </a:pPr>
            <a:r>
              <a:rPr lang="en-US" altLang="en-US" sz="2400">
                <a:latin typeface="Calibri" panose="020F0502020204030204" pitchFamily="34" charset="0"/>
              </a:rPr>
              <a:t>Sorting in </a:t>
            </a:r>
            <a:r>
              <a:rPr lang="en-US" altLang="en-US" sz="2400">
                <a:latin typeface="Courier New" panose="02070309020205020404" pitchFamily="49" charset="0"/>
              </a:rPr>
              <a:t>java.util</a:t>
            </a:r>
          </a:p>
        </p:txBody>
      </p:sp>
      <p:sp>
        <p:nvSpPr>
          <p:cNvPr id="3077" name="Rectangle 2">
            <a:extLst>
              <a:ext uri="{FF2B5EF4-FFF2-40B4-BE49-F238E27FC236}">
                <a16:creationId xmlns:a16="http://schemas.microsoft.com/office/drawing/2014/main" id="{2B80F112-E3BA-4303-A85A-0695A710E021}"/>
              </a:ext>
            </a:extLst>
          </p:cNvPr>
          <p:cNvSpPr>
            <a:spLocks noChangeArrowheads="1"/>
          </p:cNvSpPr>
          <p:nvPr/>
        </p:nvSpPr>
        <p:spPr bwMode="auto">
          <a:xfrm>
            <a:off x="688975" y="365125"/>
            <a:ext cx="7083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a:extLst>
              <a:ext uri="{FF2B5EF4-FFF2-40B4-BE49-F238E27FC236}">
                <a16:creationId xmlns:a16="http://schemas.microsoft.com/office/drawing/2014/main" id="{F8AACFF0-5375-431F-938A-4BBC070781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1507" name="Slide Number Placeholder 5">
            <a:extLst>
              <a:ext uri="{FF2B5EF4-FFF2-40B4-BE49-F238E27FC236}">
                <a16:creationId xmlns:a16="http://schemas.microsoft.com/office/drawing/2014/main" id="{31B4652E-E6A2-4A7A-889B-45600CF4B3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54E095DF-9320-4517-8082-4F6414C2393D}" type="slidenum">
              <a:rPr lang="en-US" altLang="en-US" sz="1200">
                <a:solidFill>
                  <a:srgbClr val="898989"/>
                </a:solidFill>
              </a:rPr>
              <a:pPr eaLnBrk="1" hangingPunct="1"/>
              <a:t>20</a:t>
            </a:fld>
            <a:r>
              <a:rPr lang="en-US" altLang="en-US" sz="1200">
                <a:solidFill>
                  <a:srgbClr val="898989"/>
                </a:solidFill>
              </a:rPr>
              <a:t>/43</a:t>
            </a:r>
          </a:p>
        </p:txBody>
      </p:sp>
      <p:pic>
        <p:nvPicPr>
          <p:cNvPr id="21508" name="Picture 2">
            <a:extLst>
              <a:ext uri="{FF2B5EF4-FFF2-40B4-BE49-F238E27FC236}">
                <a16:creationId xmlns:a16="http://schemas.microsoft.com/office/drawing/2014/main" id="{16AC49EE-C8B8-4EA1-8B53-0206FF7A8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192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Rectangle 3">
            <a:extLst>
              <a:ext uri="{FF2B5EF4-FFF2-40B4-BE49-F238E27FC236}">
                <a16:creationId xmlns:a16="http://schemas.microsoft.com/office/drawing/2014/main" id="{C9240CA5-FDF6-4086-803D-7B56324347EB}"/>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55838401-BDEC-414E-9B1A-5BC634D1D9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2531" name="Slide Number Placeholder 5">
            <a:extLst>
              <a:ext uri="{FF2B5EF4-FFF2-40B4-BE49-F238E27FC236}">
                <a16:creationId xmlns:a16="http://schemas.microsoft.com/office/drawing/2014/main" id="{E28A7972-75E4-49AF-ADB4-9686B05546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43E9C7B6-F838-4DE7-A0BA-4924E368B015}" type="slidenum">
              <a:rPr lang="en-US" altLang="en-US" sz="1200">
                <a:solidFill>
                  <a:srgbClr val="898989"/>
                </a:solidFill>
              </a:rPr>
              <a:pPr eaLnBrk="1" hangingPunct="1"/>
              <a:t>21</a:t>
            </a:fld>
            <a:r>
              <a:rPr lang="en-US" altLang="en-US" sz="1200">
                <a:solidFill>
                  <a:srgbClr val="898989"/>
                </a:solidFill>
              </a:rPr>
              <a:t>/43</a:t>
            </a:r>
          </a:p>
        </p:txBody>
      </p:sp>
      <p:pic>
        <p:nvPicPr>
          <p:cNvPr id="22532" name="Picture 2">
            <a:extLst>
              <a:ext uri="{FF2B5EF4-FFF2-40B4-BE49-F238E27FC236}">
                <a16:creationId xmlns:a16="http://schemas.microsoft.com/office/drawing/2014/main" id="{0625EFD2-F729-4315-B719-808342492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954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3">
            <a:extLst>
              <a:ext uri="{FF2B5EF4-FFF2-40B4-BE49-F238E27FC236}">
                <a16:creationId xmlns:a16="http://schemas.microsoft.com/office/drawing/2014/main" id="{6874CFD1-1429-44D7-9F9D-3F94A8DFB1CC}"/>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A62BB3F4-C3CD-40D3-BA80-932C3B1BC1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3555" name="Slide Number Placeholder 5">
            <a:extLst>
              <a:ext uri="{FF2B5EF4-FFF2-40B4-BE49-F238E27FC236}">
                <a16:creationId xmlns:a16="http://schemas.microsoft.com/office/drawing/2014/main" id="{E21C670D-1E04-4CD2-9289-266BAC7084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1FFB03A-60B2-42D7-84A0-0F9A6A2AD1A4}" type="slidenum">
              <a:rPr lang="en-US" altLang="en-US" sz="1200">
                <a:solidFill>
                  <a:srgbClr val="898989"/>
                </a:solidFill>
              </a:rPr>
              <a:pPr eaLnBrk="1" hangingPunct="1"/>
              <a:t>22</a:t>
            </a:fld>
            <a:r>
              <a:rPr lang="en-US" altLang="en-US" sz="1200">
                <a:solidFill>
                  <a:srgbClr val="898989"/>
                </a:solidFill>
              </a:rPr>
              <a:t>/43</a:t>
            </a:r>
          </a:p>
        </p:txBody>
      </p:sp>
      <p:pic>
        <p:nvPicPr>
          <p:cNvPr id="23556" name="Picture 2">
            <a:extLst>
              <a:ext uri="{FF2B5EF4-FFF2-40B4-BE49-F238E27FC236}">
                <a16:creationId xmlns:a16="http://schemas.microsoft.com/office/drawing/2014/main" id="{1094DDE9-6674-47D1-A40A-C0741E727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338263" y="12954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3">
            <a:extLst>
              <a:ext uri="{FF2B5EF4-FFF2-40B4-BE49-F238E27FC236}">
                <a16:creationId xmlns:a16="http://schemas.microsoft.com/office/drawing/2014/main" id="{2F61B253-6F2A-4415-866F-D185C896A476}"/>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03F0D6DD-34D2-4C30-A27B-DE2343DC30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4579" name="Slide Number Placeholder 5">
            <a:extLst>
              <a:ext uri="{FF2B5EF4-FFF2-40B4-BE49-F238E27FC236}">
                <a16:creationId xmlns:a16="http://schemas.microsoft.com/office/drawing/2014/main" id="{9659F0AE-DEA7-471A-BD35-A935BAAE0D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8D13C576-66FA-4872-B7F8-583DC382EDFA}" type="slidenum">
              <a:rPr lang="en-US" altLang="en-US" sz="1200">
                <a:solidFill>
                  <a:srgbClr val="898989"/>
                </a:solidFill>
              </a:rPr>
              <a:pPr eaLnBrk="1" hangingPunct="1"/>
              <a:t>23</a:t>
            </a:fld>
            <a:r>
              <a:rPr lang="en-US" altLang="en-US" sz="1200">
                <a:solidFill>
                  <a:srgbClr val="898989"/>
                </a:solidFill>
              </a:rPr>
              <a:t>/43</a:t>
            </a:r>
          </a:p>
        </p:txBody>
      </p:sp>
      <p:pic>
        <p:nvPicPr>
          <p:cNvPr id="24580" name="Picture 2">
            <a:extLst>
              <a:ext uri="{FF2B5EF4-FFF2-40B4-BE49-F238E27FC236}">
                <a16:creationId xmlns:a16="http://schemas.microsoft.com/office/drawing/2014/main" id="{2E7276D6-1FFC-4707-A266-8F7BE3838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62063"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1" name="Rectangle 3">
            <a:extLst>
              <a:ext uri="{FF2B5EF4-FFF2-40B4-BE49-F238E27FC236}">
                <a16:creationId xmlns:a16="http://schemas.microsoft.com/office/drawing/2014/main" id="{96709D0B-EBCA-4240-AE23-51C0789A6111}"/>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C60E522A-45F3-4D6F-B1BA-B5B2A8F70D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5603" name="Slide Number Placeholder 5">
            <a:extLst>
              <a:ext uri="{FF2B5EF4-FFF2-40B4-BE49-F238E27FC236}">
                <a16:creationId xmlns:a16="http://schemas.microsoft.com/office/drawing/2014/main" id="{866B504B-B9EE-47F0-8FE8-DA320C5295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9E03C01F-E3EB-4F94-B20C-FA10EA9F7343}" type="slidenum">
              <a:rPr lang="en-US" altLang="en-US" sz="1200">
                <a:solidFill>
                  <a:srgbClr val="898989"/>
                </a:solidFill>
              </a:rPr>
              <a:pPr eaLnBrk="1" hangingPunct="1"/>
              <a:t>24</a:t>
            </a:fld>
            <a:r>
              <a:rPr lang="en-US" altLang="en-US" sz="1200">
                <a:solidFill>
                  <a:srgbClr val="898989"/>
                </a:solidFill>
              </a:rPr>
              <a:t>/43</a:t>
            </a:r>
          </a:p>
        </p:txBody>
      </p:sp>
      <p:pic>
        <p:nvPicPr>
          <p:cNvPr id="25604" name="Picture 2">
            <a:extLst>
              <a:ext uri="{FF2B5EF4-FFF2-40B4-BE49-F238E27FC236}">
                <a16:creationId xmlns:a16="http://schemas.microsoft.com/office/drawing/2014/main" id="{46611F92-167E-41DF-86D0-F6F9AF39E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447800" y="1371600"/>
            <a:ext cx="5791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3">
            <a:extLst>
              <a:ext uri="{FF2B5EF4-FFF2-40B4-BE49-F238E27FC236}">
                <a16:creationId xmlns:a16="http://schemas.microsoft.com/office/drawing/2014/main" id="{1ED2607B-42CF-43A1-91A9-185C9A010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250" t="26001" r="26250" b="70000"/>
          <a:stretch>
            <a:fillRect/>
          </a:stretch>
        </p:blipFill>
        <p:spPr bwMode="auto">
          <a:xfrm>
            <a:off x="1447800" y="1600200"/>
            <a:ext cx="579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Rectangle 4">
            <a:extLst>
              <a:ext uri="{FF2B5EF4-FFF2-40B4-BE49-F238E27FC236}">
                <a16:creationId xmlns:a16="http://schemas.microsoft.com/office/drawing/2014/main" id="{D471CAB5-4BA1-4973-9D94-32618F26BEFD}"/>
              </a:ext>
            </a:extLst>
          </p:cNvPr>
          <p:cNvSpPr>
            <a:spLocks noGrp="1"/>
          </p:cNvSpPr>
          <p:nvPr>
            <p:ph type="title"/>
          </p:nvPr>
        </p:nvSpPr>
        <p:spPr>
          <a:xfrm>
            <a:off x="12192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a:extLst>
              <a:ext uri="{FF2B5EF4-FFF2-40B4-BE49-F238E27FC236}">
                <a16:creationId xmlns:a16="http://schemas.microsoft.com/office/drawing/2014/main" id="{CC915BB2-1D0B-41C3-A5C3-2BCEB8D1E2C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6627" name="Slide Number Placeholder 5">
            <a:extLst>
              <a:ext uri="{FF2B5EF4-FFF2-40B4-BE49-F238E27FC236}">
                <a16:creationId xmlns:a16="http://schemas.microsoft.com/office/drawing/2014/main" id="{C84C72FB-46BF-4F90-BEDC-8486498B31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D4488C2A-4176-46A9-BC38-E94CFF7CC5EB}" type="slidenum">
              <a:rPr lang="en-US" altLang="en-US" sz="1200">
                <a:solidFill>
                  <a:srgbClr val="898989"/>
                </a:solidFill>
              </a:rPr>
              <a:pPr eaLnBrk="1" hangingPunct="1"/>
              <a:t>25</a:t>
            </a:fld>
            <a:r>
              <a:rPr lang="en-US" altLang="en-US" sz="1200">
                <a:solidFill>
                  <a:srgbClr val="898989"/>
                </a:solidFill>
              </a:rPr>
              <a:t>/43</a:t>
            </a:r>
          </a:p>
        </p:txBody>
      </p:sp>
      <p:pic>
        <p:nvPicPr>
          <p:cNvPr id="26628" name="Picture 2">
            <a:extLst>
              <a:ext uri="{FF2B5EF4-FFF2-40B4-BE49-F238E27FC236}">
                <a16:creationId xmlns:a16="http://schemas.microsoft.com/office/drawing/2014/main" id="{5BEA3827-D836-46C0-AEEB-EA85555C3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371600" y="12954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Rectangle 3">
            <a:extLst>
              <a:ext uri="{FF2B5EF4-FFF2-40B4-BE49-F238E27FC236}">
                <a16:creationId xmlns:a16="http://schemas.microsoft.com/office/drawing/2014/main" id="{3E80DC24-6786-471C-8B68-AA4560079A06}"/>
              </a:ext>
            </a:extLst>
          </p:cNvPr>
          <p:cNvSpPr>
            <a:spLocks noGrp="1"/>
          </p:cNvSpPr>
          <p:nvPr>
            <p:ph type="title"/>
          </p:nvPr>
        </p:nvSpPr>
        <p:spPr>
          <a:xfrm>
            <a:off x="15240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5624DE15-CD92-4DD3-B248-11BB05276A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7651" name="Slide Number Placeholder 5">
            <a:extLst>
              <a:ext uri="{FF2B5EF4-FFF2-40B4-BE49-F238E27FC236}">
                <a16:creationId xmlns:a16="http://schemas.microsoft.com/office/drawing/2014/main" id="{8A85ADED-25A2-4EC8-B270-DFE820C234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77F80F1B-A168-493B-A78A-B134B2D7F9D0}" type="slidenum">
              <a:rPr lang="en-US" altLang="en-US" sz="1200">
                <a:solidFill>
                  <a:srgbClr val="898989"/>
                </a:solidFill>
              </a:rPr>
              <a:pPr eaLnBrk="1" hangingPunct="1"/>
              <a:t>26</a:t>
            </a:fld>
            <a:r>
              <a:rPr lang="en-US" altLang="en-US" sz="1200">
                <a:solidFill>
                  <a:srgbClr val="898989"/>
                </a:solidFill>
              </a:rPr>
              <a:t>/43</a:t>
            </a:r>
          </a:p>
        </p:txBody>
      </p:sp>
      <p:pic>
        <p:nvPicPr>
          <p:cNvPr id="27652" name="Picture 2">
            <a:extLst>
              <a:ext uri="{FF2B5EF4-FFF2-40B4-BE49-F238E27FC236}">
                <a16:creationId xmlns:a16="http://schemas.microsoft.com/office/drawing/2014/main" id="{BB5C24E1-5ADC-4C9D-AE3D-86297D48C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371600" y="12954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3">
            <a:extLst>
              <a:ext uri="{FF2B5EF4-FFF2-40B4-BE49-F238E27FC236}">
                <a16:creationId xmlns:a16="http://schemas.microsoft.com/office/drawing/2014/main" id="{079C7CB4-4D97-4B75-9CEE-90B880372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624" t="24001" r="31250" b="69000"/>
          <a:stretch>
            <a:fillRect/>
          </a:stretch>
        </p:blipFill>
        <p:spPr bwMode="auto">
          <a:xfrm>
            <a:off x="2133600" y="1371600"/>
            <a:ext cx="49530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Rectangle 4">
            <a:extLst>
              <a:ext uri="{FF2B5EF4-FFF2-40B4-BE49-F238E27FC236}">
                <a16:creationId xmlns:a16="http://schemas.microsoft.com/office/drawing/2014/main" id="{1FEDDC2D-544C-4350-BC6C-C57A6E4ECC3E}"/>
              </a:ext>
            </a:extLst>
          </p:cNvPr>
          <p:cNvSpPr>
            <a:spLocks noGrp="1"/>
          </p:cNvSpPr>
          <p:nvPr>
            <p:ph type="title"/>
          </p:nvPr>
        </p:nvSpPr>
        <p:spPr>
          <a:xfrm>
            <a:off x="15240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4AC0D0C5-8273-4567-A07E-DBE0EA0D17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8675" name="Slide Number Placeholder 5">
            <a:extLst>
              <a:ext uri="{FF2B5EF4-FFF2-40B4-BE49-F238E27FC236}">
                <a16:creationId xmlns:a16="http://schemas.microsoft.com/office/drawing/2014/main" id="{A6533EDE-85DB-4B8B-B217-73BAF1AAA9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3C4A7E0F-C25E-400B-9C2C-C7428CF5782C}" type="slidenum">
              <a:rPr lang="en-US" altLang="en-US" sz="1200">
                <a:solidFill>
                  <a:srgbClr val="898989"/>
                </a:solidFill>
              </a:rPr>
              <a:pPr eaLnBrk="1" hangingPunct="1"/>
              <a:t>27</a:t>
            </a:fld>
            <a:r>
              <a:rPr lang="en-US" altLang="en-US" sz="1200">
                <a:solidFill>
                  <a:srgbClr val="898989"/>
                </a:solidFill>
              </a:rPr>
              <a:t>/43</a:t>
            </a:r>
          </a:p>
        </p:txBody>
      </p:sp>
      <p:pic>
        <p:nvPicPr>
          <p:cNvPr id="28676" name="Picture 2">
            <a:extLst>
              <a:ext uri="{FF2B5EF4-FFF2-40B4-BE49-F238E27FC236}">
                <a16:creationId xmlns:a16="http://schemas.microsoft.com/office/drawing/2014/main" id="{58EFEF3B-B4F0-4234-8208-19ECF37E5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954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Rectangle 3">
            <a:extLst>
              <a:ext uri="{FF2B5EF4-FFF2-40B4-BE49-F238E27FC236}">
                <a16:creationId xmlns:a16="http://schemas.microsoft.com/office/drawing/2014/main" id="{800D597A-F8A7-4590-87A1-EC10DF9673D9}"/>
              </a:ext>
            </a:extLst>
          </p:cNvPr>
          <p:cNvSpPr>
            <a:spLocks noGrp="1"/>
          </p:cNvSpPr>
          <p:nvPr>
            <p:ph type="title"/>
          </p:nvPr>
        </p:nvSpPr>
        <p:spPr>
          <a:xfrm>
            <a:off x="14478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3D72C419-F5DB-4F62-BEE9-BA68C1011BA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29699" name="Slide Number Placeholder 5">
            <a:extLst>
              <a:ext uri="{FF2B5EF4-FFF2-40B4-BE49-F238E27FC236}">
                <a16:creationId xmlns:a16="http://schemas.microsoft.com/office/drawing/2014/main" id="{E59BF7E4-E5D3-457C-B18E-E9ACD153C4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1031EF02-7BA8-45EC-8554-11F648BC975B}" type="slidenum">
              <a:rPr lang="en-US" altLang="en-US" sz="1200">
                <a:solidFill>
                  <a:srgbClr val="898989"/>
                </a:solidFill>
              </a:rPr>
              <a:pPr eaLnBrk="1" hangingPunct="1"/>
              <a:t>28</a:t>
            </a:fld>
            <a:r>
              <a:rPr lang="en-US" altLang="en-US" sz="1200">
                <a:solidFill>
                  <a:srgbClr val="898989"/>
                </a:solidFill>
              </a:rPr>
              <a:t>/43</a:t>
            </a:r>
          </a:p>
        </p:txBody>
      </p:sp>
      <p:pic>
        <p:nvPicPr>
          <p:cNvPr id="29700" name="Picture 2">
            <a:extLst>
              <a:ext uri="{FF2B5EF4-FFF2-40B4-BE49-F238E27FC236}">
                <a16:creationId xmlns:a16="http://schemas.microsoft.com/office/drawing/2014/main" id="{C960AF70-1130-4D75-82D2-E60E086BE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954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Rectangle 3">
            <a:extLst>
              <a:ext uri="{FF2B5EF4-FFF2-40B4-BE49-F238E27FC236}">
                <a16:creationId xmlns:a16="http://schemas.microsoft.com/office/drawing/2014/main" id="{8CD633AA-C36F-480E-AF40-8CEAB7A0EF66}"/>
              </a:ext>
            </a:extLst>
          </p:cNvPr>
          <p:cNvSpPr>
            <a:spLocks noGrp="1"/>
          </p:cNvSpPr>
          <p:nvPr>
            <p:ph type="title"/>
          </p:nvPr>
        </p:nvSpPr>
        <p:spPr>
          <a:xfrm>
            <a:off x="14478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974C2717-DC43-4494-BAA6-D2CF939132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0723" name="Slide Number Placeholder 5">
            <a:extLst>
              <a:ext uri="{FF2B5EF4-FFF2-40B4-BE49-F238E27FC236}">
                <a16:creationId xmlns:a16="http://schemas.microsoft.com/office/drawing/2014/main" id="{233C6A0A-0A78-40BB-AA56-22F218A143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BAF49A80-B1B7-43FF-BB42-965A50849B73}" type="slidenum">
              <a:rPr lang="en-US" altLang="en-US" sz="1200">
                <a:solidFill>
                  <a:srgbClr val="898989"/>
                </a:solidFill>
              </a:rPr>
              <a:pPr eaLnBrk="1" hangingPunct="1"/>
              <a:t>29</a:t>
            </a:fld>
            <a:r>
              <a:rPr lang="en-US" altLang="en-US" sz="1200">
                <a:solidFill>
                  <a:srgbClr val="898989"/>
                </a:solidFill>
              </a:rPr>
              <a:t>/43</a:t>
            </a:r>
          </a:p>
        </p:txBody>
      </p:sp>
      <p:pic>
        <p:nvPicPr>
          <p:cNvPr id="30724" name="Picture 2">
            <a:extLst>
              <a:ext uri="{FF2B5EF4-FFF2-40B4-BE49-F238E27FC236}">
                <a16:creationId xmlns:a16="http://schemas.microsoft.com/office/drawing/2014/main" id="{2E3B5EA2-84CC-437F-9C95-93A167D8B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6250" b="24001"/>
          <a:stretch>
            <a:fillRect/>
          </a:stretch>
        </p:blipFill>
        <p:spPr bwMode="auto">
          <a:xfrm>
            <a:off x="1219200" y="1295400"/>
            <a:ext cx="6477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3">
            <a:extLst>
              <a:ext uri="{FF2B5EF4-FFF2-40B4-BE49-F238E27FC236}">
                <a16:creationId xmlns:a16="http://schemas.microsoft.com/office/drawing/2014/main" id="{444928E7-A914-4202-B7A8-4E76ACED9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320" t="24815" r="26802" b="68117"/>
          <a:stretch>
            <a:fillRect/>
          </a:stretch>
        </p:blipFill>
        <p:spPr bwMode="auto">
          <a:xfrm>
            <a:off x="1447800" y="2362200"/>
            <a:ext cx="61912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Rectangle 4">
            <a:extLst>
              <a:ext uri="{FF2B5EF4-FFF2-40B4-BE49-F238E27FC236}">
                <a16:creationId xmlns:a16="http://schemas.microsoft.com/office/drawing/2014/main" id="{8335D494-9AF4-4705-B2E3-57CC83876954}"/>
              </a:ext>
            </a:extLst>
          </p:cNvPr>
          <p:cNvSpPr>
            <a:spLocks noGrp="1"/>
          </p:cNvSpPr>
          <p:nvPr>
            <p:ph type="title"/>
          </p:nvPr>
        </p:nvSpPr>
        <p:spPr>
          <a:xfrm>
            <a:off x="13716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a:extLst>
              <a:ext uri="{FF2B5EF4-FFF2-40B4-BE49-F238E27FC236}">
                <a16:creationId xmlns:a16="http://schemas.microsoft.com/office/drawing/2014/main" id="{C76E16F7-1E49-4D25-A2C4-A4BECF7371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099" name="Slide Number Placeholder 5">
            <a:extLst>
              <a:ext uri="{FF2B5EF4-FFF2-40B4-BE49-F238E27FC236}">
                <a16:creationId xmlns:a16="http://schemas.microsoft.com/office/drawing/2014/main" id="{C0E6EDEA-1FFF-408A-92C5-F5EE201D16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751E23A4-5DB9-4194-AD66-72259E3DC1FC}" type="slidenum">
              <a:rPr lang="en-US" altLang="en-US" sz="1200">
                <a:solidFill>
                  <a:srgbClr val="898989"/>
                </a:solidFill>
              </a:rPr>
              <a:pPr eaLnBrk="1" hangingPunct="1"/>
              <a:t>3</a:t>
            </a:fld>
            <a:r>
              <a:rPr lang="en-US" altLang="en-US" sz="1200">
                <a:solidFill>
                  <a:srgbClr val="898989"/>
                </a:solidFill>
              </a:rPr>
              <a:t>/43</a:t>
            </a:r>
          </a:p>
        </p:txBody>
      </p:sp>
      <p:sp>
        <p:nvSpPr>
          <p:cNvPr id="4100" name="Rectangle 2">
            <a:extLst>
              <a:ext uri="{FF2B5EF4-FFF2-40B4-BE49-F238E27FC236}">
                <a16:creationId xmlns:a16="http://schemas.microsoft.com/office/drawing/2014/main" id="{FA4DA514-D40F-47C1-BDA2-3170580AE099}"/>
              </a:ext>
            </a:extLst>
          </p:cNvPr>
          <p:cNvSpPr>
            <a:spLocks noGrp="1"/>
          </p:cNvSpPr>
          <p:nvPr>
            <p:ph type="title"/>
          </p:nvPr>
        </p:nvSpPr>
        <p:spPr>
          <a:xfrm>
            <a:off x="457200" y="2590800"/>
            <a:ext cx="8229600" cy="701675"/>
          </a:xfrm>
          <a:noFill/>
        </p:spPr>
        <p:txBody>
          <a:bodyPr>
            <a:spAutoFit/>
          </a:bodyPr>
          <a:lstStyle/>
          <a:p>
            <a:r>
              <a:rPr lang="en-US" altLang="en-US" sz="4000" b="1">
                <a:solidFill>
                  <a:schemeClr val="hlink"/>
                </a:solidFill>
                <a:latin typeface="Calibri" panose="020F0502020204030204" pitchFamily="34" charset="0"/>
              </a:rPr>
              <a:t>Elementary Sorting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a:extLst>
              <a:ext uri="{FF2B5EF4-FFF2-40B4-BE49-F238E27FC236}">
                <a16:creationId xmlns:a16="http://schemas.microsoft.com/office/drawing/2014/main" id="{3A1B3162-8216-4A4B-B7A6-8CC7E76F943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1747" name="Slide Number Placeholder 5">
            <a:extLst>
              <a:ext uri="{FF2B5EF4-FFF2-40B4-BE49-F238E27FC236}">
                <a16:creationId xmlns:a16="http://schemas.microsoft.com/office/drawing/2014/main" id="{E5558FD6-A39E-4133-9AF7-BCB1EC2E3E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285B79C8-FC4D-4768-BB8D-7E64DAC93BDE}" type="slidenum">
              <a:rPr lang="en-US" altLang="en-US" sz="1200">
                <a:solidFill>
                  <a:srgbClr val="898989"/>
                </a:solidFill>
              </a:rPr>
              <a:pPr eaLnBrk="1" hangingPunct="1"/>
              <a:t>30</a:t>
            </a:fld>
            <a:r>
              <a:rPr lang="en-US" altLang="en-US" sz="1200">
                <a:solidFill>
                  <a:srgbClr val="898989"/>
                </a:solidFill>
              </a:rPr>
              <a:t>/43</a:t>
            </a:r>
          </a:p>
        </p:txBody>
      </p:sp>
      <p:pic>
        <p:nvPicPr>
          <p:cNvPr id="31748" name="Picture 2">
            <a:extLst>
              <a:ext uri="{FF2B5EF4-FFF2-40B4-BE49-F238E27FC236}">
                <a16:creationId xmlns:a16="http://schemas.microsoft.com/office/drawing/2014/main" id="{2FFB85B3-1D4D-465D-AF16-202C44757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50" t="19000" r="25626" b="24001"/>
          <a:stretch>
            <a:fillRect/>
          </a:stretch>
        </p:blipFill>
        <p:spPr bwMode="auto">
          <a:xfrm>
            <a:off x="1314450" y="1295400"/>
            <a:ext cx="65532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Rectangle 3">
            <a:extLst>
              <a:ext uri="{FF2B5EF4-FFF2-40B4-BE49-F238E27FC236}">
                <a16:creationId xmlns:a16="http://schemas.microsoft.com/office/drawing/2014/main" id="{145FAA61-38CF-4E33-ACCA-828033D5F1A1}"/>
              </a:ext>
            </a:extLst>
          </p:cNvPr>
          <p:cNvSpPr>
            <a:spLocks noGrp="1"/>
          </p:cNvSpPr>
          <p:nvPr>
            <p:ph type="title"/>
          </p:nvPr>
        </p:nvSpPr>
        <p:spPr>
          <a:xfrm>
            <a:off x="1447800" y="495300"/>
            <a:ext cx="6096000" cy="701675"/>
          </a:xfrm>
          <a:noFill/>
        </p:spPr>
        <p:txBody>
          <a:bodyPr>
            <a:spAutoFit/>
          </a:bodyPr>
          <a:lstStyle/>
          <a:p>
            <a:r>
              <a:rPr lang="en-US" altLang="en-US" sz="4000" b="1">
                <a:solidFill>
                  <a:srgbClr val="CC3300"/>
                </a:solidFill>
                <a:latin typeface="Calibri" panose="020F0502020204030204" pitchFamily="34" charset="0"/>
              </a:rPr>
              <a:t>Quicksort example - 14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a:extLst>
              <a:ext uri="{FF2B5EF4-FFF2-40B4-BE49-F238E27FC236}">
                <a16:creationId xmlns:a16="http://schemas.microsoft.com/office/drawing/2014/main" id="{B31692AF-6F89-4E0B-9167-8ACE693FAA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2771" name="Slide Number Placeholder 5">
            <a:extLst>
              <a:ext uri="{FF2B5EF4-FFF2-40B4-BE49-F238E27FC236}">
                <a16:creationId xmlns:a16="http://schemas.microsoft.com/office/drawing/2014/main" id="{E0F88FBB-902F-4E08-89BA-5168BAD8A4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1FA29231-ECFA-463D-B1A2-7A05A15BD37E}" type="slidenum">
              <a:rPr lang="en-US" altLang="en-US" sz="1200">
                <a:solidFill>
                  <a:srgbClr val="898989"/>
                </a:solidFill>
              </a:rPr>
              <a:pPr eaLnBrk="1" hangingPunct="1"/>
              <a:t>31</a:t>
            </a:fld>
            <a:r>
              <a:rPr lang="en-US" altLang="en-US" sz="1200">
                <a:solidFill>
                  <a:srgbClr val="898989"/>
                </a:solidFill>
              </a:rPr>
              <a:t>/43</a:t>
            </a:r>
          </a:p>
        </p:txBody>
      </p:sp>
      <p:sp>
        <p:nvSpPr>
          <p:cNvPr id="32772" name="Rectangle 2">
            <a:extLst>
              <a:ext uri="{FF2B5EF4-FFF2-40B4-BE49-F238E27FC236}">
                <a16:creationId xmlns:a16="http://schemas.microsoft.com/office/drawing/2014/main" id="{029C1495-B97B-4D69-843F-D1F605483074}"/>
              </a:ext>
            </a:extLst>
          </p:cNvPr>
          <p:cNvSpPr>
            <a:spLocks noGrp="1"/>
          </p:cNvSpPr>
          <p:nvPr>
            <p:ph type="title"/>
          </p:nvPr>
        </p:nvSpPr>
        <p:spPr>
          <a:xfrm>
            <a:off x="457200" y="381000"/>
            <a:ext cx="8229600" cy="701675"/>
          </a:xfrm>
          <a:noFill/>
        </p:spPr>
        <p:txBody>
          <a:bodyPr>
            <a:spAutoFit/>
          </a:bodyPr>
          <a:lstStyle/>
          <a:p>
            <a:r>
              <a:rPr lang="en-US" altLang="en-US" sz="4000" b="1">
                <a:solidFill>
                  <a:srgbClr val="CC3300"/>
                </a:solidFill>
                <a:latin typeface="Calibri" panose="020F0502020204030204" pitchFamily="34" charset="0"/>
              </a:rPr>
              <a:t>Mergesort</a:t>
            </a:r>
          </a:p>
        </p:txBody>
      </p:sp>
      <p:sp>
        <p:nvSpPr>
          <p:cNvPr id="32773" name="Rectangle 3">
            <a:extLst>
              <a:ext uri="{FF2B5EF4-FFF2-40B4-BE49-F238E27FC236}">
                <a16:creationId xmlns:a16="http://schemas.microsoft.com/office/drawing/2014/main" id="{7AA89F03-6D99-4C8A-A020-E60A613491A1}"/>
              </a:ext>
            </a:extLst>
          </p:cNvPr>
          <p:cNvSpPr>
            <a:spLocks noGrp="1"/>
          </p:cNvSpPr>
          <p:nvPr>
            <p:ph type="body" idx="1"/>
          </p:nvPr>
        </p:nvSpPr>
        <p:spPr>
          <a:xfrm>
            <a:off x="381000" y="1066800"/>
            <a:ext cx="8153400" cy="5194300"/>
          </a:xfrm>
          <a:noFill/>
        </p:spPr>
        <p:txBody>
          <a:bodyPr>
            <a:spAutoFit/>
          </a:bodyPr>
          <a:lstStyle/>
          <a:p>
            <a:pPr>
              <a:lnSpc>
                <a:spcPct val="90000"/>
              </a:lnSpc>
              <a:buClrTx/>
              <a:buSzTx/>
              <a:buFont typeface="Arial" panose="020B0604020202020204" pitchFamily="34" charset="0"/>
              <a:buChar char="•"/>
              <a:tabLst>
                <a:tab pos="744538" algn="l"/>
                <a:tab pos="1031875" algn="l"/>
              </a:tabLst>
            </a:pPr>
            <a:r>
              <a:rPr lang="en-US" altLang="en-US" b="1">
                <a:latin typeface="Calibri" panose="020F0502020204030204" pitchFamily="34" charset="0"/>
              </a:rPr>
              <a:t>Mergesort</a:t>
            </a:r>
            <a:r>
              <a:rPr lang="en-US" altLang="en-US">
                <a:latin typeface="Calibri" panose="020F0502020204030204" pitchFamily="34" charset="0"/>
              </a:rPr>
              <a:t> makes partitioning as simple as possible and concentrates on merging sorted halves of an array into one sorted array </a:t>
            </a:r>
          </a:p>
          <a:p>
            <a:pPr>
              <a:lnSpc>
                <a:spcPct val="90000"/>
              </a:lnSpc>
              <a:buClrTx/>
              <a:buSzTx/>
              <a:buFont typeface="Arial" panose="020B0604020202020204" pitchFamily="34" charset="0"/>
              <a:buChar char="•"/>
              <a:tabLst>
                <a:tab pos="744538" algn="l"/>
                <a:tab pos="1031875" algn="l"/>
              </a:tabLst>
            </a:pPr>
            <a:r>
              <a:rPr lang="en-US" altLang="en-US">
                <a:latin typeface="Calibri" panose="020F0502020204030204" pitchFamily="34" charset="0"/>
              </a:rPr>
              <a:t>Complexity is O(nlogn)</a:t>
            </a:r>
          </a:p>
          <a:p>
            <a:pPr>
              <a:lnSpc>
                <a:spcPct val="90000"/>
              </a:lnSpc>
              <a:buClrTx/>
              <a:buSzTx/>
              <a:buFont typeface="Arial" panose="020B0604020202020204" pitchFamily="34" charset="0"/>
              <a:buChar char="•"/>
              <a:tabLst>
                <a:tab pos="744538" algn="l"/>
                <a:tab pos="1031875" algn="l"/>
              </a:tabLst>
            </a:pPr>
            <a:r>
              <a:rPr lang="en-US" altLang="en-US">
                <a:latin typeface="Calibri" panose="020F0502020204030204" pitchFamily="34" charset="0"/>
              </a:rPr>
              <a:t>It was one of the first sorting algorithms used on a computer and was developed by John von Neumann </a:t>
            </a:r>
          </a:p>
          <a:p>
            <a:pPr lvl="2">
              <a:lnSpc>
                <a:spcPct val="90000"/>
              </a:lnSpc>
              <a:buFont typeface="Arial" panose="020B0604020202020204" pitchFamily="34" charset="0"/>
              <a:buNone/>
              <a:tabLst>
                <a:tab pos="744538" algn="l"/>
                <a:tab pos="1031875" algn="l"/>
              </a:tabLst>
            </a:pPr>
            <a:r>
              <a:rPr lang="en-US" altLang="en-US" sz="1600">
                <a:latin typeface="Courier New" panose="02070309020205020404" pitchFamily="49" charset="0"/>
              </a:rPr>
              <a:t>	</a:t>
            </a:r>
            <a:r>
              <a:rPr lang="en-US" altLang="en-US" sz="2200">
                <a:latin typeface="Courier New" panose="02070309020205020404" pitchFamily="49" charset="0"/>
              </a:rPr>
              <a:t>mergesort(data)</a:t>
            </a:r>
          </a:p>
          <a:p>
            <a:pPr lvl="2">
              <a:lnSpc>
                <a:spcPct val="90000"/>
              </a:lnSpc>
              <a:buFont typeface="Arial" panose="020B0604020202020204" pitchFamily="34" charset="0"/>
              <a:buNone/>
              <a:tabLst>
                <a:tab pos="744538" algn="l"/>
                <a:tab pos="1031875" algn="l"/>
              </a:tabLst>
            </a:pPr>
            <a:r>
              <a:rPr lang="en-US" altLang="en-US" sz="2200">
                <a:latin typeface="Courier New" panose="02070309020205020404" pitchFamily="49" charset="0"/>
              </a:rPr>
              <a:t>		if data </a:t>
            </a:r>
            <a:r>
              <a:rPr lang="en-US" altLang="en-US" sz="2200" i="1"/>
              <a:t>have at least two elements</a:t>
            </a:r>
          </a:p>
          <a:p>
            <a:pPr lvl="2">
              <a:lnSpc>
                <a:spcPct val="90000"/>
              </a:lnSpc>
              <a:buFont typeface="Arial" panose="020B0604020202020204" pitchFamily="34" charset="0"/>
              <a:buNone/>
              <a:tabLst>
                <a:tab pos="744538" algn="l"/>
                <a:tab pos="1031875" algn="l"/>
              </a:tabLst>
            </a:pPr>
            <a:r>
              <a:rPr lang="en-US" altLang="en-US" sz="2200">
                <a:latin typeface="Courier New" panose="02070309020205020404" pitchFamily="49" charset="0"/>
              </a:rPr>
              <a:t>			mergesort(</a:t>
            </a:r>
            <a:r>
              <a:rPr lang="en-US" altLang="en-US" sz="2200" i="1"/>
              <a:t>left half of</a:t>
            </a:r>
            <a:r>
              <a:rPr lang="en-US" altLang="en-US" sz="2200" i="1">
                <a:latin typeface="Courier New" panose="02070309020205020404" pitchFamily="49" charset="0"/>
              </a:rPr>
              <a:t> </a:t>
            </a:r>
            <a:r>
              <a:rPr lang="en-US" altLang="en-US" sz="2200">
                <a:latin typeface="Courier New" panose="02070309020205020404" pitchFamily="49" charset="0"/>
              </a:rPr>
              <a:t>data);</a:t>
            </a:r>
          </a:p>
          <a:p>
            <a:pPr lvl="2">
              <a:lnSpc>
                <a:spcPct val="90000"/>
              </a:lnSpc>
              <a:buFont typeface="Arial" panose="020B0604020202020204" pitchFamily="34" charset="0"/>
              <a:buNone/>
              <a:tabLst>
                <a:tab pos="744538" algn="l"/>
                <a:tab pos="1031875" algn="l"/>
              </a:tabLst>
            </a:pPr>
            <a:r>
              <a:rPr lang="en-US" altLang="en-US" sz="2200">
                <a:latin typeface="Courier New" panose="02070309020205020404" pitchFamily="49" charset="0"/>
              </a:rPr>
              <a:t>			mergesort(</a:t>
            </a:r>
            <a:r>
              <a:rPr lang="en-US" altLang="en-US" sz="2200" i="1"/>
              <a:t>right half of</a:t>
            </a:r>
            <a:r>
              <a:rPr lang="en-US" altLang="en-US" sz="2200" i="1">
                <a:latin typeface="Courier New" panose="02070309020205020404" pitchFamily="49" charset="0"/>
              </a:rPr>
              <a:t> </a:t>
            </a:r>
            <a:r>
              <a:rPr lang="en-US" altLang="en-US" sz="2200">
                <a:latin typeface="Courier New" panose="02070309020205020404" pitchFamily="49" charset="0"/>
              </a:rPr>
              <a:t>data);</a:t>
            </a:r>
          </a:p>
          <a:p>
            <a:pPr lvl="2">
              <a:lnSpc>
                <a:spcPct val="90000"/>
              </a:lnSpc>
              <a:buFont typeface="Arial" panose="020B0604020202020204" pitchFamily="34" charset="0"/>
              <a:buNone/>
              <a:tabLst>
                <a:tab pos="744538" algn="l"/>
                <a:tab pos="1031875" algn="l"/>
              </a:tabLst>
            </a:pPr>
            <a:r>
              <a:rPr lang="en-US" altLang="en-US" sz="2200">
                <a:latin typeface="Courier New" panose="02070309020205020404" pitchFamily="49" charset="0"/>
              </a:rPr>
              <a:t>			merge(</a:t>
            </a:r>
            <a:r>
              <a:rPr lang="en-US" altLang="en-US" sz="2200" i="1"/>
              <a:t>both halves into a sorted list</a:t>
            </a:r>
            <a:r>
              <a:rPr lang="en-US" altLang="en-US" sz="2200"/>
              <a:t>);</a:t>
            </a:r>
            <a:endParaRPr lang="en-US" altLang="en-US" sz="2200">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3008A628-E3E1-43C4-9A6F-454BE27E8F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3795" name="Slide Number Placeholder 5">
            <a:extLst>
              <a:ext uri="{FF2B5EF4-FFF2-40B4-BE49-F238E27FC236}">
                <a16:creationId xmlns:a16="http://schemas.microsoft.com/office/drawing/2014/main" id="{2EA902C8-FA86-47F1-B6B7-10E78CFE2D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D8DE7ED1-9E92-49FA-8443-640DF57A545F}" type="slidenum">
              <a:rPr lang="en-US" altLang="en-US" sz="1200">
                <a:solidFill>
                  <a:srgbClr val="898989"/>
                </a:solidFill>
              </a:rPr>
              <a:pPr eaLnBrk="1" hangingPunct="1"/>
              <a:t>32</a:t>
            </a:fld>
            <a:r>
              <a:rPr lang="en-US" altLang="en-US" sz="1200">
                <a:solidFill>
                  <a:srgbClr val="898989"/>
                </a:solidFill>
              </a:rPr>
              <a:t>/43</a:t>
            </a:r>
          </a:p>
        </p:txBody>
      </p:sp>
      <p:sp>
        <p:nvSpPr>
          <p:cNvPr id="33796" name="Rectangle 2">
            <a:extLst>
              <a:ext uri="{FF2B5EF4-FFF2-40B4-BE49-F238E27FC236}">
                <a16:creationId xmlns:a16="http://schemas.microsoft.com/office/drawing/2014/main" id="{17D57D07-1191-48B8-80A6-23D967076265}"/>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Mergesort example</a:t>
            </a:r>
          </a:p>
        </p:txBody>
      </p:sp>
      <p:sp>
        <p:nvSpPr>
          <p:cNvPr id="33797" name="Text Box 3">
            <a:extLst>
              <a:ext uri="{FF2B5EF4-FFF2-40B4-BE49-F238E27FC236}">
                <a16:creationId xmlns:a16="http://schemas.microsoft.com/office/drawing/2014/main" id="{8B30742F-7843-41D4-AC9E-3D6BC2333131}"/>
              </a:ext>
            </a:extLst>
          </p:cNvPr>
          <p:cNvSpPr txBox="1">
            <a:spLocks noChangeArrowheads="1"/>
          </p:cNvSpPr>
          <p:nvPr/>
        </p:nvSpPr>
        <p:spPr bwMode="auto">
          <a:xfrm>
            <a:off x="1600200" y="5622925"/>
            <a:ext cx="6202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000" b="1"/>
              <a:t>The array [1 8 6 4 10 5 3 2 22] sorted by mergesort</a:t>
            </a:r>
          </a:p>
        </p:txBody>
      </p:sp>
      <p:pic>
        <p:nvPicPr>
          <p:cNvPr id="33798" name="Picture 4">
            <a:extLst>
              <a:ext uri="{FF2B5EF4-FFF2-40B4-BE49-F238E27FC236}">
                <a16:creationId xmlns:a16="http://schemas.microsoft.com/office/drawing/2014/main" id="{D607B453-3E85-4DD9-B987-C14BD1F4E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72440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62DE6C91-D521-4F47-AFB8-F7E6EFC32E3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4819" name="Slide Number Placeholder 5">
            <a:extLst>
              <a:ext uri="{FF2B5EF4-FFF2-40B4-BE49-F238E27FC236}">
                <a16:creationId xmlns:a16="http://schemas.microsoft.com/office/drawing/2014/main" id="{2E62A4F4-11AD-4807-8F9F-309CAACE0A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05A68AE2-06C3-49A1-8D1B-F2E5372FFBEF}" type="slidenum">
              <a:rPr lang="en-US" altLang="en-US" sz="1200">
                <a:solidFill>
                  <a:srgbClr val="898989"/>
                </a:solidFill>
              </a:rPr>
              <a:pPr eaLnBrk="1" hangingPunct="1"/>
              <a:t>33</a:t>
            </a:fld>
            <a:r>
              <a:rPr lang="en-US" altLang="en-US" sz="1200">
                <a:solidFill>
                  <a:srgbClr val="898989"/>
                </a:solidFill>
              </a:rPr>
              <a:t>/43</a:t>
            </a:r>
          </a:p>
        </p:txBody>
      </p:sp>
      <p:sp>
        <p:nvSpPr>
          <p:cNvPr id="34820" name="Rectangle 2">
            <a:extLst>
              <a:ext uri="{FF2B5EF4-FFF2-40B4-BE49-F238E27FC236}">
                <a16:creationId xmlns:a16="http://schemas.microsoft.com/office/drawing/2014/main" id="{C90E9144-7D39-40A7-8069-0666F0AEFE3D}"/>
              </a:ext>
            </a:extLst>
          </p:cNvPr>
          <p:cNvSpPr>
            <a:spLocks noGrp="1"/>
          </p:cNvSpPr>
          <p:nvPr>
            <p:ph type="body" idx="1"/>
          </p:nvPr>
        </p:nvSpPr>
        <p:spPr>
          <a:xfrm>
            <a:off x="4343400" y="1066800"/>
            <a:ext cx="4572000" cy="4714875"/>
          </a:xfrm>
          <a:solidFill>
            <a:srgbClr val="CCECFF"/>
          </a:solidFill>
          <a:ln>
            <a:solidFill>
              <a:schemeClr val="tx1"/>
            </a:solidFill>
            <a:miter lim="800000"/>
            <a:headEnd/>
            <a:tailEnd/>
          </a:ln>
        </p:spPr>
        <p:txBody>
          <a:bodyPr>
            <a:spAutoFit/>
          </a:bodyPr>
          <a:lstStyle/>
          <a:p>
            <a:pPr>
              <a:lnSpc>
                <a:spcPct val="80000"/>
              </a:lnSpc>
              <a:buClrTx/>
              <a:buSzTx/>
              <a:buFont typeface="Arial" panose="020B0604020202020204" pitchFamily="34" charset="0"/>
              <a:buNone/>
            </a:pPr>
            <a:r>
              <a:rPr lang="fr-FR" altLang="en-US" sz="1800">
                <a:latin typeface="Calibri" panose="020F0502020204030204" pitchFamily="34" charset="0"/>
              </a:rPr>
              <a:t> void merge(int p, int q, int r)</a:t>
            </a:r>
          </a:p>
          <a:p>
            <a:pPr>
              <a:lnSpc>
                <a:spcPct val="80000"/>
              </a:lnSpc>
              <a:buClrTx/>
              <a:buSzTx/>
              <a:buFont typeface="Arial" panose="020B0604020202020204" pitchFamily="34" charset="0"/>
              <a:buNone/>
            </a:pPr>
            <a:r>
              <a:rPr lang="fr-FR" altLang="en-US" sz="1800">
                <a:latin typeface="Calibri" panose="020F0502020204030204" pitchFamily="34" charset="0"/>
              </a:rPr>
              <a:t>    {if(!(p&lt;=q) &amp;&amp; (q&lt;=r)) return;</a:t>
            </a:r>
          </a:p>
          <a:p>
            <a:pPr>
              <a:lnSpc>
                <a:spcPct val="80000"/>
              </a:lnSpc>
              <a:buClrTx/>
              <a:buSzTx/>
              <a:buFont typeface="Arial" panose="020B0604020202020204" pitchFamily="34" charset="0"/>
              <a:buNone/>
            </a:pPr>
            <a:r>
              <a:rPr lang="fr-FR" altLang="en-US" sz="1800">
                <a:latin typeface="Calibri" panose="020F0502020204030204" pitchFamily="34" charset="0"/>
              </a:rPr>
              <a:t>      int n,i,j,k,x; n = r-p+1;</a:t>
            </a:r>
          </a:p>
          <a:p>
            <a:pPr>
              <a:lnSpc>
                <a:spcPct val="80000"/>
              </a:lnSpc>
              <a:buClrTx/>
              <a:buSzTx/>
              <a:buFont typeface="Arial" panose="020B0604020202020204" pitchFamily="34" charset="0"/>
              <a:buNone/>
            </a:pPr>
            <a:r>
              <a:rPr lang="fr-FR" altLang="en-US" sz="1800">
                <a:latin typeface="Calibri" panose="020F0502020204030204" pitchFamily="34" charset="0"/>
              </a:rPr>
              <a:t>      int [] b = new int[n];</a:t>
            </a:r>
          </a:p>
          <a:p>
            <a:pPr>
              <a:lnSpc>
                <a:spcPct val="80000"/>
              </a:lnSpc>
              <a:buClrTx/>
              <a:buSzTx/>
              <a:buFont typeface="Arial" panose="020B0604020202020204" pitchFamily="34" charset="0"/>
              <a:buNone/>
            </a:pPr>
            <a:r>
              <a:rPr lang="fr-FR" altLang="en-US" sz="1800">
                <a:latin typeface="Calibri" panose="020F0502020204030204" pitchFamily="34" charset="0"/>
              </a:rPr>
              <a:t>      i=p;j=q+1;k=0;</a:t>
            </a:r>
          </a:p>
          <a:p>
            <a:pPr>
              <a:lnSpc>
                <a:spcPct val="80000"/>
              </a:lnSpc>
              <a:buClrTx/>
              <a:buSzTx/>
              <a:buFont typeface="Arial" panose="020B0604020202020204" pitchFamily="34" charset="0"/>
              <a:buNone/>
            </a:pPr>
            <a:r>
              <a:rPr lang="fr-FR" altLang="en-US" sz="1800">
                <a:latin typeface="Calibri" panose="020F0502020204030204" pitchFamily="34" charset="0"/>
              </a:rPr>
              <a:t>      while(i&lt;=q &amp;&amp; j&lt;=r)</a:t>
            </a:r>
          </a:p>
          <a:p>
            <a:pPr>
              <a:lnSpc>
                <a:spcPct val="80000"/>
              </a:lnSpc>
              <a:buClrTx/>
              <a:buSzTx/>
              <a:buFont typeface="Arial" panose="020B0604020202020204" pitchFamily="34" charset="0"/>
              <a:buNone/>
            </a:pPr>
            <a:r>
              <a:rPr lang="fr-FR" altLang="en-US" sz="1800">
                <a:latin typeface="Calibri" panose="020F0502020204030204" pitchFamily="34" charset="0"/>
              </a:rPr>
              <a:t>        {if(a[i]&lt;a[j])</a:t>
            </a:r>
          </a:p>
          <a:p>
            <a:pPr>
              <a:lnSpc>
                <a:spcPct val="80000"/>
              </a:lnSpc>
              <a:buClrTx/>
              <a:buSzTx/>
              <a:buFont typeface="Arial" panose="020B0604020202020204" pitchFamily="34" charset="0"/>
              <a:buNone/>
            </a:pPr>
            <a:r>
              <a:rPr lang="fr-FR" altLang="en-US" sz="1800">
                <a:latin typeface="Calibri" panose="020F0502020204030204" pitchFamily="34" charset="0"/>
              </a:rPr>
              <a:t>           b[k++] = a[i++];</a:t>
            </a:r>
          </a:p>
          <a:p>
            <a:pPr>
              <a:lnSpc>
                <a:spcPct val="80000"/>
              </a:lnSpc>
              <a:buClrTx/>
              <a:buSzTx/>
              <a:buFont typeface="Arial" panose="020B0604020202020204" pitchFamily="34" charset="0"/>
              <a:buNone/>
            </a:pPr>
            <a:r>
              <a:rPr lang="fr-FR" altLang="en-US" sz="1800">
                <a:latin typeface="Calibri" panose="020F0502020204030204" pitchFamily="34" charset="0"/>
              </a:rPr>
              <a:t>            else</a:t>
            </a:r>
          </a:p>
          <a:p>
            <a:pPr>
              <a:lnSpc>
                <a:spcPct val="80000"/>
              </a:lnSpc>
              <a:buClrTx/>
              <a:buSzTx/>
              <a:buFont typeface="Arial" panose="020B0604020202020204" pitchFamily="34" charset="0"/>
              <a:buNone/>
            </a:pPr>
            <a:r>
              <a:rPr lang="fr-FR" altLang="en-US" sz="1800">
                <a:latin typeface="Calibri" panose="020F0502020204030204" pitchFamily="34" charset="0"/>
              </a:rPr>
              <a:t>             b[k++] = a[j++];</a:t>
            </a:r>
          </a:p>
          <a:p>
            <a:pPr>
              <a:lnSpc>
                <a:spcPct val="80000"/>
              </a:lnSpc>
              <a:buClrTx/>
              <a:buSzTx/>
              <a:buFont typeface="Arial" panose="020B0604020202020204" pitchFamily="34" charset="0"/>
              <a:buNone/>
            </a:pPr>
            <a:r>
              <a:rPr lang="fr-FR" altLang="en-US" sz="1800">
                <a:latin typeface="Calibri" panose="020F0502020204030204" pitchFamily="34" charset="0"/>
              </a:rPr>
              <a:t>        } </a:t>
            </a:r>
          </a:p>
          <a:p>
            <a:pPr>
              <a:lnSpc>
                <a:spcPct val="80000"/>
              </a:lnSpc>
              <a:buClrTx/>
              <a:buSzTx/>
              <a:buFont typeface="Arial" panose="020B0604020202020204" pitchFamily="34" charset="0"/>
              <a:buNone/>
            </a:pPr>
            <a:r>
              <a:rPr lang="fr-FR" altLang="en-US" sz="1800">
                <a:latin typeface="Calibri" panose="020F0502020204030204" pitchFamily="34" charset="0"/>
              </a:rPr>
              <a:t>      while(i&lt;=q)  b[k++] = a[i++];</a:t>
            </a:r>
          </a:p>
          <a:p>
            <a:pPr>
              <a:lnSpc>
                <a:spcPct val="80000"/>
              </a:lnSpc>
              <a:buClrTx/>
              <a:buSzTx/>
              <a:buFont typeface="Arial" panose="020B0604020202020204" pitchFamily="34" charset="0"/>
              <a:buNone/>
            </a:pPr>
            <a:r>
              <a:rPr lang="fr-FR" altLang="en-US" sz="1800">
                <a:latin typeface="Calibri" panose="020F0502020204030204" pitchFamily="34" charset="0"/>
              </a:rPr>
              <a:t>      while(j&lt;=r)  b[k++] = a[j++];</a:t>
            </a:r>
          </a:p>
          <a:p>
            <a:pPr>
              <a:lnSpc>
                <a:spcPct val="80000"/>
              </a:lnSpc>
              <a:buClrTx/>
              <a:buSzTx/>
              <a:buFont typeface="Arial" panose="020B0604020202020204" pitchFamily="34" charset="0"/>
              <a:buNone/>
            </a:pPr>
            <a:r>
              <a:rPr lang="fr-FR" altLang="en-US" sz="1800">
                <a:latin typeface="Calibri" panose="020F0502020204030204" pitchFamily="34" charset="0"/>
              </a:rPr>
              <a:t>      k=0;</a:t>
            </a:r>
          </a:p>
          <a:p>
            <a:pPr>
              <a:lnSpc>
                <a:spcPct val="80000"/>
              </a:lnSpc>
              <a:buClrTx/>
              <a:buSzTx/>
              <a:buFont typeface="Arial" panose="020B0604020202020204" pitchFamily="34" charset="0"/>
              <a:buNone/>
            </a:pPr>
            <a:r>
              <a:rPr lang="fr-FR" altLang="en-US" sz="1800">
                <a:latin typeface="Calibri" panose="020F0502020204030204" pitchFamily="34" charset="0"/>
              </a:rPr>
              <a:t>      for(i=p;i&lt;=r;i++) a[i] = b[k++];</a:t>
            </a:r>
          </a:p>
          <a:p>
            <a:pPr>
              <a:lnSpc>
                <a:spcPct val="80000"/>
              </a:lnSpc>
              <a:buClrTx/>
              <a:buSzTx/>
              <a:buFont typeface="Arial" panose="020B0604020202020204" pitchFamily="34" charset="0"/>
              <a:buNone/>
            </a:pPr>
            <a:r>
              <a:rPr lang="fr-FR" altLang="en-US" sz="1800">
                <a:latin typeface="Calibri" panose="020F0502020204030204" pitchFamily="34" charset="0"/>
              </a:rPr>
              <a:t>    }</a:t>
            </a:r>
          </a:p>
          <a:p>
            <a:pPr>
              <a:lnSpc>
                <a:spcPct val="80000"/>
              </a:lnSpc>
              <a:buClrTx/>
              <a:buSzTx/>
              <a:buFont typeface="Arial" panose="020B0604020202020204" pitchFamily="34" charset="0"/>
              <a:buNone/>
            </a:pPr>
            <a:endParaRPr lang="fr-FR" altLang="en-US" sz="1800">
              <a:latin typeface="Calibri" panose="020F0502020204030204" pitchFamily="34" charset="0"/>
            </a:endParaRPr>
          </a:p>
        </p:txBody>
      </p:sp>
      <p:sp>
        <p:nvSpPr>
          <p:cNvPr id="34821" name="Rectangle 3">
            <a:extLst>
              <a:ext uri="{FF2B5EF4-FFF2-40B4-BE49-F238E27FC236}">
                <a16:creationId xmlns:a16="http://schemas.microsoft.com/office/drawing/2014/main" id="{4EBF18B4-1935-4AE7-B966-D5786E24E126}"/>
              </a:ext>
            </a:extLst>
          </p:cNvPr>
          <p:cNvSpPr>
            <a:spLocks noGrp="1"/>
          </p:cNvSpPr>
          <p:nvPr>
            <p:ph type="title"/>
          </p:nvPr>
        </p:nvSpPr>
        <p:spPr>
          <a:xfrm>
            <a:off x="457200" y="76200"/>
            <a:ext cx="8229600" cy="701675"/>
          </a:xfrm>
          <a:noFill/>
        </p:spPr>
        <p:txBody>
          <a:bodyPr>
            <a:spAutoFit/>
          </a:bodyPr>
          <a:lstStyle/>
          <a:p>
            <a:r>
              <a:rPr lang="en-US" altLang="en-US" sz="4000" b="1">
                <a:solidFill>
                  <a:srgbClr val="CC3300"/>
                </a:solidFill>
                <a:latin typeface="Calibri" panose="020F0502020204030204" pitchFamily="34" charset="0"/>
              </a:rPr>
              <a:t>Merge sort code</a:t>
            </a:r>
          </a:p>
        </p:txBody>
      </p:sp>
      <p:sp>
        <p:nvSpPr>
          <p:cNvPr id="34822" name="Text Box 4">
            <a:extLst>
              <a:ext uri="{FF2B5EF4-FFF2-40B4-BE49-F238E27FC236}">
                <a16:creationId xmlns:a16="http://schemas.microsoft.com/office/drawing/2014/main" id="{C7673E14-4104-4E0E-93AD-B4C6BF237A1B}"/>
              </a:ext>
            </a:extLst>
          </p:cNvPr>
          <p:cNvSpPr txBox="1">
            <a:spLocks noChangeArrowheads="1"/>
          </p:cNvSpPr>
          <p:nvPr/>
        </p:nvSpPr>
        <p:spPr bwMode="auto">
          <a:xfrm>
            <a:off x="762000" y="4419600"/>
            <a:ext cx="3276600" cy="17446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t>public class Main</a:t>
            </a:r>
          </a:p>
          <a:p>
            <a:pPr eaLnBrk="1" hangingPunct="1"/>
            <a:r>
              <a:rPr lang="en-US" altLang="en-US" sz="1200"/>
              <a:t> {public static void main(String args[])</a:t>
            </a:r>
          </a:p>
          <a:p>
            <a:pPr eaLnBrk="1" hangingPunct="1"/>
            <a:r>
              <a:rPr lang="en-US" altLang="en-US" sz="1200"/>
              <a:t>   {int [] b = {7,3,5,9,11,8,6,15,10,12,14};</a:t>
            </a:r>
          </a:p>
          <a:p>
            <a:pPr eaLnBrk="1" hangingPunct="1"/>
            <a:r>
              <a:rPr lang="en-US" altLang="en-US" sz="1200"/>
              <a:t>    EffSort t = new EffSort(b);</a:t>
            </a:r>
          </a:p>
          <a:p>
            <a:pPr eaLnBrk="1" hangingPunct="1"/>
            <a:r>
              <a:rPr lang="en-US" altLang="en-US" sz="1200"/>
              <a:t>    int n=b.length;</a:t>
            </a:r>
          </a:p>
          <a:p>
            <a:pPr eaLnBrk="1" hangingPunct="1"/>
            <a:r>
              <a:rPr lang="en-US" altLang="en-US" sz="1200"/>
              <a:t>    t.mergeSort(0,n-1);t.display();</a:t>
            </a:r>
          </a:p>
          <a:p>
            <a:pPr eaLnBrk="1" hangingPunct="1"/>
            <a:r>
              <a:rPr lang="en-US" altLang="en-US" sz="1200"/>
              <a:t>    System.out.println();</a:t>
            </a:r>
          </a:p>
          <a:p>
            <a:pPr eaLnBrk="1" hangingPunct="1"/>
            <a:r>
              <a:rPr lang="en-US" altLang="en-US" sz="1200"/>
              <a:t>   }</a:t>
            </a:r>
          </a:p>
          <a:p>
            <a:pPr eaLnBrk="1" hangingPunct="1"/>
            <a:r>
              <a:rPr lang="en-US" altLang="en-US" sz="1200"/>
              <a:t> }</a:t>
            </a:r>
          </a:p>
        </p:txBody>
      </p:sp>
      <p:sp>
        <p:nvSpPr>
          <p:cNvPr id="34823" name="Rectangle 7">
            <a:extLst>
              <a:ext uri="{FF2B5EF4-FFF2-40B4-BE49-F238E27FC236}">
                <a16:creationId xmlns:a16="http://schemas.microsoft.com/office/drawing/2014/main" id="{22D29889-C362-422F-A060-C6E77B58116E}"/>
              </a:ext>
            </a:extLst>
          </p:cNvPr>
          <p:cNvSpPr>
            <a:spLocks/>
          </p:cNvSpPr>
          <p:nvPr/>
        </p:nvSpPr>
        <p:spPr bwMode="auto">
          <a:xfrm>
            <a:off x="381000" y="1066800"/>
            <a:ext cx="3886200" cy="3217863"/>
          </a:xfrm>
          <a:prstGeom prst="rect">
            <a:avLst/>
          </a:prstGeom>
          <a:solidFill>
            <a:srgbClr val="CCECFF"/>
          </a:solidFill>
          <a:ln w="9525">
            <a:solidFill>
              <a:schemeClr val="tx1"/>
            </a:solidFill>
            <a:miter lim="800000"/>
            <a:headEnd/>
            <a:tailEnd/>
          </a:ln>
        </p:spPr>
        <p:txBody>
          <a:bodyPr>
            <a:spAutoFit/>
          </a:bodyPr>
          <a:lstStyle>
            <a:lvl1pPr marL="342900" indent="-342900"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spcBef>
                <a:spcPct val="20000"/>
              </a:spcBef>
              <a:buFont typeface="Arial" panose="020B0604020202020204" pitchFamily="34" charset="0"/>
              <a:buNone/>
            </a:pPr>
            <a:r>
              <a:rPr lang="fr-FR" altLang="en-US" sz="3200">
                <a:latin typeface="Calibri" panose="020F0502020204030204" pitchFamily="34" charset="0"/>
              </a:rPr>
              <a:t> </a:t>
            </a:r>
            <a:r>
              <a:rPr lang="fr-FR" altLang="en-US" sz="2400">
                <a:latin typeface="Calibri" panose="020F0502020204030204" pitchFamily="34" charset="0"/>
              </a:rPr>
              <a:t>void mergeSort(int p, int r)</a:t>
            </a:r>
          </a:p>
          <a:p>
            <a:pPr>
              <a:spcBef>
                <a:spcPct val="20000"/>
              </a:spcBef>
              <a:buFont typeface="Arial" panose="020B0604020202020204" pitchFamily="34" charset="0"/>
              <a:buNone/>
            </a:pPr>
            <a:r>
              <a:rPr lang="fr-FR" altLang="en-US" sz="2400">
                <a:latin typeface="Calibri" panose="020F0502020204030204" pitchFamily="34" charset="0"/>
              </a:rPr>
              <a:t>    {if(p&gt;=r) return;</a:t>
            </a:r>
          </a:p>
          <a:p>
            <a:pPr>
              <a:spcBef>
                <a:spcPct val="20000"/>
              </a:spcBef>
              <a:buFont typeface="Arial" panose="020B0604020202020204" pitchFamily="34" charset="0"/>
              <a:buNone/>
            </a:pPr>
            <a:r>
              <a:rPr lang="fr-FR" altLang="en-US" sz="2400">
                <a:latin typeface="Calibri" panose="020F0502020204030204" pitchFamily="34" charset="0"/>
              </a:rPr>
              <a:t>      int q = (p+r)/2;</a:t>
            </a:r>
          </a:p>
          <a:p>
            <a:pPr>
              <a:spcBef>
                <a:spcPct val="20000"/>
              </a:spcBef>
              <a:buFont typeface="Arial" panose="020B0604020202020204" pitchFamily="34" charset="0"/>
              <a:buNone/>
            </a:pPr>
            <a:r>
              <a:rPr lang="fr-FR" altLang="en-US" sz="2400">
                <a:latin typeface="Calibri" panose="020F0502020204030204" pitchFamily="34" charset="0"/>
              </a:rPr>
              <a:t>      mergeSort(p,q);</a:t>
            </a:r>
          </a:p>
          <a:p>
            <a:pPr>
              <a:spcBef>
                <a:spcPct val="20000"/>
              </a:spcBef>
              <a:buFont typeface="Arial" panose="020B0604020202020204" pitchFamily="34" charset="0"/>
              <a:buNone/>
            </a:pPr>
            <a:r>
              <a:rPr lang="fr-FR" altLang="en-US" sz="2400">
                <a:latin typeface="Calibri" panose="020F0502020204030204" pitchFamily="34" charset="0"/>
              </a:rPr>
              <a:t>      mergeSort(q+1,r);</a:t>
            </a:r>
          </a:p>
          <a:p>
            <a:pPr>
              <a:spcBef>
                <a:spcPct val="20000"/>
              </a:spcBef>
              <a:buFont typeface="Arial" panose="020B0604020202020204" pitchFamily="34" charset="0"/>
              <a:buNone/>
            </a:pPr>
            <a:r>
              <a:rPr lang="fr-FR" altLang="en-US" sz="2400">
                <a:latin typeface="Calibri" panose="020F0502020204030204" pitchFamily="34" charset="0"/>
              </a:rPr>
              <a:t>      merge(p,q,r);</a:t>
            </a:r>
          </a:p>
          <a:p>
            <a:pPr>
              <a:spcBef>
                <a:spcPct val="20000"/>
              </a:spcBef>
              <a:buFont typeface="Arial" panose="020B0604020202020204" pitchFamily="34" charset="0"/>
              <a:buNone/>
            </a:pPr>
            <a:r>
              <a:rPr lang="fr-FR" altLang="en-US" sz="2400">
                <a:latin typeface="Calibri" panose="020F0502020204030204"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C4DAA4D7-A8B0-404F-9873-3AD705C711B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5843" name="Slide Number Placeholder 5">
            <a:extLst>
              <a:ext uri="{FF2B5EF4-FFF2-40B4-BE49-F238E27FC236}">
                <a16:creationId xmlns:a16="http://schemas.microsoft.com/office/drawing/2014/main" id="{5189B873-52E3-4225-8A0D-A99F6CB34F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81E66825-0C73-4AE7-9C4E-D86EF6E4AB23}" type="slidenum">
              <a:rPr lang="en-US" altLang="en-US" sz="1200">
                <a:solidFill>
                  <a:srgbClr val="898989"/>
                </a:solidFill>
              </a:rPr>
              <a:pPr eaLnBrk="1" hangingPunct="1"/>
              <a:t>34</a:t>
            </a:fld>
            <a:r>
              <a:rPr lang="en-US" altLang="en-US" sz="1200">
                <a:solidFill>
                  <a:srgbClr val="898989"/>
                </a:solidFill>
              </a:rPr>
              <a:t>/43</a:t>
            </a:r>
          </a:p>
        </p:txBody>
      </p:sp>
      <p:sp>
        <p:nvSpPr>
          <p:cNvPr id="35844" name="Rectangle 3">
            <a:extLst>
              <a:ext uri="{FF2B5EF4-FFF2-40B4-BE49-F238E27FC236}">
                <a16:creationId xmlns:a16="http://schemas.microsoft.com/office/drawing/2014/main" id="{1342C8FB-9035-44FB-A99D-45F95534F4F5}"/>
              </a:ext>
            </a:extLst>
          </p:cNvPr>
          <p:cNvSpPr>
            <a:spLocks noGrp="1" noChangeArrowheads="1"/>
          </p:cNvSpPr>
          <p:nvPr>
            <p:ph sz="quarter" idx="4294967295"/>
          </p:nvPr>
        </p:nvSpPr>
        <p:spPr>
          <a:xfrm>
            <a:off x="304800" y="1003300"/>
            <a:ext cx="4495800" cy="3910013"/>
          </a:xfrm>
        </p:spPr>
        <p:txBody>
          <a:bodyPr>
            <a:spAutoFit/>
          </a:bodyPr>
          <a:lstStyle/>
          <a:p>
            <a:pPr marL="319088" indent="-319088" eaLnBrk="1" hangingPunct="1"/>
            <a:r>
              <a:rPr lang="en-US" altLang="en-US" sz="2200" b="1">
                <a:solidFill>
                  <a:schemeClr val="hlink"/>
                </a:solidFill>
              </a:rPr>
              <a:t>Heap</a:t>
            </a:r>
            <a:r>
              <a:rPr lang="en-US" altLang="en-US" sz="2200"/>
              <a:t> is a particular kind of  binary tree, which has two properties:</a:t>
            </a:r>
          </a:p>
          <a:p>
            <a:pPr marL="639763" lvl="1" indent="-273050" eaLnBrk="1" hangingPunct="1"/>
            <a:r>
              <a:rPr lang="en-US" altLang="en-US" sz="2200"/>
              <a:t>The value of each node is greater than or equal to the values stored in each of its children.</a:t>
            </a:r>
          </a:p>
          <a:p>
            <a:pPr marL="639763" lvl="1" indent="-273050" eaLnBrk="1" hangingPunct="1"/>
            <a:r>
              <a:rPr lang="en-US" altLang="en-US" sz="2200"/>
              <a:t>If the height of the tree is h, then the tree is complete at level d for d = 1, 2, ..., h-1, and the leaves in the last level are all in the leftmost positions</a:t>
            </a:r>
          </a:p>
        </p:txBody>
      </p:sp>
      <p:pic>
        <p:nvPicPr>
          <p:cNvPr id="35845" name="Picture 3">
            <a:extLst>
              <a:ext uri="{FF2B5EF4-FFF2-40B4-BE49-F238E27FC236}">
                <a16:creationId xmlns:a16="http://schemas.microsoft.com/office/drawing/2014/main" id="{6BDF9188-4731-411A-99DA-5EA36B6F0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889" t="30000" r="44284" b="51538"/>
          <a:stretch>
            <a:fillRect/>
          </a:stretch>
        </p:blipFill>
        <p:spPr bwMode="auto">
          <a:xfrm>
            <a:off x="4724400" y="1231900"/>
            <a:ext cx="39624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3">
            <a:extLst>
              <a:ext uri="{FF2B5EF4-FFF2-40B4-BE49-F238E27FC236}">
                <a16:creationId xmlns:a16="http://schemas.microsoft.com/office/drawing/2014/main" id="{45B76F04-5D78-4C31-89BB-406B2D35513B}"/>
              </a:ext>
            </a:extLst>
          </p:cNvPr>
          <p:cNvSpPr>
            <a:spLocks noChangeArrowheads="1"/>
          </p:cNvSpPr>
          <p:nvPr/>
        </p:nvSpPr>
        <p:spPr bwMode="auto">
          <a:xfrm>
            <a:off x="381000" y="5270500"/>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000">
                <a:latin typeface="Calibri" panose="020F0502020204030204" pitchFamily="34" charset="0"/>
              </a:rPr>
              <a:t>These two properties define a </a:t>
            </a:r>
            <a:r>
              <a:rPr lang="en-US" altLang="en-US" sz="2000" b="1">
                <a:latin typeface="Calibri" panose="020F0502020204030204" pitchFamily="34" charset="0"/>
              </a:rPr>
              <a:t>max heap </a:t>
            </a:r>
          </a:p>
          <a:p>
            <a:pPr eaLnBrk="1" hangingPunct="1">
              <a:spcBef>
                <a:spcPct val="20000"/>
              </a:spcBef>
              <a:buFont typeface="Arial" panose="020B0604020202020204" pitchFamily="34" charset="0"/>
              <a:buChar char="•"/>
            </a:pPr>
            <a:r>
              <a:rPr lang="en-US" altLang="en-US" sz="2000">
                <a:latin typeface="Calibri" panose="020F0502020204030204" pitchFamily="34" charset="0"/>
              </a:rPr>
              <a:t>If “greater” in the first property is replaced with “less,” then the definition specifies a </a:t>
            </a:r>
            <a:r>
              <a:rPr lang="en-US" altLang="en-US" sz="2000" b="1">
                <a:latin typeface="Calibri" panose="020F0502020204030204" pitchFamily="34" charset="0"/>
              </a:rPr>
              <a:t>min heap</a:t>
            </a:r>
          </a:p>
        </p:txBody>
      </p:sp>
      <p:sp>
        <p:nvSpPr>
          <p:cNvPr id="35847" name="Rectangle 5">
            <a:extLst>
              <a:ext uri="{FF2B5EF4-FFF2-40B4-BE49-F238E27FC236}">
                <a16:creationId xmlns:a16="http://schemas.microsoft.com/office/drawing/2014/main" id="{18AC822D-FAC5-4068-BDC4-61B156F41F39}"/>
              </a:ext>
            </a:extLst>
          </p:cNvPr>
          <p:cNvSpPr>
            <a:spLocks/>
          </p:cNvSpPr>
          <p:nvPr/>
        </p:nvSpPr>
        <p:spPr bwMode="auto">
          <a:xfrm>
            <a:off x="457200" y="2889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4000" b="1">
                <a:solidFill>
                  <a:srgbClr val="CC3300"/>
                </a:solidFill>
                <a:latin typeface="Calibri" panose="020F0502020204030204" pitchFamily="34" charset="0"/>
              </a:rPr>
              <a:t>Heap data structure - 1</a:t>
            </a:r>
          </a:p>
        </p:txBody>
      </p:sp>
      <p:sp>
        <p:nvSpPr>
          <p:cNvPr id="35848" name="Text Box 6">
            <a:extLst>
              <a:ext uri="{FF2B5EF4-FFF2-40B4-BE49-F238E27FC236}">
                <a16:creationId xmlns:a16="http://schemas.microsoft.com/office/drawing/2014/main" id="{FDF60AC8-D1AB-4A20-B55D-529E7B795789}"/>
              </a:ext>
            </a:extLst>
          </p:cNvPr>
          <p:cNvSpPr txBox="1">
            <a:spLocks noChangeArrowheads="1"/>
          </p:cNvSpPr>
          <p:nvPr/>
        </p:nvSpPr>
        <p:spPr bwMode="auto">
          <a:xfrm>
            <a:off x="914400" y="48133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2000"/>
              <a:t>(This kind of binary tree is called nearly complete binary tree)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a:extLst>
              <a:ext uri="{FF2B5EF4-FFF2-40B4-BE49-F238E27FC236}">
                <a16:creationId xmlns:a16="http://schemas.microsoft.com/office/drawing/2014/main" id="{A44C73CC-0C55-4410-8AC9-C04D569F49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6867" name="Slide Number Placeholder 5">
            <a:extLst>
              <a:ext uri="{FF2B5EF4-FFF2-40B4-BE49-F238E27FC236}">
                <a16:creationId xmlns:a16="http://schemas.microsoft.com/office/drawing/2014/main" id="{59F228FA-4D70-4074-92D4-3F3154A7C7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F31F9E0D-8E42-41C5-9529-99FF7B022D6C}" type="slidenum">
              <a:rPr lang="en-US" altLang="en-US" sz="1200">
                <a:solidFill>
                  <a:srgbClr val="898989"/>
                </a:solidFill>
              </a:rPr>
              <a:pPr eaLnBrk="1" hangingPunct="1"/>
              <a:t>35</a:t>
            </a:fld>
            <a:r>
              <a:rPr lang="en-US" altLang="en-US" sz="1200">
                <a:solidFill>
                  <a:srgbClr val="898989"/>
                </a:solidFill>
              </a:rPr>
              <a:t>/43</a:t>
            </a:r>
          </a:p>
        </p:txBody>
      </p:sp>
      <p:sp>
        <p:nvSpPr>
          <p:cNvPr id="36868" name="Rectangle 2">
            <a:extLst>
              <a:ext uri="{FF2B5EF4-FFF2-40B4-BE49-F238E27FC236}">
                <a16:creationId xmlns:a16="http://schemas.microsoft.com/office/drawing/2014/main" id="{A45509E4-B1FE-42E4-B784-0D3AFA0B1A6C}"/>
              </a:ext>
            </a:extLst>
          </p:cNvPr>
          <p:cNvSpPr>
            <a:spLocks noGrp="1"/>
          </p:cNvSpPr>
          <p:nvPr>
            <p:ph type="title"/>
          </p:nvPr>
        </p:nvSpPr>
        <p:spPr>
          <a:xfrm>
            <a:off x="1066800" y="457200"/>
            <a:ext cx="6477000" cy="701675"/>
          </a:xfrm>
          <a:noFill/>
        </p:spPr>
        <p:txBody>
          <a:bodyPr>
            <a:spAutoFit/>
          </a:bodyPr>
          <a:lstStyle/>
          <a:p>
            <a:r>
              <a:rPr lang="en-US" altLang="en-US" sz="4000" b="1">
                <a:solidFill>
                  <a:srgbClr val="CC3300"/>
                </a:solidFill>
                <a:latin typeface="Calibri" panose="020F0502020204030204" pitchFamily="34" charset="0"/>
              </a:rPr>
              <a:t>Heap data structure - 2</a:t>
            </a:r>
          </a:p>
        </p:txBody>
      </p:sp>
      <p:pic>
        <p:nvPicPr>
          <p:cNvPr id="36869" name="Picture 3" descr="heap0">
            <a:extLst>
              <a:ext uri="{FF2B5EF4-FFF2-40B4-BE49-F238E27FC236}">
                <a16:creationId xmlns:a16="http://schemas.microsoft.com/office/drawing/2014/main" id="{DF32E035-5514-4556-96B7-2DA114353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71600"/>
            <a:ext cx="31242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4">
            <a:extLst>
              <a:ext uri="{FF2B5EF4-FFF2-40B4-BE49-F238E27FC236}">
                <a16:creationId xmlns:a16="http://schemas.microsoft.com/office/drawing/2014/main" id="{C9800E9D-9631-4651-B665-EFECCC5E8059}"/>
              </a:ext>
            </a:extLst>
          </p:cNvPr>
          <p:cNvSpPr txBox="1">
            <a:spLocks noChangeArrowheads="1"/>
          </p:cNvSpPr>
          <p:nvPr/>
        </p:nvSpPr>
        <p:spPr bwMode="auto">
          <a:xfrm>
            <a:off x="381000" y="1679575"/>
            <a:ext cx="5181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2400"/>
              <a:t>We can represent heap by array in level order, going from left to right. The array corresponding to the heap above is [25, 13, 17, 5, 8, 3].</a:t>
            </a:r>
          </a:p>
        </p:txBody>
      </p:sp>
      <p:sp>
        <p:nvSpPr>
          <p:cNvPr id="36871" name="Text Box 5">
            <a:extLst>
              <a:ext uri="{FF2B5EF4-FFF2-40B4-BE49-F238E27FC236}">
                <a16:creationId xmlns:a16="http://schemas.microsoft.com/office/drawing/2014/main" id="{50EB0473-3C69-4476-B521-1373A6759581}"/>
              </a:ext>
            </a:extLst>
          </p:cNvPr>
          <p:cNvSpPr txBox="1">
            <a:spLocks noChangeArrowheads="1"/>
          </p:cNvSpPr>
          <p:nvPr/>
        </p:nvSpPr>
        <p:spPr bwMode="auto">
          <a:xfrm>
            <a:off x="381000" y="3889375"/>
            <a:ext cx="472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400"/>
              <a:t>The root of the tree a[0] and given index </a:t>
            </a:r>
            <a:r>
              <a:rPr lang="en-US" altLang="en-US" sz="2400" i="1"/>
              <a:t>i</a:t>
            </a:r>
            <a:r>
              <a:rPr lang="en-US" altLang="en-US" sz="2400"/>
              <a:t> of a node, the indices of its parent, left child and right child can be computed:</a:t>
            </a:r>
          </a:p>
        </p:txBody>
      </p:sp>
      <p:sp>
        <p:nvSpPr>
          <p:cNvPr id="36872" name="Text Box 6">
            <a:extLst>
              <a:ext uri="{FF2B5EF4-FFF2-40B4-BE49-F238E27FC236}">
                <a16:creationId xmlns:a16="http://schemas.microsoft.com/office/drawing/2014/main" id="{6C7D396A-3652-4541-B045-F667F95D2A7B}"/>
              </a:ext>
            </a:extLst>
          </p:cNvPr>
          <p:cNvSpPr txBox="1">
            <a:spLocks noChangeArrowheads="1"/>
          </p:cNvSpPr>
          <p:nvPr/>
        </p:nvSpPr>
        <p:spPr bwMode="auto">
          <a:xfrm>
            <a:off x="5257800" y="3965575"/>
            <a:ext cx="3352800" cy="17494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800"/>
              <a:t>PARENT (</a:t>
            </a:r>
            <a:r>
              <a:rPr lang="en-US" altLang="en-US" sz="1800" i="1"/>
              <a:t>i</a:t>
            </a:r>
            <a:r>
              <a:rPr lang="en-US" altLang="en-US" sz="1800"/>
              <a:t>)</a:t>
            </a:r>
            <a:br>
              <a:rPr lang="en-US" altLang="en-US" sz="1800"/>
            </a:br>
            <a:r>
              <a:rPr lang="en-US" altLang="en-US" sz="1800"/>
              <a:t>        return floor((</a:t>
            </a:r>
            <a:r>
              <a:rPr lang="en-US" altLang="en-US" sz="1800" i="1"/>
              <a:t>i-1)</a:t>
            </a:r>
            <a:r>
              <a:rPr lang="en-US" altLang="en-US" sz="1800"/>
              <a:t>/2)</a:t>
            </a:r>
            <a:br>
              <a:rPr lang="en-US" altLang="en-US" sz="1800"/>
            </a:br>
            <a:r>
              <a:rPr lang="en-US" altLang="en-US" sz="1800"/>
              <a:t>LEFT (</a:t>
            </a:r>
            <a:r>
              <a:rPr lang="en-US" altLang="en-US" sz="1800" i="1"/>
              <a:t>i</a:t>
            </a:r>
            <a:r>
              <a:rPr lang="en-US" altLang="en-US" sz="1800"/>
              <a:t>)</a:t>
            </a:r>
            <a:br>
              <a:rPr lang="en-US" altLang="en-US" sz="1800"/>
            </a:br>
            <a:r>
              <a:rPr lang="en-US" altLang="en-US" sz="1800"/>
              <a:t>        return 2</a:t>
            </a:r>
            <a:r>
              <a:rPr lang="en-US" altLang="en-US" sz="1800" i="1"/>
              <a:t>i+1</a:t>
            </a:r>
            <a:br>
              <a:rPr lang="en-US" altLang="en-US" sz="1800"/>
            </a:br>
            <a:r>
              <a:rPr lang="en-US" altLang="en-US" sz="1800"/>
              <a:t>RIGHT (</a:t>
            </a:r>
            <a:r>
              <a:rPr lang="en-US" altLang="en-US" sz="1800" i="1"/>
              <a:t>i</a:t>
            </a:r>
            <a:r>
              <a:rPr lang="en-US" altLang="en-US" sz="1800"/>
              <a:t>)</a:t>
            </a:r>
            <a:br>
              <a:rPr lang="en-US" altLang="en-US" sz="1800"/>
            </a:br>
            <a:r>
              <a:rPr lang="en-US" altLang="en-US" sz="1800"/>
              <a:t>        return 2(</a:t>
            </a:r>
            <a:r>
              <a:rPr lang="en-US" altLang="en-US" sz="1800" i="1"/>
              <a:t>i</a:t>
            </a:r>
            <a:r>
              <a:rPr lang="en-US" altLang="en-US" sz="1800"/>
              <a:t> + 1)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a:extLst>
              <a:ext uri="{FF2B5EF4-FFF2-40B4-BE49-F238E27FC236}">
                <a16:creationId xmlns:a16="http://schemas.microsoft.com/office/drawing/2014/main" id="{0493C056-1636-409A-AFDB-295435845BD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7891" name="Slide Number Placeholder 5">
            <a:extLst>
              <a:ext uri="{FF2B5EF4-FFF2-40B4-BE49-F238E27FC236}">
                <a16:creationId xmlns:a16="http://schemas.microsoft.com/office/drawing/2014/main" id="{64FFEDE3-A7FF-4516-BFD2-911E14F230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FC6E9BBE-D084-4691-A983-DB2682F3A826}" type="slidenum">
              <a:rPr lang="en-US" altLang="en-US" sz="1200">
                <a:solidFill>
                  <a:srgbClr val="898989"/>
                </a:solidFill>
              </a:rPr>
              <a:pPr eaLnBrk="1" hangingPunct="1"/>
              <a:t>36</a:t>
            </a:fld>
            <a:r>
              <a:rPr lang="en-US" altLang="en-US" sz="1200">
                <a:solidFill>
                  <a:srgbClr val="898989"/>
                </a:solidFill>
              </a:rPr>
              <a:t>/43</a:t>
            </a:r>
          </a:p>
        </p:txBody>
      </p:sp>
      <p:sp>
        <p:nvSpPr>
          <p:cNvPr id="37892" name="Rectangle 2">
            <a:extLst>
              <a:ext uri="{FF2B5EF4-FFF2-40B4-BE49-F238E27FC236}">
                <a16:creationId xmlns:a16="http://schemas.microsoft.com/office/drawing/2014/main" id="{F4780D60-3958-417A-B564-A7D8150CC621}"/>
              </a:ext>
            </a:extLst>
          </p:cNvPr>
          <p:cNvSpPr>
            <a:spLocks noGrp="1"/>
          </p:cNvSpPr>
          <p:nvPr>
            <p:ph type="title"/>
          </p:nvPr>
        </p:nvSpPr>
        <p:spPr>
          <a:xfrm>
            <a:off x="838200" y="609600"/>
            <a:ext cx="7086600" cy="701675"/>
          </a:xfrm>
          <a:noFill/>
        </p:spPr>
        <p:txBody>
          <a:bodyPr>
            <a:spAutoFit/>
          </a:bodyPr>
          <a:lstStyle/>
          <a:p>
            <a:r>
              <a:rPr lang="en-US" altLang="en-US" sz="4000" b="1">
                <a:solidFill>
                  <a:srgbClr val="CC3300"/>
                </a:solidFill>
                <a:latin typeface="Calibri" panose="020F0502020204030204" pitchFamily="34" charset="0"/>
              </a:rPr>
              <a:t>Heap Sort - 1</a:t>
            </a:r>
          </a:p>
        </p:txBody>
      </p:sp>
      <p:sp>
        <p:nvSpPr>
          <p:cNvPr id="37893" name="Rectangle 3">
            <a:extLst>
              <a:ext uri="{FF2B5EF4-FFF2-40B4-BE49-F238E27FC236}">
                <a16:creationId xmlns:a16="http://schemas.microsoft.com/office/drawing/2014/main" id="{6C329987-894F-4EBF-8816-DEA63C8B4F98}"/>
              </a:ext>
            </a:extLst>
          </p:cNvPr>
          <p:cNvSpPr>
            <a:spLocks noGrp="1"/>
          </p:cNvSpPr>
          <p:nvPr>
            <p:ph type="body" idx="1"/>
          </p:nvPr>
        </p:nvSpPr>
        <p:spPr>
          <a:xfrm>
            <a:off x="304800" y="1905000"/>
            <a:ext cx="8610600" cy="4181475"/>
          </a:xfrm>
          <a:noFill/>
        </p:spPr>
        <p:txBody>
          <a:bodyPr>
            <a:spAutoFit/>
          </a:bodyPr>
          <a:lstStyle/>
          <a:p>
            <a:pPr>
              <a:buClrTx/>
              <a:buSzTx/>
              <a:buFont typeface="Arial" panose="020B0604020202020204" pitchFamily="34" charset="0"/>
              <a:buChar char="•"/>
              <a:tabLst>
                <a:tab pos="404813" algn="l"/>
                <a:tab pos="862013" algn="l"/>
              </a:tabLst>
            </a:pPr>
            <a:r>
              <a:rPr lang="en-US" altLang="en-US" sz="2400">
                <a:latin typeface="Calibri" panose="020F0502020204030204" pitchFamily="34" charset="0"/>
              </a:rPr>
              <a:t>Transform the array to a heap:</a:t>
            </a:r>
          </a:p>
          <a:p>
            <a:pPr>
              <a:buClrTx/>
              <a:buSzTx/>
              <a:buFont typeface="Arial" panose="020B0604020202020204" pitchFamily="34" charset="0"/>
              <a:buNone/>
              <a:tabLst>
                <a:tab pos="404813" algn="l"/>
                <a:tab pos="862013" algn="l"/>
              </a:tabLst>
            </a:pPr>
            <a:r>
              <a:rPr lang="en-US" altLang="en-US" sz="2400">
                <a:latin typeface="Calibri" panose="020F0502020204030204" pitchFamily="34" charset="0"/>
              </a:rPr>
              <a:t>	Suppose the array  a to be sorted has  n  elements: a[0], a[1], ..., a[n-1]</a:t>
            </a:r>
          </a:p>
          <a:p>
            <a:pPr>
              <a:buClrTx/>
              <a:buSzTx/>
              <a:buFont typeface="Arial" panose="020B0604020202020204" pitchFamily="34" charset="0"/>
              <a:buNone/>
              <a:tabLst>
                <a:tab pos="404813" algn="l"/>
                <a:tab pos="862013" algn="l"/>
              </a:tabLst>
            </a:pPr>
            <a:r>
              <a:rPr lang="en-US" altLang="en-US" sz="2400">
                <a:latin typeface="Calibri" panose="020F0502020204030204" pitchFamily="34" charset="0"/>
              </a:rPr>
              <a:t>	At first the heap  has only one element: a[0]. Then</a:t>
            </a:r>
          </a:p>
          <a:p>
            <a:pPr>
              <a:buClrTx/>
              <a:buSzTx/>
              <a:buFont typeface="Arial" panose="020B0604020202020204" pitchFamily="34" charset="0"/>
              <a:buNone/>
              <a:tabLst>
                <a:tab pos="404813" algn="l"/>
                <a:tab pos="862013" algn="l"/>
              </a:tabLst>
            </a:pPr>
            <a:r>
              <a:rPr lang="en-US" altLang="en-US" sz="2400">
                <a:latin typeface="Calibri" panose="020F0502020204030204" pitchFamily="34" charset="0"/>
              </a:rPr>
              <a:t>	for i =1 to n-1 we insert the element a[i] to heap so that the  heap property is maintained. </a:t>
            </a:r>
          </a:p>
          <a:p>
            <a:pPr>
              <a:buClrTx/>
              <a:buSzTx/>
              <a:buFont typeface="Arial" panose="020B0604020202020204" pitchFamily="34" charset="0"/>
              <a:buChar char="•"/>
              <a:tabLst>
                <a:tab pos="404813" algn="l"/>
                <a:tab pos="862013" algn="l"/>
              </a:tabLst>
            </a:pPr>
            <a:r>
              <a:rPr lang="en-US" altLang="en-US" sz="2400">
                <a:latin typeface="Calibri" panose="020F0502020204030204" pitchFamily="34" charset="0"/>
              </a:rPr>
              <a:t>Transform the heap to sorted array:</a:t>
            </a:r>
          </a:p>
          <a:p>
            <a:pPr>
              <a:buClrTx/>
              <a:buSzTx/>
              <a:buFont typeface="Arial" panose="020B0604020202020204" pitchFamily="34" charset="0"/>
              <a:buNone/>
              <a:tabLst>
                <a:tab pos="404813" algn="l"/>
                <a:tab pos="862013" algn="l"/>
              </a:tabLst>
            </a:pPr>
            <a:r>
              <a:rPr lang="en-US" altLang="en-US" sz="2400">
                <a:latin typeface="Calibri" panose="020F0502020204030204" pitchFamily="34" charset="0"/>
              </a:rPr>
              <a:t>	for k = 1   to  n-1 do </a:t>
            </a:r>
          </a:p>
          <a:p>
            <a:pPr>
              <a:buClrTx/>
              <a:buSzTx/>
              <a:buFont typeface="Arial" panose="020B0604020202020204" pitchFamily="34" charset="0"/>
              <a:buNone/>
              <a:tabLst>
                <a:tab pos="404813" algn="l"/>
                <a:tab pos="862013" algn="l"/>
              </a:tabLst>
            </a:pPr>
            <a:r>
              <a:rPr lang="en-US" altLang="en-US" sz="2400">
                <a:latin typeface="Calibri" panose="020F0502020204030204" pitchFamily="34" charset="0"/>
              </a:rPr>
              <a:t>	remove and put the root (a[0]) to the position n-k, then rearrange elements to keep the heap property. </a:t>
            </a:r>
          </a:p>
        </p:txBody>
      </p:sp>
      <p:sp>
        <p:nvSpPr>
          <p:cNvPr id="37894" name="Text Box 6">
            <a:extLst>
              <a:ext uri="{FF2B5EF4-FFF2-40B4-BE49-F238E27FC236}">
                <a16:creationId xmlns:a16="http://schemas.microsoft.com/office/drawing/2014/main" id="{2670D0CA-77C1-4F59-9BDC-D92C48205B25}"/>
              </a:ext>
            </a:extLst>
          </p:cNvPr>
          <p:cNvSpPr txBox="1">
            <a:spLocks noChangeArrowheads="1"/>
          </p:cNvSpPr>
          <p:nvPr/>
        </p:nvSpPr>
        <p:spPr bwMode="auto">
          <a:xfrm>
            <a:off x="304800" y="13096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2800"/>
              <a:t>Heap sort consists of 2 steps: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B73AFDBC-0038-479D-A355-ABA2431B2BE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8915" name="Slide Number Placeholder 5">
            <a:extLst>
              <a:ext uri="{FF2B5EF4-FFF2-40B4-BE49-F238E27FC236}">
                <a16:creationId xmlns:a16="http://schemas.microsoft.com/office/drawing/2014/main" id="{0241A368-2140-4CAB-9F59-141C65C985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42B574CF-7653-4255-BFA7-92F269936DFF}" type="slidenum">
              <a:rPr lang="en-US" altLang="en-US" sz="1200">
                <a:solidFill>
                  <a:srgbClr val="898989"/>
                </a:solidFill>
              </a:rPr>
              <a:pPr eaLnBrk="1" hangingPunct="1"/>
              <a:t>37</a:t>
            </a:fld>
            <a:r>
              <a:rPr lang="en-US" altLang="en-US" sz="1200">
                <a:solidFill>
                  <a:srgbClr val="898989"/>
                </a:solidFill>
              </a:rPr>
              <a:t>/43</a:t>
            </a:r>
          </a:p>
        </p:txBody>
      </p:sp>
      <p:sp>
        <p:nvSpPr>
          <p:cNvPr id="38916" name="Rectangle 2">
            <a:extLst>
              <a:ext uri="{FF2B5EF4-FFF2-40B4-BE49-F238E27FC236}">
                <a16:creationId xmlns:a16="http://schemas.microsoft.com/office/drawing/2014/main" id="{DB14F689-4F73-4D70-ADFE-92036D6562D4}"/>
              </a:ext>
            </a:extLst>
          </p:cNvPr>
          <p:cNvSpPr>
            <a:spLocks noGrp="1"/>
          </p:cNvSpPr>
          <p:nvPr>
            <p:ph type="body" idx="1"/>
          </p:nvPr>
        </p:nvSpPr>
        <p:spPr>
          <a:xfrm>
            <a:off x="533400" y="3124200"/>
            <a:ext cx="4191000" cy="3230563"/>
          </a:xfrm>
          <a:solidFill>
            <a:srgbClr val="CCECFF"/>
          </a:solidFill>
          <a:ln>
            <a:solidFill>
              <a:schemeClr val="tx1"/>
            </a:solidFill>
            <a:miter lim="800000"/>
            <a:headEnd/>
            <a:tailEnd/>
          </a:ln>
        </p:spPr>
        <p:txBody>
          <a:bodyPr>
            <a:spAutoFit/>
          </a:bodyPr>
          <a:lstStyle/>
          <a:p>
            <a:pPr>
              <a:lnSpc>
                <a:spcPct val="80000"/>
              </a:lnSpc>
              <a:buClrTx/>
              <a:buSzTx/>
              <a:buFont typeface="Arial" panose="020B0604020202020204" pitchFamily="34" charset="0"/>
              <a:buNone/>
            </a:pPr>
            <a:r>
              <a:rPr lang="fr-FR" altLang="en-US" sz="1600">
                <a:latin typeface="Calibri" panose="020F0502020204030204" pitchFamily="34" charset="0"/>
              </a:rPr>
              <a:t>// Transform heap to sorted array</a:t>
            </a:r>
          </a:p>
          <a:p>
            <a:pPr>
              <a:lnSpc>
                <a:spcPct val="80000"/>
              </a:lnSpc>
              <a:buClrTx/>
              <a:buSzTx/>
              <a:buFont typeface="Arial" panose="020B0604020202020204" pitchFamily="34" charset="0"/>
              <a:buNone/>
            </a:pPr>
            <a:r>
              <a:rPr lang="fr-FR" altLang="en-US" sz="1600">
                <a:latin typeface="Calibri" panose="020F0502020204030204" pitchFamily="34" charset="0"/>
              </a:rPr>
              <a:t>for(i=n-1;i&gt;0;i--)</a:t>
            </a:r>
          </a:p>
          <a:p>
            <a:pPr>
              <a:lnSpc>
                <a:spcPct val="80000"/>
              </a:lnSpc>
              <a:buClrTx/>
              <a:buSzTx/>
              <a:buFont typeface="Arial" panose="020B0604020202020204" pitchFamily="34" charset="0"/>
              <a:buNone/>
            </a:pPr>
            <a:r>
              <a:rPr lang="fr-FR" altLang="en-US" sz="1600">
                <a:latin typeface="Calibri" panose="020F0502020204030204" pitchFamily="34" charset="0"/>
              </a:rPr>
              <a:t>   { x=a[i];a[i]=a[0];</a:t>
            </a:r>
          </a:p>
          <a:p>
            <a:pPr>
              <a:lnSpc>
                <a:spcPct val="80000"/>
              </a:lnSpc>
              <a:buClrTx/>
              <a:buSzTx/>
              <a:buFont typeface="Arial" panose="020B0604020202020204" pitchFamily="34" charset="0"/>
              <a:buNone/>
            </a:pPr>
            <a:r>
              <a:rPr lang="fr-FR" altLang="en-US" sz="1600">
                <a:latin typeface="Calibri" panose="020F0502020204030204" pitchFamily="34" charset="0"/>
              </a:rPr>
              <a:t>      f=0; //f is father</a:t>
            </a:r>
          </a:p>
          <a:p>
            <a:pPr>
              <a:lnSpc>
                <a:spcPct val="80000"/>
              </a:lnSpc>
              <a:buClrTx/>
              <a:buSzTx/>
              <a:buFont typeface="Arial" panose="020B0604020202020204" pitchFamily="34" charset="0"/>
              <a:buNone/>
            </a:pPr>
            <a:r>
              <a:rPr lang="fr-FR" altLang="en-US" sz="1600">
                <a:latin typeface="Calibri" panose="020F0502020204030204" pitchFamily="34" charset="0"/>
              </a:rPr>
              <a:t>      s=2*f+1; //s is a left son</a:t>
            </a:r>
          </a:p>
          <a:p>
            <a:pPr>
              <a:lnSpc>
                <a:spcPct val="80000"/>
              </a:lnSpc>
              <a:buClrTx/>
              <a:buSzTx/>
              <a:buFont typeface="Arial" panose="020B0604020202020204" pitchFamily="34" charset="0"/>
              <a:buNone/>
            </a:pPr>
            <a:r>
              <a:rPr lang="fr-FR" altLang="en-US" sz="1600">
                <a:latin typeface="Calibri" panose="020F0502020204030204" pitchFamily="34" charset="0"/>
              </a:rPr>
              <a:t>      // if the right son is larger then it is selected</a:t>
            </a:r>
          </a:p>
          <a:p>
            <a:pPr>
              <a:lnSpc>
                <a:spcPct val="80000"/>
              </a:lnSpc>
              <a:buClrTx/>
              <a:buSzTx/>
              <a:buFont typeface="Arial" panose="020B0604020202020204" pitchFamily="34" charset="0"/>
              <a:buNone/>
            </a:pPr>
            <a:r>
              <a:rPr lang="fr-FR" altLang="en-US" sz="1600">
                <a:latin typeface="Calibri" panose="020F0502020204030204" pitchFamily="34" charset="0"/>
              </a:rPr>
              <a:t>      if(s+1&lt;i &amp;&amp; a[s]&lt;a[s+1]) s=s+1;</a:t>
            </a:r>
          </a:p>
          <a:p>
            <a:pPr>
              <a:lnSpc>
                <a:spcPct val="80000"/>
              </a:lnSpc>
              <a:buClrTx/>
              <a:buSzTx/>
              <a:buFont typeface="Arial" panose="020B0604020202020204" pitchFamily="34" charset="0"/>
              <a:buNone/>
            </a:pPr>
            <a:r>
              <a:rPr lang="fr-FR" altLang="en-US" sz="1600">
                <a:latin typeface="Calibri" panose="020F0502020204030204" pitchFamily="34" charset="0"/>
              </a:rPr>
              <a:t>      while(s&lt;i &amp;&amp; x&lt;a[s])</a:t>
            </a:r>
          </a:p>
          <a:p>
            <a:pPr>
              <a:lnSpc>
                <a:spcPct val="80000"/>
              </a:lnSpc>
              <a:buClrTx/>
              <a:buSzTx/>
              <a:buFont typeface="Arial" panose="020B0604020202020204" pitchFamily="34" charset="0"/>
              <a:buNone/>
            </a:pPr>
            <a:r>
              <a:rPr lang="fr-FR" altLang="en-US" sz="1600">
                <a:latin typeface="Calibri" panose="020F0502020204030204" pitchFamily="34" charset="0"/>
              </a:rPr>
              <a:t>         { a[f]=a[s]; f=s; s=2*f+1;</a:t>
            </a:r>
          </a:p>
          <a:p>
            <a:pPr>
              <a:lnSpc>
                <a:spcPct val="80000"/>
              </a:lnSpc>
              <a:buClrTx/>
              <a:buSzTx/>
              <a:buFont typeface="Arial" panose="020B0604020202020204" pitchFamily="34" charset="0"/>
              <a:buNone/>
            </a:pPr>
            <a:r>
              <a:rPr lang="fr-FR" altLang="en-US" sz="1600">
                <a:latin typeface="Calibri" panose="020F0502020204030204" pitchFamily="34" charset="0"/>
              </a:rPr>
              <a:t>            if(s+1&lt;i &amp;&amp; a[s]&lt;a[s+1]) s=s+1;</a:t>
            </a:r>
          </a:p>
          <a:p>
            <a:pPr>
              <a:lnSpc>
                <a:spcPct val="80000"/>
              </a:lnSpc>
              <a:buClrTx/>
              <a:buSzTx/>
              <a:buFont typeface="Arial" panose="020B0604020202020204" pitchFamily="34" charset="0"/>
              <a:buNone/>
            </a:pPr>
            <a:r>
              <a:rPr lang="fr-FR" altLang="en-US" sz="1600">
                <a:latin typeface="Calibri" panose="020F0502020204030204" pitchFamily="34" charset="0"/>
              </a:rPr>
              <a:t>         };</a:t>
            </a:r>
          </a:p>
          <a:p>
            <a:pPr>
              <a:lnSpc>
                <a:spcPct val="80000"/>
              </a:lnSpc>
              <a:buClrTx/>
              <a:buSzTx/>
              <a:buFont typeface="Arial" panose="020B0604020202020204" pitchFamily="34" charset="0"/>
              <a:buNone/>
            </a:pPr>
            <a:r>
              <a:rPr lang="fr-FR" altLang="en-US" sz="1600">
                <a:latin typeface="Calibri" panose="020F0502020204030204" pitchFamily="34" charset="0"/>
              </a:rPr>
              <a:t>        a[f]=x;</a:t>
            </a:r>
          </a:p>
          <a:p>
            <a:pPr>
              <a:lnSpc>
                <a:spcPct val="80000"/>
              </a:lnSpc>
              <a:buClrTx/>
              <a:buSzTx/>
              <a:buFont typeface="Arial" panose="020B0604020202020204" pitchFamily="34" charset="0"/>
              <a:buNone/>
            </a:pPr>
            <a:r>
              <a:rPr lang="fr-FR" altLang="en-US" sz="1600">
                <a:latin typeface="Calibri" panose="020F0502020204030204" pitchFamily="34" charset="0"/>
              </a:rPr>
              <a:t>    };</a:t>
            </a:r>
          </a:p>
        </p:txBody>
      </p:sp>
      <p:sp>
        <p:nvSpPr>
          <p:cNvPr id="38917" name="Rectangle 3">
            <a:extLst>
              <a:ext uri="{FF2B5EF4-FFF2-40B4-BE49-F238E27FC236}">
                <a16:creationId xmlns:a16="http://schemas.microsoft.com/office/drawing/2014/main" id="{0CC072FB-18B6-4A38-957B-DB6B541C7406}"/>
              </a:ext>
            </a:extLst>
          </p:cNvPr>
          <p:cNvSpPr>
            <a:spLocks noGrp="1"/>
          </p:cNvSpPr>
          <p:nvPr>
            <p:ph type="title"/>
          </p:nvPr>
        </p:nvSpPr>
        <p:spPr>
          <a:xfrm>
            <a:off x="609600" y="152400"/>
            <a:ext cx="7772400" cy="701675"/>
          </a:xfrm>
          <a:noFill/>
        </p:spPr>
        <p:txBody>
          <a:bodyPr>
            <a:spAutoFit/>
          </a:bodyPr>
          <a:lstStyle/>
          <a:p>
            <a:r>
              <a:rPr lang="en-US" altLang="en-US" sz="4000" b="1">
                <a:solidFill>
                  <a:srgbClr val="CC3300"/>
                </a:solidFill>
                <a:latin typeface="Calibri" panose="020F0502020204030204" pitchFamily="34" charset="0"/>
              </a:rPr>
              <a:t>Heap sort code</a:t>
            </a:r>
          </a:p>
        </p:txBody>
      </p:sp>
      <p:sp>
        <p:nvSpPr>
          <p:cNvPr id="38918" name="Text Box 4">
            <a:extLst>
              <a:ext uri="{FF2B5EF4-FFF2-40B4-BE49-F238E27FC236}">
                <a16:creationId xmlns:a16="http://schemas.microsoft.com/office/drawing/2014/main" id="{7FA98D3C-177D-4DB7-A04B-7D320EDF4DA5}"/>
              </a:ext>
            </a:extLst>
          </p:cNvPr>
          <p:cNvSpPr txBox="1">
            <a:spLocks noChangeArrowheads="1"/>
          </p:cNvSpPr>
          <p:nvPr/>
        </p:nvSpPr>
        <p:spPr bwMode="auto">
          <a:xfrm>
            <a:off x="5105400" y="4572000"/>
            <a:ext cx="3276600"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1800"/>
              <a:t>Complexity O(nlog</a:t>
            </a:r>
            <a:r>
              <a:rPr lang="en-US" altLang="en-US" sz="1800" baseline="-25000"/>
              <a:t>2</a:t>
            </a:r>
            <a:r>
              <a:rPr lang="en-US" altLang="en-US" sz="1800"/>
              <a:t>n)</a:t>
            </a:r>
          </a:p>
        </p:txBody>
      </p:sp>
      <p:sp>
        <p:nvSpPr>
          <p:cNvPr id="38919" name="Text Box 6">
            <a:extLst>
              <a:ext uri="{FF2B5EF4-FFF2-40B4-BE49-F238E27FC236}">
                <a16:creationId xmlns:a16="http://schemas.microsoft.com/office/drawing/2014/main" id="{F5E9B30E-837A-46FA-94BE-7AB4C05B88BB}"/>
              </a:ext>
            </a:extLst>
          </p:cNvPr>
          <p:cNvSpPr txBox="1">
            <a:spLocks noChangeArrowheads="1"/>
          </p:cNvSpPr>
          <p:nvPr/>
        </p:nvSpPr>
        <p:spPr bwMode="auto">
          <a:xfrm>
            <a:off x="762000" y="1295400"/>
            <a:ext cx="37338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lnSpc>
                <a:spcPct val="105000"/>
              </a:lnSpc>
            </a:pPr>
            <a:r>
              <a:rPr lang="en-US" altLang="en-US" sz="2000"/>
              <a:t>Addition and deletion are both </a:t>
            </a:r>
            <a:r>
              <a:rPr lang="en-US" altLang="en-US" sz="2000" b="1"/>
              <a:t>O(log</a:t>
            </a:r>
            <a:r>
              <a:rPr lang="en-US" altLang="en-US" sz="2000" b="1" i="1"/>
              <a:t>n</a:t>
            </a:r>
            <a:r>
              <a:rPr lang="en-US" altLang="en-US" sz="2000" b="1"/>
              <a:t>)</a:t>
            </a:r>
            <a:r>
              <a:rPr lang="en-US" altLang="en-US" sz="2000"/>
              <a:t> operations. We need to perform </a:t>
            </a:r>
            <a:r>
              <a:rPr lang="en-US" altLang="en-US" sz="2000" b="1" i="1"/>
              <a:t>n</a:t>
            </a:r>
            <a:r>
              <a:rPr lang="en-US" altLang="en-US" sz="2000"/>
              <a:t> additions and deletions, leading to an </a:t>
            </a:r>
            <a:r>
              <a:rPr lang="en-US" altLang="en-US" sz="2000" b="1"/>
              <a:t>O(</a:t>
            </a:r>
            <a:r>
              <a:rPr lang="en-US" altLang="en-US" sz="2000" b="1" i="1"/>
              <a:t>n</a:t>
            </a:r>
            <a:r>
              <a:rPr lang="en-US" altLang="en-US" sz="2000" b="1"/>
              <a:t>log</a:t>
            </a:r>
            <a:r>
              <a:rPr lang="en-US" altLang="en-US" sz="2000" b="1" i="1"/>
              <a:t>n</a:t>
            </a:r>
            <a:r>
              <a:rPr lang="en-US" altLang="en-US" sz="2000" b="1"/>
              <a:t>)</a:t>
            </a:r>
            <a:r>
              <a:rPr lang="en-US" altLang="en-US" sz="2000"/>
              <a:t> algorithm.</a:t>
            </a:r>
          </a:p>
        </p:txBody>
      </p:sp>
      <p:sp>
        <p:nvSpPr>
          <p:cNvPr id="38920" name="Rectangle 7">
            <a:extLst>
              <a:ext uri="{FF2B5EF4-FFF2-40B4-BE49-F238E27FC236}">
                <a16:creationId xmlns:a16="http://schemas.microsoft.com/office/drawing/2014/main" id="{33AECFF0-9AE9-4338-8B1A-F6CCC7C27497}"/>
              </a:ext>
            </a:extLst>
          </p:cNvPr>
          <p:cNvSpPr>
            <a:spLocks/>
          </p:cNvSpPr>
          <p:nvPr/>
        </p:nvSpPr>
        <p:spPr bwMode="auto">
          <a:xfrm>
            <a:off x="4800600" y="1600200"/>
            <a:ext cx="3810000" cy="2252663"/>
          </a:xfrm>
          <a:prstGeom prst="rect">
            <a:avLst/>
          </a:prstGeom>
          <a:solidFill>
            <a:srgbClr val="CCECFF"/>
          </a:solidFill>
          <a:ln w="9525">
            <a:solidFill>
              <a:schemeClr val="tx1"/>
            </a:solidFill>
            <a:miter lim="800000"/>
            <a:headEnd/>
            <a:tailEnd/>
          </a:ln>
        </p:spPr>
        <p:txBody>
          <a:bodyPr>
            <a:spAutoFit/>
          </a:bodyPr>
          <a:lstStyle>
            <a:lvl1pPr marL="342900" indent="-342900"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nSpc>
                <a:spcPct val="80000"/>
              </a:lnSpc>
              <a:spcBef>
                <a:spcPct val="20000"/>
              </a:spcBef>
              <a:buFont typeface="Arial" panose="020B0604020202020204" pitchFamily="34" charset="0"/>
              <a:buNone/>
            </a:pPr>
            <a:r>
              <a:rPr lang="fr-FR" altLang="en-US" sz="1600">
                <a:latin typeface="Calibri" panose="020F0502020204030204" pitchFamily="34" charset="0"/>
              </a:rPr>
              <a:t>//Transform the array to HEAP</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int i,s,f;int x;</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for(i=1;i&lt;n;i++)</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 x=a[i]; s=i; //s  is a son, f=(s-1)/2 is father</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while(s&gt;0 &amp;&amp; x&gt;a[(s-1)/2])</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 a[s]=a[(s-1)/2];   s=(s-1)/2;</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a[s]=x; </a:t>
            </a:r>
          </a:p>
          <a:p>
            <a:pPr>
              <a:lnSpc>
                <a:spcPct val="80000"/>
              </a:lnSpc>
              <a:spcBef>
                <a:spcPct val="20000"/>
              </a:spcBef>
              <a:buFont typeface="Arial" panose="020B0604020202020204" pitchFamily="34" charset="0"/>
              <a:buNone/>
            </a:pPr>
            <a:r>
              <a:rPr lang="fr-FR" altLang="en-US" sz="1600">
                <a:latin typeface="Calibri" panose="020F0502020204030204"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6412AA39-59F8-498C-9732-1784732C80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39939" name="Slide Number Placeholder 5">
            <a:extLst>
              <a:ext uri="{FF2B5EF4-FFF2-40B4-BE49-F238E27FC236}">
                <a16:creationId xmlns:a16="http://schemas.microsoft.com/office/drawing/2014/main" id="{22941A2A-A278-4558-8A76-858480AC76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37DD6354-8516-45E0-B4C2-7F4685D8C053}" type="slidenum">
              <a:rPr lang="en-US" altLang="en-US" sz="1200">
                <a:solidFill>
                  <a:srgbClr val="898989"/>
                </a:solidFill>
              </a:rPr>
              <a:pPr eaLnBrk="1" hangingPunct="1"/>
              <a:t>38</a:t>
            </a:fld>
            <a:r>
              <a:rPr lang="en-US" altLang="en-US" sz="1200">
                <a:solidFill>
                  <a:srgbClr val="898989"/>
                </a:solidFill>
              </a:rPr>
              <a:t>/43</a:t>
            </a:r>
          </a:p>
        </p:txBody>
      </p:sp>
      <p:sp>
        <p:nvSpPr>
          <p:cNvPr id="39940" name="Rectangle 2">
            <a:extLst>
              <a:ext uri="{FF2B5EF4-FFF2-40B4-BE49-F238E27FC236}">
                <a16:creationId xmlns:a16="http://schemas.microsoft.com/office/drawing/2014/main" id="{FB100EF5-B20C-41CA-9D55-5ADF6B34982A}"/>
              </a:ext>
            </a:extLst>
          </p:cNvPr>
          <p:cNvSpPr>
            <a:spLocks noGrp="1"/>
          </p:cNvSpPr>
          <p:nvPr>
            <p:ph type="title"/>
          </p:nvPr>
        </p:nvSpPr>
        <p:spPr>
          <a:xfrm>
            <a:off x="1905000" y="381000"/>
            <a:ext cx="4800600" cy="701675"/>
          </a:xfrm>
          <a:noFill/>
        </p:spPr>
        <p:txBody>
          <a:bodyPr>
            <a:spAutoFit/>
          </a:bodyPr>
          <a:lstStyle/>
          <a:p>
            <a:r>
              <a:rPr lang="en-US" altLang="en-US" sz="4000" b="1">
                <a:solidFill>
                  <a:srgbClr val="CC3300"/>
                </a:solidFill>
                <a:latin typeface="Calibri" panose="020F0502020204030204" pitchFamily="34" charset="0"/>
              </a:rPr>
              <a:t>Radix sort - 1</a:t>
            </a:r>
          </a:p>
        </p:txBody>
      </p:sp>
      <p:sp>
        <p:nvSpPr>
          <p:cNvPr id="39941" name="Text Box 7">
            <a:extLst>
              <a:ext uri="{FF2B5EF4-FFF2-40B4-BE49-F238E27FC236}">
                <a16:creationId xmlns:a16="http://schemas.microsoft.com/office/drawing/2014/main" id="{DD080410-976D-4FBE-860C-0F16EF01D306}"/>
              </a:ext>
            </a:extLst>
          </p:cNvPr>
          <p:cNvSpPr txBox="1">
            <a:spLocks noChangeArrowheads="1"/>
          </p:cNvSpPr>
          <p:nvPr/>
        </p:nvSpPr>
        <p:spPr bwMode="auto">
          <a:xfrm>
            <a:off x="457200" y="12954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1800"/>
              <a:t>Radix Sort is a clever and intuitive little sorting algorithm. Radix Sort puts the elements in order by comparing the </a:t>
            </a:r>
            <a:r>
              <a:rPr lang="en-US" altLang="en-US" sz="1800" b="1"/>
              <a:t>digits of the numbers</a:t>
            </a:r>
            <a:r>
              <a:rPr lang="en-US" altLang="en-US" sz="1800"/>
              <a:t>.  We will explain with an example.</a:t>
            </a:r>
          </a:p>
          <a:p>
            <a:pPr eaLnBrk="1" hangingPunct="1"/>
            <a:r>
              <a:rPr lang="en-US" altLang="en-US" sz="1800"/>
              <a:t>Consider the following 9 numbers:</a:t>
            </a:r>
          </a:p>
          <a:p>
            <a:pPr eaLnBrk="1" hangingPunct="1"/>
            <a:r>
              <a:rPr lang="en-US" altLang="en-US" sz="1800"/>
              <a:t>	493   812   715   340   195   437   710  582   385</a:t>
            </a:r>
          </a:p>
          <a:p>
            <a:pPr eaLnBrk="1" hangingPunct="1"/>
            <a:r>
              <a:rPr lang="en-US" altLang="en-US" sz="1800"/>
              <a:t>We should start sorting by comparing and ordering the </a:t>
            </a:r>
            <a:r>
              <a:rPr lang="en-US" altLang="en-US" sz="1800" b="1"/>
              <a:t>one's</a:t>
            </a:r>
            <a:r>
              <a:rPr lang="en-US" altLang="en-US" sz="1800"/>
              <a:t> digits:</a:t>
            </a:r>
          </a:p>
        </p:txBody>
      </p:sp>
      <p:pic>
        <p:nvPicPr>
          <p:cNvPr id="39942" name="Picture 8">
            <a:extLst>
              <a:ext uri="{FF2B5EF4-FFF2-40B4-BE49-F238E27FC236}">
                <a16:creationId xmlns:a16="http://schemas.microsoft.com/office/drawing/2014/main" id="{7B9811C3-12AE-45CC-B951-24436D0F9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729" t="25000" r="43027" b="51945"/>
          <a:stretch>
            <a:fillRect/>
          </a:stretch>
        </p:blipFill>
        <p:spPr bwMode="auto">
          <a:xfrm>
            <a:off x="6115050" y="3276600"/>
            <a:ext cx="2724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Text Box 9">
            <a:extLst>
              <a:ext uri="{FF2B5EF4-FFF2-40B4-BE49-F238E27FC236}">
                <a16:creationId xmlns:a16="http://schemas.microsoft.com/office/drawing/2014/main" id="{7E9673CC-4306-441B-BBE8-6691039EAB1F}"/>
              </a:ext>
            </a:extLst>
          </p:cNvPr>
          <p:cNvSpPr txBox="1">
            <a:spLocks noChangeArrowheads="1"/>
          </p:cNvSpPr>
          <p:nvPr/>
        </p:nvSpPr>
        <p:spPr bwMode="auto">
          <a:xfrm>
            <a:off x="457200" y="3124200"/>
            <a:ext cx="5486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800"/>
              <a:t>Notice that the numbers were added onto the list in the order that they were found, which is why the numbers appear to be unsorted in each of the sublists above. Now, we gather the sublists (in order from the 0 sublist to the 9 sublist) into the main list again:</a:t>
            </a:r>
          </a:p>
          <a:p>
            <a:pPr eaLnBrk="1" hangingPunct="1"/>
            <a:r>
              <a:rPr lang="en-US" altLang="en-US" sz="1800"/>
              <a:t>340   710   812   582   493   715   195   385   437</a:t>
            </a:r>
          </a:p>
          <a:p>
            <a:pPr eaLnBrk="1" hangingPunct="1"/>
            <a:r>
              <a:rPr lang="en-US" altLang="en-US" sz="1800"/>
              <a:t>Note: The </a:t>
            </a:r>
            <a:r>
              <a:rPr lang="en-US" altLang="en-US" sz="1800" b="1"/>
              <a:t>order</a:t>
            </a:r>
            <a:r>
              <a:rPr lang="en-US" altLang="en-US" sz="1800"/>
              <a:t> in which we divide and reassemble the list is </a:t>
            </a:r>
            <a:r>
              <a:rPr lang="en-US" altLang="en-US" sz="1800" b="1"/>
              <a:t>extremely important</a:t>
            </a:r>
            <a:r>
              <a:rPr lang="en-US" altLang="en-US" sz="1800"/>
              <a:t>, as this is one of the foundations of this 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a:extLst>
              <a:ext uri="{FF2B5EF4-FFF2-40B4-BE49-F238E27FC236}">
                <a16:creationId xmlns:a16="http://schemas.microsoft.com/office/drawing/2014/main" id="{DCF0CEF3-B828-4748-9B6B-638A791478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0963" name="Slide Number Placeholder 5">
            <a:extLst>
              <a:ext uri="{FF2B5EF4-FFF2-40B4-BE49-F238E27FC236}">
                <a16:creationId xmlns:a16="http://schemas.microsoft.com/office/drawing/2014/main" id="{CA2CEA72-ED03-4204-B660-843EDF7043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8518015-AAF5-485A-91C5-53D91D0A526C}" type="slidenum">
              <a:rPr lang="en-US" altLang="en-US" sz="1200">
                <a:solidFill>
                  <a:srgbClr val="898989"/>
                </a:solidFill>
              </a:rPr>
              <a:pPr eaLnBrk="1" hangingPunct="1"/>
              <a:t>39</a:t>
            </a:fld>
            <a:r>
              <a:rPr lang="en-US" altLang="en-US" sz="1200">
                <a:solidFill>
                  <a:srgbClr val="898989"/>
                </a:solidFill>
              </a:rPr>
              <a:t>/43</a:t>
            </a:r>
          </a:p>
        </p:txBody>
      </p:sp>
      <p:sp>
        <p:nvSpPr>
          <p:cNvPr id="40964" name="Rectangle 2">
            <a:extLst>
              <a:ext uri="{FF2B5EF4-FFF2-40B4-BE49-F238E27FC236}">
                <a16:creationId xmlns:a16="http://schemas.microsoft.com/office/drawing/2014/main" id="{E1DA6E3C-4039-4B1C-B89B-8282A861D536}"/>
              </a:ext>
            </a:extLst>
          </p:cNvPr>
          <p:cNvSpPr>
            <a:spLocks noGrp="1"/>
          </p:cNvSpPr>
          <p:nvPr>
            <p:ph type="title"/>
          </p:nvPr>
        </p:nvSpPr>
        <p:spPr>
          <a:xfrm>
            <a:off x="1905000" y="336550"/>
            <a:ext cx="4800600" cy="701675"/>
          </a:xfrm>
          <a:noFill/>
        </p:spPr>
        <p:txBody>
          <a:bodyPr>
            <a:spAutoFit/>
          </a:bodyPr>
          <a:lstStyle/>
          <a:p>
            <a:r>
              <a:rPr lang="en-US" altLang="en-US" sz="4000" b="1">
                <a:solidFill>
                  <a:srgbClr val="CC3300"/>
                </a:solidFill>
                <a:latin typeface="Calibri" panose="020F0502020204030204" pitchFamily="34" charset="0"/>
              </a:rPr>
              <a:t>Radix sort - 2</a:t>
            </a:r>
          </a:p>
        </p:txBody>
      </p:sp>
      <p:sp>
        <p:nvSpPr>
          <p:cNvPr id="40965" name="Text Box 3">
            <a:extLst>
              <a:ext uri="{FF2B5EF4-FFF2-40B4-BE49-F238E27FC236}">
                <a16:creationId xmlns:a16="http://schemas.microsoft.com/office/drawing/2014/main" id="{A75141B0-FA4F-4474-8586-7EE9B0C59FAB}"/>
              </a:ext>
            </a:extLst>
          </p:cNvPr>
          <p:cNvSpPr txBox="1">
            <a:spLocks noChangeArrowheads="1"/>
          </p:cNvSpPr>
          <p:nvPr/>
        </p:nvSpPr>
        <p:spPr bwMode="auto">
          <a:xfrm>
            <a:off x="152400" y="1143000"/>
            <a:ext cx="800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1800"/>
              <a:t>Now, the sublists are created again, this time based on the </a:t>
            </a:r>
            <a:r>
              <a:rPr lang="en-US" altLang="en-US" sz="1800" b="1"/>
              <a:t>ten's</a:t>
            </a:r>
            <a:r>
              <a:rPr lang="en-US" altLang="en-US" sz="1800"/>
              <a:t> digit:</a:t>
            </a:r>
          </a:p>
        </p:txBody>
      </p:sp>
      <p:pic>
        <p:nvPicPr>
          <p:cNvPr id="40966" name="Picture 7">
            <a:extLst>
              <a:ext uri="{FF2B5EF4-FFF2-40B4-BE49-F238E27FC236}">
                <a16:creationId xmlns:a16="http://schemas.microsoft.com/office/drawing/2014/main" id="{28402513-68A0-4A0B-8528-BEB9D4B7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114" t="66357" r="43750" b="12865"/>
          <a:stretch>
            <a:fillRect/>
          </a:stretch>
        </p:blipFill>
        <p:spPr bwMode="auto">
          <a:xfrm>
            <a:off x="6781800" y="1600200"/>
            <a:ext cx="190500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8">
            <a:extLst>
              <a:ext uri="{FF2B5EF4-FFF2-40B4-BE49-F238E27FC236}">
                <a16:creationId xmlns:a16="http://schemas.microsoft.com/office/drawing/2014/main" id="{2F47CCAE-7388-423E-B83B-1E9A0715031D}"/>
              </a:ext>
            </a:extLst>
          </p:cNvPr>
          <p:cNvSpPr txBox="1">
            <a:spLocks noChangeArrowheads="1"/>
          </p:cNvSpPr>
          <p:nvPr/>
        </p:nvSpPr>
        <p:spPr bwMode="auto">
          <a:xfrm>
            <a:off x="152400" y="1676400"/>
            <a:ext cx="6629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000"/>
              <a:t>Now the sublists are gathered in order from 0 to 9:</a:t>
            </a:r>
          </a:p>
          <a:p>
            <a:pPr eaLnBrk="1" hangingPunct="1"/>
            <a:r>
              <a:rPr lang="en-US" altLang="en-US" sz="2000">
                <a:solidFill>
                  <a:schemeClr val="hlink"/>
                </a:solidFill>
              </a:rPr>
              <a:t>710   812   715   437   340   582   385   493   195</a:t>
            </a:r>
          </a:p>
          <a:p>
            <a:pPr eaLnBrk="1" hangingPunct="1"/>
            <a:r>
              <a:rPr lang="en-US" altLang="en-US" sz="2000"/>
              <a:t>Finally, the sublists are created according to the </a:t>
            </a:r>
            <a:r>
              <a:rPr lang="en-US" altLang="en-US" sz="2000" b="1"/>
              <a:t>hundred's</a:t>
            </a:r>
            <a:r>
              <a:rPr lang="en-US" altLang="en-US" sz="2000"/>
              <a:t> digit:</a:t>
            </a:r>
          </a:p>
          <a:p>
            <a:pPr eaLnBrk="1" hangingPunct="1"/>
            <a:r>
              <a:rPr lang="en-US" altLang="en-US" sz="2000"/>
              <a:t>At last, the list is gathered up again:</a:t>
            </a:r>
          </a:p>
          <a:p>
            <a:pPr eaLnBrk="1" hangingPunct="1"/>
            <a:r>
              <a:rPr lang="en-US" altLang="en-US" sz="2000">
                <a:solidFill>
                  <a:schemeClr val="hlink"/>
                </a:solidFill>
              </a:rPr>
              <a:t>195   340   385   437   493   582   710   715   812</a:t>
            </a:r>
          </a:p>
          <a:p>
            <a:pPr eaLnBrk="1" hangingPunct="1"/>
            <a:r>
              <a:rPr lang="en-US" altLang="en-US" sz="2000"/>
              <a:t>And now we have a fully sorted array! Radix Sort is very simple, and a computer can do it fast. When it is programmed properly, Radix Sort is in fact </a:t>
            </a:r>
            <a:r>
              <a:rPr lang="en-US" altLang="en-US" sz="2000" b="1"/>
              <a:t>one of the fastest sorting algorithms</a:t>
            </a:r>
            <a:r>
              <a:rPr lang="en-US" altLang="en-US" sz="2000"/>
              <a:t> for numbers or strings of letters.</a:t>
            </a:r>
          </a:p>
        </p:txBody>
      </p:sp>
      <p:pic>
        <p:nvPicPr>
          <p:cNvPr id="40968" name="Picture 9">
            <a:extLst>
              <a:ext uri="{FF2B5EF4-FFF2-40B4-BE49-F238E27FC236}">
                <a16:creationId xmlns:a16="http://schemas.microsoft.com/office/drawing/2014/main" id="{3D8B01F4-2350-43BA-9C60-3FB0D8AF1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549" t="34776" r="43750" b="44768"/>
          <a:stretch>
            <a:fillRect/>
          </a:stretch>
        </p:blipFill>
        <p:spPr bwMode="auto">
          <a:xfrm>
            <a:off x="6829425" y="3505200"/>
            <a:ext cx="19335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10">
            <a:extLst>
              <a:ext uri="{FF2B5EF4-FFF2-40B4-BE49-F238E27FC236}">
                <a16:creationId xmlns:a16="http://schemas.microsoft.com/office/drawing/2014/main" id="{AAFC7200-78C7-4FEE-9B32-4BDA035B5F4D}"/>
              </a:ext>
            </a:extLst>
          </p:cNvPr>
          <p:cNvSpPr txBox="1">
            <a:spLocks noChangeArrowheads="1"/>
          </p:cNvSpPr>
          <p:nvPr/>
        </p:nvSpPr>
        <p:spPr bwMode="auto">
          <a:xfrm>
            <a:off x="152400" y="5210175"/>
            <a:ext cx="89154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400" b="1"/>
              <a:t>Disadvantages</a:t>
            </a:r>
          </a:p>
          <a:p>
            <a:pPr eaLnBrk="1" hangingPunct="1"/>
            <a:r>
              <a:rPr lang="en-US" altLang="en-US" sz="1400"/>
              <a:t>Still, there are some tradeoffs for Radix Sort that can make it less preferable than other sorts.</a:t>
            </a:r>
          </a:p>
          <a:p>
            <a:pPr eaLnBrk="1" hangingPunct="1"/>
            <a:r>
              <a:rPr lang="en-US" altLang="en-US" sz="1400"/>
              <a:t>The speed of Radix Sort largely depends on the inner basic operations, and </a:t>
            </a:r>
            <a:r>
              <a:rPr lang="en-US" altLang="en-US" sz="1400" b="1"/>
              <a:t>if</a:t>
            </a:r>
            <a:r>
              <a:rPr lang="en-US" altLang="en-US" sz="1400"/>
              <a:t> the operations are not efficient enough, </a:t>
            </a:r>
            <a:r>
              <a:rPr lang="en-US" altLang="en-US" sz="1400" b="1"/>
              <a:t>Radix Sort </a:t>
            </a:r>
            <a:r>
              <a:rPr lang="en-US" altLang="en-US" sz="1400" b="1" i="1"/>
              <a:t>can</a:t>
            </a:r>
            <a:r>
              <a:rPr lang="en-US" altLang="en-US" sz="1400" b="1"/>
              <a:t> be slower than some other algorithms</a:t>
            </a:r>
            <a:r>
              <a:rPr lang="en-US" altLang="en-US" sz="1400"/>
              <a:t> such as Quick Sort and Merge Sort. These operations include the insert and delete functions of the sublists and the process of isolating the digit you want.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a:extLst>
              <a:ext uri="{FF2B5EF4-FFF2-40B4-BE49-F238E27FC236}">
                <a16:creationId xmlns:a16="http://schemas.microsoft.com/office/drawing/2014/main" id="{F03EEB6E-652E-45BE-A095-0E3F66D9E9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5123" name="Slide Number Placeholder 5">
            <a:extLst>
              <a:ext uri="{FF2B5EF4-FFF2-40B4-BE49-F238E27FC236}">
                <a16:creationId xmlns:a16="http://schemas.microsoft.com/office/drawing/2014/main" id="{65BA0474-B619-43C4-8D52-0652E11B77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DFBAD328-3625-4F9F-AE74-8F2782BDDC42}" type="slidenum">
              <a:rPr lang="en-US" altLang="en-US" sz="1200">
                <a:solidFill>
                  <a:srgbClr val="898989"/>
                </a:solidFill>
              </a:rPr>
              <a:pPr eaLnBrk="1" hangingPunct="1"/>
              <a:t>4</a:t>
            </a:fld>
            <a:r>
              <a:rPr lang="en-US" altLang="en-US" sz="1200">
                <a:solidFill>
                  <a:srgbClr val="898989"/>
                </a:solidFill>
              </a:rPr>
              <a:t>/43</a:t>
            </a:r>
          </a:p>
        </p:txBody>
      </p:sp>
      <p:sp>
        <p:nvSpPr>
          <p:cNvPr id="5124" name="Rectangle 2">
            <a:extLst>
              <a:ext uri="{FF2B5EF4-FFF2-40B4-BE49-F238E27FC236}">
                <a16:creationId xmlns:a16="http://schemas.microsoft.com/office/drawing/2014/main" id="{FFF46608-CF3A-430D-B155-149531B0EF6D}"/>
              </a:ext>
            </a:extLst>
          </p:cNvPr>
          <p:cNvSpPr>
            <a:spLocks noGrp="1"/>
          </p:cNvSpPr>
          <p:nvPr>
            <p:ph type="title"/>
          </p:nvPr>
        </p:nvSpPr>
        <p:spPr>
          <a:xfrm>
            <a:off x="838200" y="609600"/>
            <a:ext cx="7086600" cy="701675"/>
          </a:xfrm>
          <a:noFill/>
        </p:spPr>
        <p:txBody>
          <a:bodyPr>
            <a:spAutoFit/>
          </a:bodyPr>
          <a:lstStyle/>
          <a:p>
            <a:r>
              <a:rPr lang="en-US" altLang="en-US" sz="4000" b="1">
                <a:solidFill>
                  <a:srgbClr val="CC3300"/>
                </a:solidFill>
                <a:latin typeface="Calibri" panose="020F0502020204030204" pitchFamily="34" charset="0"/>
              </a:rPr>
              <a:t>Selection Sort</a:t>
            </a:r>
          </a:p>
        </p:txBody>
      </p:sp>
      <p:sp>
        <p:nvSpPr>
          <p:cNvPr id="5125" name="Rectangle 3">
            <a:extLst>
              <a:ext uri="{FF2B5EF4-FFF2-40B4-BE49-F238E27FC236}">
                <a16:creationId xmlns:a16="http://schemas.microsoft.com/office/drawing/2014/main" id="{370C98A1-B194-4609-8AA2-44D098D448D6}"/>
              </a:ext>
            </a:extLst>
          </p:cNvPr>
          <p:cNvSpPr>
            <a:spLocks noGrp="1"/>
          </p:cNvSpPr>
          <p:nvPr>
            <p:ph type="body" idx="1"/>
          </p:nvPr>
        </p:nvSpPr>
        <p:spPr>
          <a:xfrm>
            <a:off x="304800" y="1447800"/>
            <a:ext cx="8610600" cy="1373188"/>
          </a:xfrm>
          <a:noFill/>
        </p:spPr>
        <p:txBody>
          <a:bodyPr>
            <a:spAutoFit/>
          </a:bodyPr>
          <a:lstStyle/>
          <a:p>
            <a:pPr>
              <a:buClrTx/>
              <a:buSzTx/>
              <a:buFont typeface="Arial" panose="020B0604020202020204" pitchFamily="34" charset="0"/>
              <a:buChar char="•"/>
              <a:tabLst>
                <a:tab pos="404813" algn="l"/>
                <a:tab pos="862013" algn="l"/>
              </a:tabLst>
            </a:pPr>
            <a:r>
              <a:rPr lang="en-US" altLang="en-US" sz="2800" b="1">
                <a:latin typeface="Calibri" panose="020F0502020204030204" pitchFamily="34" charset="0"/>
              </a:rPr>
              <a:t>Selection sort</a:t>
            </a:r>
            <a:r>
              <a:rPr lang="en-US" altLang="en-US" sz="2800">
                <a:latin typeface="Calibri" panose="020F0502020204030204" pitchFamily="34" charset="0"/>
              </a:rPr>
              <a:t> is an attempt to localize the exchanges of array elements by finding a misplaced element first and putting it in its final place</a:t>
            </a:r>
          </a:p>
        </p:txBody>
      </p:sp>
      <p:sp>
        <p:nvSpPr>
          <p:cNvPr id="5126" name="Text Box 4">
            <a:extLst>
              <a:ext uri="{FF2B5EF4-FFF2-40B4-BE49-F238E27FC236}">
                <a16:creationId xmlns:a16="http://schemas.microsoft.com/office/drawing/2014/main" id="{7C03C4A5-CAFE-4F69-9A97-10D560B2F0CA}"/>
              </a:ext>
            </a:extLst>
          </p:cNvPr>
          <p:cNvSpPr txBox="1">
            <a:spLocks noChangeArrowheads="1"/>
          </p:cNvSpPr>
          <p:nvPr/>
        </p:nvSpPr>
        <p:spPr bwMode="auto">
          <a:xfrm>
            <a:off x="5562600" y="5324475"/>
            <a:ext cx="2895600" cy="466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2400"/>
              <a:t>Complexity  O(n</a:t>
            </a:r>
            <a:r>
              <a:rPr lang="en-US" altLang="en-US" sz="2400" baseline="30000"/>
              <a:t>2</a:t>
            </a:r>
            <a:r>
              <a:rPr lang="en-US" altLang="en-US" sz="2400"/>
              <a:t>)</a:t>
            </a:r>
          </a:p>
        </p:txBody>
      </p:sp>
      <p:sp>
        <p:nvSpPr>
          <p:cNvPr id="5127" name="Rectangle 5">
            <a:extLst>
              <a:ext uri="{FF2B5EF4-FFF2-40B4-BE49-F238E27FC236}">
                <a16:creationId xmlns:a16="http://schemas.microsoft.com/office/drawing/2014/main" id="{4C921091-1B59-47BE-9FBF-6C1064A08CF3}"/>
              </a:ext>
            </a:extLst>
          </p:cNvPr>
          <p:cNvSpPr>
            <a:spLocks/>
          </p:cNvSpPr>
          <p:nvPr/>
        </p:nvSpPr>
        <p:spPr bwMode="auto">
          <a:xfrm>
            <a:off x="381000" y="3048000"/>
            <a:ext cx="84582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404813" algn="l"/>
                <a:tab pos="862013" algn="l"/>
              </a:tabLst>
              <a:defRPr sz="4400">
                <a:solidFill>
                  <a:schemeClr val="tx1"/>
                </a:solidFill>
                <a:latin typeface="Arial" panose="020B0604020202020204" pitchFamily="34" charset="0"/>
              </a:defRPr>
            </a:lvl1pPr>
            <a:lvl2pPr marL="742950" indent="-285750" eaLnBrk="0" hangingPunct="0">
              <a:tabLst>
                <a:tab pos="404813" algn="l"/>
                <a:tab pos="862013" algn="l"/>
              </a:tabLst>
              <a:defRPr sz="4400">
                <a:solidFill>
                  <a:schemeClr val="tx1"/>
                </a:solidFill>
                <a:latin typeface="Arial" panose="020B0604020202020204" pitchFamily="34" charset="0"/>
              </a:defRPr>
            </a:lvl2pPr>
            <a:lvl3pPr marL="1143000" indent="-228600" eaLnBrk="0" hangingPunct="0">
              <a:tabLst>
                <a:tab pos="404813" algn="l"/>
                <a:tab pos="862013" algn="l"/>
              </a:tabLst>
              <a:defRPr sz="4400">
                <a:solidFill>
                  <a:schemeClr val="tx1"/>
                </a:solidFill>
                <a:latin typeface="Arial" panose="020B0604020202020204" pitchFamily="34" charset="0"/>
              </a:defRPr>
            </a:lvl3pPr>
            <a:lvl4pPr marL="1600200" indent="-228600" eaLnBrk="0" hangingPunct="0">
              <a:tabLst>
                <a:tab pos="404813" algn="l"/>
                <a:tab pos="862013" algn="l"/>
              </a:tabLst>
              <a:defRPr sz="4400">
                <a:solidFill>
                  <a:schemeClr val="tx1"/>
                </a:solidFill>
                <a:latin typeface="Arial" panose="020B0604020202020204" pitchFamily="34" charset="0"/>
              </a:defRPr>
            </a:lvl4pPr>
            <a:lvl5pPr marL="2057400" indent="-228600" eaLnBrk="0" hangingPunct="0">
              <a:tabLst>
                <a:tab pos="404813" algn="l"/>
                <a:tab pos="862013" algn="l"/>
              </a:tabLst>
              <a:defRPr sz="4400">
                <a:solidFill>
                  <a:schemeClr val="tx1"/>
                </a:solidFill>
                <a:latin typeface="Arial" panose="020B0604020202020204" pitchFamily="34" charset="0"/>
              </a:defRPr>
            </a:lvl5pPr>
            <a:lvl6pPr marL="2514600" indent="-228600" eaLnBrk="0" fontAlgn="base" hangingPunct="0">
              <a:spcBef>
                <a:spcPct val="0"/>
              </a:spcBef>
              <a:spcAft>
                <a:spcPct val="0"/>
              </a:spcAft>
              <a:tabLst>
                <a:tab pos="404813" algn="l"/>
                <a:tab pos="862013" algn="l"/>
              </a:tabLst>
              <a:defRPr sz="4400">
                <a:solidFill>
                  <a:schemeClr val="tx1"/>
                </a:solidFill>
                <a:latin typeface="Arial" panose="020B0604020202020204" pitchFamily="34" charset="0"/>
              </a:defRPr>
            </a:lvl6pPr>
            <a:lvl7pPr marL="2971800" indent="-228600" eaLnBrk="0" fontAlgn="base" hangingPunct="0">
              <a:spcBef>
                <a:spcPct val="0"/>
              </a:spcBef>
              <a:spcAft>
                <a:spcPct val="0"/>
              </a:spcAft>
              <a:tabLst>
                <a:tab pos="404813" algn="l"/>
                <a:tab pos="862013" algn="l"/>
              </a:tabLst>
              <a:defRPr sz="4400">
                <a:solidFill>
                  <a:schemeClr val="tx1"/>
                </a:solidFill>
                <a:latin typeface="Arial" panose="020B0604020202020204" pitchFamily="34" charset="0"/>
              </a:defRPr>
            </a:lvl7pPr>
            <a:lvl8pPr marL="3429000" indent="-228600" eaLnBrk="0" fontAlgn="base" hangingPunct="0">
              <a:spcBef>
                <a:spcPct val="0"/>
              </a:spcBef>
              <a:spcAft>
                <a:spcPct val="0"/>
              </a:spcAft>
              <a:tabLst>
                <a:tab pos="404813" algn="l"/>
                <a:tab pos="862013" algn="l"/>
              </a:tabLst>
              <a:defRPr sz="4400">
                <a:solidFill>
                  <a:schemeClr val="tx1"/>
                </a:solidFill>
                <a:latin typeface="Arial" panose="020B0604020202020204" pitchFamily="34" charset="0"/>
              </a:defRPr>
            </a:lvl8pPr>
            <a:lvl9pPr marL="3886200" indent="-228600" eaLnBrk="0" fontAlgn="base" hangingPunct="0">
              <a:spcBef>
                <a:spcPct val="0"/>
              </a:spcBef>
              <a:spcAft>
                <a:spcPct val="0"/>
              </a:spcAft>
              <a:tabLst>
                <a:tab pos="404813" algn="l"/>
                <a:tab pos="862013" algn="l"/>
              </a:tabLst>
              <a:defRPr sz="4400">
                <a:solidFill>
                  <a:schemeClr val="tx1"/>
                </a:solidFill>
                <a:latin typeface="Arial" panose="020B0604020202020204" pitchFamily="34" charset="0"/>
              </a:defRPr>
            </a:lvl9pPr>
          </a:lstStyle>
          <a:p>
            <a:pPr>
              <a:lnSpc>
                <a:spcPct val="90000"/>
              </a:lnSpc>
              <a:spcBef>
                <a:spcPct val="20000"/>
              </a:spcBef>
              <a:buFont typeface="Arial" panose="020B0604020202020204" pitchFamily="34" charset="0"/>
              <a:buNone/>
            </a:pPr>
            <a:r>
              <a:rPr lang="en-US" altLang="en-US" sz="2400">
                <a:latin typeface="Courier New" panose="02070309020205020404" pitchFamily="49" charset="0"/>
              </a:rPr>
              <a:t>selectionsort(data[])</a:t>
            </a:r>
          </a:p>
          <a:p>
            <a:pPr>
              <a:lnSpc>
                <a:spcPct val="90000"/>
              </a:lnSpc>
              <a:spcBef>
                <a:spcPct val="20000"/>
              </a:spcBef>
              <a:buFont typeface="Arial" panose="020B0604020202020204" pitchFamily="34" charset="0"/>
              <a:buNone/>
            </a:pPr>
            <a:r>
              <a:rPr lang="en-US" altLang="en-US" sz="2400">
                <a:latin typeface="Courier New" panose="02070309020205020404" pitchFamily="49" charset="0"/>
              </a:rPr>
              <a:t> for i = 0 </a:t>
            </a:r>
            <a:r>
              <a:rPr lang="en-US" altLang="en-US" sz="2400" i="1">
                <a:latin typeface="Calibri" panose="020F0502020204030204" pitchFamily="34" charset="0"/>
              </a:rPr>
              <a:t>to</a:t>
            </a:r>
            <a:r>
              <a:rPr lang="en-US" altLang="en-US" sz="2400" i="1">
                <a:latin typeface="Courier New" panose="02070309020205020404" pitchFamily="49" charset="0"/>
              </a:rPr>
              <a:t> </a:t>
            </a:r>
            <a:r>
              <a:rPr lang="en-US" altLang="en-US" sz="2400">
                <a:latin typeface="Courier New" panose="02070309020205020404" pitchFamily="49" charset="0"/>
              </a:rPr>
              <a:t>data.length-2</a:t>
            </a:r>
          </a:p>
          <a:p>
            <a:pPr>
              <a:lnSpc>
                <a:spcPct val="90000"/>
              </a:lnSpc>
              <a:spcBef>
                <a:spcPct val="20000"/>
              </a:spcBef>
              <a:buFont typeface="Arial" panose="020B0604020202020204" pitchFamily="34" charset="0"/>
              <a:buNone/>
            </a:pPr>
            <a:r>
              <a:rPr lang="en-US" altLang="en-US" sz="2400" i="1">
                <a:latin typeface="Calibri" panose="020F0502020204030204" pitchFamily="34" charset="0"/>
              </a:rPr>
              <a:t>	  select the smallest (or largest) element  </a:t>
            </a:r>
            <a:r>
              <a:rPr lang="en-US" altLang="en-US" sz="2400">
                <a:latin typeface="Courier New" panose="02070309020205020404" pitchFamily="49" charset="0"/>
              </a:rPr>
              <a:t>data[k]</a:t>
            </a:r>
            <a:r>
              <a:rPr lang="en-US" altLang="en-US" sz="2400" i="1">
                <a:latin typeface="Calibri" panose="020F0502020204030204" pitchFamily="34" charset="0"/>
              </a:rPr>
              <a:t> among</a:t>
            </a:r>
            <a:r>
              <a:rPr lang="en-US" altLang="en-US" sz="2400" i="1">
                <a:latin typeface="Courier New" panose="02070309020205020404" pitchFamily="49" charset="0"/>
              </a:rPr>
              <a:t> </a:t>
            </a:r>
          </a:p>
          <a:p>
            <a:pPr>
              <a:lnSpc>
                <a:spcPct val="90000"/>
              </a:lnSpc>
              <a:spcBef>
                <a:spcPct val="20000"/>
              </a:spcBef>
              <a:buFont typeface="Arial" panose="020B0604020202020204" pitchFamily="34" charset="0"/>
              <a:buNone/>
            </a:pPr>
            <a:r>
              <a:rPr lang="en-US" altLang="en-US" sz="2400" i="1">
                <a:latin typeface="Courier New" panose="02070309020205020404" pitchFamily="49" charset="0"/>
              </a:rPr>
              <a:t>    data</a:t>
            </a:r>
            <a:r>
              <a:rPr lang="en-US" altLang="en-US" sz="2400">
                <a:latin typeface="Courier New" panose="02070309020205020404" pitchFamily="49" charset="0"/>
              </a:rPr>
              <a:t>[i]</a:t>
            </a:r>
            <a:r>
              <a:rPr lang="en-US" altLang="en-US" sz="2400" i="1">
                <a:latin typeface="Courier New" panose="02070309020205020404" pitchFamily="49" charset="0"/>
              </a:rPr>
              <a:t>, . . . , data</a:t>
            </a:r>
            <a:r>
              <a:rPr lang="en-US" altLang="en-US" sz="2400">
                <a:latin typeface="Courier New" panose="02070309020205020404" pitchFamily="49" charset="0"/>
              </a:rPr>
              <a:t>[data.length-1];</a:t>
            </a:r>
          </a:p>
          <a:p>
            <a:pPr>
              <a:lnSpc>
                <a:spcPct val="90000"/>
              </a:lnSpc>
              <a:spcBef>
                <a:spcPct val="20000"/>
              </a:spcBef>
              <a:buFont typeface="Arial" panose="020B0604020202020204" pitchFamily="34" charset="0"/>
              <a:buNone/>
            </a:pPr>
            <a:r>
              <a:rPr lang="en-US" altLang="en-US" sz="2400" i="1">
                <a:latin typeface="Calibri" panose="020F0502020204030204" pitchFamily="34" charset="0"/>
              </a:rPr>
              <a:t>		 swap </a:t>
            </a:r>
            <a:r>
              <a:rPr lang="en-US" altLang="en-US" sz="2400">
                <a:latin typeface="Courier New" panose="02070309020205020404" pitchFamily="49" charset="0"/>
              </a:rPr>
              <a:t> data[i]</a:t>
            </a:r>
            <a:r>
              <a:rPr lang="en-US" altLang="en-US" sz="2400" i="1">
                <a:latin typeface="Calibri" panose="020F0502020204030204" pitchFamily="34" charset="0"/>
              </a:rPr>
              <a:t> with</a:t>
            </a:r>
            <a:r>
              <a:rPr lang="en-US" altLang="en-US" sz="2400" i="1">
                <a:latin typeface="Courier New" panose="02070309020205020404" pitchFamily="49" charset="0"/>
              </a:rPr>
              <a:t> </a:t>
            </a:r>
            <a:r>
              <a:rPr lang="en-US" altLang="en-US" sz="2400">
                <a:latin typeface="Courier New" panose="02070309020205020404" pitchFamily="49" charset="0"/>
              </a:rPr>
              <a:t>data[k];</a:t>
            </a:r>
            <a:endParaRPr lang="en-US" altLang="en-US" sz="2400">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662BA830-80C2-4064-92A3-AEF9FD3606F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1987" name="Slide Number Placeholder 5">
            <a:extLst>
              <a:ext uri="{FF2B5EF4-FFF2-40B4-BE49-F238E27FC236}">
                <a16:creationId xmlns:a16="http://schemas.microsoft.com/office/drawing/2014/main" id="{F66D6717-43C0-43A1-9C69-4640C09C1E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38C5DCAF-93A0-40DF-9BB0-13BC49E3B6E7}" type="slidenum">
              <a:rPr lang="en-US" altLang="en-US" sz="1200">
                <a:solidFill>
                  <a:srgbClr val="898989"/>
                </a:solidFill>
              </a:rPr>
              <a:pPr eaLnBrk="1" hangingPunct="1"/>
              <a:t>40</a:t>
            </a:fld>
            <a:r>
              <a:rPr lang="en-US" altLang="en-US" sz="1200">
                <a:solidFill>
                  <a:srgbClr val="898989"/>
                </a:solidFill>
              </a:rPr>
              <a:t>/43</a:t>
            </a:r>
          </a:p>
        </p:txBody>
      </p:sp>
      <p:sp>
        <p:nvSpPr>
          <p:cNvPr id="41988" name="Rectangle 2">
            <a:extLst>
              <a:ext uri="{FF2B5EF4-FFF2-40B4-BE49-F238E27FC236}">
                <a16:creationId xmlns:a16="http://schemas.microsoft.com/office/drawing/2014/main" id="{9FD9F450-FB54-4640-89A0-B118A4E9E928}"/>
              </a:ext>
            </a:extLst>
          </p:cNvPr>
          <p:cNvSpPr>
            <a:spLocks noGrp="1"/>
          </p:cNvSpPr>
          <p:nvPr>
            <p:ph type="title"/>
          </p:nvPr>
        </p:nvSpPr>
        <p:spPr>
          <a:xfrm>
            <a:off x="762000" y="457200"/>
            <a:ext cx="6934200" cy="701675"/>
          </a:xfrm>
          <a:noFill/>
        </p:spPr>
        <p:txBody>
          <a:bodyPr>
            <a:spAutoFit/>
          </a:bodyPr>
          <a:lstStyle/>
          <a:p>
            <a:r>
              <a:rPr lang="en-US" altLang="en-US" sz="4000" b="1">
                <a:solidFill>
                  <a:srgbClr val="CC3300"/>
                </a:solidFill>
                <a:latin typeface="Calibri" panose="020F0502020204030204" pitchFamily="34" charset="0"/>
              </a:rPr>
              <a:t>Sorting in java.util - 1</a:t>
            </a:r>
          </a:p>
        </p:txBody>
      </p:sp>
      <p:sp>
        <p:nvSpPr>
          <p:cNvPr id="41989" name="Rectangle 3">
            <a:extLst>
              <a:ext uri="{FF2B5EF4-FFF2-40B4-BE49-F238E27FC236}">
                <a16:creationId xmlns:a16="http://schemas.microsoft.com/office/drawing/2014/main" id="{7AE3A6CA-FB97-4577-B88C-D45BC7EEFFC1}"/>
              </a:ext>
            </a:extLst>
          </p:cNvPr>
          <p:cNvSpPr>
            <a:spLocks noGrp="1"/>
          </p:cNvSpPr>
          <p:nvPr>
            <p:ph type="body" idx="1"/>
          </p:nvPr>
        </p:nvSpPr>
        <p:spPr>
          <a:xfrm>
            <a:off x="609600" y="1143000"/>
            <a:ext cx="7924800" cy="4530725"/>
          </a:xfrm>
          <a:noFill/>
        </p:spPr>
        <p:txBody>
          <a:bodyPr>
            <a:spAutoFit/>
          </a:bodyPr>
          <a:lstStyle/>
          <a:p>
            <a:pPr>
              <a:buClrTx/>
              <a:buSzTx/>
              <a:buFont typeface="Arial" panose="020B0604020202020204" pitchFamily="34" charset="0"/>
              <a:buChar char="•"/>
            </a:pPr>
            <a:r>
              <a:rPr lang="en-US" altLang="en-US">
                <a:latin typeface="Calibri" panose="020F0502020204030204" pitchFamily="34" charset="0"/>
              </a:rPr>
              <a:t>Java provides two sets of versions of sorting methods: one for arrays and one for lists</a:t>
            </a:r>
          </a:p>
          <a:p>
            <a:pPr>
              <a:buClrTx/>
              <a:buSzTx/>
              <a:buFont typeface="Arial" panose="020B0604020202020204" pitchFamily="34" charset="0"/>
              <a:buChar char="•"/>
            </a:pPr>
            <a:r>
              <a:rPr lang="en-US" altLang="en-US">
                <a:latin typeface="Calibri" panose="020F0502020204030204" pitchFamily="34" charset="0"/>
              </a:rPr>
              <a:t>The utility class </a:t>
            </a:r>
            <a:r>
              <a:rPr lang="en-US" altLang="en-US">
                <a:solidFill>
                  <a:schemeClr val="accent2"/>
                </a:solidFill>
                <a:latin typeface="Courier New" panose="02070309020205020404" pitchFamily="49" charset="0"/>
              </a:rPr>
              <a:t>Arrays</a:t>
            </a:r>
            <a:r>
              <a:rPr lang="en-US" altLang="en-US">
                <a:latin typeface="Calibri" panose="020F0502020204030204" pitchFamily="34" charset="0"/>
              </a:rPr>
              <a:t> includes a method for:</a:t>
            </a:r>
          </a:p>
          <a:p>
            <a:pPr lvl="1"/>
            <a:r>
              <a:rPr lang="en-US" altLang="en-US"/>
              <a:t>Searching arrays for elements with binary search </a:t>
            </a:r>
          </a:p>
          <a:p>
            <a:pPr lvl="1"/>
            <a:r>
              <a:rPr lang="en-US" altLang="en-US"/>
              <a:t>Filling arrays with a particular value</a:t>
            </a:r>
          </a:p>
          <a:p>
            <a:pPr lvl="1"/>
            <a:r>
              <a:rPr lang="en-US" altLang="en-US"/>
              <a:t>Converting an array into a list, and sorting methods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C0A95312-9A34-411B-9B16-2CBC49DD90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3011" name="Slide Number Placeholder 5">
            <a:extLst>
              <a:ext uri="{FF2B5EF4-FFF2-40B4-BE49-F238E27FC236}">
                <a16:creationId xmlns:a16="http://schemas.microsoft.com/office/drawing/2014/main" id="{B804F99C-EF48-4004-8550-2CB1060783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A3F72FAF-1DCC-4C2E-B0E8-3DA0D3E3C1CC}" type="slidenum">
              <a:rPr lang="en-US" altLang="en-US" sz="1200">
                <a:solidFill>
                  <a:srgbClr val="898989"/>
                </a:solidFill>
              </a:rPr>
              <a:pPr eaLnBrk="1" hangingPunct="1"/>
              <a:t>41</a:t>
            </a:fld>
            <a:r>
              <a:rPr lang="en-US" altLang="en-US" sz="1200">
                <a:solidFill>
                  <a:srgbClr val="898989"/>
                </a:solidFill>
              </a:rPr>
              <a:t>/43</a:t>
            </a:r>
          </a:p>
        </p:txBody>
      </p:sp>
      <p:sp>
        <p:nvSpPr>
          <p:cNvPr id="43012" name="Rectangle 3">
            <a:extLst>
              <a:ext uri="{FF2B5EF4-FFF2-40B4-BE49-F238E27FC236}">
                <a16:creationId xmlns:a16="http://schemas.microsoft.com/office/drawing/2014/main" id="{140CA358-7553-42B5-948E-444C23E753B0}"/>
              </a:ext>
            </a:extLst>
          </p:cNvPr>
          <p:cNvSpPr>
            <a:spLocks noGrp="1"/>
          </p:cNvSpPr>
          <p:nvPr>
            <p:ph type="body" idx="1"/>
          </p:nvPr>
        </p:nvSpPr>
        <p:spPr/>
        <p:txBody>
          <a:bodyPr/>
          <a:lstStyle/>
          <a:p>
            <a:pPr>
              <a:buClrTx/>
              <a:buSzTx/>
              <a:buFont typeface="Arial" panose="020B0604020202020204" pitchFamily="34" charset="0"/>
              <a:buChar char="•"/>
            </a:pPr>
            <a:r>
              <a:rPr lang="en-US" altLang="en-US" sz="2800">
                <a:latin typeface="Calibri" panose="020F0502020204030204" pitchFamily="34" charset="0"/>
              </a:rPr>
              <a:t>The sorting methods are provided for arrays with elements of all elementary types except Boolean</a:t>
            </a:r>
          </a:p>
          <a:p>
            <a:pPr>
              <a:buClrTx/>
              <a:buSzTx/>
              <a:buFont typeface="Arial" panose="020B0604020202020204" pitchFamily="34" charset="0"/>
              <a:buChar char="•"/>
            </a:pPr>
            <a:r>
              <a:rPr lang="en-US" altLang="en-US" sz="2800">
                <a:latin typeface="Calibri" panose="020F0502020204030204" pitchFamily="34" charset="0"/>
              </a:rPr>
              <a:t>For each type of sorting method there are two versions:</a:t>
            </a:r>
          </a:p>
          <a:p>
            <a:pPr lvl="1"/>
            <a:r>
              <a:rPr lang="en-US" altLang="en-US" sz="2400"/>
              <a:t>One for sorting an entire array</a:t>
            </a:r>
          </a:p>
          <a:p>
            <a:pPr lvl="1"/>
            <a:r>
              <a:rPr lang="en-US" altLang="en-US" sz="2400"/>
              <a:t>One for sorting a subarray</a:t>
            </a:r>
            <a:br>
              <a:rPr lang="en-US" altLang="en-US" sz="2400"/>
            </a:br>
            <a:endParaRPr lang="en-US" altLang="en-US" sz="2400"/>
          </a:p>
          <a:p>
            <a:pPr>
              <a:buClrTx/>
              <a:buSzTx/>
              <a:buFont typeface="Arial" panose="020B0604020202020204" pitchFamily="34" charset="0"/>
              <a:buNone/>
            </a:pPr>
            <a:r>
              <a:rPr lang="en-US" altLang="en-US" sz="1800">
                <a:latin typeface="Courier New" panose="02070309020205020404" pitchFamily="49" charset="0"/>
              </a:rPr>
              <a:t>	public static void sort(int[] a);</a:t>
            </a:r>
          </a:p>
          <a:p>
            <a:pPr>
              <a:buClrTx/>
              <a:buSzTx/>
              <a:buFont typeface="Arial" panose="020B0604020202020204" pitchFamily="34" charset="0"/>
              <a:buNone/>
            </a:pPr>
            <a:r>
              <a:rPr lang="en-US" altLang="en-US" sz="1800">
                <a:latin typeface="Courier New" panose="02070309020205020404" pitchFamily="49" charset="0"/>
              </a:rPr>
              <a:t>	public static void sort(int[] a, int first, int last);</a:t>
            </a:r>
          </a:p>
          <a:p>
            <a:pPr>
              <a:buClrTx/>
              <a:buSzTx/>
              <a:buFont typeface="Arial" panose="020B0604020202020204" pitchFamily="34" charset="0"/>
              <a:buNone/>
            </a:pPr>
            <a:endParaRPr lang="en-US" altLang="en-US" sz="1800">
              <a:latin typeface="Courier New" panose="02070309020205020404" pitchFamily="49" charset="0"/>
            </a:endParaRPr>
          </a:p>
          <a:p>
            <a:pPr>
              <a:buClrTx/>
              <a:buSzTx/>
              <a:buFont typeface="Arial" panose="020B0604020202020204" pitchFamily="34" charset="0"/>
              <a:buChar char="•"/>
            </a:pPr>
            <a:endParaRPr lang="en-US" altLang="en-US" sz="2800">
              <a:latin typeface="Calibri" panose="020F0502020204030204" pitchFamily="34" charset="0"/>
            </a:endParaRPr>
          </a:p>
        </p:txBody>
      </p:sp>
      <p:sp>
        <p:nvSpPr>
          <p:cNvPr id="43013" name="Rectangle 5">
            <a:extLst>
              <a:ext uri="{FF2B5EF4-FFF2-40B4-BE49-F238E27FC236}">
                <a16:creationId xmlns:a16="http://schemas.microsoft.com/office/drawing/2014/main" id="{9D41E658-B186-4DD0-B13A-723ADFA1569F}"/>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Sorting in java.util - 2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91256BB1-9DB2-4AA0-8A9B-840C29DAF0B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4035" name="Slide Number Placeholder 5">
            <a:extLst>
              <a:ext uri="{FF2B5EF4-FFF2-40B4-BE49-F238E27FC236}">
                <a16:creationId xmlns:a16="http://schemas.microsoft.com/office/drawing/2014/main" id="{EC3BB91D-0360-443E-A6FC-AC9E23B93E2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6A29C2D6-2587-49B3-8680-D52CA4AAB712}" type="slidenum">
              <a:rPr lang="en-US" altLang="en-US" sz="1200">
                <a:solidFill>
                  <a:srgbClr val="898989"/>
                </a:solidFill>
              </a:rPr>
              <a:pPr eaLnBrk="1" hangingPunct="1"/>
              <a:t>42</a:t>
            </a:fld>
            <a:r>
              <a:rPr lang="en-US" altLang="en-US" sz="1200">
                <a:solidFill>
                  <a:srgbClr val="898989"/>
                </a:solidFill>
              </a:rPr>
              <a:t>/43</a:t>
            </a:r>
          </a:p>
        </p:txBody>
      </p:sp>
      <p:sp>
        <p:nvSpPr>
          <p:cNvPr id="44036" name="Rectangle 2">
            <a:extLst>
              <a:ext uri="{FF2B5EF4-FFF2-40B4-BE49-F238E27FC236}">
                <a16:creationId xmlns:a16="http://schemas.microsoft.com/office/drawing/2014/main" id="{C91C9833-BCDC-4309-BE85-28038E7E3742}"/>
              </a:ext>
            </a:extLst>
          </p:cNvPr>
          <p:cNvSpPr>
            <a:spLocks noGrp="1"/>
          </p:cNvSpPr>
          <p:nvPr>
            <p:ph type="title"/>
          </p:nvPr>
        </p:nvSpPr>
        <p:spPr>
          <a:xfrm>
            <a:off x="457200" y="495300"/>
            <a:ext cx="7924800" cy="701675"/>
          </a:xfrm>
          <a:noFill/>
        </p:spPr>
        <p:txBody>
          <a:bodyPr>
            <a:spAutoFit/>
          </a:bodyPr>
          <a:lstStyle/>
          <a:p>
            <a:r>
              <a:rPr lang="en-US" altLang="en-US" sz="4000" b="1">
                <a:solidFill>
                  <a:srgbClr val="CC3300"/>
                </a:solidFill>
                <a:latin typeface="Calibri" panose="020F0502020204030204" pitchFamily="34" charset="0"/>
              </a:rPr>
              <a:t>Summary</a:t>
            </a:r>
          </a:p>
        </p:txBody>
      </p:sp>
      <p:sp>
        <p:nvSpPr>
          <p:cNvPr id="44037" name="Rectangle 5">
            <a:extLst>
              <a:ext uri="{FF2B5EF4-FFF2-40B4-BE49-F238E27FC236}">
                <a16:creationId xmlns:a16="http://schemas.microsoft.com/office/drawing/2014/main" id="{ADFFF0E0-EA05-4DD9-A2DC-BE5CF2745258}"/>
              </a:ext>
            </a:extLst>
          </p:cNvPr>
          <p:cNvSpPr>
            <a:spLocks noGrp="1"/>
          </p:cNvSpPr>
          <p:nvPr>
            <p:ph type="body" idx="1"/>
          </p:nvPr>
        </p:nvSpPr>
        <p:spPr>
          <a:xfrm>
            <a:off x="1905000" y="1524000"/>
            <a:ext cx="5334000" cy="4525963"/>
          </a:xfrm>
          <a:noFill/>
        </p:spPr>
        <p:txBody>
          <a:bodyPr/>
          <a:lstStyle/>
          <a:p>
            <a:pPr>
              <a:buClrTx/>
              <a:buSzTx/>
              <a:buFont typeface="Arial" panose="020B0604020202020204" pitchFamily="34" charset="0"/>
              <a:buChar char="•"/>
            </a:pPr>
            <a:r>
              <a:rPr lang="en-US" altLang="en-US" sz="2400">
                <a:latin typeface="Calibri" panose="020F0502020204030204" pitchFamily="34" charset="0"/>
              </a:rPr>
              <a:t>Elementary Sorting Algorithms</a:t>
            </a:r>
          </a:p>
          <a:p>
            <a:pPr lvl="1"/>
            <a:r>
              <a:rPr lang="en-US" altLang="en-US" sz="2400"/>
              <a:t>Selection Sort</a:t>
            </a:r>
          </a:p>
          <a:p>
            <a:pPr lvl="1"/>
            <a:r>
              <a:rPr lang="en-US" altLang="en-US" sz="2400"/>
              <a:t>Insertion Sort</a:t>
            </a:r>
          </a:p>
          <a:p>
            <a:pPr lvl="1"/>
            <a:r>
              <a:rPr lang="en-US" altLang="en-US" sz="2400"/>
              <a:t>Bubble Sort</a:t>
            </a:r>
          </a:p>
          <a:p>
            <a:pPr>
              <a:buClrTx/>
              <a:buSzTx/>
              <a:buFont typeface="Arial" panose="020B0604020202020204" pitchFamily="34" charset="0"/>
              <a:buChar char="•"/>
            </a:pPr>
            <a:r>
              <a:rPr lang="en-US" altLang="en-US" sz="2400">
                <a:latin typeface="Calibri" panose="020F0502020204030204" pitchFamily="34" charset="0"/>
              </a:rPr>
              <a:t>Efficient Sorting Algorithms</a:t>
            </a:r>
          </a:p>
          <a:p>
            <a:pPr lvl="1"/>
            <a:r>
              <a:rPr lang="en-US" altLang="en-US" sz="2400"/>
              <a:t>Quick Sort</a:t>
            </a:r>
          </a:p>
          <a:p>
            <a:pPr lvl="1"/>
            <a:r>
              <a:rPr lang="en-US" altLang="en-US" sz="2400"/>
              <a:t>Merge Sort</a:t>
            </a:r>
          </a:p>
          <a:p>
            <a:pPr lvl="1"/>
            <a:r>
              <a:rPr lang="en-US" altLang="en-US" sz="2400"/>
              <a:t>Heap sort</a:t>
            </a:r>
          </a:p>
          <a:p>
            <a:pPr lvl="1"/>
            <a:r>
              <a:rPr lang="en-US" altLang="en-US" sz="2400"/>
              <a:t>Radix Sort</a:t>
            </a:r>
          </a:p>
          <a:p>
            <a:pPr>
              <a:buClrTx/>
              <a:buSzTx/>
              <a:buFont typeface="Arial" panose="020B0604020202020204" pitchFamily="34" charset="0"/>
              <a:buChar char="•"/>
            </a:pPr>
            <a:r>
              <a:rPr lang="en-US" altLang="en-US" sz="2400">
                <a:latin typeface="Calibri" panose="020F0502020204030204" pitchFamily="34" charset="0"/>
              </a:rPr>
              <a:t>Sorting in java.util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C63AA407-71D2-46D6-8A8F-A3E4B9F6D72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45059" name="Slide Number Placeholder 5">
            <a:extLst>
              <a:ext uri="{FF2B5EF4-FFF2-40B4-BE49-F238E27FC236}">
                <a16:creationId xmlns:a16="http://schemas.microsoft.com/office/drawing/2014/main" id="{B89702EC-ECB7-4E97-B3D1-077E02EF95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44A8F12A-FB79-447A-9508-B1A6216B61DF}" type="slidenum">
              <a:rPr lang="en-US" altLang="en-US" sz="1200">
                <a:solidFill>
                  <a:srgbClr val="898989"/>
                </a:solidFill>
              </a:rPr>
              <a:pPr eaLnBrk="1" hangingPunct="1"/>
              <a:t>43</a:t>
            </a:fld>
            <a:r>
              <a:rPr lang="en-US" altLang="en-US" sz="1200">
                <a:solidFill>
                  <a:srgbClr val="898989"/>
                </a:solidFill>
              </a:rPr>
              <a:t>/43</a:t>
            </a:r>
          </a:p>
        </p:txBody>
      </p:sp>
      <p:sp>
        <p:nvSpPr>
          <p:cNvPr id="45060" name="Rectangle 2">
            <a:extLst>
              <a:ext uri="{FF2B5EF4-FFF2-40B4-BE49-F238E27FC236}">
                <a16:creationId xmlns:a16="http://schemas.microsoft.com/office/drawing/2014/main" id="{998C9F15-0A0D-497E-99CD-25D7A2E20372}"/>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Reading at home</a:t>
            </a:r>
          </a:p>
        </p:txBody>
      </p:sp>
      <p:sp>
        <p:nvSpPr>
          <p:cNvPr id="45061" name="Text Box 3">
            <a:extLst>
              <a:ext uri="{FF2B5EF4-FFF2-40B4-BE49-F238E27FC236}">
                <a16:creationId xmlns:a16="http://schemas.microsoft.com/office/drawing/2014/main" id="{0FD55988-3F7C-47FE-AE28-3B42886B4F46}"/>
              </a:ext>
            </a:extLst>
          </p:cNvPr>
          <p:cNvSpPr txBox="1">
            <a:spLocks noChangeArrowheads="1"/>
          </p:cNvSpPr>
          <p:nvPr/>
        </p:nvSpPr>
        <p:spPr bwMode="auto">
          <a:xfrm>
            <a:off x="1524000" y="1219200"/>
            <a:ext cx="5791200" cy="3762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1800" b="1"/>
              <a:t>Text book: Data Structures and Algorithms in Java</a:t>
            </a:r>
          </a:p>
        </p:txBody>
      </p:sp>
      <p:sp>
        <p:nvSpPr>
          <p:cNvPr id="45062" name="Rectangle 6">
            <a:extLst>
              <a:ext uri="{FF2B5EF4-FFF2-40B4-BE49-F238E27FC236}">
                <a16:creationId xmlns:a16="http://schemas.microsoft.com/office/drawing/2014/main" id="{A4F07D0C-A768-4B9C-B44A-CED866C2B346}"/>
              </a:ext>
            </a:extLst>
          </p:cNvPr>
          <p:cNvSpPr>
            <a:spLocks noGrp="1"/>
          </p:cNvSpPr>
          <p:nvPr>
            <p:ph type="body" idx="1"/>
          </p:nvPr>
        </p:nvSpPr>
        <p:spPr>
          <a:xfrm>
            <a:off x="1219200" y="1981200"/>
            <a:ext cx="6705600" cy="3889375"/>
          </a:xfrm>
          <a:noFill/>
        </p:spPr>
        <p:txBody>
          <a:bodyPr>
            <a:spAutoFit/>
          </a:bodyPr>
          <a:lstStyle/>
          <a:p>
            <a:pPr>
              <a:buClrTx/>
              <a:buSzTx/>
              <a:buFont typeface="Arial" panose="020B0604020202020204" pitchFamily="34" charset="0"/>
              <a:buChar char="•"/>
            </a:pPr>
            <a:r>
              <a:rPr lang="en-US" altLang="en-US" sz="2400">
                <a:latin typeface="Calibri" panose="020F0502020204030204" pitchFamily="34" charset="0"/>
              </a:rPr>
              <a:t>12 Sorting and Selection 531</a:t>
            </a:r>
          </a:p>
          <a:p>
            <a:pPr>
              <a:buClrTx/>
              <a:buSzTx/>
              <a:buFont typeface="Arial" panose="020B0604020202020204" pitchFamily="34" charset="0"/>
              <a:buChar char="•"/>
            </a:pPr>
            <a:r>
              <a:rPr lang="en-US" altLang="en-US" sz="2400">
                <a:latin typeface="Calibri" panose="020F0502020204030204" pitchFamily="34" charset="0"/>
              </a:rPr>
              <a:t>9.4.1 Selection-Sort and Insertion-Sort  -  386</a:t>
            </a:r>
          </a:p>
          <a:p>
            <a:pPr>
              <a:buClrTx/>
              <a:buSzTx/>
              <a:buFont typeface="Arial" panose="020B0604020202020204" pitchFamily="34" charset="0"/>
              <a:buChar char="•"/>
            </a:pPr>
            <a:r>
              <a:rPr lang="en-US" altLang="en-US" sz="2400">
                <a:latin typeface="Calibri" panose="020F0502020204030204" pitchFamily="34" charset="0"/>
              </a:rPr>
              <a:t>bubble-sort (see Exercise C-7.51)</a:t>
            </a:r>
          </a:p>
          <a:p>
            <a:pPr>
              <a:buClrTx/>
              <a:buSzTx/>
              <a:buFont typeface="Arial" panose="020B0604020202020204" pitchFamily="34" charset="0"/>
              <a:buChar char="•"/>
            </a:pPr>
            <a:r>
              <a:rPr lang="en-US" altLang="en-US" sz="2400">
                <a:latin typeface="Calibri" panose="020F0502020204030204" pitchFamily="34" charset="0"/>
              </a:rPr>
              <a:t>12.2 Quick-Sort   -   544</a:t>
            </a:r>
          </a:p>
          <a:p>
            <a:pPr>
              <a:buClrTx/>
              <a:buSzTx/>
              <a:buFont typeface="Arial" panose="020B0604020202020204" pitchFamily="34" charset="0"/>
              <a:buChar char="•"/>
            </a:pPr>
            <a:r>
              <a:rPr lang="en-US" altLang="en-US" sz="2400">
                <a:latin typeface="Calibri" panose="020F0502020204030204" pitchFamily="34" charset="0"/>
              </a:rPr>
              <a:t>12.1 Merge-Sort   -   532</a:t>
            </a:r>
          </a:p>
          <a:p>
            <a:pPr>
              <a:buClrTx/>
              <a:buSzTx/>
              <a:buFont typeface="Arial" panose="020B0604020202020204" pitchFamily="34" charset="0"/>
              <a:buChar char="•"/>
            </a:pPr>
            <a:r>
              <a:rPr lang="en-US" altLang="en-US" sz="2400">
                <a:latin typeface="Calibri" panose="020F0502020204030204" pitchFamily="34" charset="0"/>
              </a:rPr>
              <a:t>9.4.2 Heap-Sort   -   388</a:t>
            </a:r>
          </a:p>
          <a:p>
            <a:pPr>
              <a:buClrTx/>
              <a:buSzTx/>
              <a:buFont typeface="Arial" panose="020B0604020202020204" pitchFamily="34" charset="0"/>
              <a:buChar char="•"/>
            </a:pPr>
            <a:r>
              <a:rPr lang="en-US" altLang="en-US" sz="2400">
                <a:latin typeface="Calibri" panose="020F0502020204030204" pitchFamily="34" charset="0"/>
              </a:rPr>
              <a:t>12.3.2 Linear-Time Sorting: Bucket-Sort and Radix-Sort  - 558</a:t>
            </a:r>
          </a:p>
          <a:p>
            <a:pPr>
              <a:buClrTx/>
              <a:buSzTx/>
              <a:buFont typeface="Arial" panose="020B0604020202020204" pitchFamily="34" charset="0"/>
              <a:buChar char="•"/>
            </a:pPr>
            <a:r>
              <a:rPr lang="en-US" altLang="en-US" sz="2400">
                <a:latin typeface="Calibri" panose="020F0502020204030204" pitchFamily="34" charset="0"/>
              </a:rPr>
              <a:t>12.4 Comparing Sorting Algorithms  -  561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6E4BAF36-CBDA-45FD-9CA3-EB8D16C2CD9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6147" name="Slide Number Placeholder 5">
            <a:extLst>
              <a:ext uri="{FF2B5EF4-FFF2-40B4-BE49-F238E27FC236}">
                <a16:creationId xmlns:a16="http://schemas.microsoft.com/office/drawing/2014/main" id="{BB7F202F-3E8B-4234-9A6E-C1EB292D56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43EE949C-46A9-498E-B131-F7FFF7676C56}" type="slidenum">
              <a:rPr lang="en-US" altLang="en-US" sz="1200">
                <a:solidFill>
                  <a:srgbClr val="898989"/>
                </a:solidFill>
              </a:rPr>
              <a:pPr eaLnBrk="1" hangingPunct="1"/>
              <a:t>5</a:t>
            </a:fld>
            <a:r>
              <a:rPr lang="en-US" altLang="en-US" sz="1200">
                <a:solidFill>
                  <a:srgbClr val="898989"/>
                </a:solidFill>
              </a:rPr>
              <a:t>/43</a:t>
            </a:r>
          </a:p>
        </p:txBody>
      </p:sp>
      <p:sp>
        <p:nvSpPr>
          <p:cNvPr id="6148" name="Rectangle 2">
            <a:extLst>
              <a:ext uri="{FF2B5EF4-FFF2-40B4-BE49-F238E27FC236}">
                <a16:creationId xmlns:a16="http://schemas.microsoft.com/office/drawing/2014/main" id="{CC2504B5-1A1B-461B-923A-388886528486}"/>
              </a:ext>
            </a:extLst>
          </p:cNvPr>
          <p:cNvSpPr>
            <a:spLocks noChangeArrowheads="1"/>
          </p:cNvSpPr>
          <p:nvPr/>
        </p:nvSpPr>
        <p:spPr bwMode="auto">
          <a:xfrm>
            <a:off x="5435600" y="990600"/>
            <a:ext cx="2870200" cy="557530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sp>
        <p:nvSpPr>
          <p:cNvPr id="6149" name="Rectangle 3">
            <a:extLst>
              <a:ext uri="{FF2B5EF4-FFF2-40B4-BE49-F238E27FC236}">
                <a16:creationId xmlns:a16="http://schemas.microsoft.com/office/drawing/2014/main" id="{E157E29E-B30B-45EB-9080-16B81E42FAA5}"/>
              </a:ext>
            </a:extLst>
          </p:cNvPr>
          <p:cNvSpPr>
            <a:spLocks noGrp="1"/>
          </p:cNvSpPr>
          <p:nvPr>
            <p:ph type="title"/>
          </p:nvPr>
        </p:nvSpPr>
        <p:spPr>
          <a:xfrm>
            <a:off x="457200" y="495300"/>
            <a:ext cx="5802313" cy="701675"/>
          </a:xfrm>
          <a:noFill/>
        </p:spPr>
        <p:txBody>
          <a:bodyPr>
            <a:spAutoFit/>
          </a:bodyPr>
          <a:lstStyle/>
          <a:p>
            <a:r>
              <a:rPr lang="en-US" altLang="en-US" sz="4000" b="1">
                <a:solidFill>
                  <a:srgbClr val="CC3300"/>
                </a:solidFill>
              </a:rPr>
              <a:t>Selection Sort example</a:t>
            </a:r>
          </a:p>
        </p:txBody>
      </p:sp>
      <p:sp>
        <p:nvSpPr>
          <p:cNvPr id="6150" name="Text Box 4">
            <a:extLst>
              <a:ext uri="{FF2B5EF4-FFF2-40B4-BE49-F238E27FC236}">
                <a16:creationId xmlns:a16="http://schemas.microsoft.com/office/drawing/2014/main" id="{D00F43DD-219D-4E3F-9BAF-E6BB8251A4FB}"/>
              </a:ext>
            </a:extLst>
          </p:cNvPr>
          <p:cNvSpPr txBox="1">
            <a:spLocks noChangeArrowheads="1"/>
          </p:cNvSpPr>
          <p:nvPr/>
        </p:nvSpPr>
        <p:spPr bwMode="auto">
          <a:xfrm>
            <a:off x="1701800" y="1479550"/>
            <a:ext cx="340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r>
              <a:rPr lang="en-US" altLang="en-US" sz="2400"/>
              <a:t>A selection sort of an array of integers into ascending order.</a:t>
            </a:r>
          </a:p>
        </p:txBody>
      </p:sp>
      <p:pic>
        <p:nvPicPr>
          <p:cNvPr id="6151" name="Picture 5">
            <a:extLst>
              <a:ext uri="{FF2B5EF4-FFF2-40B4-BE49-F238E27FC236}">
                <a16:creationId xmlns:a16="http://schemas.microsoft.com/office/drawing/2014/main" id="{2327D9BA-BBEC-4AB1-B536-1A3EAB4BB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1146175"/>
            <a:ext cx="26003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6">
            <a:extLst>
              <a:ext uri="{FF2B5EF4-FFF2-40B4-BE49-F238E27FC236}">
                <a16:creationId xmlns:a16="http://schemas.microsoft.com/office/drawing/2014/main" id="{DBB245C0-4884-451E-83B5-E5E291AF1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71800"/>
            <a:ext cx="4459288"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 name="Text Box 7">
            <a:extLst>
              <a:ext uri="{FF2B5EF4-FFF2-40B4-BE49-F238E27FC236}">
                <a16:creationId xmlns:a16="http://schemas.microsoft.com/office/drawing/2014/main" id="{B225D769-E09F-436C-B983-2F9BEE89CA6C}"/>
              </a:ext>
            </a:extLst>
          </p:cNvPr>
          <p:cNvSpPr txBox="1">
            <a:spLocks noChangeArrowheads="1"/>
          </p:cNvSpPr>
          <p:nvPr/>
        </p:nvSpPr>
        <p:spPr bwMode="auto">
          <a:xfrm>
            <a:off x="762000" y="5638800"/>
            <a:ext cx="44196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600"/>
              <a:t>The array [5 2 3 8 1] sorted by selection sort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D17BED92-D23B-44DE-AA76-6B1CD633A7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7171" name="Slide Number Placeholder 5">
            <a:extLst>
              <a:ext uri="{FF2B5EF4-FFF2-40B4-BE49-F238E27FC236}">
                <a16:creationId xmlns:a16="http://schemas.microsoft.com/office/drawing/2014/main" id="{565BACB2-0450-4594-89B1-443639A069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C50BFECA-C264-4488-8B55-0EED8309C103}" type="slidenum">
              <a:rPr lang="en-US" altLang="en-US" sz="1200">
                <a:solidFill>
                  <a:srgbClr val="898989"/>
                </a:solidFill>
              </a:rPr>
              <a:pPr eaLnBrk="1" hangingPunct="1"/>
              <a:t>6</a:t>
            </a:fld>
            <a:r>
              <a:rPr lang="en-US" altLang="en-US" sz="1200">
                <a:solidFill>
                  <a:srgbClr val="898989"/>
                </a:solidFill>
              </a:rPr>
              <a:t>/43</a:t>
            </a:r>
          </a:p>
        </p:txBody>
      </p:sp>
      <p:sp>
        <p:nvSpPr>
          <p:cNvPr id="7172" name="Rectangle 2">
            <a:extLst>
              <a:ext uri="{FF2B5EF4-FFF2-40B4-BE49-F238E27FC236}">
                <a16:creationId xmlns:a16="http://schemas.microsoft.com/office/drawing/2014/main" id="{B3F9ACA8-F74F-4CA0-8EE1-BF1458D5831F}"/>
              </a:ext>
            </a:extLst>
          </p:cNvPr>
          <p:cNvSpPr>
            <a:spLocks noGrp="1"/>
          </p:cNvSpPr>
          <p:nvPr>
            <p:ph type="body" idx="1"/>
          </p:nvPr>
        </p:nvSpPr>
        <p:spPr>
          <a:xfrm>
            <a:off x="1752600" y="1590675"/>
            <a:ext cx="5715000" cy="3971925"/>
          </a:xfrm>
          <a:solidFill>
            <a:srgbClr val="CCECFF"/>
          </a:solidFill>
          <a:ln>
            <a:solidFill>
              <a:schemeClr val="tx1"/>
            </a:solidFill>
            <a:miter lim="800000"/>
            <a:headEnd/>
            <a:tailEnd/>
          </a:ln>
        </p:spPr>
        <p:txBody>
          <a:bodyPr>
            <a:spAutoFit/>
          </a:bodyPr>
          <a:lstStyle/>
          <a:p>
            <a:pPr>
              <a:buClrTx/>
              <a:buSzTx/>
              <a:buFont typeface="Arial" panose="020B0604020202020204" pitchFamily="34" charset="0"/>
              <a:buNone/>
            </a:pPr>
            <a:r>
              <a:rPr lang="fr-FR" altLang="en-US" sz="2400">
                <a:latin typeface="Calibri" panose="020F0502020204030204" pitchFamily="34" charset="0"/>
              </a:rPr>
              <a:t> void selectSort() //Simple Selection Sort</a:t>
            </a:r>
          </a:p>
          <a:p>
            <a:pPr>
              <a:buClrTx/>
              <a:buSzTx/>
              <a:buFont typeface="Arial" panose="020B0604020202020204" pitchFamily="34" charset="0"/>
              <a:buNone/>
            </a:pPr>
            <a:r>
              <a:rPr lang="fr-FR" altLang="en-US" sz="2400">
                <a:latin typeface="Calibri" panose="020F0502020204030204" pitchFamily="34" charset="0"/>
              </a:rPr>
              <a:t>     { int i,j,k;int min;</a:t>
            </a:r>
          </a:p>
          <a:p>
            <a:pPr>
              <a:buClrTx/>
              <a:buSzTx/>
              <a:buFont typeface="Arial" panose="020B0604020202020204" pitchFamily="34" charset="0"/>
              <a:buNone/>
            </a:pPr>
            <a:r>
              <a:rPr lang="fr-FR" altLang="en-US" sz="2400">
                <a:latin typeface="Calibri" panose="020F0502020204030204" pitchFamily="34" charset="0"/>
              </a:rPr>
              <a:t>       for(i=0;i&lt;n-1;i++)</a:t>
            </a:r>
          </a:p>
          <a:p>
            <a:pPr>
              <a:buClrTx/>
              <a:buSzTx/>
              <a:buFont typeface="Arial" panose="020B0604020202020204" pitchFamily="34" charset="0"/>
              <a:buNone/>
            </a:pPr>
            <a:r>
              <a:rPr lang="fr-FR" altLang="en-US" sz="2400">
                <a:latin typeface="Calibri" panose="020F0502020204030204" pitchFamily="34" charset="0"/>
              </a:rPr>
              <a:t>           { min=a[i];k=i;</a:t>
            </a:r>
          </a:p>
          <a:p>
            <a:pPr>
              <a:buClrTx/>
              <a:buSzTx/>
              <a:buFont typeface="Arial" panose="020B0604020202020204" pitchFamily="34" charset="0"/>
              <a:buNone/>
            </a:pPr>
            <a:r>
              <a:rPr lang="fr-FR" altLang="en-US" sz="2400">
                <a:latin typeface="Calibri" panose="020F0502020204030204" pitchFamily="34" charset="0"/>
              </a:rPr>
              <a:t>             for(j=i+1;j&lt;n;j++)</a:t>
            </a:r>
          </a:p>
          <a:p>
            <a:pPr>
              <a:buClrTx/>
              <a:buSzTx/>
              <a:buFont typeface="Arial" panose="020B0604020202020204" pitchFamily="34" charset="0"/>
              <a:buNone/>
            </a:pPr>
            <a:r>
              <a:rPr lang="fr-FR" altLang="en-US" sz="2400">
                <a:latin typeface="Calibri" panose="020F0502020204030204" pitchFamily="34" charset="0"/>
              </a:rPr>
              <a:t>	              if(a[j]&lt;min) {k=j;min=a[j];}</a:t>
            </a:r>
          </a:p>
          <a:p>
            <a:pPr>
              <a:buClrTx/>
              <a:buSzTx/>
              <a:buFont typeface="Arial" panose="020B0604020202020204" pitchFamily="34" charset="0"/>
              <a:buNone/>
            </a:pPr>
            <a:r>
              <a:rPr lang="fr-FR" altLang="en-US" sz="2400">
                <a:latin typeface="Calibri" panose="020F0502020204030204" pitchFamily="34" charset="0"/>
              </a:rPr>
              <a:t>	        if(k!=i) swap(a,i,k);</a:t>
            </a:r>
          </a:p>
          <a:p>
            <a:pPr>
              <a:buClrTx/>
              <a:buSzTx/>
              <a:buFont typeface="Arial" panose="020B0604020202020204" pitchFamily="34" charset="0"/>
              <a:buNone/>
            </a:pPr>
            <a:r>
              <a:rPr lang="fr-FR" altLang="en-US" sz="2400">
                <a:latin typeface="Calibri" panose="020F0502020204030204" pitchFamily="34" charset="0"/>
              </a:rPr>
              <a:t>           }</a:t>
            </a:r>
          </a:p>
          <a:p>
            <a:pPr>
              <a:buClrTx/>
              <a:buSzTx/>
              <a:buFont typeface="Arial" panose="020B0604020202020204" pitchFamily="34" charset="0"/>
              <a:buNone/>
            </a:pPr>
            <a:r>
              <a:rPr lang="fr-FR" altLang="en-US" sz="2400">
                <a:latin typeface="Calibri" panose="020F0502020204030204" pitchFamily="34" charset="0"/>
              </a:rPr>
              <a:t>      }</a:t>
            </a:r>
          </a:p>
        </p:txBody>
      </p:sp>
      <p:sp>
        <p:nvSpPr>
          <p:cNvPr id="7173" name="Rectangle 3">
            <a:extLst>
              <a:ext uri="{FF2B5EF4-FFF2-40B4-BE49-F238E27FC236}">
                <a16:creationId xmlns:a16="http://schemas.microsoft.com/office/drawing/2014/main" id="{8BBA44E8-15CB-40A1-8AE9-074B33600C93}"/>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Selection sort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15AC85AC-C2F6-4727-A1C8-CD0637FAF4D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8195" name="Slide Number Placeholder 5">
            <a:extLst>
              <a:ext uri="{FF2B5EF4-FFF2-40B4-BE49-F238E27FC236}">
                <a16:creationId xmlns:a16="http://schemas.microsoft.com/office/drawing/2014/main" id="{1DE51AB5-96C6-4E90-BCF4-FFFBF9D1A2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100D20BD-2597-46E9-9D4A-85B5ACB40844}" type="slidenum">
              <a:rPr lang="en-US" altLang="en-US" sz="1200">
                <a:solidFill>
                  <a:srgbClr val="898989"/>
                </a:solidFill>
              </a:rPr>
              <a:pPr eaLnBrk="1" hangingPunct="1"/>
              <a:t>7</a:t>
            </a:fld>
            <a:r>
              <a:rPr lang="en-US" altLang="en-US" sz="1200">
                <a:solidFill>
                  <a:srgbClr val="898989"/>
                </a:solidFill>
              </a:rPr>
              <a:t>/43</a:t>
            </a:r>
          </a:p>
        </p:txBody>
      </p:sp>
      <p:sp>
        <p:nvSpPr>
          <p:cNvPr id="8196" name="Rectangle 2">
            <a:extLst>
              <a:ext uri="{FF2B5EF4-FFF2-40B4-BE49-F238E27FC236}">
                <a16:creationId xmlns:a16="http://schemas.microsoft.com/office/drawing/2014/main" id="{3BADA720-C1B8-4889-AB55-E4301F7537CC}"/>
              </a:ext>
            </a:extLst>
          </p:cNvPr>
          <p:cNvSpPr>
            <a:spLocks noGrp="1"/>
          </p:cNvSpPr>
          <p:nvPr>
            <p:ph type="title"/>
          </p:nvPr>
        </p:nvSpPr>
        <p:spPr>
          <a:xfrm>
            <a:off x="457200" y="381000"/>
            <a:ext cx="8229600" cy="701675"/>
          </a:xfrm>
          <a:noFill/>
        </p:spPr>
        <p:txBody>
          <a:bodyPr>
            <a:spAutoFit/>
          </a:bodyPr>
          <a:lstStyle/>
          <a:p>
            <a:r>
              <a:rPr lang="en-US" altLang="en-US" sz="4000" b="1">
                <a:solidFill>
                  <a:srgbClr val="CC3300"/>
                </a:solidFill>
                <a:latin typeface="Calibri" panose="020F0502020204030204" pitchFamily="34" charset="0"/>
              </a:rPr>
              <a:t>Insertion sort algorithm</a:t>
            </a:r>
          </a:p>
        </p:txBody>
      </p:sp>
      <p:sp>
        <p:nvSpPr>
          <p:cNvPr id="8197" name="Rectangle 3">
            <a:extLst>
              <a:ext uri="{FF2B5EF4-FFF2-40B4-BE49-F238E27FC236}">
                <a16:creationId xmlns:a16="http://schemas.microsoft.com/office/drawing/2014/main" id="{F585B00F-90BA-4D70-8BB5-565EAD8023A7}"/>
              </a:ext>
            </a:extLst>
          </p:cNvPr>
          <p:cNvSpPr>
            <a:spLocks noGrp="1"/>
          </p:cNvSpPr>
          <p:nvPr>
            <p:ph type="body" idx="1"/>
          </p:nvPr>
        </p:nvSpPr>
        <p:spPr>
          <a:xfrm>
            <a:off x="457200" y="1219200"/>
            <a:ext cx="8458200" cy="4351338"/>
          </a:xfrm>
          <a:noFill/>
        </p:spPr>
        <p:txBody>
          <a:bodyPr>
            <a:spAutoFit/>
          </a:bodyPr>
          <a:lstStyle/>
          <a:p>
            <a:pPr>
              <a:buClrTx/>
              <a:buSzTx/>
              <a:buFont typeface="Arial" panose="020B0604020202020204" pitchFamily="34" charset="0"/>
              <a:buChar char="•"/>
              <a:tabLst>
                <a:tab pos="914400" algn="l"/>
                <a:tab pos="1489075" algn="l"/>
              </a:tabLst>
            </a:pPr>
            <a:r>
              <a:rPr lang="en-US" altLang="en-US">
                <a:latin typeface="Calibri" panose="020F0502020204030204" pitchFamily="34" charset="0"/>
              </a:rPr>
              <a:t>An </a:t>
            </a:r>
            <a:r>
              <a:rPr lang="en-US" altLang="en-US" b="1">
                <a:latin typeface="Calibri" panose="020F0502020204030204" pitchFamily="34" charset="0"/>
              </a:rPr>
              <a:t>insertion sort</a:t>
            </a:r>
            <a:r>
              <a:rPr lang="en-US" altLang="en-US" i="1">
                <a:latin typeface="Calibri" panose="020F0502020204030204" pitchFamily="34" charset="0"/>
              </a:rPr>
              <a:t> </a:t>
            </a:r>
            <a:r>
              <a:rPr lang="en-US" altLang="en-US">
                <a:latin typeface="Calibri" panose="020F0502020204030204" pitchFamily="34" charset="0"/>
              </a:rPr>
              <a:t>starts by considering the first elements of the array </a:t>
            </a:r>
            <a:r>
              <a:rPr lang="en-US" altLang="en-US">
                <a:latin typeface="Courier New" panose="02070309020205020404" pitchFamily="49" charset="0"/>
              </a:rPr>
              <a:t>data</a:t>
            </a:r>
            <a:r>
              <a:rPr lang="en-US" altLang="en-US">
                <a:latin typeface="Calibri" panose="020F0502020204030204" pitchFamily="34" charset="0"/>
              </a:rPr>
              <a:t>, which is </a:t>
            </a:r>
            <a:br>
              <a:rPr lang="en-US" altLang="en-US">
                <a:latin typeface="Calibri" panose="020F0502020204030204" pitchFamily="34" charset="0"/>
              </a:rPr>
            </a:br>
            <a:r>
              <a:rPr lang="en-US" altLang="en-US">
                <a:latin typeface="Courier New" panose="02070309020205020404" pitchFamily="49" charset="0"/>
              </a:rPr>
              <a:t>data[0]</a:t>
            </a:r>
          </a:p>
          <a:p>
            <a:pPr>
              <a:buClrTx/>
              <a:buSzTx/>
              <a:buFont typeface="Arial" panose="020B0604020202020204" pitchFamily="34" charset="0"/>
              <a:buChar char="•"/>
              <a:tabLst>
                <a:tab pos="914400" algn="l"/>
                <a:tab pos="1489075" algn="l"/>
              </a:tabLst>
            </a:pPr>
            <a:r>
              <a:rPr lang="en-US" altLang="en-US">
                <a:latin typeface="Calibri" panose="020F0502020204030204" pitchFamily="34" charset="0"/>
              </a:rPr>
              <a:t>Next, for i=1,2,…,n-1 insert </a:t>
            </a:r>
            <a:r>
              <a:rPr lang="en-US" altLang="en-US">
                <a:latin typeface="Courier New" panose="02070309020205020404" pitchFamily="49" charset="0"/>
              </a:rPr>
              <a:t>data[i]into the sorted sub-array</a:t>
            </a:r>
            <a:r>
              <a:rPr lang="en-US" altLang="en-US">
                <a:latin typeface="Calibri" panose="020F0502020204030204" pitchFamily="34" charset="0"/>
              </a:rPr>
              <a:t> before i:</a:t>
            </a:r>
          </a:p>
          <a:p>
            <a:pPr>
              <a:buClrTx/>
              <a:buSzTx/>
              <a:buFont typeface="Arial" panose="020B0604020202020204" pitchFamily="34" charset="0"/>
              <a:buNone/>
              <a:tabLst>
                <a:tab pos="914400" algn="l"/>
                <a:tab pos="1489075" algn="l"/>
              </a:tabLst>
            </a:pPr>
            <a:r>
              <a:rPr lang="en-US" altLang="en-US" sz="2000">
                <a:latin typeface="Courier New" panose="02070309020205020404" pitchFamily="49" charset="0"/>
              </a:rPr>
              <a:t>	insertionsort(data[]) {</a:t>
            </a:r>
          </a:p>
          <a:p>
            <a:pPr lvl="1">
              <a:buFont typeface="Arial" panose="020B0604020202020204" pitchFamily="34" charset="0"/>
              <a:buNone/>
              <a:tabLst>
                <a:tab pos="914400" algn="l"/>
                <a:tab pos="1489075" algn="l"/>
              </a:tabLst>
            </a:pPr>
            <a:r>
              <a:rPr lang="en-US" altLang="en-US" sz="1800">
                <a:latin typeface="Courier New" panose="02070309020205020404" pitchFamily="49" charset="0"/>
              </a:rPr>
              <a:t>		for i = 1 </a:t>
            </a:r>
            <a:r>
              <a:rPr lang="en-US" altLang="en-US" sz="1800" i="1"/>
              <a:t>to</a:t>
            </a:r>
            <a:r>
              <a:rPr lang="en-US" altLang="en-US" sz="1800" i="1">
                <a:latin typeface="Courier New" panose="02070309020205020404" pitchFamily="49" charset="0"/>
              </a:rPr>
              <a:t> </a:t>
            </a:r>
            <a:r>
              <a:rPr lang="en-US" altLang="en-US" sz="1800">
                <a:latin typeface="Courier New" panose="02070309020205020404" pitchFamily="49" charset="0"/>
              </a:rPr>
              <a:t>data.length</a:t>
            </a:r>
            <a:r>
              <a:rPr lang="en-US" altLang="en-US" sz="1800"/>
              <a:t>–</a:t>
            </a:r>
            <a:r>
              <a:rPr lang="en-US" altLang="en-US" sz="1800">
                <a:latin typeface="Courier New" panose="02070309020205020404" pitchFamily="49" charset="0"/>
              </a:rPr>
              <a:t>1</a:t>
            </a:r>
          </a:p>
          <a:p>
            <a:pPr lvl="1">
              <a:buFont typeface="Arial" panose="020B0604020202020204" pitchFamily="34" charset="0"/>
              <a:buNone/>
              <a:tabLst>
                <a:tab pos="914400" algn="l"/>
                <a:tab pos="1489075" algn="l"/>
              </a:tabLst>
            </a:pPr>
            <a:r>
              <a:rPr lang="en-US" altLang="en-US" sz="1800">
                <a:latin typeface="Courier New" panose="02070309020205020404" pitchFamily="49" charset="0"/>
              </a:rPr>
              <a:t>			tmp = data[i];</a:t>
            </a:r>
          </a:p>
          <a:p>
            <a:pPr lvl="1">
              <a:buFont typeface="Arial" panose="020B0604020202020204" pitchFamily="34" charset="0"/>
              <a:buNone/>
              <a:tabLst>
                <a:tab pos="914400" algn="l"/>
                <a:tab pos="1489075" algn="l"/>
              </a:tabLst>
            </a:pPr>
            <a:r>
              <a:rPr lang="en-US" altLang="en-US" sz="1800" i="1"/>
              <a:t>			move all elements</a:t>
            </a:r>
            <a:r>
              <a:rPr lang="en-US" altLang="en-US" sz="1800" i="1">
                <a:latin typeface="Courier New" panose="02070309020205020404" pitchFamily="49" charset="0"/>
              </a:rPr>
              <a:t> </a:t>
            </a:r>
            <a:r>
              <a:rPr lang="en-US" altLang="en-US" sz="1800">
                <a:latin typeface="Courier New" panose="02070309020205020404" pitchFamily="49" charset="0"/>
              </a:rPr>
              <a:t>data[j] </a:t>
            </a:r>
            <a:r>
              <a:rPr lang="en-US" altLang="en-US" sz="1800" i="1"/>
              <a:t>greater than</a:t>
            </a:r>
            <a:r>
              <a:rPr lang="en-US" altLang="en-US" sz="1800" i="1">
                <a:latin typeface="Courier New" panose="02070309020205020404" pitchFamily="49" charset="0"/>
              </a:rPr>
              <a:t> </a:t>
            </a:r>
            <a:r>
              <a:rPr lang="en-US" altLang="en-US" sz="1800">
                <a:latin typeface="Courier New" panose="02070309020205020404" pitchFamily="49" charset="0"/>
              </a:rPr>
              <a:t>tmp </a:t>
            </a:r>
            <a:r>
              <a:rPr lang="en-US" altLang="en-US" sz="1800" i="1"/>
              <a:t>by one position</a:t>
            </a:r>
            <a:r>
              <a:rPr lang="en-US" altLang="en-US" sz="1800"/>
              <a:t>;</a:t>
            </a:r>
          </a:p>
          <a:p>
            <a:pPr lvl="1">
              <a:buFont typeface="Arial" panose="020B0604020202020204" pitchFamily="34" charset="0"/>
              <a:buNone/>
              <a:tabLst>
                <a:tab pos="914400" algn="l"/>
                <a:tab pos="1489075" algn="l"/>
              </a:tabLst>
            </a:pPr>
            <a:r>
              <a:rPr lang="en-US" altLang="en-US" sz="1800" i="1"/>
              <a:t>			place</a:t>
            </a:r>
            <a:r>
              <a:rPr lang="en-US" altLang="en-US" sz="1800" i="1">
                <a:latin typeface="Courier New" panose="02070309020205020404" pitchFamily="49" charset="0"/>
              </a:rPr>
              <a:t> </a:t>
            </a:r>
            <a:r>
              <a:rPr lang="en-US" altLang="en-US" sz="1800">
                <a:latin typeface="Courier New" panose="02070309020205020404" pitchFamily="49" charset="0"/>
              </a:rPr>
              <a:t>tmp </a:t>
            </a:r>
            <a:r>
              <a:rPr lang="en-US" altLang="en-US" sz="1800" i="1"/>
              <a:t>in its proper position</a:t>
            </a:r>
            <a:r>
              <a:rPr lang="en-US" altLang="en-US" sz="1800"/>
              <a:t>;</a:t>
            </a:r>
          </a:p>
        </p:txBody>
      </p:sp>
      <p:sp>
        <p:nvSpPr>
          <p:cNvPr id="8198" name="Text Box 4">
            <a:extLst>
              <a:ext uri="{FF2B5EF4-FFF2-40B4-BE49-F238E27FC236}">
                <a16:creationId xmlns:a16="http://schemas.microsoft.com/office/drawing/2014/main" id="{E5030F5C-D99E-4525-989B-1BA0921E52CC}"/>
              </a:ext>
            </a:extLst>
          </p:cNvPr>
          <p:cNvSpPr txBox="1">
            <a:spLocks noChangeArrowheads="1"/>
          </p:cNvSpPr>
          <p:nvPr/>
        </p:nvSpPr>
        <p:spPr bwMode="auto">
          <a:xfrm>
            <a:off x="5181600" y="4114800"/>
            <a:ext cx="320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spcBef>
                <a:spcPct val="50000"/>
              </a:spcBef>
            </a:pPr>
            <a:endParaRPr lang="en-US" altLang="en-US" b="1"/>
          </a:p>
        </p:txBody>
      </p:sp>
      <p:sp>
        <p:nvSpPr>
          <p:cNvPr id="8199" name="Text Box 5">
            <a:extLst>
              <a:ext uri="{FF2B5EF4-FFF2-40B4-BE49-F238E27FC236}">
                <a16:creationId xmlns:a16="http://schemas.microsoft.com/office/drawing/2014/main" id="{05CCE333-B492-4FA7-A02C-F9819508BE99}"/>
              </a:ext>
            </a:extLst>
          </p:cNvPr>
          <p:cNvSpPr txBox="1">
            <a:spLocks noChangeArrowheads="1"/>
          </p:cNvSpPr>
          <p:nvPr/>
        </p:nvSpPr>
        <p:spPr bwMode="auto">
          <a:xfrm>
            <a:off x="5486400" y="4572000"/>
            <a:ext cx="2895600" cy="46672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2400"/>
              <a:t>Complexity  O(n</a:t>
            </a:r>
            <a:r>
              <a:rPr lang="en-US" altLang="en-US" sz="2400" baseline="30000"/>
              <a:t>2</a:t>
            </a:r>
            <a:r>
              <a:rPr lang="en-US" altLang="en-US" sz="2400"/>
              <a:t>)</a:t>
            </a:r>
          </a:p>
        </p:txBody>
      </p:sp>
      <p:sp>
        <p:nvSpPr>
          <p:cNvPr id="8200" name="Text Box 6">
            <a:extLst>
              <a:ext uri="{FF2B5EF4-FFF2-40B4-BE49-F238E27FC236}">
                <a16:creationId xmlns:a16="http://schemas.microsoft.com/office/drawing/2014/main" id="{08318983-29AF-435F-B4B4-6ABDEA743B0B}"/>
              </a:ext>
            </a:extLst>
          </p:cNvPr>
          <p:cNvSpPr txBox="1">
            <a:spLocks noChangeArrowheads="1"/>
          </p:cNvSpPr>
          <p:nvPr/>
        </p:nvSpPr>
        <p:spPr bwMode="auto">
          <a:xfrm>
            <a:off x="5486400" y="5867400"/>
            <a:ext cx="2895600" cy="466725"/>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spcBef>
                <a:spcPct val="50000"/>
              </a:spcBef>
            </a:pPr>
            <a:r>
              <a:rPr lang="en-US" altLang="en-US" sz="2400"/>
              <a:t>Best case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a:extLst>
              <a:ext uri="{FF2B5EF4-FFF2-40B4-BE49-F238E27FC236}">
                <a16:creationId xmlns:a16="http://schemas.microsoft.com/office/drawing/2014/main" id="{27D09508-CF10-46EA-A9CF-2D25939B35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9219" name="Slide Number Placeholder 5">
            <a:extLst>
              <a:ext uri="{FF2B5EF4-FFF2-40B4-BE49-F238E27FC236}">
                <a16:creationId xmlns:a16="http://schemas.microsoft.com/office/drawing/2014/main" id="{4FE7CB6F-643C-499F-A237-69215D0214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8859C6AB-9271-47FB-8E8D-4459AE2E7363}" type="slidenum">
              <a:rPr lang="en-US" altLang="en-US" sz="1200">
                <a:solidFill>
                  <a:srgbClr val="898989"/>
                </a:solidFill>
              </a:rPr>
              <a:pPr eaLnBrk="1" hangingPunct="1"/>
              <a:t>8</a:t>
            </a:fld>
            <a:r>
              <a:rPr lang="en-US" altLang="en-US" sz="1200">
                <a:solidFill>
                  <a:srgbClr val="898989"/>
                </a:solidFill>
              </a:rPr>
              <a:t>/43</a:t>
            </a:r>
          </a:p>
        </p:txBody>
      </p:sp>
      <p:sp>
        <p:nvSpPr>
          <p:cNvPr id="9220" name="Text Box 2">
            <a:extLst>
              <a:ext uri="{FF2B5EF4-FFF2-40B4-BE49-F238E27FC236}">
                <a16:creationId xmlns:a16="http://schemas.microsoft.com/office/drawing/2014/main" id="{46403A54-EA75-4DF0-9389-B7E8D792111A}"/>
              </a:ext>
            </a:extLst>
          </p:cNvPr>
          <p:cNvSpPr txBox="1">
            <a:spLocks noChangeArrowheads="1"/>
          </p:cNvSpPr>
          <p:nvPr/>
        </p:nvSpPr>
        <p:spPr bwMode="auto">
          <a:xfrm>
            <a:off x="1631950" y="4724400"/>
            <a:ext cx="545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000" b="1"/>
              <a:t>The array [5 2 3 8 1] sorted by insertion sort</a:t>
            </a:r>
          </a:p>
        </p:txBody>
      </p:sp>
      <p:pic>
        <p:nvPicPr>
          <p:cNvPr id="9221" name="Picture 3">
            <a:extLst>
              <a:ext uri="{FF2B5EF4-FFF2-40B4-BE49-F238E27FC236}">
                <a16:creationId xmlns:a16="http://schemas.microsoft.com/office/drawing/2014/main" id="{D61C0A80-6526-488C-80F0-128B389CB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209800"/>
            <a:ext cx="81661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4">
            <a:extLst>
              <a:ext uri="{FF2B5EF4-FFF2-40B4-BE49-F238E27FC236}">
                <a16:creationId xmlns:a16="http://schemas.microsoft.com/office/drawing/2014/main" id="{D8AAE3B7-65B1-4FA1-A81C-6C3E2EE7CF8B}"/>
              </a:ext>
            </a:extLst>
          </p:cNvPr>
          <p:cNvSpPr>
            <a:spLocks noGrp="1"/>
          </p:cNvSpPr>
          <p:nvPr>
            <p:ph type="title"/>
          </p:nvPr>
        </p:nvSpPr>
        <p:spPr>
          <a:xfrm>
            <a:off x="457200" y="609600"/>
            <a:ext cx="8229600" cy="762000"/>
          </a:xfrm>
          <a:noFill/>
        </p:spPr>
        <p:txBody>
          <a:bodyPr>
            <a:spAutoFit/>
          </a:bodyPr>
          <a:lstStyle/>
          <a:p>
            <a:r>
              <a:rPr lang="en-US" altLang="en-US" b="1">
                <a:solidFill>
                  <a:srgbClr val="CC3300"/>
                </a:solidFill>
                <a:latin typeface="Calibri" panose="020F0502020204030204" pitchFamily="34" charset="0"/>
              </a:rPr>
              <a:t>Insertion sort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a:extLst>
              <a:ext uri="{FF2B5EF4-FFF2-40B4-BE49-F238E27FC236}">
                <a16:creationId xmlns:a16="http://schemas.microsoft.com/office/drawing/2014/main" id="{EFED6BE8-2C1C-4005-8B6C-E93F184CB7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1200">
                <a:solidFill>
                  <a:srgbClr val="898989"/>
                </a:solidFill>
              </a:rPr>
              <a:t>Data Structures and Algorithms in Java </a:t>
            </a:r>
          </a:p>
        </p:txBody>
      </p:sp>
      <p:sp>
        <p:nvSpPr>
          <p:cNvPr id="10243" name="Slide Number Placeholder 5">
            <a:extLst>
              <a:ext uri="{FF2B5EF4-FFF2-40B4-BE49-F238E27FC236}">
                <a16:creationId xmlns:a16="http://schemas.microsoft.com/office/drawing/2014/main" id="{7A7FB7EC-6AC1-4BF4-B618-EFE17A6F75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fld id="{23A94962-8E83-49C3-8368-19786DBAD958}" type="slidenum">
              <a:rPr lang="en-US" altLang="en-US" sz="1200">
                <a:solidFill>
                  <a:srgbClr val="898989"/>
                </a:solidFill>
              </a:rPr>
              <a:pPr eaLnBrk="1" hangingPunct="1"/>
              <a:t>9</a:t>
            </a:fld>
            <a:r>
              <a:rPr lang="en-US" altLang="en-US" sz="1200">
                <a:solidFill>
                  <a:srgbClr val="898989"/>
                </a:solidFill>
              </a:rPr>
              <a:t>/43</a:t>
            </a:r>
          </a:p>
        </p:txBody>
      </p:sp>
      <p:sp>
        <p:nvSpPr>
          <p:cNvPr id="10244" name="Rectangle 2">
            <a:extLst>
              <a:ext uri="{FF2B5EF4-FFF2-40B4-BE49-F238E27FC236}">
                <a16:creationId xmlns:a16="http://schemas.microsoft.com/office/drawing/2014/main" id="{601FA97D-FED6-49A0-B9F4-B89868275EB3}"/>
              </a:ext>
            </a:extLst>
          </p:cNvPr>
          <p:cNvSpPr>
            <a:spLocks noGrp="1"/>
          </p:cNvSpPr>
          <p:nvPr>
            <p:ph type="body" idx="1"/>
          </p:nvPr>
        </p:nvSpPr>
        <p:spPr>
          <a:xfrm>
            <a:off x="2514600" y="1323975"/>
            <a:ext cx="4267200" cy="4848225"/>
          </a:xfrm>
          <a:solidFill>
            <a:srgbClr val="CCECFF"/>
          </a:solidFill>
          <a:ln>
            <a:solidFill>
              <a:schemeClr val="tx1"/>
            </a:solidFill>
            <a:miter lim="800000"/>
            <a:headEnd/>
            <a:tailEnd/>
          </a:ln>
        </p:spPr>
        <p:txBody>
          <a:bodyPr>
            <a:spAutoFit/>
          </a:bodyPr>
          <a:lstStyle/>
          <a:p>
            <a:pPr>
              <a:buClrTx/>
              <a:buSzTx/>
              <a:buFont typeface="Arial" panose="020B0604020202020204" pitchFamily="34" charset="0"/>
              <a:buNone/>
            </a:pPr>
            <a:r>
              <a:rPr lang="fr-FR" altLang="en-US" sz="2400">
                <a:latin typeface="Calibri" panose="020F0502020204030204" pitchFamily="34" charset="0"/>
              </a:rPr>
              <a:t>void insertSort()</a:t>
            </a:r>
          </a:p>
          <a:p>
            <a:pPr>
              <a:buClrTx/>
              <a:buSzTx/>
              <a:buFont typeface="Arial" panose="020B0604020202020204" pitchFamily="34" charset="0"/>
              <a:buNone/>
            </a:pPr>
            <a:r>
              <a:rPr lang="fr-FR" altLang="en-US" sz="2400">
                <a:latin typeface="Calibri" panose="020F0502020204030204" pitchFamily="34" charset="0"/>
              </a:rPr>
              <a:t>   {  int i,j,x;</a:t>
            </a:r>
          </a:p>
          <a:p>
            <a:pPr>
              <a:buClrTx/>
              <a:buSzTx/>
              <a:buFont typeface="Arial" panose="020B0604020202020204" pitchFamily="34" charset="0"/>
              <a:buNone/>
            </a:pPr>
            <a:r>
              <a:rPr lang="fr-FR" altLang="en-US" sz="2400">
                <a:latin typeface="Calibri" panose="020F0502020204030204" pitchFamily="34" charset="0"/>
              </a:rPr>
              <a:t>      for(i=1;i&lt;n;i++)</a:t>
            </a:r>
          </a:p>
          <a:p>
            <a:pPr>
              <a:buClrTx/>
              <a:buSzTx/>
              <a:buFont typeface="Arial" panose="020B0604020202020204" pitchFamily="34" charset="0"/>
              <a:buNone/>
            </a:pPr>
            <a:r>
              <a:rPr lang="fr-FR" altLang="en-US" sz="2400">
                <a:latin typeface="Calibri" panose="020F0502020204030204" pitchFamily="34" charset="0"/>
              </a:rPr>
              <a:t>         { x=a[i]; j=i;</a:t>
            </a:r>
          </a:p>
          <a:p>
            <a:pPr>
              <a:buClrTx/>
              <a:buSzTx/>
              <a:buFont typeface="Arial" panose="020B0604020202020204" pitchFamily="34" charset="0"/>
              <a:buNone/>
            </a:pPr>
            <a:r>
              <a:rPr lang="fr-FR" altLang="en-US" sz="2400">
                <a:latin typeface="Calibri" panose="020F0502020204030204" pitchFamily="34" charset="0"/>
              </a:rPr>
              <a:t>           while(j&gt;0 &amp;&amp; x&lt;a[j-1])</a:t>
            </a:r>
          </a:p>
          <a:p>
            <a:pPr>
              <a:buClrTx/>
              <a:buSzTx/>
              <a:buFont typeface="Arial" panose="020B0604020202020204" pitchFamily="34" charset="0"/>
              <a:buNone/>
            </a:pPr>
            <a:r>
              <a:rPr lang="fr-FR" altLang="en-US" sz="2400">
                <a:latin typeface="Calibri" panose="020F0502020204030204" pitchFamily="34" charset="0"/>
              </a:rPr>
              <a:t>	        { a[j]=a[j-1];  j--;</a:t>
            </a:r>
          </a:p>
          <a:p>
            <a:pPr>
              <a:buClrTx/>
              <a:buSzTx/>
              <a:buFont typeface="Arial" panose="020B0604020202020204" pitchFamily="34" charset="0"/>
              <a:buNone/>
            </a:pPr>
            <a:r>
              <a:rPr lang="fr-FR" altLang="en-US" sz="2400">
                <a:latin typeface="Calibri" panose="020F0502020204030204" pitchFamily="34" charset="0"/>
              </a:rPr>
              <a:t>	        };</a:t>
            </a:r>
          </a:p>
          <a:p>
            <a:pPr>
              <a:buClrTx/>
              <a:buSzTx/>
              <a:buFont typeface="Arial" panose="020B0604020202020204" pitchFamily="34" charset="0"/>
              <a:buNone/>
            </a:pPr>
            <a:r>
              <a:rPr lang="fr-FR" altLang="en-US" sz="2400">
                <a:latin typeface="Calibri" panose="020F0502020204030204" pitchFamily="34" charset="0"/>
              </a:rPr>
              <a:t>           a[j]=x;</a:t>
            </a:r>
          </a:p>
          <a:p>
            <a:pPr>
              <a:buClrTx/>
              <a:buSzTx/>
              <a:buFont typeface="Arial" panose="020B0604020202020204" pitchFamily="34" charset="0"/>
              <a:buNone/>
            </a:pPr>
            <a:r>
              <a:rPr lang="fr-FR" altLang="en-US" sz="2400">
                <a:latin typeface="Calibri" panose="020F0502020204030204" pitchFamily="34" charset="0"/>
              </a:rPr>
              <a:t>         }</a:t>
            </a:r>
          </a:p>
          <a:p>
            <a:pPr>
              <a:buClrTx/>
              <a:buSzTx/>
              <a:buFont typeface="Arial" panose="020B0604020202020204" pitchFamily="34" charset="0"/>
              <a:buNone/>
            </a:pPr>
            <a:r>
              <a:rPr lang="fr-FR" altLang="en-US" sz="2400">
                <a:latin typeface="Calibri" panose="020F0502020204030204" pitchFamily="34" charset="0"/>
              </a:rPr>
              <a:t>       }</a:t>
            </a:r>
          </a:p>
          <a:p>
            <a:pPr>
              <a:buClrTx/>
              <a:buSzTx/>
              <a:buFont typeface="Arial" panose="020B0604020202020204" pitchFamily="34" charset="0"/>
              <a:buNone/>
            </a:pPr>
            <a:r>
              <a:rPr lang="fr-FR" altLang="en-US" sz="2400">
                <a:latin typeface="Calibri" panose="020F0502020204030204" pitchFamily="34" charset="0"/>
              </a:rPr>
              <a:t>   }</a:t>
            </a:r>
          </a:p>
        </p:txBody>
      </p:sp>
      <p:sp>
        <p:nvSpPr>
          <p:cNvPr id="10245" name="Rectangle 3">
            <a:extLst>
              <a:ext uri="{FF2B5EF4-FFF2-40B4-BE49-F238E27FC236}">
                <a16:creationId xmlns:a16="http://schemas.microsoft.com/office/drawing/2014/main" id="{65AC1BA9-0D46-4C3E-B4B8-2ABD9ED0DEA8}"/>
              </a:ext>
            </a:extLst>
          </p:cNvPr>
          <p:cNvSpPr>
            <a:spLocks noGrp="1"/>
          </p:cNvSpPr>
          <p:nvPr>
            <p:ph type="title"/>
          </p:nvPr>
        </p:nvSpPr>
        <p:spPr>
          <a:xfrm>
            <a:off x="457200" y="495300"/>
            <a:ext cx="8229600" cy="701675"/>
          </a:xfrm>
          <a:noFill/>
        </p:spPr>
        <p:txBody>
          <a:bodyPr>
            <a:spAutoFit/>
          </a:bodyPr>
          <a:lstStyle/>
          <a:p>
            <a:r>
              <a:rPr lang="en-US" altLang="en-US" sz="4000" b="1">
                <a:solidFill>
                  <a:srgbClr val="CC3300"/>
                </a:solidFill>
                <a:latin typeface="Calibri" panose="020F0502020204030204" pitchFamily="34" charset="0"/>
              </a:rPr>
              <a:t>Insertion sort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2764</TotalTime>
  <Words>2723</Words>
  <Application>Microsoft Office PowerPoint</Application>
  <PresentationFormat>On-screen Show (4:3)</PresentationFormat>
  <Paragraphs>355</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Times New Roman</vt:lpstr>
      <vt:lpstr>Office Theme</vt:lpstr>
      <vt:lpstr> 6. Sorting</vt:lpstr>
      <vt:lpstr>PowerPoint Presentation</vt:lpstr>
      <vt:lpstr>Elementary Sorting Algorithms</vt:lpstr>
      <vt:lpstr>Selection Sort</vt:lpstr>
      <vt:lpstr>Selection Sort example</vt:lpstr>
      <vt:lpstr>Selection sort code</vt:lpstr>
      <vt:lpstr>Insertion sort algorithm</vt:lpstr>
      <vt:lpstr>Insertion sort example</vt:lpstr>
      <vt:lpstr>Insertion sort code</vt:lpstr>
      <vt:lpstr>Bubble sort</vt:lpstr>
      <vt:lpstr>Efficient Sorting Algorithms</vt:lpstr>
      <vt:lpstr>Quicksort - 1</vt:lpstr>
      <vt:lpstr>Quicksort - 2</vt:lpstr>
      <vt:lpstr>Quicksort - 3</vt:lpstr>
      <vt:lpstr>Quicksort code</vt:lpstr>
      <vt:lpstr>Quicksort complexity</vt:lpstr>
      <vt:lpstr>Quicksort example - 1</vt:lpstr>
      <vt:lpstr>Quicksort example - 2</vt:lpstr>
      <vt:lpstr>Quicksort example - 3</vt:lpstr>
      <vt:lpstr>Quicksort example - 4</vt:lpstr>
      <vt:lpstr>Quicksort example - 5</vt:lpstr>
      <vt:lpstr>Quicksort example - 6</vt:lpstr>
      <vt:lpstr>Quicksort example - 7</vt:lpstr>
      <vt:lpstr>Quicksort example - 8</vt:lpstr>
      <vt:lpstr>Quicksort example - 9</vt:lpstr>
      <vt:lpstr>Quicksort example - 10</vt:lpstr>
      <vt:lpstr>Quicksort example - 11</vt:lpstr>
      <vt:lpstr>Quicksort example - 12</vt:lpstr>
      <vt:lpstr>Quicksort example - 13</vt:lpstr>
      <vt:lpstr>Quicksort example - 14</vt:lpstr>
      <vt:lpstr>Mergesort</vt:lpstr>
      <vt:lpstr>Mergesort example</vt:lpstr>
      <vt:lpstr>Merge sort code</vt:lpstr>
      <vt:lpstr>PowerPoint Presentation</vt:lpstr>
      <vt:lpstr>Heap data structure - 2</vt:lpstr>
      <vt:lpstr>Heap Sort - 1</vt:lpstr>
      <vt:lpstr>Heap sort code</vt:lpstr>
      <vt:lpstr>Radix sort - 1</vt:lpstr>
      <vt:lpstr>Radix sort - 2</vt:lpstr>
      <vt:lpstr>Sorting in java.util - 1</vt:lpstr>
      <vt:lpstr>Sorting in java.util - 2</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Nguyen Dang Loc</cp:lastModifiedBy>
  <cp:revision>265</cp:revision>
  <dcterms:created xsi:type="dcterms:W3CDTF">2007-08-21T04:43:22Z</dcterms:created>
  <dcterms:modified xsi:type="dcterms:W3CDTF">2021-09-06T07:33:17Z</dcterms:modified>
</cp:coreProperties>
</file>