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2"/>
  </p:notesMasterIdLst>
  <p:sldIdLst>
    <p:sldId id="256" r:id="rId2"/>
    <p:sldId id="360" r:id="rId3"/>
    <p:sldId id="469" r:id="rId4"/>
    <p:sldId id="475" r:id="rId5"/>
    <p:sldId id="476" r:id="rId6"/>
    <p:sldId id="477" r:id="rId7"/>
    <p:sldId id="478" r:id="rId8"/>
    <p:sldId id="479" r:id="rId9"/>
    <p:sldId id="480" r:id="rId10"/>
    <p:sldId id="482" r:id="rId11"/>
    <p:sldId id="483" r:id="rId12"/>
    <p:sldId id="498" r:id="rId13"/>
    <p:sldId id="499" r:id="rId14"/>
    <p:sldId id="500" r:id="rId15"/>
    <p:sldId id="488" r:id="rId16"/>
    <p:sldId id="366" r:id="rId17"/>
    <p:sldId id="368" r:id="rId18"/>
    <p:sldId id="425" r:id="rId19"/>
    <p:sldId id="424" r:id="rId20"/>
    <p:sldId id="451" r:id="rId21"/>
    <p:sldId id="369" r:id="rId22"/>
    <p:sldId id="370" r:id="rId23"/>
    <p:sldId id="423" r:id="rId24"/>
    <p:sldId id="371" r:id="rId25"/>
    <p:sldId id="372" r:id="rId26"/>
    <p:sldId id="373" r:id="rId27"/>
    <p:sldId id="438" r:id="rId28"/>
    <p:sldId id="463" r:id="rId29"/>
    <p:sldId id="497" r:id="rId30"/>
    <p:sldId id="470" r:id="rId31"/>
    <p:sldId id="471" r:id="rId32"/>
    <p:sldId id="472" r:id="rId33"/>
    <p:sldId id="473" r:id="rId34"/>
    <p:sldId id="489" r:id="rId35"/>
    <p:sldId id="490" r:id="rId36"/>
    <p:sldId id="491" r:id="rId37"/>
    <p:sldId id="492" r:id="rId38"/>
    <p:sldId id="493" r:id="rId39"/>
    <p:sldId id="494" r:id="rId40"/>
    <p:sldId id="496" r:id="rId41"/>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600" kern="1200">
        <a:solidFill>
          <a:schemeClr val="tx1"/>
        </a:solidFill>
        <a:latin typeface="Arial" panose="020B0604020202020204" pitchFamily="34" charset="0"/>
        <a:ea typeface="+mn-ea"/>
        <a:cs typeface="+mn-cs"/>
      </a:defRPr>
    </a:lvl5pPr>
    <a:lvl6pPr marL="2286000" algn="l" defTabSz="914400" rtl="0" eaLnBrk="1" latinLnBrk="0" hangingPunct="1">
      <a:defRPr sz="3600" kern="1200">
        <a:solidFill>
          <a:schemeClr val="tx1"/>
        </a:solidFill>
        <a:latin typeface="Arial" panose="020B0604020202020204" pitchFamily="34" charset="0"/>
        <a:ea typeface="+mn-ea"/>
        <a:cs typeface="+mn-cs"/>
      </a:defRPr>
    </a:lvl6pPr>
    <a:lvl7pPr marL="2743200" algn="l" defTabSz="914400" rtl="0" eaLnBrk="1" latinLnBrk="0" hangingPunct="1">
      <a:defRPr sz="3600" kern="1200">
        <a:solidFill>
          <a:schemeClr val="tx1"/>
        </a:solidFill>
        <a:latin typeface="Arial" panose="020B0604020202020204" pitchFamily="34" charset="0"/>
        <a:ea typeface="+mn-ea"/>
        <a:cs typeface="+mn-cs"/>
      </a:defRPr>
    </a:lvl7pPr>
    <a:lvl8pPr marL="3200400" algn="l" defTabSz="914400" rtl="0" eaLnBrk="1" latinLnBrk="0" hangingPunct="1">
      <a:defRPr sz="3600" kern="1200">
        <a:solidFill>
          <a:schemeClr val="tx1"/>
        </a:solidFill>
        <a:latin typeface="Arial" panose="020B0604020202020204" pitchFamily="34" charset="0"/>
        <a:ea typeface="+mn-ea"/>
        <a:cs typeface="+mn-cs"/>
      </a:defRPr>
    </a:lvl8pPr>
    <a:lvl9pPr marL="3657600" algn="l" defTabSz="914400" rtl="0" eaLnBrk="1" latinLnBrk="0" hangingPunct="1">
      <a:defRPr sz="3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6323" autoAdjust="0"/>
  </p:normalViewPr>
  <p:slideViewPr>
    <p:cSldViewPr>
      <p:cViewPr varScale="1">
        <p:scale>
          <a:sx n="99" d="100"/>
          <a:sy n="99" d="100"/>
        </p:scale>
        <p:origin x="1782" y="84"/>
      </p:cViewPr>
      <p:guideLst>
        <p:guide orient="horz" pos="2160"/>
        <p:guide pos="2880"/>
      </p:guideLst>
    </p:cSldViewPr>
  </p:slideViewPr>
  <p:outlineViewPr>
    <p:cViewPr>
      <p:scale>
        <a:sx n="33" d="100"/>
        <a:sy n="33" d="100"/>
      </p:scale>
      <p:origin x="0" y="28860"/>
    </p:cViewPr>
    <p:sldLst>
      <p:sld r:id="rId1" collapse="1"/>
    </p:sldLst>
  </p:outlineViewPr>
  <p:notesTextViewPr>
    <p:cViewPr>
      <p:scale>
        <a:sx n="100" d="100"/>
        <a:sy n="100" d="100"/>
      </p:scale>
      <p:origin x="0" y="0"/>
    </p:cViewPr>
  </p:notesTextViewPr>
  <p:notesViewPr>
    <p:cSldViewPr>
      <p:cViewPr varScale="1">
        <p:scale>
          <a:sx n="62" d="100"/>
          <a:sy n="62"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213BE5-0FA3-4846-9BAA-CE540C09601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04EFB29E-7550-4E69-A400-B0857F79DBD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88280AE-0E70-41FD-B632-1A7683F88A95}" type="datetimeFigureOut">
              <a:rPr lang="en-US"/>
              <a:pPr>
                <a:defRPr/>
              </a:pPr>
              <a:t>11/16/2021</a:t>
            </a:fld>
            <a:endParaRPr lang="en-US"/>
          </a:p>
        </p:txBody>
      </p:sp>
      <p:sp>
        <p:nvSpPr>
          <p:cNvPr id="4" name="Slide Image Placeholder 3">
            <a:extLst>
              <a:ext uri="{FF2B5EF4-FFF2-40B4-BE49-F238E27FC236}">
                <a16:creationId xmlns:a16="http://schemas.microsoft.com/office/drawing/2014/main" id="{1D523637-C70B-4C66-8C42-5A8E6999293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20388ED-04FE-432D-8F6E-CCE099A158C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1A1518A-28F1-4042-A3C9-F2E0D3581E9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791C00B-2C93-4860-A965-1370029550A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AB01E1E-F6E2-417F-AD98-213E0B674FD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A11C185-FE95-4E1F-8FB3-A0C78AF7014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79F05D1C-DC78-4EA6-ADE7-99E3BE1C0CDC}" type="slidenum">
              <a:rPr lang="en-US" altLang="en-US" sz="1200"/>
              <a:pPr algn="r" eaLnBrk="1" hangingPunct="1"/>
              <a:t>2</a:t>
            </a:fld>
            <a:endParaRPr lang="en-US" altLang="en-US" sz="1200"/>
          </a:p>
        </p:txBody>
      </p:sp>
      <p:sp>
        <p:nvSpPr>
          <p:cNvPr id="66563" name="Rectangle 2">
            <a:extLst>
              <a:ext uri="{FF2B5EF4-FFF2-40B4-BE49-F238E27FC236}">
                <a16:creationId xmlns:a16="http://schemas.microsoft.com/office/drawing/2014/main" id="{7F95C07C-6640-449A-8CFF-37D7417703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673C1F5B-F6B4-4EA1-AF2E-E99C1D4F0D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A0EBCB6F-B557-4169-834D-5E84DFCC5A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A3937A6D-BB77-4970-A9B7-0B65559971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Reference: Goodrich’s</a:t>
            </a:r>
          </a:p>
          <a:p>
            <a:pPr eaLnBrk="1" hangingPunct="1"/>
            <a:r>
              <a:rPr lang="en-US" altLang="en-US"/>
              <a:t>consecutive = seqential</a:t>
            </a:r>
          </a:p>
        </p:txBody>
      </p:sp>
      <p:sp>
        <p:nvSpPr>
          <p:cNvPr id="74756" name="Slide Number Placeholder 3">
            <a:extLst>
              <a:ext uri="{FF2B5EF4-FFF2-40B4-BE49-F238E27FC236}">
                <a16:creationId xmlns:a16="http://schemas.microsoft.com/office/drawing/2014/main" id="{875458DA-55B6-4698-BD9E-B1106B9899C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6DA70D49-FD99-4B7C-A9FD-49D4F60D7A00}" type="slidenum">
              <a:rPr lang="en-US" altLang="en-US" sz="1200"/>
              <a:pPr algn="r" eaLnBrk="1" hangingPunct="1"/>
              <a:t>17</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814FBDDA-368D-444B-8C36-53FAD63304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4A9227DA-3A56-45E3-BEB9-06FAD88C4F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Reference: Goodrich’s</a:t>
            </a:r>
          </a:p>
          <a:p>
            <a:pPr eaLnBrk="1" hangingPunct="1"/>
            <a:r>
              <a:rPr lang="en-US" altLang="en-US"/>
              <a:t>consecutive = seqential</a:t>
            </a:r>
          </a:p>
        </p:txBody>
      </p:sp>
      <p:sp>
        <p:nvSpPr>
          <p:cNvPr id="75780" name="Slide Number Placeholder 3">
            <a:extLst>
              <a:ext uri="{FF2B5EF4-FFF2-40B4-BE49-F238E27FC236}">
                <a16:creationId xmlns:a16="http://schemas.microsoft.com/office/drawing/2014/main" id="{8E306E41-159B-4885-AEA2-8ACF91D125A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DB464EF7-25A4-414C-AAB2-66C531448E63}" type="slidenum">
              <a:rPr lang="en-US" altLang="en-US" sz="1200"/>
              <a:pPr algn="r" eaLnBrk="1" hangingPunct="1"/>
              <a:t>18</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3F53ECD5-0395-4306-9B3D-748667BEF0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8375C8E9-678C-44D7-B91C-F08E8BAEF0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Linear probing handles collisions by placing the colliding item in the next (circularly) available table cell</a:t>
            </a:r>
          </a:p>
        </p:txBody>
      </p:sp>
      <p:sp>
        <p:nvSpPr>
          <p:cNvPr id="76804" name="Slide Number Placeholder 3">
            <a:extLst>
              <a:ext uri="{FF2B5EF4-FFF2-40B4-BE49-F238E27FC236}">
                <a16:creationId xmlns:a16="http://schemas.microsoft.com/office/drawing/2014/main" id="{753C02DA-EEDD-4A6E-AD3C-28707ABCD9B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85077DC4-CA39-4928-8AC4-05A8B6EFE942}" type="slidenum">
              <a:rPr lang="en-US" altLang="en-US" sz="1200"/>
              <a:pPr algn="r" eaLnBrk="1" hangingPunct="1"/>
              <a:t>19</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40A814DF-ACC5-4C56-BD85-F0AF6A6B27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95F904D5-222D-4C53-97EA-6A38A4F955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Linear probing handles collisions by placing the colliding item in the next (circularly) available table cell</a:t>
            </a:r>
          </a:p>
        </p:txBody>
      </p:sp>
      <p:sp>
        <p:nvSpPr>
          <p:cNvPr id="77828" name="Slide Number Placeholder 3">
            <a:extLst>
              <a:ext uri="{FF2B5EF4-FFF2-40B4-BE49-F238E27FC236}">
                <a16:creationId xmlns:a16="http://schemas.microsoft.com/office/drawing/2014/main" id="{4AE43078-B74C-45E0-9B42-F28811389B6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855D9ADE-5633-4BAA-8765-2372F5F90F00}" type="slidenum">
              <a:rPr lang="en-US" altLang="en-US" sz="1200"/>
              <a:pPr algn="r" eaLnBrk="1" hangingPunct="1"/>
              <a:t>20</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5C7E46AF-74E5-412F-8144-49D9B82E26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372A7E83-A1AB-4C3F-9FAB-E4D9EDB575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Scatter : to cause to separate widely</a:t>
            </a:r>
          </a:p>
        </p:txBody>
      </p:sp>
      <p:sp>
        <p:nvSpPr>
          <p:cNvPr id="78852" name="Slide Number Placeholder 3">
            <a:extLst>
              <a:ext uri="{FF2B5EF4-FFF2-40B4-BE49-F238E27FC236}">
                <a16:creationId xmlns:a16="http://schemas.microsoft.com/office/drawing/2014/main" id="{D428073E-4F67-4E80-8532-62DE3E30F8E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4A1EA049-E279-4C3B-8437-FB486DC690E4}" type="slidenum">
              <a:rPr lang="en-US" altLang="en-US" sz="1200"/>
              <a:pPr algn="r" eaLnBrk="1" hangingPunct="1"/>
              <a:t>21</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B6BCDD3C-76CB-4A8B-A78C-7F12B7CFE6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E6AFA7E5-5498-4848-B515-D182E50ACE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Coalesce = </a:t>
            </a:r>
            <a:r>
              <a:rPr lang="en-US" altLang="en-US"/>
              <a:t>to grow\mix together </a:t>
            </a:r>
            <a:br>
              <a:rPr lang="en-US" altLang="en-US"/>
            </a:br>
            <a:endParaRPr lang="en-US" altLang="en-US"/>
          </a:p>
        </p:txBody>
      </p:sp>
      <p:sp>
        <p:nvSpPr>
          <p:cNvPr id="79876" name="Slide Number Placeholder 3">
            <a:extLst>
              <a:ext uri="{FF2B5EF4-FFF2-40B4-BE49-F238E27FC236}">
                <a16:creationId xmlns:a16="http://schemas.microsoft.com/office/drawing/2014/main" id="{2C0CDE64-D2C6-4AA5-B484-961DC6BE0593}"/>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7CC719DE-0772-4AC2-BA25-43ED726AF169}" type="slidenum">
              <a:rPr lang="en-US" altLang="en-US" sz="1200"/>
              <a:pPr algn="r" eaLnBrk="1" hangingPunct="1"/>
              <a:t>22</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C43BDF2D-3762-4F9A-8ECE-4A9488888F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8724E3D8-5F24-4C37-AC96-DD11BCBD87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Coalesce = </a:t>
            </a:r>
            <a:r>
              <a:rPr lang="en-US" altLang="en-US"/>
              <a:t>to grow\mix together </a:t>
            </a:r>
            <a:br>
              <a:rPr lang="en-US" altLang="en-US"/>
            </a:br>
            <a:endParaRPr lang="en-US" altLang="en-US"/>
          </a:p>
        </p:txBody>
      </p:sp>
      <p:sp>
        <p:nvSpPr>
          <p:cNvPr id="80900" name="Slide Number Placeholder 3">
            <a:extLst>
              <a:ext uri="{FF2B5EF4-FFF2-40B4-BE49-F238E27FC236}">
                <a16:creationId xmlns:a16="http://schemas.microsoft.com/office/drawing/2014/main" id="{5F27227D-E923-47AF-9E52-E075C79DD71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56A4BF63-B63F-46AE-947B-D904DD162979}" type="slidenum">
              <a:rPr lang="en-US" altLang="en-US" sz="1200"/>
              <a:pPr algn="r" eaLnBrk="1" hangingPunct="1"/>
              <a:t>23</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5F2C5F3-C85C-4F38-8411-83C6D5F27FD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7E9F7D26-BC2C-4E74-9F66-8026BCD149B7}" type="slidenum">
              <a:rPr lang="en-US" altLang="en-US" sz="1200"/>
              <a:pPr algn="r" eaLnBrk="1" hangingPunct="1"/>
              <a:t>29</a:t>
            </a:fld>
            <a:endParaRPr lang="en-US" altLang="en-US" sz="1200"/>
          </a:p>
        </p:txBody>
      </p:sp>
      <p:sp>
        <p:nvSpPr>
          <p:cNvPr id="106499" name="Rectangle 2">
            <a:extLst>
              <a:ext uri="{FF2B5EF4-FFF2-40B4-BE49-F238E27FC236}">
                <a16:creationId xmlns:a16="http://schemas.microsoft.com/office/drawing/2014/main" id="{41B5DE4F-B701-4EBD-93DC-F6BC93EE7F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a:extLst>
              <a:ext uri="{FF2B5EF4-FFF2-40B4-BE49-F238E27FC236}">
                <a16:creationId xmlns:a16="http://schemas.microsoft.com/office/drawing/2014/main" id="{1B92D27A-9918-4E88-809A-EF1A5FCF6D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D1B3E814-BC8A-4555-B7E3-7CFCC9FA0D1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54B0ACA8-EBA8-4DB3-B649-C15349D0CF8F}" type="slidenum">
              <a:rPr lang="en-US" altLang="en-US" sz="1200"/>
              <a:pPr algn="r" eaLnBrk="1" hangingPunct="1"/>
              <a:t>30</a:t>
            </a:fld>
            <a:endParaRPr lang="en-US" altLang="en-US" sz="1200"/>
          </a:p>
        </p:txBody>
      </p:sp>
      <p:sp>
        <p:nvSpPr>
          <p:cNvPr id="81923" name="Rectangle 2">
            <a:extLst>
              <a:ext uri="{FF2B5EF4-FFF2-40B4-BE49-F238E27FC236}">
                <a16:creationId xmlns:a16="http://schemas.microsoft.com/office/drawing/2014/main" id="{627DF0F1-3E1D-4D6D-A6DF-A1409F1D7A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a:extLst>
              <a:ext uri="{FF2B5EF4-FFF2-40B4-BE49-F238E27FC236}">
                <a16:creationId xmlns:a16="http://schemas.microsoft.com/office/drawing/2014/main" id="{610FF440-1E94-4B5C-8488-95B2D068F5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BEB4E44-BBBA-4C0A-A9E4-EA45DF1D2EE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66C9831F-B64F-415D-92AC-FE1D3FCF372C}" type="slidenum">
              <a:rPr lang="en-US" altLang="en-US" sz="1200"/>
              <a:pPr algn="r" eaLnBrk="1" hangingPunct="1"/>
              <a:t>3</a:t>
            </a:fld>
            <a:endParaRPr lang="en-US" altLang="en-US" sz="1200"/>
          </a:p>
        </p:txBody>
      </p:sp>
      <p:sp>
        <p:nvSpPr>
          <p:cNvPr id="67587" name="Rectangle 2">
            <a:extLst>
              <a:ext uri="{FF2B5EF4-FFF2-40B4-BE49-F238E27FC236}">
                <a16:creationId xmlns:a16="http://schemas.microsoft.com/office/drawing/2014/main" id="{504045E3-54BA-48C0-AA76-1C2E857770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75F6B706-DEA8-46F3-BC40-DE30F02007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DC78B83-3D06-4A3F-9CC7-C097D0B6E8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8660A241-7DE2-4C8B-B022-A47F1DF5CE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33ADB9A0-EE95-4ACE-9E3C-B9E451EF32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10BD2D9E-F0B5-4821-A927-C081F7D210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Example: Goodrich’s</a:t>
            </a:r>
          </a:p>
        </p:txBody>
      </p:sp>
      <p:sp>
        <p:nvSpPr>
          <p:cNvPr id="68612" name="Slide Number Placeholder 3">
            <a:extLst>
              <a:ext uri="{FF2B5EF4-FFF2-40B4-BE49-F238E27FC236}">
                <a16:creationId xmlns:a16="http://schemas.microsoft.com/office/drawing/2014/main" id="{9FD207C8-0AC5-4748-89E0-A96A0ED3715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90180374-E210-40E1-840A-D99815C1CC24}" type="slidenum">
              <a:rPr lang="en-US" altLang="en-US" sz="1200"/>
              <a:pPr algn="r" eaLnBrk="1" hangingPunct="1"/>
              <a:t>10</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7F789D2-90B5-4A30-A5B3-09D3584236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a:extLst>
              <a:ext uri="{FF2B5EF4-FFF2-40B4-BE49-F238E27FC236}">
                <a16:creationId xmlns:a16="http://schemas.microsoft.com/office/drawing/2014/main" id="{957BED4C-1FD1-4D89-987D-B160FEBE26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FEF6C9E-76C9-447C-AFC9-C98CB248E4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F455F0D2-764D-420F-AF30-7745B8B96F7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81583E1-DADB-47F6-A57E-607F5A103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a:extLst>
              <a:ext uri="{FF2B5EF4-FFF2-40B4-BE49-F238E27FC236}">
                <a16:creationId xmlns:a16="http://schemas.microsoft.com/office/drawing/2014/main" id="{89903479-0A7B-419A-8CEF-2902FC09E87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F1ECEF81-CD12-442C-BD98-DD061E1197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BAFB8CD2-995D-4FA6-B3F4-6ABE46E4C5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Image source:http://en.wikipedia.org/wiki/File:Hash_table_4_1_1_0_0_1_0_LL.svg</a:t>
            </a:r>
          </a:p>
        </p:txBody>
      </p:sp>
      <p:sp>
        <p:nvSpPr>
          <p:cNvPr id="72708" name="Slide Number Placeholder 3">
            <a:extLst>
              <a:ext uri="{FF2B5EF4-FFF2-40B4-BE49-F238E27FC236}">
                <a16:creationId xmlns:a16="http://schemas.microsoft.com/office/drawing/2014/main" id="{E05F20C8-274D-4E2D-AD35-447C05BF777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F9930D81-A9C0-47D9-A1D2-0027E8F70B81}" type="slidenum">
              <a:rPr lang="en-US" altLang="en-US" sz="1200"/>
              <a:pPr algn="r" eaLnBrk="1" hangingPunct="1"/>
              <a:t>15</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E08DCB29-5FB0-4B13-BDBC-825FF33D80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67D96DF3-C0CD-4635-90C2-C3B7294F31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Linear probing = thăm dò tuyến tính</a:t>
            </a:r>
          </a:p>
        </p:txBody>
      </p:sp>
      <p:sp>
        <p:nvSpPr>
          <p:cNvPr id="73732" name="Slide Number Placeholder 3">
            <a:extLst>
              <a:ext uri="{FF2B5EF4-FFF2-40B4-BE49-F238E27FC236}">
                <a16:creationId xmlns:a16="http://schemas.microsoft.com/office/drawing/2014/main" id="{4D1EEE12-29F1-4D29-A429-F29F7366E17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D7946CF1-E0D9-4B46-A4FC-09211ECC970F}" type="slidenum">
              <a:rPr lang="en-US" altLang="en-US" sz="1200"/>
              <a:pPr algn="r" eaLnBrk="1" hangingPunct="1"/>
              <a:t>16</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5B525AF-596D-4333-B2DC-0005ABD59EB0}"/>
              </a:ext>
            </a:extLst>
          </p:cNvPr>
          <p:cNvSpPr>
            <a:spLocks noGrp="1"/>
          </p:cNvSpPr>
          <p:nvPr>
            <p:ph type="dt" sz="half" idx="10"/>
          </p:nvPr>
        </p:nvSpPr>
        <p:spPr/>
        <p:txBody>
          <a:bodyPr/>
          <a:lstStyle>
            <a:lvl1pPr>
              <a:defRPr/>
            </a:lvl1pPr>
          </a:lstStyle>
          <a:p>
            <a:pPr>
              <a:defRPr/>
            </a:pPr>
            <a:fld id="{AC432922-BCEC-4870-A8EE-E57989E36965}" type="datetime1">
              <a:rPr lang="en-US"/>
              <a:pPr>
                <a:defRPr/>
              </a:pPr>
              <a:t>11/16/2021</a:t>
            </a:fld>
            <a:endParaRPr lang="en-US"/>
          </a:p>
        </p:txBody>
      </p:sp>
      <p:sp>
        <p:nvSpPr>
          <p:cNvPr id="5" name="Footer Placeholder 4">
            <a:extLst>
              <a:ext uri="{FF2B5EF4-FFF2-40B4-BE49-F238E27FC236}">
                <a16:creationId xmlns:a16="http://schemas.microsoft.com/office/drawing/2014/main" id="{A926AF26-939C-4EBD-9077-287F5AE89BDF}"/>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109713F5-041E-4712-8852-E082F6825DB8}"/>
              </a:ext>
            </a:extLst>
          </p:cNvPr>
          <p:cNvSpPr>
            <a:spLocks noGrp="1"/>
          </p:cNvSpPr>
          <p:nvPr>
            <p:ph type="sldNum" sz="quarter" idx="12"/>
          </p:nvPr>
        </p:nvSpPr>
        <p:spPr/>
        <p:txBody>
          <a:bodyPr/>
          <a:lstStyle>
            <a:lvl1pPr>
              <a:defRPr/>
            </a:lvl1pPr>
          </a:lstStyle>
          <a:p>
            <a:fld id="{306E808A-031D-40B2-BDD8-BD9EB9E03F93}" type="slidenum">
              <a:rPr lang="en-US" altLang="en-US"/>
              <a:pPr/>
              <a:t>‹#›</a:t>
            </a:fld>
            <a:r>
              <a:rPr lang="en-US" altLang="en-US"/>
              <a:t>/40</a:t>
            </a:r>
          </a:p>
        </p:txBody>
      </p:sp>
    </p:spTree>
    <p:extLst>
      <p:ext uri="{BB962C8B-B14F-4D97-AF65-F5344CB8AC3E}">
        <p14:creationId xmlns:p14="http://schemas.microsoft.com/office/powerpoint/2010/main" val="169624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2BDD5-0420-4378-A6E8-44B57C6EF306}"/>
              </a:ext>
            </a:extLst>
          </p:cNvPr>
          <p:cNvSpPr>
            <a:spLocks noGrp="1"/>
          </p:cNvSpPr>
          <p:nvPr>
            <p:ph type="dt" sz="half" idx="10"/>
          </p:nvPr>
        </p:nvSpPr>
        <p:spPr/>
        <p:txBody>
          <a:bodyPr/>
          <a:lstStyle>
            <a:lvl1pPr>
              <a:defRPr/>
            </a:lvl1pPr>
          </a:lstStyle>
          <a:p>
            <a:pPr>
              <a:defRPr/>
            </a:pPr>
            <a:fld id="{0782F339-B36C-4991-A9A4-65E308C8F2C8}" type="datetime1">
              <a:rPr lang="en-US"/>
              <a:pPr>
                <a:defRPr/>
              </a:pPr>
              <a:t>11/16/2021</a:t>
            </a:fld>
            <a:endParaRPr lang="en-US"/>
          </a:p>
        </p:txBody>
      </p:sp>
      <p:sp>
        <p:nvSpPr>
          <p:cNvPr id="5" name="Footer Placeholder 4">
            <a:extLst>
              <a:ext uri="{FF2B5EF4-FFF2-40B4-BE49-F238E27FC236}">
                <a16:creationId xmlns:a16="http://schemas.microsoft.com/office/drawing/2014/main" id="{A4AF5559-8DBA-4270-84C7-6AC9E5E6F383}"/>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F0FC4F1E-C7E9-48C0-8D40-A8D3A99FC2F1}"/>
              </a:ext>
            </a:extLst>
          </p:cNvPr>
          <p:cNvSpPr>
            <a:spLocks noGrp="1"/>
          </p:cNvSpPr>
          <p:nvPr>
            <p:ph type="sldNum" sz="quarter" idx="12"/>
          </p:nvPr>
        </p:nvSpPr>
        <p:spPr/>
        <p:txBody>
          <a:bodyPr/>
          <a:lstStyle>
            <a:lvl1pPr>
              <a:defRPr/>
            </a:lvl1pPr>
          </a:lstStyle>
          <a:p>
            <a:fld id="{BDDAB78D-69C7-4AC7-BA0E-F40CC1BC8088}" type="slidenum">
              <a:rPr lang="en-US" altLang="en-US"/>
              <a:pPr/>
              <a:t>‹#›</a:t>
            </a:fld>
            <a:r>
              <a:rPr lang="en-US" altLang="en-US"/>
              <a:t>/40</a:t>
            </a:r>
          </a:p>
        </p:txBody>
      </p:sp>
    </p:spTree>
    <p:extLst>
      <p:ext uri="{BB962C8B-B14F-4D97-AF65-F5344CB8AC3E}">
        <p14:creationId xmlns:p14="http://schemas.microsoft.com/office/powerpoint/2010/main" val="389536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38A09-535A-4CF4-AA14-764B9F5A2156}"/>
              </a:ext>
            </a:extLst>
          </p:cNvPr>
          <p:cNvSpPr>
            <a:spLocks noGrp="1"/>
          </p:cNvSpPr>
          <p:nvPr>
            <p:ph type="dt" sz="half" idx="10"/>
          </p:nvPr>
        </p:nvSpPr>
        <p:spPr/>
        <p:txBody>
          <a:bodyPr/>
          <a:lstStyle>
            <a:lvl1pPr>
              <a:defRPr/>
            </a:lvl1pPr>
          </a:lstStyle>
          <a:p>
            <a:pPr>
              <a:defRPr/>
            </a:pPr>
            <a:fld id="{6AC93E15-BD58-406A-BF41-35C1D26D0265}" type="datetime1">
              <a:rPr lang="en-US"/>
              <a:pPr>
                <a:defRPr/>
              </a:pPr>
              <a:t>11/16/2021</a:t>
            </a:fld>
            <a:endParaRPr lang="en-US"/>
          </a:p>
        </p:txBody>
      </p:sp>
      <p:sp>
        <p:nvSpPr>
          <p:cNvPr id="5" name="Footer Placeholder 4">
            <a:extLst>
              <a:ext uri="{FF2B5EF4-FFF2-40B4-BE49-F238E27FC236}">
                <a16:creationId xmlns:a16="http://schemas.microsoft.com/office/drawing/2014/main" id="{84012D53-5B58-4DB8-8FD6-13E459FC9E3C}"/>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E9269507-5CF2-4E1B-8DC0-2C5AB4CFFA2B}"/>
              </a:ext>
            </a:extLst>
          </p:cNvPr>
          <p:cNvSpPr>
            <a:spLocks noGrp="1"/>
          </p:cNvSpPr>
          <p:nvPr>
            <p:ph type="sldNum" sz="quarter" idx="12"/>
          </p:nvPr>
        </p:nvSpPr>
        <p:spPr/>
        <p:txBody>
          <a:bodyPr/>
          <a:lstStyle>
            <a:lvl1pPr>
              <a:defRPr/>
            </a:lvl1pPr>
          </a:lstStyle>
          <a:p>
            <a:fld id="{11EFBC50-429F-4CA8-A5E4-537203CE1434}" type="slidenum">
              <a:rPr lang="en-US" altLang="en-US"/>
              <a:pPr/>
              <a:t>‹#›</a:t>
            </a:fld>
            <a:r>
              <a:rPr lang="en-US" altLang="en-US"/>
              <a:t>/40</a:t>
            </a:r>
          </a:p>
        </p:txBody>
      </p:sp>
    </p:spTree>
    <p:extLst>
      <p:ext uri="{BB962C8B-B14F-4D97-AF65-F5344CB8AC3E}">
        <p14:creationId xmlns:p14="http://schemas.microsoft.com/office/powerpoint/2010/main" val="2215031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a:extLst>
              <a:ext uri="{FF2B5EF4-FFF2-40B4-BE49-F238E27FC236}">
                <a16:creationId xmlns:a16="http://schemas.microsoft.com/office/drawing/2014/main" id="{6F8A98A8-1C52-4F88-A1B3-CB1A72A236C4}"/>
              </a:ext>
            </a:extLst>
          </p:cNvPr>
          <p:cNvSpPr>
            <a:spLocks noGrp="1"/>
          </p:cNvSpPr>
          <p:nvPr>
            <p:ph type="dt" sz="half" idx="10"/>
          </p:nvPr>
        </p:nvSpPr>
        <p:spPr/>
        <p:txBody>
          <a:bodyPr/>
          <a:lstStyle>
            <a:lvl1pPr>
              <a:defRPr/>
            </a:lvl1pPr>
          </a:lstStyle>
          <a:p>
            <a:pPr>
              <a:defRPr/>
            </a:pPr>
            <a:fld id="{AF0F8EA5-7DB1-422D-BC2F-DCB306E6C060}" type="datetime1">
              <a:rPr lang="en-US"/>
              <a:pPr>
                <a:defRPr/>
              </a:pPr>
              <a:t>11/16/2021</a:t>
            </a:fld>
            <a:endParaRPr lang="en-US"/>
          </a:p>
        </p:txBody>
      </p:sp>
      <p:sp>
        <p:nvSpPr>
          <p:cNvPr id="5" name="Footer Placeholder 4">
            <a:extLst>
              <a:ext uri="{FF2B5EF4-FFF2-40B4-BE49-F238E27FC236}">
                <a16:creationId xmlns:a16="http://schemas.microsoft.com/office/drawing/2014/main" id="{0B32C183-368D-4C61-942B-7FB71EEAAFAB}"/>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347F4DF7-35ED-4CDF-98E8-5072A641BA32}"/>
              </a:ext>
            </a:extLst>
          </p:cNvPr>
          <p:cNvSpPr>
            <a:spLocks noGrp="1"/>
          </p:cNvSpPr>
          <p:nvPr>
            <p:ph type="sldNum" sz="quarter" idx="12"/>
          </p:nvPr>
        </p:nvSpPr>
        <p:spPr/>
        <p:txBody>
          <a:bodyPr/>
          <a:lstStyle>
            <a:lvl1pPr>
              <a:defRPr/>
            </a:lvl1pPr>
          </a:lstStyle>
          <a:p>
            <a:fld id="{9BD0B441-80B9-465C-B3DE-568FE6C0984B}" type="slidenum">
              <a:rPr lang="en-US" altLang="en-US"/>
              <a:pPr/>
              <a:t>‹#›</a:t>
            </a:fld>
            <a:r>
              <a:rPr lang="en-US" altLang="en-US"/>
              <a:t>/40</a:t>
            </a:r>
          </a:p>
        </p:txBody>
      </p:sp>
    </p:spTree>
    <p:extLst>
      <p:ext uri="{BB962C8B-B14F-4D97-AF65-F5344CB8AC3E}">
        <p14:creationId xmlns:p14="http://schemas.microsoft.com/office/powerpoint/2010/main" val="309401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65880-555A-4DA2-9A42-FC6A86D42946}"/>
              </a:ext>
            </a:extLst>
          </p:cNvPr>
          <p:cNvSpPr>
            <a:spLocks noGrp="1"/>
          </p:cNvSpPr>
          <p:nvPr>
            <p:ph type="dt" sz="half" idx="10"/>
          </p:nvPr>
        </p:nvSpPr>
        <p:spPr/>
        <p:txBody>
          <a:bodyPr/>
          <a:lstStyle>
            <a:lvl1pPr>
              <a:defRPr/>
            </a:lvl1pPr>
          </a:lstStyle>
          <a:p>
            <a:pPr>
              <a:defRPr/>
            </a:pPr>
            <a:fld id="{9F654C79-592A-43F6-8EB6-D9E00072EF6F}" type="datetime1">
              <a:rPr lang="en-US"/>
              <a:pPr>
                <a:defRPr/>
              </a:pPr>
              <a:t>11/16/2021</a:t>
            </a:fld>
            <a:endParaRPr lang="en-US"/>
          </a:p>
        </p:txBody>
      </p:sp>
      <p:sp>
        <p:nvSpPr>
          <p:cNvPr id="5" name="Footer Placeholder 4">
            <a:extLst>
              <a:ext uri="{FF2B5EF4-FFF2-40B4-BE49-F238E27FC236}">
                <a16:creationId xmlns:a16="http://schemas.microsoft.com/office/drawing/2014/main" id="{02D3E225-100C-46E1-9CAB-4158637E4D75}"/>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3F22D132-1D7A-465A-BF75-8073D1A82A3A}"/>
              </a:ext>
            </a:extLst>
          </p:cNvPr>
          <p:cNvSpPr>
            <a:spLocks noGrp="1"/>
          </p:cNvSpPr>
          <p:nvPr>
            <p:ph type="sldNum" sz="quarter" idx="12"/>
          </p:nvPr>
        </p:nvSpPr>
        <p:spPr/>
        <p:txBody>
          <a:bodyPr/>
          <a:lstStyle>
            <a:lvl1pPr>
              <a:defRPr/>
            </a:lvl1pPr>
          </a:lstStyle>
          <a:p>
            <a:fld id="{A4CAC154-2986-45CF-93B4-911B398715CE}" type="slidenum">
              <a:rPr lang="en-US" altLang="en-US"/>
              <a:pPr/>
              <a:t>‹#›</a:t>
            </a:fld>
            <a:r>
              <a:rPr lang="en-US" altLang="en-US"/>
              <a:t>/40</a:t>
            </a:r>
          </a:p>
        </p:txBody>
      </p:sp>
    </p:spTree>
    <p:extLst>
      <p:ext uri="{BB962C8B-B14F-4D97-AF65-F5344CB8AC3E}">
        <p14:creationId xmlns:p14="http://schemas.microsoft.com/office/powerpoint/2010/main" val="428333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FA2A07-B0EB-4951-86C1-CF34029193CD}"/>
              </a:ext>
            </a:extLst>
          </p:cNvPr>
          <p:cNvSpPr>
            <a:spLocks noGrp="1"/>
          </p:cNvSpPr>
          <p:nvPr>
            <p:ph type="dt" sz="half" idx="10"/>
          </p:nvPr>
        </p:nvSpPr>
        <p:spPr/>
        <p:txBody>
          <a:bodyPr/>
          <a:lstStyle>
            <a:lvl1pPr>
              <a:defRPr/>
            </a:lvl1pPr>
          </a:lstStyle>
          <a:p>
            <a:pPr>
              <a:defRPr/>
            </a:pPr>
            <a:fld id="{9715378D-48F1-44A7-B884-E103472001D8}" type="datetime1">
              <a:rPr lang="en-US"/>
              <a:pPr>
                <a:defRPr/>
              </a:pPr>
              <a:t>11/16/2021</a:t>
            </a:fld>
            <a:endParaRPr lang="en-US"/>
          </a:p>
        </p:txBody>
      </p:sp>
      <p:sp>
        <p:nvSpPr>
          <p:cNvPr id="5" name="Footer Placeholder 4">
            <a:extLst>
              <a:ext uri="{FF2B5EF4-FFF2-40B4-BE49-F238E27FC236}">
                <a16:creationId xmlns:a16="http://schemas.microsoft.com/office/drawing/2014/main" id="{18E1A090-56D8-4888-A2CE-BA15B6690E21}"/>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FEF1D0D0-8C18-4B15-91C1-ADE23AEFABB1}"/>
              </a:ext>
            </a:extLst>
          </p:cNvPr>
          <p:cNvSpPr>
            <a:spLocks noGrp="1"/>
          </p:cNvSpPr>
          <p:nvPr>
            <p:ph type="sldNum" sz="quarter" idx="12"/>
          </p:nvPr>
        </p:nvSpPr>
        <p:spPr/>
        <p:txBody>
          <a:bodyPr/>
          <a:lstStyle>
            <a:lvl1pPr>
              <a:defRPr/>
            </a:lvl1pPr>
          </a:lstStyle>
          <a:p>
            <a:fld id="{542E15F2-44A7-47A8-B0BC-2884629DBD51}" type="slidenum">
              <a:rPr lang="en-US" altLang="en-US"/>
              <a:pPr/>
              <a:t>‹#›</a:t>
            </a:fld>
            <a:r>
              <a:rPr lang="en-US" altLang="en-US"/>
              <a:t>/40</a:t>
            </a:r>
          </a:p>
        </p:txBody>
      </p:sp>
    </p:spTree>
    <p:extLst>
      <p:ext uri="{BB962C8B-B14F-4D97-AF65-F5344CB8AC3E}">
        <p14:creationId xmlns:p14="http://schemas.microsoft.com/office/powerpoint/2010/main" val="420466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71E7E19-36AB-4BBF-8EFF-A22947A3A185}"/>
              </a:ext>
            </a:extLst>
          </p:cNvPr>
          <p:cNvSpPr>
            <a:spLocks noGrp="1"/>
          </p:cNvSpPr>
          <p:nvPr>
            <p:ph type="dt" sz="half" idx="10"/>
          </p:nvPr>
        </p:nvSpPr>
        <p:spPr/>
        <p:txBody>
          <a:bodyPr/>
          <a:lstStyle>
            <a:lvl1pPr>
              <a:defRPr/>
            </a:lvl1pPr>
          </a:lstStyle>
          <a:p>
            <a:pPr>
              <a:defRPr/>
            </a:pPr>
            <a:fld id="{4FAD71D3-70B2-4D06-9CAF-0A435ACA706E}" type="datetime1">
              <a:rPr lang="en-US"/>
              <a:pPr>
                <a:defRPr/>
              </a:pPr>
              <a:t>11/16/2021</a:t>
            </a:fld>
            <a:endParaRPr lang="en-US"/>
          </a:p>
        </p:txBody>
      </p:sp>
      <p:sp>
        <p:nvSpPr>
          <p:cNvPr id="6" name="Footer Placeholder 4">
            <a:extLst>
              <a:ext uri="{FF2B5EF4-FFF2-40B4-BE49-F238E27FC236}">
                <a16:creationId xmlns:a16="http://schemas.microsoft.com/office/drawing/2014/main" id="{FC2C9C9B-7F0B-458D-A07C-C8ECE4C3D3E6}"/>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AFFD6332-B501-4C8A-A94A-A1E481B446B4}"/>
              </a:ext>
            </a:extLst>
          </p:cNvPr>
          <p:cNvSpPr>
            <a:spLocks noGrp="1"/>
          </p:cNvSpPr>
          <p:nvPr>
            <p:ph type="sldNum" sz="quarter" idx="12"/>
          </p:nvPr>
        </p:nvSpPr>
        <p:spPr/>
        <p:txBody>
          <a:bodyPr/>
          <a:lstStyle>
            <a:lvl1pPr>
              <a:defRPr/>
            </a:lvl1pPr>
          </a:lstStyle>
          <a:p>
            <a:fld id="{ECC451AD-8DEB-42AA-B36C-F0BBA4B22FE1}" type="slidenum">
              <a:rPr lang="en-US" altLang="en-US"/>
              <a:pPr/>
              <a:t>‹#›</a:t>
            </a:fld>
            <a:r>
              <a:rPr lang="en-US" altLang="en-US"/>
              <a:t>/40</a:t>
            </a:r>
          </a:p>
        </p:txBody>
      </p:sp>
    </p:spTree>
    <p:extLst>
      <p:ext uri="{BB962C8B-B14F-4D97-AF65-F5344CB8AC3E}">
        <p14:creationId xmlns:p14="http://schemas.microsoft.com/office/powerpoint/2010/main" val="320195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D28C2F8-C22D-4182-8247-673B8A544A79}"/>
              </a:ext>
            </a:extLst>
          </p:cNvPr>
          <p:cNvSpPr>
            <a:spLocks noGrp="1"/>
          </p:cNvSpPr>
          <p:nvPr>
            <p:ph type="dt" sz="half" idx="10"/>
          </p:nvPr>
        </p:nvSpPr>
        <p:spPr/>
        <p:txBody>
          <a:bodyPr/>
          <a:lstStyle>
            <a:lvl1pPr>
              <a:defRPr/>
            </a:lvl1pPr>
          </a:lstStyle>
          <a:p>
            <a:pPr>
              <a:defRPr/>
            </a:pPr>
            <a:fld id="{6041AA10-D378-46C4-BA02-87EA96FB6A49}" type="datetime1">
              <a:rPr lang="en-US"/>
              <a:pPr>
                <a:defRPr/>
              </a:pPr>
              <a:t>11/16/2021</a:t>
            </a:fld>
            <a:endParaRPr lang="en-US"/>
          </a:p>
        </p:txBody>
      </p:sp>
      <p:sp>
        <p:nvSpPr>
          <p:cNvPr id="8" name="Footer Placeholder 4">
            <a:extLst>
              <a:ext uri="{FF2B5EF4-FFF2-40B4-BE49-F238E27FC236}">
                <a16:creationId xmlns:a16="http://schemas.microsoft.com/office/drawing/2014/main" id="{28B886EB-25E4-41A0-9CB6-5F780C29DDC4}"/>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9" name="Slide Number Placeholder 5">
            <a:extLst>
              <a:ext uri="{FF2B5EF4-FFF2-40B4-BE49-F238E27FC236}">
                <a16:creationId xmlns:a16="http://schemas.microsoft.com/office/drawing/2014/main" id="{A99FEBE0-830A-4F4A-9EB1-B10BF79C80CE}"/>
              </a:ext>
            </a:extLst>
          </p:cNvPr>
          <p:cNvSpPr>
            <a:spLocks noGrp="1"/>
          </p:cNvSpPr>
          <p:nvPr>
            <p:ph type="sldNum" sz="quarter" idx="12"/>
          </p:nvPr>
        </p:nvSpPr>
        <p:spPr/>
        <p:txBody>
          <a:bodyPr/>
          <a:lstStyle>
            <a:lvl1pPr>
              <a:defRPr/>
            </a:lvl1pPr>
          </a:lstStyle>
          <a:p>
            <a:fld id="{3B955000-9DA9-4A16-B79B-5D41B061321B}" type="slidenum">
              <a:rPr lang="en-US" altLang="en-US"/>
              <a:pPr/>
              <a:t>‹#›</a:t>
            </a:fld>
            <a:r>
              <a:rPr lang="en-US" altLang="en-US"/>
              <a:t>/40</a:t>
            </a:r>
          </a:p>
        </p:txBody>
      </p:sp>
    </p:spTree>
    <p:extLst>
      <p:ext uri="{BB962C8B-B14F-4D97-AF65-F5344CB8AC3E}">
        <p14:creationId xmlns:p14="http://schemas.microsoft.com/office/powerpoint/2010/main" val="59785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0DCEEBB-24A9-4A5F-876E-B784A980BEEF}"/>
              </a:ext>
            </a:extLst>
          </p:cNvPr>
          <p:cNvSpPr>
            <a:spLocks noGrp="1"/>
          </p:cNvSpPr>
          <p:nvPr>
            <p:ph type="dt" sz="half" idx="10"/>
          </p:nvPr>
        </p:nvSpPr>
        <p:spPr/>
        <p:txBody>
          <a:bodyPr/>
          <a:lstStyle>
            <a:lvl1pPr>
              <a:defRPr/>
            </a:lvl1pPr>
          </a:lstStyle>
          <a:p>
            <a:pPr>
              <a:defRPr/>
            </a:pPr>
            <a:fld id="{C37E0B52-3E89-4230-81C5-273110ABBE91}" type="datetime1">
              <a:rPr lang="en-US"/>
              <a:pPr>
                <a:defRPr/>
              </a:pPr>
              <a:t>11/16/2021</a:t>
            </a:fld>
            <a:endParaRPr lang="en-US"/>
          </a:p>
        </p:txBody>
      </p:sp>
      <p:sp>
        <p:nvSpPr>
          <p:cNvPr id="4" name="Footer Placeholder 4">
            <a:extLst>
              <a:ext uri="{FF2B5EF4-FFF2-40B4-BE49-F238E27FC236}">
                <a16:creationId xmlns:a16="http://schemas.microsoft.com/office/drawing/2014/main" id="{00EB61FC-2623-4B13-8BA8-4EEE1FD744E9}"/>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5" name="Slide Number Placeholder 5">
            <a:extLst>
              <a:ext uri="{FF2B5EF4-FFF2-40B4-BE49-F238E27FC236}">
                <a16:creationId xmlns:a16="http://schemas.microsoft.com/office/drawing/2014/main" id="{19F83445-D498-4B8C-B2EC-00E392216F5B}"/>
              </a:ext>
            </a:extLst>
          </p:cNvPr>
          <p:cNvSpPr>
            <a:spLocks noGrp="1"/>
          </p:cNvSpPr>
          <p:nvPr>
            <p:ph type="sldNum" sz="quarter" idx="12"/>
          </p:nvPr>
        </p:nvSpPr>
        <p:spPr/>
        <p:txBody>
          <a:bodyPr/>
          <a:lstStyle>
            <a:lvl1pPr>
              <a:defRPr/>
            </a:lvl1pPr>
          </a:lstStyle>
          <a:p>
            <a:fld id="{963560B7-8E65-46E5-BF33-6AC75A8B0208}" type="slidenum">
              <a:rPr lang="en-US" altLang="en-US"/>
              <a:pPr/>
              <a:t>‹#›</a:t>
            </a:fld>
            <a:r>
              <a:rPr lang="en-US" altLang="en-US"/>
              <a:t>/40</a:t>
            </a:r>
          </a:p>
        </p:txBody>
      </p:sp>
    </p:spTree>
    <p:extLst>
      <p:ext uri="{BB962C8B-B14F-4D97-AF65-F5344CB8AC3E}">
        <p14:creationId xmlns:p14="http://schemas.microsoft.com/office/powerpoint/2010/main" val="19571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535307C-5044-4556-BE59-F1B3BA3FE619}"/>
              </a:ext>
            </a:extLst>
          </p:cNvPr>
          <p:cNvSpPr>
            <a:spLocks noGrp="1"/>
          </p:cNvSpPr>
          <p:nvPr>
            <p:ph type="dt" sz="half" idx="10"/>
          </p:nvPr>
        </p:nvSpPr>
        <p:spPr/>
        <p:txBody>
          <a:bodyPr/>
          <a:lstStyle>
            <a:lvl1pPr>
              <a:defRPr/>
            </a:lvl1pPr>
          </a:lstStyle>
          <a:p>
            <a:pPr>
              <a:defRPr/>
            </a:pPr>
            <a:fld id="{35CADC21-C396-4DED-BEB1-D6481C87ED19}" type="datetime1">
              <a:rPr lang="en-US"/>
              <a:pPr>
                <a:defRPr/>
              </a:pPr>
              <a:t>11/16/2021</a:t>
            </a:fld>
            <a:endParaRPr lang="en-US"/>
          </a:p>
        </p:txBody>
      </p:sp>
      <p:sp>
        <p:nvSpPr>
          <p:cNvPr id="3" name="Footer Placeholder 4">
            <a:extLst>
              <a:ext uri="{FF2B5EF4-FFF2-40B4-BE49-F238E27FC236}">
                <a16:creationId xmlns:a16="http://schemas.microsoft.com/office/drawing/2014/main" id="{00D09A87-7A3B-4010-95A7-23E3AEE9FE79}"/>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4" name="Slide Number Placeholder 5">
            <a:extLst>
              <a:ext uri="{FF2B5EF4-FFF2-40B4-BE49-F238E27FC236}">
                <a16:creationId xmlns:a16="http://schemas.microsoft.com/office/drawing/2014/main" id="{D8CAE573-6C7C-4A92-A927-E7CFBD581901}"/>
              </a:ext>
            </a:extLst>
          </p:cNvPr>
          <p:cNvSpPr>
            <a:spLocks noGrp="1"/>
          </p:cNvSpPr>
          <p:nvPr>
            <p:ph type="sldNum" sz="quarter" idx="12"/>
          </p:nvPr>
        </p:nvSpPr>
        <p:spPr/>
        <p:txBody>
          <a:bodyPr/>
          <a:lstStyle>
            <a:lvl1pPr>
              <a:defRPr/>
            </a:lvl1pPr>
          </a:lstStyle>
          <a:p>
            <a:fld id="{1ECD5AD5-CC92-40A1-86F6-DE5A79D0D2CC}" type="slidenum">
              <a:rPr lang="en-US" altLang="en-US"/>
              <a:pPr/>
              <a:t>‹#›</a:t>
            </a:fld>
            <a:r>
              <a:rPr lang="en-US" altLang="en-US"/>
              <a:t>/40</a:t>
            </a:r>
          </a:p>
        </p:txBody>
      </p:sp>
    </p:spTree>
    <p:extLst>
      <p:ext uri="{BB962C8B-B14F-4D97-AF65-F5344CB8AC3E}">
        <p14:creationId xmlns:p14="http://schemas.microsoft.com/office/powerpoint/2010/main" val="12749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E6C86A8-67E5-424B-93B8-2D640DE04A7E}"/>
              </a:ext>
            </a:extLst>
          </p:cNvPr>
          <p:cNvSpPr>
            <a:spLocks noGrp="1"/>
          </p:cNvSpPr>
          <p:nvPr>
            <p:ph type="dt" sz="half" idx="10"/>
          </p:nvPr>
        </p:nvSpPr>
        <p:spPr/>
        <p:txBody>
          <a:bodyPr/>
          <a:lstStyle>
            <a:lvl1pPr>
              <a:defRPr/>
            </a:lvl1pPr>
          </a:lstStyle>
          <a:p>
            <a:pPr>
              <a:defRPr/>
            </a:pPr>
            <a:fld id="{4165BD95-A950-49BD-BBE6-9C150D6BD27C}" type="datetime1">
              <a:rPr lang="en-US"/>
              <a:pPr>
                <a:defRPr/>
              </a:pPr>
              <a:t>11/16/2021</a:t>
            </a:fld>
            <a:endParaRPr lang="en-US"/>
          </a:p>
        </p:txBody>
      </p:sp>
      <p:sp>
        <p:nvSpPr>
          <p:cNvPr id="6" name="Footer Placeholder 4">
            <a:extLst>
              <a:ext uri="{FF2B5EF4-FFF2-40B4-BE49-F238E27FC236}">
                <a16:creationId xmlns:a16="http://schemas.microsoft.com/office/drawing/2014/main" id="{B64B01AB-BE84-44E0-B3AF-BC54969D6192}"/>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DE9A40AA-A3CA-4A8B-9073-992181250237}"/>
              </a:ext>
            </a:extLst>
          </p:cNvPr>
          <p:cNvSpPr>
            <a:spLocks noGrp="1"/>
          </p:cNvSpPr>
          <p:nvPr>
            <p:ph type="sldNum" sz="quarter" idx="12"/>
          </p:nvPr>
        </p:nvSpPr>
        <p:spPr/>
        <p:txBody>
          <a:bodyPr/>
          <a:lstStyle>
            <a:lvl1pPr>
              <a:defRPr/>
            </a:lvl1pPr>
          </a:lstStyle>
          <a:p>
            <a:fld id="{65799DC4-0DC0-4AA1-8561-7A2AC2151746}" type="slidenum">
              <a:rPr lang="en-US" altLang="en-US"/>
              <a:pPr/>
              <a:t>‹#›</a:t>
            </a:fld>
            <a:r>
              <a:rPr lang="en-US" altLang="en-US"/>
              <a:t>/40</a:t>
            </a:r>
          </a:p>
        </p:txBody>
      </p:sp>
    </p:spTree>
    <p:extLst>
      <p:ext uri="{BB962C8B-B14F-4D97-AF65-F5344CB8AC3E}">
        <p14:creationId xmlns:p14="http://schemas.microsoft.com/office/powerpoint/2010/main" val="400028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0E03C77-24A9-4C73-95EE-822A1A7A7F9E}"/>
              </a:ext>
            </a:extLst>
          </p:cNvPr>
          <p:cNvSpPr>
            <a:spLocks noGrp="1"/>
          </p:cNvSpPr>
          <p:nvPr>
            <p:ph type="dt" sz="half" idx="10"/>
          </p:nvPr>
        </p:nvSpPr>
        <p:spPr/>
        <p:txBody>
          <a:bodyPr/>
          <a:lstStyle>
            <a:lvl1pPr>
              <a:defRPr/>
            </a:lvl1pPr>
          </a:lstStyle>
          <a:p>
            <a:pPr>
              <a:defRPr/>
            </a:pPr>
            <a:fld id="{A8C48B34-F48F-4B0C-BEA2-A5D3CB1294F6}" type="datetime1">
              <a:rPr lang="en-US"/>
              <a:pPr>
                <a:defRPr/>
              </a:pPr>
              <a:t>11/16/2021</a:t>
            </a:fld>
            <a:endParaRPr lang="en-US"/>
          </a:p>
        </p:txBody>
      </p:sp>
      <p:sp>
        <p:nvSpPr>
          <p:cNvPr id="6" name="Footer Placeholder 4">
            <a:extLst>
              <a:ext uri="{FF2B5EF4-FFF2-40B4-BE49-F238E27FC236}">
                <a16:creationId xmlns:a16="http://schemas.microsoft.com/office/drawing/2014/main" id="{3E9A0CF2-F753-443D-A13B-69076857B35E}"/>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827FE43F-B5B6-4084-BEE9-90B1B8FC1F78}"/>
              </a:ext>
            </a:extLst>
          </p:cNvPr>
          <p:cNvSpPr>
            <a:spLocks noGrp="1"/>
          </p:cNvSpPr>
          <p:nvPr>
            <p:ph type="sldNum" sz="quarter" idx="12"/>
          </p:nvPr>
        </p:nvSpPr>
        <p:spPr/>
        <p:txBody>
          <a:bodyPr/>
          <a:lstStyle>
            <a:lvl1pPr>
              <a:defRPr/>
            </a:lvl1pPr>
          </a:lstStyle>
          <a:p>
            <a:fld id="{E9F12364-623D-4D23-8DA9-1F8CBF584187}" type="slidenum">
              <a:rPr lang="en-US" altLang="en-US"/>
              <a:pPr/>
              <a:t>‹#›</a:t>
            </a:fld>
            <a:r>
              <a:rPr lang="en-US" altLang="en-US"/>
              <a:t>/40</a:t>
            </a:r>
          </a:p>
        </p:txBody>
      </p:sp>
    </p:spTree>
    <p:extLst>
      <p:ext uri="{BB962C8B-B14F-4D97-AF65-F5344CB8AC3E}">
        <p14:creationId xmlns:p14="http://schemas.microsoft.com/office/powerpoint/2010/main" val="426882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E68BC2D9-FF70-4145-AB47-251A73308DB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D97E382D-1563-4867-8C9E-1AC9E471773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9E0E72B-63DD-47BC-9BD2-065D59675B3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902B802A-7C3F-4479-90CE-384F6D080B34}" type="datetime1">
              <a:rPr lang="en-US"/>
              <a:pPr>
                <a:defRPr/>
              </a:pPr>
              <a:t>11/16/2021</a:t>
            </a:fld>
            <a:endParaRPr lang="en-US"/>
          </a:p>
        </p:txBody>
      </p:sp>
      <p:sp>
        <p:nvSpPr>
          <p:cNvPr id="5" name="Footer Placeholder 4">
            <a:extLst>
              <a:ext uri="{FF2B5EF4-FFF2-40B4-BE49-F238E27FC236}">
                <a16:creationId xmlns:a16="http://schemas.microsoft.com/office/drawing/2014/main" id="{5D0B166C-F06B-4E1D-9B4C-03D8403F7789}"/>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387FC01D-1CA0-4B84-90F7-D3BAB0DDEA2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22D73C5F-0E4F-4658-BDFE-E7961E42800F}" type="slidenum">
              <a:rPr lang="en-US" altLang="en-US"/>
              <a:pPr/>
              <a:t>‹#›</a:t>
            </a:fld>
            <a:r>
              <a:rPr lang="en-US" altLang="en-US"/>
              <a:t>/40</a:t>
            </a:r>
          </a:p>
        </p:txBody>
      </p:sp>
      <p:pic>
        <p:nvPicPr>
          <p:cNvPr id="4103" name="Picture 10" descr="logo05">
            <a:extLst>
              <a:ext uri="{FF2B5EF4-FFF2-40B4-BE49-F238E27FC236}">
                <a16:creationId xmlns:a16="http://schemas.microsoft.com/office/drawing/2014/main" id="{A7898D9D-4EE4-4AEC-B0DA-A8E9DE38113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simple.wikipedia.org/wiki/Data_integrity" TargetMode="External"/><Relationship Id="rId3" Type="http://schemas.openxmlformats.org/officeDocument/2006/relationships/oleObject" Target="../embeddings/oleObject2.bin"/><Relationship Id="rId7" Type="http://schemas.openxmlformats.org/officeDocument/2006/relationships/hyperlink" Target="https://simple.wikipedia.org/wiki/Computational_complexity_theory"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hyperlink" Target="https://simple.wikipedia.org/wiki/Hash_function" TargetMode="External"/><Relationship Id="rId11" Type="http://schemas.openxmlformats.org/officeDocument/2006/relationships/hyperlink" Target="https://simple.wikipedia.org/wiki/Information_security" TargetMode="External"/><Relationship Id="rId5" Type="http://schemas.openxmlformats.org/officeDocument/2006/relationships/hyperlink" Target="https://simple.wikipedia.org/wiki/Cryptography" TargetMode="External"/><Relationship Id="rId10" Type="http://schemas.openxmlformats.org/officeDocument/2006/relationships/hyperlink" Target="https://simple.wikipedia.org/wiki/Authentication" TargetMode="External"/><Relationship Id="rId4" Type="http://schemas.openxmlformats.org/officeDocument/2006/relationships/image" Target="../media/image3.wmf"/><Relationship Id="rId9" Type="http://schemas.openxmlformats.org/officeDocument/2006/relationships/hyperlink" Target="https://simple.wikipedia.org/wiki/Digital_signature"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552027E-ED68-4DB4-ACA7-D3631217C770}"/>
              </a:ext>
            </a:extLst>
          </p:cNvPr>
          <p:cNvSpPr>
            <a:spLocks noGrp="1"/>
          </p:cNvSpPr>
          <p:nvPr>
            <p:ph type="sldNum" sz="quarter" idx="12"/>
          </p:nvPr>
        </p:nvSpPr>
        <p:spPr/>
        <p:txBody>
          <a:bodyPr/>
          <a:lstStyle/>
          <a:p>
            <a:fld id="{439CB93C-F686-45D5-96AE-EA3ADBBB74CD}" type="slidenum">
              <a:rPr lang="en-US" altLang="en-US"/>
              <a:pPr/>
              <a:t>1</a:t>
            </a:fld>
            <a:r>
              <a:rPr lang="en-US" altLang="en-US"/>
              <a:t>/40</a:t>
            </a:r>
          </a:p>
        </p:txBody>
      </p:sp>
      <p:sp>
        <p:nvSpPr>
          <p:cNvPr id="5122" name="Footer Placeholder 4">
            <a:extLst>
              <a:ext uri="{FF2B5EF4-FFF2-40B4-BE49-F238E27FC236}">
                <a16:creationId xmlns:a16="http://schemas.microsoft.com/office/drawing/2014/main" id="{AE8354B3-D80E-46D7-B261-ACFBB74340F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5124" name="Title 1">
            <a:extLst>
              <a:ext uri="{FF2B5EF4-FFF2-40B4-BE49-F238E27FC236}">
                <a16:creationId xmlns:a16="http://schemas.microsoft.com/office/drawing/2014/main" id="{FF761019-CD3F-4E7D-88D2-E35289404F4F}"/>
              </a:ext>
            </a:extLst>
          </p:cNvPr>
          <p:cNvSpPr>
            <a:spLocks noGrp="1"/>
          </p:cNvSpPr>
          <p:nvPr>
            <p:ph type="ctrTitle"/>
          </p:nvPr>
        </p:nvSpPr>
        <p:spPr>
          <a:xfrm>
            <a:off x="685800" y="2514600"/>
            <a:ext cx="7772400" cy="762000"/>
          </a:xfrm>
        </p:spPr>
        <p:txBody>
          <a:bodyPr>
            <a:spAutoFit/>
          </a:bodyPr>
          <a:lstStyle/>
          <a:p>
            <a:pPr eaLnBrk="1" hangingPunct="1"/>
            <a:r>
              <a:rPr lang="en-US" altLang="en-US" b="1">
                <a:solidFill>
                  <a:schemeClr val="tx2"/>
                </a:solidFill>
              </a:rPr>
              <a:t>7. Hashing</a:t>
            </a:r>
            <a:r>
              <a:rPr lang="en-US" altLang="en-US">
                <a:solidFill>
                  <a:schemeClr val="tx2"/>
                </a:solidFill>
                <a:latin typeface="Arial" panose="020B0604020202020204" pitchFamily="34" charset="0"/>
                <a:cs typeface="Arial" panose="020B0604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2C45DDF-BB2F-42F5-B7F8-C99BF0088D10}"/>
              </a:ext>
            </a:extLst>
          </p:cNvPr>
          <p:cNvSpPr>
            <a:spLocks noGrp="1"/>
          </p:cNvSpPr>
          <p:nvPr>
            <p:ph type="sldNum" sz="quarter" idx="12"/>
          </p:nvPr>
        </p:nvSpPr>
        <p:spPr/>
        <p:txBody>
          <a:bodyPr/>
          <a:lstStyle/>
          <a:p>
            <a:fld id="{824AA500-EC91-452F-8C78-8F9A61E3C3CD}" type="slidenum">
              <a:rPr lang="en-US" altLang="en-US"/>
              <a:pPr/>
              <a:t>10</a:t>
            </a:fld>
            <a:r>
              <a:rPr lang="en-US" altLang="en-US"/>
              <a:t>/40</a:t>
            </a:r>
          </a:p>
        </p:txBody>
      </p:sp>
      <p:sp>
        <p:nvSpPr>
          <p:cNvPr id="14338" name="Footer Placeholder 4">
            <a:extLst>
              <a:ext uri="{FF2B5EF4-FFF2-40B4-BE49-F238E27FC236}">
                <a16:creationId xmlns:a16="http://schemas.microsoft.com/office/drawing/2014/main" id="{ACCF0C8A-C09E-4F74-9D14-2410BD72FB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4340" name="Title 1">
            <a:extLst>
              <a:ext uri="{FF2B5EF4-FFF2-40B4-BE49-F238E27FC236}">
                <a16:creationId xmlns:a16="http://schemas.microsoft.com/office/drawing/2014/main" id="{F97949EE-B94E-4AFC-816E-88106DBE889B}"/>
              </a:ext>
            </a:extLst>
          </p:cNvPr>
          <p:cNvSpPr>
            <a:spLocks noGrp="1"/>
          </p:cNvSpPr>
          <p:nvPr>
            <p:ph type="title" idx="4294967295"/>
          </p:nvPr>
        </p:nvSpPr>
        <p:spPr>
          <a:xfrm>
            <a:off x="457200" y="495300"/>
            <a:ext cx="8229600" cy="701675"/>
          </a:xfrm>
        </p:spPr>
        <p:txBody>
          <a:bodyPr>
            <a:spAutoFit/>
          </a:bodyPr>
          <a:lstStyle/>
          <a:p>
            <a:pPr eaLnBrk="1" hangingPunct="1"/>
            <a:r>
              <a:rPr lang="en-US" altLang="en-US" sz="4000" b="1">
                <a:solidFill>
                  <a:srgbClr val="CC3300"/>
                </a:solidFill>
              </a:rPr>
              <a:t>Hash table example - 2</a:t>
            </a:r>
          </a:p>
        </p:txBody>
      </p:sp>
      <p:sp>
        <p:nvSpPr>
          <p:cNvPr id="14341" name="Content Placeholder 6">
            <a:extLst>
              <a:ext uri="{FF2B5EF4-FFF2-40B4-BE49-F238E27FC236}">
                <a16:creationId xmlns:a16="http://schemas.microsoft.com/office/drawing/2014/main" id="{9218E309-0731-4005-9FD7-722360F89887}"/>
              </a:ext>
            </a:extLst>
          </p:cNvPr>
          <p:cNvSpPr>
            <a:spLocks noGrp="1"/>
          </p:cNvSpPr>
          <p:nvPr>
            <p:ph sz="quarter" idx="4294967295"/>
          </p:nvPr>
        </p:nvSpPr>
        <p:spPr>
          <a:xfrm>
            <a:off x="609600" y="1589088"/>
            <a:ext cx="3886200" cy="4019550"/>
          </a:xfrm>
        </p:spPr>
        <p:txBody>
          <a:bodyPr>
            <a:spAutoFit/>
          </a:bodyPr>
          <a:lstStyle/>
          <a:p>
            <a:pPr marL="319088" indent="-319088" eaLnBrk="1" hangingPunct="1">
              <a:lnSpc>
                <a:spcPct val="90000"/>
              </a:lnSpc>
            </a:pPr>
            <a:r>
              <a:rPr lang="en-US" altLang="en-US" sz="2800"/>
              <a:t>We design a hash table for a map storing entries as (ID, Name), where ID is a nine-digit positive integer</a:t>
            </a:r>
          </a:p>
          <a:p>
            <a:pPr marL="319088" indent="-319088" eaLnBrk="1" hangingPunct="1">
              <a:lnSpc>
                <a:spcPct val="90000"/>
              </a:lnSpc>
            </a:pPr>
            <a:r>
              <a:rPr lang="en-US" altLang="en-US" sz="2800"/>
              <a:t>Our </a:t>
            </a:r>
            <a:r>
              <a:rPr lang="en-US" altLang="en-US" sz="2800" b="1" i="1"/>
              <a:t>hash table</a:t>
            </a:r>
            <a:r>
              <a:rPr lang="en-US" altLang="en-US" sz="2800"/>
              <a:t> uses an array of size N = 10,000 and the hash function h(x) = last four digits of x</a:t>
            </a:r>
          </a:p>
        </p:txBody>
      </p:sp>
      <p:sp>
        <p:nvSpPr>
          <p:cNvPr id="4" name="Slide Number Placeholder 3">
            <a:extLst>
              <a:ext uri="{FF2B5EF4-FFF2-40B4-BE49-F238E27FC236}">
                <a16:creationId xmlns:a16="http://schemas.microsoft.com/office/drawing/2014/main" id="{C786C7AF-E3E6-4828-9F1E-5EE0078BABE7}"/>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C50B1DB3-3C60-4191-86E7-A8357D8CE5E0}" type="slidenum">
              <a:rPr lang="en-US" altLang="en-US" sz="1200" b="1">
                <a:solidFill>
                  <a:srgbClr val="FFFFFF"/>
                </a:solidFill>
              </a:rPr>
              <a:pPr algn="ctr" eaLnBrk="1" hangingPunct="1">
                <a:lnSpc>
                  <a:spcPct val="80000"/>
                </a:lnSpc>
              </a:pPr>
              <a:t>10</a:t>
            </a:fld>
            <a:endParaRPr lang="en-US" altLang="en-US" sz="1200" b="1">
              <a:solidFill>
                <a:srgbClr val="FFFFFF"/>
              </a:solidFill>
            </a:endParaRPr>
          </a:p>
        </p:txBody>
      </p:sp>
      <p:pic>
        <p:nvPicPr>
          <p:cNvPr id="14343" name="Picture 2">
            <a:extLst>
              <a:ext uri="{FF2B5EF4-FFF2-40B4-BE49-F238E27FC236}">
                <a16:creationId xmlns:a16="http://schemas.microsoft.com/office/drawing/2014/main" id="{44B27D6D-9240-44D0-98FC-89DFCDBE0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00200"/>
            <a:ext cx="37861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0A04AC5-57E5-47F9-8AA0-BA38F39BFE86}"/>
              </a:ext>
            </a:extLst>
          </p:cNvPr>
          <p:cNvSpPr>
            <a:spLocks noGrp="1"/>
          </p:cNvSpPr>
          <p:nvPr>
            <p:ph type="sldNum" sz="quarter" idx="12"/>
          </p:nvPr>
        </p:nvSpPr>
        <p:spPr/>
        <p:txBody>
          <a:bodyPr/>
          <a:lstStyle/>
          <a:p>
            <a:fld id="{00FCE82E-1F81-49C9-82E5-2D0B75AF2FFD}" type="slidenum">
              <a:rPr lang="en-US" altLang="en-US"/>
              <a:pPr/>
              <a:t>11</a:t>
            </a:fld>
            <a:r>
              <a:rPr lang="en-US" altLang="en-US"/>
              <a:t>/40</a:t>
            </a:r>
          </a:p>
        </p:txBody>
      </p:sp>
      <p:sp>
        <p:nvSpPr>
          <p:cNvPr id="15362" name="Footer Placeholder 4">
            <a:extLst>
              <a:ext uri="{FF2B5EF4-FFF2-40B4-BE49-F238E27FC236}">
                <a16:creationId xmlns:a16="http://schemas.microsoft.com/office/drawing/2014/main" id="{0725964A-DF9C-4BEB-BD3F-2C596BEEF90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5364" name="Rectangle 2">
            <a:extLst>
              <a:ext uri="{FF2B5EF4-FFF2-40B4-BE49-F238E27FC236}">
                <a16:creationId xmlns:a16="http://schemas.microsoft.com/office/drawing/2014/main" id="{57C07D5C-6342-4772-97C5-BC5FF4D38B65}"/>
              </a:ext>
            </a:extLst>
          </p:cNvPr>
          <p:cNvSpPr>
            <a:spLocks noGrp="1"/>
          </p:cNvSpPr>
          <p:nvPr>
            <p:ph type="title"/>
          </p:nvPr>
        </p:nvSpPr>
        <p:spPr>
          <a:xfrm>
            <a:off x="457200" y="495300"/>
            <a:ext cx="8229600" cy="701675"/>
          </a:xfrm>
          <a:noFill/>
        </p:spPr>
        <p:txBody>
          <a:bodyPr>
            <a:spAutoFit/>
          </a:bodyPr>
          <a:lstStyle/>
          <a:p>
            <a:r>
              <a:rPr lang="en-US" altLang="zh-TW" sz="4000" b="1">
                <a:solidFill>
                  <a:srgbClr val="CC3300"/>
                </a:solidFill>
                <a:latin typeface="Calibri" panose="020F0502020204030204" pitchFamily="34" charset="0"/>
              </a:rPr>
              <a:t>How to select Hash Functions?</a:t>
            </a:r>
          </a:p>
        </p:txBody>
      </p:sp>
      <p:sp>
        <p:nvSpPr>
          <p:cNvPr id="15365" name="Rectangle 3">
            <a:extLst>
              <a:ext uri="{FF2B5EF4-FFF2-40B4-BE49-F238E27FC236}">
                <a16:creationId xmlns:a16="http://schemas.microsoft.com/office/drawing/2014/main" id="{AA5BBE05-E133-4439-87C9-B5A8D4CE2DE4}"/>
              </a:ext>
            </a:extLst>
          </p:cNvPr>
          <p:cNvSpPr>
            <a:spLocks noGrp="1"/>
          </p:cNvSpPr>
          <p:nvPr>
            <p:ph type="body" idx="1"/>
          </p:nvPr>
        </p:nvSpPr>
        <p:spPr>
          <a:xfrm>
            <a:off x="455613" y="1371600"/>
            <a:ext cx="8226425" cy="4394200"/>
          </a:xfrm>
          <a:noFill/>
        </p:spPr>
        <p:txBody>
          <a:bodyPr>
            <a:spAutoFit/>
          </a:bodyPr>
          <a:lstStyle/>
          <a:p>
            <a:pPr>
              <a:lnSpc>
                <a:spcPct val="110000"/>
              </a:lnSpc>
              <a:buClrTx/>
              <a:buSzTx/>
              <a:buFont typeface="Arial" panose="020B0604020202020204" pitchFamily="34" charset="0"/>
              <a:buChar char="•"/>
            </a:pPr>
            <a:r>
              <a:rPr lang="en-US" altLang="zh-TW" sz="3000">
                <a:latin typeface="Calibri" panose="020F0502020204030204" pitchFamily="34" charset="0"/>
              </a:rPr>
              <a:t>We want a hash function that is easy to compute and that minimizes the number of collisions.</a:t>
            </a:r>
          </a:p>
          <a:p>
            <a:pPr>
              <a:lnSpc>
                <a:spcPct val="110000"/>
              </a:lnSpc>
              <a:buClrTx/>
              <a:buSzTx/>
              <a:buFont typeface="Arial" panose="020B0604020202020204" pitchFamily="34" charset="0"/>
              <a:buChar char="•"/>
            </a:pPr>
            <a:r>
              <a:rPr lang="en-US" altLang="zh-TW" sz="3000">
                <a:latin typeface="Calibri" panose="020F0502020204030204" pitchFamily="34" charset="0"/>
              </a:rPr>
              <a:t>Hashing functions should be unbiased.</a:t>
            </a:r>
          </a:p>
          <a:p>
            <a:pPr lvl="1">
              <a:lnSpc>
                <a:spcPct val="110000"/>
              </a:lnSpc>
            </a:pPr>
            <a:r>
              <a:rPr lang="en-US" altLang="zh-TW" sz="3000">
                <a:cs typeface="Arial" panose="020B0604020202020204" pitchFamily="34" charset="0"/>
              </a:rPr>
              <a:t>That is, if we randomly choose a key, </a:t>
            </a:r>
            <a:r>
              <a:rPr lang="en-US" altLang="zh-TW" sz="3000" i="1">
                <a:cs typeface="Arial" panose="020B0604020202020204" pitchFamily="34" charset="0"/>
              </a:rPr>
              <a:t>x</a:t>
            </a:r>
            <a:r>
              <a:rPr lang="en-US" altLang="zh-TW" sz="3000">
                <a:cs typeface="Arial" panose="020B0604020202020204" pitchFamily="34" charset="0"/>
              </a:rPr>
              <a:t>, from the key space, the probability that </a:t>
            </a:r>
            <a:r>
              <a:rPr lang="en-US" altLang="zh-TW" sz="3000" i="1">
                <a:cs typeface="Arial" panose="020B0604020202020204" pitchFamily="34" charset="0"/>
              </a:rPr>
              <a:t>f</a:t>
            </a:r>
            <a:r>
              <a:rPr lang="en-US" altLang="zh-TW" sz="3000">
                <a:cs typeface="Arial" panose="020B0604020202020204" pitchFamily="34" charset="0"/>
              </a:rPr>
              <a:t>(</a:t>
            </a:r>
            <a:r>
              <a:rPr lang="en-US" altLang="zh-TW" sz="3000" i="1">
                <a:cs typeface="Arial" panose="020B0604020202020204" pitchFamily="34" charset="0"/>
              </a:rPr>
              <a:t>x</a:t>
            </a:r>
            <a:r>
              <a:rPr lang="en-US" altLang="zh-TW" sz="3000">
                <a:cs typeface="Arial" panose="020B0604020202020204" pitchFamily="34" charset="0"/>
              </a:rPr>
              <a:t>) = i  is  1/M, where M is the size of the hash table.</a:t>
            </a:r>
          </a:p>
          <a:p>
            <a:pPr lvl="1">
              <a:lnSpc>
                <a:spcPct val="110000"/>
              </a:lnSpc>
            </a:pPr>
            <a:r>
              <a:rPr lang="en-US" altLang="zh-TW" sz="3000">
                <a:cs typeface="Arial" panose="020B0604020202020204" pitchFamily="34" charset="0"/>
              </a:rPr>
              <a:t>We call a hash function that satisfies</a:t>
            </a:r>
            <a:r>
              <a:rPr lang="en-US" altLang="zh-TW" sz="3000">
                <a:solidFill>
                  <a:schemeClr val="tx2"/>
                </a:solidFill>
                <a:cs typeface="Arial" panose="020B0604020202020204" pitchFamily="34" charset="0"/>
              </a:rPr>
              <a:t> unbiased property</a:t>
            </a:r>
            <a:r>
              <a:rPr lang="en-US" altLang="zh-TW" sz="3000">
                <a:cs typeface="Arial" panose="020B0604020202020204" pitchFamily="34" charset="0"/>
              </a:rPr>
              <a:t> a </a:t>
            </a:r>
            <a:r>
              <a:rPr lang="en-US" altLang="zh-TW" sz="3000" i="1">
                <a:solidFill>
                  <a:srgbClr val="CE0000"/>
                </a:solidFill>
                <a:cs typeface="Arial" panose="020B0604020202020204" pitchFamily="34" charset="0"/>
              </a:rPr>
              <a:t>uniform hash function</a:t>
            </a:r>
            <a:r>
              <a:rPr lang="en-US" altLang="zh-TW" sz="3000">
                <a:solidFill>
                  <a:srgbClr val="CE0000"/>
                </a:solidFill>
                <a:cs typeface="Arial" panose="020B0604020202020204"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F9EE8FE-9AAC-4325-86D2-4F3350B812D7}"/>
              </a:ext>
            </a:extLst>
          </p:cNvPr>
          <p:cNvSpPr>
            <a:spLocks noGrp="1"/>
          </p:cNvSpPr>
          <p:nvPr>
            <p:ph type="sldNum" sz="quarter" idx="12"/>
          </p:nvPr>
        </p:nvSpPr>
        <p:spPr/>
        <p:txBody>
          <a:bodyPr/>
          <a:lstStyle/>
          <a:p>
            <a:fld id="{C26DBE5A-5A01-4BA6-AB5E-1F3C9B0AB98C}" type="slidenum">
              <a:rPr lang="en-US" altLang="en-US"/>
              <a:pPr/>
              <a:t>12</a:t>
            </a:fld>
            <a:r>
              <a:rPr lang="en-US" altLang="en-US"/>
              <a:t>/40</a:t>
            </a:r>
          </a:p>
        </p:txBody>
      </p:sp>
      <p:sp>
        <p:nvSpPr>
          <p:cNvPr id="107522" name="Rectangle 2">
            <a:extLst>
              <a:ext uri="{FF2B5EF4-FFF2-40B4-BE49-F238E27FC236}">
                <a16:creationId xmlns:a16="http://schemas.microsoft.com/office/drawing/2014/main" id="{1EA9D60B-D242-43EF-B2B1-4B61D23EB882}"/>
              </a:ext>
            </a:extLst>
          </p:cNvPr>
          <p:cNvSpPr>
            <a:spLocks noGrp="1"/>
          </p:cNvSpPr>
          <p:nvPr>
            <p:ph type="body" idx="1"/>
          </p:nvPr>
        </p:nvSpPr>
        <p:spPr>
          <a:xfrm>
            <a:off x="381000" y="1025525"/>
            <a:ext cx="8453438" cy="5207000"/>
          </a:xfrm>
          <a:noFill/>
        </p:spPr>
        <p:txBody>
          <a:bodyPr>
            <a:spAutoFit/>
          </a:bodyPr>
          <a:lstStyle/>
          <a:p>
            <a:pPr>
              <a:buClrTx/>
              <a:buSzTx/>
              <a:buFont typeface="Arial" panose="020B0604020202020204" pitchFamily="34" charset="0"/>
              <a:buChar char="•"/>
            </a:pPr>
            <a:r>
              <a:rPr lang="en-US" altLang="zh-TW" sz="2000" b="1">
                <a:latin typeface="Calibri" panose="020F0502020204030204" pitchFamily="34" charset="0"/>
              </a:rPr>
              <a:t>Division</a:t>
            </a:r>
            <a:r>
              <a:rPr lang="en-US" altLang="zh-TW" sz="2000">
                <a:latin typeface="Calibri" panose="020F0502020204030204" pitchFamily="34" charset="0"/>
              </a:rPr>
              <a:t> </a:t>
            </a:r>
            <a:r>
              <a:rPr lang="en-US" altLang="zh-TW" sz="2000" i="1">
                <a:latin typeface="Calibri" panose="020F0502020204030204" pitchFamily="34" charset="0"/>
              </a:rPr>
              <a:t>h</a:t>
            </a:r>
            <a:r>
              <a:rPr lang="en-US" altLang="zh-TW" sz="2000" i="1" baseline="-25000">
                <a:latin typeface="Calibri" panose="020F0502020204030204" pitchFamily="34" charset="0"/>
              </a:rPr>
              <a:t>D</a:t>
            </a:r>
            <a:r>
              <a:rPr lang="en-US" altLang="zh-TW" sz="2000">
                <a:latin typeface="Calibri" panose="020F0502020204030204" pitchFamily="34" charset="0"/>
              </a:rPr>
              <a:t>(</a:t>
            </a:r>
            <a:r>
              <a:rPr lang="en-US" altLang="zh-TW" sz="2000" i="1">
                <a:latin typeface="Calibri" panose="020F0502020204030204" pitchFamily="34" charset="0"/>
              </a:rPr>
              <a:t>x</a:t>
            </a:r>
            <a:r>
              <a:rPr lang="en-US" altLang="zh-TW" sz="2000">
                <a:latin typeface="Calibri" panose="020F0502020204030204" pitchFamily="34" charset="0"/>
              </a:rPr>
              <a:t>) = </a:t>
            </a:r>
            <a:r>
              <a:rPr lang="en-US" altLang="zh-TW" sz="2000" i="1">
                <a:latin typeface="Calibri" panose="020F0502020204030204" pitchFamily="34" charset="0"/>
              </a:rPr>
              <a:t>x</a:t>
            </a:r>
            <a:r>
              <a:rPr lang="en-US" altLang="zh-TW" sz="2000">
                <a:latin typeface="Calibri" panose="020F0502020204030204" pitchFamily="34" charset="0"/>
              </a:rPr>
              <a:t> % </a:t>
            </a:r>
            <a:r>
              <a:rPr lang="en-US" altLang="zh-TW" sz="2000" i="1">
                <a:latin typeface="Calibri" panose="020F0502020204030204" pitchFamily="34" charset="0"/>
              </a:rPr>
              <a:t>M </a:t>
            </a:r>
            <a:r>
              <a:rPr lang="en-US" altLang="zh-TW" sz="2000">
                <a:latin typeface="Calibri" panose="020F0502020204030204" pitchFamily="34" charset="0"/>
              </a:rPr>
              <a:t>:</a:t>
            </a:r>
          </a:p>
          <a:p>
            <a:pPr lvl="1"/>
            <a:r>
              <a:rPr lang="en-US" altLang="zh-TW" sz="2000"/>
              <a:t>Using the modulus (%) operator.</a:t>
            </a:r>
          </a:p>
          <a:p>
            <a:pPr lvl="1"/>
            <a:r>
              <a:rPr lang="en-US" altLang="zh-TW" sz="2000"/>
              <a:t>We divide the key </a:t>
            </a:r>
            <a:r>
              <a:rPr lang="en-US" altLang="zh-TW" sz="2000" i="1"/>
              <a:t>x</a:t>
            </a:r>
            <a:r>
              <a:rPr lang="en-US" altLang="zh-TW" sz="2000"/>
              <a:t> by some number </a:t>
            </a:r>
            <a:r>
              <a:rPr lang="en-US" altLang="zh-TW" sz="2000" i="1"/>
              <a:t>M</a:t>
            </a:r>
            <a:r>
              <a:rPr lang="en-US" altLang="zh-TW" sz="2000"/>
              <a:t> and use the remainder as the hash index for </a:t>
            </a:r>
            <a:r>
              <a:rPr lang="en-US" altLang="zh-TW" sz="2000" i="1"/>
              <a:t>x</a:t>
            </a:r>
            <a:r>
              <a:rPr lang="en-US" altLang="zh-TW" sz="2000"/>
              <a:t>.</a:t>
            </a:r>
          </a:p>
          <a:p>
            <a:pPr lvl="2"/>
            <a:r>
              <a:rPr lang="en-US" altLang="zh-TW" sz="2000"/>
              <a:t>This gives indexes that range from 0 to </a:t>
            </a:r>
            <a:r>
              <a:rPr lang="en-US" altLang="zh-TW" sz="2000" i="1"/>
              <a:t>M</a:t>
            </a:r>
            <a:r>
              <a:rPr lang="en-US" altLang="zh-TW" sz="2000"/>
              <a:t> - 1, </a:t>
            </a:r>
          </a:p>
          <a:p>
            <a:pPr lvl="2">
              <a:buFont typeface="Arial" panose="020B0604020202020204" pitchFamily="34" charset="0"/>
              <a:buNone/>
            </a:pPr>
            <a:r>
              <a:rPr lang="en-US" altLang="zh-TW" sz="2000"/>
              <a:t>	where </a:t>
            </a:r>
            <a:r>
              <a:rPr lang="en-US" altLang="zh-TW" sz="2000" i="1"/>
              <a:t>M</a:t>
            </a:r>
            <a:r>
              <a:rPr lang="en-US" altLang="zh-TW" sz="2000"/>
              <a:t> = that table size (hash table).</a:t>
            </a:r>
          </a:p>
          <a:p>
            <a:pPr>
              <a:buClrTx/>
              <a:buSzTx/>
              <a:buFont typeface="Arial" panose="020B0604020202020204" pitchFamily="34" charset="0"/>
              <a:buChar char="•"/>
            </a:pPr>
            <a:r>
              <a:rPr lang="en-US" altLang="zh-TW" sz="2000">
                <a:latin typeface="Calibri" panose="020F0502020204030204" pitchFamily="34" charset="0"/>
              </a:rPr>
              <a:t>The choice of </a:t>
            </a:r>
            <a:r>
              <a:rPr lang="en-US" altLang="zh-TW" sz="2000" i="1">
                <a:latin typeface="Calibri" panose="020F0502020204030204" pitchFamily="34" charset="0"/>
              </a:rPr>
              <a:t>M</a:t>
            </a:r>
            <a:r>
              <a:rPr lang="en-US" altLang="zh-TW" sz="2000">
                <a:latin typeface="Calibri" panose="020F0502020204030204" pitchFamily="34" charset="0"/>
              </a:rPr>
              <a:t> is critical.</a:t>
            </a:r>
          </a:p>
          <a:p>
            <a:pPr lvl="1"/>
            <a:r>
              <a:rPr lang="en-US" altLang="zh-TW" sz="2000"/>
              <a:t>If </a:t>
            </a:r>
            <a:r>
              <a:rPr lang="en-US" altLang="zh-TW" sz="2000" i="1"/>
              <a:t>M</a:t>
            </a:r>
            <a:r>
              <a:rPr lang="en-US" altLang="zh-TW" sz="2000"/>
              <a:t> is divisible by 2, then odd keys to odd indexes and even keys to even ones. (biased!!)</a:t>
            </a:r>
          </a:p>
          <a:p>
            <a:pPr lvl="1"/>
            <a:r>
              <a:rPr lang="en-US" altLang="zh-TW" sz="2000"/>
              <a:t>If M is a power of 2, i.e. m = 2^p , then h(k) is just the p lowest-order bits of k. (biased!!)</a:t>
            </a:r>
          </a:p>
          <a:p>
            <a:pPr lvl="1"/>
            <a:r>
              <a:rPr lang="en-US" altLang="zh-TW" sz="2000"/>
              <a:t>If M = pH, then keys in the set {H, 2H, 3H, …, (p-1)H, pH, (p+1)H,…, kH,…} map to  p  positions {H, 2H, 3H, …, (p-1)H, 0}  only  (biased!!) </a:t>
            </a:r>
          </a:p>
          <a:p>
            <a:pPr lvl="1"/>
            <a:r>
              <a:rPr lang="en-US" altLang="zh-TW" sz="2000"/>
              <a:t>A good choice for </a:t>
            </a:r>
            <a:r>
              <a:rPr lang="en-US" altLang="zh-TW" sz="2000" i="1"/>
              <a:t>M</a:t>
            </a:r>
            <a:r>
              <a:rPr lang="en-US" altLang="zh-TW" sz="2000"/>
              <a:t> would be : </a:t>
            </a:r>
            <a:r>
              <a:rPr lang="en-US" altLang="zh-TW" sz="2000" i="1"/>
              <a:t>M</a:t>
            </a:r>
            <a:r>
              <a:rPr lang="en-US" altLang="zh-TW" sz="2000"/>
              <a:t> a prime number such that </a:t>
            </a:r>
            <a:r>
              <a:rPr lang="en-US" altLang="zh-TW" sz="2000" i="1"/>
              <a:t>M</a:t>
            </a:r>
            <a:r>
              <a:rPr lang="en-US" altLang="zh-TW" sz="2000"/>
              <a:t> does not divide </a:t>
            </a:r>
            <a:r>
              <a:rPr lang="en-US" altLang="zh-TW" sz="2000" i="1"/>
              <a:t>r</a:t>
            </a:r>
            <a:r>
              <a:rPr lang="en-US" altLang="zh-TW" sz="2000" i="1" baseline="30000"/>
              <a:t>k</a:t>
            </a:r>
            <a:r>
              <a:rPr lang="en-US" altLang="zh-TW" sz="2000">
                <a:sym typeface="Symbol" panose="05050102010706020507" pitchFamily="18" charset="2"/>
              </a:rPr>
              <a:t></a:t>
            </a:r>
            <a:r>
              <a:rPr lang="en-US" altLang="zh-TW" sz="2000" i="1">
                <a:sym typeface="Symbol" panose="05050102010706020507" pitchFamily="18" charset="2"/>
              </a:rPr>
              <a:t>a</a:t>
            </a:r>
            <a:r>
              <a:rPr lang="en-US" altLang="zh-TW" sz="2000">
                <a:sym typeface="Symbol" panose="05050102010706020507" pitchFamily="18" charset="2"/>
              </a:rPr>
              <a:t> for small </a:t>
            </a:r>
            <a:r>
              <a:rPr lang="en-US" altLang="zh-TW" sz="2000" i="1">
                <a:sym typeface="Symbol" panose="05050102010706020507" pitchFamily="18" charset="2"/>
              </a:rPr>
              <a:t>k</a:t>
            </a:r>
            <a:r>
              <a:rPr lang="en-US" altLang="zh-TW" sz="2000">
                <a:sym typeface="Symbol" panose="05050102010706020507" pitchFamily="18" charset="2"/>
              </a:rPr>
              <a:t> and </a:t>
            </a:r>
            <a:r>
              <a:rPr lang="en-US" altLang="zh-TW" sz="2000" i="1">
                <a:sym typeface="Symbol" panose="05050102010706020507" pitchFamily="18" charset="2"/>
              </a:rPr>
              <a:t>a</a:t>
            </a:r>
            <a:r>
              <a:rPr lang="en-US" altLang="zh-TW" sz="2000">
                <a:sym typeface="Symbol" panose="05050102010706020507" pitchFamily="18" charset="2"/>
              </a:rPr>
              <a:t>.</a:t>
            </a:r>
          </a:p>
        </p:txBody>
      </p:sp>
      <p:sp>
        <p:nvSpPr>
          <p:cNvPr id="107523" name="Rectangle 2">
            <a:extLst>
              <a:ext uri="{FF2B5EF4-FFF2-40B4-BE49-F238E27FC236}">
                <a16:creationId xmlns:a16="http://schemas.microsoft.com/office/drawing/2014/main" id="{BC61B95D-CC74-4B0C-9DA1-70F0CD1800D4}"/>
              </a:ext>
            </a:extLst>
          </p:cNvPr>
          <p:cNvSpPr>
            <a:spLocks noChangeArrowheads="1"/>
          </p:cNvSpPr>
          <p:nvPr/>
        </p:nvSpPr>
        <p:spPr bwMode="auto">
          <a:xfrm>
            <a:off x="990600" y="228600"/>
            <a:ext cx="7235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b="1">
                <a:solidFill>
                  <a:srgbClr val="CC3300"/>
                </a:solidFill>
              </a:rPr>
              <a:t>Division Hash Functions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88660C4-721D-47B1-ADFF-1AA83367504D}"/>
              </a:ext>
            </a:extLst>
          </p:cNvPr>
          <p:cNvSpPr>
            <a:spLocks noGrp="1"/>
          </p:cNvSpPr>
          <p:nvPr>
            <p:ph type="sldNum" sz="quarter" idx="12"/>
          </p:nvPr>
        </p:nvSpPr>
        <p:spPr/>
        <p:txBody>
          <a:bodyPr/>
          <a:lstStyle/>
          <a:p>
            <a:fld id="{EF4412A8-C27F-4C2D-BB78-57E76DFA5484}" type="slidenum">
              <a:rPr lang="en-US" altLang="en-US"/>
              <a:pPr/>
              <a:t>13</a:t>
            </a:fld>
            <a:r>
              <a:rPr lang="en-US" altLang="en-US"/>
              <a:t>/40</a:t>
            </a:r>
          </a:p>
        </p:txBody>
      </p:sp>
      <p:sp>
        <p:nvSpPr>
          <p:cNvPr id="109570" name="Rectangle 2">
            <a:extLst>
              <a:ext uri="{FF2B5EF4-FFF2-40B4-BE49-F238E27FC236}">
                <a16:creationId xmlns:a16="http://schemas.microsoft.com/office/drawing/2014/main" id="{989E7CD2-7B59-4C33-9F55-067201F13D9B}"/>
              </a:ext>
            </a:extLst>
          </p:cNvPr>
          <p:cNvSpPr>
            <a:spLocks noGrp="1"/>
          </p:cNvSpPr>
          <p:nvPr>
            <p:ph type="body" idx="1"/>
          </p:nvPr>
        </p:nvSpPr>
        <p:spPr>
          <a:xfrm>
            <a:off x="228600" y="762000"/>
            <a:ext cx="8686800" cy="5602288"/>
          </a:xfrm>
          <a:noFill/>
        </p:spPr>
        <p:txBody>
          <a:bodyPr>
            <a:spAutoFit/>
          </a:bodyPr>
          <a:lstStyle/>
          <a:p>
            <a:pPr>
              <a:lnSpc>
                <a:spcPct val="90000"/>
              </a:lnSpc>
              <a:buClrTx/>
              <a:buSzTx/>
              <a:buFont typeface="Arial" panose="020B0604020202020204" pitchFamily="34" charset="0"/>
              <a:buChar char="•"/>
            </a:pPr>
            <a:r>
              <a:rPr lang="en-US" altLang="zh-TW" sz="2800" b="1">
                <a:latin typeface="Calibri" panose="020F0502020204030204" pitchFamily="34" charset="0"/>
              </a:rPr>
              <a:t>Folding</a:t>
            </a:r>
          </a:p>
          <a:p>
            <a:pPr lvl="1">
              <a:lnSpc>
                <a:spcPct val="90000"/>
              </a:lnSpc>
            </a:pPr>
            <a:r>
              <a:rPr lang="en-US" altLang="zh-TW" sz="2400"/>
              <a:t>Partition key </a:t>
            </a:r>
            <a:r>
              <a:rPr lang="en-US" altLang="zh-TW" sz="2400" i="1"/>
              <a:t>x</a:t>
            </a:r>
            <a:r>
              <a:rPr lang="en-US" altLang="zh-TW" sz="2400"/>
              <a:t> into several parts.</a:t>
            </a:r>
          </a:p>
          <a:p>
            <a:pPr lvl="1">
              <a:lnSpc>
                <a:spcPct val="90000"/>
              </a:lnSpc>
            </a:pPr>
            <a:r>
              <a:rPr lang="en-US" altLang="zh-TW" sz="2400"/>
              <a:t>All parts except for the last one have the same length.</a:t>
            </a:r>
          </a:p>
          <a:p>
            <a:pPr lvl="1">
              <a:lnSpc>
                <a:spcPct val="90000"/>
              </a:lnSpc>
            </a:pPr>
            <a:r>
              <a:rPr lang="en-US" altLang="zh-TW" sz="2400"/>
              <a:t>Add the parts together to obtain the value y, the hash index then is  </a:t>
            </a:r>
            <a:r>
              <a:rPr lang="en-US" altLang="zh-TW" sz="2400" i="1"/>
              <a:t>h</a:t>
            </a:r>
            <a:r>
              <a:rPr lang="en-US" altLang="zh-TW" sz="2400"/>
              <a:t>(</a:t>
            </a:r>
            <a:r>
              <a:rPr lang="en-US" altLang="zh-TW" sz="2400" i="1"/>
              <a:t>x</a:t>
            </a:r>
            <a:r>
              <a:rPr lang="en-US" altLang="zh-TW" sz="2400"/>
              <a:t>) = y % </a:t>
            </a:r>
            <a:r>
              <a:rPr lang="en-US" altLang="zh-TW" sz="2400" i="1"/>
              <a:t>M. </a:t>
            </a:r>
            <a:endParaRPr lang="en-US" altLang="zh-TW" sz="2400"/>
          </a:p>
          <a:p>
            <a:pPr>
              <a:lnSpc>
                <a:spcPct val="90000"/>
              </a:lnSpc>
              <a:buClrTx/>
              <a:buSzTx/>
              <a:buFont typeface="Arial" panose="020B0604020202020204" pitchFamily="34" charset="0"/>
              <a:buChar char="•"/>
            </a:pPr>
            <a:r>
              <a:rPr lang="en-US" altLang="zh-TW" sz="2800">
                <a:latin typeface="Calibri" panose="020F0502020204030204" pitchFamily="34" charset="0"/>
              </a:rPr>
              <a:t>Two possibilities (divide </a:t>
            </a:r>
            <a:r>
              <a:rPr lang="en-US" altLang="zh-TW" sz="2800" i="1">
                <a:latin typeface="Calibri" panose="020F0502020204030204" pitchFamily="34" charset="0"/>
              </a:rPr>
              <a:t>x</a:t>
            </a:r>
            <a:r>
              <a:rPr lang="en-US" altLang="zh-TW" sz="2800">
                <a:latin typeface="Calibri" panose="020F0502020204030204" pitchFamily="34" charset="0"/>
              </a:rPr>
              <a:t> into several parts)</a:t>
            </a:r>
          </a:p>
          <a:p>
            <a:pPr lvl="1">
              <a:lnSpc>
                <a:spcPct val="90000"/>
              </a:lnSpc>
            </a:pPr>
            <a:r>
              <a:rPr lang="en-US" altLang="zh-TW" sz="2400" b="1" i="1">
                <a:solidFill>
                  <a:schemeClr val="hlink"/>
                </a:solidFill>
              </a:rPr>
              <a:t>Shift folding</a:t>
            </a:r>
            <a:r>
              <a:rPr lang="en-US" altLang="zh-TW" sz="2400"/>
              <a:t>: </a:t>
            </a:r>
            <a:br>
              <a:rPr lang="en-US" altLang="zh-TW" sz="2400"/>
            </a:br>
            <a:r>
              <a:rPr lang="en-US" altLang="zh-TW" sz="2400"/>
              <a:t>Shift all parts except for the last one, so that the least significant bit of each part lines up with corresponding bit of the last part. Suppose x = 72320354121324</a:t>
            </a:r>
          </a:p>
          <a:p>
            <a:pPr lvl="2">
              <a:lnSpc>
                <a:spcPct val="90000"/>
              </a:lnSpc>
            </a:pPr>
            <a:r>
              <a:rPr lang="en-US" altLang="zh-TW" sz="2000" i="1"/>
              <a:t>x</a:t>
            </a:r>
            <a:r>
              <a:rPr lang="en-US" altLang="zh-TW" sz="2000" baseline="-25000"/>
              <a:t>1</a:t>
            </a:r>
            <a:r>
              <a:rPr lang="en-US" altLang="zh-TW" sz="2000"/>
              <a:t>=723, </a:t>
            </a:r>
            <a:r>
              <a:rPr lang="en-US" altLang="zh-TW" sz="2000" i="1"/>
              <a:t>x</a:t>
            </a:r>
            <a:r>
              <a:rPr lang="en-US" altLang="zh-TW" sz="2000" baseline="-25000"/>
              <a:t>2</a:t>
            </a:r>
            <a:r>
              <a:rPr lang="en-US" altLang="zh-TW" sz="2000"/>
              <a:t>=203, </a:t>
            </a:r>
            <a:r>
              <a:rPr lang="en-US" altLang="zh-TW" sz="2000" i="1"/>
              <a:t>x</a:t>
            </a:r>
            <a:r>
              <a:rPr lang="en-US" altLang="zh-TW" sz="2000" baseline="-25000"/>
              <a:t>3</a:t>
            </a:r>
            <a:r>
              <a:rPr lang="en-US" altLang="zh-TW" sz="2000"/>
              <a:t>=541, </a:t>
            </a:r>
            <a:r>
              <a:rPr lang="en-US" altLang="zh-TW" sz="2000" i="1"/>
              <a:t>x</a:t>
            </a:r>
            <a:r>
              <a:rPr lang="en-US" altLang="zh-TW" sz="2000" baseline="-25000"/>
              <a:t>4</a:t>
            </a:r>
            <a:r>
              <a:rPr lang="en-US" altLang="zh-TW" sz="2000"/>
              <a:t>=213, </a:t>
            </a:r>
            <a:r>
              <a:rPr lang="en-US" altLang="zh-TW" sz="2000" i="1"/>
              <a:t>x</a:t>
            </a:r>
            <a:r>
              <a:rPr lang="en-US" altLang="zh-TW" sz="2000" baseline="-25000"/>
              <a:t>5</a:t>
            </a:r>
            <a:r>
              <a:rPr lang="en-US" altLang="zh-TW" sz="2000"/>
              <a:t>=24, </a:t>
            </a:r>
          </a:p>
          <a:p>
            <a:pPr lvl="2">
              <a:lnSpc>
                <a:spcPct val="90000"/>
              </a:lnSpc>
              <a:buFont typeface="Arial" panose="020B0604020202020204" pitchFamily="34" charset="0"/>
              <a:buNone/>
            </a:pPr>
            <a:r>
              <a:rPr lang="en-US" altLang="zh-TW" sz="2000"/>
              <a:t>index= (</a:t>
            </a:r>
            <a:r>
              <a:rPr lang="en-US" altLang="zh-TW" sz="2000" i="1"/>
              <a:t>x</a:t>
            </a:r>
            <a:r>
              <a:rPr lang="en-US" altLang="zh-TW" sz="2000" baseline="-25000"/>
              <a:t>1 </a:t>
            </a:r>
            <a:r>
              <a:rPr lang="en-US" altLang="zh-TW" sz="2000"/>
              <a:t>+ </a:t>
            </a:r>
            <a:r>
              <a:rPr lang="en-US" altLang="zh-TW" sz="2000" i="1"/>
              <a:t>x</a:t>
            </a:r>
            <a:r>
              <a:rPr lang="en-US" altLang="zh-TW" sz="2000" baseline="-25000"/>
              <a:t>2 </a:t>
            </a:r>
            <a:r>
              <a:rPr lang="en-US" altLang="zh-TW" sz="2000"/>
              <a:t>+ </a:t>
            </a:r>
            <a:r>
              <a:rPr lang="en-US" altLang="zh-TW" sz="2000" i="1"/>
              <a:t>x</a:t>
            </a:r>
            <a:r>
              <a:rPr lang="en-US" altLang="zh-TW" sz="2000" baseline="-25000"/>
              <a:t>3 </a:t>
            </a:r>
            <a:r>
              <a:rPr lang="en-US" altLang="zh-TW" sz="2000"/>
              <a:t>+ </a:t>
            </a:r>
            <a:r>
              <a:rPr lang="en-US" altLang="zh-TW" sz="2000" i="1"/>
              <a:t>x</a:t>
            </a:r>
            <a:r>
              <a:rPr lang="en-US" altLang="zh-TW" sz="2000" baseline="-25000"/>
              <a:t>4 </a:t>
            </a:r>
            <a:r>
              <a:rPr lang="en-US" altLang="zh-TW" sz="2000"/>
              <a:t>+ </a:t>
            </a:r>
            <a:r>
              <a:rPr lang="en-US" altLang="zh-TW" sz="2000" i="1"/>
              <a:t>x</a:t>
            </a:r>
            <a:r>
              <a:rPr lang="en-US" altLang="zh-TW" sz="2000" baseline="-25000"/>
              <a:t>5</a:t>
            </a:r>
            <a:r>
              <a:rPr lang="en-US" altLang="zh-TW" sz="2000"/>
              <a:t>) % 1000 = 1704%1000 = 704</a:t>
            </a:r>
          </a:p>
          <a:p>
            <a:pPr lvl="1">
              <a:lnSpc>
                <a:spcPct val="90000"/>
              </a:lnSpc>
            </a:pPr>
            <a:r>
              <a:rPr lang="en-US" altLang="zh-TW" sz="2400" b="1" i="1">
                <a:solidFill>
                  <a:schemeClr val="hlink"/>
                </a:solidFill>
              </a:rPr>
              <a:t>Boundary folding</a:t>
            </a:r>
            <a:r>
              <a:rPr lang="en-US" altLang="zh-TW" sz="2400"/>
              <a:t> (folding at the boundaries): </a:t>
            </a:r>
            <a:br>
              <a:rPr lang="en-US" altLang="zh-TW" sz="2400"/>
            </a:br>
            <a:r>
              <a:rPr lang="en-US" altLang="zh-TW" sz="2400"/>
              <a:t>reverses every other partition before adding</a:t>
            </a:r>
          </a:p>
          <a:p>
            <a:pPr lvl="2">
              <a:lnSpc>
                <a:spcPct val="90000"/>
              </a:lnSpc>
            </a:pPr>
            <a:r>
              <a:rPr lang="en-US" altLang="zh-TW" sz="2000" i="1"/>
              <a:t>x</a:t>
            </a:r>
            <a:r>
              <a:rPr lang="en-US" altLang="zh-TW" sz="2000" baseline="-25000"/>
              <a:t>1</a:t>
            </a:r>
            <a:r>
              <a:rPr lang="en-US" altLang="zh-TW" sz="2000"/>
              <a:t>=723, </a:t>
            </a:r>
            <a:r>
              <a:rPr lang="en-US" altLang="zh-TW" sz="2000" i="1"/>
              <a:t>x</a:t>
            </a:r>
            <a:r>
              <a:rPr lang="en-US" altLang="zh-TW" sz="2000" baseline="-25000"/>
              <a:t>2</a:t>
            </a:r>
            <a:r>
              <a:rPr lang="en-US" altLang="zh-TW" sz="2000"/>
              <a:t>=</a:t>
            </a:r>
            <a:r>
              <a:rPr lang="en-US" altLang="zh-TW" sz="2000">
                <a:solidFill>
                  <a:schemeClr val="accent1"/>
                </a:solidFill>
              </a:rPr>
              <a:t>302</a:t>
            </a:r>
            <a:r>
              <a:rPr lang="en-US" altLang="zh-TW" sz="2000"/>
              <a:t>, </a:t>
            </a:r>
            <a:r>
              <a:rPr lang="en-US" altLang="zh-TW" sz="2000" i="1"/>
              <a:t>x</a:t>
            </a:r>
            <a:r>
              <a:rPr lang="en-US" altLang="zh-TW" sz="2000" baseline="-25000"/>
              <a:t>3</a:t>
            </a:r>
            <a:r>
              <a:rPr lang="en-US" altLang="zh-TW" sz="2000"/>
              <a:t>=541, </a:t>
            </a:r>
            <a:r>
              <a:rPr lang="en-US" altLang="zh-TW" sz="2000" i="1"/>
              <a:t>x</a:t>
            </a:r>
            <a:r>
              <a:rPr lang="en-US" altLang="zh-TW" sz="2000" baseline="-25000"/>
              <a:t>4</a:t>
            </a:r>
            <a:r>
              <a:rPr lang="en-US" altLang="zh-TW" sz="2000"/>
              <a:t>=</a:t>
            </a:r>
            <a:r>
              <a:rPr lang="en-US" altLang="zh-TW" sz="2000">
                <a:solidFill>
                  <a:schemeClr val="accent1"/>
                </a:solidFill>
              </a:rPr>
              <a:t>312</a:t>
            </a:r>
            <a:r>
              <a:rPr lang="en-US" altLang="zh-TW" sz="2000"/>
              <a:t>, </a:t>
            </a:r>
            <a:r>
              <a:rPr lang="en-US" altLang="zh-TW" sz="2000" i="1"/>
              <a:t>x</a:t>
            </a:r>
            <a:r>
              <a:rPr lang="en-US" altLang="zh-TW" sz="2000" baseline="-25000"/>
              <a:t>5</a:t>
            </a:r>
            <a:r>
              <a:rPr lang="en-US" altLang="zh-TW" sz="2000"/>
              <a:t>=24, index=1902%1000 = 902</a:t>
            </a:r>
          </a:p>
        </p:txBody>
      </p:sp>
      <p:sp>
        <p:nvSpPr>
          <p:cNvPr id="109571" name="Rectangle 2">
            <a:extLst>
              <a:ext uri="{FF2B5EF4-FFF2-40B4-BE49-F238E27FC236}">
                <a16:creationId xmlns:a16="http://schemas.microsoft.com/office/drawing/2014/main" id="{7ED2A2E7-991C-423A-BD94-A0E5A790A86E}"/>
              </a:ext>
            </a:extLst>
          </p:cNvPr>
          <p:cNvSpPr>
            <a:spLocks noChangeArrowheads="1"/>
          </p:cNvSpPr>
          <p:nvPr/>
        </p:nvSpPr>
        <p:spPr bwMode="auto">
          <a:xfrm>
            <a:off x="917575" y="152400"/>
            <a:ext cx="7235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b="1">
                <a:solidFill>
                  <a:srgbClr val="CC3300"/>
                </a:solidFill>
              </a:rPr>
              <a:t>Folding Hash Functions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41E867-5CA6-4CC3-9256-DBDB7545F536}"/>
              </a:ext>
            </a:extLst>
          </p:cNvPr>
          <p:cNvSpPr>
            <a:spLocks noGrp="1"/>
          </p:cNvSpPr>
          <p:nvPr>
            <p:ph type="sldNum" sz="quarter" idx="12"/>
          </p:nvPr>
        </p:nvSpPr>
        <p:spPr/>
        <p:txBody>
          <a:bodyPr/>
          <a:lstStyle/>
          <a:p>
            <a:fld id="{49C32228-6D9E-49D1-A517-76E6C4133E2F}" type="slidenum">
              <a:rPr lang="en-US" altLang="en-US"/>
              <a:pPr/>
              <a:t>14</a:t>
            </a:fld>
            <a:r>
              <a:rPr lang="en-US" altLang="en-US"/>
              <a:t>/40</a:t>
            </a:r>
          </a:p>
        </p:txBody>
      </p:sp>
      <p:sp>
        <p:nvSpPr>
          <p:cNvPr id="5" name="Slide Number Placeholder 3">
            <a:extLst>
              <a:ext uri="{FF2B5EF4-FFF2-40B4-BE49-F238E27FC236}">
                <a16:creationId xmlns:a16="http://schemas.microsoft.com/office/drawing/2014/main" id="{59F907CB-CCEA-4C1B-80DF-773AC8B24651}"/>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26E56FA9-30D5-47E2-AE1E-36DFDFCE9D6E}" type="slidenum">
              <a:rPr lang="en-US" altLang="en-US" sz="1200" b="1">
                <a:solidFill>
                  <a:srgbClr val="FFFFFF"/>
                </a:solidFill>
              </a:rPr>
              <a:pPr algn="ctr" eaLnBrk="1" hangingPunct="1">
                <a:lnSpc>
                  <a:spcPct val="80000"/>
                </a:lnSpc>
              </a:pPr>
              <a:t>14</a:t>
            </a:fld>
            <a:endParaRPr lang="en-US" altLang="en-US" sz="1200" b="1">
              <a:solidFill>
                <a:srgbClr val="FFFFFF"/>
              </a:solidFill>
            </a:endParaRPr>
          </a:p>
        </p:txBody>
      </p:sp>
      <p:sp>
        <p:nvSpPr>
          <p:cNvPr id="323587" name="Rectangle 3">
            <a:extLst>
              <a:ext uri="{FF2B5EF4-FFF2-40B4-BE49-F238E27FC236}">
                <a16:creationId xmlns:a16="http://schemas.microsoft.com/office/drawing/2014/main" id="{ADC0C75C-6C84-4039-899F-04FB1E112546}"/>
              </a:ext>
            </a:extLst>
          </p:cNvPr>
          <p:cNvSpPr>
            <a:spLocks noGrp="1" noChangeArrowheads="1"/>
          </p:cNvSpPr>
          <p:nvPr>
            <p:ph sz="quarter" idx="4294967295"/>
          </p:nvPr>
        </p:nvSpPr>
        <p:spPr>
          <a:xfrm>
            <a:off x="457200" y="1371600"/>
            <a:ext cx="8229600" cy="4802188"/>
          </a:xfrm>
        </p:spPr>
        <p:txBody>
          <a:bodyPr>
            <a:spAutoFit/>
          </a:bodyPr>
          <a:lstStyle/>
          <a:p>
            <a:pPr marL="319088" indent="-319088" eaLnBrk="1" hangingPunct="1">
              <a:lnSpc>
                <a:spcPct val="90000"/>
              </a:lnSpc>
            </a:pPr>
            <a:r>
              <a:rPr lang="en-US" altLang="en-US" sz="2400"/>
              <a:t>In the </a:t>
            </a:r>
            <a:r>
              <a:rPr lang="en-US" altLang="en-US" sz="2400" b="1"/>
              <a:t>mid-square</a:t>
            </a:r>
            <a:r>
              <a:rPr lang="en-US" altLang="en-US" sz="2400"/>
              <a:t> method, the key is </a:t>
            </a:r>
            <a:r>
              <a:rPr lang="en-US" altLang="en-US" sz="2400" i="1"/>
              <a:t>squared </a:t>
            </a:r>
            <a:r>
              <a:rPr lang="en-US" altLang="en-US" sz="2400"/>
              <a:t>and the middle or </a:t>
            </a:r>
            <a:r>
              <a:rPr lang="en-US" altLang="en-US" sz="2400" i="1"/>
              <a:t>mid </a:t>
            </a:r>
            <a:r>
              <a:rPr lang="en-US" altLang="en-US" sz="2400"/>
              <a:t>part of the result is used as the address</a:t>
            </a:r>
          </a:p>
          <a:p>
            <a:pPr marL="319088" indent="-319088" eaLnBrk="1" hangingPunct="1">
              <a:lnSpc>
                <a:spcPct val="90000"/>
              </a:lnSpc>
              <a:buFontTx/>
              <a:buNone/>
            </a:pPr>
            <a:r>
              <a:rPr lang="en-US" altLang="en-US" sz="2400"/>
              <a:t>    Exp: key = 3121</a:t>
            </a:r>
            <a:r>
              <a:rPr lang="en-US" altLang="en-US" sz="2400">
                <a:cs typeface="Arial" panose="020B0604020202020204" pitchFamily="34" charset="0"/>
              </a:rPr>
              <a:t>² = 9 7</a:t>
            </a:r>
            <a:r>
              <a:rPr lang="en-US" altLang="en-US" sz="2400" u="sng">
                <a:cs typeface="Arial" panose="020B0604020202020204" pitchFamily="34" charset="0"/>
              </a:rPr>
              <a:t>40 6</a:t>
            </a:r>
            <a:r>
              <a:rPr lang="en-US" altLang="en-US" sz="2400">
                <a:cs typeface="Arial" panose="020B0604020202020204" pitchFamily="34" charset="0"/>
              </a:rPr>
              <a:t>41</a:t>
            </a:r>
            <a:r>
              <a:rPr lang="en-US" altLang="en-US" sz="2400"/>
              <a:t> -&gt;index = 406 mod Tsize</a:t>
            </a:r>
          </a:p>
          <a:p>
            <a:pPr marL="319088" indent="-319088" eaLnBrk="1" hangingPunct="1">
              <a:lnSpc>
                <a:spcPct val="90000"/>
              </a:lnSpc>
              <a:buFontTx/>
              <a:buNone/>
            </a:pPr>
            <a:r>
              <a:rPr lang="en-US" altLang="zh-TW" sz="2400"/>
              <a:t>	Since the middle bits of the square usually depend upon all the characters in a key, there is high probability that different keys will produce different hash indexes.</a:t>
            </a:r>
            <a:endParaRPr lang="en-US" altLang="en-US" sz="2400"/>
          </a:p>
          <a:p>
            <a:pPr marL="319088" indent="-319088" eaLnBrk="1" hangingPunct="1">
              <a:lnSpc>
                <a:spcPct val="90000"/>
              </a:lnSpc>
            </a:pPr>
            <a:r>
              <a:rPr lang="en-US" altLang="en-US" sz="2400"/>
              <a:t>In the </a:t>
            </a:r>
            <a:r>
              <a:rPr lang="en-US" altLang="en-US" sz="2400" b="1"/>
              <a:t>extraction</a:t>
            </a:r>
            <a:r>
              <a:rPr lang="en-US" altLang="en-US" sz="2400"/>
              <a:t> method, only a part of the key is used to compute the address</a:t>
            </a:r>
          </a:p>
          <a:p>
            <a:pPr marL="319088" indent="-319088" eaLnBrk="1" hangingPunct="1">
              <a:lnSpc>
                <a:spcPct val="90000"/>
              </a:lnSpc>
              <a:buFontTx/>
              <a:buNone/>
            </a:pPr>
            <a:r>
              <a:rPr lang="en-US" altLang="en-US" sz="2400"/>
              <a:t>    Exp: 123-45-6789-&gt;</a:t>
            </a:r>
            <a:r>
              <a:rPr lang="en-US" altLang="en-US" sz="2400" u="sng"/>
              <a:t>12</a:t>
            </a:r>
            <a:r>
              <a:rPr lang="en-US" altLang="en-US" sz="2400"/>
              <a:t>34-5-67</a:t>
            </a:r>
            <a:r>
              <a:rPr lang="en-US" altLang="en-US" sz="2400" u="sng"/>
              <a:t>89 </a:t>
            </a:r>
            <a:r>
              <a:rPr lang="en-US" altLang="en-US" sz="2400"/>
              <a:t>-&gt; index = 1289 mod TSize</a:t>
            </a:r>
          </a:p>
          <a:p>
            <a:pPr marL="319088" indent="-319088" eaLnBrk="1" hangingPunct="1">
              <a:lnSpc>
                <a:spcPct val="90000"/>
              </a:lnSpc>
            </a:pPr>
            <a:r>
              <a:rPr lang="en-US" altLang="en-US" sz="2400"/>
              <a:t>Using the </a:t>
            </a:r>
            <a:r>
              <a:rPr lang="en-US" altLang="en-US" sz="2400" b="1"/>
              <a:t>radix transformation</a:t>
            </a:r>
            <a:r>
              <a:rPr lang="en-US" altLang="en-US" sz="2400"/>
              <a:t>, the key </a:t>
            </a:r>
            <a:r>
              <a:rPr lang="en-US" altLang="en-US" sz="2400" i="1"/>
              <a:t>K </a:t>
            </a:r>
            <a:r>
              <a:rPr lang="en-US" altLang="en-US" sz="2400"/>
              <a:t>is transformed into another number base; </a:t>
            </a:r>
            <a:r>
              <a:rPr lang="en-US" altLang="en-US" sz="2400" i="1"/>
              <a:t>K </a:t>
            </a:r>
            <a:r>
              <a:rPr lang="en-US" altLang="en-US" sz="2400"/>
              <a:t>is expressed in a numerical system using a different radix. </a:t>
            </a:r>
          </a:p>
          <a:p>
            <a:pPr marL="319088" indent="-319088" eaLnBrk="1" hangingPunct="1">
              <a:lnSpc>
                <a:spcPct val="90000"/>
              </a:lnSpc>
              <a:buFontTx/>
              <a:buNone/>
            </a:pPr>
            <a:r>
              <a:rPr lang="en-US" altLang="en-US" sz="2400"/>
              <a:t>    Exp: 345</a:t>
            </a:r>
            <a:r>
              <a:rPr lang="en-US" altLang="en-US" sz="2400" baseline="-25000"/>
              <a:t>10</a:t>
            </a:r>
            <a:r>
              <a:rPr lang="en-US" altLang="en-US" sz="2400"/>
              <a:t> = 423</a:t>
            </a:r>
            <a:r>
              <a:rPr lang="en-US" altLang="en-US" sz="2400" baseline="-25000"/>
              <a:t>9</a:t>
            </a:r>
            <a:r>
              <a:rPr lang="en-US" altLang="en-US" sz="2400"/>
              <a:t>  -&gt; index = 423 mod TSize</a:t>
            </a:r>
          </a:p>
        </p:txBody>
      </p:sp>
      <p:graphicFrame>
        <p:nvGraphicFramePr>
          <p:cNvPr id="111620" name="Object 2">
            <a:extLst>
              <a:ext uri="{FF2B5EF4-FFF2-40B4-BE49-F238E27FC236}">
                <a16:creationId xmlns:a16="http://schemas.microsoft.com/office/drawing/2014/main" id="{CC5C1B9F-DBEE-4710-AD1D-B1353B4AAB1A}"/>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30"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1" name="Rectangle 2">
            <a:extLst>
              <a:ext uri="{FF2B5EF4-FFF2-40B4-BE49-F238E27FC236}">
                <a16:creationId xmlns:a16="http://schemas.microsoft.com/office/drawing/2014/main" id="{E3E13C63-184A-475D-AF9D-F2181DC2F2C1}"/>
              </a:ext>
            </a:extLst>
          </p:cNvPr>
          <p:cNvSpPr>
            <a:spLocks noChangeArrowheads="1"/>
          </p:cNvSpPr>
          <p:nvPr/>
        </p:nvSpPr>
        <p:spPr bwMode="auto">
          <a:xfrm>
            <a:off x="762000" y="495300"/>
            <a:ext cx="7235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b="1">
                <a:solidFill>
                  <a:srgbClr val="CC3300"/>
                </a:solidFill>
              </a:rPr>
              <a:t>Other Hash Functions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19DE26B-D3B3-42CE-8679-A5ED47F84FFC}"/>
              </a:ext>
            </a:extLst>
          </p:cNvPr>
          <p:cNvSpPr>
            <a:spLocks noGrp="1"/>
          </p:cNvSpPr>
          <p:nvPr>
            <p:ph type="sldNum" sz="quarter" idx="12"/>
          </p:nvPr>
        </p:nvSpPr>
        <p:spPr/>
        <p:txBody>
          <a:bodyPr/>
          <a:lstStyle/>
          <a:p>
            <a:fld id="{274477CF-829F-4C32-AC9D-A62987C90D1E}" type="slidenum">
              <a:rPr lang="en-US" altLang="en-US"/>
              <a:pPr/>
              <a:t>15</a:t>
            </a:fld>
            <a:r>
              <a:rPr lang="en-US" altLang="en-US"/>
              <a:t>/40</a:t>
            </a:r>
          </a:p>
        </p:txBody>
      </p:sp>
      <p:sp>
        <p:nvSpPr>
          <p:cNvPr id="18434" name="Footer Placeholder 4">
            <a:extLst>
              <a:ext uri="{FF2B5EF4-FFF2-40B4-BE49-F238E27FC236}">
                <a16:creationId xmlns:a16="http://schemas.microsoft.com/office/drawing/2014/main" id="{9281B5E7-A231-42E3-8E97-863E0FE71E2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8436" name="Title 1">
            <a:extLst>
              <a:ext uri="{FF2B5EF4-FFF2-40B4-BE49-F238E27FC236}">
                <a16:creationId xmlns:a16="http://schemas.microsoft.com/office/drawing/2014/main" id="{F8522363-CD65-4277-AABE-E7B5EA1A7AF3}"/>
              </a:ext>
            </a:extLst>
          </p:cNvPr>
          <p:cNvSpPr>
            <a:spLocks noGrp="1"/>
          </p:cNvSpPr>
          <p:nvPr>
            <p:ph type="title" idx="4294967295"/>
          </p:nvPr>
        </p:nvSpPr>
        <p:spPr>
          <a:xfrm>
            <a:off x="917575" y="495300"/>
            <a:ext cx="6854825" cy="701675"/>
          </a:xfrm>
        </p:spPr>
        <p:txBody>
          <a:bodyPr>
            <a:spAutoFit/>
          </a:bodyPr>
          <a:lstStyle/>
          <a:p>
            <a:pPr eaLnBrk="1" hangingPunct="1"/>
            <a:r>
              <a:rPr lang="en-US" altLang="en-US" sz="4000" b="1">
                <a:solidFill>
                  <a:srgbClr val="CC3300"/>
                </a:solidFill>
              </a:rPr>
              <a:t>Collision</a:t>
            </a:r>
          </a:p>
        </p:txBody>
      </p:sp>
      <p:sp>
        <p:nvSpPr>
          <p:cNvPr id="4" name="Slide Number Placeholder 3">
            <a:extLst>
              <a:ext uri="{FF2B5EF4-FFF2-40B4-BE49-F238E27FC236}">
                <a16:creationId xmlns:a16="http://schemas.microsoft.com/office/drawing/2014/main" id="{8AD94417-7689-4F46-AFAE-C379F4714E1C}"/>
              </a:ext>
            </a:extLst>
          </p:cNvPr>
          <p:cNvSpPr txBox="1">
            <a:spLocks noGrp="1"/>
          </p:cNvSpPr>
          <p:nvPr/>
        </p:nvSpPr>
        <p:spPr>
          <a:xfrm>
            <a:off x="0" y="1143000"/>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4464FC8F-E431-4C29-8410-DAAEA13A063A}" type="slidenum">
              <a:rPr lang="en-US" altLang="en-US" sz="1200" b="1">
                <a:solidFill>
                  <a:srgbClr val="FFFFFF"/>
                </a:solidFill>
              </a:rPr>
              <a:pPr algn="ctr" eaLnBrk="1" hangingPunct="1">
                <a:lnSpc>
                  <a:spcPct val="80000"/>
                </a:lnSpc>
              </a:pPr>
              <a:t>15</a:t>
            </a:fld>
            <a:endParaRPr lang="en-US" altLang="en-US" sz="1200" b="1">
              <a:solidFill>
                <a:srgbClr val="FFFFFF"/>
              </a:solidFill>
            </a:endParaRPr>
          </a:p>
        </p:txBody>
      </p:sp>
      <p:sp>
        <p:nvSpPr>
          <p:cNvPr id="18438" name="Content Placeholder 4">
            <a:extLst>
              <a:ext uri="{FF2B5EF4-FFF2-40B4-BE49-F238E27FC236}">
                <a16:creationId xmlns:a16="http://schemas.microsoft.com/office/drawing/2014/main" id="{DC061BE4-BB5A-42BB-B825-94AD9CD50A06}"/>
              </a:ext>
            </a:extLst>
          </p:cNvPr>
          <p:cNvSpPr>
            <a:spLocks noGrp="1"/>
          </p:cNvSpPr>
          <p:nvPr>
            <p:ph sz="quarter" idx="4294967295"/>
          </p:nvPr>
        </p:nvSpPr>
        <p:spPr>
          <a:xfrm>
            <a:off x="457200" y="1319213"/>
            <a:ext cx="8229600" cy="1066800"/>
          </a:xfrm>
        </p:spPr>
        <p:txBody>
          <a:bodyPr>
            <a:spAutoFit/>
          </a:bodyPr>
          <a:lstStyle/>
          <a:p>
            <a:pPr marL="319088" indent="-319088" eaLnBrk="1" hangingPunct="1"/>
            <a:r>
              <a:rPr lang="en-US" altLang="en-US"/>
              <a:t>Collisions occur when different elements are mapped to the same cell</a:t>
            </a:r>
          </a:p>
        </p:txBody>
      </p:sp>
      <p:pic>
        <p:nvPicPr>
          <p:cNvPr id="18439" name="Picture 3">
            <a:extLst>
              <a:ext uri="{FF2B5EF4-FFF2-40B4-BE49-F238E27FC236}">
                <a16:creationId xmlns:a16="http://schemas.microsoft.com/office/drawing/2014/main" id="{B549FDBB-B661-4AAF-B886-3858277F9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09813"/>
            <a:ext cx="4648200" cy="367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AEC02ACF-2AF5-4F4D-AD16-6D066A7DC3A4}"/>
              </a:ext>
            </a:extLst>
          </p:cNvPr>
          <p:cNvSpPr>
            <a:spLocks noGrp="1"/>
          </p:cNvSpPr>
          <p:nvPr>
            <p:ph type="sldNum" sz="quarter" idx="12"/>
          </p:nvPr>
        </p:nvSpPr>
        <p:spPr/>
        <p:txBody>
          <a:bodyPr/>
          <a:lstStyle/>
          <a:p>
            <a:fld id="{ECD8B6AB-E10E-4382-9A1D-3DE6483D82B0}" type="slidenum">
              <a:rPr lang="en-US" altLang="en-US"/>
              <a:pPr/>
              <a:t>16</a:t>
            </a:fld>
            <a:r>
              <a:rPr lang="en-US" altLang="en-US"/>
              <a:t>/40</a:t>
            </a:r>
          </a:p>
        </p:txBody>
      </p:sp>
      <p:sp>
        <p:nvSpPr>
          <p:cNvPr id="19458" name="Footer Placeholder 4">
            <a:extLst>
              <a:ext uri="{FF2B5EF4-FFF2-40B4-BE49-F238E27FC236}">
                <a16:creationId xmlns:a16="http://schemas.microsoft.com/office/drawing/2014/main" id="{C82EA877-F21E-4044-AF8F-00071BB0899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9460" name="Rectangle 2">
            <a:extLst>
              <a:ext uri="{FF2B5EF4-FFF2-40B4-BE49-F238E27FC236}">
                <a16:creationId xmlns:a16="http://schemas.microsoft.com/office/drawing/2014/main" id="{4AA7C668-7B5A-4331-B01B-54B0A9048DE0}"/>
              </a:ext>
            </a:extLst>
          </p:cNvPr>
          <p:cNvSpPr>
            <a:spLocks noGrp="1" noChangeArrowheads="1"/>
          </p:cNvSpPr>
          <p:nvPr>
            <p:ph type="title" idx="4294967295"/>
          </p:nvPr>
        </p:nvSpPr>
        <p:spPr>
          <a:xfrm>
            <a:off x="838200" y="152400"/>
            <a:ext cx="7162800" cy="701675"/>
          </a:xfrm>
        </p:spPr>
        <p:txBody>
          <a:bodyPr>
            <a:spAutoFit/>
          </a:bodyPr>
          <a:lstStyle/>
          <a:p>
            <a:pPr eaLnBrk="1" hangingPunct="1"/>
            <a:r>
              <a:rPr lang="en-US" altLang="en-US" sz="4000" b="1">
                <a:solidFill>
                  <a:srgbClr val="CC3300"/>
                </a:solidFill>
              </a:rPr>
              <a:t>Collision Resolution</a:t>
            </a:r>
          </a:p>
        </p:txBody>
      </p:sp>
      <p:sp>
        <p:nvSpPr>
          <p:cNvPr id="4" name="Slide Number Placeholder 3">
            <a:extLst>
              <a:ext uri="{FF2B5EF4-FFF2-40B4-BE49-F238E27FC236}">
                <a16:creationId xmlns:a16="http://schemas.microsoft.com/office/drawing/2014/main" id="{2118A9DA-789E-42B3-9AC8-3E9F45706550}"/>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C6817C89-B9FF-4319-9863-EF35F63A5CEC}" type="slidenum">
              <a:rPr lang="en-US" altLang="en-US" sz="1200" b="1">
                <a:solidFill>
                  <a:srgbClr val="FFFFFF"/>
                </a:solidFill>
              </a:rPr>
              <a:pPr algn="ctr" eaLnBrk="1" hangingPunct="1">
                <a:lnSpc>
                  <a:spcPct val="80000"/>
                </a:lnSpc>
              </a:pPr>
              <a:t>16</a:t>
            </a:fld>
            <a:endParaRPr lang="en-US" altLang="en-US" sz="1200" b="1">
              <a:solidFill>
                <a:srgbClr val="FFFFFF"/>
              </a:solidFill>
            </a:endParaRPr>
          </a:p>
        </p:txBody>
      </p:sp>
      <p:sp>
        <p:nvSpPr>
          <p:cNvPr id="19462" name="Rectangle 2">
            <a:extLst>
              <a:ext uri="{FF2B5EF4-FFF2-40B4-BE49-F238E27FC236}">
                <a16:creationId xmlns:a16="http://schemas.microsoft.com/office/drawing/2014/main" id="{8555501A-E9BC-4E90-8240-A618D6259599}"/>
              </a:ext>
            </a:extLst>
          </p:cNvPr>
          <p:cNvSpPr>
            <a:spLocks noChangeArrowheads="1"/>
          </p:cNvSpPr>
          <p:nvPr/>
        </p:nvSpPr>
        <p:spPr bwMode="auto">
          <a:xfrm>
            <a:off x="762000" y="762000"/>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3200" b="1" i="1">
                <a:solidFill>
                  <a:schemeClr val="hlink"/>
                </a:solidFill>
                <a:latin typeface="Calibri" panose="020F0502020204030204" pitchFamily="34" charset="0"/>
              </a:rPr>
              <a:t>Open addressing method</a:t>
            </a:r>
          </a:p>
        </p:txBody>
      </p:sp>
      <p:sp>
        <p:nvSpPr>
          <p:cNvPr id="19463" name="Text Box 6">
            <a:extLst>
              <a:ext uri="{FF2B5EF4-FFF2-40B4-BE49-F238E27FC236}">
                <a16:creationId xmlns:a16="http://schemas.microsoft.com/office/drawing/2014/main" id="{EAF80F71-91CC-42DA-BD7F-337A4E449FEA}"/>
              </a:ext>
            </a:extLst>
          </p:cNvPr>
          <p:cNvSpPr txBox="1">
            <a:spLocks noChangeArrowheads="1"/>
          </p:cNvSpPr>
          <p:nvPr/>
        </p:nvSpPr>
        <p:spPr bwMode="auto">
          <a:xfrm>
            <a:off x="228600" y="1371600"/>
            <a:ext cx="8610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400"/>
              <a:t>In the </a:t>
            </a:r>
            <a:r>
              <a:rPr lang="en-US" altLang="en-US" sz="2400" b="1"/>
              <a:t>open addressing</a:t>
            </a:r>
            <a:r>
              <a:rPr lang="en-US" altLang="en-US" sz="2400"/>
              <a:t> method, when a key x collides with another key, the collision is resolved by finding an available table entry other than the position (address) to which the colliding key is originally hashed. Thus, if the position  k = h(x) is used, then the following postions are tried: </a:t>
            </a:r>
          </a:p>
          <a:p>
            <a:pPr eaLnBrk="1" hangingPunct="1"/>
            <a:r>
              <a:rPr lang="en-US" altLang="en-US" sz="2400" i="1"/>
              <a:t>	k = h</a:t>
            </a:r>
            <a:r>
              <a:rPr lang="en-US" altLang="en-US" sz="2400" i="1" baseline="-25000"/>
              <a:t>i</a:t>
            </a:r>
            <a:r>
              <a:rPr lang="en-US" altLang="en-US" sz="2400"/>
              <a:t>(x) = </a:t>
            </a:r>
            <a:r>
              <a:rPr lang="en-US" altLang="en-US" sz="2400" i="1"/>
              <a:t>h</a:t>
            </a:r>
            <a:r>
              <a:rPr lang="en-US" altLang="en-US" sz="2400"/>
              <a:t>(x)+ p(</a:t>
            </a:r>
            <a:r>
              <a:rPr lang="en-US" altLang="en-US" sz="2400" i="1"/>
              <a:t>i</a:t>
            </a:r>
            <a:r>
              <a:rPr lang="en-US" altLang="en-US" sz="2400"/>
              <a:t>) mod </a:t>
            </a:r>
            <a:r>
              <a:rPr lang="en-US" altLang="en-US" sz="2400" i="1"/>
              <a:t>M,  i = 1, 2, ... </a:t>
            </a:r>
            <a:r>
              <a:rPr lang="en-US" altLang="en-US" sz="2400"/>
              <a:t>(M = </a:t>
            </a:r>
            <a:r>
              <a:rPr lang="en-US" altLang="en-US" sz="2400" i="1"/>
              <a:t>Tsize)</a:t>
            </a:r>
          </a:p>
          <a:p>
            <a:pPr eaLnBrk="1" hangingPunct="1"/>
            <a:endParaRPr lang="en-US" altLang="en-US" sz="2400"/>
          </a:p>
          <a:p>
            <a:pPr lvl="1" eaLnBrk="1" hangingPunct="1">
              <a:buFontTx/>
              <a:buChar char="•"/>
            </a:pPr>
            <a:r>
              <a:rPr lang="en-US" altLang="en-US" sz="2400"/>
              <a:t>The simplest method is </a:t>
            </a:r>
            <a:r>
              <a:rPr lang="en-US" altLang="en-US" sz="2400" b="1"/>
              <a:t>linear probing</a:t>
            </a:r>
            <a:r>
              <a:rPr lang="en-US" altLang="en-US" sz="2400" i="1"/>
              <a:t>, </a:t>
            </a:r>
            <a:r>
              <a:rPr lang="en-US" altLang="en-US" sz="2400"/>
              <a:t>for which </a:t>
            </a:r>
            <a:r>
              <a:rPr lang="en-US" altLang="en-US" sz="2400" i="1"/>
              <a:t>p</a:t>
            </a:r>
            <a:r>
              <a:rPr lang="en-US" altLang="en-US" sz="2400"/>
              <a:t>(</a:t>
            </a:r>
            <a:r>
              <a:rPr lang="en-US" altLang="en-US" sz="2400" i="1"/>
              <a:t>i</a:t>
            </a:r>
            <a:r>
              <a:rPr lang="en-US" altLang="en-US" sz="2400"/>
              <a:t>) = </a:t>
            </a:r>
            <a:r>
              <a:rPr lang="en-US" altLang="en-US" sz="2400" i="1"/>
              <a:t>i, </a:t>
            </a:r>
            <a:r>
              <a:rPr lang="en-US" altLang="en-US" sz="2400"/>
              <a:t>and for the </a:t>
            </a:r>
            <a:r>
              <a:rPr lang="en-US" altLang="en-US" sz="2400" i="1"/>
              <a:t>ith </a:t>
            </a:r>
            <a:r>
              <a:rPr lang="en-US" altLang="en-US" sz="2400"/>
              <a:t>probe, the position to be tried is (</a:t>
            </a:r>
            <a:r>
              <a:rPr lang="en-US" altLang="en-US" sz="2400" i="1"/>
              <a:t>h</a:t>
            </a:r>
            <a:r>
              <a:rPr lang="en-US" altLang="en-US" sz="2400"/>
              <a:t>(x) + </a:t>
            </a:r>
            <a:r>
              <a:rPr lang="en-US" altLang="en-US" sz="2400" i="1"/>
              <a:t>i</a:t>
            </a:r>
            <a:r>
              <a:rPr lang="en-US" altLang="en-US" sz="2400"/>
              <a:t>) mod M</a:t>
            </a:r>
            <a:r>
              <a:rPr lang="en-US" altLang="en-US" sz="2400" i="1"/>
              <a:t>, i = 1,2,…</a:t>
            </a:r>
          </a:p>
          <a:p>
            <a:pPr lvl="1" eaLnBrk="1" hangingPunct="1"/>
            <a:endParaRPr lang="en-US" altLang="en-US" sz="2400" i="1"/>
          </a:p>
          <a:p>
            <a:pPr lvl="1" eaLnBrk="1" hangingPunct="1">
              <a:buFontTx/>
              <a:buChar char="•"/>
            </a:pPr>
            <a:r>
              <a:rPr lang="en-US" altLang="en-US" sz="2400" b="1"/>
              <a:t>Quadratic</a:t>
            </a:r>
            <a:r>
              <a:rPr lang="en-US" altLang="en-US" sz="2400"/>
              <a:t>: p(i) = i</a:t>
            </a:r>
            <a:r>
              <a:rPr lang="en-US" altLang="en-US" sz="2400" baseline="30000"/>
              <a:t>2</a:t>
            </a:r>
            <a:r>
              <a:rPr lang="en-US" altLang="en-US" sz="2400"/>
              <a:t> thus the position to be tried is (</a:t>
            </a:r>
            <a:r>
              <a:rPr lang="en-US" altLang="en-US" sz="2400" i="1"/>
              <a:t>h</a:t>
            </a:r>
            <a:r>
              <a:rPr lang="en-US" altLang="en-US" sz="2400"/>
              <a:t>(x) + i</a:t>
            </a:r>
            <a:r>
              <a:rPr lang="en-US" altLang="en-US" sz="2400" baseline="30000"/>
              <a:t>2</a:t>
            </a:r>
            <a:r>
              <a:rPr lang="en-US" altLang="en-US" sz="2400"/>
              <a:t>) mod M</a:t>
            </a:r>
            <a:r>
              <a:rPr lang="en-US" altLang="en-US" sz="2400" i="1"/>
              <a:t>, i = 1,2,…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47D97A0-04B9-43FC-92D3-32F14B8F0145}"/>
              </a:ext>
            </a:extLst>
          </p:cNvPr>
          <p:cNvSpPr>
            <a:spLocks noGrp="1"/>
          </p:cNvSpPr>
          <p:nvPr>
            <p:ph type="sldNum" sz="quarter" idx="12"/>
          </p:nvPr>
        </p:nvSpPr>
        <p:spPr/>
        <p:txBody>
          <a:bodyPr/>
          <a:lstStyle/>
          <a:p>
            <a:fld id="{367C8944-930C-4400-89E8-3B7F2C496D83}" type="slidenum">
              <a:rPr lang="en-US" altLang="en-US"/>
              <a:pPr/>
              <a:t>17</a:t>
            </a:fld>
            <a:r>
              <a:rPr lang="en-US" altLang="en-US"/>
              <a:t>/40</a:t>
            </a:r>
          </a:p>
        </p:txBody>
      </p:sp>
      <p:sp>
        <p:nvSpPr>
          <p:cNvPr id="20482" name="Footer Placeholder 4">
            <a:extLst>
              <a:ext uri="{FF2B5EF4-FFF2-40B4-BE49-F238E27FC236}">
                <a16:creationId xmlns:a16="http://schemas.microsoft.com/office/drawing/2014/main" id="{733C066C-027E-496B-8851-017D4B302CB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0484" name="Title 1">
            <a:extLst>
              <a:ext uri="{FF2B5EF4-FFF2-40B4-BE49-F238E27FC236}">
                <a16:creationId xmlns:a16="http://schemas.microsoft.com/office/drawing/2014/main" id="{36534A07-D3EA-4042-9F92-0044BE5E2D1F}"/>
              </a:ext>
            </a:extLst>
          </p:cNvPr>
          <p:cNvSpPr>
            <a:spLocks noGrp="1"/>
          </p:cNvSpPr>
          <p:nvPr>
            <p:ph type="title" idx="4294967295"/>
          </p:nvPr>
        </p:nvSpPr>
        <p:spPr>
          <a:xfrm>
            <a:off x="1219200" y="180975"/>
            <a:ext cx="6629400" cy="1190625"/>
          </a:xfrm>
        </p:spPr>
        <p:txBody>
          <a:bodyPr>
            <a:spAutoFit/>
          </a:bodyPr>
          <a:lstStyle/>
          <a:p>
            <a:pPr eaLnBrk="1" hangingPunct="1"/>
            <a:r>
              <a:rPr lang="en-US" altLang="en-US" sz="3600" b="1">
                <a:solidFill>
                  <a:srgbClr val="CC3300"/>
                </a:solidFill>
              </a:rPr>
              <a:t>Search an item in hash tables using linear Probing</a:t>
            </a:r>
            <a:endParaRPr lang="en-US" altLang="en-US" sz="3600" b="1" i="1">
              <a:solidFill>
                <a:srgbClr val="CC3300"/>
              </a:solidFill>
            </a:endParaRPr>
          </a:p>
        </p:txBody>
      </p:sp>
      <p:sp>
        <p:nvSpPr>
          <p:cNvPr id="20485" name="Content Placeholder 4">
            <a:extLst>
              <a:ext uri="{FF2B5EF4-FFF2-40B4-BE49-F238E27FC236}">
                <a16:creationId xmlns:a16="http://schemas.microsoft.com/office/drawing/2014/main" id="{12035922-DCC9-40A6-AF44-C693D4162C72}"/>
              </a:ext>
            </a:extLst>
          </p:cNvPr>
          <p:cNvSpPr>
            <a:spLocks noGrp="1"/>
          </p:cNvSpPr>
          <p:nvPr>
            <p:ph sz="quarter" idx="4294967295"/>
          </p:nvPr>
        </p:nvSpPr>
        <p:spPr>
          <a:xfrm>
            <a:off x="609600" y="1589088"/>
            <a:ext cx="3886200" cy="4327525"/>
          </a:xfrm>
        </p:spPr>
        <p:txBody>
          <a:bodyPr>
            <a:spAutoFit/>
          </a:bodyPr>
          <a:lstStyle/>
          <a:p>
            <a:pPr marL="319088" indent="-319088" eaLnBrk="1" hangingPunct="1">
              <a:lnSpc>
                <a:spcPct val="80000"/>
              </a:lnSpc>
            </a:pPr>
            <a:r>
              <a:rPr lang="en-US" altLang="en-US" sz="2400"/>
              <a:t>Consider a hash table A that uses linear probing</a:t>
            </a:r>
          </a:p>
          <a:p>
            <a:pPr marL="319088" indent="-319088" eaLnBrk="1" hangingPunct="1">
              <a:lnSpc>
                <a:spcPct val="80000"/>
              </a:lnSpc>
            </a:pPr>
            <a:r>
              <a:rPr lang="en-US" altLang="en-US" sz="2400"/>
              <a:t>get(k)</a:t>
            </a:r>
          </a:p>
          <a:p>
            <a:pPr marL="639763" lvl="1" indent="-273050" eaLnBrk="1" hangingPunct="1">
              <a:lnSpc>
                <a:spcPct val="80000"/>
              </a:lnSpc>
            </a:pPr>
            <a:r>
              <a:rPr lang="en-US" altLang="en-US" sz="2400"/>
              <a:t>We start at cell h(k) </a:t>
            </a:r>
          </a:p>
          <a:p>
            <a:pPr marL="639763" lvl="1" indent="-273050" eaLnBrk="1" hangingPunct="1">
              <a:lnSpc>
                <a:spcPct val="80000"/>
              </a:lnSpc>
            </a:pPr>
            <a:r>
              <a:rPr lang="en-US" altLang="en-US" sz="2400"/>
              <a:t>We probe consecutive locations until one of the following occurs</a:t>
            </a:r>
          </a:p>
          <a:p>
            <a:pPr marL="639763" lvl="1" indent="-273050" eaLnBrk="1" hangingPunct="1">
              <a:lnSpc>
                <a:spcPct val="80000"/>
              </a:lnSpc>
            </a:pPr>
            <a:r>
              <a:rPr lang="en-US" altLang="en-US" sz="2400"/>
              <a:t>An item with key k is found, or</a:t>
            </a:r>
          </a:p>
          <a:p>
            <a:pPr marL="639763" lvl="1" indent="-273050" eaLnBrk="1" hangingPunct="1">
              <a:lnSpc>
                <a:spcPct val="80000"/>
              </a:lnSpc>
            </a:pPr>
            <a:r>
              <a:rPr lang="en-US" altLang="en-US" sz="2400"/>
              <a:t>An empty cell is found, or</a:t>
            </a:r>
          </a:p>
          <a:p>
            <a:pPr marL="639763" lvl="1" indent="-273050" eaLnBrk="1" hangingPunct="1">
              <a:lnSpc>
                <a:spcPct val="80000"/>
              </a:lnSpc>
            </a:pPr>
            <a:r>
              <a:rPr lang="en-US" altLang="en-US" sz="2400"/>
              <a:t> N cells have been unsuccessfully probed </a:t>
            </a:r>
          </a:p>
        </p:txBody>
      </p:sp>
      <p:sp>
        <p:nvSpPr>
          <p:cNvPr id="20486" name="Content Placeholder 5">
            <a:extLst>
              <a:ext uri="{FF2B5EF4-FFF2-40B4-BE49-F238E27FC236}">
                <a16:creationId xmlns:a16="http://schemas.microsoft.com/office/drawing/2014/main" id="{19F9E040-922A-4687-8906-4B64A46D2D3A}"/>
              </a:ext>
            </a:extLst>
          </p:cNvPr>
          <p:cNvSpPr>
            <a:spLocks noGrp="1"/>
          </p:cNvSpPr>
          <p:nvPr>
            <p:ph sz="quarter" idx="4294967295"/>
          </p:nvPr>
        </p:nvSpPr>
        <p:spPr>
          <a:xfrm>
            <a:off x="4845050" y="1589088"/>
            <a:ext cx="3886200" cy="4572000"/>
          </a:xfrm>
        </p:spPr>
        <p:txBody>
          <a:bodyPr/>
          <a:lstStyle/>
          <a:p>
            <a:pPr marL="319088" indent="-319088" eaLnBrk="1" hangingPunct="1">
              <a:lnSpc>
                <a:spcPct val="80000"/>
              </a:lnSpc>
            </a:pPr>
            <a:endParaRPr lang="en-US" altLang="en-US" sz="3000"/>
          </a:p>
        </p:txBody>
      </p:sp>
      <p:sp>
        <p:nvSpPr>
          <p:cNvPr id="4" name="Slide Number Placeholder 3">
            <a:extLst>
              <a:ext uri="{FF2B5EF4-FFF2-40B4-BE49-F238E27FC236}">
                <a16:creationId xmlns:a16="http://schemas.microsoft.com/office/drawing/2014/main" id="{FC8021CB-E991-4835-80D2-D72F0C0FA968}"/>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9A86F768-1586-4E34-AE24-83C3D022B2B8}" type="slidenum">
              <a:rPr lang="en-US" altLang="en-US" sz="1200" b="1">
                <a:solidFill>
                  <a:srgbClr val="FFFFFF"/>
                </a:solidFill>
              </a:rPr>
              <a:pPr algn="ctr" eaLnBrk="1" hangingPunct="1">
                <a:lnSpc>
                  <a:spcPct val="80000"/>
                </a:lnSpc>
              </a:pPr>
              <a:t>17</a:t>
            </a:fld>
            <a:endParaRPr lang="en-US" altLang="en-US" sz="1200" b="1">
              <a:solidFill>
                <a:srgbClr val="FFFFFF"/>
              </a:solidFill>
            </a:endParaRPr>
          </a:p>
        </p:txBody>
      </p:sp>
      <p:pic>
        <p:nvPicPr>
          <p:cNvPr id="20488" name="Picture 2">
            <a:extLst>
              <a:ext uri="{FF2B5EF4-FFF2-40B4-BE49-F238E27FC236}">
                <a16:creationId xmlns:a16="http://schemas.microsoft.com/office/drawing/2014/main" id="{9A16FB57-76F8-4E73-90CA-7575DCE7D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00200"/>
            <a:ext cx="3962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3D6C9DA-9F99-44E7-B3AC-353B9982A14F}"/>
              </a:ext>
            </a:extLst>
          </p:cNvPr>
          <p:cNvSpPr>
            <a:spLocks noGrp="1"/>
          </p:cNvSpPr>
          <p:nvPr>
            <p:ph type="sldNum" sz="quarter" idx="12"/>
          </p:nvPr>
        </p:nvSpPr>
        <p:spPr/>
        <p:txBody>
          <a:bodyPr/>
          <a:lstStyle/>
          <a:p>
            <a:fld id="{54FFBF99-2770-4CE0-8406-F85D50AEEFAC}" type="slidenum">
              <a:rPr lang="en-US" altLang="en-US"/>
              <a:pPr/>
              <a:t>18</a:t>
            </a:fld>
            <a:r>
              <a:rPr lang="en-US" altLang="en-US"/>
              <a:t>/40</a:t>
            </a:r>
          </a:p>
        </p:txBody>
      </p:sp>
      <p:sp>
        <p:nvSpPr>
          <p:cNvPr id="21506" name="Footer Placeholder 4">
            <a:extLst>
              <a:ext uri="{FF2B5EF4-FFF2-40B4-BE49-F238E27FC236}">
                <a16:creationId xmlns:a16="http://schemas.microsoft.com/office/drawing/2014/main" id="{6EB3D90F-CBB3-4B70-B8B0-C082266325D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1508" name="Title 1">
            <a:extLst>
              <a:ext uri="{FF2B5EF4-FFF2-40B4-BE49-F238E27FC236}">
                <a16:creationId xmlns:a16="http://schemas.microsoft.com/office/drawing/2014/main" id="{5CB4C3E3-A743-4C7E-8580-4B5420DCD04C}"/>
              </a:ext>
            </a:extLst>
          </p:cNvPr>
          <p:cNvSpPr>
            <a:spLocks noGrp="1"/>
          </p:cNvSpPr>
          <p:nvPr>
            <p:ph type="title" idx="4294967295"/>
          </p:nvPr>
        </p:nvSpPr>
        <p:spPr>
          <a:xfrm>
            <a:off x="685800" y="425450"/>
            <a:ext cx="7924800" cy="701675"/>
          </a:xfrm>
        </p:spPr>
        <p:txBody>
          <a:bodyPr>
            <a:spAutoFit/>
          </a:bodyPr>
          <a:lstStyle/>
          <a:p>
            <a:pPr eaLnBrk="1" hangingPunct="1"/>
            <a:r>
              <a:rPr lang="en-US" altLang="en-US" sz="4000" b="1">
                <a:solidFill>
                  <a:srgbClr val="CC3300"/>
                </a:solidFill>
              </a:rPr>
              <a:t>Factors affecting Search perfomance</a:t>
            </a:r>
            <a:endParaRPr lang="en-US" altLang="en-US" sz="4000" b="1" i="1">
              <a:solidFill>
                <a:srgbClr val="CC3300"/>
              </a:solidFill>
            </a:endParaRPr>
          </a:p>
        </p:txBody>
      </p:sp>
      <p:sp>
        <p:nvSpPr>
          <p:cNvPr id="21509" name="Content Placeholder 4">
            <a:extLst>
              <a:ext uri="{FF2B5EF4-FFF2-40B4-BE49-F238E27FC236}">
                <a16:creationId xmlns:a16="http://schemas.microsoft.com/office/drawing/2014/main" id="{03C32ECF-B5D6-4C52-953F-434D8B311C4E}"/>
              </a:ext>
            </a:extLst>
          </p:cNvPr>
          <p:cNvSpPr>
            <a:spLocks noGrp="1"/>
          </p:cNvSpPr>
          <p:nvPr>
            <p:ph sz="quarter" idx="4294967295"/>
          </p:nvPr>
        </p:nvSpPr>
        <p:spPr>
          <a:xfrm>
            <a:off x="990600" y="1524000"/>
            <a:ext cx="7315200" cy="4302125"/>
          </a:xfrm>
        </p:spPr>
        <p:txBody>
          <a:bodyPr>
            <a:spAutoFit/>
          </a:bodyPr>
          <a:lstStyle/>
          <a:p>
            <a:pPr marL="319088" indent="-319088"/>
            <a:r>
              <a:rPr lang="en-US" altLang="en-US" sz="3000"/>
              <a:t>Quality of hash function</a:t>
            </a:r>
          </a:p>
          <a:p>
            <a:pPr marL="639763" lvl="1" indent="-273050"/>
            <a:r>
              <a:rPr lang="en-US" altLang="en-US" sz="3000"/>
              <a:t>how uniform?</a:t>
            </a:r>
          </a:p>
          <a:p>
            <a:pPr marL="639763" lvl="1" indent="-273050"/>
            <a:r>
              <a:rPr lang="en-US" altLang="en-US" sz="3000"/>
              <a:t>depends on actual data </a:t>
            </a:r>
          </a:p>
          <a:p>
            <a:pPr marL="319088" indent="-319088"/>
            <a:r>
              <a:rPr lang="en-US" altLang="en-US" sz="3000"/>
              <a:t>Collision resolution strategy used</a:t>
            </a:r>
          </a:p>
          <a:p>
            <a:pPr marL="319088" indent="-319088"/>
            <a:r>
              <a:rPr lang="en-US" altLang="en-US" sz="3000"/>
              <a:t>Load factor of the HashTable</a:t>
            </a:r>
          </a:p>
          <a:p>
            <a:pPr marL="639763" lvl="1" indent="-273050"/>
            <a:r>
              <a:rPr lang="en-US" altLang="en-US" sz="3000"/>
              <a:t>N/Tsize</a:t>
            </a:r>
          </a:p>
          <a:p>
            <a:pPr marL="639763" lvl="1" indent="-273050"/>
            <a:r>
              <a:rPr lang="en-US" altLang="en-US" sz="3000"/>
              <a:t>The lower the load factor the better the search performance</a:t>
            </a:r>
          </a:p>
        </p:txBody>
      </p:sp>
      <p:sp>
        <p:nvSpPr>
          <p:cNvPr id="4" name="Slide Number Placeholder 3">
            <a:extLst>
              <a:ext uri="{FF2B5EF4-FFF2-40B4-BE49-F238E27FC236}">
                <a16:creationId xmlns:a16="http://schemas.microsoft.com/office/drawing/2014/main" id="{F5413D1C-C34D-4D46-8191-49A9876377E6}"/>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F8B51905-8CD5-4E42-B5F1-47483F8A0BE1}" type="slidenum">
              <a:rPr lang="en-US" altLang="en-US" sz="1200" b="1">
                <a:solidFill>
                  <a:srgbClr val="FFFFFF"/>
                </a:solidFill>
              </a:rPr>
              <a:pPr algn="ctr" eaLnBrk="1" hangingPunct="1">
                <a:lnSpc>
                  <a:spcPct val="80000"/>
                </a:lnSpc>
              </a:pPr>
              <a:t>18</a:t>
            </a:fld>
            <a:endParaRPr lang="en-US" altLang="en-US" sz="1200" b="1">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2FC99E2-345C-463F-9490-572B7FD95D70}"/>
              </a:ext>
            </a:extLst>
          </p:cNvPr>
          <p:cNvSpPr>
            <a:spLocks noGrp="1"/>
          </p:cNvSpPr>
          <p:nvPr>
            <p:ph type="sldNum" sz="quarter" idx="12"/>
          </p:nvPr>
        </p:nvSpPr>
        <p:spPr/>
        <p:txBody>
          <a:bodyPr/>
          <a:lstStyle/>
          <a:p>
            <a:fld id="{4D5C3684-2B47-455D-B04D-94DBCEC8DB19}" type="slidenum">
              <a:rPr lang="en-US" altLang="en-US"/>
              <a:pPr/>
              <a:t>19</a:t>
            </a:fld>
            <a:r>
              <a:rPr lang="en-US" altLang="en-US"/>
              <a:t>/40</a:t>
            </a:r>
          </a:p>
        </p:txBody>
      </p:sp>
      <p:sp>
        <p:nvSpPr>
          <p:cNvPr id="22530" name="Footer Placeholder 4">
            <a:extLst>
              <a:ext uri="{FF2B5EF4-FFF2-40B4-BE49-F238E27FC236}">
                <a16:creationId xmlns:a16="http://schemas.microsoft.com/office/drawing/2014/main" id="{33886DE5-D5B5-47DB-A5A1-CCBB0F70428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5" name="Slide Number Placeholder 3">
            <a:extLst>
              <a:ext uri="{FF2B5EF4-FFF2-40B4-BE49-F238E27FC236}">
                <a16:creationId xmlns:a16="http://schemas.microsoft.com/office/drawing/2014/main" id="{D07DCC0A-ABC0-42B0-A8BD-EB713EEE3AF9}"/>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CDB785D9-D522-49AD-9A29-304B9C687D5D}" type="slidenum">
              <a:rPr lang="en-US" altLang="en-US" sz="1200" b="1">
                <a:solidFill>
                  <a:srgbClr val="FFFFFF"/>
                </a:solidFill>
              </a:rPr>
              <a:pPr algn="ctr" eaLnBrk="1" hangingPunct="1">
                <a:lnSpc>
                  <a:spcPct val="80000"/>
                </a:lnSpc>
              </a:pPr>
              <a:t>19</a:t>
            </a:fld>
            <a:endParaRPr lang="en-US" altLang="en-US" sz="1200" b="1">
              <a:solidFill>
                <a:srgbClr val="FFFFFF"/>
              </a:solidFill>
            </a:endParaRPr>
          </a:p>
        </p:txBody>
      </p:sp>
      <p:sp>
        <p:nvSpPr>
          <p:cNvPr id="22533" name="Rectangle 2">
            <a:extLst>
              <a:ext uri="{FF2B5EF4-FFF2-40B4-BE49-F238E27FC236}">
                <a16:creationId xmlns:a16="http://schemas.microsoft.com/office/drawing/2014/main" id="{8ABCE2CA-AFC4-416B-9E75-2C9BF4FEF5AE}"/>
              </a:ext>
            </a:extLst>
          </p:cNvPr>
          <p:cNvSpPr>
            <a:spLocks noChangeArrowheads="1"/>
          </p:cNvSpPr>
          <p:nvPr/>
        </p:nvSpPr>
        <p:spPr bwMode="auto">
          <a:xfrm>
            <a:off x="381000" y="51752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4000" b="1">
                <a:solidFill>
                  <a:srgbClr val="CC3300"/>
                </a:solidFill>
                <a:latin typeface="Calibri" panose="020F0502020204030204" pitchFamily="34" charset="0"/>
              </a:rPr>
              <a:t>Quadratic Probing example</a:t>
            </a:r>
          </a:p>
        </p:txBody>
      </p:sp>
      <p:pic>
        <p:nvPicPr>
          <p:cNvPr id="22534" name="Picture 5">
            <a:extLst>
              <a:ext uri="{FF2B5EF4-FFF2-40B4-BE49-F238E27FC236}">
                <a16:creationId xmlns:a16="http://schemas.microsoft.com/office/drawing/2014/main" id="{1811F68C-AEBE-44CC-BBCC-719BBB351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968" t="45930" r="20360" b="41904"/>
          <a:stretch>
            <a:fillRect/>
          </a:stretch>
        </p:blipFill>
        <p:spPr bwMode="auto">
          <a:xfrm>
            <a:off x="838200" y="4267200"/>
            <a:ext cx="7391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6">
            <a:extLst>
              <a:ext uri="{FF2B5EF4-FFF2-40B4-BE49-F238E27FC236}">
                <a16:creationId xmlns:a16="http://schemas.microsoft.com/office/drawing/2014/main" id="{5B6C2A5A-CF1D-4BA1-90F8-A39F7D40E097}"/>
              </a:ext>
            </a:extLst>
          </p:cNvPr>
          <p:cNvSpPr txBox="1">
            <a:spLocks noChangeArrowheads="1"/>
          </p:cNvSpPr>
          <p:nvPr/>
        </p:nvSpPr>
        <p:spPr bwMode="auto">
          <a:xfrm>
            <a:off x="609600" y="1828800"/>
            <a:ext cx="7848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400"/>
              <a:t>if the position  k = h(x) is used, then the following postions are tried: </a:t>
            </a:r>
          </a:p>
          <a:p>
            <a:pPr eaLnBrk="1" hangingPunct="1"/>
            <a:r>
              <a:rPr lang="en-US" altLang="en-US" sz="2400" i="1"/>
              <a:t>	k = h</a:t>
            </a:r>
            <a:r>
              <a:rPr lang="en-US" altLang="en-US" sz="2400" i="1" baseline="-25000"/>
              <a:t>i</a:t>
            </a:r>
            <a:r>
              <a:rPr lang="en-US" altLang="en-US" sz="2400"/>
              <a:t>(x) = </a:t>
            </a:r>
            <a:r>
              <a:rPr lang="en-US" altLang="en-US" sz="2400" i="1"/>
              <a:t>h</a:t>
            </a:r>
            <a:r>
              <a:rPr lang="en-US" altLang="en-US" sz="2400"/>
              <a:t>(x)+ </a:t>
            </a:r>
            <a:r>
              <a:rPr lang="en-US" altLang="en-US" sz="2400" i="1"/>
              <a:t>i</a:t>
            </a:r>
            <a:r>
              <a:rPr lang="en-US" altLang="en-US" sz="2400" i="1" baseline="30000"/>
              <a:t>2</a:t>
            </a:r>
            <a:r>
              <a:rPr lang="en-US" altLang="en-US" sz="2400"/>
              <a:t> mod </a:t>
            </a:r>
            <a:r>
              <a:rPr lang="en-US" altLang="en-US" sz="2400" i="1"/>
              <a:t>M,  i = 1, 2, ... </a:t>
            </a:r>
            <a:r>
              <a:rPr lang="en-US" altLang="en-US" sz="2400"/>
              <a:t>(M = </a:t>
            </a:r>
            <a:r>
              <a:rPr lang="en-US" altLang="en-US" sz="2400" i="1"/>
              <a:t>Tsize)</a:t>
            </a:r>
          </a:p>
          <a:p>
            <a:pPr eaLnBrk="1" hangingPunct="1"/>
            <a:r>
              <a:rPr lang="en-US" altLang="en-US" sz="2400"/>
              <a:t>h(x) = x mod 10</a:t>
            </a:r>
          </a:p>
          <a:p>
            <a:pPr eaLnBrk="1" hangingPunct="1"/>
            <a:r>
              <a:rPr lang="en-US" altLang="en-US" sz="2400"/>
              <a:t>Insert keys 89, 18, 49, 58, 69 in this order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067AC1F-6BDB-4755-BF57-3C669AEB2957}"/>
              </a:ext>
            </a:extLst>
          </p:cNvPr>
          <p:cNvSpPr>
            <a:spLocks noGrp="1"/>
          </p:cNvSpPr>
          <p:nvPr>
            <p:ph type="sldNum" sz="quarter" idx="12"/>
          </p:nvPr>
        </p:nvSpPr>
        <p:spPr/>
        <p:txBody>
          <a:bodyPr/>
          <a:lstStyle/>
          <a:p>
            <a:fld id="{BB0DADF0-D333-40A0-9588-61E6700FCC41}" type="slidenum">
              <a:rPr lang="en-US" altLang="en-US"/>
              <a:pPr/>
              <a:t>2</a:t>
            </a:fld>
            <a:r>
              <a:rPr lang="en-US" altLang="en-US"/>
              <a:t>/40</a:t>
            </a:r>
          </a:p>
        </p:txBody>
      </p:sp>
      <p:sp>
        <p:nvSpPr>
          <p:cNvPr id="6146" name="Footer Placeholder 4">
            <a:extLst>
              <a:ext uri="{FF2B5EF4-FFF2-40B4-BE49-F238E27FC236}">
                <a16:creationId xmlns:a16="http://schemas.microsoft.com/office/drawing/2014/main" id="{C5320427-E763-4DFC-A413-7D4FAA831E0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6148" name="Rectangle 2">
            <a:extLst>
              <a:ext uri="{FF2B5EF4-FFF2-40B4-BE49-F238E27FC236}">
                <a16:creationId xmlns:a16="http://schemas.microsoft.com/office/drawing/2014/main" id="{FD774E02-7E2B-4D24-A82C-C2B5B013F557}"/>
              </a:ext>
            </a:extLst>
          </p:cNvPr>
          <p:cNvSpPr>
            <a:spLocks noGrp="1" noChangeArrowheads="1"/>
          </p:cNvSpPr>
          <p:nvPr>
            <p:ph type="title" idx="4294967295"/>
          </p:nvPr>
        </p:nvSpPr>
        <p:spPr>
          <a:xfrm>
            <a:off x="609600" y="457200"/>
            <a:ext cx="6778625" cy="701675"/>
          </a:xfrm>
        </p:spPr>
        <p:txBody>
          <a:bodyPr>
            <a:spAutoFit/>
          </a:bodyPr>
          <a:lstStyle/>
          <a:p>
            <a:pPr eaLnBrk="1" hangingPunct="1"/>
            <a:r>
              <a:rPr lang="en-US" altLang="en-US" sz="4000" b="1">
                <a:solidFill>
                  <a:srgbClr val="CC3300"/>
                </a:solidFill>
              </a:rPr>
              <a:t>Objectives</a:t>
            </a:r>
          </a:p>
        </p:txBody>
      </p:sp>
      <p:sp>
        <p:nvSpPr>
          <p:cNvPr id="4" name="Slide Number Placeholder 3">
            <a:extLst>
              <a:ext uri="{FF2B5EF4-FFF2-40B4-BE49-F238E27FC236}">
                <a16:creationId xmlns:a16="http://schemas.microsoft.com/office/drawing/2014/main" id="{C8D81B8C-D4A6-48BB-A653-070523074CD5}"/>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2B772B1F-584B-4868-B29F-A70D775AEC05}" type="slidenum">
              <a:rPr lang="en-US" altLang="en-US" sz="1200" b="1">
                <a:solidFill>
                  <a:srgbClr val="FFFFFF"/>
                </a:solidFill>
              </a:rPr>
              <a:pPr algn="ctr" eaLnBrk="1" hangingPunct="1">
                <a:lnSpc>
                  <a:spcPct val="80000"/>
                </a:lnSpc>
              </a:pPr>
              <a:t>2</a:t>
            </a:fld>
            <a:endParaRPr lang="en-US" altLang="en-US" sz="1200" b="1">
              <a:solidFill>
                <a:srgbClr val="FFFFFF"/>
              </a:solidFill>
            </a:endParaRPr>
          </a:p>
        </p:txBody>
      </p:sp>
      <p:sp>
        <p:nvSpPr>
          <p:cNvPr id="6150" name="Rectangle 3">
            <a:extLst>
              <a:ext uri="{FF2B5EF4-FFF2-40B4-BE49-F238E27FC236}">
                <a16:creationId xmlns:a16="http://schemas.microsoft.com/office/drawing/2014/main" id="{B24FE44A-6EF3-493E-9A12-52C3C1E2AC55}"/>
              </a:ext>
            </a:extLst>
          </p:cNvPr>
          <p:cNvSpPr>
            <a:spLocks noGrp="1" noChangeArrowheads="1"/>
          </p:cNvSpPr>
          <p:nvPr>
            <p:ph sz="quarter" idx="4294967295"/>
          </p:nvPr>
        </p:nvSpPr>
        <p:spPr>
          <a:xfrm>
            <a:off x="1066800" y="1219200"/>
            <a:ext cx="6781800" cy="5133975"/>
          </a:xfrm>
        </p:spPr>
        <p:txBody>
          <a:bodyPr>
            <a:spAutoFit/>
          </a:bodyPr>
          <a:lstStyle/>
          <a:p>
            <a:pPr marL="319088" indent="-319088" eaLnBrk="1" hangingPunct="1"/>
            <a:r>
              <a:rPr lang="en-US" altLang="en-US" sz="2800"/>
              <a:t>Why Hashing?</a:t>
            </a:r>
          </a:p>
          <a:p>
            <a:pPr marL="319088" indent="-319088" eaLnBrk="1" hangingPunct="1"/>
            <a:r>
              <a:rPr lang="en-US" altLang="en-US" sz="2800"/>
              <a:t>Hash Table</a:t>
            </a:r>
          </a:p>
          <a:p>
            <a:pPr marL="319088" indent="-319088" eaLnBrk="1" hangingPunct="1"/>
            <a:r>
              <a:rPr lang="en-US" altLang="en-US" sz="2800"/>
              <a:t>Hash Functions</a:t>
            </a:r>
          </a:p>
          <a:p>
            <a:pPr marL="319088" indent="-319088" eaLnBrk="1" hangingPunct="1"/>
            <a:r>
              <a:rPr lang="en-US" altLang="en-US" sz="2800"/>
              <a:t>Collision Resolution</a:t>
            </a:r>
          </a:p>
          <a:p>
            <a:pPr marL="319088" indent="-319088" eaLnBrk="1" hangingPunct="1"/>
            <a:r>
              <a:rPr lang="en-US" altLang="en-US" sz="2800"/>
              <a:t>Deletion</a:t>
            </a:r>
          </a:p>
          <a:p>
            <a:pPr marL="319088" indent="-319088" eaLnBrk="1" hangingPunct="1"/>
            <a:r>
              <a:rPr lang="en-US" altLang="en-US" sz="2800"/>
              <a:t>Perfect Hash Functions</a:t>
            </a:r>
          </a:p>
          <a:p>
            <a:pPr marL="319088" indent="-319088" eaLnBrk="1" hangingPunct="1"/>
            <a:r>
              <a:rPr lang="en-US" altLang="en-US" sz="2800"/>
              <a:t>Hash Functions for Extendable files</a:t>
            </a:r>
          </a:p>
          <a:p>
            <a:pPr marL="319088" indent="-319088" eaLnBrk="1" hangingPunct="1"/>
            <a:r>
              <a:rPr lang="en-US" altLang="en-US" sz="2800"/>
              <a:t>Hash code</a:t>
            </a:r>
          </a:p>
          <a:p>
            <a:pPr marL="319088" indent="-319088" eaLnBrk="1" hangingPunct="1"/>
            <a:r>
              <a:rPr lang="en-US" altLang="en-US" sz="2800"/>
              <a:t>Maps</a:t>
            </a:r>
          </a:p>
          <a:p>
            <a:pPr marL="319088" indent="-319088" eaLnBrk="1" hangingPunct="1"/>
            <a:r>
              <a:rPr lang="en-US" altLang="en-US" sz="2800"/>
              <a:t>Hashing in java.util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AD8CC63-1FA6-44AD-8A37-CCA08D274777}"/>
              </a:ext>
            </a:extLst>
          </p:cNvPr>
          <p:cNvSpPr>
            <a:spLocks noGrp="1"/>
          </p:cNvSpPr>
          <p:nvPr>
            <p:ph type="sldNum" sz="quarter" idx="12"/>
          </p:nvPr>
        </p:nvSpPr>
        <p:spPr/>
        <p:txBody>
          <a:bodyPr/>
          <a:lstStyle/>
          <a:p>
            <a:fld id="{07CD5395-A08B-4008-B3A1-A91D5849C859}" type="slidenum">
              <a:rPr lang="en-US" altLang="en-US"/>
              <a:pPr/>
              <a:t>20</a:t>
            </a:fld>
            <a:r>
              <a:rPr lang="en-US" altLang="en-US"/>
              <a:t>/40</a:t>
            </a:r>
          </a:p>
        </p:txBody>
      </p:sp>
      <p:sp>
        <p:nvSpPr>
          <p:cNvPr id="23554" name="Footer Placeholder 4">
            <a:extLst>
              <a:ext uri="{FF2B5EF4-FFF2-40B4-BE49-F238E27FC236}">
                <a16:creationId xmlns:a16="http://schemas.microsoft.com/office/drawing/2014/main" id="{C5C8EA29-D471-4A73-B662-FBEE27F75FA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5" name="Slide Number Placeholder 3">
            <a:extLst>
              <a:ext uri="{FF2B5EF4-FFF2-40B4-BE49-F238E27FC236}">
                <a16:creationId xmlns:a16="http://schemas.microsoft.com/office/drawing/2014/main" id="{4DF00A48-C11D-445B-92DB-2D0731BF9D0F}"/>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DE2D613F-9DB6-4230-8A23-FD74E0BBFDC0}" type="slidenum">
              <a:rPr lang="en-US" altLang="en-US" sz="1200" b="1">
                <a:solidFill>
                  <a:srgbClr val="FFFFFF"/>
                </a:solidFill>
              </a:rPr>
              <a:pPr algn="ctr" eaLnBrk="1" hangingPunct="1">
                <a:lnSpc>
                  <a:spcPct val="80000"/>
                </a:lnSpc>
              </a:pPr>
              <a:t>20</a:t>
            </a:fld>
            <a:endParaRPr lang="en-US" altLang="en-US" sz="1200" b="1">
              <a:solidFill>
                <a:srgbClr val="FFFFFF"/>
              </a:solidFill>
            </a:endParaRPr>
          </a:p>
        </p:txBody>
      </p:sp>
      <p:sp>
        <p:nvSpPr>
          <p:cNvPr id="23557" name="Rectangle 2">
            <a:extLst>
              <a:ext uri="{FF2B5EF4-FFF2-40B4-BE49-F238E27FC236}">
                <a16:creationId xmlns:a16="http://schemas.microsoft.com/office/drawing/2014/main" id="{298EF4EA-4EFA-47C3-9CE7-98E163668D7F}"/>
              </a:ext>
            </a:extLst>
          </p:cNvPr>
          <p:cNvSpPr>
            <a:spLocks noChangeArrowheads="1"/>
          </p:cNvSpPr>
          <p:nvPr/>
        </p:nvSpPr>
        <p:spPr bwMode="auto">
          <a:xfrm>
            <a:off x="381000" y="273050"/>
            <a:ext cx="8229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b="1">
                <a:solidFill>
                  <a:srgbClr val="CC3300"/>
                </a:solidFill>
                <a:latin typeface="Calibri" panose="020F0502020204030204" pitchFamily="34" charset="0"/>
              </a:rPr>
              <a:t>Advantages and disadvantages of quadratic probing</a:t>
            </a:r>
          </a:p>
        </p:txBody>
      </p:sp>
      <p:sp>
        <p:nvSpPr>
          <p:cNvPr id="23558" name="Text Box 5">
            <a:extLst>
              <a:ext uri="{FF2B5EF4-FFF2-40B4-BE49-F238E27FC236}">
                <a16:creationId xmlns:a16="http://schemas.microsoft.com/office/drawing/2014/main" id="{D470D627-9F64-425F-AF17-758E049F5EB8}"/>
              </a:ext>
            </a:extLst>
          </p:cNvPr>
          <p:cNvSpPr txBox="1">
            <a:spLocks noChangeArrowheads="1"/>
          </p:cNvSpPr>
          <p:nvPr/>
        </p:nvSpPr>
        <p:spPr bwMode="auto">
          <a:xfrm>
            <a:off x="304800" y="1600200"/>
            <a:ext cx="86106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One problem with quadratic probing is that probe sequences do not probe all locations in the table. For example, if M=11,  k = h(x) = x%11. Then for those key x-s, where h(x) = 3 and collision occurs, only positons 3, 4, 7, 1, 8, 6 are probed.</a:t>
            </a:r>
          </a:p>
          <a:p>
            <a:pPr eaLnBrk="1" hangingPunct="1"/>
            <a:r>
              <a:rPr lang="en-US" altLang="en-US" sz="2800"/>
              <a:t>when M is prime, we can make the following guarantee.</a:t>
            </a:r>
          </a:p>
          <a:p>
            <a:pPr eaLnBrk="1" hangingPunct="1"/>
            <a:r>
              <a:rPr lang="en-US" altLang="en-US" sz="2800" b="1"/>
              <a:t>Theorem. </a:t>
            </a:r>
            <a:r>
              <a:rPr lang="en-US" altLang="en-US" sz="2800"/>
              <a:t>If  M  is prime and the table is at least half empty, then quadratic probing will always find an empty location. Furthermore, no locations are checked twice.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951681BC-ACC1-407E-BA56-61FAEAD6BF98}"/>
              </a:ext>
            </a:extLst>
          </p:cNvPr>
          <p:cNvSpPr>
            <a:spLocks noGrp="1"/>
          </p:cNvSpPr>
          <p:nvPr>
            <p:ph type="sldNum" sz="quarter" idx="12"/>
          </p:nvPr>
        </p:nvSpPr>
        <p:spPr/>
        <p:txBody>
          <a:bodyPr/>
          <a:lstStyle/>
          <a:p>
            <a:fld id="{C2B37F6F-2117-4B7F-B07E-15220F0D8E05}" type="slidenum">
              <a:rPr lang="en-US" altLang="en-US"/>
              <a:pPr/>
              <a:t>21</a:t>
            </a:fld>
            <a:r>
              <a:rPr lang="en-US" altLang="en-US"/>
              <a:t>/40</a:t>
            </a:r>
          </a:p>
        </p:txBody>
      </p:sp>
      <p:sp>
        <p:nvSpPr>
          <p:cNvPr id="24578" name="Footer Placeholder 4">
            <a:extLst>
              <a:ext uri="{FF2B5EF4-FFF2-40B4-BE49-F238E27FC236}">
                <a16:creationId xmlns:a16="http://schemas.microsoft.com/office/drawing/2014/main" id="{FE03CCCA-495A-4815-9B67-60AFA6B6F1E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4580" name="Rectangle 3">
            <a:extLst>
              <a:ext uri="{FF2B5EF4-FFF2-40B4-BE49-F238E27FC236}">
                <a16:creationId xmlns:a16="http://schemas.microsoft.com/office/drawing/2014/main" id="{7332804A-5404-430B-82DD-239430D1E45C}"/>
              </a:ext>
            </a:extLst>
          </p:cNvPr>
          <p:cNvSpPr>
            <a:spLocks noGrp="1" noChangeArrowheads="1"/>
          </p:cNvSpPr>
          <p:nvPr>
            <p:ph sz="quarter" idx="4294967295"/>
          </p:nvPr>
        </p:nvSpPr>
        <p:spPr>
          <a:xfrm>
            <a:off x="304800" y="1371600"/>
            <a:ext cx="4191000" cy="4546600"/>
          </a:xfrm>
        </p:spPr>
        <p:txBody>
          <a:bodyPr>
            <a:spAutoFit/>
          </a:bodyPr>
          <a:lstStyle/>
          <a:p>
            <a:pPr marL="319088" indent="-319088" eaLnBrk="1" hangingPunct="1">
              <a:lnSpc>
                <a:spcPct val="80000"/>
              </a:lnSpc>
            </a:pPr>
            <a:r>
              <a:rPr lang="en-US" altLang="en-US" sz="2400"/>
              <a:t>Keys do not have to be stored in the table itself. In </a:t>
            </a:r>
            <a:r>
              <a:rPr lang="en-US" altLang="en-US" sz="2400" b="1"/>
              <a:t>chaining</a:t>
            </a:r>
            <a:r>
              <a:rPr lang="en-US" altLang="en-US" sz="2400" i="1"/>
              <a:t>, </a:t>
            </a:r>
            <a:r>
              <a:rPr lang="en-US" altLang="en-US" sz="2400"/>
              <a:t>each position of the table is associated with a </a:t>
            </a:r>
            <a:r>
              <a:rPr lang="en-US" altLang="en-US" sz="2400" b="1"/>
              <a:t>linked list</a:t>
            </a:r>
            <a:r>
              <a:rPr lang="en-US" altLang="en-US" sz="2400"/>
              <a:t> or </a:t>
            </a:r>
            <a:r>
              <a:rPr lang="en-US" altLang="en-US" sz="2400" b="1"/>
              <a:t>chain</a:t>
            </a:r>
            <a:r>
              <a:rPr lang="en-US" altLang="en-US" sz="2400" i="1"/>
              <a:t> </a:t>
            </a:r>
            <a:r>
              <a:rPr lang="en-US" altLang="en-US" sz="2400"/>
              <a:t>of structures whose </a:t>
            </a:r>
            <a:r>
              <a:rPr lang="en-US" altLang="en-US" sz="2400">
                <a:latin typeface="Courier New" panose="02070309020205020404" pitchFamily="49" charset="0"/>
              </a:rPr>
              <a:t>info</a:t>
            </a:r>
            <a:r>
              <a:rPr lang="en-US" altLang="en-US" sz="2400"/>
              <a:t> fields store keys or references to keys.</a:t>
            </a:r>
          </a:p>
          <a:p>
            <a:pPr marL="319088" indent="-319088" eaLnBrk="1" hangingPunct="1">
              <a:lnSpc>
                <a:spcPct val="80000"/>
              </a:lnSpc>
            </a:pPr>
            <a:r>
              <a:rPr lang="en-US" altLang="en-US" sz="2400"/>
              <a:t>This method is called </a:t>
            </a:r>
            <a:r>
              <a:rPr lang="en-US" altLang="en-US" sz="2400" b="1"/>
              <a:t>separate chaining</a:t>
            </a:r>
            <a:r>
              <a:rPr lang="en-US" altLang="en-US" sz="2400"/>
              <a:t>, and a table of references (pointers) is called a </a:t>
            </a:r>
            <a:r>
              <a:rPr lang="en-US" altLang="en-US" sz="2400" b="1"/>
              <a:t>scatter</a:t>
            </a:r>
            <a:r>
              <a:rPr lang="en-US" altLang="en-US" sz="2400"/>
              <a:t> </a:t>
            </a:r>
            <a:r>
              <a:rPr lang="en-US" altLang="en-US" sz="2400" b="1"/>
              <a:t>table</a:t>
            </a:r>
            <a:r>
              <a:rPr lang="en-US" altLang="en-US" sz="2400"/>
              <a:t>. In this method, the table can never overflow, because the linked list is extendible.  </a:t>
            </a:r>
          </a:p>
        </p:txBody>
      </p:sp>
      <p:pic>
        <p:nvPicPr>
          <p:cNvPr id="24581" name="Picture 4">
            <a:extLst>
              <a:ext uri="{FF2B5EF4-FFF2-40B4-BE49-F238E27FC236}">
                <a16:creationId xmlns:a16="http://schemas.microsoft.com/office/drawing/2014/main" id="{170F5A6A-DFCC-4BD3-9CF2-AB9FAFC96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238625"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3">
            <a:extLst>
              <a:ext uri="{FF2B5EF4-FFF2-40B4-BE49-F238E27FC236}">
                <a16:creationId xmlns:a16="http://schemas.microsoft.com/office/drawing/2014/main" id="{608BD850-FCFB-43E2-934A-93254157BDDA}"/>
              </a:ext>
            </a:extLst>
          </p:cNvPr>
          <p:cNvSpPr txBox="1">
            <a:spLocks noChangeArrowheads="1"/>
          </p:cNvSpPr>
          <p:nvPr/>
        </p:nvSpPr>
        <p:spPr bwMode="auto">
          <a:xfrm>
            <a:off x="4876800" y="5257800"/>
            <a:ext cx="3505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423988" algn="l"/>
              </a:tabLst>
              <a:defRPr sz="3600">
                <a:solidFill>
                  <a:schemeClr val="tx1"/>
                </a:solidFill>
                <a:latin typeface="Arial" panose="020B0604020202020204" pitchFamily="34" charset="0"/>
              </a:defRPr>
            </a:lvl1pPr>
            <a:lvl2pPr marL="742950" indent="-285750" eaLnBrk="0" hangingPunct="0">
              <a:tabLst>
                <a:tab pos="1423988" algn="l"/>
              </a:tabLst>
              <a:defRPr sz="3600">
                <a:solidFill>
                  <a:schemeClr val="tx1"/>
                </a:solidFill>
                <a:latin typeface="Arial" panose="020B0604020202020204" pitchFamily="34" charset="0"/>
              </a:defRPr>
            </a:lvl2pPr>
            <a:lvl3pPr marL="1143000" indent="-228600" eaLnBrk="0" hangingPunct="0">
              <a:tabLst>
                <a:tab pos="1423988" algn="l"/>
              </a:tabLst>
              <a:defRPr sz="3600">
                <a:solidFill>
                  <a:schemeClr val="tx1"/>
                </a:solidFill>
                <a:latin typeface="Arial" panose="020B0604020202020204" pitchFamily="34" charset="0"/>
              </a:defRPr>
            </a:lvl3pPr>
            <a:lvl4pPr marL="1600200" indent="-228600" eaLnBrk="0" hangingPunct="0">
              <a:tabLst>
                <a:tab pos="1423988" algn="l"/>
              </a:tabLst>
              <a:defRPr sz="3600">
                <a:solidFill>
                  <a:schemeClr val="tx1"/>
                </a:solidFill>
                <a:latin typeface="Arial" panose="020B0604020202020204" pitchFamily="34" charset="0"/>
              </a:defRPr>
            </a:lvl4pPr>
            <a:lvl5pPr marL="2057400" indent="-228600" eaLnBrk="0" hangingPunct="0">
              <a:tabLst>
                <a:tab pos="1423988" algn="l"/>
              </a:tabLst>
              <a:defRPr sz="3600">
                <a:solidFill>
                  <a:schemeClr val="tx1"/>
                </a:solidFill>
                <a:latin typeface="Arial" panose="020B0604020202020204" pitchFamily="34" charset="0"/>
              </a:defRPr>
            </a:lvl5pPr>
            <a:lvl6pPr marL="2514600" indent="-228600" eaLnBrk="0" fontAlgn="base" hangingPunct="0">
              <a:spcBef>
                <a:spcPct val="0"/>
              </a:spcBef>
              <a:spcAft>
                <a:spcPct val="0"/>
              </a:spcAft>
              <a:tabLst>
                <a:tab pos="1423988" algn="l"/>
              </a:tabLst>
              <a:defRPr sz="3600">
                <a:solidFill>
                  <a:schemeClr val="tx1"/>
                </a:solidFill>
                <a:latin typeface="Arial" panose="020B0604020202020204" pitchFamily="34" charset="0"/>
              </a:defRPr>
            </a:lvl6pPr>
            <a:lvl7pPr marL="2971800" indent="-228600" eaLnBrk="0" fontAlgn="base" hangingPunct="0">
              <a:spcBef>
                <a:spcPct val="0"/>
              </a:spcBef>
              <a:spcAft>
                <a:spcPct val="0"/>
              </a:spcAft>
              <a:tabLst>
                <a:tab pos="1423988" algn="l"/>
              </a:tabLst>
              <a:defRPr sz="3600">
                <a:solidFill>
                  <a:schemeClr val="tx1"/>
                </a:solidFill>
                <a:latin typeface="Arial" panose="020B0604020202020204" pitchFamily="34" charset="0"/>
              </a:defRPr>
            </a:lvl7pPr>
            <a:lvl8pPr marL="3429000" indent="-228600" eaLnBrk="0" fontAlgn="base" hangingPunct="0">
              <a:spcBef>
                <a:spcPct val="0"/>
              </a:spcBef>
              <a:spcAft>
                <a:spcPct val="0"/>
              </a:spcAft>
              <a:tabLst>
                <a:tab pos="1423988" algn="l"/>
              </a:tabLst>
              <a:defRPr sz="3600">
                <a:solidFill>
                  <a:schemeClr val="tx1"/>
                </a:solidFill>
                <a:latin typeface="Arial" panose="020B0604020202020204" pitchFamily="34" charset="0"/>
              </a:defRPr>
            </a:lvl8pPr>
            <a:lvl9pPr marL="3886200" indent="-228600" eaLnBrk="0" fontAlgn="base" hangingPunct="0">
              <a:spcBef>
                <a:spcPct val="0"/>
              </a:spcBef>
              <a:spcAft>
                <a:spcPct val="0"/>
              </a:spcAft>
              <a:tabLst>
                <a:tab pos="1423988" algn="l"/>
              </a:tabLst>
              <a:defRPr sz="3600">
                <a:solidFill>
                  <a:schemeClr val="tx1"/>
                </a:solidFill>
                <a:latin typeface="Arial" panose="020B0604020202020204" pitchFamily="34" charset="0"/>
              </a:defRPr>
            </a:lvl9pPr>
          </a:lstStyle>
          <a:p>
            <a:pPr algn="ctr" eaLnBrk="1" hangingPunct="1"/>
            <a:r>
              <a:rPr lang="en-US" altLang="en-US" sz="1400" b="1"/>
              <a:t>In chaining, colliding keys are put on the same linked list</a:t>
            </a:r>
          </a:p>
        </p:txBody>
      </p:sp>
      <p:sp>
        <p:nvSpPr>
          <p:cNvPr id="24583" name="Rectangle 2">
            <a:extLst>
              <a:ext uri="{FF2B5EF4-FFF2-40B4-BE49-F238E27FC236}">
                <a16:creationId xmlns:a16="http://schemas.microsoft.com/office/drawing/2014/main" id="{0754BCAE-C756-4186-827D-B9C8A8EDD315}"/>
              </a:ext>
            </a:extLst>
          </p:cNvPr>
          <p:cNvSpPr>
            <a:spLocks noChangeArrowheads="1"/>
          </p:cNvSpPr>
          <p:nvPr/>
        </p:nvSpPr>
        <p:spPr bwMode="auto">
          <a:xfrm>
            <a:off x="762000" y="304800"/>
            <a:ext cx="716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4000" b="1">
                <a:solidFill>
                  <a:srgbClr val="CC3300"/>
                </a:solidFill>
                <a:latin typeface="Calibri" panose="020F0502020204030204" pitchFamily="34" charset="0"/>
              </a:rPr>
              <a:t>Collision Resolution</a:t>
            </a:r>
          </a:p>
        </p:txBody>
      </p:sp>
      <p:sp>
        <p:nvSpPr>
          <p:cNvPr id="24584" name="Rectangle 2">
            <a:extLst>
              <a:ext uri="{FF2B5EF4-FFF2-40B4-BE49-F238E27FC236}">
                <a16:creationId xmlns:a16="http://schemas.microsoft.com/office/drawing/2014/main" id="{182E8F17-A6EC-425E-ADFE-49DDE3EED10C}"/>
              </a:ext>
            </a:extLst>
          </p:cNvPr>
          <p:cNvSpPr>
            <a:spLocks noChangeArrowheads="1"/>
          </p:cNvSpPr>
          <p:nvPr/>
        </p:nvSpPr>
        <p:spPr bwMode="auto">
          <a:xfrm>
            <a:off x="1295400" y="792163"/>
            <a:ext cx="571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3200" b="1" i="1">
                <a:solidFill>
                  <a:schemeClr val="hlink"/>
                </a:solidFill>
                <a:latin typeface="Calibri" panose="020F0502020204030204" pitchFamily="34" charset="0"/>
              </a:rPr>
              <a:t>Chaining method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9F67A880-2CAA-4A12-AC8C-CC92E9A7B55E}"/>
              </a:ext>
            </a:extLst>
          </p:cNvPr>
          <p:cNvSpPr>
            <a:spLocks noGrp="1"/>
          </p:cNvSpPr>
          <p:nvPr>
            <p:ph type="sldNum" sz="quarter" idx="12"/>
          </p:nvPr>
        </p:nvSpPr>
        <p:spPr/>
        <p:txBody>
          <a:bodyPr/>
          <a:lstStyle/>
          <a:p>
            <a:fld id="{B0CFCA04-A502-4389-BA6F-977C417195EE}" type="slidenum">
              <a:rPr lang="en-US" altLang="en-US"/>
              <a:pPr/>
              <a:t>22</a:t>
            </a:fld>
            <a:r>
              <a:rPr lang="en-US" altLang="en-US"/>
              <a:t>/40</a:t>
            </a:r>
          </a:p>
        </p:txBody>
      </p:sp>
      <p:sp>
        <p:nvSpPr>
          <p:cNvPr id="25602" name="Footer Placeholder 4">
            <a:extLst>
              <a:ext uri="{FF2B5EF4-FFF2-40B4-BE49-F238E27FC236}">
                <a16:creationId xmlns:a16="http://schemas.microsoft.com/office/drawing/2014/main" id="{615C4149-3591-463C-A2AB-7AA1DA8E9D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5604" name="Rectangle 3">
            <a:extLst>
              <a:ext uri="{FF2B5EF4-FFF2-40B4-BE49-F238E27FC236}">
                <a16:creationId xmlns:a16="http://schemas.microsoft.com/office/drawing/2014/main" id="{0D1BC22C-A29E-466E-8766-1CADE22D46D3}"/>
              </a:ext>
            </a:extLst>
          </p:cNvPr>
          <p:cNvSpPr>
            <a:spLocks noGrp="1" noChangeArrowheads="1"/>
          </p:cNvSpPr>
          <p:nvPr>
            <p:ph sz="quarter" idx="4294967295"/>
          </p:nvPr>
        </p:nvSpPr>
        <p:spPr>
          <a:xfrm>
            <a:off x="304800" y="1143000"/>
            <a:ext cx="6477000" cy="5172075"/>
          </a:xfrm>
        </p:spPr>
        <p:txBody>
          <a:bodyPr>
            <a:spAutoFit/>
          </a:bodyPr>
          <a:lstStyle/>
          <a:p>
            <a:pPr marL="319088" indent="-319088" eaLnBrk="1" hangingPunct="1">
              <a:lnSpc>
                <a:spcPct val="90000"/>
              </a:lnSpc>
            </a:pPr>
            <a:r>
              <a:rPr lang="en-US" altLang="en-US" sz="2800"/>
              <a:t>A version of chaining called </a:t>
            </a:r>
            <a:r>
              <a:rPr lang="en-US" altLang="en-US" sz="2800" b="1"/>
              <a:t>coalesced</a:t>
            </a:r>
            <a:r>
              <a:rPr lang="en-US" altLang="en-US" sz="2800"/>
              <a:t> </a:t>
            </a:r>
            <a:r>
              <a:rPr lang="en-US" altLang="en-US" sz="2800" b="1"/>
              <a:t>hashing</a:t>
            </a:r>
            <a:r>
              <a:rPr lang="en-US" altLang="en-US" sz="2800"/>
              <a:t> (or </a:t>
            </a:r>
            <a:r>
              <a:rPr lang="en-US" altLang="en-US" sz="2800" b="1"/>
              <a:t>coalesced chaining</a:t>
            </a:r>
            <a:r>
              <a:rPr lang="en-US" altLang="en-US" sz="2800"/>
              <a:t>) combines linear probing with chaining. Each position pos in the table contains 2 fields: info and next. The next field contains the index of the next key that is hashed to pos. By this way, a sequential search down the table can be avoided by directly accessing the next element on the linked list. </a:t>
            </a:r>
            <a:r>
              <a:rPr lang="en-US" altLang="en-US" sz="2800" u="sng"/>
              <a:t> </a:t>
            </a:r>
          </a:p>
          <a:p>
            <a:pPr marL="319088" indent="-319088" eaLnBrk="1" hangingPunct="1">
              <a:lnSpc>
                <a:spcPct val="90000"/>
              </a:lnSpc>
            </a:pPr>
            <a:r>
              <a:rPr lang="en-US" altLang="en-US" sz="2800"/>
              <a:t>An </a:t>
            </a:r>
            <a:r>
              <a:rPr lang="en-US" altLang="en-US" sz="2800" u="sng"/>
              <a:t>overflow area known as a </a:t>
            </a:r>
            <a:r>
              <a:rPr lang="en-US" altLang="en-US" sz="2800" b="1" u="sng"/>
              <a:t>cellar</a:t>
            </a:r>
            <a:r>
              <a:rPr lang="en-US" altLang="en-US" sz="2800" i="1"/>
              <a:t> </a:t>
            </a:r>
            <a:r>
              <a:rPr lang="en-US" altLang="en-US" sz="2800"/>
              <a:t>can be allocated to store keys for which there is no room in the table</a:t>
            </a:r>
          </a:p>
        </p:txBody>
      </p:sp>
      <p:sp>
        <p:nvSpPr>
          <p:cNvPr id="4" name="Slide Number Placeholder 3">
            <a:extLst>
              <a:ext uri="{FF2B5EF4-FFF2-40B4-BE49-F238E27FC236}">
                <a16:creationId xmlns:a16="http://schemas.microsoft.com/office/drawing/2014/main" id="{FDB588EB-0737-4C01-93AF-ABAFF6B981C9}"/>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592E19BD-F64A-4675-BA3A-579DCDBBF67D}" type="slidenum">
              <a:rPr lang="en-US" altLang="en-US" sz="1200" b="1">
                <a:solidFill>
                  <a:srgbClr val="FFFFFF"/>
                </a:solidFill>
              </a:rPr>
              <a:pPr algn="ctr" eaLnBrk="1" hangingPunct="1">
                <a:lnSpc>
                  <a:spcPct val="80000"/>
                </a:lnSpc>
              </a:pPr>
              <a:t>22</a:t>
            </a:fld>
            <a:endParaRPr lang="en-US" altLang="en-US" sz="1200" b="1">
              <a:solidFill>
                <a:srgbClr val="FFFFFF"/>
              </a:solidFill>
            </a:endParaRPr>
          </a:p>
        </p:txBody>
      </p:sp>
      <p:pic>
        <p:nvPicPr>
          <p:cNvPr id="25606" name="Picture 4">
            <a:extLst>
              <a:ext uri="{FF2B5EF4-FFF2-40B4-BE49-F238E27FC236}">
                <a16:creationId xmlns:a16="http://schemas.microsoft.com/office/drawing/2014/main" id="{1D26A7CC-D9BF-473B-9AAE-CDA046A47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489" r="34950" b="8752"/>
          <a:stretch>
            <a:fillRect/>
          </a:stretch>
        </p:blipFill>
        <p:spPr bwMode="auto">
          <a:xfrm>
            <a:off x="7086600" y="1600200"/>
            <a:ext cx="144780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6">
            <a:extLst>
              <a:ext uri="{FF2B5EF4-FFF2-40B4-BE49-F238E27FC236}">
                <a16:creationId xmlns:a16="http://schemas.microsoft.com/office/drawing/2014/main" id="{188A25D7-877F-4232-9139-1713C08BAD91}"/>
              </a:ext>
            </a:extLst>
          </p:cNvPr>
          <p:cNvSpPr>
            <a:spLocks noChangeArrowheads="1"/>
          </p:cNvSpPr>
          <p:nvPr/>
        </p:nvSpPr>
        <p:spPr bwMode="auto">
          <a:xfrm>
            <a:off x="6934200" y="4648200"/>
            <a:ext cx="1905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400" b="1"/>
              <a:t>Coalesced hashing puts a colliding key in the last  available position of the table</a:t>
            </a:r>
            <a:endParaRPr lang="en-US" altLang="en-US" sz="1400"/>
          </a:p>
        </p:txBody>
      </p:sp>
      <p:sp>
        <p:nvSpPr>
          <p:cNvPr id="25608" name="Rectangle 2">
            <a:extLst>
              <a:ext uri="{FF2B5EF4-FFF2-40B4-BE49-F238E27FC236}">
                <a16:creationId xmlns:a16="http://schemas.microsoft.com/office/drawing/2014/main" id="{1AB507AB-2D29-4795-AC76-C653F89E43BF}"/>
              </a:ext>
            </a:extLst>
          </p:cNvPr>
          <p:cNvSpPr>
            <a:spLocks noChangeArrowheads="1"/>
          </p:cNvSpPr>
          <p:nvPr/>
        </p:nvSpPr>
        <p:spPr bwMode="auto">
          <a:xfrm>
            <a:off x="1219200" y="152400"/>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4000" b="1">
                <a:solidFill>
                  <a:srgbClr val="CC3300"/>
                </a:solidFill>
                <a:latin typeface="Calibri" panose="020F0502020204030204" pitchFamily="34" charset="0"/>
              </a:rPr>
              <a:t>Collision Resolution</a:t>
            </a:r>
          </a:p>
        </p:txBody>
      </p:sp>
      <p:sp>
        <p:nvSpPr>
          <p:cNvPr id="25609" name="Rectangle 2">
            <a:extLst>
              <a:ext uri="{FF2B5EF4-FFF2-40B4-BE49-F238E27FC236}">
                <a16:creationId xmlns:a16="http://schemas.microsoft.com/office/drawing/2014/main" id="{5161DF26-EC9F-4328-9E4E-AB8AD6EF43D0}"/>
              </a:ext>
            </a:extLst>
          </p:cNvPr>
          <p:cNvSpPr>
            <a:spLocks noChangeArrowheads="1"/>
          </p:cNvSpPr>
          <p:nvPr/>
        </p:nvSpPr>
        <p:spPr bwMode="auto">
          <a:xfrm>
            <a:off x="304800" y="639763"/>
            <a:ext cx="8610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3200" b="1" i="1">
                <a:solidFill>
                  <a:schemeClr val="hlink"/>
                </a:solidFill>
                <a:latin typeface="Calibri" panose="020F0502020204030204" pitchFamily="34" charset="0"/>
              </a:rPr>
              <a:t>Coalesced hashing or coalesced chaining method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6A43B1B-68EF-44D0-B9D1-2899AB05A257}"/>
              </a:ext>
            </a:extLst>
          </p:cNvPr>
          <p:cNvSpPr>
            <a:spLocks noGrp="1"/>
          </p:cNvSpPr>
          <p:nvPr>
            <p:ph type="sldNum" sz="quarter" idx="12"/>
          </p:nvPr>
        </p:nvSpPr>
        <p:spPr/>
        <p:txBody>
          <a:bodyPr/>
          <a:lstStyle/>
          <a:p>
            <a:fld id="{39C957E6-4785-4D20-9892-E33BFBACDDCB}" type="slidenum">
              <a:rPr lang="en-US" altLang="en-US"/>
              <a:pPr/>
              <a:t>23</a:t>
            </a:fld>
            <a:r>
              <a:rPr lang="en-US" altLang="en-US"/>
              <a:t>/40</a:t>
            </a:r>
          </a:p>
        </p:txBody>
      </p:sp>
      <p:sp>
        <p:nvSpPr>
          <p:cNvPr id="26626" name="Footer Placeholder 4">
            <a:extLst>
              <a:ext uri="{FF2B5EF4-FFF2-40B4-BE49-F238E27FC236}">
                <a16:creationId xmlns:a16="http://schemas.microsoft.com/office/drawing/2014/main" id="{8B6D1E5C-A82C-469A-AAEF-4927B3B0926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6628" name="Rectangle 6">
            <a:extLst>
              <a:ext uri="{FF2B5EF4-FFF2-40B4-BE49-F238E27FC236}">
                <a16:creationId xmlns:a16="http://schemas.microsoft.com/office/drawing/2014/main" id="{01668375-68A3-4AEC-B727-E169A9AD467E}"/>
              </a:ext>
            </a:extLst>
          </p:cNvPr>
          <p:cNvSpPr>
            <a:spLocks noChangeArrowheads="1"/>
          </p:cNvSpPr>
          <p:nvPr/>
        </p:nvSpPr>
        <p:spPr bwMode="auto">
          <a:xfrm>
            <a:off x="1828800" y="5775325"/>
            <a:ext cx="510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b="1"/>
              <a:t>Coalesced hashing puts a colliding key in the last  available position of the table</a:t>
            </a:r>
            <a:endParaRPr lang="en-US" altLang="en-US" sz="2000"/>
          </a:p>
        </p:txBody>
      </p:sp>
      <p:sp>
        <p:nvSpPr>
          <p:cNvPr id="26629" name="Rectangle 2">
            <a:extLst>
              <a:ext uri="{FF2B5EF4-FFF2-40B4-BE49-F238E27FC236}">
                <a16:creationId xmlns:a16="http://schemas.microsoft.com/office/drawing/2014/main" id="{4F582C04-39E0-40E3-9F93-343D15249FA2}"/>
              </a:ext>
            </a:extLst>
          </p:cNvPr>
          <p:cNvSpPr>
            <a:spLocks noChangeArrowheads="1"/>
          </p:cNvSpPr>
          <p:nvPr/>
        </p:nvSpPr>
        <p:spPr bwMode="auto">
          <a:xfrm>
            <a:off x="914400" y="288925"/>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4000" b="1">
                <a:solidFill>
                  <a:srgbClr val="CC3300"/>
                </a:solidFill>
                <a:latin typeface="Calibri" panose="020F0502020204030204" pitchFamily="34" charset="0"/>
              </a:rPr>
              <a:t>Coalesced hashing example</a:t>
            </a:r>
          </a:p>
        </p:txBody>
      </p:sp>
      <p:pic>
        <p:nvPicPr>
          <p:cNvPr id="26630" name="Picture 8">
            <a:extLst>
              <a:ext uri="{FF2B5EF4-FFF2-40B4-BE49-F238E27FC236}">
                <a16:creationId xmlns:a16="http://schemas.microsoft.com/office/drawing/2014/main" id="{A7DA96B9-EC2B-4C70-949C-1A03263F6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875" t="21001" r="19376" b="25000"/>
          <a:stretch>
            <a:fillRect/>
          </a:stretch>
        </p:blipFill>
        <p:spPr bwMode="auto">
          <a:xfrm>
            <a:off x="304800" y="990600"/>
            <a:ext cx="8458200"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5E33B8A-97FD-4474-9EC9-375A10053394}"/>
              </a:ext>
            </a:extLst>
          </p:cNvPr>
          <p:cNvSpPr>
            <a:spLocks noGrp="1"/>
          </p:cNvSpPr>
          <p:nvPr>
            <p:ph type="sldNum" sz="quarter" idx="12"/>
          </p:nvPr>
        </p:nvSpPr>
        <p:spPr/>
        <p:txBody>
          <a:bodyPr/>
          <a:lstStyle/>
          <a:p>
            <a:fld id="{B810B990-1882-45FE-A5A0-4DC3171CD8CA}" type="slidenum">
              <a:rPr lang="en-US" altLang="en-US"/>
              <a:pPr/>
              <a:t>24</a:t>
            </a:fld>
            <a:r>
              <a:rPr lang="en-US" altLang="en-US"/>
              <a:t>/40</a:t>
            </a:r>
          </a:p>
        </p:txBody>
      </p:sp>
      <p:sp>
        <p:nvSpPr>
          <p:cNvPr id="27650" name="Footer Placeholder 4">
            <a:extLst>
              <a:ext uri="{FF2B5EF4-FFF2-40B4-BE49-F238E27FC236}">
                <a16:creationId xmlns:a16="http://schemas.microsoft.com/office/drawing/2014/main" id="{96224CAD-8ED7-4E97-90A4-C874493575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7652" name="Rectangle 2">
            <a:extLst>
              <a:ext uri="{FF2B5EF4-FFF2-40B4-BE49-F238E27FC236}">
                <a16:creationId xmlns:a16="http://schemas.microsoft.com/office/drawing/2014/main" id="{DEFA0E35-D02B-45A5-A018-B803D3222F8D}"/>
              </a:ext>
            </a:extLst>
          </p:cNvPr>
          <p:cNvSpPr>
            <a:spLocks noGrp="1" noChangeArrowheads="1"/>
          </p:cNvSpPr>
          <p:nvPr>
            <p:ph type="title" idx="4294967295"/>
          </p:nvPr>
        </p:nvSpPr>
        <p:spPr>
          <a:xfrm>
            <a:off x="685800" y="152400"/>
            <a:ext cx="7162800" cy="641350"/>
          </a:xfrm>
        </p:spPr>
        <p:txBody>
          <a:bodyPr>
            <a:spAutoFit/>
          </a:bodyPr>
          <a:lstStyle/>
          <a:p>
            <a:pPr eaLnBrk="1" hangingPunct="1"/>
            <a:r>
              <a:rPr lang="en-US" altLang="en-US" sz="3600" b="1">
                <a:solidFill>
                  <a:srgbClr val="CC3300"/>
                </a:solidFill>
              </a:rPr>
              <a:t>Bucket Addressing</a:t>
            </a:r>
          </a:p>
        </p:txBody>
      </p:sp>
      <p:sp>
        <p:nvSpPr>
          <p:cNvPr id="27653" name="Rectangle 3">
            <a:extLst>
              <a:ext uri="{FF2B5EF4-FFF2-40B4-BE49-F238E27FC236}">
                <a16:creationId xmlns:a16="http://schemas.microsoft.com/office/drawing/2014/main" id="{4393B8AB-DE14-4C83-BD9A-A8EC8D0B91D7}"/>
              </a:ext>
            </a:extLst>
          </p:cNvPr>
          <p:cNvSpPr>
            <a:spLocks noGrp="1" noChangeArrowheads="1"/>
          </p:cNvSpPr>
          <p:nvPr>
            <p:ph sz="quarter" idx="4294967295"/>
          </p:nvPr>
        </p:nvSpPr>
        <p:spPr>
          <a:xfrm>
            <a:off x="152400" y="685800"/>
            <a:ext cx="8839200" cy="3095625"/>
          </a:xfrm>
        </p:spPr>
        <p:txBody>
          <a:bodyPr>
            <a:spAutoFit/>
          </a:bodyPr>
          <a:lstStyle/>
          <a:p>
            <a:pPr marL="319088" indent="-319088" eaLnBrk="1" hangingPunct="1"/>
            <a:r>
              <a:rPr lang="en-US" altLang="en-US" sz="1900"/>
              <a:t>To store colliding elements in the same position in the table can be achieved by associating a bucket</a:t>
            </a:r>
            <a:r>
              <a:rPr lang="en-US" altLang="en-US" sz="1900" i="1"/>
              <a:t> </a:t>
            </a:r>
            <a:r>
              <a:rPr lang="en-US" altLang="en-US" sz="1900"/>
              <a:t>with each address.</a:t>
            </a:r>
          </a:p>
          <a:p>
            <a:pPr marL="319088" indent="-319088" eaLnBrk="1" hangingPunct="1"/>
            <a:r>
              <a:rPr lang="en-US" altLang="en-US" sz="1900"/>
              <a:t>A </a:t>
            </a:r>
            <a:r>
              <a:rPr lang="en-US" altLang="en-US" sz="1900" b="1"/>
              <a:t>bucket</a:t>
            </a:r>
            <a:r>
              <a:rPr lang="en-US" altLang="en-US" sz="1900"/>
              <a:t> is a block of space large enough to store multiple items (a block consists of  slots, each slot contains one item).</a:t>
            </a:r>
          </a:p>
          <a:p>
            <a:pPr marL="319088" indent="-319088" eaLnBrk="1" hangingPunct="1"/>
            <a:r>
              <a:rPr lang="en-US" altLang="en-US" sz="1900"/>
              <a:t>By using buckets, </a:t>
            </a:r>
            <a:r>
              <a:rPr lang="en-US" altLang="en-US" sz="1900" i="1"/>
              <a:t>the problem of collisons is not totally avoided</a:t>
            </a:r>
            <a:r>
              <a:rPr lang="en-US" altLang="en-US" sz="1900"/>
              <a:t>. By incorporating the open addressing approach, the colliding item can be stored in the next bucket is it has an available slot when using linear probing, or it can be stored in some other bucket when, say, quadratic probing is used. The colliding items can also be stored in an overflow area. </a:t>
            </a:r>
            <a:r>
              <a:rPr lang="en-US" altLang="en-US" sz="1900" i="1"/>
              <a:t>In this case, each bucket includes a field that indicates whether the search should be continued in this area or not</a:t>
            </a:r>
            <a:r>
              <a:rPr lang="en-US" altLang="en-US" sz="1900"/>
              <a:t>.</a:t>
            </a:r>
          </a:p>
        </p:txBody>
      </p:sp>
      <p:sp>
        <p:nvSpPr>
          <p:cNvPr id="27654" name="Text Box 3">
            <a:extLst>
              <a:ext uri="{FF2B5EF4-FFF2-40B4-BE49-F238E27FC236}">
                <a16:creationId xmlns:a16="http://schemas.microsoft.com/office/drawing/2014/main" id="{BD1CDE95-4AC0-449F-B2CC-E285CA24F4DD}"/>
              </a:ext>
            </a:extLst>
          </p:cNvPr>
          <p:cNvSpPr txBox="1">
            <a:spLocks noChangeArrowheads="1"/>
          </p:cNvSpPr>
          <p:nvPr/>
        </p:nvSpPr>
        <p:spPr bwMode="auto">
          <a:xfrm>
            <a:off x="381000" y="5715000"/>
            <a:ext cx="838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600"/>
              <a:t>Buckets of a hash table with size 11 with entries (1,D), (25,C), (3,F), (14,Z), (6,A), (39,C), and (7,Q), using a modulo-division hash function.</a:t>
            </a:r>
          </a:p>
        </p:txBody>
      </p:sp>
      <p:pic>
        <p:nvPicPr>
          <p:cNvPr id="27657" name="Picture 9">
            <a:extLst>
              <a:ext uri="{FF2B5EF4-FFF2-40B4-BE49-F238E27FC236}">
                <a16:creationId xmlns:a16="http://schemas.microsoft.com/office/drawing/2014/main" id="{5BBFA2FA-7385-4DC6-A743-C2945C79F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375" t="50000" r="8749" b="25000"/>
          <a:stretch>
            <a:fillRect/>
          </a:stretch>
        </p:blipFill>
        <p:spPr bwMode="auto">
          <a:xfrm>
            <a:off x="1143000" y="3810000"/>
            <a:ext cx="647700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6958D49A-E33D-4DE6-9C17-BDAB38ACFBCC}"/>
              </a:ext>
            </a:extLst>
          </p:cNvPr>
          <p:cNvSpPr>
            <a:spLocks noGrp="1"/>
          </p:cNvSpPr>
          <p:nvPr>
            <p:ph type="sldNum" sz="quarter" idx="12"/>
          </p:nvPr>
        </p:nvSpPr>
        <p:spPr/>
        <p:txBody>
          <a:bodyPr/>
          <a:lstStyle/>
          <a:p>
            <a:fld id="{DEEF67E4-5500-4CB3-8D56-7FA7CE918CDF}" type="slidenum">
              <a:rPr lang="en-US" altLang="en-US"/>
              <a:pPr/>
              <a:t>25</a:t>
            </a:fld>
            <a:r>
              <a:rPr lang="en-US" altLang="en-US"/>
              <a:t>/40</a:t>
            </a:r>
          </a:p>
        </p:txBody>
      </p:sp>
      <p:sp>
        <p:nvSpPr>
          <p:cNvPr id="28674" name="Footer Placeholder 4">
            <a:extLst>
              <a:ext uri="{FF2B5EF4-FFF2-40B4-BE49-F238E27FC236}">
                <a16:creationId xmlns:a16="http://schemas.microsoft.com/office/drawing/2014/main" id="{1BDCF62E-FA6B-441B-8560-DFE2E04F04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8676" name="Rectangle 2">
            <a:extLst>
              <a:ext uri="{FF2B5EF4-FFF2-40B4-BE49-F238E27FC236}">
                <a16:creationId xmlns:a16="http://schemas.microsoft.com/office/drawing/2014/main" id="{3E15CA10-CF28-4DDE-A067-D93ACE21BCD7}"/>
              </a:ext>
            </a:extLst>
          </p:cNvPr>
          <p:cNvSpPr>
            <a:spLocks noGrp="1" noChangeArrowheads="1"/>
          </p:cNvSpPr>
          <p:nvPr>
            <p:ph type="title" idx="4294967295"/>
          </p:nvPr>
        </p:nvSpPr>
        <p:spPr>
          <a:xfrm>
            <a:off x="1447800" y="365125"/>
            <a:ext cx="6096000" cy="701675"/>
          </a:xfrm>
        </p:spPr>
        <p:txBody>
          <a:bodyPr>
            <a:spAutoFit/>
          </a:bodyPr>
          <a:lstStyle/>
          <a:p>
            <a:pPr eaLnBrk="1" hangingPunct="1"/>
            <a:r>
              <a:rPr lang="en-US" altLang="en-US" sz="4000" b="1">
                <a:solidFill>
                  <a:srgbClr val="CC3300"/>
                </a:solidFill>
              </a:rPr>
              <a:t>Deletion</a:t>
            </a:r>
          </a:p>
        </p:txBody>
      </p:sp>
      <p:sp>
        <p:nvSpPr>
          <p:cNvPr id="5" name="Slide Number Placeholder 3">
            <a:extLst>
              <a:ext uri="{FF2B5EF4-FFF2-40B4-BE49-F238E27FC236}">
                <a16:creationId xmlns:a16="http://schemas.microsoft.com/office/drawing/2014/main" id="{BE037608-1735-4116-A6EB-61DA3B44FB20}"/>
              </a:ext>
            </a:extLst>
          </p:cNvPr>
          <p:cNvSpPr txBox="1">
            <a:spLocks noGrp="1"/>
          </p:cNvSpPr>
          <p:nvPr/>
        </p:nvSpPr>
        <p:spPr>
          <a:xfrm>
            <a:off x="0" y="11191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075AD814-3AC0-4B9C-84EE-7793381C2836}" type="slidenum">
              <a:rPr lang="en-US" altLang="en-US" sz="1200" b="1">
                <a:solidFill>
                  <a:srgbClr val="FFFFFF"/>
                </a:solidFill>
              </a:rPr>
              <a:pPr algn="ctr" eaLnBrk="1" hangingPunct="1">
                <a:lnSpc>
                  <a:spcPct val="80000"/>
                </a:lnSpc>
              </a:pPr>
              <a:t>25</a:t>
            </a:fld>
            <a:endParaRPr lang="en-US" altLang="en-US" sz="1200" b="1">
              <a:solidFill>
                <a:srgbClr val="FFFFFF"/>
              </a:solidFill>
            </a:endParaRPr>
          </a:p>
        </p:txBody>
      </p:sp>
      <p:sp>
        <p:nvSpPr>
          <p:cNvPr id="28678" name="Text Box 3">
            <a:extLst>
              <a:ext uri="{FF2B5EF4-FFF2-40B4-BE49-F238E27FC236}">
                <a16:creationId xmlns:a16="http://schemas.microsoft.com/office/drawing/2014/main" id="{CE4CA459-47CB-482B-ABBA-CC2D702FA972}"/>
              </a:ext>
            </a:extLst>
          </p:cNvPr>
          <p:cNvSpPr txBox="1">
            <a:spLocks noChangeArrowheads="1"/>
          </p:cNvSpPr>
          <p:nvPr/>
        </p:nvSpPr>
        <p:spPr bwMode="auto">
          <a:xfrm>
            <a:off x="3581400" y="4235450"/>
            <a:ext cx="528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1541463" algn="l"/>
              </a:tabLst>
              <a:defRPr sz="3600">
                <a:solidFill>
                  <a:schemeClr val="tx1"/>
                </a:solidFill>
                <a:latin typeface="Arial" panose="020B0604020202020204" pitchFamily="34" charset="0"/>
              </a:defRPr>
            </a:lvl1pPr>
            <a:lvl2pPr marL="742950" indent="-285750" eaLnBrk="0" hangingPunct="0">
              <a:tabLst>
                <a:tab pos="1541463" algn="l"/>
              </a:tabLst>
              <a:defRPr sz="3600">
                <a:solidFill>
                  <a:schemeClr val="tx1"/>
                </a:solidFill>
                <a:latin typeface="Arial" panose="020B0604020202020204" pitchFamily="34" charset="0"/>
              </a:defRPr>
            </a:lvl2pPr>
            <a:lvl3pPr marL="1143000" indent="-228600" eaLnBrk="0" hangingPunct="0">
              <a:tabLst>
                <a:tab pos="1541463" algn="l"/>
              </a:tabLst>
              <a:defRPr sz="3600">
                <a:solidFill>
                  <a:schemeClr val="tx1"/>
                </a:solidFill>
                <a:latin typeface="Arial" panose="020B0604020202020204" pitchFamily="34" charset="0"/>
              </a:defRPr>
            </a:lvl3pPr>
            <a:lvl4pPr marL="1600200" indent="-228600" eaLnBrk="0" hangingPunct="0">
              <a:tabLst>
                <a:tab pos="1541463" algn="l"/>
              </a:tabLst>
              <a:defRPr sz="3600">
                <a:solidFill>
                  <a:schemeClr val="tx1"/>
                </a:solidFill>
                <a:latin typeface="Arial" panose="020B0604020202020204" pitchFamily="34" charset="0"/>
              </a:defRPr>
            </a:lvl4pPr>
            <a:lvl5pPr marL="2057400" indent="-228600" eaLnBrk="0" hangingPunct="0">
              <a:tabLst>
                <a:tab pos="1541463" algn="l"/>
              </a:tabLst>
              <a:defRPr sz="3600">
                <a:solidFill>
                  <a:schemeClr val="tx1"/>
                </a:solidFill>
                <a:latin typeface="Arial" panose="020B0604020202020204" pitchFamily="34" charset="0"/>
              </a:defRPr>
            </a:lvl5pPr>
            <a:lvl6pPr marL="2514600" indent="-228600" eaLnBrk="0" fontAlgn="base" hangingPunct="0">
              <a:spcBef>
                <a:spcPct val="0"/>
              </a:spcBef>
              <a:spcAft>
                <a:spcPct val="0"/>
              </a:spcAft>
              <a:tabLst>
                <a:tab pos="1541463" algn="l"/>
              </a:tabLst>
              <a:defRPr sz="3600">
                <a:solidFill>
                  <a:schemeClr val="tx1"/>
                </a:solidFill>
                <a:latin typeface="Arial" panose="020B0604020202020204" pitchFamily="34" charset="0"/>
              </a:defRPr>
            </a:lvl6pPr>
            <a:lvl7pPr marL="2971800" indent="-228600" eaLnBrk="0" fontAlgn="base" hangingPunct="0">
              <a:spcBef>
                <a:spcPct val="0"/>
              </a:spcBef>
              <a:spcAft>
                <a:spcPct val="0"/>
              </a:spcAft>
              <a:tabLst>
                <a:tab pos="1541463" algn="l"/>
              </a:tabLst>
              <a:defRPr sz="3600">
                <a:solidFill>
                  <a:schemeClr val="tx1"/>
                </a:solidFill>
                <a:latin typeface="Arial" panose="020B0604020202020204" pitchFamily="34" charset="0"/>
              </a:defRPr>
            </a:lvl7pPr>
            <a:lvl8pPr marL="3429000" indent="-228600" eaLnBrk="0" fontAlgn="base" hangingPunct="0">
              <a:spcBef>
                <a:spcPct val="0"/>
              </a:spcBef>
              <a:spcAft>
                <a:spcPct val="0"/>
              </a:spcAft>
              <a:tabLst>
                <a:tab pos="1541463" algn="l"/>
              </a:tabLst>
              <a:defRPr sz="3600">
                <a:solidFill>
                  <a:schemeClr val="tx1"/>
                </a:solidFill>
                <a:latin typeface="Arial" panose="020B0604020202020204" pitchFamily="34" charset="0"/>
              </a:defRPr>
            </a:lvl8pPr>
            <a:lvl9pPr marL="3886200" indent="-228600" eaLnBrk="0" fontAlgn="base" hangingPunct="0">
              <a:spcBef>
                <a:spcPct val="0"/>
              </a:spcBef>
              <a:spcAft>
                <a:spcPct val="0"/>
              </a:spcAft>
              <a:tabLst>
                <a:tab pos="1541463" algn="l"/>
              </a:tabLst>
              <a:defRPr sz="3600">
                <a:solidFill>
                  <a:schemeClr val="tx1"/>
                </a:solidFill>
                <a:latin typeface="Arial" panose="020B0604020202020204" pitchFamily="34" charset="0"/>
              </a:defRPr>
            </a:lvl9pPr>
          </a:lstStyle>
          <a:p>
            <a:pPr algn="ctr" eaLnBrk="1" hangingPunct="1"/>
            <a:r>
              <a:rPr lang="en-US" altLang="en-US" sz="1800"/>
              <a:t>Linear search in the situation where both insertion </a:t>
            </a:r>
            <a:br>
              <a:rPr lang="en-US" altLang="en-US" sz="1800"/>
            </a:br>
            <a:r>
              <a:rPr lang="en-US" altLang="en-US" sz="1800"/>
              <a:t>and deletion of keys are permitted</a:t>
            </a:r>
          </a:p>
        </p:txBody>
      </p:sp>
      <p:pic>
        <p:nvPicPr>
          <p:cNvPr id="28679" name="Picture 4">
            <a:extLst>
              <a:ext uri="{FF2B5EF4-FFF2-40B4-BE49-F238E27FC236}">
                <a16:creationId xmlns:a16="http://schemas.microsoft.com/office/drawing/2014/main" id="{B291D6DA-F1DC-4160-A27A-39922F725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613" y="1323975"/>
            <a:ext cx="5868987"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6">
            <a:extLst>
              <a:ext uri="{FF2B5EF4-FFF2-40B4-BE49-F238E27FC236}">
                <a16:creationId xmlns:a16="http://schemas.microsoft.com/office/drawing/2014/main" id="{CEF78BEB-26A8-482E-AD20-1420B0319E31}"/>
              </a:ext>
            </a:extLst>
          </p:cNvPr>
          <p:cNvSpPr txBox="1">
            <a:spLocks noChangeArrowheads="1"/>
          </p:cNvSpPr>
          <p:nvPr/>
        </p:nvSpPr>
        <p:spPr bwMode="auto">
          <a:xfrm>
            <a:off x="76200" y="914400"/>
            <a:ext cx="32004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spcBef>
                <a:spcPct val="50000"/>
              </a:spcBef>
            </a:pPr>
            <a:r>
              <a:rPr lang="en-US" altLang="en-US" sz="2200"/>
              <a:t>Consider the table in which the keys are stored using linear probing. Suppose  we delete A</a:t>
            </a:r>
            <a:r>
              <a:rPr lang="en-US" altLang="en-US" sz="2200" baseline="-25000"/>
              <a:t>4</a:t>
            </a:r>
            <a:r>
              <a:rPr lang="en-US" altLang="en-US" sz="2200"/>
              <a:t>  and then then try to find B</a:t>
            </a:r>
            <a:r>
              <a:rPr lang="en-US" altLang="en-US" sz="2200" baseline="-25000"/>
              <a:t>4</a:t>
            </a:r>
            <a:r>
              <a:rPr lang="en-US" altLang="en-US" sz="2200"/>
              <a:t>. Because when searching B we hash it to position 4 and see that this position is empty and conclude that B4 is not found (which is not true).</a:t>
            </a:r>
          </a:p>
        </p:txBody>
      </p:sp>
      <p:sp>
        <p:nvSpPr>
          <p:cNvPr id="28681" name="Text Box 7">
            <a:extLst>
              <a:ext uri="{FF2B5EF4-FFF2-40B4-BE49-F238E27FC236}">
                <a16:creationId xmlns:a16="http://schemas.microsoft.com/office/drawing/2014/main" id="{2EF6C7E4-4DD2-48C4-B54C-1AFD5377B7C3}"/>
              </a:ext>
            </a:extLst>
          </p:cNvPr>
          <p:cNvSpPr txBox="1">
            <a:spLocks noChangeArrowheads="1"/>
          </p:cNvSpPr>
          <p:nvPr/>
        </p:nvSpPr>
        <p:spPr bwMode="auto">
          <a:xfrm>
            <a:off x="76200" y="4968875"/>
            <a:ext cx="88392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spcBef>
                <a:spcPct val="50000"/>
              </a:spcBef>
            </a:pPr>
            <a:r>
              <a:rPr lang="en-US" altLang="en-US" sz="2200"/>
              <a:t>To avoid this situation, we </a:t>
            </a:r>
            <a:r>
              <a:rPr lang="en-US" altLang="en-US" sz="2200">
                <a:solidFill>
                  <a:schemeClr val="hlink"/>
                </a:solidFill>
              </a:rPr>
              <a:t>mark the deleted positions</a:t>
            </a:r>
            <a:r>
              <a:rPr lang="en-US" altLang="en-US" sz="2200"/>
              <a:t> only. When inserting new element to this position, we update information for new element. When there too many marked deleted elements in the table, </a:t>
            </a:r>
            <a:r>
              <a:rPr lang="en-US" altLang="en-US" sz="2200">
                <a:solidFill>
                  <a:schemeClr val="hlink"/>
                </a:solidFill>
              </a:rPr>
              <a:t>the table is refresh</a:t>
            </a:r>
            <a:r>
              <a:rPr lang="en-US" altLang="en-US" sz="2200"/>
              <a:t> (d).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125347-FC0C-48BD-988F-4472223417D4}"/>
              </a:ext>
            </a:extLst>
          </p:cNvPr>
          <p:cNvSpPr>
            <a:spLocks noGrp="1"/>
          </p:cNvSpPr>
          <p:nvPr>
            <p:ph type="sldNum" sz="quarter" idx="12"/>
          </p:nvPr>
        </p:nvSpPr>
        <p:spPr/>
        <p:txBody>
          <a:bodyPr/>
          <a:lstStyle/>
          <a:p>
            <a:fld id="{8727ACD0-EBDF-4590-A3B7-02C2520115CC}" type="slidenum">
              <a:rPr lang="en-US" altLang="en-US"/>
              <a:pPr/>
              <a:t>26</a:t>
            </a:fld>
            <a:r>
              <a:rPr lang="en-US" altLang="en-US"/>
              <a:t>/40</a:t>
            </a:r>
          </a:p>
        </p:txBody>
      </p:sp>
      <p:sp>
        <p:nvSpPr>
          <p:cNvPr id="29698" name="Footer Placeholder 4">
            <a:extLst>
              <a:ext uri="{FF2B5EF4-FFF2-40B4-BE49-F238E27FC236}">
                <a16:creationId xmlns:a16="http://schemas.microsoft.com/office/drawing/2014/main" id="{8D0466E3-8E41-46E8-BE50-734DE8A6762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9700" name="Rectangle 2">
            <a:extLst>
              <a:ext uri="{FF2B5EF4-FFF2-40B4-BE49-F238E27FC236}">
                <a16:creationId xmlns:a16="http://schemas.microsoft.com/office/drawing/2014/main" id="{96F1F845-18F1-42A3-AC8C-D513B8344BBF}"/>
              </a:ext>
            </a:extLst>
          </p:cNvPr>
          <p:cNvSpPr>
            <a:spLocks noGrp="1" noChangeArrowheads="1"/>
          </p:cNvSpPr>
          <p:nvPr>
            <p:ph type="title" idx="4294967295"/>
          </p:nvPr>
        </p:nvSpPr>
        <p:spPr>
          <a:xfrm>
            <a:off x="460375" y="495300"/>
            <a:ext cx="8229600" cy="701675"/>
          </a:xfrm>
        </p:spPr>
        <p:txBody>
          <a:bodyPr>
            <a:spAutoFit/>
          </a:bodyPr>
          <a:lstStyle/>
          <a:p>
            <a:pPr eaLnBrk="1" hangingPunct="1"/>
            <a:r>
              <a:rPr lang="en-US" altLang="en-US" sz="4000" b="1">
                <a:solidFill>
                  <a:srgbClr val="CC3300"/>
                </a:solidFill>
              </a:rPr>
              <a:t>Perfect Hash Functions</a:t>
            </a:r>
          </a:p>
        </p:txBody>
      </p:sp>
      <p:sp>
        <p:nvSpPr>
          <p:cNvPr id="4" name="Slide Number Placeholder 3">
            <a:extLst>
              <a:ext uri="{FF2B5EF4-FFF2-40B4-BE49-F238E27FC236}">
                <a16:creationId xmlns:a16="http://schemas.microsoft.com/office/drawing/2014/main" id="{7A51595D-6804-4E62-A3F9-4569CC75153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E82CA880-8BDD-4A60-A7F2-FB02A278E065}" type="slidenum">
              <a:rPr lang="en-US" altLang="en-US" sz="1200" b="1">
                <a:solidFill>
                  <a:srgbClr val="FFFFFF"/>
                </a:solidFill>
              </a:rPr>
              <a:pPr algn="ctr" eaLnBrk="1" hangingPunct="1">
                <a:lnSpc>
                  <a:spcPct val="80000"/>
                </a:lnSpc>
              </a:pPr>
              <a:t>26</a:t>
            </a:fld>
            <a:endParaRPr lang="en-US" altLang="en-US" sz="1200" b="1">
              <a:solidFill>
                <a:srgbClr val="FFFFFF"/>
              </a:solidFill>
            </a:endParaRPr>
          </a:p>
        </p:txBody>
      </p:sp>
      <p:sp>
        <p:nvSpPr>
          <p:cNvPr id="29702" name="Rectangle 3">
            <a:extLst>
              <a:ext uri="{FF2B5EF4-FFF2-40B4-BE49-F238E27FC236}">
                <a16:creationId xmlns:a16="http://schemas.microsoft.com/office/drawing/2014/main" id="{F1C98161-A414-4485-BD39-B2FD113498F0}"/>
              </a:ext>
            </a:extLst>
          </p:cNvPr>
          <p:cNvSpPr>
            <a:spLocks noGrp="1" noChangeArrowheads="1"/>
          </p:cNvSpPr>
          <p:nvPr>
            <p:ph sz="quarter" idx="4294967295"/>
          </p:nvPr>
        </p:nvSpPr>
        <p:spPr>
          <a:xfrm>
            <a:off x="457200" y="1295400"/>
            <a:ext cx="8229600" cy="4672013"/>
          </a:xfrm>
        </p:spPr>
        <p:txBody>
          <a:bodyPr>
            <a:spAutoFit/>
          </a:bodyPr>
          <a:lstStyle/>
          <a:p>
            <a:pPr marL="319088" indent="-319088" eaLnBrk="1" hangingPunct="1"/>
            <a:r>
              <a:rPr lang="en-US" altLang="en-US"/>
              <a:t>If hash function h transforms different keys into different numbers, it is called a </a:t>
            </a:r>
            <a:r>
              <a:rPr lang="en-US" altLang="en-US" b="1" i="1"/>
              <a:t>perfect hash function</a:t>
            </a:r>
            <a:r>
              <a:rPr lang="en-US" altLang="en-US"/>
              <a:t>.</a:t>
            </a:r>
          </a:p>
          <a:p>
            <a:pPr marL="319088" indent="-319088" eaLnBrk="1" hangingPunct="1"/>
            <a:r>
              <a:rPr lang="en-US" altLang="en-US"/>
              <a:t>If a function requires only as many cells in the table as the number of data so that </a:t>
            </a:r>
            <a:r>
              <a:rPr lang="en-US" altLang="en-US" u="sng"/>
              <a:t>no empty cell remains after hashing is completed</a:t>
            </a:r>
            <a:r>
              <a:rPr lang="en-US" altLang="en-US"/>
              <a:t>, it is called a </a:t>
            </a:r>
            <a:r>
              <a:rPr lang="en-US" altLang="en-US" b="1"/>
              <a:t>minimal perfect hash function</a:t>
            </a:r>
          </a:p>
          <a:p>
            <a:pPr marL="319088" indent="-319088" eaLnBrk="1" hangingPunct="1"/>
            <a:r>
              <a:rPr lang="en-US" altLang="en-US" b="1"/>
              <a:t>Cichelli’s method</a:t>
            </a:r>
            <a:r>
              <a:rPr lang="en-US" altLang="en-US"/>
              <a:t> is an</a:t>
            </a:r>
            <a:r>
              <a:rPr lang="en-US" altLang="en-US" b="1"/>
              <a:t> </a:t>
            </a:r>
            <a:r>
              <a:rPr lang="en-US" altLang="en-US"/>
              <a:t>algorithm to construct a minimal perfect hash function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557EBA5-891E-42DF-8E27-731507FB3348}"/>
              </a:ext>
            </a:extLst>
          </p:cNvPr>
          <p:cNvSpPr>
            <a:spLocks noGrp="1"/>
          </p:cNvSpPr>
          <p:nvPr>
            <p:ph type="sldNum" sz="quarter" idx="12"/>
          </p:nvPr>
        </p:nvSpPr>
        <p:spPr/>
        <p:txBody>
          <a:bodyPr/>
          <a:lstStyle/>
          <a:p>
            <a:fld id="{4815F37B-2378-45DF-AC51-A7E12185DBE1}" type="slidenum">
              <a:rPr lang="en-US" altLang="en-US"/>
              <a:pPr/>
              <a:t>27</a:t>
            </a:fld>
            <a:r>
              <a:rPr lang="en-US" altLang="en-US"/>
              <a:t>/40</a:t>
            </a:r>
          </a:p>
        </p:txBody>
      </p:sp>
      <p:sp>
        <p:nvSpPr>
          <p:cNvPr id="39938" name="Footer Placeholder 4">
            <a:extLst>
              <a:ext uri="{FF2B5EF4-FFF2-40B4-BE49-F238E27FC236}">
                <a16:creationId xmlns:a16="http://schemas.microsoft.com/office/drawing/2014/main" id="{BA874A38-FBA5-4398-82B9-1B6A9D8E69E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9940" name="Rectangle 2">
            <a:extLst>
              <a:ext uri="{FF2B5EF4-FFF2-40B4-BE49-F238E27FC236}">
                <a16:creationId xmlns:a16="http://schemas.microsoft.com/office/drawing/2014/main" id="{64026E80-54C0-43F0-95AB-1F96BC4B08B5}"/>
              </a:ext>
            </a:extLst>
          </p:cNvPr>
          <p:cNvSpPr>
            <a:spLocks noGrp="1" noChangeArrowheads="1"/>
          </p:cNvSpPr>
          <p:nvPr>
            <p:ph type="title" idx="4294967295"/>
          </p:nvPr>
        </p:nvSpPr>
        <p:spPr>
          <a:xfrm>
            <a:off x="460375" y="304800"/>
            <a:ext cx="8229600" cy="701675"/>
          </a:xfrm>
          <a:noFill/>
        </p:spPr>
        <p:txBody>
          <a:bodyPr>
            <a:spAutoFit/>
          </a:bodyPr>
          <a:lstStyle/>
          <a:p>
            <a:pPr eaLnBrk="1" hangingPunct="1"/>
            <a:r>
              <a:rPr lang="en-US" altLang="en-US" sz="4000" b="1">
                <a:solidFill>
                  <a:srgbClr val="CC3300"/>
                </a:solidFill>
              </a:rPr>
              <a:t>Hash Functions for Extendible Files</a:t>
            </a:r>
          </a:p>
        </p:txBody>
      </p:sp>
      <p:sp>
        <p:nvSpPr>
          <p:cNvPr id="4" name="Slide Number Placeholder 3">
            <a:extLst>
              <a:ext uri="{FF2B5EF4-FFF2-40B4-BE49-F238E27FC236}">
                <a16:creationId xmlns:a16="http://schemas.microsoft.com/office/drawing/2014/main" id="{1CEE90A9-712F-4093-962B-E04B4A0F6045}"/>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7B9713D7-A795-4B1D-B65F-11F62FDF977C}" type="slidenum">
              <a:rPr lang="en-US" altLang="en-US" sz="1200" b="1">
                <a:solidFill>
                  <a:srgbClr val="FFFFFF"/>
                </a:solidFill>
              </a:rPr>
              <a:pPr algn="ctr" eaLnBrk="1" hangingPunct="1">
                <a:lnSpc>
                  <a:spcPct val="80000"/>
                </a:lnSpc>
              </a:pPr>
              <a:t>27</a:t>
            </a:fld>
            <a:endParaRPr lang="en-US" altLang="en-US" sz="1200" b="1">
              <a:solidFill>
                <a:srgbClr val="FFFFFF"/>
              </a:solidFill>
            </a:endParaRPr>
          </a:p>
        </p:txBody>
      </p:sp>
      <p:sp>
        <p:nvSpPr>
          <p:cNvPr id="39942" name="Rectangle 3">
            <a:extLst>
              <a:ext uri="{FF2B5EF4-FFF2-40B4-BE49-F238E27FC236}">
                <a16:creationId xmlns:a16="http://schemas.microsoft.com/office/drawing/2014/main" id="{9840877C-0374-4141-8418-653E4B311351}"/>
              </a:ext>
            </a:extLst>
          </p:cNvPr>
          <p:cNvSpPr>
            <a:spLocks noGrp="1" noChangeArrowheads="1"/>
          </p:cNvSpPr>
          <p:nvPr>
            <p:ph sz="quarter" idx="4294967295"/>
          </p:nvPr>
        </p:nvSpPr>
        <p:spPr>
          <a:xfrm>
            <a:off x="228600" y="1066800"/>
            <a:ext cx="8610600" cy="5599113"/>
          </a:xfrm>
        </p:spPr>
        <p:txBody>
          <a:bodyPr>
            <a:spAutoFit/>
          </a:bodyPr>
          <a:lstStyle/>
          <a:p>
            <a:pPr marL="319088" indent="-319088"/>
            <a:r>
              <a:rPr lang="en-US" altLang="en-US" sz="2800"/>
              <a:t>There are two categories of hashing: Static hashing (the hash table is fixed-sized), and Dynamic/Extendible hashing.</a:t>
            </a:r>
          </a:p>
          <a:p>
            <a:pPr marL="319088" indent="-319088"/>
            <a:r>
              <a:rPr lang="en-US" altLang="en-US" sz="2800"/>
              <a:t>Dynamic/Extendible hashing: splits and coalesces buckets appropriately with the database size.</a:t>
            </a:r>
          </a:p>
          <a:p>
            <a:pPr lvl="1"/>
            <a:r>
              <a:rPr lang="en-US" altLang="en-US" sz="2400"/>
              <a:t>i.e. buckets are added and deleted on demand.</a:t>
            </a:r>
          </a:p>
          <a:p>
            <a:pPr lvl="1"/>
            <a:r>
              <a:rPr lang="en-US" altLang="en-US" sz="2400"/>
              <a:t>The hash function typically produces a large number of hash values, uniformly and randomly.</a:t>
            </a:r>
          </a:p>
          <a:p>
            <a:pPr lvl="1"/>
            <a:r>
              <a:rPr lang="en-US" altLang="en-US" sz="2400"/>
              <a:t>Only part of the value k = h(x) is used depending on the size of the database.</a:t>
            </a:r>
          </a:p>
          <a:p>
            <a:pPr lvl="1"/>
            <a:r>
              <a:rPr lang="en-US" altLang="en-US" sz="2400"/>
              <a:t>Hash indices are typically a prefix of the entire hash value.</a:t>
            </a:r>
          </a:p>
          <a:p>
            <a:pPr lvl="1"/>
            <a:r>
              <a:rPr lang="en-US" altLang="en-US" sz="2400"/>
              <a:t>More than one consecutive index can point to the same bucket.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E92467D-984C-4F18-86E7-0FCD064F5225}"/>
              </a:ext>
            </a:extLst>
          </p:cNvPr>
          <p:cNvSpPr>
            <a:spLocks noGrp="1"/>
          </p:cNvSpPr>
          <p:nvPr>
            <p:ph type="sldNum" sz="quarter" idx="12"/>
          </p:nvPr>
        </p:nvSpPr>
        <p:spPr/>
        <p:txBody>
          <a:bodyPr/>
          <a:lstStyle/>
          <a:p>
            <a:fld id="{BC8D95C9-40B6-4B97-B21D-05D43B1ACE3D}" type="slidenum">
              <a:rPr lang="en-US" altLang="en-US"/>
              <a:pPr/>
              <a:t>28</a:t>
            </a:fld>
            <a:r>
              <a:rPr lang="en-US" altLang="en-US"/>
              <a:t>/40</a:t>
            </a:r>
          </a:p>
        </p:txBody>
      </p:sp>
      <p:sp>
        <p:nvSpPr>
          <p:cNvPr id="3075" name="Footer Placeholder 4">
            <a:extLst>
              <a:ext uri="{FF2B5EF4-FFF2-40B4-BE49-F238E27FC236}">
                <a16:creationId xmlns:a16="http://schemas.microsoft.com/office/drawing/2014/main" id="{3422B91E-FF42-4EB4-8828-515E6041E9A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5" name="Slide Number Placeholder 3">
            <a:extLst>
              <a:ext uri="{FF2B5EF4-FFF2-40B4-BE49-F238E27FC236}">
                <a16:creationId xmlns:a16="http://schemas.microsoft.com/office/drawing/2014/main" id="{87969DC7-DD5F-4945-A5A3-49B785B95743}"/>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BEB8E6CC-2A53-4A77-A7BE-F99EB4BBBEF2}" type="slidenum">
              <a:rPr lang="en-US" altLang="en-US" sz="1200" b="1">
                <a:solidFill>
                  <a:srgbClr val="FFFFFF"/>
                </a:solidFill>
              </a:rPr>
              <a:pPr algn="ctr" eaLnBrk="1" hangingPunct="1">
                <a:lnSpc>
                  <a:spcPct val="80000"/>
                </a:lnSpc>
              </a:pPr>
              <a:t>28</a:t>
            </a:fld>
            <a:endParaRPr lang="en-US" altLang="en-US" sz="1200" b="1">
              <a:solidFill>
                <a:srgbClr val="FFFFFF"/>
              </a:solidFill>
            </a:endParaRPr>
          </a:p>
        </p:txBody>
      </p:sp>
      <p:graphicFrame>
        <p:nvGraphicFramePr>
          <p:cNvPr id="3074" name="Object 2">
            <a:extLst>
              <a:ext uri="{FF2B5EF4-FFF2-40B4-BE49-F238E27FC236}">
                <a16:creationId xmlns:a16="http://schemas.microsoft.com/office/drawing/2014/main" id="{29B5F366-7D6C-4F17-8BF4-7222EDD8D0EF}"/>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4"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2">
            <a:extLst>
              <a:ext uri="{FF2B5EF4-FFF2-40B4-BE49-F238E27FC236}">
                <a16:creationId xmlns:a16="http://schemas.microsoft.com/office/drawing/2014/main" id="{FDD1D5A9-B537-457F-9E7F-20381474118B}"/>
              </a:ext>
            </a:extLst>
          </p:cNvPr>
          <p:cNvSpPr>
            <a:spLocks noChangeArrowheads="1"/>
          </p:cNvSpPr>
          <p:nvPr/>
        </p:nvSpPr>
        <p:spPr bwMode="auto">
          <a:xfrm>
            <a:off x="685800" y="288925"/>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b="1">
                <a:solidFill>
                  <a:schemeClr val="hlink"/>
                </a:solidFill>
                <a:latin typeface="Calibri" panose="020F0502020204030204" pitchFamily="34" charset="0"/>
              </a:rPr>
              <a:t>Cryptographic Hash Functions</a:t>
            </a:r>
          </a:p>
        </p:txBody>
      </p:sp>
      <p:sp>
        <p:nvSpPr>
          <p:cNvPr id="3079" name="Text Box 5">
            <a:extLst>
              <a:ext uri="{FF2B5EF4-FFF2-40B4-BE49-F238E27FC236}">
                <a16:creationId xmlns:a16="http://schemas.microsoft.com/office/drawing/2014/main" id="{42D51627-E29B-4A67-92CD-A6CB1D698C49}"/>
              </a:ext>
            </a:extLst>
          </p:cNvPr>
          <p:cNvSpPr txBox="1">
            <a:spLocks noChangeArrowheads="1"/>
          </p:cNvSpPr>
          <p:nvPr/>
        </p:nvSpPr>
        <p:spPr bwMode="auto">
          <a:xfrm>
            <a:off x="228600" y="990600"/>
            <a:ext cx="86868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A </a:t>
            </a:r>
            <a:r>
              <a:rPr lang="en-US" altLang="en-US" sz="2000" b="1">
                <a:hlinkClick r:id="rId5" tooltip="Cryptography"/>
              </a:rPr>
              <a:t>cryptographic</a:t>
            </a:r>
            <a:r>
              <a:rPr lang="en-US" altLang="en-US" sz="2000" b="1"/>
              <a:t> hash function</a:t>
            </a:r>
            <a:r>
              <a:rPr lang="en-US" altLang="en-US" sz="2000"/>
              <a:t> is a </a:t>
            </a:r>
            <a:r>
              <a:rPr lang="en-US" altLang="en-US" sz="2000">
                <a:hlinkClick r:id="rId6" tooltip="Hash function"/>
              </a:rPr>
              <a:t>hash function</a:t>
            </a:r>
            <a:r>
              <a:rPr lang="en-US" altLang="en-US" sz="2000"/>
              <a:t> which takes an input (or message) and returns a fixed-size alphanumeric string, which is called the </a:t>
            </a:r>
            <a:r>
              <a:rPr lang="en-US" altLang="en-US" sz="2000" b="1"/>
              <a:t>hash value</a:t>
            </a:r>
            <a:r>
              <a:rPr lang="en-US" altLang="en-US" sz="2000"/>
              <a:t> (sometimes called a </a:t>
            </a:r>
            <a:r>
              <a:rPr lang="en-US" altLang="en-US" sz="2000" b="1"/>
              <a:t>message digest</a:t>
            </a:r>
            <a:r>
              <a:rPr lang="en-US" altLang="en-US" sz="2000"/>
              <a:t>, a </a:t>
            </a:r>
            <a:r>
              <a:rPr lang="en-US" altLang="en-US" sz="2000" b="1"/>
              <a:t>digital fingerprint</a:t>
            </a:r>
            <a:r>
              <a:rPr lang="en-US" altLang="en-US" sz="2000"/>
              <a:t>, a </a:t>
            </a:r>
            <a:r>
              <a:rPr lang="en-US" altLang="en-US" sz="2000" b="1"/>
              <a:t>digest</a:t>
            </a:r>
            <a:r>
              <a:rPr lang="en-US" altLang="en-US" sz="2000"/>
              <a:t> or a </a:t>
            </a:r>
            <a:r>
              <a:rPr lang="en-US" altLang="en-US" sz="2000" b="1"/>
              <a:t>checksum</a:t>
            </a:r>
            <a:r>
              <a:rPr lang="en-US" altLang="en-US" sz="2000"/>
              <a:t>).</a:t>
            </a:r>
          </a:p>
          <a:p>
            <a:pPr eaLnBrk="1" hangingPunct="1"/>
            <a:endParaRPr lang="en-US" altLang="en-US" sz="2000"/>
          </a:p>
          <a:p>
            <a:pPr eaLnBrk="1" hangingPunct="1"/>
            <a:r>
              <a:rPr lang="en-US" altLang="en-US" sz="2000"/>
              <a:t>The ideal hash function has three main properties:</a:t>
            </a:r>
          </a:p>
          <a:p>
            <a:pPr eaLnBrk="1" hangingPunct="1">
              <a:buFontTx/>
              <a:buAutoNum type="arabicPeriod"/>
            </a:pPr>
            <a:r>
              <a:rPr lang="en-US" altLang="en-US" sz="2000"/>
              <a:t>It is extremely easy to calculate a hash for any given data. </a:t>
            </a:r>
          </a:p>
          <a:p>
            <a:pPr eaLnBrk="1" hangingPunct="1">
              <a:buFontTx/>
              <a:buAutoNum type="arabicPeriod"/>
            </a:pPr>
            <a:r>
              <a:rPr lang="en-US" altLang="en-US" sz="2000"/>
              <a:t>It is </a:t>
            </a:r>
            <a:r>
              <a:rPr lang="en-US" altLang="en-US" sz="2000">
                <a:hlinkClick r:id="rId7" tooltip="Computational complexity theory"/>
              </a:rPr>
              <a:t>extremely computationally difficult</a:t>
            </a:r>
            <a:r>
              <a:rPr lang="en-US" altLang="en-US" sz="2000"/>
              <a:t> to calculate an alphanumeric text that has a given hash. </a:t>
            </a:r>
          </a:p>
          <a:p>
            <a:pPr eaLnBrk="1" hangingPunct="1">
              <a:buFontTx/>
              <a:buAutoNum type="arabicPeriod"/>
            </a:pPr>
            <a:r>
              <a:rPr lang="en-US" altLang="en-US" sz="2000"/>
              <a:t>It is extremely unlikely that two slightly different messages will have the same hash.</a:t>
            </a:r>
          </a:p>
          <a:p>
            <a:pPr eaLnBrk="1" hangingPunct="1">
              <a:buFontTx/>
              <a:buAutoNum type="arabicPeriod"/>
            </a:pPr>
            <a:r>
              <a:rPr lang="en-US" altLang="en-US" sz="2000"/>
              <a:t>Functions with these properties are used as hash functions for a variety of purposes, not only in </a:t>
            </a:r>
            <a:r>
              <a:rPr lang="en-US" altLang="en-US" sz="2000">
                <a:hlinkClick r:id="rId5" tooltip="Cryptography"/>
              </a:rPr>
              <a:t>cryptography</a:t>
            </a:r>
            <a:r>
              <a:rPr lang="en-US" altLang="en-US" sz="2000"/>
              <a:t>. Practical applications include </a:t>
            </a:r>
            <a:r>
              <a:rPr lang="en-US" altLang="en-US" sz="2000">
                <a:hlinkClick r:id="rId8" tooltip="Data integrity"/>
              </a:rPr>
              <a:t>message integrity</a:t>
            </a:r>
            <a:r>
              <a:rPr lang="en-US" altLang="en-US" sz="2000"/>
              <a:t> checks, </a:t>
            </a:r>
            <a:r>
              <a:rPr lang="en-US" altLang="en-US" sz="2000">
                <a:hlinkClick r:id="rId9" tooltip="Digital signature"/>
              </a:rPr>
              <a:t>digital signatures</a:t>
            </a:r>
            <a:r>
              <a:rPr lang="en-US" altLang="en-US" sz="2000"/>
              <a:t>, </a:t>
            </a:r>
            <a:r>
              <a:rPr lang="en-US" altLang="en-US" sz="2000">
                <a:hlinkClick r:id="rId10" tooltip="Authentication"/>
              </a:rPr>
              <a:t>authentication</a:t>
            </a:r>
            <a:r>
              <a:rPr lang="en-US" altLang="en-US" sz="2000"/>
              <a:t>, and various </a:t>
            </a:r>
            <a:r>
              <a:rPr lang="en-US" altLang="en-US" sz="2000">
                <a:hlinkClick r:id="rId11" tooltip="Information security"/>
              </a:rPr>
              <a:t>information security</a:t>
            </a:r>
            <a:r>
              <a:rPr lang="en-US" altLang="en-US" sz="2000"/>
              <a:t> applications.</a:t>
            </a:r>
          </a:p>
          <a:p>
            <a:pPr eaLnBrk="1" hangingPunct="1"/>
            <a:endParaRPr lang="en-US" altLang="en-US" sz="2000"/>
          </a:p>
          <a:p>
            <a:pPr eaLnBrk="1" hangingPunct="1"/>
            <a:r>
              <a:rPr lang="en-US" altLang="en-US" sz="2000"/>
              <a:t>Common hash functions: MD5, SHA-1, SHA-2 , SHA-3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EBE6D28-F642-4AC4-B0EB-3C8C98796270}"/>
              </a:ext>
            </a:extLst>
          </p:cNvPr>
          <p:cNvSpPr>
            <a:spLocks noGrp="1"/>
          </p:cNvSpPr>
          <p:nvPr>
            <p:ph type="sldNum" sz="quarter" idx="12"/>
          </p:nvPr>
        </p:nvSpPr>
        <p:spPr/>
        <p:txBody>
          <a:bodyPr/>
          <a:lstStyle/>
          <a:p>
            <a:fld id="{B0F95C62-8445-4586-9CAB-F4E11BF23635}" type="slidenum">
              <a:rPr lang="en-US" altLang="en-US"/>
              <a:pPr/>
              <a:t>29</a:t>
            </a:fld>
            <a:r>
              <a:rPr lang="en-US" altLang="en-US"/>
              <a:t>/40</a:t>
            </a:r>
          </a:p>
        </p:txBody>
      </p:sp>
      <p:sp>
        <p:nvSpPr>
          <p:cNvPr id="105474" name="Footer Placeholder 4">
            <a:extLst>
              <a:ext uri="{FF2B5EF4-FFF2-40B4-BE49-F238E27FC236}">
                <a16:creationId xmlns:a16="http://schemas.microsoft.com/office/drawing/2014/main" id="{2F1A987C-9EE0-4FAF-813D-3C1D3DB8713B}"/>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
        <p:nvSpPr>
          <p:cNvPr id="105476" name="Rectangle 2">
            <a:extLst>
              <a:ext uri="{FF2B5EF4-FFF2-40B4-BE49-F238E27FC236}">
                <a16:creationId xmlns:a16="http://schemas.microsoft.com/office/drawing/2014/main" id="{AC19324F-923E-4FB6-947F-1F6953B74CEC}"/>
              </a:ext>
            </a:extLst>
          </p:cNvPr>
          <p:cNvSpPr>
            <a:spLocks noGrp="1" noChangeArrowheads="1"/>
          </p:cNvSpPr>
          <p:nvPr>
            <p:ph type="title" idx="4294967295"/>
          </p:nvPr>
        </p:nvSpPr>
        <p:spPr>
          <a:xfrm>
            <a:off x="841375" y="196850"/>
            <a:ext cx="6778625" cy="641350"/>
          </a:xfrm>
          <a:noFill/>
        </p:spPr>
        <p:txBody>
          <a:bodyPr>
            <a:spAutoFit/>
          </a:bodyPr>
          <a:lstStyle/>
          <a:p>
            <a:pPr eaLnBrk="1" hangingPunct="1"/>
            <a:r>
              <a:rPr lang="en-US" altLang="en-US" sz="3600" b="1">
                <a:solidFill>
                  <a:srgbClr val="CC3300"/>
                </a:solidFill>
              </a:rPr>
              <a:t>Hash Code</a:t>
            </a:r>
          </a:p>
        </p:txBody>
      </p:sp>
      <p:sp>
        <p:nvSpPr>
          <p:cNvPr id="4" name="Slide Number Placeholder 3">
            <a:extLst>
              <a:ext uri="{FF2B5EF4-FFF2-40B4-BE49-F238E27FC236}">
                <a16:creationId xmlns:a16="http://schemas.microsoft.com/office/drawing/2014/main" id="{0974ED98-9892-4D4B-861F-4FEA4FE063E0}"/>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DA343136-6BFA-40A5-96F6-C8A2D42B3244}" type="slidenum">
              <a:rPr lang="en-US" altLang="en-US" sz="1200" b="1">
                <a:solidFill>
                  <a:srgbClr val="FFFFFF"/>
                </a:solidFill>
              </a:rPr>
              <a:pPr algn="ctr" eaLnBrk="1" hangingPunct="1">
                <a:lnSpc>
                  <a:spcPct val="80000"/>
                </a:lnSpc>
              </a:pPr>
              <a:t>29</a:t>
            </a:fld>
            <a:endParaRPr lang="en-US" altLang="en-US" sz="1200" b="1">
              <a:solidFill>
                <a:srgbClr val="FFFFFF"/>
              </a:solidFill>
            </a:endParaRPr>
          </a:p>
        </p:txBody>
      </p:sp>
      <p:sp>
        <p:nvSpPr>
          <p:cNvPr id="105481" name="Rectangle 3">
            <a:extLst>
              <a:ext uri="{FF2B5EF4-FFF2-40B4-BE49-F238E27FC236}">
                <a16:creationId xmlns:a16="http://schemas.microsoft.com/office/drawing/2014/main" id="{C73C5182-BDAE-4F9F-82E5-4B18795F1EBD}"/>
              </a:ext>
            </a:extLst>
          </p:cNvPr>
          <p:cNvSpPr>
            <a:spLocks noChangeArrowheads="1"/>
          </p:cNvSpPr>
          <p:nvPr/>
        </p:nvSpPr>
        <p:spPr bwMode="auto">
          <a:xfrm>
            <a:off x="228600" y="990600"/>
            <a:ext cx="86868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2600"/>
              <a:t>If the input keys are integers then simply </a:t>
            </a:r>
            <a:r>
              <a:rPr lang="en-US" altLang="en-US" sz="2600" i="1"/>
              <a:t>Key</a:t>
            </a:r>
            <a:r>
              <a:rPr lang="en-US" altLang="en-US" sz="2600"/>
              <a:t> mod </a:t>
            </a:r>
            <a:r>
              <a:rPr lang="en-US" altLang="en-US" sz="2600" i="1"/>
              <a:t>TableSize </a:t>
            </a:r>
            <a:r>
              <a:rPr lang="en-US" altLang="en-US" sz="2600"/>
              <a:t>is a</a:t>
            </a:r>
            <a:r>
              <a:rPr lang="en-US" altLang="en-US" sz="2600" i="1"/>
              <a:t> </a:t>
            </a:r>
            <a:r>
              <a:rPr lang="en-US" altLang="en-US" sz="2600"/>
              <a:t>general strategy.</a:t>
            </a:r>
          </a:p>
          <a:p>
            <a:pPr lvl="1" eaLnBrk="1" hangingPunct="1"/>
            <a:r>
              <a:rPr lang="en-US" altLang="en-US" sz="2600"/>
              <a:t>Unless key happens to have some undesirable properties. (e.g. all keys end in 0 and we use mod 10)</a:t>
            </a:r>
          </a:p>
          <a:p>
            <a:pPr eaLnBrk="1" hangingPunct="1"/>
            <a:r>
              <a:rPr lang="en-US" altLang="en-US" sz="2600"/>
              <a:t>If the keys are not integers, hash function needs more care.  </a:t>
            </a:r>
          </a:p>
          <a:p>
            <a:pPr lvl="1"/>
            <a:r>
              <a:rPr lang="en-US" altLang="en-US" sz="2600"/>
              <a:t>The first action that a hash function performs is to convert an arbitrary key </a:t>
            </a:r>
            <a:r>
              <a:rPr lang="en-US" altLang="en-US" sz="2600" i="1"/>
              <a:t>k </a:t>
            </a:r>
            <a:r>
              <a:rPr lang="en-US" altLang="en-US" sz="2600"/>
              <a:t>to an integer that is called the </a:t>
            </a:r>
            <a:r>
              <a:rPr lang="en-US" altLang="en-US" sz="2600" b="1" i="1"/>
              <a:t>hash code </a:t>
            </a:r>
            <a:r>
              <a:rPr lang="en-US" altLang="en-US" sz="2600"/>
              <a:t>for </a:t>
            </a:r>
            <a:r>
              <a:rPr lang="en-US" altLang="en-US" sz="2600" i="1"/>
              <a:t>k</a:t>
            </a:r>
            <a:r>
              <a:rPr lang="en-US" altLang="en-US" sz="2600"/>
              <a:t>; this integer need not be in the range [0,M</a:t>
            </a:r>
            <a:r>
              <a:rPr lang="en-US" altLang="en-US" sz="2600" i="1"/>
              <a:t> </a:t>
            </a:r>
            <a:r>
              <a:rPr lang="en-US" altLang="en-US" sz="2600"/>
              <a:t>−1], and may even be negative. For example, If the keys are real numbers between 0 and 1, we might just multiply by M and round off to the nearest integer to get an index between 0 and M-1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61EFE16-4F12-46E0-8C72-406B7948E6D3}"/>
              </a:ext>
            </a:extLst>
          </p:cNvPr>
          <p:cNvSpPr>
            <a:spLocks noGrp="1"/>
          </p:cNvSpPr>
          <p:nvPr>
            <p:ph type="sldNum" sz="quarter" idx="12"/>
          </p:nvPr>
        </p:nvSpPr>
        <p:spPr/>
        <p:txBody>
          <a:bodyPr/>
          <a:lstStyle/>
          <a:p>
            <a:fld id="{AE824BCD-372A-40C6-8A98-DB31426597DA}" type="slidenum">
              <a:rPr lang="en-US" altLang="en-US"/>
              <a:pPr/>
              <a:t>3</a:t>
            </a:fld>
            <a:r>
              <a:rPr lang="en-US" altLang="en-US"/>
              <a:t>/40</a:t>
            </a:r>
          </a:p>
        </p:txBody>
      </p:sp>
      <p:sp>
        <p:nvSpPr>
          <p:cNvPr id="7170" name="Footer Placeholder 4">
            <a:extLst>
              <a:ext uri="{FF2B5EF4-FFF2-40B4-BE49-F238E27FC236}">
                <a16:creationId xmlns:a16="http://schemas.microsoft.com/office/drawing/2014/main" id="{8746A4D3-8E09-4414-86AF-71F7AB3C34E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7172" name="Rectangle 2">
            <a:extLst>
              <a:ext uri="{FF2B5EF4-FFF2-40B4-BE49-F238E27FC236}">
                <a16:creationId xmlns:a16="http://schemas.microsoft.com/office/drawing/2014/main" id="{E06FFA07-51AF-444E-9525-D6EF4B7FF041}"/>
              </a:ext>
            </a:extLst>
          </p:cNvPr>
          <p:cNvSpPr>
            <a:spLocks noGrp="1" noChangeArrowheads="1"/>
          </p:cNvSpPr>
          <p:nvPr>
            <p:ph type="title" idx="4294967295"/>
          </p:nvPr>
        </p:nvSpPr>
        <p:spPr>
          <a:xfrm>
            <a:off x="841375" y="358775"/>
            <a:ext cx="6778625" cy="708025"/>
          </a:xfrm>
          <a:noFill/>
        </p:spPr>
        <p:txBody>
          <a:bodyPr>
            <a:spAutoFit/>
          </a:bodyPr>
          <a:lstStyle/>
          <a:p>
            <a:pPr eaLnBrk="1" hangingPunct="1"/>
            <a:r>
              <a:rPr lang="en-US" altLang="en-US" sz="4000" b="1">
                <a:solidFill>
                  <a:srgbClr val="CC3300"/>
                </a:solidFill>
              </a:rPr>
              <a:t>Why hashing?</a:t>
            </a:r>
          </a:p>
        </p:txBody>
      </p:sp>
      <p:sp>
        <p:nvSpPr>
          <p:cNvPr id="4" name="Slide Number Placeholder 3">
            <a:extLst>
              <a:ext uri="{FF2B5EF4-FFF2-40B4-BE49-F238E27FC236}">
                <a16:creationId xmlns:a16="http://schemas.microsoft.com/office/drawing/2014/main" id="{502FBC7C-C656-40C2-BC83-93DE9BC822A0}"/>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33F9843B-D1DF-43CF-B1C1-EE6A90CF1F00}" type="slidenum">
              <a:rPr lang="en-US" altLang="en-US" sz="1200" b="1">
                <a:solidFill>
                  <a:srgbClr val="FFFFFF"/>
                </a:solidFill>
              </a:rPr>
              <a:pPr algn="ctr" eaLnBrk="1" hangingPunct="1">
                <a:lnSpc>
                  <a:spcPct val="80000"/>
                </a:lnSpc>
              </a:pPr>
              <a:t>3</a:t>
            </a:fld>
            <a:endParaRPr lang="en-US" altLang="en-US" sz="1200" b="1">
              <a:solidFill>
                <a:srgbClr val="FFFFFF"/>
              </a:solidFill>
            </a:endParaRPr>
          </a:p>
        </p:txBody>
      </p:sp>
      <p:sp>
        <p:nvSpPr>
          <p:cNvPr id="9" name="Rectangle 3">
            <a:extLst>
              <a:ext uri="{FF2B5EF4-FFF2-40B4-BE49-F238E27FC236}">
                <a16:creationId xmlns:a16="http://schemas.microsoft.com/office/drawing/2014/main" id="{7FF43C9E-30D5-4C11-A618-65B805C01047}"/>
              </a:ext>
            </a:extLst>
          </p:cNvPr>
          <p:cNvSpPr txBox="1">
            <a:spLocks/>
          </p:cNvSpPr>
          <p:nvPr/>
        </p:nvSpPr>
        <p:spPr>
          <a:xfrm>
            <a:off x="381000" y="1295400"/>
            <a:ext cx="8305800" cy="4660900"/>
          </a:xfrm>
          <a:prstGeom prst="rect">
            <a:avLst/>
          </a:prstGeom>
        </p:spPr>
        <p:txBody>
          <a:bodyPr>
            <a:spAutoFit/>
          </a:bodyPr>
          <a:lstStyle>
            <a:lvl1pPr marL="342900" indent="-342900"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nSpc>
                <a:spcPct val="90000"/>
              </a:lnSpc>
              <a:spcBef>
                <a:spcPct val="20000"/>
              </a:spcBef>
              <a:buFont typeface="Arial" panose="020B0604020202020204" pitchFamily="34" charset="0"/>
              <a:buChar char="•"/>
            </a:pPr>
            <a:r>
              <a:rPr lang="en-US" altLang="en-US" sz="2800">
                <a:latin typeface="Calibri" panose="020F0502020204030204" pitchFamily="34" charset="0"/>
              </a:rPr>
              <a:t>If data collection is sorted array, we can search for an item in O(log n) time using the binary search algorithm.</a:t>
            </a:r>
          </a:p>
          <a:p>
            <a:pPr>
              <a:lnSpc>
                <a:spcPct val="90000"/>
              </a:lnSpc>
              <a:spcBef>
                <a:spcPct val="20000"/>
              </a:spcBef>
              <a:buFont typeface="Arial" panose="020B0604020202020204" pitchFamily="34" charset="0"/>
              <a:buChar char="•"/>
            </a:pPr>
            <a:r>
              <a:rPr lang="en-US" altLang="en-US" sz="2800">
                <a:latin typeface="Calibri" panose="020F0502020204030204" pitchFamily="34" charset="0"/>
              </a:rPr>
              <a:t>However with a sorted array, inserting and deleting items are done  in O(n) time.</a:t>
            </a:r>
          </a:p>
          <a:p>
            <a:pPr>
              <a:lnSpc>
                <a:spcPct val="90000"/>
              </a:lnSpc>
              <a:spcBef>
                <a:spcPct val="20000"/>
              </a:spcBef>
              <a:buFont typeface="Arial" panose="020B0604020202020204" pitchFamily="34" charset="0"/>
              <a:buChar char="•"/>
            </a:pPr>
            <a:r>
              <a:rPr lang="en-US" altLang="en-US" sz="2800">
                <a:latin typeface="Calibri" panose="020F0502020204030204" pitchFamily="34" charset="0"/>
              </a:rPr>
              <a:t>If data collection is balanced binary search tree, then inserting, searching and deleting are done in O(log n) time.</a:t>
            </a:r>
          </a:p>
          <a:p>
            <a:pPr>
              <a:lnSpc>
                <a:spcPct val="90000"/>
              </a:lnSpc>
              <a:spcBef>
                <a:spcPct val="20000"/>
              </a:spcBef>
              <a:buFont typeface="Arial" panose="020B0604020202020204" pitchFamily="34" charset="0"/>
              <a:buChar char="•"/>
            </a:pPr>
            <a:r>
              <a:rPr lang="en-US" altLang="en-US" sz="2800">
                <a:latin typeface="Calibri" panose="020F0502020204030204" pitchFamily="34" charset="0"/>
              </a:rPr>
              <a:t>Is there a data structure where inserting, deleting and searching for items are more efficient?</a:t>
            </a:r>
          </a:p>
          <a:p>
            <a:pPr>
              <a:lnSpc>
                <a:spcPct val="90000"/>
              </a:lnSpc>
              <a:spcBef>
                <a:spcPct val="20000"/>
              </a:spcBef>
              <a:buFont typeface="Arial" panose="020B0604020202020204" pitchFamily="34" charset="0"/>
              <a:buChar char="•"/>
            </a:pPr>
            <a:r>
              <a:rPr lang="en-US" altLang="en-US" sz="2800">
                <a:latin typeface="Calibri" panose="020F0502020204030204" pitchFamily="34" charset="0"/>
              </a:rPr>
              <a:t>The answer is “Yes”, that is a Hash Table.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A37BE20E-61C2-466F-BFFA-ACEE56ECA6AA}"/>
              </a:ext>
            </a:extLst>
          </p:cNvPr>
          <p:cNvSpPr>
            <a:spLocks noGrp="1"/>
          </p:cNvSpPr>
          <p:nvPr>
            <p:ph type="sldNum" sz="quarter" idx="12"/>
          </p:nvPr>
        </p:nvSpPr>
        <p:spPr/>
        <p:txBody>
          <a:bodyPr/>
          <a:lstStyle/>
          <a:p>
            <a:fld id="{4B6D6FBF-7DDC-411E-B4CC-C4874A5D6407}" type="slidenum">
              <a:rPr lang="en-US" altLang="en-US"/>
              <a:pPr/>
              <a:t>30</a:t>
            </a:fld>
            <a:r>
              <a:rPr lang="en-US" altLang="en-US"/>
              <a:t>/40</a:t>
            </a:r>
          </a:p>
        </p:txBody>
      </p:sp>
      <p:sp>
        <p:nvSpPr>
          <p:cNvPr id="60418" name="Footer Placeholder 4">
            <a:extLst>
              <a:ext uri="{FF2B5EF4-FFF2-40B4-BE49-F238E27FC236}">
                <a16:creationId xmlns:a16="http://schemas.microsoft.com/office/drawing/2014/main" id="{70235CB2-144F-4ACD-9CCD-0CEECC72DB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60420" name="Rectangle 2">
            <a:extLst>
              <a:ext uri="{FF2B5EF4-FFF2-40B4-BE49-F238E27FC236}">
                <a16:creationId xmlns:a16="http://schemas.microsoft.com/office/drawing/2014/main" id="{5513F9BD-7438-4A9F-9DD4-37FEF48C8641}"/>
              </a:ext>
            </a:extLst>
          </p:cNvPr>
          <p:cNvSpPr>
            <a:spLocks noGrp="1" noChangeArrowheads="1"/>
          </p:cNvSpPr>
          <p:nvPr>
            <p:ph type="title" idx="4294967295"/>
          </p:nvPr>
        </p:nvSpPr>
        <p:spPr>
          <a:xfrm>
            <a:off x="841375" y="196850"/>
            <a:ext cx="6778625" cy="641350"/>
          </a:xfrm>
          <a:noFill/>
        </p:spPr>
        <p:txBody>
          <a:bodyPr>
            <a:spAutoFit/>
          </a:bodyPr>
          <a:lstStyle/>
          <a:p>
            <a:pPr eaLnBrk="1" hangingPunct="1"/>
            <a:r>
              <a:rPr lang="en-US" altLang="en-US" sz="3600" b="1">
                <a:solidFill>
                  <a:srgbClr val="CC3300"/>
                </a:solidFill>
              </a:rPr>
              <a:t>Maps - 1</a:t>
            </a:r>
          </a:p>
        </p:txBody>
      </p:sp>
      <p:sp>
        <p:nvSpPr>
          <p:cNvPr id="4" name="Slide Number Placeholder 3">
            <a:extLst>
              <a:ext uri="{FF2B5EF4-FFF2-40B4-BE49-F238E27FC236}">
                <a16:creationId xmlns:a16="http://schemas.microsoft.com/office/drawing/2014/main" id="{D61DEF5B-56AA-4963-9121-D66EAB8859F5}"/>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BF022711-2B84-4CA7-B934-76550374615A}" type="slidenum">
              <a:rPr lang="en-US" altLang="en-US" sz="1200" b="1">
                <a:solidFill>
                  <a:srgbClr val="FFFFFF"/>
                </a:solidFill>
              </a:rPr>
              <a:pPr algn="ctr" eaLnBrk="1" hangingPunct="1">
                <a:lnSpc>
                  <a:spcPct val="80000"/>
                </a:lnSpc>
              </a:pPr>
              <a:t>30</a:t>
            </a:fld>
            <a:endParaRPr lang="en-US" altLang="en-US" sz="1200" b="1">
              <a:solidFill>
                <a:srgbClr val="FFFFFF"/>
              </a:solidFill>
            </a:endParaRPr>
          </a:p>
        </p:txBody>
      </p:sp>
      <p:sp>
        <p:nvSpPr>
          <p:cNvPr id="60422" name="Text Box 5">
            <a:extLst>
              <a:ext uri="{FF2B5EF4-FFF2-40B4-BE49-F238E27FC236}">
                <a16:creationId xmlns:a16="http://schemas.microsoft.com/office/drawing/2014/main" id="{05E350C8-E0DC-4D90-B32B-840232ED41C2}"/>
              </a:ext>
            </a:extLst>
          </p:cNvPr>
          <p:cNvSpPr txBox="1">
            <a:spLocks noChangeArrowheads="1"/>
          </p:cNvSpPr>
          <p:nvPr/>
        </p:nvSpPr>
        <p:spPr bwMode="auto">
          <a:xfrm>
            <a:off x="304800" y="1066800"/>
            <a:ext cx="838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A </a:t>
            </a:r>
            <a:r>
              <a:rPr lang="en-US" altLang="en-US" sz="2000" b="1" i="1"/>
              <a:t>map </a:t>
            </a:r>
            <a:r>
              <a:rPr lang="en-US" altLang="en-US" sz="2000"/>
              <a:t>is an abstract data type designed to efficiently store and retrieve values based upon a uniquely identifying </a:t>
            </a:r>
            <a:r>
              <a:rPr lang="en-US" altLang="en-US" sz="2000" b="1" i="1"/>
              <a:t>search key </a:t>
            </a:r>
            <a:r>
              <a:rPr lang="en-US" altLang="en-US" sz="2000"/>
              <a:t>for each. Specifically, a map stores keyvalue pairs (</a:t>
            </a:r>
            <a:r>
              <a:rPr lang="en-US" altLang="en-US" sz="2000" i="1"/>
              <a:t>k</a:t>
            </a:r>
            <a:r>
              <a:rPr lang="en-US" altLang="en-US" sz="2000"/>
              <a:t>,</a:t>
            </a:r>
            <a:r>
              <a:rPr lang="en-US" altLang="en-US" sz="2000" i="1"/>
              <a:t>v</a:t>
            </a:r>
            <a:r>
              <a:rPr lang="en-US" altLang="en-US" sz="2000"/>
              <a:t>), which we call </a:t>
            </a:r>
            <a:r>
              <a:rPr lang="en-US" altLang="en-US" sz="2000" b="1" i="1"/>
              <a:t>entries</a:t>
            </a:r>
            <a:r>
              <a:rPr lang="en-US" altLang="en-US" sz="2000"/>
              <a:t>, where </a:t>
            </a:r>
            <a:r>
              <a:rPr lang="en-US" altLang="en-US" sz="2000" i="1"/>
              <a:t>k </a:t>
            </a:r>
            <a:r>
              <a:rPr lang="en-US" altLang="en-US" sz="2000"/>
              <a:t>is the key and </a:t>
            </a:r>
            <a:r>
              <a:rPr lang="en-US" altLang="en-US" sz="2000" i="1"/>
              <a:t>v </a:t>
            </a:r>
            <a:r>
              <a:rPr lang="en-US" altLang="en-US" sz="2000"/>
              <a:t>is its corresponding value. Keys are required to be unique, so that the association of keys to values defines a mapping.</a:t>
            </a:r>
          </a:p>
        </p:txBody>
      </p:sp>
      <p:sp>
        <p:nvSpPr>
          <p:cNvPr id="60423" name="Text Box 6">
            <a:extLst>
              <a:ext uri="{FF2B5EF4-FFF2-40B4-BE49-F238E27FC236}">
                <a16:creationId xmlns:a16="http://schemas.microsoft.com/office/drawing/2014/main" id="{97AA38B0-ABDF-4760-86F5-D81B1C47C922}"/>
              </a:ext>
            </a:extLst>
          </p:cNvPr>
          <p:cNvSpPr txBox="1">
            <a:spLocks noChangeArrowheads="1"/>
          </p:cNvSpPr>
          <p:nvPr/>
        </p:nvSpPr>
        <p:spPr bwMode="auto">
          <a:xfrm>
            <a:off x="381000" y="3048000"/>
            <a:ext cx="3886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The figure below provides a conceptual illustration of a map using the file-cabinet metaphor. For a more modern metaphor, think about the web as being a map whose entries are the web pages. The key of a page is its URL (e.g., http://datastructures.net/) and its value is the page content.</a:t>
            </a:r>
          </a:p>
        </p:txBody>
      </p:sp>
      <p:pic>
        <p:nvPicPr>
          <p:cNvPr id="60424" name="Picture 7">
            <a:extLst>
              <a:ext uri="{FF2B5EF4-FFF2-40B4-BE49-F238E27FC236}">
                <a16:creationId xmlns:a16="http://schemas.microsoft.com/office/drawing/2014/main" id="{3471ED25-99E7-46C4-AA5C-ABDDDA671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750" t="50000" r="28125" b="24001"/>
          <a:stretch>
            <a:fillRect/>
          </a:stretch>
        </p:blipFill>
        <p:spPr bwMode="auto">
          <a:xfrm>
            <a:off x="4343400" y="3352800"/>
            <a:ext cx="4038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E8CCAA2-508E-43C5-A687-110943DE6733}"/>
              </a:ext>
            </a:extLst>
          </p:cNvPr>
          <p:cNvSpPr>
            <a:spLocks noGrp="1"/>
          </p:cNvSpPr>
          <p:nvPr>
            <p:ph type="sldNum" sz="quarter" idx="12"/>
          </p:nvPr>
        </p:nvSpPr>
        <p:spPr/>
        <p:txBody>
          <a:bodyPr/>
          <a:lstStyle/>
          <a:p>
            <a:fld id="{9A4C8918-D872-41CE-BF68-D47DABF11DF6}" type="slidenum">
              <a:rPr lang="en-US" altLang="en-US"/>
              <a:pPr/>
              <a:t>31</a:t>
            </a:fld>
            <a:r>
              <a:rPr lang="en-US" altLang="en-US"/>
              <a:t>/40</a:t>
            </a:r>
          </a:p>
        </p:txBody>
      </p:sp>
      <p:sp>
        <p:nvSpPr>
          <p:cNvPr id="61442" name="Footer Placeholder 4">
            <a:extLst>
              <a:ext uri="{FF2B5EF4-FFF2-40B4-BE49-F238E27FC236}">
                <a16:creationId xmlns:a16="http://schemas.microsoft.com/office/drawing/2014/main" id="{FDD067C4-CE40-4AA3-8B4C-B23DA530B61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61444" name="Rectangle 3">
            <a:extLst>
              <a:ext uri="{FF2B5EF4-FFF2-40B4-BE49-F238E27FC236}">
                <a16:creationId xmlns:a16="http://schemas.microsoft.com/office/drawing/2014/main" id="{6E9F8398-2706-4D47-8890-F09E978052DB}"/>
              </a:ext>
            </a:extLst>
          </p:cNvPr>
          <p:cNvSpPr>
            <a:spLocks noGrp="1"/>
          </p:cNvSpPr>
          <p:nvPr>
            <p:ph type="body" idx="1"/>
          </p:nvPr>
        </p:nvSpPr>
        <p:spPr>
          <a:xfrm>
            <a:off x="838200" y="1447800"/>
            <a:ext cx="7772400" cy="4648200"/>
          </a:xfrm>
        </p:spPr>
        <p:txBody>
          <a:bodyPr/>
          <a:lstStyle/>
          <a:p>
            <a:pPr>
              <a:lnSpc>
                <a:spcPct val="90000"/>
              </a:lnSpc>
              <a:buClrTx/>
              <a:buSzTx/>
              <a:buFont typeface="Arial" panose="020B0604020202020204" pitchFamily="34" charset="0"/>
              <a:buChar char="•"/>
            </a:pPr>
            <a:r>
              <a:rPr lang="en-US" altLang="en-US">
                <a:latin typeface="Calibri" panose="020F0502020204030204" pitchFamily="34" charset="0"/>
              </a:rPr>
              <a:t>A map models a searchable collection of key-value entries</a:t>
            </a:r>
          </a:p>
          <a:p>
            <a:pPr>
              <a:lnSpc>
                <a:spcPct val="90000"/>
              </a:lnSpc>
              <a:buClrTx/>
              <a:buSzTx/>
              <a:buFont typeface="Arial" panose="020B0604020202020204" pitchFamily="34" charset="0"/>
              <a:buChar char="•"/>
            </a:pPr>
            <a:r>
              <a:rPr lang="en-US" altLang="en-US">
                <a:latin typeface="Calibri" panose="020F0502020204030204" pitchFamily="34" charset="0"/>
              </a:rPr>
              <a:t>The main operations of a map are for searching, inserting, and deleting items</a:t>
            </a:r>
          </a:p>
          <a:p>
            <a:pPr>
              <a:lnSpc>
                <a:spcPct val="90000"/>
              </a:lnSpc>
              <a:buClrTx/>
              <a:buSzTx/>
              <a:buFont typeface="Arial" panose="020B0604020202020204" pitchFamily="34" charset="0"/>
              <a:buChar char="•"/>
            </a:pPr>
            <a:r>
              <a:rPr lang="en-US" altLang="en-US">
                <a:latin typeface="Calibri" panose="020F0502020204030204" pitchFamily="34" charset="0"/>
              </a:rPr>
              <a:t>Multiple entries with the same key are </a:t>
            </a:r>
            <a:r>
              <a:rPr lang="en-US" altLang="en-US" b="1">
                <a:solidFill>
                  <a:schemeClr val="tx2"/>
                </a:solidFill>
                <a:latin typeface="Calibri" panose="020F0502020204030204" pitchFamily="34" charset="0"/>
              </a:rPr>
              <a:t>not</a:t>
            </a:r>
            <a:r>
              <a:rPr lang="en-US" altLang="en-US">
                <a:latin typeface="Calibri" panose="020F0502020204030204" pitchFamily="34" charset="0"/>
              </a:rPr>
              <a:t> allowed</a:t>
            </a:r>
          </a:p>
          <a:p>
            <a:pPr>
              <a:lnSpc>
                <a:spcPct val="90000"/>
              </a:lnSpc>
              <a:buClrTx/>
              <a:buSzTx/>
              <a:buFont typeface="Arial" panose="020B0604020202020204" pitchFamily="34" charset="0"/>
              <a:buChar char="•"/>
            </a:pPr>
            <a:r>
              <a:rPr lang="en-US" altLang="en-US">
                <a:latin typeface="Calibri" panose="020F0502020204030204" pitchFamily="34" charset="0"/>
              </a:rPr>
              <a:t>Applications:</a:t>
            </a:r>
          </a:p>
          <a:p>
            <a:pPr lvl="1">
              <a:lnSpc>
                <a:spcPct val="90000"/>
              </a:lnSpc>
            </a:pPr>
            <a:r>
              <a:rPr lang="en-US" altLang="en-US"/>
              <a:t>address book</a:t>
            </a:r>
          </a:p>
          <a:p>
            <a:pPr lvl="1">
              <a:lnSpc>
                <a:spcPct val="90000"/>
              </a:lnSpc>
            </a:pPr>
            <a:r>
              <a:rPr lang="en-US" altLang="en-US"/>
              <a:t>student-record database</a:t>
            </a:r>
          </a:p>
        </p:txBody>
      </p:sp>
      <p:sp>
        <p:nvSpPr>
          <p:cNvPr id="61445" name="Rectangle 2">
            <a:extLst>
              <a:ext uri="{FF2B5EF4-FFF2-40B4-BE49-F238E27FC236}">
                <a16:creationId xmlns:a16="http://schemas.microsoft.com/office/drawing/2014/main" id="{FD99537D-D367-4377-907B-E9E6011FF8BD}"/>
              </a:ext>
            </a:extLst>
          </p:cNvPr>
          <p:cNvSpPr>
            <a:spLocks noChangeArrowheads="1"/>
          </p:cNvSpPr>
          <p:nvPr/>
        </p:nvSpPr>
        <p:spPr bwMode="auto">
          <a:xfrm>
            <a:off x="838200" y="609600"/>
            <a:ext cx="6778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b="1">
                <a:solidFill>
                  <a:srgbClr val="CC3300"/>
                </a:solidFill>
                <a:latin typeface="Calibri" panose="020F0502020204030204" pitchFamily="34" charset="0"/>
              </a:rPr>
              <a:t>Maps - 2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9D57743-0A51-4E23-9565-199091EEF300}"/>
              </a:ext>
            </a:extLst>
          </p:cNvPr>
          <p:cNvSpPr>
            <a:spLocks noGrp="1"/>
          </p:cNvSpPr>
          <p:nvPr>
            <p:ph type="sldNum" sz="quarter" idx="12"/>
          </p:nvPr>
        </p:nvSpPr>
        <p:spPr/>
        <p:txBody>
          <a:bodyPr/>
          <a:lstStyle/>
          <a:p>
            <a:fld id="{B92841F9-F667-4AFA-BB7D-48F6C3375BEC}" type="slidenum">
              <a:rPr lang="en-US" altLang="en-US"/>
              <a:pPr/>
              <a:t>32</a:t>
            </a:fld>
            <a:r>
              <a:rPr lang="en-US" altLang="en-US"/>
              <a:t>/40</a:t>
            </a:r>
          </a:p>
        </p:txBody>
      </p:sp>
      <p:sp>
        <p:nvSpPr>
          <p:cNvPr id="62466" name="Footer Placeholder 4">
            <a:extLst>
              <a:ext uri="{FF2B5EF4-FFF2-40B4-BE49-F238E27FC236}">
                <a16:creationId xmlns:a16="http://schemas.microsoft.com/office/drawing/2014/main" id="{F28A08EE-2AD4-4056-9784-19518785E28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62468" name="Rectangle 3">
            <a:extLst>
              <a:ext uri="{FF2B5EF4-FFF2-40B4-BE49-F238E27FC236}">
                <a16:creationId xmlns:a16="http://schemas.microsoft.com/office/drawing/2014/main" id="{791F3E30-72B4-49B8-9C6B-841F320F52F8}"/>
              </a:ext>
            </a:extLst>
          </p:cNvPr>
          <p:cNvSpPr>
            <a:spLocks noGrp="1"/>
          </p:cNvSpPr>
          <p:nvPr>
            <p:ph type="body" idx="1"/>
          </p:nvPr>
        </p:nvSpPr>
        <p:spPr>
          <a:xfrm>
            <a:off x="762000" y="1371600"/>
            <a:ext cx="7772400" cy="4800600"/>
          </a:xfrm>
        </p:spPr>
        <p:txBody>
          <a:bodyPr/>
          <a:lstStyle/>
          <a:p>
            <a:pPr>
              <a:lnSpc>
                <a:spcPct val="90000"/>
              </a:lnSpc>
              <a:buClrTx/>
              <a:buSzTx/>
              <a:buFont typeface="Arial" panose="020B0604020202020204" pitchFamily="34" charset="0"/>
              <a:buChar char="•"/>
            </a:pPr>
            <a:r>
              <a:rPr lang="en-US" altLang="en-US" sz="2800">
                <a:latin typeface="Calibri" panose="020F0502020204030204" pitchFamily="34" charset="0"/>
              </a:rPr>
              <a:t>Map ADT methods:</a:t>
            </a:r>
          </a:p>
          <a:p>
            <a:pPr lvl="1">
              <a:lnSpc>
                <a:spcPct val="90000"/>
              </a:lnSpc>
            </a:pPr>
            <a:r>
              <a:rPr lang="en-US" altLang="en-US" sz="2400">
                <a:solidFill>
                  <a:schemeClr val="tx2"/>
                </a:solidFill>
              </a:rPr>
              <a:t>get</a:t>
            </a:r>
            <a:r>
              <a:rPr lang="en-US" altLang="en-US" sz="2400"/>
              <a:t>(k): if the map M has an entry with key k, return its assoiciated value; else, return null </a:t>
            </a:r>
          </a:p>
          <a:p>
            <a:pPr lvl="1">
              <a:lnSpc>
                <a:spcPct val="90000"/>
              </a:lnSpc>
            </a:pPr>
            <a:r>
              <a:rPr lang="en-US" altLang="en-US" sz="2400">
                <a:solidFill>
                  <a:schemeClr val="tx2"/>
                </a:solidFill>
              </a:rPr>
              <a:t>put</a:t>
            </a:r>
            <a:r>
              <a:rPr lang="en-US" altLang="en-US" sz="2400"/>
              <a:t>(k, v): insert entry (k, v) into the map M; if key k is not already in M, then return null; else, return old value associated with k</a:t>
            </a:r>
          </a:p>
          <a:p>
            <a:pPr lvl="1">
              <a:lnSpc>
                <a:spcPct val="90000"/>
              </a:lnSpc>
            </a:pPr>
            <a:r>
              <a:rPr lang="en-US" altLang="en-US" sz="2400">
                <a:solidFill>
                  <a:schemeClr val="tx2"/>
                </a:solidFill>
              </a:rPr>
              <a:t>remove</a:t>
            </a:r>
            <a:r>
              <a:rPr lang="en-US" altLang="en-US" sz="2400"/>
              <a:t>(k): if the map M has an entry with key k, remove it from M and return its associated value; else, return null </a:t>
            </a:r>
          </a:p>
          <a:p>
            <a:pPr lvl="1">
              <a:lnSpc>
                <a:spcPct val="90000"/>
              </a:lnSpc>
            </a:pPr>
            <a:r>
              <a:rPr lang="en-US" altLang="en-US" sz="2400">
                <a:solidFill>
                  <a:schemeClr val="tx2"/>
                </a:solidFill>
              </a:rPr>
              <a:t>size</a:t>
            </a:r>
            <a:r>
              <a:rPr lang="en-US" altLang="en-US" sz="2400"/>
              <a:t>(), </a:t>
            </a:r>
            <a:r>
              <a:rPr lang="en-US" altLang="en-US" sz="2400">
                <a:solidFill>
                  <a:schemeClr val="tx2"/>
                </a:solidFill>
              </a:rPr>
              <a:t>isEmpty</a:t>
            </a:r>
            <a:r>
              <a:rPr lang="en-US" altLang="en-US" sz="2400"/>
              <a:t>()</a:t>
            </a:r>
          </a:p>
          <a:p>
            <a:pPr lvl="1">
              <a:lnSpc>
                <a:spcPct val="90000"/>
              </a:lnSpc>
            </a:pPr>
            <a:r>
              <a:rPr lang="en-US" altLang="en-US" sz="2400">
                <a:solidFill>
                  <a:schemeClr val="tx2"/>
                </a:solidFill>
              </a:rPr>
              <a:t>keys</a:t>
            </a:r>
            <a:r>
              <a:rPr lang="en-US" altLang="en-US" sz="2400"/>
              <a:t>(): return an iterator of the keys in M</a:t>
            </a:r>
          </a:p>
          <a:p>
            <a:pPr lvl="1">
              <a:lnSpc>
                <a:spcPct val="90000"/>
              </a:lnSpc>
            </a:pPr>
            <a:r>
              <a:rPr lang="en-US" altLang="en-US" sz="2400">
                <a:solidFill>
                  <a:schemeClr val="tx2"/>
                </a:solidFill>
              </a:rPr>
              <a:t>values</a:t>
            </a:r>
            <a:r>
              <a:rPr lang="en-US" altLang="en-US" sz="2400"/>
              <a:t>(): return an iterator of the values in M</a:t>
            </a:r>
          </a:p>
        </p:txBody>
      </p:sp>
      <p:sp>
        <p:nvSpPr>
          <p:cNvPr id="62469" name="Rectangle 2">
            <a:extLst>
              <a:ext uri="{FF2B5EF4-FFF2-40B4-BE49-F238E27FC236}">
                <a16:creationId xmlns:a16="http://schemas.microsoft.com/office/drawing/2014/main" id="{5C6BB082-7C4D-47A1-BA57-4D292D80D955}"/>
              </a:ext>
            </a:extLst>
          </p:cNvPr>
          <p:cNvSpPr>
            <a:spLocks noChangeArrowheads="1"/>
          </p:cNvSpPr>
          <p:nvPr/>
        </p:nvSpPr>
        <p:spPr bwMode="auto">
          <a:xfrm>
            <a:off x="841375" y="349250"/>
            <a:ext cx="6778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b="1">
                <a:solidFill>
                  <a:srgbClr val="CC3300"/>
                </a:solidFill>
                <a:latin typeface="Calibri" panose="020F0502020204030204" pitchFamily="34" charset="0"/>
              </a:rPr>
              <a:t>The methods of Map ADT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0FC82F-6ABB-42B8-8AEF-C6EC3A710D23}"/>
              </a:ext>
            </a:extLst>
          </p:cNvPr>
          <p:cNvSpPr>
            <a:spLocks noGrp="1"/>
          </p:cNvSpPr>
          <p:nvPr>
            <p:ph type="sldNum" sz="quarter" idx="12"/>
          </p:nvPr>
        </p:nvSpPr>
        <p:spPr/>
        <p:txBody>
          <a:bodyPr/>
          <a:lstStyle/>
          <a:p>
            <a:fld id="{81897256-F87B-4AE4-8AC7-4348BBE71144}" type="slidenum">
              <a:rPr lang="en-US" altLang="en-US"/>
              <a:pPr/>
              <a:t>33</a:t>
            </a:fld>
            <a:r>
              <a:rPr lang="en-US" altLang="en-US"/>
              <a:t>/40</a:t>
            </a:r>
          </a:p>
        </p:txBody>
      </p:sp>
      <p:sp>
        <p:nvSpPr>
          <p:cNvPr id="63490" name="Footer Placeholder 4">
            <a:extLst>
              <a:ext uri="{FF2B5EF4-FFF2-40B4-BE49-F238E27FC236}">
                <a16:creationId xmlns:a16="http://schemas.microsoft.com/office/drawing/2014/main" id="{FD145675-6210-42A8-A4AA-0314A339668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63492" name="Rectangle 2">
            <a:extLst>
              <a:ext uri="{FF2B5EF4-FFF2-40B4-BE49-F238E27FC236}">
                <a16:creationId xmlns:a16="http://schemas.microsoft.com/office/drawing/2014/main" id="{2D0CB8AC-6476-4A9C-BB71-A1AD982BAF93}"/>
              </a:ext>
            </a:extLst>
          </p:cNvPr>
          <p:cNvSpPr>
            <a:spLocks noChangeArrowheads="1"/>
          </p:cNvSpPr>
          <p:nvPr/>
        </p:nvSpPr>
        <p:spPr bwMode="auto">
          <a:xfrm>
            <a:off x="838200" y="609600"/>
            <a:ext cx="6778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b="1">
                <a:solidFill>
                  <a:srgbClr val="CC3300"/>
                </a:solidFill>
                <a:latin typeface="Calibri" panose="020F0502020204030204" pitchFamily="34" charset="0"/>
              </a:rPr>
              <a:t>Map application example</a:t>
            </a:r>
          </a:p>
        </p:txBody>
      </p:sp>
      <p:sp>
        <p:nvSpPr>
          <p:cNvPr id="63493" name="Text Box 5">
            <a:extLst>
              <a:ext uri="{FF2B5EF4-FFF2-40B4-BE49-F238E27FC236}">
                <a16:creationId xmlns:a16="http://schemas.microsoft.com/office/drawing/2014/main" id="{CCAA5701-89B7-46A5-BB2C-F83CECCA90C0}"/>
              </a:ext>
            </a:extLst>
          </p:cNvPr>
          <p:cNvSpPr txBox="1">
            <a:spLocks noChangeArrowheads="1"/>
          </p:cNvSpPr>
          <p:nvPr/>
        </p:nvSpPr>
        <p:spPr bwMode="auto">
          <a:xfrm>
            <a:off x="381000" y="2130425"/>
            <a:ext cx="83820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As a case study for using a map, consider the problem of counting the number of occurrences of words in a document. This is a standard task when performing a statistical analysis of a document, for example, when categorizing an email or news article. A map is an ideal data structure to use here, for we can use words as keys and word counts as values.</a:t>
            </a:r>
          </a:p>
        </p:txBody>
      </p:sp>
      <p:sp>
        <p:nvSpPr>
          <p:cNvPr id="63494" name="Text Box 6">
            <a:extLst>
              <a:ext uri="{FF2B5EF4-FFF2-40B4-BE49-F238E27FC236}">
                <a16:creationId xmlns:a16="http://schemas.microsoft.com/office/drawing/2014/main" id="{15832E23-9BA0-4F49-95A1-16AF346D9027}"/>
              </a:ext>
            </a:extLst>
          </p:cNvPr>
          <p:cNvSpPr txBox="1">
            <a:spLocks noChangeArrowheads="1"/>
          </p:cNvSpPr>
          <p:nvPr/>
        </p:nvSpPr>
        <p:spPr bwMode="auto">
          <a:xfrm>
            <a:off x="1295400" y="129540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spcBef>
                <a:spcPct val="50000"/>
              </a:spcBef>
            </a:pPr>
            <a:r>
              <a:rPr lang="en-US" altLang="en-US" sz="3200">
                <a:solidFill>
                  <a:schemeClr val="tx2"/>
                </a:solidFill>
              </a:rPr>
              <a:t>Counting Word Frequencies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72B6702-A6F4-4387-9CAC-B57DCD999406}"/>
              </a:ext>
            </a:extLst>
          </p:cNvPr>
          <p:cNvSpPr>
            <a:spLocks noGrp="1"/>
          </p:cNvSpPr>
          <p:nvPr>
            <p:ph type="sldNum" sz="quarter" idx="12"/>
          </p:nvPr>
        </p:nvSpPr>
        <p:spPr/>
        <p:txBody>
          <a:bodyPr/>
          <a:lstStyle/>
          <a:p>
            <a:fld id="{B46E2D87-D9A1-4DAB-A744-AC24537E0ABA}" type="slidenum">
              <a:rPr lang="en-US" altLang="en-US"/>
              <a:pPr/>
              <a:t>34</a:t>
            </a:fld>
            <a:r>
              <a:rPr lang="en-US" altLang="en-US"/>
              <a:t>/40</a:t>
            </a:r>
          </a:p>
        </p:txBody>
      </p:sp>
      <p:sp>
        <p:nvSpPr>
          <p:cNvPr id="97282" name="Footer Placeholder 4">
            <a:extLst>
              <a:ext uri="{FF2B5EF4-FFF2-40B4-BE49-F238E27FC236}">
                <a16:creationId xmlns:a16="http://schemas.microsoft.com/office/drawing/2014/main" id="{3C8BEECE-F1AC-41B6-8CD9-E600E64FDCA3}"/>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
        <p:nvSpPr>
          <p:cNvPr id="97284" name="Rectangle 2">
            <a:extLst>
              <a:ext uri="{FF2B5EF4-FFF2-40B4-BE49-F238E27FC236}">
                <a16:creationId xmlns:a16="http://schemas.microsoft.com/office/drawing/2014/main" id="{33410FC4-B1F7-468E-90C6-EB70C69983F9}"/>
              </a:ext>
            </a:extLst>
          </p:cNvPr>
          <p:cNvSpPr>
            <a:spLocks noGrp="1"/>
          </p:cNvSpPr>
          <p:nvPr>
            <p:ph type="title" idx="4294967295"/>
          </p:nvPr>
        </p:nvSpPr>
        <p:spPr>
          <a:xfrm>
            <a:off x="76200" y="457200"/>
            <a:ext cx="8991600" cy="579438"/>
          </a:xfrm>
          <a:noFill/>
        </p:spPr>
        <p:txBody>
          <a:bodyPr>
            <a:spAutoFit/>
          </a:bodyPr>
          <a:lstStyle/>
          <a:p>
            <a:r>
              <a:rPr lang="en-US" altLang="en-US" sz="3200" b="1">
                <a:solidFill>
                  <a:srgbClr val="CC3300"/>
                </a:solidFill>
                <a:cs typeface="Arial" panose="020B0604020202020204" pitchFamily="34" charset="0"/>
              </a:rPr>
              <a:t>Hashing in java.util - HashSet and HashMap classes</a:t>
            </a:r>
          </a:p>
        </p:txBody>
      </p:sp>
      <p:sp>
        <p:nvSpPr>
          <p:cNvPr id="97285" name="Rectangle 3">
            <a:extLst>
              <a:ext uri="{FF2B5EF4-FFF2-40B4-BE49-F238E27FC236}">
                <a16:creationId xmlns:a16="http://schemas.microsoft.com/office/drawing/2014/main" id="{2AFED8BA-B642-4375-ADE3-0A909DC05F8A}"/>
              </a:ext>
            </a:extLst>
          </p:cNvPr>
          <p:cNvSpPr>
            <a:spLocks noGrp="1"/>
          </p:cNvSpPr>
          <p:nvPr>
            <p:ph type="body" idx="4294967295"/>
          </p:nvPr>
        </p:nvSpPr>
        <p:spPr>
          <a:xfrm>
            <a:off x="228600" y="1066800"/>
            <a:ext cx="8686800" cy="5210175"/>
          </a:xfrm>
          <a:noFill/>
        </p:spPr>
        <p:txBody>
          <a:bodyPr>
            <a:spAutoFit/>
          </a:bodyPr>
          <a:lstStyle/>
          <a:p>
            <a:pPr>
              <a:spcBef>
                <a:spcPct val="0"/>
              </a:spcBef>
            </a:pPr>
            <a:r>
              <a:rPr lang="en-US" altLang="en-US" sz="2400">
                <a:solidFill>
                  <a:schemeClr val="hlink"/>
                </a:solidFill>
                <a:cs typeface="Arial" panose="020B0604020202020204" pitchFamily="34" charset="0"/>
              </a:rPr>
              <a:t>HashSets store objects</a:t>
            </a:r>
          </a:p>
          <a:p>
            <a:pPr lvl="1">
              <a:spcBef>
                <a:spcPct val="0"/>
              </a:spcBef>
            </a:pPr>
            <a:r>
              <a:rPr lang="en-US" altLang="en-US" sz="2400"/>
              <a:t>supports adding and removing in constant time</a:t>
            </a:r>
          </a:p>
          <a:p>
            <a:pPr>
              <a:spcBef>
                <a:spcPct val="0"/>
              </a:spcBef>
            </a:pPr>
            <a:r>
              <a:rPr lang="en-US" altLang="en-US" sz="2400">
                <a:solidFill>
                  <a:schemeClr val="hlink"/>
                </a:solidFill>
                <a:cs typeface="Arial" panose="020B0604020202020204" pitchFamily="34" charset="0"/>
              </a:rPr>
              <a:t>HashMaps store a pair (key,object)</a:t>
            </a:r>
          </a:p>
          <a:p>
            <a:pPr lvl="1">
              <a:spcBef>
                <a:spcPct val="0"/>
              </a:spcBef>
            </a:pPr>
            <a:r>
              <a:rPr lang="en-US" altLang="en-US" sz="2400"/>
              <a:t>this is an implementation of a </a:t>
            </a:r>
            <a:r>
              <a:rPr lang="en-US" altLang="en-US" sz="2400" b="1"/>
              <a:t>Map</a:t>
            </a:r>
          </a:p>
          <a:p>
            <a:pPr lvl="1">
              <a:spcBef>
                <a:spcPct val="0"/>
              </a:spcBef>
            </a:pPr>
            <a:r>
              <a:rPr lang="en-US" altLang="en-US" sz="2000" b="1"/>
              <a:t>HashMap is more useful and standard</a:t>
            </a:r>
          </a:p>
          <a:p>
            <a:pPr lvl="1">
              <a:spcBef>
                <a:spcPct val="0"/>
              </a:spcBef>
            </a:pPr>
            <a:r>
              <a:rPr lang="en-US" altLang="en-US" sz="2000" b="1"/>
              <a:t>HashMap’s main methods are:</a:t>
            </a:r>
          </a:p>
          <a:p>
            <a:pPr lvl="2">
              <a:spcBef>
                <a:spcPct val="0"/>
              </a:spcBef>
            </a:pPr>
            <a:r>
              <a:rPr lang="en-US" altLang="en-US" sz="2000" b="1"/>
              <a:t>put(Object key, Object value)</a:t>
            </a:r>
          </a:p>
          <a:p>
            <a:pPr lvl="2">
              <a:spcBef>
                <a:spcPct val="0"/>
              </a:spcBef>
            </a:pPr>
            <a:r>
              <a:rPr lang="en-US" altLang="en-US" sz="2000" b="1"/>
              <a:t>get(Object key)</a:t>
            </a:r>
          </a:p>
          <a:p>
            <a:pPr lvl="2">
              <a:spcBef>
                <a:spcPct val="0"/>
              </a:spcBef>
            </a:pPr>
            <a:r>
              <a:rPr lang="en-US" altLang="en-US" sz="2000" b="1"/>
              <a:t>remove(Object key)</a:t>
            </a:r>
          </a:p>
          <a:p>
            <a:pPr lvl="1">
              <a:spcBef>
                <a:spcPct val="0"/>
              </a:spcBef>
            </a:pPr>
            <a:r>
              <a:rPr lang="en-US" altLang="en-US" sz="2000" b="1"/>
              <a:t>All done in expected O(1) time.</a:t>
            </a:r>
          </a:p>
          <a:p>
            <a:pPr lvl="1">
              <a:spcBef>
                <a:spcPct val="0"/>
              </a:spcBef>
            </a:pPr>
            <a:r>
              <a:rPr lang="en-US" altLang="en-US" sz="2000" b="1"/>
              <a:t>The HashMap class is roughly equivalent to Hashtable, except that it is unsynchronized and permits nulls</a:t>
            </a:r>
            <a:r>
              <a:rPr lang="en-US" altLang="en-US" sz="2000"/>
              <a:t>.</a:t>
            </a:r>
          </a:p>
          <a:p>
            <a:pPr lvl="1">
              <a:spcBef>
                <a:spcPct val="0"/>
              </a:spcBef>
            </a:pPr>
            <a:r>
              <a:rPr lang="en-US" altLang="en-US" sz="2000"/>
              <a:t>An instance of HashMap has two parameters that affect its performance: </a:t>
            </a:r>
            <a:r>
              <a:rPr lang="en-US" altLang="en-US" sz="2000" i="1"/>
              <a:t>initial capacity</a:t>
            </a:r>
            <a:r>
              <a:rPr lang="en-US" altLang="en-US" sz="2000"/>
              <a:t> and </a:t>
            </a:r>
            <a:r>
              <a:rPr lang="en-US" altLang="en-US" sz="2000" i="1"/>
              <a:t>load factor</a:t>
            </a:r>
            <a:r>
              <a:rPr lang="en-US" altLang="en-US" sz="2000"/>
              <a:t>. The </a:t>
            </a:r>
            <a:r>
              <a:rPr lang="en-US" altLang="en-US" sz="2000" i="1"/>
              <a:t>capacity</a:t>
            </a:r>
            <a:r>
              <a:rPr lang="en-US" altLang="en-US" sz="2000"/>
              <a:t> is the number of buckets in the hash table. The </a:t>
            </a:r>
            <a:r>
              <a:rPr lang="en-US" altLang="en-US" sz="2000" i="1"/>
              <a:t>load factor</a:t>
            </a:r>
            <a:r>
              <a:rPr lang="en-US" altLang="en-US" sz="2000"/>
              <a:t> is a measure of how full the hash table is allowed to get before its capacity is automatically increased. </a:t>
            </a:r>
          </a:p>
        </p:txBody>
      </p:sp>
      <p:sp>
        <p:nvSpPr>
          <p:cNvPr id="97286" name="Text Box 4">
            <a:extLst>
              <a:ext uri="{FF2B5EF4-FFF2-40B4-BE49-F238E27FC236}">
                <a16:creationId xmlns:a16="http://schemas.microsoft.com/office/drawing/2014/main" id="{5F16F6FA-7E14-4E4A-A827-CF6047BE720C}"/>
              </a:ext>
            </a:extLst>
          </p:cNvPr>
          <p:cNvSpPr txBox="1">
            <a:spLocks noChangeArrowheads="1"/>
          </p:cNvSpPr>
          <p:nvPr/>
        </p:nvSpPr>
        <p:spPr bwMode="auto">
          <a:xfrm>
            <a:off x="5562600" y="2895600"/>
            <a:ext cx="2895600" cy="1079500"/>
          </a:xfrm>
          <a:prstGeom prst="rect">
            <a:avLst/>
          </a:prstGeom>
          <a:solidFill>
            <a:srgbClr val="CCFFFF"/>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spcBef>
                <a:spcPct val="50000"/>
              </a:spcBef>
            </a:pPr>
            <a:r>
              <a:rPr lang="en-US" altLang="en-US" sz="1600"/>
              <a:t>A </a:t>
            </a:r>
            <a:r>
              <a:rPr lang="en-US" altLang="en-US" sz="1600" b="1"/>
              <a:t>hash map</a:t>
            </a:r>
            <a:r>
              <a:rPr lang="en-US" altLang="en-US" sz="1600"/>
              <a:t> is a collection of singly linked lists (buckets); that is, chaining is used as a collision resolution technique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22F2028-8E53-43A8-B82E-F373FCCE321A}"/>
              </a:ext>
            </a:extLst>
          </p:cNvPr>
          <p:cNvSpPr>
            <a:spLocks noGrp="1"/>
          </p:cNvSpPr>
          <p:nvPr>
            <p:ph type="sldNum" sz="quarter" idx="12"/>
          </p:nvPr>
        </p:nvSpPr>
        <p:spPr/>
        <p:txBody>
          <a:bodyPr/>
          <a:lstStyle/>
          <a:p>
            <a:fld id="{2F8907E8-7564-41AB-91B4-5BE33CE14ABC}" type="slidenum">
              <a:rPr lang="en-US" altLang="en-US"/>
              <a:pPr/>
              <a:t>35</a:t>
            </a:fld>
            <a:r>
              <a:rPr lang="en-US" altLang="en-US"/>
              <a:t>/40</a:t>
            </a:r>
          </a:p>
        </p:txBody>
      </p:sp>
      <p:sp>
        <p:nvSpPr>
          <p:cNvPr id="98306" name="Footer Placeholder 4">
            <a:extLst>
              <a:ext uri="{FF2B5EF4-FFF2-40B4-BE49-F238E27FC236}">
                <a16:creationId xmlns:a16="http://schemas.microsoft.com/office/drawing/2014/main" id="{39CCCB12-ACC7-4AFC-AC29-FE793CE700AF}"/>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
        <p:nvSpPr>
          <p:cNvPr id="98308" name="Title 1">
            <a:extLst>
              <a:ext uri="{FF2B5EF4-FFF2-40B4-BE49-F238E27FC236}">
                <a16:creationId xmlns:a16="http://schemas.microsoft.com/office/drawing/2014/main" id="{12AF6B2B-9B19-4940-B3D3-1DA3CF601D0E}"/>
              </a:ext>
            </a:extLst>
          </p:cNvPr>
          <p:cNvSpPr>
            <a:spLocks/>
          </p:cNvSpPr>
          <p:nvPr/>
        </p:nvSpPr>
        <p:spPr bwMode="auto">
          <a:xfrm>
            <a:off x="1295400" y="501650"/>
            <a:ext cx="632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b="1">
                <a:solidFill>
                  <a:srgbClr val="CC3300"/>
                </a:solidFill>
                <a:latin typeface="Calibri" panose="020F0502020204030204" pitchFamily="34" charset="0"/>
              </a:rPr>
              <a:t>HashSet example</a:t>
            </a:r>
          </a:p>
        </p:txBody>
      </p:sp>
      <p:sp>
        <p:nvSpPr>
          <p:cNvPr id="98309" name="Text Box 5">
            <a:extLst>
              <a:ext uri="{FF2B5EF4-FFF2-40B4-BE49-F238E27FC236}">
                <a16:creationId xmlns:a16="http://schemas.microsoft.com/office/drawing/2014/main" id="{00285883-D012-4416-8F9E-67AD3817715C}"/>
              </a:ext>
            </a:extLst>
          </p:cNvPr>
          <p:cNvSpPr txBox="1">
            <a:spLocks noChangeArrowheads="1"/>
          </p:cNvSpPr>
          <p:nvPr/>
        </p:nvSpPr>
        <p:spPr bwMode="auto">
          <a:xfrm>
            <a:off x="609600" y="1328738"/>
            <a:ext cx="7848600" cy="3759200"/>
          </a:xfrm>
          <a:prstGeom prst="rect">
            <a:avLst/>
          </a:prstGeom>
          <a:solidFill>
            <a:srgbClr val="CCECFF"/>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import java.util.*;</a:t>
            </a:r>
          </a:p>
          <a:p>
            <a:pPr eaLnBrk="1" hangingPunct="1"/>
            <a:r>
              <a:rPr lang="en-US" altLang="en-US" sz="2000"/>
              <a:t>public class Main</a:t>
            </a:r>
          </a:p>
          <a:p>
            <a:pPr eaLnBrk="1" hangingPunct="1"/>
            <a:r>
              <a:rPr lang="en-US" altLang="en-US" sz="2000"/>
              <a:t>  { public static void main(String args[])</a:t>
            </a:r>
          </a:p>
          <a:p>
            <a:pPr eaLnBrk="1" hangingPunct="1"/>
            <a:r>
              <a:rPr lang="en-US" altLang="en-US" sz="2000"/>
              <a:t>      { Set s = new HashSet();</a:t>
            </a:r>
          </a:p>
          <a:p>
            <a:pPr eaLnBrk="1" hangingPunct="1"/>
            <a:r>
              <a:rPr lang="en-US" altLang="en-US" sz="2000"/>
              <a:t>        String [] a = {"i", "came", "i", "came", "i", "conquered"};</a:t>
            </a:r>
          </a:p>
          <a:p>
            <a:pPr eaLnBrk="1" hangingPunct="1"/>
            <a:r>
              <a:rPr lang="en-US" altLang="en-US" sz="2000"/>
              <a:t>        for(int i=0; i&lt;a.length;i++)</a:t>
            </a:r>
          </a:p>
          <a:p>
            <a:pPr eaLnBrk="1" hangingPunct="1"/>
            <a:r>
              <a:rPr lang="en-US" altLang="en-US" sz="2000"/>
              <a:t>          { if(!s.add(a[i]))</a:t>
            </a:r>
          </a:p>
          <a:p>
            <a:pPr eaLnBrk="1" hangingPunct="1"/>
            <a:r>
              <a:rPr lang="en-US" altLang="en-US" sz="2000"/>
              <a:t>            System.out.println("Duplicate detected : " + a[i]);</a:t>
            </a:r>
          </a:p>
          <a:p>
            <a:pPr eaLnBrk="1" hangingPunct="1"/>
            <a:r>
              <a:rPr lang="en-US" altLang="en-US" sz="2000"/>
              <a:t>          }</a:t>
            </a:r>
          </a:p>
          <a:p>
            <a:pPr eaLnBrk="1" hangingPunct="1"/>
            <a:r>
              <a:rPr lang="en-US" altLang="en-US" sz="2000"/>
              <a:t>        System.out.println(s.size() + " distinct words detected : " + s );</a:t>
            </a:r>
          </a:p>
          <a:p>
            <a:pPr eaLnBrk="1" hangingPunct="1"/>
            <a:r>
              <a:rPr lang="en-US" altLang="en-US" sz="2000"/>
              <a:t>       }</a:t>
            </a:r>
          </a:p>
          <a:p>
            <a:pPr eaLnBrk="1" hangingPunct="1"/>
            <a:r>
              <a:rPr lang="en-US" altLang="en-US" sz="2000"/>
              <a:t>  }</a:t>
            </a:r>
          </a:p>
        </p:txBody>
      </p:sp>
      <p:pic>
        <p:nvPicPr>
          <p:cNvPr id="98310" name="Picture 7">
            <a:extLst>
              <a:ext uri="{FF2B5EF4-FFF2-40B4-BE49-F238E27FC236}">
                <a16:creationId xmlns:a16="http://schemas.microsoft.com/office/drawing/2014/main" id="{9FB95516-66E4-42BB-A486-DA7CBD30D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24" t="16679" r="42900" b="69960"/>
          <a:stretch>
            <a:fillRect/>
          </a:stretch>
        </p:blipFill>
        <p:spPr bwMode="auto">
          <a:xfrm>
            <a:off x="2133600" y="4835525"/>
            <a:ext cx="5715000" cy="1031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5C2B3B4-ADBF-48A2-866E-BED862B6DC03}"/>
              </a:ext>
            </a:extLst>
          </p:cNvPr>
          <p:cNvSpPr>
            <a:spLocks noGrp="1"/>
          </p:cNvSpPr>
          <p:nvPr>
            <p:ph type="sldNum" sz="quarter" idx="12"/>
          </p:nvPr>
        </p:nvSpPr>
        <p:spPr/>
        <p:txBody>
          <a:bodyPr/>
          <a:lstStyle/>
          <a:p>
            <a:fld id="{8D005FEC-6348-4388-A402-1C4B540283F1}" type="slidenum">
              <a:rPr lang="en-US" altLang="en-US"/>
              <a:pPr/>
              <a:t>36</a:t>
            </a:fld>
            <a:r>
              <a:rPr lang="en-US" altLang="en-US"/>
              <a:t>/40</a:t>
            </a:r>
          </a:p>
        </p:txBody>
      </p:sp>
      <p:sp>
        <p:nvSpPr>
          <p:cNvPr id="99330" name="Footer Placeholder 4">
            <a:extLst>
              <a:ext uri="{FF2B5EF4-FFF2-40B4-BE49-F238E27FC236}">
                <a16:creationId xmlns:a16="http://schemas.microsoft.com/office/drawing/2014/main" id="{86864D9A-FEDF-4503-BF62-C96768411628}"/>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
        <p:nvSpPr>
          <p:cNvPr id="4" name="Slide Number Placeholder 3">
            <a:extLst>
              <a:ext uri="{FF2B5EF4-FFF2-40B4-BE49-F238E27FC236}">
                <a16:creationId xmlns:a16="http://schemas.microsoft.com/office/drawing/2014/main" id="{CA66A41E-F21F-4BC1-ADEF-68A9A3A1E5A2}"/>
              </a:ext>
            </a:extLst>
          </p:cNvPr>
          <p:cNvSpPr txBox="1">
            <a:spLocks noGrp="1"/>
          </p:cNvSpPr>
          <p:nvPr/>
        </p:nvSpPr>
        <p:spPr>
          <a:xfrm>
            <a:off x="0" y="14239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B6CA28FF-7BA0-48A6-925B-4FA844D2D696}" type="slidenum">
              <a:rPr lang="en-US" altLang="en-US" sz="1200" b="1">
                <a:solidFill>
                  <a:srgbClr val="FFFFFF"/>
                </a:solidFill>
              </a:rPr>
              <a:pPr algn="ctr" eaLnBrk="1" hangingPunct="1">
                <a:lnSpc>
                  <a:spcPct val="80000"/>
                </a:lnSpc>
              </a:pPr>
              <a:t>36</a:t>
            </a:fld>
            <a:endParaRPr lang="en-US" altLang="en-US" sz="1200" b="1">
              <a:solidFill>
                <a:srgbClr val="FFFFFF"/>
              </a:solidFill>
            </a:endParaRPr>
          </a:p>
        </p:txBody>
      </p:sp>
      <p:sp>
        <p:nvSpPr>
          <p:cNvPr id="99333" name="Title 1">
            <a:extLst>
              <a:ext uri="{FF2B5EF4-FFF2-40B4-BE49-F238E27FC236}">
                <a16:creationId xmlns:a16="http://schemas.microsoft.com/office/drawing/2014/main" id="{A26C84E4-2ACE-4500-9726-180B80CB8485}"/>
              </a:ext>
            </a:extLst>
          </p:cNvPr>
          <p:cNvSpPr>
            <a:spLocks/>
          </p:cNvSpPr>
          <p:nvPr/>
        </p:nvSpPr>
        <p:spPr bwMode="auto">
          <a:xfrm>
            <a:off x="1295400" y="350838"/>
            <a:ext cx="632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b="1">
                <a:solidFill>
                  <a:srgbClr val="CC3300"/>
                </a:solidFill>
                <a:latin typeface="Calibri" panose="020F0502020204030204" pitchFamily="34" charset="0"/>
              </a:rPr>
              <a:t>HashMap class</a:t>
            </a:r>
          </a:p>
        </p:txBody>
      </p:sp>
      <p:pic>
        <p:nvPicPr>
          <p:cNvPr id="99334" name="Picture 150">
            <a:extLst>
              <a:ext uri="{FF2B5EF4-FFF2-40B4-BE49-F238E27FC236}">
                <a16:creationId xmlns:a16="http://schemas.microsoft.com/office/drawing/2014/main" id="{AD5B6A5A-F87B-4DD9-A4AD-C4B0D3DBF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760" t="16667" r="34593" b="39999"/>
          <a:stretch>
            <a:fillRect/>
          </a:stretch>
        </p:blipFill>
        <p:spPr bwMode="auto">
          <a:xfrm>
            <a:off x="228600" y="1885950"/>
            <a:ext cx="86106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5" name="Text Box 152">
            <a:extLst>
              <a:ext uri="{FF2B5EF4-FFF2-40B4-BE49-F238E27FC236}">
                <a16:creationId xmlns:a16="http://schemas.microsoft.com/office/drawing/2014/main" id="{E2B0841F-3039-431C-AB20-A1C3BF695EA4}"/>
              </a:ext>
            </a:extLst>
          </p:cNvPr>
          <p:cNvSpPr txBox="1">
            <a:spLocks noChangeArrowheads="1"/>
          </p:cNvSpPr>
          <p:nvPr/>
        </p:nvSpPr>
        <p:spPr bwMode="auto">
          <a:xfrm>
            <a:off x="304800" y="1066800"/>
            <a:ext cx="86106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spcBef>
                <a:spcPct val="50000"/>
              </a:spcBef>
            </a:pPr>
            <a:r>
              <a:rPr lang="en-US" altLang="en-US" sz="1600"/>
              <a:t>Hash table based implementation of the Map interface. This implementation provides all of the optional map operations, and permits null values and the null key. (</a:t>
            </a:r>
            <a:r>
              <a:rPr lang="en-US" altLang="en-US" sz="1600" b="1">
                <a:solidFill>
                  <a:schemeClr val="hlink"/>
                </a:solidFill>
              </a:rPr>
              <a:t>The HashMap class is roughly equivalent to HashTable, except that it is unsynchronized and permits nulls.</a:t>
            </a:r>
            <a:r>
              <a:rPr lang="en-US" altLang="en-US" sz="160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CF87EC0F-3552-47C3-9B0B-A73EAB9DC06F}"/>
              </a:ext>
            </a:extLst>
          </p:cNvPr>
          <p:cNvSpPr>
            <a:spLocks noGrp="1"/>
          </p:cNvSpPr>
          <p:nvPr>
            <p:ph type="sldNum" sz="quarter" idx="12"/>
          </p:nvPr>
        </p:nvSpPr>
        <p:spPr/>
        <p:txBody>
          <a:bodyPr/>
          <a:lstStyle/>
          <a:p>
            <a:fld id="{3D2E88C6-434F-44EE-8C69-7F22742FC773}" type="slidenum">
              <a:rPr lang="en-US" altLang="en-US"/>
              <a:pPr/>
              <a:t>37</a:t>
            </a:fld>
            <a:r>
              <a:rPr lang="en-US" altLang="en-US"/>
              <a:t>/40</a:t>
            </a:r>
          </a:p>
        </p:txBody>
      </p:sp>
      <p:sp>
        <p:nvSpPr>
          <p:cNvPr id="100354" name="Footer Placeholder 4">
            <a:extLst>
              <a:ext uri="{FF2B5EF4-FFF2-40B4-BE49-F238E27FC236}">
                <a16:creationId xmlns:a16="http://schemas.microsoft.com/office/drawing/2014/main" id="{DB302514-6D6F-405D-97D0-D4A461929A6F}"/>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
        <p:nvSpPr>
          <p:cNvPr id="4" name="Slide Number Placeholder 3">
            <a:extLst>
              <a:ext uri="{FF2B5EF4-FFF2-40B4-BE49-F238E27FC236}">
                <a16:creationId xmlns:a16="http://schemas.microsoft.com/office/drawing/2014/main" id="{6A8886C3-9F99-41D1-8D88-5625E447F08A}"/>
              </a:ext>
            </a:extLst>
          </p:cNvPr>
          <p:cNvSpPr txBox="1">
            <a:spLocks noGrp="1"/>
          </p:cNvSpPr>
          <p:nvPr/>
        </p:nvSpPr>
        <p:spPr>
          <a:xfrm>
            <a:off x="0" y="163353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20619D66-24BB-4D15-83DA-8B1DFA1EDE8C}" type="slidenum">
              <a:rPr lang="en-US" altLang="en-US" sz="1200" b="1">
                <a:solidFill>
                  <a:srgbClr val="FFFFFF"/>
                </a:solidFill>
              </a:rPr>
              <a:pPr algn="ctr" eaLnBrk="1" hangingPunct="1">
                <a:lnSpc>
                  <a:spcPct val="80000"/>
                </a:lnSpc>
              </a:pPr>
              <a:t>37</a:t>
            </a:fld>
            <a:endParaRPr lang="en-US" altLang="en-US" sz="1200" b="1">
              <a:solidFill>
                <a:srgbClr val="FFFFFF"/>
              </a:solidFill>
            </a:endParaRPr>
          </a:p>
        </p:txBody>
      </p:sp>
      <p:sp>
        <p:nvSpPr>
          <p:cNvPr id="100357" name="Title 1">
            <a:extLst>
              <a:ext uri="{FF2B5EF4-FFF2-40B4-BE49-F238E27FC236}">
                <a16:creationId xmlns:a16="http://schemas.microsoft.com/office/drawing/2014/main" id="{3402700E-1264-4CC7-A6C9-95B6BA5D1497}"/>
              </a:ext>
            </a:extLst>
          </p:cNvPr>
          <p:cNvSpPr>
            <a:spLocks/>
          </p:cNvSpPr>
          <p:nvPr/>
        </p:nvSpPr>
        <p:spPr bwMode="auto">
          <a:xfrm>
            <a:off x="1295400" y="560388"/>
            <a:ext cx="632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b="1">
                <a:solidFill>
                  <a:srgbClr val="CC3300"/>
                </a:solidFill>
                <a:latin typeface="Calibri" panose="020F0502020204030204" pitchFamily="34" charset="0"/>
              </a:rPr>
              <a:t>HashMap class example</a:t>
            </a:r>
          </a:p>
        </p:txBody>
      </p:sp>
      <p:sp>
        <p:nvSpPr>
          <p:cNvPr id="100358" name="Text Box 6">
            <a:extLst>
              <a:ext uri="{FF2B5EF4-FFF2-40B4-BE49-F238E27FC236}">
                <a16:creationId xmlns:a16="http://schemas.microsoft.com/office/drawing/2014/main" id="{F5557D1D-3603-49BA-B803-691BDCAB1A25}"/>
              </a:ext>
            </a:extLst>
          </p:cNvPr>
          <p:cNvSpPr txBox="1">
            <a:spLocks noChangeArrowheads="1"/>
          </p:cNvSpPr>
          <p:nvPr/>
        </p:nvSpPr>
        <p:spPr bwMode="auto">
          <a:xfrm>
            <a:off x="1066800" y="1657350"/>
            <a:ext cx="6629400" cy="3752850"/>
          </a:xfrm>
          <a:prstGeom prst="rect">
            <a:avLst/>
          </a:prstGeom>
          <a:solidFill>
            <a:srgbClr val="CCECFF"/>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400"/>
              <a:t>import java.util.*;</a:t>
            </a:r>
          </a:p>
          <a:p>
            <a:pPr eaLnBrk="1" hangingPunct="1"/>
            <a:r>
              <a:rPr lang="en-US" altLang="en-US" sz="2400"/>
              <a:t>public class Main</a:t>
            </a:r>
          </a:p>
          <a:p>
            <a:pPr eaLnBrk="1" hangingPunct="1"/>
            <a:r>
              <a:rPr lang="en-US" altLang="en-US" sz="2400"/>
              <a:t>  { public static void main(String args[])</a:t>
            </a:r>
          </a:p>
          <a:p>
            <a:pPr eaLnBrk="1" hangingPunct="1"/>
            <a:r>
              <a:rPr lang="en-US" altLang="en-US" sz="2400"/>
              <a:t>      { HashMap hMap = new HashMap();</a:t>
            </a:r>
          </a:p>
          <a:p>
            <a:pPr eaLnBrk="1" hangingPunct="1"/>
            <a:r>
              <a:rPr lang="en-US" altLang="en-US" sz="2400"/>
              <a:t>        hMap.put("One", new Integer(1));</a:t>
            </a:r>
          </a:p>
          <a:p>
            <a:pPr eaLnBrk="1" hangingPunct="1"/>
            <a:r>
              <a:rPr lang="en-US" altLang="en-US" sz="2400"/>
              <a:t>        hMap.put("Two", new Integer(2));</a:t>
            </a:r>
          </a:p>
          <a:p>
            <a:pPr eaLnBrk="1" hangingPunct="1"/>
            <a:r>
              <a:rPr lang="en-US" altLang="en-US" sz="2400"/>
              <a:t>        Object obj = hMap.get("One");</a:t>
            </a:r>
          </a:p>
          <a:p>
            <a:pPr eaLnBrk="1" hangingPunct="1"/>
            <a:r>
              <a:rPr lang="en-US" altLang="en-US" sz="2400"/>
              <a:t>        System.out.println(obj);</a:t>
            </a:r>
          </a:p>
          <a:p>
            <a:pPr eaLnBrk="1" hangingPunct="1"/>
            <a:r>
              <a:rPr lang="en-US" altLang="en-US" sz="2400"/>
              <a:t>      }</a:t>
            </a:r>
          </a:p>
          <a:p>
            <a:pPr eaLnBrk="1" hangingPunct="1"/>
            <a:r>
              <a:rPr lang="en-US" altLang="en-US" sz="2400"/>
              <a:t>  }</a:t>
            </a:r>
          </a:p>
        </p:txBody>
      </p:sp>
      <p:sp>
        <p:nvSpPr>
          <p:cNvPr id="100359" name="Text Box 7">
            <a:extLst>
              <a:ext uri="{FF2B5EF4-FFF2-40B4-BE49-F238E27FC236}">
                <a16:creationId xmlns:a16="http://schemas.microsoft.com/office/drawing/2014/main" id="{3E9F01A9-EC34-4C18-963A-96CA258956E6}"/>
              </a:ext>
            </a:extLst>
          </p:cNvPr>
          <p:cNvSpPr txBox="1">
            <a:spLocks noChangeArrowheads="1"/>
          </p:cNvSpPr>
          <p:nvPr/>
        </p:nvSpPr>
        <p:spPr bwMode="auto">
          <a:xfrm>
            <a:off x="4114800" y="4781550"/>
            <a:ext cx="2667000" cy="466725"/>
          </a:xfrm>
          <a:prstGeom prst="rect">
            <a:avLst/>
          </a:prstGeom>
          <a:solidFill>
            <a:srgbClr val="FFCC99"/>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spcBef>
                <a:spcPct val="50000"/>
              </a:spcBef>
            </a:pPr>
            <a:r>
              <a:rPr lang="en-US" altLang="en-US" sz="2400"/>
              <a:t>Output is:  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F36B01B-024A-48A2-9460-FBABB5888EC0}"/>
              </a:ext>
            </a:extLst>
          </p:cNvPr>
          <p:cNvSpPr>
            <a:spLocks noGrp="1"/>
          </p:cNvSpPr>
          <p:nvPr>
            <p:ph type="sldNum" sz="quarter" idx="12"/>
          </p:nvPr>
        </p:nvSpPr>
        <p:spPr/>
        <p:txBody>
          <a:bodyPr/>
          <a:lstStyle/>
          <a:p>
            <a:fld id="{90E8E441-2420-4588-81E7-28BE2F732DB4}" type="slidenum">
              <a:rPr lang="en-US" altLang="en-US"/>
              <a:pPr/>
              <a:t>38</a:t>
            </a:fld>
            <a:r>
              <a:rPr lang="en-US" altLang="en-US"/>
              <a:t>/40</a:t>
            </a:r>
          </a:p>
        </p:txBody>
      </p:sp>
      <p:sp>
        <p:nvSpPr>
          <p:cNvPr id="101378" name="Footer Placeholder 4">
            <a:extLst>
              <a:ext uri="{FF2B5EF4-FFF2-40B4-BE49-F238E27FC236}">
                <a16:creationId xmlns:a16="http://schemas.microsoft.com/office/drawing/2014/main" id="{C3113D0D-9638-47EC-A473-6025C241BF27}"/>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
        <p:nvSpPr>
          <p:cNvPr id="101380" name="Rectangle 2">
            <a:extLst>
              <a:ext uri="{FF2B5EF4-FFF2-40B4-BE49-F238E27FC236}">
                <a16:creationId xmlns:a16="http://schemas.microsoft.com/office/drawing/2014/main" id="{80E8FB20-5219-448A-815E-4C27E65DBE23}"/>
              </a:ext>
            </a:extLst>
          </p:cNvPr>
          <p:cNvSpPr>
            <a:spLocks noGrp="1"/>
          </p:cNvSpPr>
          <p:nvPr>
            <p:ph type="title" idx="4294967295"/>
          </p:nvPr>
        </p:nvSpPr>
        <p:spPr>
          <a:xfrm>
            <a:off x="685800" y="711200"/>
            <a:ext cx="7772400" cy="457200"/>
          </a:xfrm>
        </p:spPr>
        <p:txBody>
          <a:bodyPr/>
          <a:lstStyle/>
          <a:p>
            <a:r>
              <a:rPr lang="en-US" altLang="en-US" sz="4000" b="1">
                <a:solidFill>
                  <a:srgbClr val="CC3300"/>
                </a:solidFill>
                <a:cs typeface="Arial" panose="020B0604020202020204" pitchFamily="34" charset="0"/>
              </a:rPr>
              <a:t>Applications of Hashing</a:t>
            </a:r>
          </a:p>
        </p:txBody>
      </p:sp>
      <p:sp>
        <p:nvSpPr>
          <p:cNvPr id="101381" name="Rectangle 3">
            <a:extLst>
              <a:ext uri="{FF2B5EF4-FFF2-40B4-BE49-F238E27FC236}">
                <a16:creationId xmlns:a16="http://schemas.microsoft.com/office/drawing/2014/main" id="{D1DAD3F1-EA7E-496D-B920-69C2900DA924}"/>
              </a:ext>
            </a:extLst>
          </p:cNvPr>
          <p:cNvSpPr>
            <a:spLocks noGrp="1"/>
          </p:cNvSpPr>
          <p:nvPr>
            <p:ph type="body" idx="4294967295"/>
          </p:nvPr>
        </p:nvSpPr>
        <p:spPr>
          <a:xfrm>
            <a:off x="381000" y="2463800"/>
            <a:ext cx="8382000" cy="3403600"/>
          </a:xfrm>
          <a:noFill/>
        </p:spPr>
        <p:txBody>
          <a:bodyPr>
            <a:spAutoFit/>
          </a:bodyPr>
          <a:lstStyle/>
          <a:p>
            <a:pPr marL="609600" indent="-609600">
              <a:buClr>
                <a:schemeClr val="tx1"/>
              </a:buClr>
              <a:buFont typeface="Arial" panose="020B0604020202020204" pitchFamily="34" charset="0"/>
              <a:buAutoNum type="arabicPeriod"/>
            </a:pPr>
            <a:r>
              <a:rPr lang="en-US" altLang="en-US" b="1">
                <a:solidFill>
                  <a:srgbClr val="0000FF"/>
                </a:solidFill>
                <a:cs typeface="Arial" panose="020B0604020202020204" pitchFamily="34" charset="0"/>
              </a:rPr>
              <a:t>Databases</a:t>
            </a:r>
            <a:r>
              <a:rPr lang="en-US" altLang="en-US">
                <a:cs typeface="Arial" panose="020B0604020202020204" pitchFamily="34" charset="0"/>
              </a:rPr>
              <a:t>: Efficient retrieval of records.</a:t>
            </a:r>
          </a:p>
          <a:p>
            <a:pPr marL="609600" indent="-609600">
              <a:buFontTx/>
              <a:buAutoNum type="arabicPeriod"/>
            </a:pPr>
            <a:r>
              <a:rPr lang="en-US" altLang="en-US" b="1">
                <a:solidFill>
                  <a:srgbClr val="0000FF"/>
                </a:solidFill>
                <a:cs typeface="Arial" panose="020B0604020202020204" pitchFamily="34" charset="0"/>
              </a:rPr>
              <a:t>Compilers</a:t>
            </a:r>
            <a:r>
              <a:rPr lang="en-US" altLang="en-US">
                <a:cs typeface="Arial" panose="020B0604020202020204" pitchFamily="34" charset="0"/>
              </a:rPr>
              <a:t>: Symbol tables.</a:t>
            </a:r>
          </a:p>
          <a:p>
            <a:pPr marL="609600" indent="-609600">
              <a:buFontTx/>
              <a:buAutoNum type="arabicPeriod"/>
            </a:pPr>
            <a:r>
              <a:rPr lang="en-US" altLang="en-US" b="1">
                <a:solidFill>
                  <a:srgbClr val="0000FF"/>
                </a:solidFill>
                <a:cs typeface="Arial" panose="020B0604020202020204" pitchFamily="34" charset="0"/>
              </a:rPr>
              <a:t>Games</a:t>
            </a:r>
            <a:r>
              <a:rPr lang="en-US" altLang="en-US">
                <a:cs typeface="Arial" panose="020B0604020202020204" pitchFamily="34" charset="0"/>
              </a:rPr>
              <a:t>: Lookup board configuration to find the move that  goes with it.</a:t>
            </a:r>
          </a:p>
          <a:p>
            <a:pPr marL="609600" indent="-609600">
              <a:buFontTx/>
              <a:buAutoNum type="arabicPeriod"/>
            </a:pPr>
            <a:r>
              <a:rPr lang="en-US" altLang="en-US" b="1">
                <a:solidFill>
                  <a:srgbClr val="0000FF"/>
                </a:solidFill>
                <a:cs typeface="Arial" panose="020B0604020202020204" pitchFamily="34" charset="0"/>
              </a:rPr>
              <a:t>UNIX shell</a:t>
            </a:r>
            <a:r>
              <a:rPr lang="en-US" altLang="en-US">
                <a:cs typeface="Arial" panose="020B0604020202020204" pitchFamily="34" charset="0"/>
              </a:rPr>
              <a:t>: Quick command lookup.</a:t>
            </a:r>
          </a:p>
          <a:p>
            <a:pPr marL="609600" indent="-609600">
              <a:buFontTx/>
              <a:buAutoNum type="arabicPeriod"/>
            </a:pPr>
            <a:r>
              <a:rPr lang="en-US" altLang="en-US" b="1">
                <a:solidFill>
                  <a:srgbClr val="0000FF"/>
                </a:solidFill>
                <a:cs typeface="Arial" panose="020B0604020202020204" pitchFamily="34" charset="0"/>
              </a:rPr>
              <a:t>IP Routing</a:t>
            </a:r>
            <a:r>
              <a:rPr lang="en-US" altLang="en-US">
                <a:cs typeface="Arial" panose="020B0604020202020204" pitchFamily="34" charset="0"/>
              </a:rPr>
              <a:t>: Fast IP address lookup.</a:t>
            </a:r>
          </a:p>
        </p:txBody>
      </p:sp>
      <p:sp>
        <p:nvSpPr>
          <p:cNvPr id="101382" name="Text Box 4">
            <a:extLst>
              <a:ext uri="{FF2B5EF4-FFF2-40B4-BE49-F238E27FC236}">
                <a16:creationId xmlns:a16="http://schemas.microsoft.com/office/drawing/2014/main" id="{A0FB5296-3844-4009-9633-D6F5ED96F4E0}"/>
              </a:ext>
            </a:extLst>
          </p:cNvPr>
          <p:cNvSpPr txBox="1">
            <a:spLocks noChangeArrowheads="1"/>
          </p:cNvSpPr>
          <p:nvPr/>
        </p:nvSpPr>
        <p:spPr bwMode="auto">
          <a:xfrm>
            <a:off x="304800" y="139700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There are many areas where hashing is applicable.Here are common ones: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43FB1A4-A684-4747-8E96-DFA538FF4D71}"/>
              </a:ext>
            </a:extLst>
          </p:cNvPr>
          <p:cNvSpPr>
            <a:spLocks noGrp="1"/>
          </p:cNvSpPr>
          <p:nvPr>
            <p:ph type="sldNum" sz="quarter" idx="12"/>
          </p:nvPr>
        </p:nvSpPr>
        <p:spPr/>
        <p:txBody>
          <a:bodyPr/>
          <a:lstStyle/>
          <a:p>
            <a:fld id="{DBAFB6E9-F02F-45F5-A83C-69F5DE6F7FDC}" type="slidenum">
              <a:rPr lang="en-US" altLang="en-US"/>
              <a:pPr/>
              <a:t>39</a:t>
            </a:fld>
            <a:r>
              <a:rPr lang="en-US" altLang="en-US"/>
              <a:t>/40</a:t>
            </a:r>
          </a:p>
        </p:txBody>
      </p:sp>
      <p:sp>
        <p:nvSpPr>
          <p:cNvPr id="102402" name="Footer Placeholder 4">
            <a:extLst>
              <a:ext uri="{FF2B5EF4-FFF2-40B4-BE49-F238E27FC236}">
                <a16:creationId xmlns:a16="http://schemas.microsoft.com/office/drawing/2014/main" id="{AFCD6030-7E21-4A6E-BA12-37602F3C7BC1}"/>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
        <p:nvSpPr>
          <p:cNvPr id="102404" name="Rectangle 2">
            <a:extLst>
              <a:ext uri="{FF2B5EF4-FFF2-40B4-BE49-F238E27FC236}">
                <a16:creationId xmlns:a16="http://schemas.microsoft.com/office/drawing/2014/main" id="{E8319ECC-74C7-4C39-9A39-D02F487455F0}"/>
              </a:ext>
            </a:extLst>
          </p:cNvPr>
          <p:cNvSpPr>
            <a:spLocks noGrp="1"/>
          </p:cNvSpPr>
          <p:nvPr>
            <p:ph type="title" idx="4294967295"/>
          </p:nvPr>
        </p:nvSpPr>
        <p:spPr>
          <a:xfrm>
            <a:off x="685800" y="517525"/>
            <a:ext cx="7543800" cy="701675"/>
          </a:xfrm>
          <a:noFill/>
        </p:spPr>
        <p:txBody>
          <a:bodyPr>
            <a:spAutoFit/>
          </a:bodyPr>
          <a:lstStyle/>
          <a:p>
            <a:r>
              <a:rPr lang="en-US" altLang="en-US" sz="4000" b="1">
                <a:solidFill>
                  <a:srgbClr val="CC3300"/>
                </a:solidFill>
                <a:cs typeface="Arial" panose="020B0604020202020204" pitchFamily="34" charset="0"/>
              </a:rPr>
              <a:t>Summary</a:t>
            </a:r>
          </a:p>
        </p:txBody>
      </p:sp>
      <p:sp>
        <p:nvSpPr>
          <p:cNvPr id="102405" name="Rectangle 3">
            <a:extLst>
              <a:ext uri="{FF2B5EF4-FFF2-40B4-BE49-F238E27FC236}">
                <a16:creationId xmlns:a16="http://schemas.microsoft.com/office/drawing/2014/main" id="{4B967746-0395-454C-B985-72E9333D245B}"/>
              </a:ext>
            </a:extLst>
          </p:cNvPr>
          <p:cNvSpPr>
            <a:spLocks noGrp="1"/>
          </p:cNvSpPr>
          <p:nvPr>
            <p:ph type="body" idx="4294967295"/>
          </p:nvPr>
        </p:nvSpPr>
        <p:spPr>
          <a:xfrm>
            <a:off x="457200" y="1371600"/>
            <a:ext cx="8229600" cy="4695825"/>
          </a:xfrm>
        </p:spPr>
        <p:txBody>
          <a:bodyPr>
            <a:spAutoFit/>
          </a:bodyPr>
          <a:lstStyle/>
          <a:p>
            <a:pPr>
              <a:lnSpc>
                <a:spcPct val="90000"/>
              </a:lnSpc>
            </a:pPr>
            <a:r>
              <a:rPr lang="en-US" altLang="en-US" sz="2600">
                <a:cs typeface="Arial" panose="020B0604020202020204" pitchFamily="34" charset="0"/>
              </a:rPr>
              <a:t>Hash functions include the division, folding, </a:t>
            </a:r>
            <a:br>
              <a:rPr lang="en-US" altLang="en-US" sz="2600">
                <a:cs typeface="Arial" panose="020B0604020202020204" pitchFamily="34" charset="0"/>
              </a:rPr>
            </a:br>
            <a:r>
              <a:rPr lang="en-US" altLang="en-US" sz="2600">
                <a:cs typeface="Arial" panose="020B0604020202020204" pitchFamily="34" charset="0"/>
              </a:rPr>
              <a:t>mid-square, extraction and radix </a:t>
            </a:r>
            <a:br>
              <a:rPr lang="en-US" altLang="en-US" sz="2600">
                <a:cs typeface="Arial" panose="020B0604020202020204" pitchFamily="34" charset="0"/>
              </a:rPr>
            </a:br>
            <a:r>
              <a:rPr lang="en-US" altLang="en-US" sz="2600">
                <a:cs typeface="Arial" panose="020B0604020202020204" pitchFamily="34" charset="0"/>
              </a:rPr>
              <a:t>transformation methods</a:t>
            </a:r>
          </a:p>
          <a:p>
            <a:pPr>
              <a:lnSpc>
                <a:spcPct val="90000"/>
              </a:lnSpc>
            </a:pPr>
            <a:r>
              <a:rPr lang="en-US" altLang="en-US" sz="2600">
                <a:cs typeface="Arial" panose="020B0604020202020204" pitchFamily="34" charset="0"/>
              </a:rPr>
              <a:t>Collision resolution includes the open addressing, chaining, and bucket addressing methods</a:t>
            </a:r>
          </a:p>
          <a:p>
            <a:pPr>
              <a:lnSpc>
                <a:spcPct val="90000"/>
              </a:lnSpc>
            </a:pPr>
            <a:r>
              <a:rPr lang="en-US" altLang="en-US" sz="2600">
                <a:cs typeface="Arial" panose="020B0604020202020204" pitchFamily="34" charset="0"/>
              </a:rPr>
              <a:t>A HashMap is a </a:t>
            </a:r>
            <a:r>
              <a:rPr lang="en-US" altLang="en-US" sz="2600"/>
              <a:t>is an implementation of a </a:t>
            </a:r>
            <a:r>
              <a:rPr lang="en-US" altLang="en-US" sz="2600" b="1"/>
              <a:t>Map</a:t>
            </a:r>
            <a:r>
              <a:rPr lang="en-US" altLang="en-US" sz="2600"/>
              <a:t> ADT using hashing technique.</a:t>
            </a:r>
            <a:endParaRPr lang="en-US" altLang="en-US" sz="2600">
              <a:cs typeface="Arial" panose="020B0604020202020204" pitchFamily="34" charset="0"/>
            </a:endParaRPr>
          </a:p>
          <a:p>
            <a:pPr>
              <a:lnSpc>
                <a:spcPct val="90000"/>
              </a:lnSpc>
            </a:pPr>
            <a:r>
              <a:rPr lang="en-US" altLang="en-US" sz="2600">
                <a:latin typeface="Courier New" panose="02070309020205020404" pitchFamily="49" charset="0"/>
                <a:cs typeface="Arial" panose="020B0604020202020204" pitchFamily="34" charset="0"/>
              </a:rPr>
              <a:t>HashSet</a:t>
            </a:r>
            <a:r>
              <a:rPr lang="en-US" altLang="en-US" sz="2600">
                <a:cs typeface="Arial" panose="020B0604020202020204" pitchFamily="34" charset="0"/>
              </a:rPr>
              <a:t> is another implementation of a set </a:t>
            </a:r>
            <a:br>
              <a:rPr lang="en-US" altLang="en-US" sz="2600">
                <a:cs typeface="Arial" panose="020B0604020202020204" pitchFamily="34" charset="0"/>
              </a:rPr>
            </a:br>
            <a:r>
              <a:rPr lang="en-US" altLang="en-US" sz="2600">
                <a:cs typeface="Arial" panose="020B0604020202020204" pitchFamily="34" charset="0"/>
              </a:rPr>
              <a:t>(an object that stores unique elements)</a:t>
            </a:r>
          </a:p>
          <a:p>
            <a:pPr>
              <a:lnSpc>
                <a:spcPct val="90000"/>
              </a:lnSpc>
            </a:pPr>
            <a:r>
              <a:rPr lang="en-US" altLang="en-US" sz="2600" b="1">
                <a:cs typeface="Arial" panose="020B0604020202020204" pitchFamily="34" charset="0"/>
              </a:rPr>
              <a:t>A </a:t>
            </a:r>
            <a:r>
              <a:rPr lang="en-US" altLang="en-US" sz="2600" b="1">
                <a:latin typeface="Courier New" panose="02070309020205020404" pitchFamily="49" charset="0"/>
                <a:cs typeface="Arial" panose="020B0604020202020204" pitchFamily="34" charset="0"/>
              </a:rPr>
              <a:t>HashTable</a:t>
            </a:r>
            <a:r>
              <a:rPr lang="en-US" altLang="en-US" sz="2600" b="1">
                <a:cs typeface="Arial" panose="020B0604020202020204" pitchFamily="34" charset="0"/>
              </a:rPr>
              <a:t> is roughly equivalent to a </a:t>
            </a:r>
            <a:r>
              <a:rPr lang="en-US" altLang="en-US" sz="2600" b="1">
                <a:latin typeface="Courier New" panose="02070309020205020404" pitchFamily="49" charset="0"/>
                <a:cs typeface="Arial" panose="020B0604020202020204" pitchFamily="34" charset="0"/>
              </a:rPr>
              <a:t>HashMap</a:t>
            </a:r>
            <a:r>
              <a:rPr lang="en-US" altLang="en-US" sz="2600" b="1">
                <a:cs typeface="Arial" panose="020B0604020202020204" pitchFamily="34" charset="0"/>
              </a:rPr>
              <a:t> except that it is synchronized and does not permit null values with methods to operate on hash tables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42334B6-D47D-4C54-AD85-0CADB0C88433}"/>
              </a:ext>
            </a:extLst>
          </p:cNvPr>
          <p:cNvSpPr>
            <a:spLocks noGrp="1"/>
          </p:cNvSpPr>
          <p:nvPr>
            <p:ph type="sldNum" sz="quarter" idx="12"/>
          </p:nvPr>
        </p:nvSpPr>
        <p:spPr/>
        <p:txBody>
          <a:bodyPr/>
          <a:lstStyle/>
          <a:p>
            <a:fld id="{E97B8808-DD96-4CF1-93B3-711F329B7BA7}" type="slidenum">
              <a:rPr lang="en-US" altLang="en-US"/>
              <a:pPr/>
              <a:t>4</a:t>
            </a:fld>
            <a:r>
              <a:rPr lang="en-US" altLang="en-US"/>
              <a:t>/40</a:t>
            </a:r>
          </a:p>
        </p:txBody>
      </p:sp>
      <p:sp>
        <p:nvSpPr>
          <p:cNvPr id="8196" name="Rectangle 2">
            <a:extLst>
              <a:ext uri="{FF2B5EF4-FFF2-40B4-BE49-F238E27FC236}">
                <a16:creationId xmlns:a16="http://schemas.microsoft.com/office/drawing/2014/main" id="{FBD4F1B6-F28E-4708-B18A-4BEFED8677F6}"/>
              </a:ext>
            </a:extLst>
          </p:cNvPr>
          <p:cNvSpPr>
            <a:spLocks noGrp="1" noChangeArrowheads="1"/>
          </p:cNvSpPr>
          <p:nvPr>
            <p:ph type="title"/>
          </p:nvPr>
        </p:nvSpPr>
        <p:spPr>
          <a:xfrm>
            <a:off x="685800" y="381000"/>
            <a:ext cx="7239000" cy="762000"/>
          </a:xfrm>
        </p:spPr>
        <p:txBody>
          <a:bodyPr/>
          <a:lstStyle/>
          <a:p>
            <a:pPr eaLnBrk="1" hangingPunct="1"/>
            <a:r>
              <a:rPr lang="en-US" altLang="en-US" sz="4000" b="1">
                <a:solidFill>
                  <a:srgbClr val="C00000"/>
                </a:solidFill>
              </a:rPr>
              <a:t>Hash Tables </a:t>
            </a:r>
          </a:p>
        </p:txBody>
      </p:sp>
      <p:sp>
        <p:nvSpPr>
          <p:cNvPr id="7173" name="Rectangle 3">
            <a:extLst>
              <a:ext uri="{FF2B5EF4-FFF2-40B4-BE49-F238E27FC236}">
                <a16:creationId xmlns:a16="http://schemas.microsoft.com/office/drawing/2014/main" id="{B08C4384-88BB-4F0A-8C4A-36163BD1EF23}"/>
              </a:ext>
            </a:extLst>
          </p:cNvPr>
          <p:cNvSpPr>
            <a:spLocks noGrp="1" noChangeArrowheads="1"/>
          </p:cNvSpPr>
          <p:nvPr>
            <p:ph type="body" idx="1"/>
          </p:nvPr>
        </p:nvSpPr>
        <p:spPr>
          <a:xfrm>
            <a:off x="381000" y="1143000"/>
            <a:ext cx="8534400" cy="3597275"/>
          </a:xfrm>
        </p:spPr>
        <p:txBody>
          <a:bodyPr>
            <a:spAutoFit/>
          </a:bodyPr>
          <a:lstStyle/>
          <a:p>
            <a:pPr eaLnBrk="1" hangingPunct="1">
              <a:buClr>
                <a:srgbClr val="558ED5"/>
              </a:buClr>
            </a:pPr>
            <a:r>
              <a:rPr lang="en-US" altLang="en-US" sz="2400"/>
              <a:t>We’ll discuss the </a:t>
            </a:r>
            <a:r>
              <a:rPr lang="en-US" altLang="en-US" sz="2400" i="1"/>
              <a:t>hash table</a:t>
            </a:r>
            <a:r>
              <a:rPr lang="en-US" altLang="en-US" sz="2400"/>
              <a:t> ADT which supports only a subset of the operations allowed by binary search trees.</a:t>
            </a:r>
          </a:p>
          <a:p>
            <a:pPr eaLnBrk="1" hangingPunct="1">
              <a:buClr>
                <a:srgbClr val="558ED5"/>
              </a:buClr>
            </a:pPr>
            <a:r>
              <a:rPr lang="en-US" altLang="en-US" sz="2400"/>
              <a:t>The implementation of hash tables is called </a:t>
            </a:r>
            <a:r>
              <a:rPr lang="en-US" altLang="en-US" sz="2400" b="1"/>
              <a:t>hashing</a:t>
            </a:r>
            <a:r>
              <a:rPr lang="en-US" altLang="en-US" sz="2400"/>
              <a:t>.</a:t>
            </a:r>
          </a:p>
          <a:p>
            <a:pPr eaLnBrk="1" hangingPunct="1">
              <a:buClr>
                <a:srgbClr val="558ED5"/>
              </a:buClr>
            </a:pPr>
            <a:r>
              <a:rPr lang="en-US" altLang="en-US" sz="2400"/>
              <a:t>Hashing is a technique used for performing insertions, deletions and finds in constant average time (i.e. O(1))</a:t>
            </a:r>
          </a:p>
          <a:p>
            <a:pPr eaLnBrk="1" hangingPunct="1">
              <a:buClr>
                <a:srgbClr val="558ED5"/>
              </a:buClr>
            </a:pPr>
            <a:r>
              <a:rPr lang="en-US" altLang="en-US" sz="2400"/>
              <a:t>This data structure, however, is not efficient in operations that require any ordering information among the elements, such as findMin, findMax and printing the entire table in sorted order.</a:t>
            </a:r>
          </a:p>
        </p:txBody>
      </p:sp>
      <p:sp>
        <p:nvSpPr>
          <p:cNvPr id="8199" name="Footer Placeholder 4">
            <a:extLst>
              <a:ext uri="{FF2B5EF4-FFF2-40B4-BE49-F238E27FC236}">
                <a16:creationId xmlns:a16="http://schemas.microsoft.com/office/drawing/2014/main" id="{29E67959-FFF3-444F-B062-5FA1507E4C99}"/>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82A1376-A511-416E-81E8-AE574CA0AF53}"/>
              </a:ext>
            </a:extLst>
          </p:cNvPr>
          <p:cNvSpPr>
            <a:spLocks noGrp="1"/>
          </p:cNvSpPr>
          <p:nvPr>
            <p:ph type="sldNum" sz="quarter" idx="12"/>
          </p:nvPr>
        </p:nvSpPr>
        <p:spPr/>
        <p:txBody>
          <a:bodyPr/>
          <a:lstStyle/>
          <a:p>
            <a:fld id="{D216CDBD-436E-418C-BCB3-ACCF74A81C49}" type="slidenum">
              <a:rPr lang="en-US" altLang="en-US"/>
              <a:pPr/>
              <a:t>40</a:t>
            </a:fld>
            <a:r>
              <a:rPr lang="en-US" altLang="en-US"/>
              <a:t>/40</a:t>
            </a:r>
          </a:p>
        </p:txBody>
      </p:sp>
      <p:sp>
        <p:nvSpPr>
          <p:cNvPr id="104450" name="Footer Placeholder 4">
            <a:extLst>
              <a:ext uri="{FF2B5EF4-FFF2-40B4-BE49-F238E27FC236}">
                <a16:creationId xmlns:a16="http://schemas.microsoft.com/office/drawing/2014/main" id="{417EF3C9-32D1-4BB3-B985-3E1657713029}"/>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
        <p:nvSpPr>
          <p:cNvPr id="104452" name="Rectangle 2">
            <a:extLst>
              <a:ext uri="{FF2B5EF4-FFF2-40B4-BE49-F238E27FC236}">
                <a16:creationId xmlns:a16="http://schemas.microsoft.com/office/drawing/2014/main" id="{B2882389-EA76-46E3-A08C-099EDC2FC5E5}"/>
              </a:ext>
            </a:extLst>
          </p:cNvPr>
          <p:cNvSpPr>
            <a:spLocks noGrp="1"/>
          </p:cNvSpPr>
          <p:nvPr>
            <p:ph type="title" idx="4294967295"/>
          </p:nvPr>
        </p:nvSpPr>
        <p:spPr>
          <a:xfrm>
            <a:off x="457200" y="495300"/>
            <a:ext cx="8229600" cy="701675"/>
          </a:xfrm>
          <a:noFill/>
        </p:spPr>
        <p:txBody>
          <a:bodyPr>
            <a:spAutoFit/>
          </a:bodyPr>
          <a:lstStyle/>
          <a:p>
            <a:r>
              <a:rPr lang="en-US" altLang="en-US" sz="4000" b="1">
                <a:solidFill>
                  <a:srgbClr val="CC3300"/>
                </a:solidFill>
                <a:cs typeface="Arial" panose="020B0604020202020204" pitchFamily="34" charset="0"/>
              </a:rPr>
              <a:t>Reading at home</a:t>
            </a:r>
          </a:p>
        </p:txBody>
      </p:sp>
      <p:sp>
        <p:nvSpPr>
          <p:cNvPr id="104453" name="Text Box 3">
            <a:extLst>
              <a:ext uri="{FF2B5EF4-FFF2-40B4-BE49-F238E27FC236}">
                <a16:creationId xmlns:a16="http://schemas.microsoft.com/office/drawing/2014/main" id="{933DEA3E-26D9-4C18-BA6C-89C7F4D2D97D}"/>
              </a:ext>
            </a:extLst>
          </p:cNvPr>
          <p:cNvSpPr txBox="1">
            <a:spLocks noChangeArrowheads="1"/>
          </p:cNvSpPr>
          <p:nvPr/>
        </p:nvSpPr>
        <p:spPr bwMode="auto">
          <a:xfrm>
            <a:off x="1524000" y="1219200"/>
            <a:ext cx="5791200" cy="376238"/>
          </a:xfrm>
          <a:prstGeom prst="rect">
            <a:avLst/>
          </a:prstGeom>
          <a:solidFill>
            <a:srgbClr val="FFCC99"/>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spcBef>
                <a:spcPct val="50000"/>
              </a:spcBef>
            </a:pPr>
            <a:r>
              <a:rPr lang="en-US" altLang="en-US" sz="1800" b="1"/>
              <a:t>Text book: Data Structures and Algorithms in Java</a:t>
            </a:r>
          </a:p>
        </p:txBody>
      </p:sp>
      <p:sp>
        <p:nvSpPr>
          <p:cNvPr id="104455" name="Rectangle 3">
            <a:extLst>
              <a:ext uri="{FF2B5EF4-FFF2-40B4-BE49-F238E27FC236}">
                <a16:creationId xmlns:a16="http://schemas.microsoft.com/office/drawing/2014/main" id="{AFF5A1D6-EB5F-47F1-B3D8-A0B70A7CA52D}"/>
              </a:ext>
            </a:extLst>
          </p:cNvPr>
          <p:cNvSpPr>
            <a:spLocks noChangeArrowheads="1"/>
          </p:cNvSpPr>
          <p:nvPr/>
        </p:nvSpPr>
        <p:spPr bwMode="auto">
          <a:xfrm>
            <a:off x="685800" y="2043113"/>
            <a:ext cx="800100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10 Maps, Hash Tables, and Skip Lists  -  401</a:t>
            </a:r>
          </a:p>
          <a:p>
            <a:pPr eaLnBrk="1" hangingPunct="1"/>
            <a:r>
              <a:rPr lang="en-US" altLang="en-US" sz="2800"/>
              <a:t>10.2 Hash Tables   -  410</a:t>
            </a:r>
          </a:p>
          <a:p>
            <a:pPr eaLnBrk="1" hangingPunct="1"/>
            <a:r>
              <a:rPr lang="en-US" altLang="en-US" sz="2800"/>
              <a:t>10.2.1 Hash Functions  -  411</a:t>
            </a:r>
          </a:p>
          <a:p>
            <a:pPr eaLnBrk="1" hangingPunct="1"/>
            <a:r>
              <a:rPr lang="en-US" altLang="en-US" sz="2800"/>
              <a:t>10.2.2 Collision-Handling Schemes  -  417</a:t>
            </a:r>
          </a:p>
          <a:p>
            <a:pPr eaLnBrk="1" hangingPunct="1"/>
            <a:r>
              <a:rPr lang="en-US" altLang="en-US" sz="2800"/>
              <a:t>10.2.3 Load Factors, Rehashing, and Efficiency  - 420</a:t>
            </a:r>
          </a:p>
          <a:p>
            <a:pPr eaLnBrk="1" hangingPunct="1"/>
            <a:r>
              <a:rPr lang="en-US" altLang="en-US" sz="2800"/>
              <a:t>10.2.4 Java Hash Table Implementation  -  422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61EE5F6-7303-4E0A-A4CB-2446884E3CFD}"/>
              </a:ext>
            </a:extLst>
          </p:cNvPr>
          <p:cNvSpPr>
            <a:spLocks noGrp="1"/>
          </p:cNvSpPr>
          <p:nvPr>
            <p:ph type="sldNum" sz="quarter" idx="12"/>
          </p:nvPr>
        </p:nvSpPr>
        <p:spPr/>
        <p:txBody>
          <a:bodyPr/>
          <a:lstStyle/>
          <a:p>
            <a:fld id="{162744B2-F0E0-4D37-BAB8-D33988B66747}" type="slidenum">
              <a:rPr lang="en-US" altLang="en-US"/>
              <a:pPr/>
              <a:t>5</a:t>
            </a:fld>
            <a:r>
              <a:rPr lang="en-US" altLang="en-US"/>
              <a:t>/40</a:t>
            </a:r>
          </a:p>
        </p:txBody>
      </p:sp>
      <p:sp>
        <p:nvSpPr>
          <p:cNvPr id="9220" name="Rectangle 2">
            <a:extLst>
              <a:ext uri="{FF2B5EF4-FFF2-40B4-BE49-F238E27FC236}">
                <a16:creationId xmlns:a16="http://schemas.microsoft.com/office/drawing/2014/main" id="{6B0D475F-F442-44B5-850E-3CBD4037067F}"/>
              </a:ext>
            </a:extLst>
          </p:cNvPr>
          <p:cNvSpPr>
            <a:spLocks noGrp="1" noChangeArrowheads="1"/>
          </p:cNvSpPr>
          <p:nvPr>
            <p:ph type="title"/>
          </p:nvPr>
        </p:nvSpPr>
        <p:spPr>
          <a:xfrm>
            <a:off x="457200" y="492125"/>
            <a:ext cx="8229600" cy="708025"/>
          </a:xfrm>
        </p:spPr>
        <p:txBody>
          <a:bodyPr>
            <a:spAutoFit/>
          </a:bodyPr>
          <a:lstStyle/>
          <a:p>
            <a:pPr eaLnBrk="1" hangingPunct="1"/>
            <a:r>
              <a:rPr lang="en-US" altLang="en-US" sz="4000" b="1">
                <a:solidFill>
                  <a:srgbClr val="C00000"/>
                </a:solidFill>
              </a:rPr>
              <a:t>General Idea</a:t>
            </a:r>
          </a:p>
        </p:txBody>
      </p:sp>
      <p:sp>
        <p:nvSpPr>
          <p:cNvPr id="8197" name="Rectangle 3">
            <a:extLst>
              <a:ext uri="{FF2B5EF4-FFF2-40B4-BE49-F238E27FC236}">
                <a16:creationId xmlns:a16="http://schemas.microsoft.com/office/drawing/2014/main" id="{ADB25925-8E67-41E6-9C43-91EDD15C5D50}"/>
              </a:ext>
            </a:extLst>
          </p:cNvPr>
          <p:cNvSpPr>
            <a:spLocks noGrp="1" noChangeArrowheads="1"/>
          </p:cNvSpPr>
          <p:nvPr>
            <p:ph type="body" idx="1"/>
          </p:nvPr>
        </p:nvSpPr>
        <p:spPr>
          <a:xfrm>
            <a:off x="381000" y="1219200"/>
            <a:ext cx="8534400" cy="4876800"/>
          </a:xfrm>
        </p:spPr>
        <p:txBody>
          <a:bodyPr/>
          <a:lstStyle/>
          <a:p>
            <a:pPr eaLnBrk="1" hangingPunct="1">
              <a:lnSpc>
                <a:spcPct val="90000"/>
              </a:lnSpc>
              <a:defRPr/>
            </a:pPr>
            <a:r>
              <a:rPr lang="en-US" sz="2400" dirty="0"/>
              <a:t>The ideal hash table structure is merely an array of some fixed size, containing the items.</a:t>
            </a:r>
          </a:p>
          <a:p>
            <a:pPr eaLnBrk="1" hangingPunct="1">
              <a:lnSpc>
                <a:spcPct val="90000"/>
              </a:lnSpc>
              <a:defRPr/>
            </a:pPr>
            <a:r>
              <a:rPr lang="en-US" sz="2400" dirty="0"/>
              <a:t>A stored item needs to have a data member, called </a:t>
            </a:r>
            <a:r>
              <a:rPr lang="en-US" sz="2400" b="1" i="1" dirty="0"/>
              <a:t>key</a:t>
            </a:r>
            <a:r>
              <a:rPr lang="en-US" sz="2400" dirty="0"/>
              <a:t>, that will be used in computing the index value for the item.</a:t>
            </a:r>
          </a:p>
          <a:p>
            <a:pPr lvl="1" eaLnBrk="1" hangingPunct="1">
              <a:lnSpc>
                <a:spcPct val="90000"/>
              </a:lnSpc>
              <a:buFont typeface="Arial" charset="0"/>
              <a:buChar char="–"/>
              <a:defRPr/>
            </a:pPr>
            <a:r>
              <a:rPr lang="en-US" sz="2000" dirty="0"/>
              <a:t>Key could be an </a:t>
            </a:r>
            <a:r>
              <a:rPr lang="en-US" sz="2000" i="1" dirty="0"/>
              <a:t>integer</a:t>
            </a:r>
            <a:r>
              <a:rPr lang="en-US" sz="2000" dirty="0"/>
              <a:t>, a </a:t>
            </a:r>
            <a:r>
              <a:rPr lang="en-US" sz="2000" i="1" dirty="0"/>
              <a:t>string</a:t>
            </a:r>
            <a:r>
              <a:rPr lang="en-US" sz="2000" dirty="0"/>
              <a:t>, etc</a:t>
            </a:r>
          </a:p>
          <a:p>
            <a:pPr lvl="1" eaLnBrk="1" hangingPunct="1">
              <a:lnSpc>
                <a:spcPct val="90000"/>
              </a:lnSpc>
              <a:buFont typeface="Arial" charset="0"/>
              <a:buChar char="–"/>
              <a:defRPr/>
            </a:pPr>
            <a:r>
              <a:rPr lang="en-US" sz="2000" dirty="0"/>
              <a:t>e.g. a name or Id that is a part of a large employee structure </a:t>
            </a:r>
          </a:p>
          <a:p>
            <a:pPr eaLnBrk="1" hangingPunct="1">
              <a:lnSpc>
                <a:spcPct val="90000"/>
              </a:lnSpc>
              <a:defRPr/>
            </a:pPr>
            <a:r>
              <a:rPr lang="en-US" sz="2400" dirty="0"/>
              <a:t>The size of the array is </a:t>
            </a:r>
            <a:r>
              <a:rPr lang="en-US" sz="2400" i="1" dirty="0" err="1"/>
              <a:t>TableSize</a:t>
            </a:r>
            <a:r>
              <a:rPr lang="en-US" sz="2400" dirty="0"/>
              <a:t>.</a:t>
            </a:r>
          </a:p>
          <a:p>
            <a:pPr eaLnBrk="1" hangingPunct="1">
              <a:lnSpc>
                <a:spcPct val="90000"/>
              </a:lnSpc>
              <a:defRPr/>
            </a:pPr>
            <a:r>
              <a:rPr lang="en-US" sz="2400" dirty="0"/>
              <a:t>The items that are stored in the hash table are indexed by values from </a:t>
            </a:r>
            <a:r>
              <a:rPr lang="en-US" sz="2400" i="1" dirty="0"/>
              <a:t>0</a:t>
            </a:r>
            <a:r>
              <a:rPr lang="en-US" sz="2400" dirty="0"/>
              <a:t> to </a:t>
            </a:r>
            <a:r>
              <a:rPr lang="en-US" sz="2400" i="1" dirty="0" err="1"/>
              <a:t>TableSize</a:t>
            </a:r>
            <a:r>
              <a:rPr lang="en-US" sz="2400" i="1" dirty="0"/>
              <a:t> – 1</a:t>
            </a:r>
            <a:r>
              <a:rPr lang="en-US" sz="2400" dirty="0"/>
              <a:t>.</a:t>
            </a:r>
          </a:p>
          <a:p>
            <a:pPr eaLnBrk="1" hangingPunct="1">
              <a:lnSpc>
                <a:spcPct val="90000"/>
              </a:lnSpc>
              <a:defRPr/>
            </a:pPr>
            <a:r>
              <a:rPr lang="en-US" sz="2400" dirty="0"/>
              <a:t>Each key is mapped into some number in the range 0 to </a:t>
            </a:r>
            <a:r>
              <a:rPr lang="en-US" sz="2400" i="1" dirty="0" err="1"/>
              <a:t>TableSize</a:t>
            </a:r>
            <a:r>
              <a:rPr lang="en-US" sz="2400" i="1" dirty="0"/>
              <a:t> – 1.</a:t>
            </a:r>
          </a:p>
          <a:p>
            <a:pPr eaLnBrk="1" hangingPunct="1">
              <a:lnSpc>
                <a:spcPct val="90000"/>
              </a:lnSpc>
              <a:defRPr/>
            </a:pPr>
            <a:r>
              <a:rPr lang="en-US" sz="2400" dirty="0"/>
              <a:t>The mapping is called a </a:t>
            </a:r>
            <a:r>
              <a:rPr lang="en-US" sz="2400" i="1" dirty="0"/>
              <a:t>hash function</a:t>
            </a:r>
            <a:r>
              <a:rPr lang="en-US" sz="2400" dirty="0"/>
              <a:t>.</a:t>
            </a:r>
          </a:p>
        </p:txBody>
      </p:sp>
      <p:sp>
        <p:nvSpPr>
          <p:cNvPr id="9223" name="Footer Placeholder 4">
            <a:extLst>
              <a:ext uri="{FF2B5EF4-FFF2-40B4-BE49-F238E27FC236}">
                <a16:creationId xmlns:a16="http://schemas.microsoft.com/office/drawing/2014/main" id="{AC4C1AF9-6C9E-46FD-A51E-E04FD3D3667F}"/>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a:extLst>
              <a:ext uri="{FF2B5EF4-FFF2-40B4-BE49-F238E27FC236}">
                <a16:creationId xmlns:a16="http://schemas.microsoft.com/office/drawing/2014/main" id="{A381D1ED-66F9-4346-B099-95368793152D}"/>
              </a:ext>
            </a:extLst>
          </p:cNvPr>
          <p:cNvSpPr>
            <a:spLocks noGrp="1"/>
          </p:cNvSpPr>
          <p:nvPr>
            <p:ph type="sldNum" sz="quarter" idx="12"/>
          </p:nvPr>
        </p:nvSpPr>
        <p:spPr/>
        <p:txBody>
          <a:bodyPr/>
          <a:lstStyle/>
          <a:p>
            <a:fld id="{41710993-AF95-41F6-AC76-7EFC1F52E910}" type="slidenum">
              <a:rPr lang="en-US" altLang="en-US"/>
              <a:pPr/>
              <a:t>6</a:t>
            </a:fld>
            <a:r>
              <a:rPr lang="en-US" altLang="en-US"/>
              <a:t>/40</a:t>
            </a:r>
          </a:p>
        </p:txBody>
      </p:sp>
      <p:sp>
        <p:nvSpPr>
          <p:cNvPr id="10244" name="Rectangle 4">
            <a:extLst>
              <a:ext uri="{FF2B5EF4-FFF2-40B4-BE49-F238E27FC236}">
                <a16:creationId xmlns:a16="http://schemas.microsoft.com/office/drawing/2014/main" id="{010A609F-50D4-42AB-BFF3-B7E217F9F9C9}"/>
              </a:ext>
            </a:extLst>
          </p:cNvPr>
          <p:cNvSpPr>
            <a:spLocks noGrp="1" noChangeArrowheads="1"/>
          </p:cNvSpPr>
          <p:nvPr>
            <p:ph type="title"/>
          </p:nvPr>
        </p:nvSpPr>
        <p:spPr>
          <a:xfrm>
            <a:off x="457200" y="495300"/>
            <a:ext cx="8229600" cy="701675"/>
          </a:xfrm>
        </p:spPr>
        <p:txBody>
          <a:bodyPr>
            <a:spAutoFit/>
          </a:bodyPr>
          <a:lstStyle/>
          <a:p>
            <a:pPr eaLnBrk="1" hangingPunct="1"/>
            <a:r>
              <a:rPr lang="en-US" altLang="en-US" sz="4000" b="1">
                <a:solidFill>
                  <a:srgbClr val="C00000"/>
                </a:solidFill>
              </a:rPr>
              <a:t>Hash Table Example - 1</a:t>
            </a:r>
          </a:p>
        </p:txBody>
      </p:sp>
      <p:sp>
        <p:nvSpPr>
          <p:cNvPr id="10245" name="Rectangle 5">
            <a:extLst>
              <a:ext uri="{FF2B5EF4-FFF2-40B4-BE49-F238E27FC236}">
                <a16:creationId xmlns:a16="http://schemas.microsoft.com/office/drawing/2014/main" id="{6C38B061-FE3C-45B2-9B8C-0996009F2B52}"/>
              </a:ext>
            </a:extLst>
          </p:cNvPr>
          <p:cNvSpPr>
            <a:spLocks noChangeArrowheads="1"/>
          </p:cNvSpPr>
          <p:nvPr/>
        </p:nvSpPr>
        <p:spPr bwMode="auto">
          <a:xfrm>
            <a:off x="3995738" y="2276475"/>
            <a:ext cx="1081087" cy="2016125"/>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800" b="1"/>
              <a:t>Hash</a:t>
            </a:r>
          </a:p>
          <a:p>
            <a:pPr algn="ctr" eaLnBrk="1" hangingPunct="1"/>
            <a:r>
              <a:rPr lang="en-US" altLang="en-US" sz="1800" b="1"/>
              <a:t>Function</a:t>
            </a:r>
          </a:p>
        </p:txBody>
      </p:sp>
      <p:sp>
        <p:nvSpPr>
          <p:cNvPr id="10246" name="Line 16">
            <a:extLst>
              <a:ext uri="{FF2B5EF4-FFF2-40B4-BE49-F238E27FC236}">
                <a16:creationId xmlns:a16="http://schemas.microsoft.com/office/drawing/2014/main" id="{746B4185-8A0D-4A8B-A98F-3277A313133B}"/>
              </a:ext>
            </a:extLst>
          </p:cNvPr>
          <p:cNvSpPr>
            <a:spLocks noChangeShapeType="1"/>
          </p:cNvSpPr>
          <p:nvPr/>
        </p:nvSpPr>
        <p:spPr bwMode="auto">
          <a:xfrm>
            <a:off x="5076825" y="3357563"/>
            <a:ext cx="7191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0247" name="Line 17">
            <a:extLst>
              <a:ext uri="{FF2B5EF4-FFF2-40B4-BE49-F238E27FC236}">
                <a16:creationId xmlns:a16="http://schemas.microsoft.com/office/drawing/2014/main" id="{DAEE4E25-0FE7-4765-950E-F78AC9A740E9}"/>
              </a:ext>
            </a:extLst>
          </p:cNvPr>
          <p:cNvSpPr>
            <a:spLocks noChangeShapeType="1"/>
          </p:cNvSpPr>
          <p:nvPr/>
        </p:nvSpPr>
        <p:spPr bwMode="auto">
          <a:xfrm>
            <a:off x="3203575" y="3357563"/>
            <a:ext cx="7921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0248" name="Rectangle 18">
            <a:extLst>
              <a:ext uri="{FF2B5EF4-FFF2-40B4-BE49-F238E27FC236}">
                <a16:creationId xmlns:a16="http://schemas.microsoft.com/office/drawing/2014/main" id="{A681C2A2-BF6B-41C5-99A4-C1E7B37A3CB3}"/>
              </a:ext>
            </a:extLst>
          </p:cNvPr>
          <p:cNvSpPr>
            <a:spLocks noChangeArrowheads="1"/>
          </p:cNvSpPr>
          <p:nvPr/>
        </p:nvSpPr>
        <p:spPr bwMode="auto">
          <a:xfrm>
            <a:off x="755650" y="3860800"/>
            <a:ext cx="22336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lIns="90000" tIns="46800" rIns="90000" bIns="46800"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800" b="1"/>
              <a:t>mary</a:t>
            </a:r>
            <a:r>
              <a:rPr lang="en-US" altLang="en-US" sz="1800"/>
              <a:t> 28200</a:t>
            </a:r>
          </a:p>
        </p:txBody>
      </p:sp>
      <p:sp>
        <p:nvSpPr>
          <p:cNvPr id="10249" name="Rectangle 19">
            <a:extLst>
              <a:ext uri="{FF2B5EF4-FFF2-40B4-BE49-F238E27FC236}">
                <a16:creationId xmlns:a16="http://schemas.microsoft.com/office/drawing/2014/main" id="{5982303B-B49A-49C6-BDAD-909E0273D932}"/>
              </a:ext>
            </a:extLst>
          </p:cNvPr>
          <p:cNvSpPr>
            <a:spLocks noChangeArrowheads="1"/>
          </p:cNvSpPr>
          <p:nvPr/>
        </p:nvSpPr>
        <p:spPr bwMode="auto">
          <a:xfrm>
            <a:off x="755650" y="3429000"/>
            <a:ext cx="22336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lIns="90000" tIns="46800" rIns="90000" bIns="46800"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800" b="1"/>
              <a:t>dave</a:t>
            </a:r>
            <a:r>
              <a:rPr lang="en-US" altLang="en-US" sz="1800"/>
              <a:t> 27500</a:t>
            </a:r>
          </a:p>
        </p:txBody>
      </p:sp>
      <p:sp>
        <p:nvSpPr>
          <p:cNvPr id="10250" name="Rectangle 20">
            <a:extLst>
              <a:ext uri="{FF2B5EF4-FFF2-40B4-BE49-F238E27FC236}">
                <a16:creationId xmlns:a16="http://schemas.microsoft.com/office/drawing/2014/main" id="{493AA790-0BE5-4E73-8786-E540ACF865E2}"/>
              </a:ext>
            </a:extLst>
          </p:cNvPr>
          <p:cNvSpPr>
            <a:spLocks noChangeArrowheads="1"/>
          </p:cNvSpPr>
          <p:nvPr/>
        </p:nvSpPr>
        <p:spPr bwMode="auto">
          <a:xfrm>
            <a:off x="755650" y="2997200"/>
            <a:ext cx="22336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lIns="90000" tIns="46800" rIns="90000" bIns="46800"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800" b="1"/>
              <a:t>phil</a:t>
            </a:r>
            <a:r>
              <a:rPr lang="en-US" altLang="en-US" sz="1800"/>
              <a:t>   31250</a:t>
            </a:r>
          </a:p>
        </p:txBody>
      </p:sp>
      <p:sp>
        <p:nvSpPr>
          <p:cNvPr id="10251" name="Rectangle 21">
            <a:extLst>
              <a:ext uri="{FF2B5EF4-FFF2-40B4-BE49-F238E27FC236}">
                <a16:creationId xmlns:a16="http://schemas.microsoft.com/office/drawing/2014/main" id="{3F7E856E-E380-40C2-B2D3-6C50E438184E}"/>
              </a:ext>
            </a:extLst>
          </p:cNvPr>
          <p:cNvSpPr>
            <a:spLocks noChangeArrowheads="1"/>
          </p:cNvSpPr>
          <p:nvPr/>
        </p:nvSpPr>
        <p:spPr bwMode="auto">
          <a:xfrm>
            <a:off x="755650" y="2565400"/>
            <a:ext cx="22336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lIns="90000" tIns="46800" rIns="90000" bIns="46800"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800" b="1"/>
              <a:t>john</a:t>
            </a:r>
            <a:r>
              <a:rPr lang="en-US" altLang="en-US" sz="1800"/>
              <a:t>  25000</a:t>
            </a:r>
          </a:p>
        </p:txBody>
      </p:sp>
      <p:sp>
        <p:nvSpPr>
          <p:cNvPr id="10252" name="Text Box 22">
            <a:extLst>
              <a:ext uri="{FF2B5EF4-FFF2-40B4-BE49-F238E27FC236}">
                <a16:creationId xmlns:a16="http://schemas.microsoft.com/office/drawing/2014/main" id="{CD86852A-2BEC-4DC5-8ED6-BD94456AC3BB}"/>
              </a:ext>
            </a:extLst>
          </p:cNvPr>
          <p:cNvSpPr txBox="1">
            <a:spLocks noChangeArrowheads="1"/>
          </p:cNvSpPr>
          <p:nvPr/>
        </p:nvSpPr>
        <p:spPr bwMode="auto">
          <a:xfrm>
            <a:off x="1457325" y="2205038"/>
            <a:ext cx="777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t>Items</a:t>
            </a:r>
          </a:p>
        </p:txBody>
      </p:sp>
      <p:sp>
        <p:nvSpPr>
          <p:cNvPr id="10253" name="Text Box 23">
            <a:extLst>
              <a:ext uri="{FF2B5EF4-FFF2-40B4-BE49-F238E27FC236}">
                <a16:creationId xmlns:a16="http://schemas.microsoft.com/office/drawing/2014/main" id="{833E0DE6-A64C-466D-BFD7-99D638995271}"/>
              </a:ext>
            </a:extLst>
          </p:cNvPr>
          <p:cNvSpPr txBox="1">
            <a:spLocks noChangeArrowheads="1"/>
          </p:cNvSpPr>
          <p:nvPr/>
        </p:nvSpPr>
        <p:spPr bwMode="auto">
          <a:xfrm>
            <a:off x="7019925" y="987425"/>
            <a:ext cx="803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t>Hash </a:t>
            </a:r>
          </a:p>
          <a:p>
            <a:pPr eaLnBrk="1" hangingPunct="1"/>
            <a:r>
              <a:rPr lang="en-US" altLang="en-US" sz="1800" b="1"/>
              <a:t>Table</a:t>
            </a:r>
          </a:p>
        </p:txBody>
      </p:sp>
      <p:sp>
        <p:nvSpPr>
          <p:cNvPr id="10254" name="Text Box 24">
            <a:extLst>
              <a:ext uri="{FF2B5EF4-FFF2-40B4-BE49-F238E27FC236}">
                <a16:creationId xmlns:a16="http://schemas.microsoft.com/office/drawing/2014/main" id="{93ACB04A-95C2-4A91-842D-CE4550951F92}"/>
              </a:ext>
            </a:extLst>
          </p:cNvPr>
          <p:cNvSpPr txBox="1">
            <a:spLocks noChangeArrowheads="1"/>
          </p:cNvSpPr>
          <p:nvPr/>
        </p:nvSpPr>
        <p:spPr bwMode="auto">
          <a:xfrm>
            <a:off x="3348038" y="2990850"/>
            <a:ext cx="536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key</a:t>
            </a:r>
          </a:p>
        </p:txBody>
      </p:sp>
      <p:sp>
        <p:nvSpPr>
          <p:cNvPr id="10255" name="AutoShape 25">
            <a:extLst>
              <a:ext uri="{FF2B5EF4-FFF2-40B4-BE49-F238E27FC236}">
                <a16:creationId xmlns:a16="http://schemas.microsoft.com/office/drawing/2014/main" id="{F11BBD2E-37C4-44AA-A9C4-A3A1707232EB}"/>
              </a:ext>
            </a:extLst>
          </p:cNvPr>
          <p:cNvSpPr>
            <a:spLocks/>
          </p:cNvSpPr>
          <p:nvPr/>
        </p:nvSpPr>
        <p:spPr bwMode="auto">
          <a:xfrm rot="5400000">
            <a:off x="1331913" y="4076700"/>
            <a:ext cx="287338" cy="719137"/>
          </a:xfrm>
          <a:prstGeom prst="rightBrace">
            <a:avLst>
              <a:gd name="adj1" fmla="val 2085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tr-TR" altLang="en-US"/>
          </a:p>
        </p:txBody>
      </p:sp>
      <p:sp>
        <p:nvSpPr>
          <p:cNvPr id="10256" name="Text Box 26">
            <a:extLst>
              <a:ext uri="{FF2B5EF4-FFF2-40B4-BE49-F238E27FC236}">
                <a16:creationId xmlns:a16="http://schemas.microsoft.com/office/drawing/2014/main" id="{6C36F5B4-6093-4B16-B83E-25E700FEE070}"/>
              </a:ext>
            </a:extLst>
          </p:cNvPr>
          <p:cNvSpPr txBox="1">
            <a:spLocks noChangeArrowheads="1"/>
          </p:cNvSpPr>
          <p:nvPr/>
        </p:nvSpPr>
        <p:spPr bwMode="auto">
          <a:xfrm>
            <a:off x="1155700" y="4527550"/>
            <a:ext cx="536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key</a:t>
            </a:r>
          </a:p>
        </p:txBody>
      </p:sp>
      <p:sp>
        <p:nvSpPr>
          <p:cNvPr id="7204" name="Rectangle 36">
            <a:extLst>
              <a:ext uri="{FF2B5EF4-FFF2-40B4-BE49-F238E27FC236}">
                <a16:creationId xmlns:a16="http://schemas.microsoft.com/office/drawing/2014/main" id="{1EACF414-1D4A-47B8-9B10-4AC990280F62}"/>
              </a:ext>
            </a:extLst>
          </p:cNvPr>
          <p:cNvSpPr>
            <a:spLocks noChangeArrowheads="1"/>
          </p:cNvSpPr>
          <p:nvPr/>
        </p:nvSpPr>
        <p:spPr bwMode="auto">
          <a:xfrm>
            <a:off x="6299200" y="4868863"/>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Arial" charset="0"/>
            </a:endParaRPr>
          </a:p>
        </p:txBody>
      </p:sp>
      <p:sp>
        <p:nvSpPr>
          <p:cNvPr id="7205" name="Rectangle 37">
            <a:extLst>
              <a:ext uri="{FF2B5EF4-FFF2-40B4-BE49-F238E27FC236}">
                <a16:creationId xmlns:a16="http://schemas.microsoft.com/office/drawing/2014/main" id="{8F2D1332-4A76-4E76-83C4-E48B9349DD36}"/>
              </a:ext>
            </a:extLst>
          </p:cNvPr>
          <p:cNvSpPr>
            <a:spLocks noChangeArrowheads="1"/>
          </p:cNvSpPr>
          <p:nvPr/>
        </p:nvSpPr>
        <p:spPr bwMode="auto">
          <a:xfrm>
            <a:off x="6299200" y="4508500"/>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Arial" charset="0"/>
            </a:endParaRPr>
          </a:p>
        </p:txBody>
      </p:sp>
      <p:sp>
        <p:nvSpPr>
          <p:cNvPr id="10259" name="Text Box 38">
            <a:extLst>
              <a:ext uri="{FF2B5EF4-FFF2-40B4-BE49-F238E27FC236}">
                <a16:creationId xmlns:a16="http://schemas.microsoft.com/office/drawing/2014/main" id="{0722EBD7-422F-447B-801B-148DC57D8D10}"/>
              </a:ext>
            </a:extLst>
          </p:cNvPr>
          <p:cNvSpPr txBox="1">
            <a:spLocks noChangeArrowheads="1"/>
          </p:cNvSpPr>
          <p:nvPr/>
        </p:nvSpPr>
        <p:spPr bwMode="auto">
          <a:xfrm>
            <a:off x="6011863" y="1628775"/>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0</a:t>
            </a:r>
          </a:p>
        </p:txBody>
      </p:sp>
      <p:sp>
        <p:nvSpPr>
          <p:cNvPr id="10260" name="Text Box 39">
            <a:extLst>
              <a:ext uri="{FF2B5EF4-FFF2-40B4-BE49-F238E27FC236}">
                <a16:creationId xmlns:a16="http://schemas.microsoft.com/office/drawing/2014/main" id="{D911FC92-C8D7-4DEA-947C-AED56896CFD7}"/>
              </a:ext>
            </a:extLst>
          </p:cNvPr>
          <p:cNvSpPr txBox="1">
            <a:spLocks noChangeArrowheads="1"/>
          </p:cNvSpPr>
          <p:nvPr/>
        </p:nvSpPr>
        <p:spPr bwMode="auto">
          <a:xfrm>
            <a:off x="6011863" y="198278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1</a:t>
            </a:r>
          </a:p>
        </p:txBody>
      </p:sp>
      <p:sp>
        <p:nvSpPr>
          <p:cNvPr id="10261" name="Text Box 40">
            <a:extLst>
              <a:ext uri="{FF2B5EF4-FFF2-40B4-BE49-F238E27FC236}">
                <a16:creationId xmlns:a16="http://schemas.microsoft.com/office/drawing/2014/main" id="{9D81FB6B-0F7F-4D28-B23B-642B5E0D90E5}"/>
              </a:ext>
            </a:extLst>
          </p:cNvPr>
          <p:cNvSpPr txBox="1">
            <a:spLocks noChangeArrowheads="1"/>
          </p:cNvSpPr>
          <p:nvPr/>
        </p:nvSpPr>
        <p:spPr bwMode="auto">
          <a:xfrm>
            <a:off x="6011863" y="2341563"/>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2</a:t>
            </a:r>
          </a:p>
        </p:txBody>
      </p:sp>
      <p:sp>
        <p:nvSpPr>
          <p:cNvPr id="10262" name="Text Box 41">
            <a:extLst>
              <a:ext uri="{FF2B5EF4-FFF2-40B4-BE49-F238E27FC236}">
                <a16:creationId xmlns:a16="http://schemas.microsoft.com/office/drawing/2014/main" id="{EEF3773A-FE2F-444D-A187-E34877875611}"/>
              </a:ext>
            </a:extLst>
          </p:cNvPr>
          <p:cNvSpPr txBox="1">
            <a:spLocks noChangeArrowheads="1"/>
          </p:cNvSpPr>
          <p:nvPr/>
        </p:nvSpPr>
        <p:spPr bwMode="auto">
          <a:xfrm>
            <a:off x="6011863" y="2701925"/>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3</a:t>
            </a:r>
          </a:p>
        </p:txBody>
      </p:sp>
      <p:sp>
        <p:nvSpPr>
          <p:cNvPr id="10263" name="Text Box 42">
            <a:extLst>
              <a:ext uri="{FF2B5EF4-FFF2-40B4-BE49-F238E27FC236}">
                <a16:creationId xmlns:a16="http://schemas.microsoft.com/office/drawing/2014/main" id="{7FB8BA7C-EE0D-4EAF-9E74-67E37BB3851F}"/>
              </a:ext>
            </a:extLst>
          </p:cNvPr>
          <p:cNvSpPr txBox="1">
            <a:spLocks noChangeArrowheads="1"/>
          </p:cNvSpPr>
          <p:nvPr/>
        </p:nvSpPr>
        <p:spPr bwMode="auto">
          <a:xfrm>
            <a:off x="6011863" y="306863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4</a:t>
            </a:r>
          </a:p>
        </p:txBody>
      </p:sp>
      <p:sp>
        <p:nvSpPr>
          <p:cNvPr id="10264" name="Text Box 43">
            <a:extLst>
              <a:ext uri="{FF2B5EF4-FFF2-40B4-BE49-F238E27FC236}">
                <a16:creationId xmlns:a16="http://schemas.microsoft.com/office/drawing/2014/main" id="{87BE6C93-49BA-49E8-B53D-FA4F4665A501}"/>
              </a:ext>
            </a:extLst>
          </p:cNvPr>
          <p:cNvSpPr txBox="1">
            <a:spLocks noChangeArrowheads="1"/>
          </p:cNvSpPr>
          <p:nvPr/>
        </p:nvSpPr>
        <p:spPr bwMode="auto">
          <a:xfrm>
            <a:off x="6030913" y="342265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5</a:t>
            </a:r>
          </a:p>
        </p:txBody>
      </p:sp>
      <p:sp>
        <p:nvSpPr>
          <p:cNvPr id="10265" name="Text Box 44">
            <a:extLst>
              <a:ext uri="{FF2B5EF4-FFF2-40B4-BE49-F238E27FC236}">
                <a16:creationId xmlns:a16="http://schemas.microsoft.com/office/drawing/2014/main" id="{5E76C985-1A9D-4948-984F-48B4FF25B09B}"/>
              </a:ext>
            </a:extLst>
          </p:cNvPr>
          <p:cNvSpPr txBox="1">
            <a:spLocks noChangeArrowheads="1"/>
          </p:cNvSpPr>
          <p:nvPr/>
        </p:nvSpPr>
        <p:spPr bwMode="auto">
          <a:xfrm>
            <a:off x="6030913" y="3781425"/>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6</a:t>
            </a:r>
          </a:p>
        </p:txBody>
      </p:sp>
      <p:sp>
        <p:nvSpPr>
          <p:cNvPr id="10266" name="Text Box 45">
            <a:extLst>
              <a:ext uri="{FF2B5EF4-FFF2-40B4-BE49-F238E27FC236}">
                <a16:creationId xmlns:a16="http://schemas.microsoft.com/office/drawing/2014/main" id="{280C067B-F332-4D63-BDB8-2BC774A11785}"/>
              </a:ext>
            </a:extLst>
          </p:cNvPr>
          <p:cNvSpPr txBox="1">
            <a:spLocks noChangeArrowheads="1"/>
          </p:cNvSpPr>
          <p:nvPr/>
        </p:nvSpPr>
        <p:spPr bwMode="auto">
          <a:xfrm>
            <a:off x="6030913" y="414178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7</a:t>
            </a:r>
          </a:p>
        </p:txBody>
      </p:sp>
      <p:sp>
        <p:nvSpPr>
          <p:cNvPr id="10267" name="Text Box 46">
            <a:extLst>
              <a:ext uri="{FF2B5EF4-FFF2-40B4-BE49-F238E27FC236}">
                <a16:creationId xmlns:a16="http://schemas.microsoft.com/office/drawing/2014/main" id="{1EC894AC-7736-495C-9776-1BD5D4936A3E}"/>
              </a:ext>
            </a:extLst>
          </p:cNvPr>
          <p:cNvSpPr txBox="1">
            <a:spLocks noChangeArrowheads="1"/>
          </p:cNvSpPr>
          <p:nvPr/>
        </p:nvSpPr>
        <p:spPr bwMode="auto">
          <a:xfrm>
            <a:off x="6011863" y="450215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8</a:t>
            </a:r>
          </a:p>
        </p:txBody>
      </p:sp>
      <p:sp>
        <p:nvSpPr>
          <p:cNvPr id="10268" name="Text Box 47">
            <a:extLst>
              <a:ext uri="{FF2B5EF4-FFF2-40B4-BE49-F238E27FC236}">
                <a16:creationId xmlns:a16="http://schemas.microsoft.com/office/drawing/2014/main" id="{A87881F9-39C7-4B77-86B3-19787CCD7B9F}"/>
              </a:ext>
            </a:extLst>
          </p:cNvPr>
          <p:cNvSpPr txBox="1">
            <a:spLocks noChangeArrowheads="1"/>
          </p:cNvSpPr>
          <p:nvPr/>
        </p:nvSpPr>
        <p:spPr bwMode="auto">
          <a:xfrm>
            <a:off x="6011863" y="4868863"/>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9</a:t>
            </a:r>
          </a:p>
        </p:txBody>
      </p:sp>
      <p:sp>
        <p:nvSpPr>
          <p:cNvPr id="7216" name="Rectangle 48">
            <a:extLst>
              <a:ext uri="{FF2B5EF4-FFF2-40B4-BE49-F238E27FC236}">
                <a16:creationId xmlns:a16="http://schemas.microsoft.com/office/drawing/2014/main" id="{079A90A9-1445-4C80-8281-575EE4496372}"/>
              </a:ext>
            </a:extLst>
          </p:cNvPr>
          <p:cNvSpPr>
            <a:spLocks noChangeArrowheads="1"/>
          </p:cNvSpPr>
          <p:nvPr/>
        </p:nvSpPr>
        <p:spPr bwMode="auto">
          <a:xfrm>
            <a:off x="6299200" y="4149725"/>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lgn="ctr">
              <a:defRPr/>
            </a:pPr>
            <a:r>
              <a:rPr lang="en-US" sz="1800">
                <a:latin typeface="Arial" charset="0"/>
              </a:rPr>
              <a:t>mary 28200</a:t>
            </a:r>
          </a:p>
        </p:txBody>
      </p:sp>
      <p:sp>
        <p:nvSpPr>
          <p:cNvPr id="7217" name="Rectangle 49">
            <a:extLst>
              <a:ext uri="{FF2B5EF4-FFF2-40B4-BE49-F238E27FC236}">
                <a16:creationId xmlns:a16="http://schemas.microsoft.com/office/drawing/2014/main" id="{A94B006E-8A66-4081-9AEA-10C882A406DE}"/>
              </a:ext>
            </a:extLst>
          </p:cNvPr>
          <p:cNvSpPr>
            <a:spLocks noChangeArrowheads="1"/>
          </p:cNvSpPr>
          <p:nvPr/>
        </p:nvSpPr>
        <p:spPr bwMode="auto">
          <a:xfrm>
            <a:off x="6299200" y="3789363"/>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lgn="ctr">
              <a:defRPr/>
            </a:pPr>
            <a:r>
              <a:rPr lang="en-US" sz="1800">
                <a:latin typeface="Arial" charset="0"/>
              </a:rPr>
              <a:t>dave 27500</a:t>
            </a:r>
          </a:p>
        </p:txBody>
      </p:sp>
      <p:sp>
        <p:nvSpPr>
          <p:cNvPr id="7218" name="Rectangle 50">
            <a:extLst>
              <a:ext uri="{FF2B5EF4-FFF2-40B4-BE49-F238E27FC236}">
                <a16:creationId xmlns:a16="http://schemas.microsoft.com/office/drawing/2014/main" id="{D88B0373-572F-40B8-A8FC-4CA3C6C1139E}"/>
              </a:ext>
            </a:extLst>
          </p:cNvPr>
          <p:cNvSpPr>
            <a:spLocks noChangeArrowheads="1"/>
          </p:cNvSpPr>
          <p:nvPr/>
        </p:nvSpPr>
        <p:spPr bwMode="auto">
          <a:xfrm>
            <a:off x="6299200" y="3427413"/>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Arial" charset="0"/>
            </a:endParaRPr>
          </a:p>
        </p:txBody>
      </p:sp>
      <p:sp>
        <p:nvSpPr>
          <p:cNvPr id="7219" name="Rectangle 51">
            <a:extLst>
              <a:ext uri="{FF2B5EF4-FFF2-40B4-BE49-F238E27FC236}">
                <a16:creationId xmlns:a16="http://schemas.microsoft.com/office/drawing/2014/main" id="{AF4760E0-0227-4B67-8FF9-4CCDCF22E894}"/>
              </a:ext>
            </a:extLst>
          </p:cNvPr>
          <p:cNvSpPr>
            <a:spLocks noChangeArrowheads="1"/>
          </p:cNvSpPr>
          <p:nvPr/>
        </p:nvSpPr>
        <p:spPr bwMode="auto">
          <a:xfrm>
            <a:off x="6299200" y="3068638"/>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lgn="ctr">
              <a:defRPr/>
            </a:pPr>
            <a:r>
              <a:rPr lang="en-US" sz="1800">
                <a:latin typeface="Arial" charset="0"/>
              </a:rPr>
              <a:t>phil 31250</a:t>
            </a:r>
          </a:p>
        </p:txBody>
      </p:sp>
      <p:sp>
        <p:nvSpPr>
          <p:cNvPr id="7220" name="Rectangle 52">
            <a:extLst>
              <a:ext uri="{FF2B5EF4-FFF2-40B4-BE49-F238E27FC236}">
                <a16:creationId xmlns:a16="http://schemas.microsoft.com/office/drawing/2014/main" id="{C19148D9-3EB5-4C51-8D86-6D1CDA707B11}"/>
              </a:ext>
            </a:extLst>
          </p:cNvPr>
          <p:cNvSpPr>
            <a:spLocks noChangeArrowheads="1"/>
          </p:cNvSpPr>
          <p:nvPr/>
        </p:nvSpPr>
        <p:spPr bwMode="auto">
          <a:xfrm>
            <a:off x="6299200" y="2708275"/>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lgn="ctr">
              <a:defRPr/>
            </a:pPr>
            <a:r>
              <a:rPr lang="en-US" sz="1800">
                <a:latin typeface="Arial" charset="0"/>
              </a:rPr>
              <a:t>john 25000</a:t>
            </a:r>
          </a:p>
        </p:txBody>
      </p:sp>
      <p:sp>
        <p:nvSpPr>
          <p:cNvPr id="7221" name="Rectangle 53">
            <a:extLst>
              <a:ext uri="{FF2B5EF4-FFF2-40B4-BE49-F238E27FC236}">
                <a16:creationId xmlns:a16="http://schemas.microsoft.com/office/drawing/2014/main" id="{F837B9CD-A373-4745-9426-2544B3D3C846}"/>
              </a:ext>
            </a:extLst>
          </p:cNvPr>
          <p:cNvSpPr>
            <a:spLocks noChangeArrowheads="1"/>
          </p:cNvSpPr>
          <p:nvPr/>
        </p:nvSpPr>
        <p:spPr bwMode="auto">
          <a:xfrm>
            <a:off x="6299200" y="2347913"/>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Arial" charset="0"/>
            </a:endParaRPr>
          </a:p>
        </p:txBody>
      </p:sp>
      <p:sp>
        <p:nvSpPr>
          <p:cNvPr id="7222" name="Rectangle 54">
            <a:extLst>
              <a:ext uri="{FF2B5EF4-FFF2-40B4-BE49-F238E27FC236}">
                <a16:creationId xmlns:a16="http://schemas.microsoft.com/office/drawing/2014/main" id="{69D25CF6-2C4E-4C50-B941-15306AD8834D}"/>
              </a:ext>
            </a:extLst>
          </p:cNvPr>
          <p:cNvSpPr>
            <a:spLocks noChangeArrowheads="1"/>
          </p:cNvSpPr>
          <p:nvPr/>
        </p:nvSpPr>
        <p:spPr bwMode="auto">
          <a:xfrm>
            <a:off x="6299200" y="1989138"/>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Arial" charset="0"/>
            </a:endParaRPr>
          </a:p>
        </p:txBody>
      </p:sp>
      <p:sp>
        <p:nvSpPr>
          <p:cNvPr id="7223" name="Rectangle 55">
            <a:extLst>
              <a:ext uri="{FF2B5EF4-FFF2-40B4-BE49-F238E27FC236}">
                <a16:creationId xmlns:a16="http://schemas.microsoft.com/office/drawing/2014/main" id="{07F8F2DC-3215-4803-A867-479F539AF0B1}"/>
              </a:ext>
            </a:extLst>
          </p:cNvPr>
          <p:cNvSpPr>
            <a:spLocks noChangeArrowheads="1"/>
          </p:cNvSpPr>
          <p:nvPr/>
        </p:nvSpPr>
        <p:spPr bwMode="auto">
          <a:xfrm>
            <a:off x="6299200" y="1628775"/>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Arial" charset="0"/>
            </a:endParaRPr>
          </a:p>
        </p:txBody>
      </p:sp>
      <p:sp>
        <p:nvSpPr>
          <p:cNvPr id="10278" name="Footer Placeholder 4">
            <a:extLst>
              <a:ext uri="{FF2B5EF4-FFF2-40B4-BE49-F238E27FC236}">
                <a16:creationId xmlns:a16="http://schemas.microsoft.com/office/drawing/2014/main" id="{50B9CC03-3C35-4DA1-B78A-0006C7742DB0}"/>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4C8BBF0-BF5E-4A81-831C-5E10428BC30F}"/>
              </a:ext>
            </a:extLst>
          </p:cNvPr>
          <p:cNvSpPr>
            <a:spLocks noGrp="1"/>
          </p:cNvSpPr>
          <p:nvPr>
            <p:ph type="sldNum" sz="quarter" idx="12"/>
          </p:nvPr>
        </p:nvSpPr>
        <p:spPr/>
        <p:txBody>
          <a:bodyPr/>
          <a:lstStyle/>
          <a:p>
            <a:fld id="{AB1D9056-24FF-4D2F-8A31-1814FDAB4792}" type="slidenum">
              <a:rPr lang="en-US" altLang="en-US"/>
              <a:pPr/>
              <a:t>7</a:t>
            </a:fld>
            <a:r>
              <a:rPr lang="en-US" altLang="en-US"/>
              <a:t>/40</a:t>
            </a:r>
          </a:p>
        </p:txBody>
      </p:sp>
      <p:sp>
        <p:nvSpPr>
          <p:cNvPr id="11268" name="Rectangle 2">
            <a:extLst>
              <a:ext uri="{FF2B5EF4-FFF2-40B4-BE49-F238E27FC236}">
                <a16:creationId xmlns:a16="http://schemas.microsoft.com/office/drawing/2014/main" id="{8081FF34-955C-49C8-B0E1-88D49BB556C7}"/>
              </a:ext>
            </a:extLst>
          </p:cNvPr>
          <p:cNvSpPr>
            <a:spLocks noGrp="1" noChangeArrowheads="1"/>
          </p:cNvSpPr>
          <p:nvPr>
            <p:ph type="title"/>
          </p:nvPr>
        </p:nvSpPr>
        <p:spPr>
          <a:xfrm>
            <a:off x="457200" y="492125"/>
            <a:ext cx="8229600" cy="708025"/>
          </a:xfrm>
        </p:spPr>
        <p:txBody>
          <a:bodyPr>
            <a:spAutoFit/>
          </a:bodyPr>
          <a:lstStyle/>
          <a:p>
            <a:pPr eaLnBrk="1" hangingPunct="1"/>
            <a:r>
              <a:rPr lang="en-US" altLang="en-US" sz="4000" b="1">
                <a:solidFill>
                  <a:srgbClr val="C00000"/>
                </a:solidFill>
              </a:rPr>
              <a:t>Hash Function - 1</a:t>
            </a:r>
          </a:p>
        </p:txBody>
      </p:sp>
      <p:sp>
        <p:nvSpPr>
          <p:cNvPr id="10245" name="Rectangle 3">
            <a:extLst>
              <a:ext uri="{FF2B5EF4-FFF2-40B4-BE49-F238E27FC236}">
                <a16:creationId xmlns:a16="http://schemas.microsoft.com/office/drawing/2014/main" id="{E913A05D-68CE-44FD-9417-9959B655F5BA}"/>
              </a:ext>
            </a:extLst>
          </p:cNvPr>
          <p:cNvSpPr>
            <a:spLocks noGrp="1" noChangeArrowheads="1"/>
          </p:cNvSpPr>
          <p:nvPr>
            <p:ph type="body" idx="1"/>
          </p:nvPr>
        </p:nvSpPr>
        <p:spPr/>
        <p:txBody>
          <a:bodyPr/>
          <a:lstStyle/>
          <a:p>
            <a:pPr eaLnBrk="1" hangingPunct="1">
              <a:defRPr/>
            </a:pPr>
            <a:r>
              <a:rPr lang="en-US" dirty="0"/>
              <a:t>The hash function: </a:t>
            </a:r>
          </a:p>
          <a:p>
            <a:pPr lvl="1" eaLnBrk="1" hangingPunct="1">
              <a:buFont typeface="Arial" charset="0"/>
              <a:buChar char="–"/>
              <a:defRPr/>
            </a:pPr>
            <a:r>
              <a:rPr lang="en-US" dirty="0"/>
              <a:t>must be simple to compute.</a:t>
            </a:r>
          </a:p>
          <a:p>
            <a:pPr lvl="1" eaLnBrk="1" hangingPunct="1">
              <a:buFont typeface="Arial" charset="0"/>
              <a:buChar char="–"/>
              <a:defRPr/>
            </a:pPr>
            <a:r>
              <a:rPr lang="en-US" dirty="0"/>
              <a:t>must distribute the keys evenly among the cells.</a:t>
            </a:r>
          </a:p>
          <a:p>
            <a:pPr eaLnBrk="1" hangingPunct="1">
              <a:defRPr/>
            </a:pPr>
            <a:r>
              <a:rPr lang="en-US" dirty="0"/>
              <a:t>If we know which keys will occur in advance we can write </a:t>
            </a:r>
            <a:r>
              <a:rPr lang="en-US" i="1" dirty="0"/>
              <a:t>perfect</a:t>
            </a:r>
            <a:r>
              <a:rPr lang="en-US" dirty="0"/>
              <a:t> hash functions, but in many cases we don’t.</a:t>
            </a:r>
          </a:p>
        </p:txBody>
      </p:sp>
      <p:sp>
        <p:nvSpPr>
          <p:cNvPr id="11271" name="Footer Placeholder 4">
            <a:extLst>
              <a:ext uri="{FF2B5EF4-FFF2-40B4-BE49-F238E27FC236}">
                <a16:creationId xmlns:a16="http://schemas.microsoft.com/office/drawing/2014/main" id="{CA25BEEC-1BF1-4025-88A7-06D60D5D2568}"/>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63B4C30-34DF-4CD9-A9A3-9B4E3D424499}"/>
              </a:ext>
            </a:extLst>
          </p:cNvPr>
          <p:cNvSpPr>
            <a:spLocks noGrp="1"/>
          </p:cNvSpPr>
          <p:nvPr>
            <p:ph type="sldNum" sz="quarter" idx="12"/>
          </p:nvPr>
        </p:nvSpPr>
        <p:spPr/>
        <p:txBody>
          <a:bodyPr/>
          <a:lstStyle/>
          <a:p>
            <a:fld id="{9DCBB851-0BE8-4DA0-8D05-F26998CE0F22}" type="slidenum">
              <a:rPr lang="en-US" altLang="en-US"/>
              <a:pPr/>
              <a:t>8</a:t>
            </a:fld>
            <a:r>
              <a:rPr lang="en-US" altLang="en-US"/>
              <a:t>/40</a:t>
            </a:r>
          </a:p>
        </p:txBody>
      </p:sp>
      <p:sp>
        <p:nvSpPr>
          <p:cNvPr id="11269" name="Rectangle 3">
            <a:extLst>
              <a:ext uri="{FF2B5EF4-FFF2-40B4-BE49-F238E27FC236}">
                <a16:creationId xmlns:a16="http://schemas.microsoft.com/office/drawing/2014/main" id="{6805119D-DA30-4B7F-BD12-69F810D31377}"/>
              </a:ext>
            </a:extLst>
          </p:cNvPr>
          <p:cNvSpPr>
            <a:spLocks noGrp="1" noChangeArrowheads="1"/>
          </p:cNvSpPr>
          <p:nvPr>
            <p:ph type="body" idx="1"/>
          </p:nvPr>
        </p:nvSpPr>
        <p:spPr/>
        <p:txBody>
          <a:bodyPr/>
          <a:lstStyle/>
          <a:p>
            <a:pPr marL="609600" indent="-609600" eaLnBrk="1" hangingPunct="1">
              <a:buFontTx/>
              <a:buNone/>
              <a:defRPr/>
            </a:pPr>
            <a:r>
              <a:rPr lang="en-US" sz="2800" b="1" dirty="0"/>
              <a:t>Problems:</a:t>
            </a:r>
          </a:p>
          <a:p>
            <a:pPr marL="609600" indent="-609600" eaLnBrk="1" hangingPunct="1">
              <a:defRPr/>
            </a:pPr>
            <a:r>
              <a:rPr lang="en-US" sz="2800" dirty="0"/>
              <a:t>Keys may not be numeric.</a:t>
            </a:r>
          </a:p>
          <a:p>
            <a:pPr marL="609600" indent="-609600" eaLnBrk="1" hangingPunct="1">
              <a:defRPr/>
            </a:pPr>
            <a:r>
              <a:rPr lang="en-US" sz="2800" dirty="0"/>
              <a:t>Number of possible keys is much larger than the space available in table.</a:t>
            </a:r>
          </a:p>
          <a:p>
            <a:pPr marL="609600" indent="-609600" eaLnBrk="1" hangingPunct="1">
              <a:defRPr/>
            </a:pPr>
            <a:r>
              <a:rPr lang="en-US" sz="2800" dirty="0"/>
              <a:t>Different keys may map into same location</a:t>
            </a:r>
          </a:p>
          <a:p>
            <a:pPr marL="990600" lvl="1" indent="-533400" eaLnBrk="1" hangingPunct="1">
              <a:buFont typeface="Arial" charset="0"/>
              <a:buChar char="–"/>
              <a:defRPr/>
            </a:pPr>
            <a:r>
              <a:rPr lang="en-US" sz="2400" dirty="0"/>
              <a:t>Hash function is not one-to-one =&gt; collision.</a:t>
            </a:r>
          </a:p>
          <a:p>
            <a:pPr marL="990600" lvl="1" indent="-533400" eaLnBrk="1" hangingPunct="1">
              <a:buFont typeface="Arial" charset="0"/>
              <a:buChar char="–"/>
              <a:defRPr/>
            </a:pPr>
            <a:r>
              <a:rPr lang="en-US" sz="2400" dirty="0"/>
              <a:t>If there are too many collisions, the performance of the hash table will suffer dramatically.</a:t>
            </a:r>
          </a:p>
          <a:p>
            <a:pPr marL="990600" lvl="1" indent="-533400" eaLnBrk="1" hangingPunct="1">
              <a:buFontTx/>
              <a:buNone/>
              <a:defRPr/>
            </a:pPr>
            <a:endParaRPr lang="en-US" sz="2400" dirty="0"/>
          </a:p>
        </p:txBody>
      </p:sp>
      <p:sp>
        <p:nvSpPr>
          <p:cNvPr id="12293" name="Rectangle 2">
            <a:extLst>
              <a:ext uri="{FF2B5EF4-FFF2-40B4-BE49-F238E27FC236}">
                <a16:creationId xmlns:a16="http://schemas.microsoft.com/office/drawing/2014/main" id="{42B4A9E3-2305-47BD-B7FE-85B1C5BA33BD}"/>
              </a:ext>
            </a:extLst>
          </p:cNvPr>
          <p:cNvSpPr>
            <a:spLocks noGrp="1" noChangeArrowheads="1"/>
          </p:cNvSpPr>
          <p:nvPr>
            <p:ph type="title"/>
          </p:nvPr>
        </p:nvSpPr>
        <p:spPr>
          <a:xfrm>
            <a:off x="457200" y="492125"/>
            <a:ext cx="8229600" cy="708025"/>
          </a:xfrm>
        </p:spPr>
        <p:txBody>
          <a:bodyPr>
            <a:spAutoFit/>
          </a:bodyPr>
          <a:lstStyle/>
          <a:p>
            <a:pPr eaLnBrk="1" hangingPunct="1"/>
            <a:r>
              <a:rPr lang="en-US" altLang="en-US" sz="4000" b="1">
                <a:solidFill>
                  <a:srgbClr val="C00000"/>
                </a:solidFill>
              </a:rPr>
              <a:t>Hash Function - 2</a:t>
            </a:r>
          </a:p>
        </p:txBody>
      </p:sp>
      <p:sp>
        <p:nvSpPr>
          <p:cNvPr id="12295" name="Footer Placeholder 4">
            <a:extLst>
              <a:ext uri="{FF2B5EF4-FFF2-40B4-BE49-F238E27FC236}">
                <a16:creationId xmlns:a16="http://schemas.microsoft.com/office/drawing/2014/main" id="{0FFBF183-E365-492D-97B4-796FC096CB08}"/>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CDB6B68-1DDE-481A-A237-3391D38F0D7B}"/>
              </a:ext>
            </a:extLst>
          </p:cNvPr>
          <p:cNvSpPr>
            <a:spLocks noGrp="1"/>
          </p:cNvSpPr>
          <p:nvPr>
            <p:ph type="sldNum" sz="quarter" idx="12"/>
          </p:nvPr>
        </p:nvSpPr>
        <p:spPr/>
        <p:txBody>
          <a:bodyPr/>
          <a:lstStyle/>
          <a:p>
            <a:fld id="{B7F23E95-EAD4-4F07-B737-2E96492AE55C}" type="slidenum">
              <a:rPr lang="en-US" altLang="en-US"/>
              <a:pPr/>
              <a:t>9</a:t>
            </a:fld>
            <a:r>
              <a:rPr lang="en-US" altLang="en-US"/>
              <a:t>/40</a:t>
            </a:r>
          </a:p>
        </p:txBody>
      </p:sp>
      <p:sp>
        <p:nvSpPr>
          <p:cNvPr id="12293" name="Rectangle 3">
            <a:extLst>
              <a:ext uri="{FF2B5EF4-FFF2-40B4-BE49-F238E27FC236}">
                <a16:creationId xmlns:a16="http://schemas.microsoft.com/office/drawing/2014/main" id="{F8C8C732-B1AF-440D-AC40-85F1EA8E5117}"/>
              </a:ext>
            </a:extLst>
          </p:cNvPr>
          <p:cNvSpPr>
            <a:spLocks noGrp="1" noChangeArrowheads="1"/>
          </p:cNvSpPr>
          <p:nvPr>
            <p:ph type="body" idx="1"/>
          </p:nvPr>
        </p:nvSpPr>
        <p:spPr/>
        <p:txBody>
          <a:bodyPr/>
          <a:lstStyle/>
          <a:p>
            <a:pPr eaLnBrk="1" hangingPunct="1">
              <a:defRPr/>
            </a:pPr>
            <a:r>
              <a:rPr lang="en-US" dirty="0"/>
              <a:t>If the input keys are integers then simply </a:t>
            </a:r>
            <a:r>
              <a:rPr lang="en-US" i="1" dirty="0"/>
              <a:t>Key</a:t>
            </a:r>
            <a:r>
              <a:rPr lang="en-US" dirty="0"/>
              <a:t> mod </a:t>
            </a:r>
            <a:r>
              <a:rPr lang="en-US" i="1" dirty="0" err="1"/>
              <a:t>TableSize</a:t>
            </a:r>
            <a:r>
              <a:rPr lang="en-US" i="1" dirty="0"/>
              <a:t> </a:t>
            </a:r>
            <a:r>
              <a:rPr lang="en-US" dirty="0"/>
              <a:t>is a</a:t>
            </a:r>
            <a:r>
              <a:rPr lang="en-US" i="1" dirty="0"/>
              <a:t> </a:t>
            </a:r>
            <a:r>
              <a:rPr lang="en-US" dirty="0"/>
              <a:t>general strategy.</a:t>
            </a:r>
          </a:p>
          <a:p>
            <a:pPr lvl="1" eaLnBrk="1" hangingPunct="1">
              <a:buFont typeface="Arial" charset="0"/>
              <a:buChar char="–"/>
              <a:defRPr/>
            </a:pPr>
            <a:r>
              <a:rPr lang="en-US" dirty="0"/>
              <a:t>Unless key happens to have some undesirable properties. (e.g. all keys end in 0 and we use mod 10)</a:t>
            </a:r>
          </a:p>
          <a:p>
            <a:pPr eaLnBrk="1" hangingPunct="1">
              <a:defRPr/>
            </a:pPr>
            <a:r>
              <a:rPr lang="en-US" dirty="0"/>
              <a:t>If the keys are strings, hash function needs more care.  </a:t>
            </a:r>
          </a:p>
          <a:p>
            <a:pPr lvl="1" eaLnBrk="1" hangingPunct="1">
              <a:buFont typeface="Arial" charset="0"/>
              <a:buChar char="–"/>
              <a:defRPr/>
            </a:pPr>
            <a:r>
              <a:rPr lang="en-US" dirty="0"/>
              <a:t>First convert it into a numeric value.</a:t>
            </a:r>
          </a:p>
        </p:txBody>
      </p:sp>
      <p:sp>
        <p:nvSpPr>
          <p:cNvPr id="13317" name="Rectangle 2">
            <a:extLst>
              <a:ext uri="{FF2B5EF4-FFF2-40B4-BE49-F238E27FC236}">
                <a16:creationId xmlns:a16="http://schemas.microsoft.com/office/drawing/2014/main" id="{C35F1C4D-51F5-46DA-9AF9-3996037BAC51}"/>
              </a:ext>
            </a:extLst>
          </p:cNvPr>
          <p:cNvSpPr>
            <a:spLocks noGrp="1" noChangeArrowheads="1"/>
          </p:cNvSpPr>
          <p:nvPr>
            <p:ph type="title"/>
          </p:nvPr>
        </p:nvSpPr>
        <p:spPr>
          <a:xfrm>
            <a:off x="457200" y="492125"/>
            <a:ext cx="8229600" cy="708025"/>
          </a:xfrm>
        </p:spPr>
        <p:txBody>
          <a:bodyPr>
            <a:spAutoFit/>
          </a:bodyPr>
          <a:lstStyle/>
          <a:p>
            <a:pPr eaLnBrk="1" hangingPunct="1"/>
            <a:r>
              <a:rPr lang="en-US" altLang="en-US" sz="4000" b="1">
                <a:solidFill>
                  <a:srgbClr val="C00000"/>
                </a:solidFill>
              </a:rPr>
              <a:t>Hash Function - 3</a:t>
            </a:r>
          </a:p>
        </p:txBody>
      </p:sp>
      <p:sp>
        <p:nvSpPr>
          <p:cNvPr id="13319" name="Footer Placeholder 4">
            <a:extLst>
              <a:ext uri="{FF2B5EF4-FFF2-40B4-BE49-F238E27FC236}">
                <a16:creationId xmlns:a16="http://schemas.microsoft.com/office/drawing/2014/main" id="{FB6F915B-4076-4ABF-8CBA-0C98378F46C9}"/>
              </a:ext>
            </a:extLst>
          </p:cNvPr>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1200">
                <a:solidFill>
                  <a:srgbClr val="898989"/>
                </a:solidFill>
              </a:rPr>
              <a:t>Data Structures and Algorithms in Java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4218</TotalTime>
  <Words>4109</Words>
  <Application>Microsoft Office PowerPoint</Application>
  <PresentationFormat>On-screen Show (4:3)</PresentationFormat>
  <Paragraphs>401</Paragraphs>
  <Slides>40</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Arial</vt:lpstr>
      <vt:lpstr>Calibri</vt:lpstr>
      <vt:lpstr>Courier New</vt:lpstr>
      <vt:lpstr>Wingdings</vt:lpstr>
      <vt:lpstr>Office Theme</vt:lpstr>
      <vt:lpstr>Equation</vt:lpstr>
      <vt:lpstr>7. Hashing </vt:lpstr>
      <vt:lpstr>Objectives</vt:lpstr>
      <vt:lpstr>Why hashing?</vt:lpstr>
      <vt:lpstr>Hash Tables </vt:lpstr>
      <vt:lpstr>General Idea</vt:lpstr>
      <vt:lpstr>Hash Table Example - 1</vt:lpstr>
      <vt:lpstr>Hash Function - 1</vt:lpstr>
      <vt:lpstr>Hash Function - 2</vt:lpstr>
      <vt:lpstr>Hash Function - 3</vt:lpstr>
      <vt:lpstr>Hash table example - 2</vt:lpstr>
      <vt:lpstr>How to select Hash Functions?</vt:lpstr>
      <vt:lpstr>PowerPoint Presentation</vt:lpstr>
      <vt:lpstr>PowerPoint Presentation</vt:lpstr>
      <vt:lpstr>PowerPoint Presentation</vt:lpstr>
      <vt:lpstr>Collision</vt:lpstr>
      <vt:lpstr>Collision Resolution</vt:lpstr>
      <vt:lpstr>Search an item in hash tables using linear Probing</vt:lpstr>
      <vt:lpstr>Factors affecting Search perfomance</vt:lpstr>
      <vt:lpstr>PowerPoint Presentation</vt:lpstr>
      <vt:lpstr>PowerPoint Presentation</vt:lpstr>
      <vt:lpstr>PowerPoint Presentation</vt:lpstr>
      <vt:lpstr>PowerPoint Presentation</vt:lpstr>
      <vt:lpstr>PowerPoint Presentation</vt:lpstr>
      <vt:lpstr>Bucket Addressing</vt:lpstr>
      <vt:lpstr>Deletion</vt:lpstr>
      <vt:lpstr>Perfect Hash Functions</vt:lpstr>
      <vt:lpstr>Hash Functions for Extendible Files</vt:lpstr>
      <vt:lpstr>PowerPoint Presentation</vt:lpstr>
      <vt:lpstr>Hash Code</vt:lpstr>
      <vt:lpstr>Maps - 1</vt:lpstr>
      <vt:lpstr>PowerPoint Presentation</vt:lpstr>
      <vt:lpstr>PowerPoint Presentation</vt:lpstr>
      <vt:lpstr>PowerPoint Presentation</vt:lpstr>
      <vt:lpstr>Hashing in java.util - HashSet and HashMap classes</vt:lpstr>
      <vt:lpstr>PowerPoint Presentation</vt:lpstr>
      <vt:lpstr>PowerPoint Presentation</vt:lpstr>
      <vt:lpstr>PowerPoint Presentation</vt:lpstr>
      <vt:lpstr>Applications of Hashing</vt:lpstr>
      <vt:lpstr>Summary</vt:lpstr>
      <vt:lpstr>Reading at home</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JAD-Session 4: Objects and Classes</dc:title>
  <dc:creator>Phan Truong Lam</dc:creator>
  <cp:lastModifiedBy>Nguyen Dang Loc</cp:lastModifiedBy>
  <cp:revision>305</cp:revision>
  <dcterms:created xsi:type="dcterms:W3CDTF">2007-08-21T04:43:22Z</dcterms:created>
  <dcterms:modified xsi:type="dcterms:W3CDTF">2021-11-16T13:18:28Z</dcterms:modified>
</cp:coreProperties>
</file>