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42"/>
  </p:notesMasterIdLst>
  <p:sldIdLst>
    <p:sldId id="256" r:id="rId2"/>
    <p:sldId id="361" r:id="rId3"/>
    <p:sldId id="415" r:id="rId4"/>
    <p:sldId id="420" r:id="rId5"/>
    <p:sldId id="421" r:id="rId6"/>
    <p:sldId id="422" r:id="rId7"/>
    <p:sldId id="423" r:id="rId8"/>
    <p:sldId id="424" r:id="rId9"/>
    <p:sldId id="425" r:id="rId10"/>
    <p:sldId id="426" r:id="rId11"/>
    <p:sldId id="450" r:id="rId12"/>
    <p:sldId id="451" r:id="rId13"/>
    <p:sldId id="452" r:id="rId14"/>
    <p:sldId id="453" r:id="rId15"/>
    <p:sldId id="454" r:id="rId16"/>
    <p:sldId id="362" r:id="rId17"/>
    <p:sldId id="363" r:id="rId18"/>
    <p:sldId id="411" r:id="rId19"/>
    <p:sldId id="390" r:id="rId20"/>
    <p:sldId id="391" r:id="rId21"/>
    <p:sldId id="393" r:id="rId22"/>
    <p:sldId id="366" r:id="rId23"/>
    <p:sldId id="367" r:id="rId24"/>
    <p:sldId id="368" r:id="rId25"/>
    <p:sldId id="370" r:id="rId26"/>
    <p:sldId id="371" r:id="rId27"/>
    <p:sldId id="372" r:id="rId28"/>
    <p:sldId id="373" r:id="rId29"/>
    <p:sldId id="387" r:id="rId30"/>
    <p:sldId id="376" r:id="rId31"/>
    <p:sldId id="377" r:id="rId32"/>
    <p:sldId id="414" r:id="rId33"/>
    <p:sldId id="439" r:id="rId34"/>
    <p:sldId id="442" r:id="rId35"/>
    <p:sldId id="443" r:id="rId36"/>
    <p:sldId id="447" r:id="rId37"/>
    <p:sldId id="401" r:id="rId38"/>
    <p:sldId id="403" r:id="rId39"/>
    <p:sldId id="448" r:id="rId40"/>
    <p:sldId id="449" r:id="rId41"/>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600" kern="1200">
        <a:solidFill>
          <a:schemeClr val="tx1"/>
        </a:solidFill>
        <a:latin typeface="Arial" panose="020B0604020202020204" pitchFamily="34" charset="0"/>
        <a:ea typeface="+mn-ea"/>
        <a:cs typeface="+mn-cs"/>
      </a:defRPr>
    </a:lvl5pPr>
    <a:lvl6pPr marL="2286000" algn="l" defTabSz="914400" rtl="0" eaLnBrk="1" latinLnBrk="0" hangingPunct="1">
      <a:defRPr sz="3600" kern="1200">
        <a:solidFill>
          <a:schemeClr val="tx1"/>
        </a:solidFill>
        <a:latin typeface="Arial" panose="020B0604020202020204" pitchFamily="34" charset="0"/>
        <a:ea typeface="+mn-ea"/>
        <a:cs typeface="+mn-cs"/>
      </a:defRPr>
    </a:lvl6pPr>
    <a:lvl7pPr marL="2743200" algn="l" defTabSz="914400" rtl="0" eaLnBrk="1" latinLnBrk="0" hangingPunct="1">
      <a:defRPr sz="3600" kern="1200">
        <a:solidFill>
          <a:schemeClr val="tx1"/>
        </a:solidFill>
        <a:latin typeface="Arial" panose="020B0604020202020204" pitchFamily="34" charset="0"/>
        <a:ea typeface="+mn-ea"/>
        <a:cs typeface="+mn-cs"/>
      </a:defRPr>
    </a:lvl7pPr>
    <a:lvl8pPr marL="3200400" algn="l" defTabSz="914400" rtl="0" eaLnBrk="1" latinLnBrk="0" hangingPunct="1">
      <a:defRPr sz="3600" kern="1200">
        <a:solidFill>
          <a:schemeClr val="tx1"/>
        </a:solidFill>
        <a:latin typeface="Arial" panose="020B0604020202020204" pitchFamily="34" charset="0"/>
        <a:ea typeface="+mn-ea"/>
        <a:cs typeface="+mn-cs"/>
      </a:defRPr>
    </a:lvl8pPr>
    <a:lvl9pPr marL="3657600" algn="l" defTabSz="914400" rtl="0" eaLnBrk="1" latinLnBrk="0" hangingPunct="1">
      <a:defRPr sz="3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ECFF"/>
    <a:srgbClr val="99C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86323" autoAdjust="0"/>
  </p:normalViewPr>
  <p:slideViewPr>
    <p:cSldViewPr>
      <p:cViewPr varScale="1">
        <p:scale>
          <a:sx n="99" d="100"/>
          <a:sy n="99" d="100"/>
        </p:scale>
        <p:origin x="2388" y="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219595-DBBA-4F42-AF84-CB5B6093BC2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EED4EA8F-0323-4BB1-9A78-EB9FFB2511B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BA63968-52CE-4CCB-8DF9-95937146A8C4}" type="datetimeFigureOut">
              <a:rPr lang="en-US"/>
              <a:pPr>
                <a:defRPr/>
              </a:pPr>
              <a:t>9/6/2021</a:t>
            </a:fld>
            <a:endParaRPr lang="en-US"/>
          </a:p>
        </p:txBody>
      </p:sp>
      <p:sp>
        <p:nvSpPr>
          <p:cNvPr id="4" name="Slide Image Placeholder 3">
            <a:extLst>
              <a:ext uri="{FF2B5EF4-FFF2-40B4-BE49-F238E27FC236}">
                <a16:creationId xmlns:a16="http://schemas.microsoft.com/office/drawing/2014/main" id="{D1E9642C-F5D5-4DE7-9A71-04AD625DE98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E10791E-9725-46DC-923F-60A639D4D70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B5183EE-73F5-4673-878F-291AF05197B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1079DA16-CD3C-427B-BCD3-094246EFE09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5252E46-D7BB-4E42-AB43-9EDDA94425F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99D3A17-0C09-4CDA-852F-C73027679DF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CBFFAD2F-BFBB-4552-A9A9-E6F0BDD7F8D5}" type="slidenum">
              <a:rPr lang="en-US" altLang="en-US" sz="1200"/>
              <a:pPr algn="r" eaLnBrk="1" hangingPunct="1"/>
              <a:t>2</a:t>
            </a:fld>
            <a:endParaRPr lang="en-US" altLang="en-US" sz="1200"/>
          </a:p>
        </p:txBody>
      </p:sp>
      <p:sp>
        <p:nvSpPr>
          <p:cNvPr id="44035" name="Rectangle 2">
            <a:extLst>
              <a:ext uri="{FF2B5EF4-FFF2-40B4-BE49-F238E27FC236}">
                <a16:creationId xmlns:a16="http://schemas.microsoft.com/office/drawing/2014/main" id="{D9B874EB-5A56-4452-B46C-EE9F6BA1151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FFC09C47-6D32-4176-8186-53AE9A8585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3A086EA5-E332-463B-ADE9-1D1B6E2EA6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C055520C-BDF2-40BC-976A-F0EA0ADE2D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a:extLst>
              <a:ext uri="{FF2B5EF4-FFF2-40B4-BE49-F238E27FC236}">
                <a16:creationId xmlns:a16="http://schemas.microsoft.com/office/drawing/2014/main" id="{D857A5D4-5862-4441-B3ED-E834F643129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E6129F82-2630-48D2-952A-44FD80EBB4BF}" type="slidenum">
              <a:rPr lang="en-US" altLang="en-US" sz="1200"/>
              <a:pPr algn="r" eaLnBrk="1" hangingPunct="1"/>
              <a:t>32</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FA2E9003-5990-4784-8130-80D44B0895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8C6B263A-F796-4959-9500-A770DA85F5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GIF file</a:t>
            </a:r>
          </a:p>
        </p:txBody>
      </p:sp>
      <p:sp>
        <p:nvSpPr>
          <p:cNvPr id="54276" name="Slide Number Placeholder 3">
            <a:extLst>
              <a:ext uri="{FF2B5EF4-FFF2-40B4-BE49-F238E27FC236}">
                <a16:creationId xmlns:a16="http://schemas.microsoft.com/office/drawing/2014/main" id="{8F5C70CA-F96F-4993-973F-8CC74897E82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E5A895AF-B29E-40CB-A098-E55A76527D32}" type="slidenum">
              <a:rPr lang="en-US" altLang="en-US" sz="1200"/>
              <a:pPr algn="r" eaLnBrk="1" hangingPunct="1"/>
              <a:t>34</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682B99FF-E3CA-4D4C-A1EF-E439343E28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4F5555E3-B58A-47B3-BE29-6ADD8EFC9C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GIF file</a:t>
            </a:r>
          </a:p>
        </p:txBody>
      </p:sp>
      <p:sp>
        <p:nvSpPr>
          <p:cNvPr id="55300" name="Slide Number Placeholder 3">
            <a:extLst>
              <a:ext uri="{FF2B5EF4-FFF2-40B4-BE49-F238E27FC236}">
                <a16:creationId xmlns:a16="http://schemas.microsoft.com/office/drawing/2014/main" id="{7E812EF2-4F0B-479E-A961-6BE8B59C7D2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8CEF2BCC-BFDF-45F0-BE35-49434DA2A9D4}" type="slidenum">
              <a:rPr lang="en-US" altLang="en-US" sz="1200"/>
              <a:pPr algn="r" eaLnBrk="1" hangingPunct="1"/>
              <a:t>35</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E8D15289-F989-4246-9F0A-5993D88058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A58DB6DD-EDE8-44EC-A3AD-229773624C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56324" name="Slide Number Placeholder 3">
            <a:extLst>
              <a:ext uri="{FF2B5EF4-FFF2-40B4-BE49-F238E27FC236}">
                <a16:creationId xmlns:a16="http://schemas.microsoft.com/office/drawing/2014/main" id="{86AE9D07-C58D-4E60-92C4-9506FA22252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0411070E-F39B-41F4-B8F3-7043A36D35F7}" type="slidenum">
              <a:rPr lang="en-US" altLang="en-US" sz="1200"/>
              <a:pPr algn="r" eaLnBrk="1" hangingPunct="1"/>
              <a:t>39</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5062D9E2-1504-4430-BA6B-8DE25174D3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76E4BC8-A25E-4242-A0A3-121A2468AD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GIF file</a:t>
            </a:r>
          </a:p>
        </p:txBody>
      </p:sp>
      <p:sp>
        <p:nvSpPr>
          <p:cNvPr id="57348" name="Slide Number Placeholder 3">
            <a:extLst>
              <a:ext uri="{FF2B5EF4-FFF2-40B4-BE49-F238E27FC236}">
                <a16:creationId xmlns:a16="http://schemas.microsoft.com/office/drawing/2014/main" id="{3C05EC1E-B52D-4D1A-A58F-A956F1DC08B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AF701651-B5F5-4146-B768-BB193579C8C9}" type="slidenum">
              <a:rPr lang="en-US" altLang="en-US" sz="1200"/>
              <a:pPr algn="r" eaLnBrk="1" hangingPunct="1"/>
              <a:t>40</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354993E3-BFAF-4E78-8C47-1AC1D37929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A191D95F-233C-42D4-8260-516CB0D642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a:extLst>
              <a:ext uri="{FF2B5EF4-FFF2-40B4-BE49-F238E27FC236}">
                <a16:creationId xmlns:a16="http://schemas.microsoft.com/office/drawing/2014/main" id="{30F90C66-8141-482B-9A0E-2E93AFE7A4E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06BF97FC-2913-4629-BB59-495F6DC96247}" type="slidenum">
              <a:rPr lang="en-US" altLang="en-US" sz="1200"/>
              <a:pPr algn="r" eaLnBrk="1" hangingPunct="1"/>
              <a:t>23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0ECFDCF3-0BFB-4A1E-9260-DDCE462C61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5DA052D9-D039-4CBF-8AA4-679AEF4A9D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a:extLst>
              <a:ext uri="{FF2B5EF4-FFF2-40B4-BE49-F238E27FC236}">
                <a16:creationId xmlns:a16="http://schemas.microsoft.com/office/drawing/2014/main" id="{A3C69D57-DD78-42C9-9EC1-4CED3BF8123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1CCC0426-335C-42FC-81F4-A02EC2D0CA3E}" type="slidenum">
              <a:rPr lang="en-US" altLang="en-US" sz="1200"/>
              <a:pPr algn="r" eaLnBrk="1" hangingPunct="1"/>
              <a:t>24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695F510F-CD4B-4AD2-8924-6A687E7603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31F34557-AEF6-43E8-A1E1-27D7E5C410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id="{8AE134CE-38BA-4B6D-AEE5-1525DA82AFC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0DF13560-BE38-4F09-A911-7528F57D6446}" type="slidenum">
              <a:rPr lang="en-US" altLang="en-US" sz="1200"/>
              <a:pPr algn="r" eaLnBrk="1" hangingPunct="1"/>
              <a:t>25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886FD09-8AC1-46D4-B64E-11787C6C67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34A54AC9-3B91-4902-BD2B-D51A2D43FF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8132" name="Slide Number Placeholder 3">
            <a:extLst>
              <a:ext uri="{FF2B5EF4-FFF2-40B4-BE49-F238E27FC236}">
                <a16:creationId xmlns:a16="http://schemas.microsoft.com/office/drawing/2014/main" id="{D90FEBF5-8508-40AE-8270-52F80AFC7B5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1BC06560-7226-4452-90EF-7C47F83B8BE2}" type="slidenum">
              <a:rPr lang="en-US" altLang="en-US" sz="1200"/>
              <a:pPr algn="r" eaLnBrk="1" hangingPunct="1"/>
              <a:t>27</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F0B9A232-82F8-44CD-A7E9-22C33355DE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303E48ED-7BDD-4598-B054-DB152848EB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a:extLst>
              <a:ext uri="{FF2B5EF4-FFF2-40B4-BE49-F238E27FC236}">
                <a16:creationId xmlns:a16="http://schemas.microsoft.com/office/drawing/2014/main" id="{AB515D32-A2A1-4A5F-AA2E-FE03434AF43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991B04A0-2ECE-4499-A4DB-650D7569E1A5}" type="slidenum">
              <a:rPr lang="en-US" altLang="en-US" sz="1200"/>
              <a:pPr algn="r" eaLnBrk="1" hangingPunct="1"/>
              <a:t>28</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29AF87F8-96F1-4C7F-9E4D-3D8934E47F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B1438775-ADD5-4FE3-B938-4E498672B3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a:extLst>
              <a:ext uri="{FF2B5EF4-FFF2-40B4-BE49-F238E27FC236}">
                <a16:creationId xmlns:a16="http://schemas.microsoft.com/office/drawing/2014/main" id="{56E46229-5BC4-4287-B5F1-97440688190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2B7781B0-2E4B-4CAC-AF7A-3B52B04EFDAE}" type="slidenum">
              <a:rPr lang="en-US" altLang="en-US" sz="1200"/>
              <a:pPr algn="r" eaLnBrk="1" hangingPunct="1"/>
              <a:t>29</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A5C6505E-4850-4882-ACAE-37FC2BA5E6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29F77233-4CD8-4502-A5D5-4E5B7D8AFF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a:extLst>
              <a:ext uri="{FF2B5EF4-FFF2-40B4-BE49-F238E27FC236}">
                <a16:creationId xmlns:a16="http://schemas.microsoft.com/office/drawing/2014/main" id="{7C65A4A7-9D32-49B3-BBBB-3205A0AB88B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121970B8-62BE-4039-AFBC-8E00D9124398}" type="slidenum">
              <a:rPr lang="en-US" altLang="en-US" sz="1200"/>
              <a:pPr algn="r" eaLnBrk="1" hangingPunct="1"/>
              <a:t>30</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C3DAC22E-389B-4725-8E2D-CD05CB53D3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0BD52E66-D325-4FA8-B347-9E29D9009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a:extLst>
              <a:ext uri="{FF2B5EF4-FFF2-40B4-BE49-F238E27FC236}">
                <a16:creationId xmlns:a16="http://schemas.microsoft.com/office/drawing/2014/main" id="{D77E6CC9-5F57-4A18-9FCF-5F860D6D11F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32729704-9502-4AF7-8DE0-FD83C4C3FD3E}" type="slidenum">
              <a:rPr lang="en-US" altLang="en-US" sz="1200"/>
              <a:pPr algn="r" eaLnBrk="1" hangingPunct="1"/>
              <a:t>31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AE4A3C2-8FEC-4759-94AC-B615F47138D9}"/>
              </a:ext>
            </a:extLst>
          </p:cNvPr>
          <p:cNvSpPr>
            <a:spLocks noGrp="1"/>
          </p:cNvSpPr>
          <p:nvPr>
            <p:ph type="dt" sz="half" idx="10"/>
          </p:nvPr>
        </p:nvSpPr>
        <p:spPr/>
        <p:txBody>
          <a:bodyPr/>
          <a:lstStyle>
            <a:lvl1pPr>
              <a:defRPr/>
            </a:lvl1pPr>
          </a:lstStyle>
          <a:p>
            <a:pPr>
              <a:defRPr/>
            </a:pPr>
            <a:fld id="{F9566060-5072-49CD-922B-7AD10955AA7B}" type="datetime1">
              <a:rPr lang="en-US"/>
              <a:pPr>
                <a:defRPr/>
              </a:pPr>
              <a:t>9/6/2021</a:t>
            </a:fld>
            <a:endParaRPr lang="en-US"/>
          </a:p>
        </p:txBody>
      </p:sp>
      <p:sp>
        <p:nvSpPr>
          <p:cNvPr id="5" name="Footer Placeholder 4">
            <a:extLst>
              <a:ext uri="{FF2B5EF4-FFF2-40B4-BE49-F238E27FC236}">
                <a16:creationId xmlns:a16="http://schemas.microsoft.com/office/drawing/2014/main" id="{CCDC5A22-9FAD-4ACB-8832-175B65F6E27B}"/>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2423B76F-3DE7-45BD-AD57-3F0C6F49F120}"/>
              </a:ext>
            </a:extLst>
          </p:cNvPr>
          <p:cNvSpPr>
            <a:spLocks noGrp="1"/>
          </p:cNvSpPr>
          <p:nvPr>
            <p:ph type="sldNum" sz="quarter" idx="12"/>
          </p:nvPr>
        </p:nvSpPr>
        <p:spPr/>
        <p:txBody>
          <a:bodyPr/>
          <a:lstStyle>
            <a:lvl1pPr>
              <a:defRPr/>
            </a:lvl1pPr>
          </a:lstStyle>
          <a:p>
            <a:fld id="{53BE4EF1-CC73-41DB-A3F4-14FA762C01D6}" type="slidenum">
              <a:rPr lang="en-US" altLang="en-US"/>
              <a:pPr/>
              <a:t>‹#›</a:t>
            </a:fld>
            <a:r>
              <a:rPr lang="en-US" altLang="en-US"/>
              <a:t>/47</a:t>
            </a:r>
          </a:p>
        </p:txBody>
      </p:sp>
    </p:spTree>
    <p:extLst>
      <p:ext uri="{BB962C8B-B14F-4D97-AF65-F5344CB8AC3E}">
        <p14:creationId xmlns:p14="http://schemas.microsoft.com/office/powerpoint/2010/main" val="247341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9F215-C86A-4720-BD12-7C3A30F447FB}"/>
              </a:ext>
            </a:extLst>
          </p:cNvPr>
          <p:cNvSpPr>
            <a:spLocks noGrp="1"/>
          </p:cNvSpPr>
          <p:nvPr>
            <p:ph type="dt" sz="half" idx="10"/>
          </p:nvPr>
        </p:nvSpPr>
        <p:spPr/>
        <p:txBody>
          <a:bodyPr/>
          <a:lstStyle>
            <a:lvl1pPr>
              <a:defRPr/>
            </a:lvl1pPr>
          </a:lstStyle>
          <a:p>
            <a:pPr>
              <a:defRPr/>
            </a:pPr>
            <a:fld id="{E2AF07FC-62EA-47BB-8CDB-5D766D45E8AA}" type="datetime1">
              <a:rPr lang="en-US"/>
              <a:pPr>
                <a:defRPr/>
              </a:pPr>
              <a:t>9/6/2021</a:t>
            </a:fld>
            <a:endParaRPr lang="en-US"/>
          </a:p>
        </p:txBody>
      </p:sp>
      <p:sp>
        <p:nvSpPr>
          <p:cNvPr id="5" name="Footer Placeholder 4">
            <a:extLst>
              <a:ext uri="{FF2B5EF4-FFF2-40B4-BE49-F238E27FC236}">
                <a16:creationId xmlns:a16="http://schemas.microsoft.com/office/drawing/2014/main" id="{4E7CAA9E-F54F-41DD-8688-66251026DD26}"/>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19B0B5D7-CFD9-49EC-BF37-0F233F7B83A5}"/>
              </a:ext>
            </a:extLst>
          </p:cNvPr>
          <p:cNvSpPr>
            <a:spLocks noGrp="1"/>
          </p:cNvSpPr>
          <p:nvPr>
            <p:ph type="sldNum" sz="quarter" idx="12"/>
          </p:nvPr>
        </p:nvSpPr>
        <p:spPr/>
        <p:txBody>
          <a:bodyPr/>
          <a:lstStyle>
            <a:lvl1pPr>
              <a:defRPr/>
            </a:lvl1pPr>
          </a:lstStyle>
          <a:p>
            <a:fld id="{13593731-538C-4EB6-A574-804AD77F3E63}" type="slidenum">
              <a:rPr lang="en-US" altLang="en-US"/>
              <a:pPr/>
              <a:t>‹#›</a:t>
            </a:fld>
            <a:r>
              <a:rPr lang="en-US" altLang="en-US"/>
              <a:t>/47</a:t>
            </a:r>
          </a:p>
        </p:txBody>
      </p:sp>
    </p:spTree>
    <p:extLst>
      <p:ext uri="{BB962C8B-B14F-4D97-AF65-F5344CB8AC3E}">
        <p14:creationId xmlns:p14="http://schemas.microsoft.com/office/powerpoint/2010/main" val="191748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3FCE0-B9EA-4AE8-9DA4-93551FE4E386}"/>
              </a:ext>
            </a:extLst>
          </p:cNvPr>
          <p:cNvSpPr>
            <a:spLocks noGrp="1"/>
          </p:cNvSpPr>
          <p:nvPr>
            <p:ph type="dt" sz="half" idx="10"/>
          </p:nvPr>
        </p:nvSpPr>
        <p:spPr/>
        <p:txBody>
          <a:bodyPr/>
          <a:lstStyle>
            <a:lvl1pPr>
              <a:defRPr/>
            </a:lvl1pPr>
          </a:lstStyle>
          <a:p>
            <a:pPr>
              <a:defRPr/>
            </a:pPr>
            <a:fld id="{B33F95BC-B15B-4C3C-B54C-C3965F483F63}" type="datetime1">
              <a:rPr lang="en-US"/>
              <a:pPr>
                <a:defRPr/>
              </a:pPr>
              <a:t>9/6/2021</a:t>
            </a:fld>
            <a:endParaRPr lang="en-US"/>
          </a:p>
        </p:txBody>
      </p:sp>
      <p:sp>
        <p:nvSpPr>
          <p:cNvPr id="5" name="Footer Placeholder 4">
            <a:extLst>
              <a:ext uri="{FF2B5EF4-FFF2-40B4-BE49-F238E27FC236}">
                <a16:creationId xmlns:a16="http://schemas.microsoft.com/office/drawing/2014/main" id="{8967556E-C6AD-461A-A5E5-20F1FC32DB03}"/>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BDE8B59C-4031-489E-B52E-33FB0C4FFE72}"/>
              </a:ext>
            </a:extLst>
          </p:cNvPr>
          <p:cNvSpPr>
            <a:spLocks noGrp="1"/>
          </p:cNvSpPr>
          <p:nvPr>
            <p:ph type="sldNum" sz="quarter" idx="12"/>
          </p:nvPr>
        </p:nvSpPr>
        <p:spPr/>
        <p:txBody>
          <a:bodyPr/>
          <a:lstStyle>
            <a:lvl1pPr>
              <a:defRPr/>
            </a:lvl1pPr>
          </a:lstStyle>
          <a:p>
            <a:fld id="{A49FFE7B-FF81-4B64-835E-8AC80D8C6A50}" type="slidenum">
              <a:rPr lang="en-US" altLang="en-US"/>
              <a:pPr/>
              <a:t>‹#›</a:t>
            </a:fld>
            <a:r>
              <a:rPr lang="en-US" altLang="en-US"/>
              <a:t>/47</a:t>
            </a:r>
          </a:p>
        </p:txBody>
      </p:sp>
    </p:spTree>
    <p:extLst>
      <p:ext uri="{BB962C8B-B14F-4D97-AF65-F5344CB8AC3E}">
        <p14:creationId xmlns:p14="http://schemas.microsoft.com/office/powerpoint/2010/main" val="3515196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9AEAF57C-8DB9-47C3-88CE-4ECC01B88B9F}"/>
              </a:ext>
            </a:extLst>
          </p:cNvPr>
          <p:cNvSpPr>
            <a:spLocks noGrp="1"/>
          </p:cNvSpPr>
          <p:nvPr>
            <p:ph type="dt" sz="half" idx="10"/>
          </p:nvPr>
        </p:nvSpPr>
        <p:spPr/>
        <p:txBody>
          <a:bodyPr/>
          <a:lstStyle>
            <a:lvl1pPr>
              <a:defRPr/>
            </a:lvl1pPr>
          </a:lstStyle>
          <a:p>
            <a:pPr>
              <a:defRPr/>
            </a:pPr>
            <a:fld id="{E9DB4816-58B0-49B6-8EE2-0DCE68840893}" type="datetime1">
              <a:rPr lang="en-US"/>
              <a:pPr>
                <a:defRPr/>
              </a:pPr>
              <a:t>9/6/2021</a:t>
            </a:fld>
            <a:endParaRPr lang="en-US"/>
          </a:p>
        </p:txBody>
      </p:sp>
      <p:sp>
        <p:nvSpPr>
          <p:cNvPr id="7" name="Footer Placeholder 4">
            <a:extLst>
              <a:ext uri="{FF2B5EF4-FFF2-40B4-BE49-F238E27FC236}">
                <a16:creationId xmlns:a16="http://schemas.microsoft.com/office/drawing/2014/main" id="{F7C4C6B9-2281-493A-912C-96AB5DED6264}"/>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8" name="Slide Number Placeholder 5">
            <a:extLst>
              <a:ext uri="{FF2B5EF4-FFF2-40B4-BE49-F238E27FC236}">
                <a16:creationId xmlns:a16="http://schemas.microsoft.com/office/drawing/2014/main" id="{BAA1054B-8C09-4206-912A-133CB497911D}"/>
              </a:ext>
            </a:extLst>
          </p:cNvPr>
          <p:cNvSpPr>
            <a:spLocks noGrp="1"/>
          </p:cNvSpPr>
          <p:nvPr>
            <p:ph type="sldNum" sz="quarter" idx="12"/>
          </p:nvPr>
        </p:nvSpPr>
        <p:spPr/>
        <p:txBody>
          <a:bodyPr/>
          <a:lstStyle>
            <a:lvl1pPr>
              <a:defRPr/>
            </a:lvl1pPr>
          </a:lstStyle>
          <a:p>
            <a:fld id="{117B6E1D-CAAC-4015-9DCC-330A6995058C}" type="slidenum">
              <a:rPr lang="en-US" altLang="en-US"/>
              <a:pPr/>
              <a:t>‹#›</a:t>
            </a:fld>
            <a:r>
              <a:rPr lang="en-US" altLang="en-US"/>
              <a:t>/47</a:t>
            </a:r>
          </a:p>
        </p:txBody>
      </p:sp>
    </p:spTree>
    <p:extLst>
      <p:ext uri="{BB962C8B-B14F-4D97-AF65-F5344CB8AC3E}">
        <p14:creationId xmlns:p14="http://schemas.microsoft.com/office/powerpoint/2010/main" val="70564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392D8-572E-4EF9-92BA-FD980BB99804}"/>
              </a:ext>
            </a:extLst>
          </p:cNvPr>
          <p:cNvSpPr>
            <a:spLocks noGrp="1"/>
          </p:cNvSpPr>
          <p:nvPr>
            <p:ph type="dt" sz="half" idx="10"/>
          </p:nvPr>
        </p:nvSpPr>
        <p:spPr/>
        <p:txBody>
          <a:bodyPr/>
          <a:lstStyle>
            <a:lvl1pPr>
              <a:defRPr/>
            </a:lvl1pPr>
          </a:lstStyle>
          <a:p>
            <a:pPr>
              <a:defRPr/>
            </a:pPr>
            <a:fld id="{AB7FCA94-0485-4FCE-AF2E-577E18D4C20A}" type="datetime1">
              <a:rPr lang="en-US"/>
              <a:pPr>
                <a:defRPr/>
              </a:pPr>
              <a:t>9/6/2021</a:t>
            </a:fld>
            <a:endParaRPr lang="en-US"/>
          </a:p>
        </p:txBody>
      </p:sp>
      <p:sp>
        <p:nvSpPr>
          <p:cNvPr id="5" name="Footer Placeholder 4">
            <a:extLst>
              <a:ext uri="{FF2B5EF4-FFF2-40B4-BE49-F238E27FC236}">
                <a16:creationId xmlns:a16="http://schemas.microsoft.com/office/drawing/2014/main" id="{9084F03B-FD8A-489C-90F2-D52278F46ADD}"/>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FB8E2B66-DEC5-48CD-A9D4-1FAAC1A01426}"/>
              </a:ext>
            </a:extLst>
          </p:cNvPr>
          <p:cNvSpPr>
            <a:spLocks noGrp="1"/>
          </p:cNvSpPr>
          <p:nvPr>
            <p:ph type="sldNum" sz="quarter" idx="12"/>
          </p:nvPr>
        </p:nvSpPr>
        <p:spPr/>
        <p:txBody>
          <a:bodyPr/>
          <a:lstStyle>
            <a:lvl1pPr>
              <a:defRPr/>
            </a:lvl1pPr>
          </a:lstStyle>
          <a:p>
            <a:fld id="{4C83CDDE-C1DD-49BD-AB6E-7A062DB3B34E}" type="slidenum">
              <a:rPr lang="en-US" altLang="en-US"/>
              <a:pPr/>
              <a:t>‹#›</a:t>
            </a:fld>
            <a:r>
              <a:rPr lang="en-US" altLang="en-US"/>
              <a:t>/47</a:t>
            </a:r>
          </a:p>
        </p:txBody>
      </p:sp>
    </p:spTree>
    <p:extLst>
      <p:ext uri="{BB962C8B-B14F-4D97-AF65-F5344CB8AC3E}">
        <p14:creationId xmlns:p14="http://schemas.microsoft.com/office/powerpoint/2010/main" val="181251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4897C7-F470-47FA-A22E-FAFD5B1FED0D}"/>
              </a:ext>
            </a:extLst>
          </p:cNvPr>
          <p:cNvSpPr>
            <a:spLocks noGrp="1"/>
          </p:cNvSpPr>
          <p:nvPr>
            <p:ph type="dt" sz="half" idx="10"/>
          </p:nvPr>
        </p:nvSpPr>
        <p:spPr/>
        <p:txBody>
          <a:bodyPr/>
          <a:lstStyle>
            <a:lvl1pPr>
              <a:defRPr/>
            </a:lvl1pPr>
          </a:lstStyle>
          <a:p>
            <a:pPr>
              <a:defRPr/>
            </a:pPr>
            <a:fld id="{B8E1DD54-3FB5-4A7E-A455-EDB965425DF2}" type="datetime1">
              <a:rPr lang="en-US"/>
              <a:pPr>
                <a:defRPr/>
              </a:pPr>
              <a:t>9/6/2021</a:t>
            </a:fld>
            <a:endParaRPr lang="en-US"/>
          </a:p>
        </p:txBody>
      </p:sp>
      <p:sp>
        <p:nvSpPr>
          <p:cNvPr id="5" name="Footer Placeholder 4">
            <a:extLst>
              <a:ext uri="{FF2B5EF4-FFF2-40B4-BE49-F238E27FC236}">
                <a16:creationId xmlns:a16="http://schemas.microsoft.com/office/drawing/2014/main" id="{91817A6D-C4C5-43BD-AE4F-CA6CEE4ECC9F}"/>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0D1B6AD5-9647-4A87-AEC7-EC98F476FC46}"/>
              </a:ext>
            </a:extLst>
          </p:cNvPr>
          <p:cNvSpPr>
            <a:spLocks noGrp="1"/>
          </p:cNvSpPr>
          <p:nvPr>
            <p:ph type="sldNum" sz="quarter" idx="12"/>
          </p:nvPr>
        </p:nvSpPr>
        <p:spPr/>
        <p:txBody>
          <a:bodyPr/>
          <a:lstStyle>
            <a:lvl1pPr>
              <a:defRPr/>
            </a:lvl1pPr>
          </a:lstStyle>
          <a:p>
            <a:fld id="{5C79AAC4-36DF-4790-B6A8-7A9BCCB516B7}" type="slidenum">
              <a:rPr lang="en-US" altLang="en-US"/>
              <a:pPr/>
              <a:t>‹#›</a:t>
            </a:fld>
            <a:r>
              <a:rPr lang="en-US" altLang="en-US"/>
              <a:t>/47</a:t>
            </a:r>
          </a:p>
        </p:txBody>
      </p:sp>
    </p:spTree>
    <p:extLst>
      <p:ext uri="{BB962C8B-B14F-4D97-AF65-F5344CB8AC3E}">
        <p14:creationId xmlns:p14="http://schemas.microsoft.com/office/powerpoint/2010/main" val="88257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267B14C-BC5D-448A-9DAF-39E8CF809867}"/>
              </a:ext>
            </a:extLst>
          </p:cNvPr>
          <p:cNvSpPr>
            <a:spLocks noGrp="1"/>
          </p:cNvSpPr>
          <p:nvPr>
            <p:ph type="dt" sz="half" idx="10"/>
          </p:nvPr>
        </p:nvSpPr>
        <p:spPr/>
        <p:txBody>
          <a:bodyPr/>
          <a:lstStyle>
            <a:lvl1pPr>
              <a:defRPr/>
            </a:lvl1pPr>
          </a:lstStyle>
          <a:p>
            <a:pPr>
              <a:defRPr/>
            </a:pPr>
            <a:fld id="{F16F798F-4071-4B2D-A383-116B7E88E385}" type="datetime1">
              <a:rPr lang="en-US"/>
              <a:pPr>
                <a:defRPr/>
              </a:pPr>
              <a:t>9/6/2021</a:t>
            </a:fld>
            <a:endParaRPr lang="en-US"/>
          </a:p>
        </p:txBody>
      </p:sp>
      <p:sp>
        <p:nvSpPr>
          <p:cNvPr id="6" name="Footer Placeholder 4">
            <a:extLst>
              <a:ext uri="{FF2B5EF4-FFF2-40B4-BE49-F238E27FC236}">
                <a16:creationId xmlns:a16="http://schemas.microsoft.com/office/drawing/2014/main" id="{FB6D99FD-83AB-4A02-BA52-E01B2A92A65D}"/>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444BC877-7391-47FC-9AD2-171D486BB66B}"/>
              </a:ext>
            </a:extLst>
          </p:cNvPr>
          <p:cNvSpPr>
            <a:spLocks noGrp="1"/>
          </p:cNvSpPr>
          <p:nvPr>
            <p:ph type="sldNum" sz="quarter" idx="12"/>
          </p:nvPr>
        </p:nvSpPr>
        <p:spPr/>
        <p:txBody>
          <a:bodyPr/>
          <a:lstStyle>
            <a:lvl1pPr>
              <a:defRPr/>
            </a:lvl1pPr>
          </a:lstStyle>
          <a:p>
            <a:fld id="{AEAF69D7-213F-4974-BE03-AF8C4AA035BC}" type="slidenum">
              <a:rPr lang="en-US" altLang="en-US"/>
              <a:pPr/>
              <a:t>‹#›</a:t>
            </a:fld>
            <a:r>
              <a:rPr lang="en-US" altLang="en-US"/>
              <a:t>/47</a:t>
            </a:r>
          </a:p>
        </p:txBody>
      </p:sp>
    </p:spTree>
    <p:extLst>
      <p:ext uri="{BB962C8B-B14F-4D97-AF65-F5344CB8AC3E}">
        <p14:creationId xmlns:p14="http://schemas.microsoft.com/office/powerpoint/2010/main" val="118682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F8EBBE5-D4E3-481A-A99A-3B99A8F602DA}"/>
              </a:ext>
            </a:extLst>
          </p:cNvPr>
          <p:cNvSpPr>
            <a:spLocks noGrp="1"/>
          </p:cNvSpPr>
          <p:nvPr>
            <p:ph type="dt" sz="half" idx="10"/>
          </p:nvPr>
        </p:nvSpPr>
        <p:spPr/>
        <p:txBody>
          <a:bodyPr/>
          <a:lstStyle>
            <a:lvl1pPr>
              <a:defRPr/>
            </a:lvl1pPr>
          </a:lstStyle>
          <a:p>
            <a:pPr>
              <a:defRPr/>
            </a:pPr>
            <a:fld id="{43EF27EF-52E3-4286-B95E-5B1E45CCD1F8}" type="datetime1">
              <a:rPr lang="en-US"/>
              <a:pPr>
                <a:defRPr/>
              </a:pPr>
              <a:t>9/6/2021</a:t>
            </a:fld>
            <a:endParaRPr lang="en-US"/>
          </a:p>
        </p:txBody>
      </p:sp>
      <p:sp>
        <p:nvSpPr>
          <p:cNvPr id="8" name="Footer Placeholder 4">
            <a:extLst>
              <a:ext uri="{FF2B5EF4-FFF2-40B4-BE49-F238E27FC236}">
                <a16:creationId xmlns:a16="http://schemas.microsoft.com/office/drawing/2014/main" id="{41C98C8A-EE35-4687-ADBB-7D022BEE5348}"/>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a:extLst>
              <a:ext uri="{FF2B5EF4-FFF2-40B4-BE49-F238E27FC236}">
                <a16:creationId xmlns:a16="http://schemas.microsoft.com/office/drawing/2014/main" id="{C921D290-EAA2-4514-9FBA-7ADB0884943B}"/>
              </a:ext>
            </a:extLst>
          </p:cNvPr>
          <p:cNvSpPr>
            <a:spLocks noGrp="1"/>
          </p:cNvSpPr>
          <p:nvPr>
            <p:ph type="sldNum" sz="quarter" idx="12"/>
          </p:nvPr>
        </p:nvSpPr>
        <p:spPr/>
        <p:txBody>
          <a:bodyPr/>
          <a:lstStyle>
            <a:lvl1pPr>
              <a:defRPr/>
            </a:lvl1pPr>
          </a:lstStyle>
          <a:p>
            <a:fld id="{50C37861-AA04-48AC-98A6-1562A1BE6F2D}" type="slidenum">
              <a:rPr lang="en-US" altLang="en-US"/>
              <a:pPr/>
              <a:t>‹#›</a:t>
            </a:fld>
            <a:r>
              <a:rPr lang="en-US" altLang="en-US"/>
              <a:t>/47</a:t>
            </a:r>
          </a:p>
        </p:txBody>
      </p:sp>
    </p:spTree>
    <p:extLst>
      <p:ext uri="{BB962C8B-B14F-4D97-AF65-F5344CB8AC3E}">
        <p14:creationId xmlns:p14="http://schemas.microsoft.com/office/powerpoint/2010/main" val="64645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F9FE924-19C8-4786-8039-C330B0436C05}"/>
              </a:ext>
            </a:extLst>
          </p:cNvPr>
          <p:cNvSpPr>
            <a:spLocks noGrp="1"/>
          </p:cNvSpPr>
          <p:nvPr>
            <p:ph type="dt" sz="half" idx="10"/>
          </p:nvPr>
        </p:nvSpPr>
        <p:spPr/>
        <p:txBody>
          <a:bodyPr/>
          <a:lstStyle>
            <a:lvl1pPr>
              <a:defRPr/>
            </a:lvl1pPr>
          </a:lstStyle>
          <a:p>
            <a:pPr>
              <a:defRPr/>
            </a:pPr>
            <a:fld id="{0EAF0061-4CC2-4BA0-8DC5-A7190D84B0A9}" type="datetime1">
              <a:rPr lang="en-US"/>
              <a:pPr>
                <a:defRPr/>
              </a:pPr>
              <a:t>9/6/2021</a:t>
            </a:fld>
            <a:endParaRPr lang="en-US"/>
          </a:p>
        </p:txBody>
      </p:sp>
      <p:sp>
        <p:nvSpPr>
          <p:cNvPr id="4" name="Footer Placeholder 4">
            <a:extLst>
              <a:ext uri="{FF2B5EF4-FFF2-40B4-BE49-F238E27FC236}">
                <a16:creationId xmlns:a16="http://schemas.microsoft.com/office/drawing/2014/main" id="{D557A1EB-8FF8-4EC3-92A7-4D2A3A264E7A}"/>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5" name="Slide Number Placeholder 5">
            <a:extLst>
              <a:ext uri="{FF2B5EF4-FFF2-40B4-BE49-F238E27FC236}">
                <a16:creationId xmlns:a16="http://schemas.microsoft.com/office/drawing/2014/main" id="{922F4DE5-9145-454D-9EE7-723AD777F7AB}"/>
              </a:ext>
            </a:extLst>
          </p:cNvPr>
          <p:cNvSpPr>
            <a:spLocks noGrp="1"/>
          </p:cNvSpPr>
          <p:nvPr>
            <p:ph type="sldNum" sz="quarter" idx="12"/>
          </p:nvPr>
        </p:nvSpPr>
        <p:spPr/>
        <p:txBody>
          <a:bodyPr/>
          <a:lstStyle>
            <a:lvl1pPr>
              <a:defRPr/>
            </a:lvl1pPr>
          </a:lstStyle>
          <a:p>
            <a:fld id="{A92AD4A0-373A-4F56-A01C-8EA25AD2F13B}" type="slidenum">
              <a:rPr lang="en-US" altLang="en-US"/>
              <a:pPr/>
              <a:t>‹#›</a:t>
            </a:fld>
            <a:r>
              <a:rPr lang="en-US" altLang="en-US"/>
              <a:t>/47</a:t>
            </a:r>
          </a:p>
        </p:txBody>
      </p:sp>
    </p:spTree>
    <p:extLst>
      <p:ext uri="{BB962C8B-B14F-4D97-AF65-F5344CB8AC3E}">
        <p14:creationId xmlns:p14="http://schemas.microsoft.com/office/powerpoint/2010/main" val="318123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564A5E9-9CE9-4055-9056-BDA4F3243838}"/>
              </a:ext>
            </a:extLst>
          </p:cNvPr>
          <p:cNvSpPr>
            <a:spLocks noGrp="1"/>
          </p:cNvSpPr>
          <p:nvPr>
            <p:ph type="dt" sz="half" idx="10"/>
          </p:nvPr>
        </p:nvSpPr>
        <p:spPr/>
        <p:txBody>
          <a:bodyPr/>
          <a:lstStyle>
            <a:lvl1pPr>
              <a:defRPr/>
            </a:lvl1pPr>
          </a:lstStyle>
          <a:p>
            <a:pPr>
              <a:defRPr/>
            </a:pPr>
            <a:fld id="{32E29A82-E4B9-4A34-B6DE-0D7DCA7681AE}" type="datetime1">
              <a:rPr lang="en-US"/>
              <a:pPr>
                <a:defRPr/>
              </a:pPr>
              <a:t>9/6/2021</a:t>
            </a:fld>
            <a:endParaRPr lang="en-US"/>
          </a:p>
        </p:txBody>
      </p:sp>
      <p:sp>
        <p:nvSpPr>
          <p:cNvPr id="3" name="Footer Placeholder 4">
            <a:extLst>
              <a:ext uri="{FF2B5EF4-FFF2-40B4-BE49-F238E27FC236}">
                <a16:creationId xmlns:a16="http://schemas.microsoft.com/office/drawing/2014/main" id="{E247791C-62C3-4E43-BFB0-A3B40A28809F}"/>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a:extLst>
              <a:ext uri="{FF2B5EF4-FFF2-40B4-BE49-F238E27FC236}">
                <a16:creationId xmlns:a16="http://schemas.microsoft.com/office/drawing/2014/main" id="{D2943E7D-3722-4088-B697-F3FD46BA125A}"/>
              </a:ext>
            </a:extLst>
          </p:cNvPr>
          <p:cNvSpPr>
            <a:spLocks noGrp="1"/>
          </p:cNvSpPr>
          <p:nvPr>
            <p:ph type="sldNum" sz="quarter" idx="12"/>
          </p:nvPr>
        </p:nvSpPr>
        <p:spPr/>
        <p:txBody>
          <a:bodyPr/>
          <a:lstStyle>
            <a:lvl1pPr>
              <a:defRPr/>
            </a:lvl1pPr>
          </a:lstStyle>
          <a:p>
            <a:fld id="{855285A0-E072-4DD9-A259-0CA351E8BBE9}" type="slidenum">
              <a:rPr lang="en-US" altLang="en-US"/>
              <a:pPr/>
              <a:t>‹#›</a:t>
            </a:fld>
            <a:r>
              <a:rPr lang="en-US" altLang="en-US"/>
              <a:t>/47</a:t>
            </a:r>
          </a:p>
        </p:txBody>
      </p:sp>
    </p:spTree>
    <p:extLst>
      <p:ext uri="{BB962C8B-B14F-4D97-AF65-F5344CB8AC3E}">
        <p14:creationId xmlns:p14="http://schemas.microsoft.com/office/powerpoint/2010/main" val="37514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9C8C312-A304-42B1-8CCA-55A1A7283825}"/>
              </a:ext>
            </a:extLst>
          </p:cNvPr>
          <p:cNvSpPr>
            <a:spLocks noGrp="1"/>
          </p:cNvSpPr>
          <p:nvPr>
            <p:ph type="dt" sz="half" idx="10"/>
          </p:nvPr>
        </p:nvSpPr>
        <p:spPr/>
        <p:txBody>
          <a:bodyPr/>
          <a:lstStyle>
            <a:lvl1pPr>
              <a:defRPr/>
            </a:lvl1pPr>
          </a:lstStyle>
          <a:p>
            <a:pPr>
              <a:defRPr/>
            </a:pPr>
            <a:fld id="{9F6A004F-0C1A-455B-8EFB-E2C4C8182BC1}" type="datetime1">
              <a:rPr lang="en-US"/>
              <a:pPr>
                <a:defRPr/>
              </a:pPr>
              <a:t>9/6/2021</a:t>
            </a:fld>
            <a:endParaRPr lang="en-US"/>
          </a:p>
        </p:txBody>
      </p:sp>
      <p:sp>
        <p:nvSpPr>
          <p:cNvPr id="6" name="Footer Placeholder 4">
            <a:extLst>
              <a:ext uri="{FF2B5EF4-FFF2-40B4-BE49-F238E27FC236}">
                <a16:creationId xmlns:a16="http://schemas.microsoft.com/office/drawing/2014/main" id="{6425301A-6E33-47E8-92CD-423BFE7CB43A}"/>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C271414D-7522-462C-853B-DEF7B97EA735}"/>
              </a:ext>
            </a:extLst>
          </p:cNvPr>
          <p:cNvSpPr>
            <a:spLocks noGrp="1"/>
          </p:cNvSpPr>
          <p:nvPr>
            <p:ph type="sldNum" sz="quarter" idx="12"/>
          </p:nvPr>
        </p:nvSpPr>
        <p:spPr/>
        <p:txBody>
          <a:bodyPr/>
          <a:lstStyle>
            <a:lvl1pPr>
              <a:defRPr/>
            </a:lvl1pPr>
          </a:lstStyle>
          <a:p>
            <a:fld id="{A862116A-5BEB-4389-970F-B175893BE137}" type="slidenum">
              <a:rPr lang="en-US" altLang="en-US"/>
              <a:pPr/>
              <a:t>‹#›</a:t>
            </a:fld>
            <a:r>
              <a:rPr lang="en-US" altLang="en-US"/>
              <a:t>/47</a:t>
            </a:r>
          </a:p>
        </p:txBody>
      </p:sp>
    </p:spTree>
    <p:extLst>
      <p:ext uri="{BB962C8B-B14F-4D97-AF65-F5344CB8AC3E}">
        <p14:creationId xmlns:p14="http://schemas.microsoft.com/office/powerpoint/2010/main" val="22311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6B33FF0-2377-4C54-9FDE-13FC64861629}"/>
              </a:ext>
            </a:extLst>
          </p:cNvPr>
          <p:cNvSpPr>
            <a:spLocks noGrp="1"/>
          </p:cNvSpPr>
          <p:nvPr>
            <p:ph type="dt" sz="half" idx="10"/>
          </p:nvPr>
        </p:nvSpPr>
        <p:spPr/>
        <p:txBody>
          <a:bodyPr/>
          <a:lstStyle>
            <a:lvl1pPr>
              <a:defRPr/>
            </a:lvl1pPr>
          </a:lstStyle>
          <a:p>
            <a:pPr>
              <a:defRPr/>
            </a:pPr>
            <a:fld id="{0065C4D2-D3F9-4F36-9BFA-5B16A1BE1624}" type="datetime1">
              <a:rPr lang="en-US"/>
              <a:pPr>
                <a:defRPr/>
              </a:pPr>
              <a:t>9/6/2021</a:t>
            </a:fld>
            <a:endParaRPr lang="en-US"/>
          </a:p>
        </p:txBody>
      </p:sp>
      <p:sp>
        <p:nvSpPr>
          <p:cNvPr id="6" name="Footer Placeholder 4">
            <a:extLst>
              <a:ext uri="{FF2B5EF4-FFF2-40B4-BE49-F238E27FC236}">
                <a16:creationId xmlns:a16="http://schemas.microsoft.com/office/drawing/2014/main" id="{274D1757-B962-4B6A-BE50-7A511AC2DF08}"/>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907C55A6-0555-4A34-893D-BFB4BA9DD2D8}"/>
              </a:ext>
            </a:extLst>
          </p:cNvPr>
          <p:cNvSpPr>
            <a:spLocks noGrp="1"/>
          </p:cNvSpPr>
          <p:nvPr>
            <p:ph type="sldNum" sz="quarter" idx="12"/>
          </p:nvPr>
        </p:nvSpPr>
        <p:spPr/>
        <p:txBody>
          <a:bodyPr/>
          <a:lstStyle>
            <a:lvl1pPr>
              <a:defRPr/>
            </a:lvl1pPr>
          </a:lstStyle>
          <a:p>
            <a:fld id="{3905C0A7-43D8-411C-8384-32B5E0ED6D6F}" type="slidenum">
              <a:rPr lang="en-US" altLang="en-US"/>
              <a:pPr/>
              <a:t>‹#›</a:t>
            </a:fld>
            <a:r>
              <a:rPr lang="en-US" altLang="en-US"/>
              <a:t>/47</a:t>
            </a:r>
          </a:p>
        </p:txBody>
      </p:sp>
    </p:spTree>
    <p:extLst>
      <p:ext uri="{BB962C8B-B14F-4D97-AF65-F5344CB8AC3E}">
        <p14:creationId xmlns:p14="http://schemas.microsoft.com/office/powerpoint/2010/main" val="250285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0CA39EC8-120E-43F3-84E1-CD17AC285DC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64935486-B17A-4D54-9ED8-8A101CC6B65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9F92AE3-0403-4733-A6DD-78A9B6187AE8}"/>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Arial" charset="0"/>
              </a:defRPr>
            </a:lvl1pPr>
          </a:lstStyle>
          <a:p>
            <a:pPr>
              <a:defRPr/>
            </a:pPr>
            <a:fld id="{8AB80B5B-4C81-48CD-9646-42173967174A}" type="datetime1">
              <a:rPr lang="en-US"/>
              <a:pPr>
                <a:defRPr/>
              </a:pPr>
              <a:t>9/6/2021</a:t>
            </a:fld>
            <a:endParaRPr lang="en-US"/>
          </a:p>
        </p:txBody>
      </p:sp>
      <p:sp>
        <p:nvSpPr>
          <p:cNvPr id="5" name="Footer Placeholder 4">
            <a:extLst>
              <a:ext uri="{FF2B5EF4-FFF2-40B4-BE49-F238E27FC236}">
                <a16:creationId xmlns:a16="http://schemas.microsoft.com/office/drawing/2014/main" id="{0F012A9F-7253-4B4F-A7EC-25CB720C7507}"/>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Arial" charset="0"/>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D77BD98A-1F12-4526-B91D-805C7D767DF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52D6B22-AA7B-484C-810D-FF45A0601184}" type="slidenum">
              <a:rPr lang="en-US" altLang="en-US"/>
              <a:pPr/>
              <a:t>‹#›</a:t>
            </a:fld>
            <a:r>
              <a:rPr lang="en-US" altLang="en-US"/>
              <a:t>/47</a:t>
            </a:r>
          </a:p>
        </p:txBody>
      </p:sp>
      <p:pic>
        <p:nvPicPr>
          <p:cNvPr id="2055" name="Picture 10" descr="logo05">
            <a:extLst>
              <a:ext uri="{FF2B5EF4-FFF2-40B4-BE49-F238E27FC236}">
                <a16:creationId xmlns:a16="http://schemas.microsoft.com/office/drawing/2014/main" id="{74FCF588-F3F6-47B2-94E7-616B9225D0D7}"/>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Encodin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en.wikipedia.org/wiki/Abraham_Lempel"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a:extLst>
              <a:ext uri="{FF2B5EF4-FFF2-40B4-BE49-F238E27FC236}">
                <a16:creationId xmlns:a16="http://schemas.microsoft.com/office/drawing/2014/main" id="{8BF53255-EA50-49FB-9CAB-197784F5C42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075" name="Slide Number Placeholder 5">
            <a:extLst>
              <a:ext uri="{FF2B5EF4-FFF2-40B4-BE49-F238E27FC236}">
                <a16:creationId xmlns:a16="http://schemas.microsoft.com/office/drawing/2014/main" id="{FE3448F7-5425-48E7-AFD6-F49D6FB876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B1052B4B-39B5-4EC5-8264-72AF5F3EDA0C}" type="slidenum">
              <a:rPr lang="en-US" altLang="en-US" sz="1200">
                <a:solidFill>
                  <a:srgbClr val="898989"/>
                </a:solidFill>
              </a:rPr>
              <a:pPr eaLnBrk="1" hangingPunct="1"/>
              <a:t>1</a:t>
            </a:fld>
            <a:r>
              <a:rPr lang="en-US" altLang="en-US" sz="1200">
                <a:solidFill>
                  <a:srgbClr val="898989"/>
                </a:solidFill>
              </a:rPr>
              <a:t>/47</a:t>
            </a:r>
          </a:p>
        </p:txBody>
      </p:sp>
      <p:sp>
        <p:nvSpPr>
          <p:cNvPr id="3076" name="Title 1">
            <a:extLst>
              <a:ext uri="{FF2B5EF4-FFF2-40B4-BE49-F238E27FC236}">
                <a16:creationId xmlns:a16="http://schemas.microsoft.com/office/drawing/2014/main" id="{08E2719E-983D-40A9-A6CB-B28388B1A870}"/>
              </a:ext>
            </a:extLst>
          </p:cNvPr>
          <p:cNvSpPr>
            <a:spLocks noGrp="1"/>
          </p:cNvSpPr>
          <p:nvPr>
            <p:ph type="ctrTitle"/>
          </p:nvPr>
        </p:nvSpPr>
        <p:spPr>
          <a:xfrm>
            <a:off x="685800" y="2514600"/>
            <a:ext cx="7772400" cy="762000"/>
          </a:xfrm>
        </p:spPr>
        <p:txBody>
          <a:bodyPr>
            <a:spAutoFit/>
          </a:bodyPr>
          <a:lstStyle/>
          <a:p>
            <a:pPr eaLnBrk="1" hangingPunct="1"/>
            <a:r>
              <a:rPr lang="en-US" altLang="en-US" b="1">
                <a:solidFill>
                  <a:schemeClr val="tx2"/>
                </a:solidFill>
              </a:rPr>
              <a:t>8. Text Processing</a:t>
            </a:r>
            <a:r>
              <a:rPr lang="en-US" altLang="en-US">
                <a:solidFill>
                  <a:schemeClr val="tx2"/>
                </a:solidFill>
                <a:latin typeface="Arial" panose="020B0604020202020204" pitchFamily="34" charset="0"/>
                <a:cs typeface="Arial" panose="020B0604020202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1FF570CE-7258-4442-85F8-B705CB3807F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2291" name="Slide Number Placeholder 5">
            <a:extLst>
              <a:ext uri="{FF2B5EF4-FFF2-40B4-BE49-F238E27FC236}">
                <a16:creationId xmlns:a16="http://schemas.microsoft.com/office/drawing/2014/main" id="{CA15A3F7-2B96-49FC-BE6F-A07AA23DB4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170E4BEC-DB98-47A8-88FF-83E403A70C9E}" type="slidenum">
              <a:rPr lang="en-US" altLang="en-US" sz="1200">
                <a:solidFill>
                  <a:srgbClr val="898989"/>
                </a:solidFill>
              </a:rPr>
              <a:pPr eaLnBrk="1" hangingPunct="1"/>
              <a:t>10</a:t>
            </a:fld>
            <a:r>
              <a:rPr lang="en-US" altLang="en-US" sz="1200">
                <a:solidFill>
                  <a:srgbClr val="898989"/>
                </a:solidFill>
              </a:rPr>
              <a:t>/47</a:t>
            </a:r>
          </a:p>
        </p:txBody>
      </p:sp>
      <p:sp>
        <p:nvSpPr>
          <p:cNvPr id="12292" name="Rectangle 2">
            <a:extLst>
              <a:ext uri="{FF2B5EF4-FFF2-40B4-BE49-F238E27FC236}">
                <a16:creationId xmlns:a16="http://schemas.microsoft.com/office/drawing/2014/main" id="{B058BD1E-1223-4339-B08D-3C405C42D5DC}"/>
              </a:ext>
            </a:extLst>
          </p:cNvPr>
          <p:cNvSpPr>
            <a:spLocks noGrp="1"/>
          </p:cNvSpPr>
          <p:nvPr>
            <p:ph type="title"/>
          </p:nvPr>
        </p:nvSpPr>
        <p:spPr>
          <a:xfrm>
            <a:off x="304800" y="555625"/>
            <a:ext cx="8534400" cy="579438"/>
          </a:xfrm>
          <a:noFill/>
        </p:spPr>
        <p:txBody>
          <a:bodyPr>
            <a:spAutoFit/>
          </a:bodyPr>
          <a:lstStyle/>
          <a:p>
            <a:r>
              <a:rPr lang="en-US" altLang="en-US" sz="3200" b="1">
                <a:solidFill>
                  <a:srgbClr val="CC3300"/>
                </a:solidFill>
                <a:latin typeface="Calibri" panose="020F0502020204030204" pitchFamily="34" charset="0"/>
              </a:rPr>
              <a:t>The Knuth-Morris-Pratt (KMP) Algorithm - 1</a:t>
            </a:r>
          </a:p>
        </p:txBody>
      </p:sp>
      <p:sp>
        <p:nvSpPr>
          <p:cNvPr id="12293" name="Rectangle 3">
            <a:extLst>
              <a:ext uri="{FF2B5EF4-FFF2-40B4-BE49-F238E27FC236}">
                <a16:creationId xmlns:a16="http://schemas.microsoft.com/office/drawing/2014/main" id="{A9C08BC9-9BF1-4B3C-9180-501FCE47ABC8}"/>
              </a:ext>
            </a:extLst>
          </p:cNvPr>
          <p:cNvSpPr>
            <a:spLocks noGrp="1"/>
          </p:cNvSpPr>
          <p:nvPr>
            <p:ph type="body" idx="1"/>
          </p:nvPr>
        </p:nvSpPr>
        <p:spPr/>
        <p:txBody>
          <a:bodyPr/>
          <a:lstStyle/>
          <a:p>
            <a:pPr algn="just">
              <a:lnSpc>
                <a:spcPct val="90000"/>
              </a:lnSpc>
              <a:buClrTx/>
              <a:buSzTx/>
              <a:buFont typeface="Arial" panose="020B0604020202020204" pitchFamily="34" charset="0"/>
              <a:buChar char="•"/>
            </a:pPr>
            <a:r>
              <a:rPr lang="en-US" altLang="en-US">
                <a:latin typeface="Calibri" panose="020F0502020204030204" pitchFamily="34" charset="0"/>
              </a:rPr>
              <a:t>Knuth, Morris and Pratt proposed a linear time algorithm for the string matching problem. </a:t>
            </a:r>
          </a:p>
          <a:p>
            <a:pPr algn="just">
              <a:lnSpc>
                <a:spcPct val="90000"/>
              </a:lnSpc>
              <a:buClrTx/>
              <a:buSzTx/>
              <a:buFont typeface="Arial" panose="020B0604020202020204" pitchFamily="34" charset="0"/>
              <a:buChar char="•"/>
            </a:pPr>
            <a:r>
              <a:rPr lang="en-US" altLang="en-US">
                <a:latin typeface="Calibri" panose="020F0502020204030204" pitchFamily="34" charset="0"/>
              </a:rPr>
              <a:t>A matching time of O(n+m) is achieved by avoiding comparisons with elements of S that have previously been involved in comparison with some element of the pattern p to be matched. i.e., backtracking on the string S never occurs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D48E28E5-C126-4D6F-9F58-CB6B530083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3315" name="Slide Number Placeholder 5">
            <a:extLst>
              <a:ext uri="{FF2B5EF4-FFF2-40B4-BE49-F238E27FC236}">
                <a16:creationId xmlns:a16="http://schemas.microsoft.com/office/drawing/2014/main" id="{556F8DB0-2BC1-470C-9741-30489C1C45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C484301B-F126-4F0B-9399-930A7BA89FC0}" type="slidenum">
              <a:rPr lang="en-US" altLang="en-US" sz="1200">
                <a:solidFill>
                  <a:srgbClr val="898989"/>
                </a:solidFill>
              </a:rPr>
              <a:pPr eaLnBrk="1" hangingPunct="1"/>
              <a:t>11</a:t>
            </a:fld>
            <a:r>
              <a:rPr lang="en-US" altLang="en-US" sz="1200">
                <a:solidFill>
                  <a:srgbClr val="898989"/>
                </a:solidFill>
              </a:rPr>
              <a:t>/47</a:t>
            </a:r>
          </a:p>
        </p:txBody>
      </p:sp>
      <p:sp>
        <p:nvSpPr>
          <p:cNvPr id="13316" name="Rectangle 2">
            <a:extLst>
              <a:ext uri="{FF2B5EF4-FFF2-40B4-BE49-F238E27FC236}">
                <a16:creationId xmlns:a16="http://schemas.microsoft.com/office/drawing/2014/main" id="{394F02EC-F048-416F-A35B-7BAE5375BD05}"/>
              </a:ext>
            </a:extLst>
          </p:cNvPr>
          <p:cNvSpPr>
            <a:spLocks noGrp="1"/>
          </p:cNvSpPr>
          <p:nvPr>
            <p:ph type="title"/>
          </p:nvPr>
        </p:nvSpPr>
        <p:spPr>
          <a:xfrm>
            <a:off x="457200" y="304800"/>
            <a:ext cx="8229600" cy="641350"/>
          </a:xfrm>
          <a:noFill/>
        </p:spPr>
        <p:txBody>
          <a:bodyPr>
            <a:spAutoFit/>
          </a:bodyPr>
          <a:lstStyle/>
          <a:p>
            <a:r>
              <a:rPr lang="en-US" altLang="en-US" sz="3600" b="1">
                <a:solidFill>
                  <a:srgbClr val="CC3300"/>
                </a:solidFill>
                <a:latin typeface="Calibri" panose="020F0502020204030204" pitchFamily="34" charset="0"/>
              </a:rPr>
              <a:t>The Knuth-Morris-Pratt Algorithm - 2</a:t>
            </a:r>
          </a:p>
        </p:txBody>
      </p:sp>
      <p:sp>
        <p:nvSpPr>
          <p:cNvPr id="13317" name="Text Box 5">
            <a:extLst>
              <a:ext uri="{FF2B5EF4-FFF2-40B4-BE49-F238E27FC236}">
                <a16:creationId xmlns:a16="http://schemas.microsoft.com/office/drawing/2014/main" id="{7B37C3EA-6816-4D24-A6DF-6DC5FB6C0BE7}"/>
              </a:ext>
            </a:extLst>
          </p:cNvPr>
          <p:cNvSpPr txBox="1">
            <a:spLocks noChangeArrowheads="1"/>
          </p:cNvSpPr>
          <p:nvPr/>
        </p:nvSpPr>
        <p:spPr bwMode="auto">
          <a:xfrm>
            <a:off x="381000" y="1295400"/>
            <a:ext cx="822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To illustrate the ideas of the algorithm, we consider the following example:</a:t>
            </a:r>
          </a:p>
        </p:txBody>
      </p:sp>
      <p:sp>
        <p:nvSpPr>
          <p:cNvPr id="13318" name="Rectangle 6">
            <a:extLst>
              <a:ext uri="{FF2B5EF4-FFF2-40B4-BE49-F238E27FC236}">
                <a16:creationId xmlns:a16="http://schemas.microsoft.com/office/drawing/2014/main" id="{6B141778-FBCB-4B9E-90F5-A202EB50DCA0}"/>
              </a:ext>
            </a:extLst>
          </p:cNvPr>
          <p:cNvSpPr>
            <a:spLocks noChangeArrowheads="1"/>
          </p:cNvSpPr>
          <p:nvPr/>
        </p:nvSpPr>
        <p:spPr bwMode="auto">
          <a:xfrm>
            <a:off x="0" y="1951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en-US" altLang="en-US" sz="1800"/>
          </a:p>
        </p:txBody>
      </p:sp>
      <p:graphicFrame>
        <p:nvGraphicFramePr>
          <p:cNvPr id="460164" name="Group 388">
            <a:extLst>
              <a:ext uri="{FF2B5EF4-FFF2-40B4-BE49-F238E27FC236}">
                <a16:creationId xmlns:a16="http://schemas.microsoft.com/office/drawing/2014/main" id="{DC12D5BE-D67C-4D14-814A-3499A9BCCEC0}"/>
              </a:ext>
            </a:extLst>
          </p:cNvPr>
          <p:cNvGraphicFramePr>
            <a:graphicFrameLocks noGrp="1"/>
          </p:cNvGraphicFramePr>
          <p:nvPr/>
        </p:nvGraphicFramePr>
        <p:xfrm>
          <a:off x="838200" y="2057400"/>
          <a:ext cx="7391400" cy="1524000"/>
        </p:xfrm>
        <a:graphic>
          <a:graphicData uri="http://schemas.openxmlformats.org/drawingml/2006/table">
            <a:tbl>
              <a:tblPr/>
              <a:tblGrid>
                <a:gridCol w="1120775">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1013">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1012">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Index    i</a:t>
                      </a:r>
                      <a:endParaRPr kumimoji="0" lang="en-US" sz="1400" b="0" i="0" u="none" strike="noStrike" cap="none" normalizeH="0" baseline="0">
                        <a:ln>
                          <a:noFill/>
                        </a:ln>
                        <a:solidFill>
                          <a:schemeClr val="tx1"/>
                        </a:solidFill>
                        <a:effectLst/>
                        <a:latin typeface="Arial"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2</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3</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4</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5</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6</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7</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8</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9</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12</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Text     a</a:t>
                      </a:r>
                      <a:endParaRPr kumimoji="0" lang="en-US" sz="1400" b="0" i="0" u="none" strike="noStrike" cap="none" normalizeH="0" baseline="0">
                        <a:ln>
                          <a:noFill/>
                        </a:ln>
                        <a:solidFill>
                          <a:schemeClr val="tx1"/>
                        </a:solidFill>
                        <a:effectLst/>
                        <a:latin typeface="Arial"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301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Pattern  p</a:t>
                      </a:r>
                      <a:endParaRPr kumimoji="0" lang="en-US" sz="1400" b="0" i="0" u="none" strike="noStrike" cap="none" normalizeH="0" baseline="0">
                        <a:ln>
                          <a:noFill/>
                        </a:ln>
                        <a:solidFill>
                          <a:schemeClr val="tx1"/>
                        </a:solidFill>
                        <a:effectLst/>
                        <a:latin typeface="Arial"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317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333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3396" name="Text Box 383">
            <a:extLst>
              <a:ext uri="{FF2B5EF4-FFF2-40B4-BE49-F238E27FC236}">
                <a16:creationId xmlns:a16="http://schemas.microsoft.com/office/drawing/2014/main" id="{10CFFEE6-167A-45F5-A2C2-42769740C4E4}"/>
              </a:ext>
            </a:extLst>
          </p:cNvPr>
          <p:cNvSpPr txBox="1">
            <a:spLocks noChangeArrowheads="1"/>
          </p:cNvSpPr>
          <p:nvPr/>
        </p:nvSpPr>
        <p:spPr bwMode="auto">
          <a:xfrm>
            <a:off x="533400" y="4114800"/>
            <a:ext cx="8229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Thus the size of the text a n = 13 and the pattern's one is  m = 6.</a:t>
            </a:r>
          </a:p>
          <a:p>
            <a:pPr eaLnBrk="1" hangingPunct="1"/>
            <a:r>
              <a:rPr lang="en-US" altLang="en-US" sz="2000"/>
              <a:t>At a high level, the KMP algorithm is similar to the naive algorithm: it considers shifts in order from 0 to n-m, and determines if the pattern matches at that shift. The difference is that the KMP algorithm uses information gleaned from partial matches of the pattern and text to skip over shifts that are guaranteed not to result in a match.</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E759D525-2939-41CF-9460-46877DE2151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4339" name="Slide Number Placeholder 5">
            <a:extLst>
              <a:ext uri="{FF2B5EF4-FFF2-40B4-BE49-F238E27FC236}">
                <a16:creationId xmlns:a16="http://schemas.microsoft.com/office/drawing/2014/main" id="{02E57FA9-C64C-4ECB-AEED-2538799EAF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1B76B24F-DABE-42CD-B73D-E0ACE18230EB}" type="slidenum">
              <a:rPr lang="en-US" altLang="en-US" sz="1200">
                <a:solidFill>
                  <a:srgbClr val="898989"/>
                </a:solidFill>
              </a:rPr>
              <a:pPr eaLnBrk="1" hangingPunct="1"/>
              <a:t>12</a:t>
            </a:fld>
            <a:r>
              <a:rPr lang="en-US" altLang="en-US" sz="1200">
                <a:solidFill>
                  <a:srgbClr val="898989"/>
                </a:solidFill>
              </a:rPr>
              <a:t>/47</a:t>
            </a:r>
          </a:p>
        </p:txBody>
      </p:sp>
      <p:sp>
        <p:nvSpPr>
          <p:cNvPr id="14340" name="Rectangle 2">
            <a:extLst>
              <a:ext uri="{FF2B5EF4-FFF2-40B4-BE49-F238E27FC236}">
                <a16:creationId xmlns:a16="http://schemas.microsoft.com/office/drawing/2014/main" id="{6C3A10E4-5F58-4E4C-AF1B-EF105BAF7CDC}"/>
              </a:ext>
            </a:extLst>
          </p:cNvPr>
          <p:cNvSpPr>
            <a:spLocks noGrp="1"/>
          </p:cNvSpPr>
          <p:nvPr>
            <p:ph type="title"/>
          </p:nvPr>
        </p:nvSpPr>
        <p:spPr>
          <a:xfrm>
            <a:off x="457200" y="304800"/>
            <a:ext cx="8229600" cy="641350"/>
          </a:xfrm>
          <a:noFill/>
        </p:spPr>
        <p:txBody>
          <a:bodyPr>
            <a:spAutoFit/>
          </a:bodyPr>
          <a:lstStyle/>
          <a:p>
            <a:r>
              <a:rPr lang="en-US" altLang="en-US" sz="3600" b="1">
                <a:solidFill>
                  <a:srgbClr val="CC3300"/>
                </a:solidFill>
                <a:latin typeface="Calibri" panose="020F0502020204030204" pitchFamily="34" charset="0"/>
              </a:rPr>
              <a:t>The Knuth-Morris-Pratt Algorithm - 3</a:t>
            </a:r>
          </a:p>
        </p:txBody>
      </p:sp>
      <p:sp>
        <p:nvSpPr>
          <p:cNvPr id="14341" name="Rectangle 4">
            <a:extLst>
              <a:ext uri="{FF2B5EF4-FFF2-40B4-BE49-F238E27FC236}">
                <a16:creationId xmlns:a16="http://schemas.microsoft.com/office/drawing/2014/main" id="{58B64336-E2CC-41CE-A06A-41A69C8D4695}"/>
              </a:ext>
            </a:extLst>
          </p:cNvPr>
          <p:cNvSpPr>
            <a:spLocks noChangeArrowheads="1"/>
          </p:cNvSpPr>
          <p:nvPr/>
        </p:nvSpPr>
        <p:spPr bwMode="auto">
          <a:xfrm>
            <a:off x="0" y="1951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en-US" altLang="en-US" sz="1800"/>
          </a:p>
        </p:txBody>
      </p:sp>
      <p:graphicFrame>
        <p:nvGraphicFramePr>
          <p:cNvPr id="460805" name="Group 5">
            <a:extLst>
              <a:ext uri="{FF2B5EF4-FFF2-40B4-BE49-F238E27FC236}">
                <a16:creationId xmlns:a16="http://schemas.microsoft.com/office/drawing/2014/main" id="{BA12EFDA-3278-4C5A-83EC-D2F091E474B2}"/>
              </a:ext>
            </a:extLst>
          </p:cNvPr>
          <p:cNvGraphicFramePr>
            <a:graphicFrameLocks noGrp="1"/>
          </p:cNvGraphicFramePr>
          <p:nvPr/>
        </p:nvGraphicFramePr>
        <p:xfrm>
          <a:off x="838200" y="990600"/>
          <a:ext cx="7391400" cy="1524000"/>
        </p:xfrm>
        <a:graphic>
          <a:graphicData uri="http://schemas.openxmlformats.org/drawingml/2006/table">
            <a:tbl>
              <a:tblPr/>
              <a:tblGrid>
                <a:gridCol w="1120775">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1013">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1012">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Index    i</a:t>
                      </a:r>
                      <a:endParaRPr kumimoji="0" lang="en-US" sz="1400" b="0" i="0" u="none" strike="noStrike" cap="none" normalizeH="0" baseline="0">
                        <a:ln>
                          <a:noFill/>
                        </a:ln>
                        <a:solidFill>
                          <a:schemeClr val="tx1"/>
                        </a:solidFill>
                        <a:effectLst/>
                        <a:latin typeface="Arial"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2</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3</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4</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5</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6</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7</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8</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9</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12</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Text     a</a:t>
                      </a:r>
                      <a:endParaRPr kumimoji="0" lang="en-US" sz="1400" b="0" i="0" u="none" strike="noStrike" cap="none" normalizeH="0" baseline="0">
                        <a:ln>
                          <a:noFill/>
                        </a:ln>
                        <a:solidFill>
                          <a:schemeClr val="tx1"/>
                        </a:solidFill>
                        <a:effectLst/>
                        <a:latin typeface="Arial"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301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Pattern  p</a:t>
                      </a:r>
                      <a:endParaRPr kumimoji="0" lang="en-US" sz="1400" b="0" i="0" u="none" strike="noStrike" cap="none" normalizeH="0" baseline="0">
                        <a:ln>
                          <a:noFill/>
                        </a:ln>
                        <a:solidFill>
                          <a:schemeClr val="tx1"/>
                        </a:solidFill>
                        <a:effectLst/>
                        <a:latin typeface="Arial"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317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333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4419" name="Text Box 94">
            <a:extLst>
              <a:ext uri="{FF2B5EF4-FFF2-40B4-BE49-F238E27FC236}">
                <a16:creationId xmlns:a16="http://schemas.microsoft.com/office/drawing/2014/main" id="{FB1FE084-2BE2-4C2F-BF73-536D53CF424E}"/>
              </a:ext>
            </a:extLst>
          </p:cNvPr>
          <p:cNvSpPr txBox="1">
            <a:spLocks noChangeArrowheads="1"/>
          </p:cNvSpPr>
          <p:nvPr/>
        </p:nvSpPr>
        <p:spPr bwMode="auto">
          <a:xfrm>
            <a:off x="304800" y="2646363"/>
            <a:ext cx="861060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700"/>
              <a:t>We call the starting position for a matching is r. Thus, for the first matching  r = 0. We starting to compare  a[i] with  p[j], j = 0, 1, 2, ..., m-1; i = r+j. The result is:</a:t>
            </a:r>
          </a:p>
          <a:p>
            <a:pPr eaLnBrk="1" hangingPunct="1"/>
            <a:r>
              <a:rPr lang="en-US" altLang="en-US" sz="1700"/>
              <a:t>  	a[0] = p[0], a[1] = p[1], a[2] = p[2], a[3] = p[3], a[4] </a:t>
            </a:r>
            <a:r>
              <a:rPr lang="en-US" altLang="en-US" sz="1700">
                <a:sym typeface="Symbol" panose="05050102010706020507" pitchFamily="18" charset="2"/>
              </a:rPr>
              <a:t></a:t>
            </a:r>
            <a:r>
              <a:rPr lang="en-US" altLang="en-US" sz="1700"/>
              <a:t> p[4]		(1)</a:t>
            </a:r>
          </a:p>
          <a:p>
            <a:pPr eaLnBrk="1" hangingPunct="1"/>
            <a:r>
              <a:rPr lang="en-US" altLang="en-US" sz="1700"/>
              <a:t>Thus r = 0 is a wrong "starting position". The first wrong position is  j = k = 4. By Brute-Force (BF) algorithm, we set r' = r+1 = 1 and starting new matching by comparing:</a:t>
            </a:r>
          </a:p>
          <a:p>
            <a:pPr eaLnBrk="1" hangingPunct="1"/>
            <a:r>
              <a:rPr lang="en-US" altLang="en-US" sz="1700"/>
              <a:t>(a[1],p[0]), (a[2],p[1]), (a[3],p[2]), (a[4], p[3]),...  </a:t>
            </a:r>
          </a:p>
          <a:p>
            <a:pPr eaLnBrk="1" hangingPunct="1"/>
            <a:r>
              <a:rPr lang="en-US" altLang="en-US" sz="1700"/>
              <a:t>However from (1) we can replace the above comparing with the following:</a:t>
            </a:r>
            <a:endParaRPr lang="en-US" altLang="en-US" sz="1700" b="1"/>
          </a:p>
          <a:p>
            <a:pPr eaLnBrk="1" hangingPunct="1"/>
            <a:r>
              <a:rPr lang="en-US" altLang="en-US" sz="1700" b="1"/>
              <a:t>	(p[1],p[0]), (p[2],p[1]), (p[3],p[2])</a:t>
            </a:r>
            <a:r>
              <a:rPr lang="en-US" altLang="en-US" sz="1700"/>
              <a:t>,  (a[4],p[3]),... </a:t>
            </a:r>
          </a:p>
          <a:p>
            <a:pPr eaLnBrk="1" hangingPunct="1"/>
            <a:r>
              <a:rPr lang="en-US" altLang="en-US" sz="1700"/>
              <a:t>In the general case:</a:t>
            </a:r>
            <a:endParaRPr lang="en-US" altLang="en-US" sz="1700" b="1"/>
          </a:p>
          <a:p>
            <a:pPr eaLnBrk="1" hangingPunct="1"/>
            <a:r>
              <a:rPr lang="en-US" altLang="en-US" sz="1700" b="1"/>
              <a:t>	 (p[1],p[0]), (p[2],p[1]), ..., (p[k-1],p[k-2])</a:t>
            </a:r>
            <a:r>
              <a:rPr lang="en-US" altLang="en-US" sz="1700"/>
              <a:t>,  (a[k],p[k-1]),...</a:t>
            </a:r>
          </a:p>
          <a:p>
            <a:pPr eaLnBrk="1" hangingPunct="1"/>
            <a:r>
              <a:rPr lang="en-US" altLang="en-US" sz="1700"/>
              <a:t>The bold comparisions based on the pattern only and can be pre-done. These can be done by sliding a copy pp of the pattern to right 1 position. We can see that in the given example this comparision is wrong.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662A3559-6080-4985-90E1-030802E77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5363" name="Slide Number Placeholder 5">
            <a:extLst>
              <a:ext uri="{FF2B5EF4-FFF2-40B4-BE49-F238E27FC236}">
                <a16:creationId xmlns:a16="http://schemas.microsoft.com/office/drawing/2014/main" id="{079D8A5C-8890-44F5-8CA8-1791E3D0E3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EB48509E-5BF7-4BC1-BEDB-690CBA79E3D3}" type="slidenum">
              <a:rPr lang="en-US" altLang="en-US" sz="1200">
                <a:solidFill>
                  <a:srgbClr val="898989"/>
                </a:solidFill>
              </a:rPr>
              <a:pPr eaLnBrk="1" hangingPunct="1"/>
              <a:t>13</a:t>
            </a:fld>
            <a:r>
              <a:rPr lang="en-US" altLang="en-US" sz="1200">
                <a:solidFill>
                  <a:srgbClr val="898989"/>
                </a:solidFill>
              </a:rPr>
              <a:t>/47</a:t>
            </a:r>
          </a:p>
        </p:txBody>
      </p:sp>
      <p:sp>
        <p:nvSpPr>
          <p:cNvPr id="15364" name="Rectangle 2">
            <a:extLst>
              <a:ext uri="{FF2B5EF4-FFF2-40B4-BE49-F238E27FC236}">
                <a16:creationId xmlns:a16="http://schemas.microsoft.com/office/drawing/2014/main" id="{758C8440-43AC-490A-B505-5C3263513427}"/>
              </a:ext>
            </a:extLst>
          </p:cNvPr>
          <p:cNvSpPr>
            <a:spLocks noGrp="1"/>
          </p:cNvSpPr>
          <p:nvPr>
            <p:ph type="title"/>
          </p:nvPr>
        </p:nvSpPr>
        <p:spPr>
          <a:xfrm>
            <a:off x="457200" y="304800"/>
            <a:ext cx="8229600" cy="641350"/>
          </a:xfrm>
          <a:noFill/>
        </p:spPr>
        <p:txBody>
          <a:bodyPr>
            <a:spAutoFit/>
          </a:bodyPr>
          <a:lstStyle/>
          <a:p>
            <a:r>
              <a:rPr lang="en-US" altLang="en-US" sz="3600" b="1">
                <a:solidFill>
                  <a:srgbClr val="CC3300"/>
                </a:solidFill>
                <a:latin typeface="Calibri" panose="020F0502020204030204" pitchFamily="34" charset="0"/>
              </a:rPr>
              <a:t>The Knuth-Morris-Pratt Algorithm - 4</a:t>
            </a:r>
          </a:p>
        </p:txBody>
      </p:sp>
      <p:sp>
        <p:nvSpPr>
          <p:cNvPr id="15365" name="Rectangle 3">
            <a:extLst>
              <a:ext uri="{FF2B5EF4-FFF2-40B4-BE49-F238E27FC236}">
                <a16:creationId xmlns:a16="http://schemas.microsoft.com/office/drawing/2014/main" id="{52B84164-F6CE-4239-AD82-F40E5531D4C8}"/>
              </a:ext>
            </a:extLst>
          </p:cNvPr>
          <p:cNvSpPr>
            <a:spLocks noChangeArrowheads="1"/>
          </p:cNvSpPr>
          <p:nvPr/>
        </p:nvSpPr>
        <p:spPr bwMode="auto">
          <a:xfrm>
            <a:off x="0" y="1951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en-US" altLang="en-US" sz="1800"/>
          </a:p>
        </p:txBody>
      </p:sp>
      <p:graphicFrame>
        <p:nvGraphicFramePr>
          <p:cNvPr id="462941" name="Group 93">
            <a:extLst>
              <a:ext uri="{FF2B5EF4-FFF2-40B4-BE49-F238E27FC236}">
                <a16:creationId xmlns:a16="http://schemas.microsoft.com/office/drawing/2014/main" id="{75D10A18-3923-4D0E-B178-FA799511BEBD}"/>
              </a:ext>
            </a:extLst>
          </p:cNvPr>
          <p:cNvGraphicFramePr>
            <a:graphicFrameLocks noGrp="1"/>
          </p:cNvGraphicFramePr>
          <p:nvPr/>
        </p:nvGraphicFramePr>
        <p:xfrm>
          <a:off x="838200" y="990600"/>
          <a:ext cx="7391400" cy="1524000"/>
        </p:xfrm>
        <a:graphic>
          <a:graphicData uri="http://schemas.openxmlformats.org/drawingml/2006/table">
            <a:tbl>
              <a:tblPr/>
              <a:tblGrid>
                <a:gridCol w="1120775">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1013">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1012">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Index    i</a:t>
                      </a:r>
                      <a:endParaRPr kumimoji="0" lang="en-US" sz="1400" b="0" i="0" u="none" strike="noStrike" cap="none" normalizeH="0" baseline="0">
                        <a:ln>
                          <a:noFill/>
                        </a:ln>
                        <a:solidFill>
                          <a:schemeClr val="tx1"/>
                        </a:solidFill>
                        <a:effectLst/>
                        <a:latin typeface="Arial"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2</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3</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4</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5</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6</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7</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8</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9</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Times New Roman" pitchFamily="18" charset="0"/>
                          <a:cs typeface="Times New Roman" pitchFamily="18" charset="0"/>
                        </a:rPr>
                        <a:t>12</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Text     a</a:t>
                      </a:r>
                      <a:endParaRPr kumimoji="0" lang="en-US" sz="1400" b="0" i="0" u="none" strike="noStrike" cap="none" normalizeH="0" baseline="0">
                        <a:ln>
                          <a:noFill/>
                        </a:ln>
                        <a:solidFill>
                          <a:schemeClr val="tx1"/>
                        </a:solidFill>
                        <a:effectLst/>
                        <a:latin typeface="Arial"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301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Pattern  p</a:t>
                      </a:r>
                      <a:endParaRPr kumimoji="0" lang="en-US" sz="1400" b="0" i="0" u="none" strike="noStrike" cap="none" normalizeH="0" baseline="0">
                        <a:ln>
                          <a:noFill/>
                        </a:ln>
                        <a:solidFill>
                          <a:schemeClr val="tx1"/>
                        </a:solidFill>
                        <a:effectLst/>
                        <a:latin typeface="Arial"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317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a:ln>
                            <a:noFill/>
                          </a:ln>
                          <a:solidFill>
                            <a:schemeClr val="tx1"/>
                          </a:solidFill>
                          <a:effectLst/>
                          <a:latin typeface="Calibri" pitchFamily="34" charset="0"/>
                        </a:rPr>
                        <a:t>Slide 1</a:t>
                      </a: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333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a:ln>
                            <a:noFill/>
                          </a:ln>
                          <a:solidFill>
                            <a:schemeClr val="tx1"/>
                          </a:solidFill>
                          <a:effectLst/>
                          <a:latin typeface="Calibri" pitchFamily="34" charset="0"/>
                        </a:rPr>
                        <a:t>Slide 2 (ok)</a:t>
                      </a: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a:ln>
                          <a:noFill/>
                        </a:ln>
                        <a:solidFill>
                          <a:schemeClr val="tx1"/>
                        </a:solidFill>
                        <a:effectLst/>
                        <a:latin typeface="Calibri"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5443" name="Text Box 91">
            <a:extLst>
              <a:ext uri="{FF2B5EF4-FFF2-40B4-BE49-F238E27FC236}">
                <a16:creationId xmlns:a16="http://schemas.microsoft.com/office/drawing/2014/main" id="{654AA03C-087F-4E28-A20C-CC85902C1C4C}"/>
              </a:ext>
            </a:extLst>
          </p:cNvPr>
          <p:cNvSpPr txBox="1">
            <a:spLocks noChangeArrowheads="1"/>
          </p:cNvSpPr>
          <p:nvPr/>
        </p:nvSpPr>
        <p:spPr bwMode="auto">
          <a:xfrm>
            <a:off x="304800" y="2743200"/>
            <a:ext cx="84582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Now we slide the pattern  pp  to right 2 positions and we can see the bold comparisions are matched. We can start to compare a[4] with p[2] only. </a:t>
            </a:r>
          </a:p>
          <a:p>
            <a:pPr eaLnBrk="1" hangingPunct="1"/>
            <a:r>
              <a:rPr lang="en-US" altLang="en-US" sz="2000" b="1"/>
              <a:t>(p[2],p[0]), (p[3],p[1]), </a:t>
            </a:r>
            <a:r>
              <a:rPr lang="en-US" altLang="en-US" sz="2000"/>
              <a:t> (a[4],p[2]),...</a:t>
            </a:r>
          </a:p>
          <a:p>
            <a:pPr eaLnBrk="1" hangingPunct="1"/>
            <a:endParaRPr lang="en-US" altLang="en-US" sz="2000"/>
          </a:p>
          <a:p>
            <a:pPr eaLnBrk="1" hangingPunct="1"/>
            <a:r>
              <a:rPr lang="en-US" altLang="en-US" sz="2000"/>
              <a:t>For a given pattern p, we can precalculate the so called  Knuth/Morris/Pratt </a:t>
            </a:r>
            <a:r>
              <a:rPr lang="en-US" altLang="en-US" sz="2000" b="1" i="1"/>
              <a:t>failure function</a:t>
            </a:r>
            <a:r>
              <a:rPr lang="en-US" altLang="en-US" sz="2000"/>
              <a:t> next(j) and stores them in an array T[j], where j = 0, 1, ..., m-1.</a:t>
            </a:r>
          </a:p>
          <a:p>
            <a:pPr eaLnBrk="1" hangingPunct="1"/>
            <a:r>
              <a:rPr lang="en-US" altLang="en-US" sz="2000" b="1">
                <a:solidFill>
                  <a:srgbClr val="0000CC"/>
                </a:solidFill>
              </a:rPr>
              <a:t>We define next(0) = -1, next(1) = 0. For j, 2 ≤ j ≤ m-1 the next(j) takes a value in an interval  [0, j-1].</a:t>
            </a:r>
          </a:p>
          <a:p>
            <a:pPr eaLnBrk="1" hangingPunct="1"/>
            <a:r>
              <a:rPr lang="en-US" altLang="en-US" sz="2000"/>
              <a:t>This value can be calculated by sliding a copied pp to right by some positions and comparing the values of pp with the p's values.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765D554A-672A-4C44-B4FC-1908AAAD903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6387" name="Slide Number Placeholder 5">
            <a:extLst>
              <a:ext uri="{FF2B5EF4-FFF2-40B4-BE49-F238E27FC236}">
                <a16:creationId xmlns:a16="http://schemas.microsoft.com/office/drawing/2014/main" id="{BE3F7EBC-DDD4-47AF-8146-DE3809D7F1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9D0ED96A-BFC1-4EE7-B4EA-759B83641521}" type="slidenum">
              <a:rPr lang="en-US" altLang="en-US" sz="1200">
                <a:solidFill>
                  <a:srgbClr val="898989"/>
                </a:solidFill>
              </a:rPr>
              <a:pPr eaLnBrk="1" hangingPunct="1"/>
              <a:t>14</a:t>
            </a:fld>
            <a:r>
              <a:rPr lang="en-US" altLang="en-US" sz="1200">
                <a:solidFill>
                  <a:srgbClr val="898989"/>
                </a:solidFill>
              </a:rPr>
              <a:t>/47</a:t>
            </a:r>
          </a:p>
        </p:txBody>
      </p:sp>
      <p:sp>
        <p:nvSpPr>
          <p:cNvPr id="16388" name="Rectangle 2">
            <a:extLst>
              <a:ext uri="{FF2B5EF4-FFF2-40B4-BE49-F238E27FC236}">
                <a16:creationId xmlns:a16="http://schemas.microsoft.com/office/drawing/2014/main" id="{DC53CFBA-1B19-43BB-98A8-D4C8AB41A78A}"/>
              </a:ext>
            </a:extLst>
          </p:cNvPr>
          <p:cNvSpPr>
            <a:spLocks noGrp="1"/>
          </p:cNvSpPr>
          <p:nvPr>
            <p:ph type="title"/>
          </p:nvPr>
        </p:nvSpPr>
        <p:spPr>
          <a:xfrm>
            <a:off x="457200" y="304800"/>
            <a:ext cx="8229600" cy="641350"/>
          </a:xfrm>
          <a:noFill/>
        </p:spPr>
        <p:txBody>
          <a:bodyPr>
            <a:spAutoFit/>
          </a:bodyPr>
          <a:lstStyle/>
          <a:p>
            <a:r>
              <a:rPr lang="en-US" altLang="en-US" sz="3600" b="1">
                <a:solidFill>
                  <a:srgbClr val="CC3300"/>
                </a:solidFill>
                <a:latin typeface="Calibri" panose="020F0502020204030204" pitchFamily="34" charset="0"/>
              </a:rPr>
              <a:t>The Knuth-Morris-Pratt Algorithm - 5</a:t>
            </a:r>
          </a:p>
        </p:txBody>
      </p:sp>
      <p:sp>
        <p:nvSpPr>
          <p:cNvPr id="16389" name="Rectangle 3">
            <a:extLst>
              <a:ext uri="{FF2B5EF4-FFF2-40B4-BE49-F238E27FC236}">
                <a16:creationId xmlns:a16="http://schemas.microsoft.com/office/drawing/2014/main" id="{3853F2AA-73AD-4731-8E5E-77B7C0663D15}"/>
              </a:ext>
            </a:extLst>
          </p:cNvPr>
          <p:cNvSpPr>
            <a:spLocks noChangeArrowheads="1"/>
          </p:cNvSpPr>
          <p:nvPr/>
        </p:nvSpPr>
        <p:spPr bwMode="auto">
          <a:xfrm>
            <a:off x="0" y="1951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en-US" altLang="en-US" sz="1800"/>
          </a:p>
        </p:txBody>
      </p:sp>
      <p:sp>
        <p:nvSpPr>
          <p:cNvPr id="16390" name="Text Box 91">
            <a:extLst>
              <a:ext uri="{FF2B5EF4-FFF2-40B4-BE49-F238E27FC236}">
                <a16:creationId xmlns:a16="http://schemas.microsoft.com/office/drawing/2014/main" id="{34D25ECD-4B70-4203-8074-3363B3C5A985}"/>
              </a:ext>
            </a:extLst>
          </p:cNvPr>
          <p:cNvSpPr txBox="1">
            <a:spLocks noChangeArrowheads="1"/>
          </p:cNvSpPr>
          <p:nvPr/>
        </p:nvSpPr>
        <p:spPr bwMode="auto">
          <a:xfrm>
            <a:off x="228600" y="974725"/>
            <a:ext cx="8686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In summary, a "step" of the KMP algorithm makes progress in one of two ways. Before the step, suppose that p[0,..,k-1] is already matched with a[r,..., r+k-1].</a:t>
            </a:r>
          </a:p>
          <a:p>
            <a:pPr eaLnBrk="1" hangingPunct="1"/>
            <a:r>
              <a:rPr lang="en-US" altLang="en-US" sz="2000"/>
              <a:t>If p[k] = a[r+k], the length of the match is extended, unless k = m-1, in which case we have found a complete match of the pattern in the text.</a:t>
            </a:r>
          </a:p>
          <a:p>
            <a:pPr eaLnBrk="1" hangingPunct="1"/>
            <a:r>
              <a:rPr lang="en-US" altLang="en-US" sz="2000"/>
              <a:t>If p[k] </a:t>
            </a:r>
            <a:r>
              <a:rPr lang="en-US" altLang="en-US" sz="2000">
                <a:sym typeface="Symbol" panose="05050102010706020507" pitchFamily="18" charset="2"/>
              </a:rPr>
              <a:t></a:t>
            </a:r>
            <a:r>
              <a:rPr lang="en-US" altLang="en-US" sz="2000"/>
              <a:t>  a[r + k], the pattern slides to the right to the index h = next[k]. (Thus we start to compare p[h] with a[r+k]).</a:t>
            </a:r>
          </a:p>
          <a:p>
            <a:pPr eaLnBrk="1" hangingPunct="1"/>
            <a:r>
              <a:rPr lang="en-US" altLang="en-US" sz="2000"/>
              <a:t>In either case, progress is made. The algorithm repeats such steps of progress until the end of the text is reached.</a:t>
            </a:r>
          </a:p>
          <a:p>
            <a:pPr eaLnBrk="1" hangingPunct="1"/>
            <a:endParaRPr lang="en-US" altLang="en-US" sz="2000"/>
          </a:p>
          <a:p>
            <a:pPr eaLnBrk="1" hangingPunct="1"/>
            <a:r>
              <a:rPr lang="en-US" altLang="en-US" sz="2000"/>
              <a:t>Running Time</a:t>
            </a:r>
          </a:p>
          <a:p>
            <a:pPr eaLnBrk="1" hangingPunct="1"/>
            <a:r>
              <a:rPr lang="en-US" altLang="en-US" sz="2000"/>
              <a:t>Each time through the loop, either we increase i or we slide the pattern right. Both of these events can occur at most n times, and so the repeat loop is executed at most 2n times. The cost of each iteration of the repeat loop is O(1). Therefore, the running time is O(n), assuming that the values (q) are already computed.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EFAB6761-B137-4B8C-8852-D7EBE437C61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7411" name="Slide Number Placeholder 5">
            <a:extLst>
              <a:ext uri="{FF2B5EF4-FFF2-40B4-BE49-F238E27FC236}">
                <a16:creationId xmlns:a16="http://schemas.microsoft.com/office/drawing/2014/main" id="{7CF5677A-181D-46AE-ABFB-B8E2C12C0E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D67042C4-19EB-41FE-8E10-7CFF572BDF0A}" type="slidenum">
              <a:rPr lang="en-US" altLang="en-US" sz="1200">
                <a:solidFill>
                  <a:srgbClr val="898989"/>
                </a:solidFill>
              </a:rPr>
              <a:pPr eaLnBrk="1" hangingPunct="1"/>
              <a:t>15</a:t>
            </a:fld>
            <a:r>
              <a:rPr lang="en-US" altLang="en-US" sz="1200">
                <a:solidFill>
                  <a:srgbClr val="898989"/>
                </a:solidFill>
              </a:rPr>
              <a:t>/47</a:t>
            </a:r>
          </a:p>
        </p:txBody>
      </p:sp>
      <p:sp>
        <p:nvSpPr>
          <p:cNvPr id="17412" name="Rectangle 2">
            <a:extLst>
              <a:ext uri="{FF2B5EF4-FFF2-40B4-BE49-F238E27FC236}">
                <a16:creationId xmlns:a16="http://schemas.microsoft.com/office/drawing/2014/main" id="{5BCEEC34-07EA-401A-B3B7-BF300FA5FA20}"/>
              </a:ext>
            </a:extLst>
          </p:cNvPr>
          <p:cNvSpPr>
            <a:spLocks noGrp="1"/>
          </p:cNvSpPr>
          <p:nvPr>
            <p:ph type="title"/>
          </p:nvPr>
        </p:nvSpPr>
        <p:spPr>
          <a:xfrm>
            <a:off x="457200" y="304800"/>
            <a:ext cx="8229600" cy="641350"/>
          </a:xfrm>
          <a:noFill/>
        </p:spPr>
        <p:txBody>
          <a:bodyPr>
            <a:spAutoFit/>
          </a:bodyPr>
          <a:lstStyle/>
          <a:p>
            <a:r>
              <a:rPr lang="en-US" altLang="en-US" sz="3600" b="1">
                <a:solidFill>
                  <a:srgbClr val="CC3300"/>
                </a:solidFill>
                <a:latin typeface="Calibri" panose="020F0502020204030204" pitchFamily="34" charset="0"/>
              </a:rPr>
              <a:t>The KMP Algorithm examples</a:t>
            </a:r>
          </a:p>
        </p:txBody>
      </p:sp>
      <p:sp>
        <p:nvSpPr>
          <p:cNvPr id="17413" name="Rectangle 5">
            <a:extLst>
              <a:ext uri="{FF2B5EF4-FFF2-40B4-BE49-F238E27FC236}">
                <a16:creationId xmlns:a16="http://schemas.microsoft.com/office/drawing/2014/main" id="{71A97671-10C7-4A47-87A7-3992533708AE}"/>
              </a:ext>
            </a:extLst>
          </p:cNvPr>
          <p:cNvSpPr>
            <a:spLocks noChangeArrowheads="1"/>
          </p:cNvSpPr>
          <p:nvPr/>
        </p:nvSpPr>
        <p:spPr bwMode="auto">
          <a:xfrm>
            <a:off x="2438400" y="110807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800"/>
              <a:t>Example 1:</a:t>
            </a:r>
          </a:p>
        </p:txBody>
      </p:sp>
      <p:graphicFrame>
        <p:nvGraphicFramePr>
          <p:cNvPr id="464956" name="Group 60">
            <a:extLst>
              <a:ext uri="{FF2B5EF4-FFF2-40B4-BE49-F238E27FC236}">
                <a16:creationId xmlns:a16="http://schemas.microsoft.com/office/drawing/2014/main" id="{430D4D94-B084-40CC-9AB7-BF90E66D3B8F}"/>
              </a:ext>
            </a:extLst>
          </p:cNvPr>
          <p:cNvGraphicFramePr>
            <a:graphicFrameLocks noGrp="1"/>
          </p:cNvGraphicFramePr>
          <p:nvPr/>
        </p:nvGraphicFramePr>
        <p:xfrm>
          <a:off x="2438400" y="1474788"/>
          <a:ext cx="2781300" cy="1130300"/>
        </p:xfrm>
        <a:graphic>
          <a:graphicData uri="http://schemas.openxmlformats.org/drawingml/2006/table">
            <a:tbl>
              <a:tblPr/>
              <a:tblGrid>
                <a:gridCol w="4000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0675">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tblGrid>
              <a:tr h="396875">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Arial Unicode MS" pitchFamily="34" charset="-128"/>
                        <a:cs typeface="Courier New" pitchFamily="49"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Unicode MS" pitchFamily="34" charset="-128"/>
                          <a:cs typeface="Courier New" pitchFamily="49" charset="0"/>
                        </a:rPr>
                        <a:t>i</a:t>
                      </a:r>
                      <a:endParaRPr kumimoji="0" lang="en-US" sz="1800" b="0" i="0" u="none" strike="noStrike" cap="none" normalizeH="0" baseline="0">
                        <a:ln>
                          <a:noFill/>
                        </a:ln>
                        <a:solidFill>
                          <a:schemeClr val="tx1"/>
                        </a:solidFill>
                        <a:effectLst/>
                        <a:latin typeface="Arial" charset="0"/>
                      </a:endParaRPr>
                    </a:p>
                  </a:txBody>
                  <a:tcPr anchor="ctr" horzOverflow="overflow">
                    <a:lnL cap="flat">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2</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3</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4</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5</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6</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366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Unicode MS" pitchFamily="34" charset="-128"/>
                          <a:cs typeface="Courier New" pitchFamily="49" charset="0"/>
                        </a:rPr>
                        <a:t>p[i]</a:t>
                      </a:r>
                      <a:endParaRPr kumimoji="0" lang="en-US" sz="1800" b="0" i="0" u="none" strike="noStrike" cap="none" normalizeH="0" baseline="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B</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C</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D</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B</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D</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cap="flat">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366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Unicode MS" pitchFamily="34" charset="-128"/>
                          <a:cs typeface="Courier New" pitchFamily="49" charset="0"/>
                        </a:rPr>
                        <a:t>T[i]</a:t>
                      </a:r>
                      <a:endParaRPr kumimoji="0" lang="en-US" sz="1800" b="0" i="0" u="none" strike="noStrike" cap="none" normalizeH="0" baseline="0">
                        <a:ln>
                          <a:noFill/>
                        </a:ln>
                        <a:solidFill>
                          <a:schemeClr val="tx1"/>
                        </a:solidFill>
                        <a:effectLst/>
                        <a:latin typeface="Arial" charset="0"/>
                      </a:endParaRPr>
                    </a:p>
                  </a:txBody>
                  <a:tcPr anchor="ctr" horzOverflow="overflow">
                    <a:lnL cap="flat">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2</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cap="flat">
                      <a:noFill/>
                    </a:lnR>
                    <a:lnT>
                      <a:noFill/>
                    </a:lnT>
                    <a:lnB cap="flat">
                      <a:noFill/>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7439" name="Rectangle 61">
            <a:extLst>
              <a:ext uri="{FF2B5EF4-FFF2-40B4-BE49-F238E27FC236}">
                <a16:creationId xmlns:a16="http://schemas.microsoft.com/office/drawing/2014/main" id="{4B2BF1E0-917B-46C8-B010-53702964C4C1}"/>
              </a:ext>
            </a:extLst>
          </p:cNvPr>
          <p:cNvSpPr>
            <a:spLocks noChangeArrowheads="1"/>
          </p:cNvSpPr>
          <p:nvPr/>
        </p:nvSpPr>
        <p:spPr bwMode="auto">
          <a:xfrm>
            <a:off x="2438400" y="26050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800"/>
              <a:t>Example 2:</a:t>
            </a:r>
          </a:p>
        </p:txBody>
      </p:sp>
      <p:graphicFrame>
        <p:nvGraphicFramePr>
          <p:cNvPr id="465024" name="Group 128">
            <a:extLst>
              <a:ext uri="{FF2B5EF4-FFF2-40B4-BE49-F238E27FC236}">
                <a16:creationId xmlns:a16="http://schemas.microsoft.com/office/drawing/2014/main" id="{84368912-BAD1-4ADC-B320-CD807393CDD6}"/>
              </a:ext>
            </a:extLst>
          </p:cNvPr>
          <p:cNvGraphicFramePr>
            <a:graphicFrameLocks noGrp="1"/>
          </p:cNvGraphicFramePr>
          <p:nvPr/>
        </p:nvGraphicFramePr>
        <p:xfrm>
          <a:off x="2438400" y="2971800"/>
          <a:ext cx="3422650" cy="1130300"/>
        </p:xfrm>
        <a:graphic>
          <a:graphicData uri="http://schemas.openxmlformats.org/drawingml/2006/table">
            <a:tbl>
              <a:tblPr/>
              <a:tblGrid>
                <a:gridCol w="4000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0675">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tblGrid>
              <a:tr h="396875">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Arial Unicode MS" pitchFamily="34" charset="-128"/>
                        <a:cs typeface="Courier New" pitchFamily="49"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Unicode MS" pitchFamily="34" charset="-128"/>
                          <a:cs typeface="Courier New" pitchFamily="49" charset="0"/>
                        </a:rPr>
                        <a:t>i</a:t>
                      </a:r>
                      <a:endParaRPr kumimoji="0" lang="en-US" sz="1800" b="0" i="0" u="none" strike="noStrike" cap="none" normalizeH="0" baseline="0">
                        <a:ln>
                          <a:noFill/>
                        </a:ln>
                        <a:solidFill>
                          <a:schemeClr val="tx1"/>
                        </a:solidFill>
                        <a:effectLst/>
                        <a:latin typeface="Arial" charset="0"/>
                      </a:endParaRPr>
                    </a:p>
                  </a:txBody>
                  <a:tcPr anchor="ctr" horzOverflow="overflow">
                    <a:lnL cap="flat">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2</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3</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4</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5</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6</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7</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8</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366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Unicode MS" pitchFamily="34" charset="-128"/>
                          <a:cs typeface="Courier New" pitchFamily="49" charset="0"/>
                        </a:rPr>
                        <a:t>p[i]</a:t>
                      </a:r>
                      <a:endParaRPr kumimoji="0" lang="en-US" sz="1800" b="0" i="0" u="none" strike="noStrike" cap="none" normalizeH="0" baseline="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B</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C</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B</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B</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C</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cap="flat">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366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Unicode MS" pitchFamily="34" charset="-128"/>
                          <a:cs typeface="Courier New" pitchFamily="49" charset="0"/>
                        </a:rPr>
                        <a:t>T[i]</a:t>
                      </a:r>
                      <a:endParaRPr kumimoji="0" lang="en-US" sz="1800" b="0" i="0" u="none" strike="noStrike" cap="none" normalizeH="0" baseline="0">
                        <a:ln>
                          <a:noFill/>
                        </a:ln>
                        <a:solidFill>
                          <a:schemeClr val="tx1"/>
                        </a:solidFill>
                        <a:effectLst/>
                        <a:latin typeface="Arial" charset="0"/>
                      </a:endParaRPr>
                    </a:p>
                  </a:txBody>
                  <a:tcPr anchor="ctr" horzOverflow="overflow">
                    <a:lnL cap="flat">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2</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3</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2</a:t>
                      </a:r>
                      <a:endParaRPr kumimoji="0" lang="en-US" sz="1800" b="0" i="0" u="none" strike="noStrike" cap="none" normalizeH="0" baseline="0">
                        <a:ln>
                          <a:noFill/>
                        </a:ln>
                        <a:solidFill>
                          <a:schemeClr val="tx1"/>
                        </a:solidFill>
                        <a:effectLst/>
                        <a:latin typeface="Arial" charset="0"/>
                      </a:endParaRPr>
                    </a:p>
                  </a:txBody>
                  <a:tcPr anchor="ctr" horzOverflow="overflow">
                    <a:lnL>
                      <a:noFill/>
                    </a:lnL>
                    <a:lnR cap="flat">
                      <a:noFill/>
                    </a:lnR>
                    <a:lnT>
                      <a:noFill/>
                    </a:lnT>
                    <a:lnB cap="flat">
                      <a:noFill/>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7471" name="Rectangle 133">
            <a:extLst>
              <a:ext uri="{FF2B5EF4-FFF2-40B4-BE49-F238E27FC236}">
                <a16:creationId xmlns:a16="http://schemas.microsoft.com/office/drawing/2014/main" id="{8233A309-FA64-4BB7-967C-0FA22FF81AC6}"/>
              </a:ext>
            </a:extLst>
          </p:cNvPr>
          <p:cNvSpPr>
            <a:spLocks noChangeArrowheads="1"/>
          </p:cNvSpPr>
          <p:nvPr/>
        </p:nvSpPr>
        <p:spPr bwMode="auto">
          <a:xfrm>
            <a:off x="533400" y="42672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800"/>
              <a:t>Example 3:</a:t>
            </a:r>
          </a:p>
        </p:txBody>
      </p:sp>
      <p:graphicFrame>
        <p:nvGraphicFramePr>
          <p:cNvPr id="465192" name="Group 296">
            <a:extLst>
              <a:ext uri="{FF2B5EF4-FFF2-40B4-BE49-F238E27FC236}">
                <a16:creationId xmlns:a16="http://schemas.microsoft.com/office/drawing/2014/main" id="{7DA54D65-93F1-4BCC-A896-E048658B2E7B}"/>
              </a:ext>
            </a:extLst>
          </p:cNvPr>
          <p:cNvGraphicFramePr>
            <a:graphicFrameLocks noGrp="1"/>
          </p:cNvGraphicFramePr>
          <p:nvPr/>
        </p:nvGraphicFramePr>
        <p:xfrm>
          <a:off x="209550" y="4724400"/>
          <a:ext cx="8629650" cy="1281113"/>
        </p:xfrm>
        <a:graphic>
          <a:graphicData uri="http://schemas.openxmlformats.org/drawingml/2006/table">
            <a:tbl>
              <a:tblPr/>
              <a:tblGrid>
                <a:gridCol w="4000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gridCol w="457200">
                  <a:extLst>
                    <a:ext uri="{9D8B030D-6E8A-4147-A177-3AD203B41FA5}">
                      <a16:colId xmlns:a16="http://schemas.microsoft.com/office/drawing/2014/main" val="20015"/>
                    </a:ext>
                  </a:extLst>
                </a:gridCol>
                <a:gridCol w="457200">
                  <a:extLst>
                    <a:ext uri="{9D8B030D-6E8A-4147-A177-3AD203B41FA5}">
                      <a16:colId xmlns:a16="http://schemas.microsoft.com/office/drawing/2014/main" val="20016"/>
                    </a:ext>
                  </a:extLst>
                </a:gridCol>
                <a:gridCol w="45720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tblGrid>
              <a:tr h="396678">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Arial Unicode MS" pitchFamily="34" charset="-128"/>
                        <a:cs typeface="Courier New" pitchFamily="49"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Unicode MS" pitchFamily="34" charset="-128"/>
                          <a:cs typeface="Courier New" pitchFamily="49" charset="0"/>
                        </a:rPr>
                        <a:t>i</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cap="flat">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01</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02</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03</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04</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05</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06</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07</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08</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09</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11</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12</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13</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14</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15</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16</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17</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cap="flat">
                      <a:noFill/>
                    </a:lnR>
                    <a:lnT cap="fla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51790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Unicode MS" pitchFamily="34" charset="-128"/>
                          <a:cs typeface="Courier New" pitchFamily="49" charset="0"/>
                        </a:rPr>
                        <a:t>p[i]</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cap="flat">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P</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R</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T</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I</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C</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I</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P</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T</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E</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a:ln>
                          <a:noFill/>
                        </a:ln>
                        <a:solidFill>
                          <a:schemeClr val="tx1"/>
                        </a:solidFill>
                        <a:effectLst/>
                        <a:latin typeface="Calibri"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I</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N</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a:ln>
                          <a:noFill/>
                        </a:ln>
                        <a:solidFill>
                          <a:schemeClr val="tx1"/>
                        </a:solidFill>
                        <a:effectLst/>
                        <a:latin typeface="Calibri"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P</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R</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cap="flat">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366531">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Unicode MS" pitchFamily="34" charset="-128"/>
                          <a:cs typeface="Courier New" pitchFamily="49" charset="0"/>
                        </a:rPr>
                        <a:t>T[i]</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cap="flat">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2</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0</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1</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2</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cap="flat">
                      <a:noFill/>
                    </a:lnR>
                    <a:lnT>
                      <a:noFill/>
                    </a:lnT>
                    <a:lnB cap="flat">
                      <a:noFill/>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55188274-64A3-4A57-9BA5-96A51EDB043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8435" name="Slide Number Placeholder 5">
            <a:extLst>
              <a:ext uri="{FF2B5EF4-FFF2-40B4-BE49-F238E27FC236}">
                <a16:creationId xmlns:a16="http://schemas.microsoft.com/office/drawing/2014/main" id="{7FF17524-0234-402B-8A79-F6AC3C770C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84E241F0-EAD8-446F-BC2F-9A5637FAAF33}" type="slidenum">
              <a:rPr lang="en-US" altLang="en-US" sz="1200">
                <a:solidFill>
                  <a:srgbClr val="898989"/>
                </a:solidFill>
              </a:rPr>
              <a:pPr eaLnBrk="1" hangingPunct="1"/>
              <a:t>16</a:t>
            </a:fld>
            <a:r>
              <a:rPr lang="en-US" altLang="en-US" sz="1200">
                <a:solidFill>
                  <a:srgbClr val="898989"/>
                </a:solidFill>
              </a:rPr>
              <a:t>/47</a:t>
            </a:r>
          </a:p>
        </p:txBody>
      </p:sp>
      <p:sp>
        <p:nvSpPr>
          <p:cNvPr id="18436" name="Title 1">
            <a:extLst>
              <a:ext uri="{FF2B5EF4-FFF2-40B4-BE49-F238E27FC236}">
                <a16:creationId xmlns:a16="http://schemas.microsoft.com/office/drawing/2014/main" id="{5295711B-D582-43A3-99C9-57DD3C1892D4}"/>
              </a:ext>
            </a:extLst>
          </p:cNvPr>
          <p:cNvSpPr>
            <a:spLocks noGrp="1"/>
          </p:cNvSpPr>
          <p:nvPr>
            <p:ph type="title" idx="4294967295"/>
          </p:nvPr>
        </p:nvSpPr>
        <p:spPr>
          <a:xfrm>
            <a:off x="460375" y="441325"/>
            <a:ext cx="8229600" cy="701675"/>
          </a:xfrm>
        </p:spPr>
        <p:txBody>
          <a:bodyPr>
            <a:spAutoFit/>
          </a:bodyPr>
          <a:lstStyle/>
          <a:p>
            <a:r>
              <a:rPr lang="en-US" altLang="en-US" sz="4000" b="1">
                <a:solidFill>
                  <a:srgbClr val="CC3300"/>
                </a:solidFill>
              </a:rPr>
              <a:t>Data Compression - 1</a:t>
            </a:r>
          </a:p>
        </p:txBody>
      </p:sp>
      <p:sp>
        <p:nvSpPr>
          <p:cNvPr id="18437" name="Content Placeholder 4">
            <a:extLst>
              <a:ext uri="{FF2B5EF4-FFF2-40B4-BE49-F238E27FC236}">
                <a16:creationId xmlns:a16="http://schemas.microsoft.com/office/drawing/2014/main" id="{24FD1F9E-1A52-46FD-8FA5-67CCEF7DE960}"/>
              </a:ext>
            </a:extLst>
          </p:cNvPr>
          <p:cNvSpPr>
            <a:spLocks noGrp="1"/>
          </p:cNvSpPr>
          <p:nvPr>
            <p:ph sz="quarter" idx="4294967295"/>
          </p:nvPr>
        </p:nvSpPr>
        <p:spPr>
          <a:xfrm>
            <a:off x="457200" y="1319213"/>
            <a:ext cx="8229600" cy="3673475"/>
          </a:xfrm>
        </p:spPr>
        <p:txBody>
          <a:bodyPr>
            <a:spAutoFit/>
          </a:bodyPr>
          <a:lstStyle/>
          <a:p>
            <a:pPr marL="319088" indent="-319088"/>
            <a:r>
              <a:rPr lang="en-US" altLang="en-US" sz="2500"/>
              <a:t>“In computer science and information theory, </a:t>
            </a:r>
            <a:r>
              <a:rPr lang="en-US" altLang="en-US" sz="2500" b="1"/>
              <a:t>data compression</a:t>
            </a:r>
            <a:r>
              <a:rPr lang="en-US" altLang="en-US" sz="2500"/>
              <a:t> or </a:t>
            </a:r>
            <a:r>
              <a:rPr lang="en-US" altLang="en-US" sz="2500" b="1"/>
              <a:t>source coding</a:t>
            </a:r>
            <a:r>
              <a:rPr lang="en-US" altLang="en-US" sz="2500"/>
              <a:t> is the process of encoding information using fewer bits (or other information-bearing units) than an unencoded representation would use through use of specific encoding schemes.” (Wikipedia)</a:t>
            </a:r>
          </a:p>
          <a:p>
            <a:pPr marL="319088" indent="-319088"/>
            <a:r>
              <a:rPr lang="en-US" altLang="en-US" sz="2500"/>
              <a:t>Compression reduces the consumption of storage (disks) or bandwidth.</a:t>
            </a:r>
          </a:p>
          <a:p>
            <a:pPr marL="319088" indent="-319088"/>
            <a:r>
              <a:rPr lang="en-US" altLang="en-US" sz="2500"/>
              <a:t>However, it needs processing time to restore or view the compressed code.</a:t>
            </a:r>
          </a:p>
        </p:txBody>
      </p:sp>
      <p:grpSp>
        <p:nvGrpSpPr>
          <p:cNvPr id="18438" name="Group 17">
            <a:extLst>
              <a:ext uri="{FF2B5EF4-FFF2-40B4-BE49-F238E27FC236}">
                <a16:creationId xmlns:a16="http://schemas.microsoft.com/office/drawing/2014/main" id="{3AC33900-8E01-4D22-A78C-EDE98E0E1990}"/>
              </a:ext>
            </a:extLst>
          </p:cNvPr>
          <p:cNvGrpSpPr>
            <a:grpSpLocks/>
          </p:cNvGrpSpPr>
          <p:nvPr/>
        </p:nvGrpSpPr>
        <p:grpSpPr bwMode="auto">
          <a:xfrm>
            <a:off x="1219200" y="4976813"/>
            <a:ext cx="6248400" cy="1052512"/>
            <a:chOff x="1219200" y="5257800"/>
            <a:chExt cx="6248400" cy="1051959"/>
          </a:xfrm>
        </p:grpSpPr>
        <p:sp>
          <p:nvSpPr>
            <p:cNvPr id="6" name="Rectangle 5">
              <a:extLst>
                <a:ext uri="{FF2B5EF4-FFF2-40B4-BE49-F238E27FC236}">
                  <a16:creationId xmlns:a16="http://schemas.microsoft.com/office/drawing/2014/main" id="{BA091AC7-2CFC-44A9-8935-B495C45AA937}"/>
                </a:ext>
              </a:extLst>
            </p:cNvPr>
            <p:cNvSpPr/>
            <p:nvPr/>
          </p:nvSpPr>
          <p:spPr>
            <a:xfrm>
              <a:off x="1219200" y="5333960"/>
              <a:ext cx="2362200" cy="83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Raw data</a:t>
              </a:r>
            </a:p>
          </p:txBody>
        </p:sp>
        <p:sp>
          <p:nvSpPr>
            <p:cNvPr id="7" name="Oval 6">
              <a:extLst>
                <a:ext uri="{FF2B5EF4-FFF2-40B4-BE49-F238E27FC236}">
                  <a16:creationId xmlns:a16="http://schemas.microsoft.com/office/drawing/2014/main" id="{158963CD-0688-4FCE-85CE-FE60C08C6BB8}"/>
                </a:ext>
              </a:extLst>
            </p:cNvPr>
            <p:cNvSpPr/>
            <p:nvPr/>
          </p:nvSpPr>
          <p:spPr>
            <a:xfrm>
              <a:off x="5334000" y="5486280"/>
              <a:ext cx="2133600" cy="60928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800" dirty="0"/>
                <a:t>Compressed data</a:t>
              </a:r>
            </a:p>
          </p:txBody>
        </p:sp>
        <p:cxnSp>
          <p:nvCxnSpPr>
            <p:cNvPr id="11" name="Straight Arrow Connector 10">
              <a:extLst>
                <a:ext uri="{FF2B5EF4-FFF2-40B4-BE49-F238E27FC236}">
                  <a16:creationId xmlns:a16="http://schemas.microsoft.com/office/drawing/2014/main" id="{44BE6E02-5BF5-4515-9F2E-508BFF8BBA4A}"/>
                </a:ext>
              </a:extLst>
            </p:cNvPr>
            <p:cNvCxnSpPr/>
            <p:nvPr/>
          </p:nvCxnSpPr>
          <p:spPr>
            <a:xfrm>
              <a:off x="3733800" y="5638600"/>
              <a:ext cx="15240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8442" name="Rectangle 11">
              <a:extLst>
                <a:ext uri="{FF2B5EF4-FFF2-40B4-BE49-F238E27FC236}">
                  <a16:creationId xmlns:a16="http://schemas.microsoft.com/office/drawing/2014/main" id="{4BFCD692-0BCB-455C-9479-DA72236AD723}"/>
                </a:ext>
              </a:extLst>
            </p:cNvPr>
            <p:cNvSpPr>
              <a:spLocks noChangeArrowheads="1"/>
            </p:cNvSpPr>
            <p:nvPr/>
          </p:nvSpPr>
          <p:spPr bwMode="auto">
            <a:xfrm>
              <a:off x="3810000" y="5257800"/>
              <a:ext cx="1174750" cy="36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hlinkClick r:id="rId2" tooltip="Encoding"/>
                </a:rPr>
                <a:t>encoding</a:t>
              </a:r>
              <a:r>
                <a:rPr lang="en-US" altLang="en-US" sz="1800"/>
                <a:t> </a:t>
              </a:r>
            </a:p>
          </p:txBody>
        </p:sp>
        <p:cxnSp>
          <p:nvCxnSpPr>
            <p:cNvPr id="13" name="Straight Arrow Connector 12">
              <a:extLst>
                <a:ext uri="{FF2B5EF4-FFF2-40B4-BE49-F238E27FC236}">
                  <a16:creationId xmlns:a16="http://schemas.microsoft.com/office/drawing/2014/main" id="{5133F4A9-7BAA-4B05-B976-0EB7C9428BAA}"/>
                </a:ext>
              </a:extLst>
            </p:cNvPr>
            <p:cNvCxnSpPr/>
            <p:nvPr/>
          </p:nvCxnSpPr>
          <p:spPr>
            <a:xfrm rot="10800000">
              <a:off x="3733800" y="5943240"/>
              <a:ext cx="14478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8444" name="Rectangle 16">
              <a:extLst>
                <a:ext uri="{FF2B5EF4-FFF2-40B4-BE49-F238E27FC236}">
                  <a16:creationId xmlns:a16="http://schemas.microsoft.com/office/drawing/2014/main" id="{EBAA05F6-AD23-490F-ACF4-6091DF528980}"/>
                </a:ext>
              </a:extLst>
            </p:cNvPr>
            <p:cNvSpPr>
              <a:spLocks noChangeArrowheads="1"/>
            </p:cNvSpPr>
            <p:nvPr/>
          </p:nvSpPr>
          <p:spPr bwMode="auto">
            <a:xfrm>
              <a:off x="3886200" y="5943239"/>
              <a:ext cx="1111250" cy="36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hlinkClick r:id="rId2" tooltip="Encoding"/>
                </a:rPr>
                <a:t>decoding</a:t>
              </a:r>
              <a:endParaRPr lang="en-US" altLang="en-US" sz="18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CC0F339A-3F55-4412-B9D5-D0431D1D23D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9459" name="Slide Number Placeholder 5">
            <a:extLst>
              <a:ext uri="{FF2B5EF4-FFF2-40B4-BE49-F238E27FC236}">
                <a16:creationId xmlns:a16="http://schemas.microsoft.com/office/drawing/2014/main" id="{35A4BB5B-4C33-4D85-AE03-7D1E451578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68E74D32-3796-4540-A06B-F1460FDCBAAB}" type="slidenum">
              <a:rPr lang="en-US" altLang="en-US" sz="1200">
                <a:solidFill>
                  <a:srgbClr val="898989"/>
                </a:solidFill>
              </a:rPr>
              <a:pPr eaLnBrk="1" hangingPunct="1"/>
              <a:t>17</a:t>
            </a:fld>
            <a:r>
              <a:rPr lang="en-US" altLang="en-US" sz="1200">
                <a:solidFill>
                  <a:srgbClr val="898989"/>
                </a:solidFill>
              </a:rPr>
              <a:t>/47</a:t>
            </a:r>
          </a:p>
        </p:txBody>
      </p:sp>
      <p:sp>
        <p:nvSpPr>
          <p:cNvPr id="4" name="Slide Number Placeholder 3">
            <a:extLst>
              <a:ext uri="{FF2B5EF4-FFF2-40B4-BE49-F238E27FC236}">
                <a16:creationId xmlns:a16="http://schemas.microsoft.com/office/drawing/2014/main" id="{45D7283C-24A7-49C1-8982-0C8AF1FABCD2}"/>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759C7043-9687-4B15-B4B2-9AD09AFE512B}" type="slidenum">
              <a:rPr lang="en-US" altLang="en-US" sz="1200" b="1">
                <a:solidFill>
                  <a:srgbClr val="FFFFFF"/>
                </a:solidFill>
              </a:rPr>
              <a:pPr algn="ctr" eaLnBrk="1" hangingPunct="1">
                <a:lnSpc>
                  <a:spcPct val="80000"/>
                </a:lnSpc>
              </a:pPr>
              <a:t>17</a:t>
            </a:fld>
            <a:endParaRPr lang="en-US" altLang="en-US" sz="1200" b="1">
              <a:solidFill>
                <a:srgbClr val="FFFFFF"/>
              </a:solidFill>
            </a:endParaRPr>
          </a:p>
        </p:txBody>
      </p:sp>
      <p:sp>
        <p:nvSpPr>
          <p:cNvPr id="19461" name="Content Placeholder 4">
            <a:extLst>
              <a:ext uri="{FF2B5EF4-FFF2-40B4-BE49-F238E27FC236}">
                <a16:creationId xmlns:a16="http://schemas.microsoft.com/office/drawing/2014/main" id="{94A67C7F-044C-4086-9A9B-66F87A4AA168}"/>
              </a:ext>
            </a:extLst>
          </p:cNvPr>
          <p:cNvSpPr>
            <a:spLocks noGrp="1"/>
          </p:cNvSpPr>
          <p:nvPr>
            <p:ph sz="quarter" idx="4294967295"/>
          </p:nvPr>
        </p:nvSpPr>
        <p:spPr>
          <a:xfrm>
            <a:off x="914400" y="1371600"/>
            <a:ext cx="7391400" cy="4616450"/>
          </a:xfrm>
        </p:spPr>
        <p:txBody>
          <a:bodyPr>
            <a:spAutoFit/>
          </a:bodyPr>
          <a:lstStyle/>
          <a:p>
            <a:pPr marL="319088" indent="-319088"/>
            <a:r>
              <a:rPr lang="en-US" altLang="en-US"/>
              <a:t>Types of compression</a:t>
            </a:r>
          </a:p>
          <a:p>
            <a:pPr marL="639763" lvl="1" indent="-273050"/>
            <a:r>
              <a:rPr lang="en-US" altLang="en-US" sz="2600" i="1"/>
              <a:t>Lossy</a:t>
            </a:r>
            <a:r>
              <a:rPr lang="en-US" altLang="en-US" sz="2600"/>
              <a:t>: MP3, JPG</a:t>
            </a:r>
          </a:p>
          <a:p>
            <a:pPr marL="639763" lvl="1" indent="-273050"/>
            <a:r>
              <a:rPr lang="en-US" altLang="en-US" sz="2600" i="1"/>
              <a:t>Lossless</a:t>
            </a:r>
            <a:r>
              <a:rPr lang="en-US" altLang="en-US" sz="2600"/>
              <a:t>: ZIP, GZ</a:t>
            </a:r>
          </a:p>
          <a:p>
            <a:pPr marL="319088" indent="-319088"/>
            <a:r>
              <a:rPr lang="en-US" altLang="en-US"/>
              <a:t>Compression Algorithm:</a:t>
            </a:r>
          </a:p>
          <a:p>
            <a:pPr marL="639763" lvl="1" indent="-273050"/>
            <a:r>
              <a:rPr lang="en-US" altLang="en-US" sz="2600"/>
              <a:t>Huffman Encoding</a:t>
            </a:r>
          </a:p>
          <a:p>
            <a:pPr marL="639763" lvl="1" indent="-273050"/>
            <a:r>
              <a:rPr lang="en-US" altLang="en-US" sz="2600"/>
              <a:t>Lempel-Ziv</a:t>
            </a:r>
          </a:p>
          <a:p>
            <a:pPr marL="639763" lvl="1" indent="-273050"/>
            <a:r>
              <a:rPr lang="en-US" altLang="en-US" sz="2600"/>
              <a:t>RLE: Run Length Encoding</a:t>
            </a:r>
          </a:p>
          <a:p>
            <a:pPr marL="319088" indent="-319088"/>
            <a:r>
              <a:rPr lang="en-US" altLang="en-US"/>
              <a:t>Performance of compression depends on file types.</a:t>
            </a:r>
          </a:p>
        </p:txBody>
      </p:sp>
      <p:sp>
        <p:nvSpPr>
          <p:cNvPr id="19462" name="Title 1">
            <a:extLst>
              <a:ext uri="{FF2B5EF4-FFF2-40B4-BE49-F238E27FC236}">
                <a16:creationId xmlns:a16="http://schemas.microsoft.com/office/drawing/2014/main" id="{AEED66F1-8198-4C7E-A1C1-50398E42B366}"/>
              </a:ext>
            </a:extLst>
          </p:cNvPr>
          <p:cNvSpPr>
            <a:spLocks/>
          </p:cNvSpPr>
          <p:nvPr/>
        </p:nvSpPr>
        <p:spPr bwMode="auto">
          <a:xfrm>
            <a:off x="460375" y="44132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Data Compression - 2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1C36E93B-02AB-45E5-ADA4-E1E24B5D4F3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0483" name="Slide Number Placeholder 5">
            <a:extLst>
              <a:ext uri="{FF2B5EF4-FFF2-40B4-BE49-F238E27FC236}">
                <a16:creationId xmlns:a16="http://schemas.microsoft.com/office/drawing/2014/main" id="{BD04818E-743E-47F8-8E78-1EE0199EBF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A783C01B-A160-4995-BCE8-BA0B4A623AE4}" type="slidenum">
              <a:rPr lang="en-US" altLang="en-US" sz="1200">
                <a:solidFill>
                  <a:srgbClr val="898989"/>
                </a:solidFill>
              </a:rPr>
              <a:pPr eaLnBrk="1" hangingPunct="1"/>
              <a:t>18</a:t>
            </a:fld>
            <a:r>
              <a:rPr lang="en-US" altLang="en-US" sz="1200">
                <a:solidFill>
                  <a:srgbClr val="898989"/>
                </a:solidFill>
              </a:rPr>
              <a:t>/47</a:t>
            </a:r>
          </a:p>
        </p:txBody>
      </p:sp>
      <p:sp>
        <p:nvSpPr>
          <p:cNvPr id="20484" name="Rectangle 2">
            <a:extLst>
              <a:ext uri="{FF2B5EF4-FFF2-40B4-BE49-F238E27FC236}">
                <a16:creationId xmlns:a16="http://schemas.microsoft.com/office/drawing/2014/main" id="{E3A47B5E-7D73-419F-B6F5-D7C58956A60C}"/>
              </a:ext>
            </a:extLst>
          </p:cNvPr>
          <p:cNvSpPr>
            <a:spLocks noGrp="1"/>
          </p:cNvSpPr>
          <p:nvPr>
            <p:ph type="title"/>
          </p:nvPr>
        </p:nvSpPr>
        <p:spPr>
          <a:xfrm>
            <a:off x="762000" y="333375"/>
            <a:ext cx="7696200" cy="1190625"/>
          </a:xfrm>
          <a:noFill/>
        </p:spPr>
        <p:txBody>
          <a:bodyPr>
            <a:spAutoFit/>
          </a:bodyPr>
          <a:lstStyle/>
          <a:p>
            <a:r>
              <a:rPr lang="en-US" altLang="en-US" sz="3600" b="1">
                <a:solidFill>
                  <a:srgbClr val="CC3300"/>
                </a:solidFill>
                <a:latin typeface="Calibri" panose="020F0502020204030204" pitchFamily="34" charset="0"/>
              </a:rPr>
              <a:t>Compress data by decoding symbols</a:t>
            </a:r>
            <a:br>
              <a:rPr lang="en-US" altLang="en-US" sz="3600" b="1">
                <a:solidFill>
                  <a:srgbClr val="CC3300"/>
                </a:solidFill>
                <a:latin typeface="Calibri" panose="020F0502020204030204" pitchFamily="34" charset="0"/>
              </a:rPr>
            </a:br>
            <a:r>
              <a:rPr lang="en-US" altLang="en-US" sz="3600" b="1">
                <a:solidFill>
                  <a:srgbClr val="CC3300"/>
                </a:solidFill>
                <a:latin typeface="Calibri" panose="020F0502020204030204" pitchFamily="34" charset="0"/>
              </a:rPr>
              <a:t>contained in it (lossless compression)</a:t>
            </a:r>
          </a:p>
        </p:txBody>
      </p:sp>
      <p:sp>
        <p:nvSpPr>
          <p:cNvPr id="20485" name="Rectangle 3">
            <a:extLst>
              <a:ext uri="{FF2B5EF4-FFF2-40B4-BE49-F238E27FC236}">
                <a16:creationId xmlns:a16="http://schemas.microsoft.com/office/drawing/2014/main" id="{E61A3536-286B-41A3-B95E-1503229D9A96}"/>
              </a:ext>
            </a:extLst>
          </p:cNvPr>
          <p:cNvSpPr>
            <a:spLocks noGrp="1"/>
          </p:cNvSpPr>
          <p:nvPr>
            <p:ph type="body" idx="1"/>
          </p:nvPr>
        </p:nvSpPr>
        <p:spPr>
          <a:xfrm>
            <a:off x="457200" y="1589088"/>
            <a:ext cx="8229600" cy="4400550"/>
          </a:xfrm>
          <a:noFill/>
        </p:spPr>
        <p:txBody>
          <a:bodyPr>
            <a:spAutoFit/>
          </a:bodyPr>
          <a:lstStyle/>
          <a:p>
            <a:pPr>
              <a:lnSpc>
                <a:spcPct val="90000"/>
              </a:lnSpc>
              <a:buClrTx/>
              <a:buSzTx/>
              <a:buFont typeface="Arial" panose="020B0604020202020204" pitchFamily="34" charset="0"/>
              <a:buChar char="•"/>
            </a:pPr>
            <a:r>
              <a:rPr lang="en-US" altLang="en-US" sz="2400">
                <a:latin typeface="Calibri" panose="020F0502020204030204" pitchFamily="34" charset="0"/>
              </a:rPr>
              <a:t>The information content of the set </a:t>
            </a:r>
            <a:r>
              <a:rPr lang="en-US" altLang="en-US" sz="2400" i="1">
                <a:latin typeface="Calibri" panose="020F0502020204030204" pitchFamily="34" charset="0"/>
              </a:rPr>
              <a:t>M, </a:t>
            </a:r>
            <a:r>
              <a:rPr lang="en-US" altLang="en-US" sz="2400">
                <a:latin typeface="Calibri" panose="020F0502020204030204" pitchFamily="34" charset="0"/>
              </a:rPr>
              <a:t>called the </a:t>
            </a:r>
            <a:r>
              <a:rPr lang="en-US" altLang="en-US" sz="2400" b="1">
                <a:latin typeface="Calibri" panose="020F0502020204030204" pitchFamily="34" charset="0"/>
              </a:rPr>
              <a:t>entropy</a:t>
            </a:r>
            <a:r>
              <a:rPr lang="en-US" altLang="en-US" sz="2400" i="1">
                <a:latin typeface="Calibri" panose="020F0502020204030204" pitchFamily="34" charset="0"/>
              </a:rPr>
              <a:t> </a:t>
            </a:r>
            <a:r>
              <a:rPr lang="en-US" altLang="en-US" sz="2400">
                <a:latin typeface="Calibri" panose="020F0502020204030204" pitchFamily="34" charset="0"/>
              </a:rPr>
              <a:t>of the source X</a:t>
            </a:r>
            <a:r>
              <a:rPr lang="en-US" altLang="en-US" sz="2400" i="1">
                <a:latin typeface="Calibri" panose="020F0502020204030204" pitchFamily="34" charset="0"/>
              </a:rPr>
              <a:t> = (x</a:t>
            </a:r>
            <a:r>
              <a:rPr lang="en-US" altLang="en-US" sz="2400" i="1" baseline="-25000">
                <a:latin typeface="Calibri" panose="020F0502020204030204" pitchFamily="34" charset="0"/>
              </a:rPr>
              <a:t>1</a:t>
            </a:r>
            <a:r>
              <a:rPr lang="en-US" altLang="en-US" sz="2400" i="1">
                <a:latin typeface="Calibri" panose="020F0502020204030204" pitchFamily="34" charset="0"/>
              </a:rPr>
              <a:t>, x</a:t>
            </a:r>
            <a:r>
              <a:rPr lang="en-US" altLang="en-US" sz="2400" i="1" baseline="-25000">
                <a:latin typeface="Calibri" panose="020F0502020204030204" pitchFamily="34" charset="0"/>
              </a:rPr>
              <a:t>2</a:t>
            </a:r>
            <a:r>
              <a:rPr lang="en-US" altLang="en-US" sz="2400" i="1">
                <a:latin typeface="Calibri" panose="020F0502020204030204" pitchFamily="34" charset="0"/>
              </a:rPr>
              <a:t>,…, x</a:t>
            </a:r>
            <a:r>
              <a:rPr lang="en-US" altLang="en-US" sz="2400" i="1" baseline="-25000">
                <a:latin typeface="Calibri" panose="020F0502020204030204" pitchFamily="34" charset="0"/>
              </a:rPr>
              <a:t>n</a:t>
            </a:r>
            <a:r>
              <a:rPr lang="en-US" altLang="en-US" sz="2400" i="1">
                <a:latin typeface="Calibri" panose="020F0502020204030204" pitchFamily="34" charset="0"/>
              </a:rPr>
              <a:t> ), </a:t>
            </a:r>
            <a:r>
              <a:rPr lang="en-US" altLang="en-US" sz="2400">
                <a:latin typeface="Calibri" panose="020F0502020204030204" pitchFamily="34" charset="0"/>
              </a:rPr>
              <a:t>is defined by:</a:t>
            </a:r>
          </a:p>
          <a:p>
            <a:pPr lvl="1">
              <a:lnSpc>
                <a:spcPct val="90000"/>
              </a:lnSpc>
              <a:buFont typeface="Arial" panose="020B0604020202020204" pitchFamily="34" charset="0"/>
              <a:buNone/>
            </a:pPr>
            <a:r>
              <a:rPr lang="en-US" altLang="en-US" sz="2400" i="1"/>
              <a:t>L</a:t>
            </a:r>
            <a:r>
              <a:rPr lang="en-US" altLang="en-US" sz="2400" baseline="-25000"/>
              <a:t>ave</a:t>
            </a:r>
            <a:r>
              <a:rPr lang="en-US" altLang="en-US" sz="2400"/>
              <a:t> = H = </a:t>
            </a:r>
            <a:r>
              <a:rPr lang="en-US" altLang="en-US" sz="2400" i="1"/>
              <a:t>P</a:t>
            </a:r>
            <a:r>
              <a:rPr lang="en-US" altLang="en-US" sz="2400"/>
              <a:t>(x</a:t>
            </a:r>
            <a:r>
              <a:rPr lang="en-US" altLang="en-US" sz="2400" baseline="-25000"/>
              <a:t>1</a:t>
            </a:r>
            <a:r>
              <a:rPr lang="en-US" altLang="en-US" sz="2400"/>
              <a:t>)</a:t>
            </a:r>
            <a:r>
              <a:rPr lang="en-US" altLang="en-US" sz="2400" i="1"/>
              <a:t>L</a:t>
            </a:r>
            <a:r>
              <a:rPr lang="en-US" altLang="en-US" sz="2400"/>
              <a:t>(x</a:t>
            </a:r>
            <a:r>
              <a:rPr lang="en-US" altLang="en-US" sz="2400" baseline="-25000"/>
              <a:t>1</a:t>
            </a:r>
            <a:r>
              <a:rPr lang="en-US" altLang="en-US" sz="2400"/>
              <a:t>) + · · · + </a:t>
            </a:r>
            <a:r>
              <a:rPr lang="en-US" altLang="en-US" sz="2400" i="1"/>
              <a:t>P</a:t>
            </a:r>
            <a:r>
              <a:rPr lang="en-US" altLang="en-US" sz="2400"/>
              <a:t>(x</a:t>
            </a:r>
            <a:r>
              <a:rPr lang="en-US" altLang="en-US" sz="2400" i="1" baseline="-25000"/>
              <a:t>n</a:t>
            </a:r>
            <a:r>
              <a:rPr lang="en-US" altLang="en-US" sz="2400"/>
              <a:t>)</a:t>
            </a:r>
            <a:r>
              <a:rPr lang="en-US" altLang="en-US" sz="2400" i="1"/>
              <a:t>L</a:t>
            </a:r>
            <a:r>
              <a:rPr lang="en-US" altLang="en-US" sz="2400"/>
              <a:t>(x</a:t>
            </a:r>
            <a:r>
              <a:rPr lang="en-US" altLang="en-US" sz="2400" i="1" baseline="-25000"/>
              <a:t>n</a:t>
            </a:r>
            <a:r>
              <a:rPr lang="en-US" altLang="en-US" sz="2400"/>
              <a:t>)</a:t>
            </a:r>
          </a:p>
          <a:p>
            <a:pPr>
              <a:lnSpc>
                <a:spcPct val="90000"/>
              </a:lnSpc>
              <a:buClrTx/>
              <a:buSzTx/>
              <a:buFont typeface="Arial" panose="020B0604020202020204" pitchFamily="34" charset="0"/>
              <a:buNone/>
            </a:pPr>
            <a:r>
              <a:rPr lang="en-US" altLang="en-US" sz="2400">
                <a:latin typeface="Calibri" panose="020F0502020204030204" pitchFamily="34" charset="0"/>
              </a:rPr>
              <a:t>	Where  </a:t>
            </a:r>
            <a:r>
              <a:rPr lang="en-US" altLang="en-US" sz="2400" i="1">
                <a:latin typeface="Calibri" panose="020F0502020204030204" pitchFamily="34" charset="0"/>
              </a:rPr>
              <a:t>L</a:t>
            </a:r>
            <a:r>
              <a:rPr lang="en-US" altLang="en-US" sz="2400">
                <a:latin typeface="Calibri" panose="020F0502020204030204" pitchFamily="34" charset="0"/>
              </a:rPr>
              <a:t>(x</a:t>
            </a:r>
            <a:r>
              <a:rPr lang="en-US" altLang="en-US" sz="2400" baseline="-25000">
                <a:latin typeface="Calibri" panose="020F0502020204030204" pitchFamily="34" charset="0"/>
              </a:rPr>
              <a:t>i</a:t>
            </a:r>
            <a:r>
              <a:rPr lang="en-US" altLang="en-US" sz="2400">
                <a:latin typeface="Calibri" panose="020F0502020204030204" pitchFamily="34" charset="0"/>
              </a:rPr>
              <a:t>) = - log</a:t>
            </a:r>
            <a:r>
              <a:rPr lang="en-US" altLang="en-US" sz="2400" baseline="-25000">
                <a:latin typeface="Calibri" panose="020F0502020204030204" pitchFamily="34" charset="0"/>
              </a:rPr>
              <a:t>2</a:t>
            </a:r>
            <a:r>
              <a:rPr lang="en-US" altLang="en-US" sz="2400" i="1">
                <a:latin typeface="Calibri" panose="020F0502020204030204" pitchFamily="34" charset="0"/>
              </a:rPr>
              <a:t>P</a:t>
            </a:r>
            <a:r>
              <a:rPr lang="en-US" altLang="en-US" sz="2400">
                <a:latin typeface="Calibri" panose="020F0502020204030204" pitchFamily="34" charset="0"/>
              </a:rPr>
              <a:t>(x</a:t>
            </a:r>
            <a:r>
              <a:rPr lang="en-US" altLang="en-US" sz="2400" i="1" baseline="-25000">
                <a:latin typeface="Calibri" panose="020F0502020204030204" pitchFamily="34" charset="0"/>
              </a:rPr>
              <a:t>i</a:t>
            </a:r>
            <a:r>
              <a:rPr lang="en-US" altLang="en-US" sz="2400">
                <a:latin typeface="Calibri" panose="020F0502020204030204" pitchFamily="34" charset="0"/>
              </a:rPr>
              <a:t>), which is the minimum length of a codeword for symbol x</a:t>
            </a:r>
            <a:r>
              <a:rPr lang="en-US" altLang="en-US" sz="2400" baseline="-25000">
                <a:latin typeface="Calibri" panose="020F0502020204030204" pitchFamily="34" charset="0"/>
              </a:rPr>
              <a:t>i</a:t>
            </a:r>
            <a:r>
              <a:rPr lang="en-US" altLang="en-US" sz="2400">
                <a:latin typeface="Calibri" panose="020F0502020204030204" pitchFamily="34" charset="0"/>
              </a:rPr>
              <a:t> (Claude E.Shannon, 1948). Shannons entropy represents an absolute limit on the best possible lossless compression of any communication.</a:t>
            </a:r>
          </a:p>
          <a:p>
            <a:pPr>
              <a:lnSpc>
                <a:spcPct val="90000"/>
              </a:lnSpc>
              <a:buClrTx/>
              <a:buSzTx/>
              <a:buFont typeface="Arial" panose="020B0604020202020204" pitchFamily="34" charset="0"/>
              <a:buChar char="•"/>
            </a:pPr>
            <a:r>
              <a:rPr lang="en-US" altLang="en-US" sz="2400">
                <a:latin typeface="Calibri" panose="020F0502020204030204" pitchFamily="34" charset="0"/>
              </a:rPr>
              <a:t>To compare the efficiency of different data compression methods when applied to the same data, the same measure is used; this measure is the </a:t>
            </a:r>
            <a:r>
              <a:rPr lang="en-US" altLang="en-US" sz="2400" b="1">
                <a:latin typeface="Calibri" panose="020F0502020204030204" pitchFamily="34" charset="0"/>
              </a:rPr>
              <a:t>compression rate</a:t>
            </a:r>
            <a:endParaRPr lang="en-US" altLang="en-US" sz="2400">
              <a:latin typeface="Calibri" panose="020F0502020204030204" pitchFamily="34" charset="0"/>
            </a:endParaRPr>
          </a:p>
          <a:p>
            <a:pPr lvl="1">
              <a:lnSpc>
                <a:spcPct val="90000"/>
              </a:lnSpc>
              <a:buFont typeface="Arial" panose="020B0604020202020204" pitchFamily="34" charset="0"/>
              <a:buNone/>
            </a:pPr>
            <a:r>
              <a:rPr lang="en-US" altLang="en-US" sz="2400"/>
              <a:t>	  	</a:t>
            </a:r>
            <a:r>
              <a:rPr lang="en-US" altLang="en-US" sz="2400" u="sng"/>
              <a:t>length(input) – length (output)</a:t>
            </a:r>
          </a:p>
          <a:p>
            <a:pPr lvl="1">
              <a:lnSpc>
                <a:spcPct val="90000"/>
              </a:lnSpc>
              <a:buFont typeface="Arial" panose="020B0604020202020204" pitchFamily="34" charset="0"/>
              <a:buNone/>
            </a:pPr>
            <a:r>
              <a:rPr lang="en-US" altLang="en-US" sz="2400"/>
              <a:t>                      length(input)</a:t>
            </a:r>
          </a:p>
        </p:txBody>
      </p:sp>
      <p:sp>
        <p:nvSpPr>
          <p:cNvPr id="20486" name="Text Box 4">
            <a:extLst>
              <a:ext uri="{FF2B5EF4-FFF2-40B4-BE49-F238E27FC236}">
                <a16:creationId xmlns:a16="http://schemas.microsoft.com/office/drawing/2014/main" id="{7817766C-E8CE-44E6-B43B-F6749609DD21}"/>
              </a:ext>
            </a:extLst>
          </p:cNvPr>
          <p:cNvSpPr txBox="1">
            <a:spLocks noChangeArrowheads="1"/>
          </p:cNvSpPr>
          <p:nvPr/>
        </p:nvSpPr>
        <p:spPr bwMode="auto">
          <a:xfrm>
            <a:off x="5791200" y="5322888"/>
            <a:ext cx="2895600" cy="925512"/>
          </a:xfrm>
          <a:prstGeom prst="rect">
            <a:avLst/>
          </a:prstGeom>
          <a:solidFill>
            <a:srgbClr val="99CCFF"/>
          </a:solidFill>
          <a:ln w="9525">
            <a:solidFill>
              <a:schemeClr val="tx1"/>
            </a:solidFill>
            <a:miter lim="800000"/>
            <a:headEnd/>
            <a:tailEnd/>
          </a:ln>
        </p:spPr>
        <p:txBody>
          <a:bodyPr lIns="45720" rIns="45720">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Codeword:</a:t>
            </a:r>
          </a:p>
          <a:p>
            <a:pPr eaLnBrk="1" hangingPunct="1"/>
            <a:r>
              <a:rPr lang="en-US" altLang="en-US" sz="1800"/>
              <a:t>sequence of bits of a code corresponding to a symbol.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5214B16F-01D3-45B1-99EF-8082959BB53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1507" name="Slide Number Placeholder 5">
            <a:extLst>
              <a:ext uri="{FF2B5EF4-FFF2-40B4-BE49-F238E27FC236}">
                <a16:creationId xmlns:a16="http://schemas.microsoft.com/office/drawing/2014/main" id="{FD04BB07-EA17-4897-B3BA-BC141AE010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F3FBEC70-1BE8-4CE1-B4DE-FD48AB3FA0CD}" type="slidenum">
              <a:rPr lang="en-US" altLang="en-US" sz="1200">
                <a:solidFill>
                  <a:srgbClr val="898989"/>
                </a:solidFill>
              </a:rPr>
              <a:pPr eaLnBrk="1" hangingPunct="1"/>
              <a:t>19</a:t>
            </a:fld>
            <a:r>
              <a:rPr lang="en-US" altLang="en-US" sz="1200">
                <a:solidFill>
                  <a:srgbClr val="898989"/>
                </a:solidFill>
              </a:rPr>
              <a:t>/47</a:t>
            </a:r>
          </a:p>
        </p:txBody>
      </p:sp>
      <p:sp>
        <p:nvSpPr>
          <p:cNvPr id="21508" name="Rectangle 2">
            <a:extLst>
              <a:ext uri="{FF2B5EF4-FFF2-40B4-BE49-F238E27FC236}">
                <a16:creationId xmlns:a16="http://schemas.microsoft.com/office/drawing/2014/main" id="{CEF5D2D8-E058-4E70-88EB-353C460AB705}"/>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Uniquely Decodable Codes</a:t>
            </a:r>
          </a:p>
        </p:txBody>
      </p:sp>
      <p:sp>
        <p:nvSpPr>
          <p:cNvPr id="21509" name="Rectangle 3">
            <a:extLst>
              <a:ext uri="{FF2B5EF4-FFF2-40B4-BE49-F238E27FC236}">
                <a16:creationId xmlns:a16="http://schemas.microsoft.com/office/drawing/2014/main" id="{73898F69-EBD1-4253-85A1-CF05E55E89AC}"/>
              </a:ext>
            </a:extLst>
          </p:cNvPr>
          <p:cNvSpPr>
            <a:spLocks noGrp="1"/>
          </p:cNvSpPr>
          <p:nvPr>
            <p:ph type="body" idx="1"/>
          </p:nvPr>
        </p:nvSpPr>
        <p:spPr>
          <a:xfrm>
            <a:off x="609600" y="1295400"/>
            <a:ext cx="8077200" cy="4278313"/>
          </a:xfrm>
          <a:noFill/>
        </p:spPr>
        <p:txBody>
          <a:bodyPr>
            <a:spAutoFit/>
          </a:bodyPr>
          <a:lstStyle/>
          <a:p>
            <a:pPr>
              <a:buClrTx/>
              <a:buSzTx/>
              <a:buFont typeface="Arial" panose="020B0604020202020204" pitchFamily="34" charset="0"/>
              <a:buNone/>
            </a:pPr>
            <a:r>
              <a:rPr lang="en-US" altLang="en-US" sz="2800">
                <a:latin typeface="Calibri" panose="020F0502020204030204" pitchFamily="34" charset="0"/>
              </a:rPr>
              <a:t>A </a:t>
            </a:r>
            <a:r>
              <a:rPr lang="en-US" altLang="en-US" sz="2800" b="1" u="sng">
                <a:latin typeface="Calibri" panose="020F0502020204030204" pitchFamily="34" charset="0"/>
              </a:rPr>
              <a:t>variable length code</a:t>
            </a:r>
            <a:r>
              <a:rPr lang="en-US" altLang="en-US" sz="2800">
                <a:latin typeface="Calibri" panose="020F0502020204030204" pitchFamily="34" charset="0"/>
              </a:rPr>
              <a:t> assigns a bit string (codeword) of variable length to every message value</a:t>
            </a:r>
          </a:p>
          <a:p>
            <a:pPr>
              <a:buClrTx/>
              <a:buSzTx/>
              <a:buFont typeface="Arial" panose="020B0604020202020204" pitchFamily="34" charset="0"/>
              <a:buNone/>
            </a:pPr>
            <a:r>
              <a:rPr lang="en-US" altLang="en-US" sz="2800">
                <a:latin typeface="Calibri" panose="020F0502020204030204" pitchFamily="34" charset="0"/>
              </a:rPr>
              <a:t>e.g. </a:t>
            </a:r>
            <a:r>
              <a:rPr lang="en-US" altLang="en-US" sz="2800">
                <a:latin typeface="Courier New" panose="02070309020205020404" pitchFamily="49" charset="0"/>
              </a:rPr>
              <a:t>a = 1, b = 01, c = 101, d = 011</a:t>
            </a:r>
            <a:endParaRPr lang="en-US" altLang="en-US" sz="2800">
              <a:latin typeface="Calibri" panose="020F0502020204030204" pitchFamily="34" charset="0"/>
            </a:endParaRPr>
          </a:p>
          <a:p>
            <a:pPr>
              <a:buClrTx/>
              <a:buSzTx/>
              <a:buFont typeface="Arial" panose="020B0604020202020204" pitchFamily="34" charset="0"/>
              <a:buNone/>
            </a:pPr>
            <a:r>
              <a:rPr lang="en-US" altLang="en-US" sz="2800">
                <a:latin typeface="Calibri" panose="020F0502020204030204" pitchFamily="34" charset="0"/>
              </a:rPr>
              <a:t>What if you get the sequence of bits</a:t>
            </a:r>
            <a:br>
              <a:rPr lang="en-US" altLang="en-US" sz="2800">
                <a:latin typeface="Calibri" panose="020F0502020204030204" pitchFamily="34" charset="0"/>
              </a:rPr>
            </a:br>
            <a:r>
              <a:rPr lang="en-US" altLang="en-US" sz="2800">
                <a:latin typeface="Courier New" panose="02070309020205020404" pitchFamily="49" charset="0"/>
              </a:rPr>
              <a:t>1011</a:t>
            </a:r>
            <a:r>
              <a:rPr lang="en-US" altLang="en-US" sz="2800">
                <a:latin typeface="Calibri" panose="020F0502020204030204" pitchFamily="34" charset="0"/>
              </a:rPr>
              <a:t> ?</a:t>
            </a:r>
          </a:p>
          <a:p>
            <a:pPr>
              <a:buClrTx/>
              <a:buSzTx/>
              <a:buFont typeface="Arial" panose="020B0604020202020204" pitchFamily="34" charset="0"/>
              <a:buNone/>
            </a:pPr>
            <a:r>
              <a:rPr lang="en-US" altLang="en-US" sz="2800">
                <a:latin typeface="Calibri" panose="020F0502020204030204" pitchFamily="34" charset="0"/>
              </a:rPr>
              <a:t>Is it </a:t>
            </a:r>
            <a:r>
              <a:rPr lang="en-US" altLang="en-US" sz="2800">
                <a:latin typeface="Courier New" panose="02070309020205020404" pitchFamily="49" charset="0"/>
              </a:rPr>
              <a:t>aba, ca, </a:t>
            </a:r>
            <a:r>
              <a:rPr lang="en-US" altLang="en-US" sz="2800">
                <a:latin typeface="Calibri" panose="020F0502020204030204" pitchFamily="34" charset="0"/>
              </a:rPr>
              <a:t>or,</a:t>
            </a:r>
            <a:r>
              <a:rPr lang="en-US" altLang="en-US" sz="2800">
                <a:latin typeface="Courier New" panose="02070309020205020404" pitchFamily="49" charset="0"/>
              </a:rPr>
              <a:t> ad</a:t>
            </a:r>
            <a:r>
              <a:rPr lang="en-US" altLang="en-US" sz="2800">
                <a:latin typeface="Calibri" panose="020F0502020204030204" pitchFamily="34" charset="0"/>
              </a:rPr>
              <a:t>?</a:t>
            </a:r>
          </a:p>
          <a:p>
            <a:pPr>
              <a:buClrTx/>
              <a:buSzTx/>
              <a:buFont typeface="Arial" panose="020B0604020202020204" pitchFamily="34" charset="0"/>
              <a:buNone/>
            </a:pPr>
            <a:r>
              <a:rPr lang="en-US" altLang="en-US" sz="2800">
                <a:latin typeface="Calibri" panose="020F0502020204030204" pitchFamily="34" charset="0"/>
              </a:rPr>
              <a:t>A </a:t>
            </a:r>
            <a:r>
              <a:rPr lang="en-US" altLang="en-US" sz="2800" b="1" u="sng">
                <a:latin typeface="Calibri" panose="020F0502020204030204" pitchFamily="34" charset="0"/>
              </a:rPr>
              <a:t>uniquely decodable code</a:t>
            </a:r>
            <a:r>
              <a:rPr lang="en-US" altLang="en-US" sz="2800">
                <a:latin typeface="Calibri" panose="020F0502020204030204" pitchFamily="34" charset="0"/>
              </a:rPr>
              <a:t> is a variable length code in which bit strings can always be uniquely decomposed into its codewords.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A9ACC08D-79DE-42D9-A2E8-B366D6C6BC2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4099" name="Slide Number Placeholder 5">
            <a:extLst>
              <a:ext uri="{FF2B5EF4-FFF2-40B4-BE49-F238E27FC236}">
                <a16:creationId xmlns:a16="http://schemas.microsoft.com/office/drawing/2014/main" id="{9794AE34-6ABE-4130-B5D1-47F65858B2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3CF9DEE0-6687-4539-8752-1E8FB2A89FE9}" type="slidenum">
              <a:rPr lang="en-US" altLang="en-US" sz="1200">
                <a:solidFill>
                  <a:srgbClr val="898989"/>
                </a:solidFill>
              </a:rPr>
              <a:pPr eaLnBrk="1" hangingPunct="1"/>
              <a:t>2</a:t>
            </a:fld>
            <a:r>
              <a:rPr lang="en-US" altLang="en-US" sz="1200">
                <a:solidFill>
                  <a:srgbClr val="898989"/>
                </a:solidFill>
              </a:rPr>
              <a:t>/47</a:t>
            </a:r>
          </a:p>
        </p:txBody>
      </p:sp>
      <p:sp>
        <p:nvSpPr>
          <p:cNvPr id="4" name="Slide Number Placeholder 3">
            <a:extLst>
              <a:ext uri="{FF2B5EF4-FFF2-40B4-BE49-F238E27FC236}">
                <a16:creationId xmlns:a16="http://schemas.microsoft.com/office/drawing/2014/main" id="{A4480900-80A8-4AB4-AAD8-A73519D819F6}"/>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14816732-A3BA-4834-82AD-9BEEE787F291}" type="slidenum">
              <a:rPr lang="en-US" altLang="en-US" sz="1200" b="1">
                <a:solidFill>
                  <a:srgbClr val="FFFFFF"/>
                </a:solidFill>
              </a:rPr>
              <a:pPr algn="ctr" eaLnBrk="1" hangingPunct="1">
                <a:lnSpc>
                  <a:spcPct val="80000"/>
                </a:lnSpc>
              </a:pPr>
              <a:t>2</a:t>
            </a:fld>
            <a:endParaRPr lang="en-US" altLang="en-US" sz="1200" b="1">
              <a:solidFill>
                <a:srgbClr val="FFFFFF"/>
              </a:solidFill>
            </a:endParaRPr>
          </a:p>
        </p:txBody>
      </p:sp>
      <p:sp>
        <p:nvSpPr>
          <p:cNvPr id="4101" name="Rectangle 2">
            <a:extLst>
              <a:ext uri="{FF2B5EF4-FFF2-40B4-BE49-F238E27FC236}">
                <a16:creationId xmlns:a16="http://schemas.microsoft.com/office/drawing/2014/main" id="{85A79E46-5DCA-4D5C-828D-67BF81C07CC3}"/>
              </a:ext>
            </a:extLst>
          </p:cNvPr>
          <p:cNvSpPr>
            <a:spLocks noChangeArrowheads="1"/>
          </p:cNvSpPr>
          <p:nvPr/>
        </p:nvSpPr>
        <p:spPr bwMode="auto">
          <a:xfrm>
            <a:off x="609600" y="685800"/>
            <a:ext cx="6778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4000" b="1">
                <a:solidFill>
                  <a:srgbClr val="CC3300"/>
                </a:solidFill>
                <a:latin typeface="Calibri" panose="020F0502020204030204" pitchFamily="34" charset="0"/>
              </a:rPr>
              <a:t>Objectives</a:t>
            </a:r>
          </a:p>
        </p:txBody>
      </p:sp>
      <p:sp>
        <p:nvSpPr>
          <p:cNvPr id="4102" name="Rectangle 3">
            <a:extLst>
              <a:ext uri="{FF2B5EF4-FFF2-40B4-BE49-F238E27FC236}">
                <a16:creationId xmlns:a16="http://schemas.microsoft.com/office/drawing/2014/main" id="{FFF73ECC-8FCF-492C-8CFD-D8430F2112F0}"/>
              </a:ext>
            </a:extLst>
          </p:cNvPr>
          <p:cNvSpPr>
            <a:spLocks noChangeArrowheads="1"/>
          </p:cNvSpPr>
          <p:nvPr/>
        </p:nvSpPr>
        <p:spPr bwMode="auto">
          <a:xfrm>
            <a:off x="1447800" y="1398588"/>
            <a:ext cx="6477000"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800">
                <a:latin typeface="Calibri" panose="020F0502020204030204" pitchFamily="34" charset="0"/>
              </a:rPr>
              <a:t>Abundance of Digitized Text</a:t>
            </a:r>
          </a:p>
          <a:p>
            <a:pPr>
              <a:spcBef>
                <a:spcPct val="20000"/>
              </a:spcBef>
              <a:buFont typeface="Arial" panose="020B0604020202020204" pitchFamily="34" charset="0"/>
              <a:buChar char="•"/>
            </a:pPr>
            <a:r>
              <a:rPr lang="en-US" altLang="en-US" sz="2800">
                <a:latin typeface="Calibri" panose="020F0502020204030204" pitchFamily="34" charset="0"/>
              </a:rPr>
              <a:t>The problem of String Matching</a:t>
            </a:r>
          </a:p>
          <a:p>
            <a:pPr>
              <a:spcBef>
                <a:spcPct val="20000"/>
              </a:spcBef>
              <a:buFont typeface="Arial" panose="020B0604020202020204" pitchFamily="34" charset="0"/>
              <a:buChar char="•"/>
            </a:pPr>
            <a:r>
              <a:rPr lang="en-US" altLang="en-US" sz="2800">
                <a:latin typeface="Calibri" panose="020F0502020204030204" pitchFamily="34" charset="0"/>
              </a:rPr>
              <a:t>Brute-Force algorithm</a:t>
            </a:r>
          </a:p>
          <a:p>
            <a:pPr>
              <a:spcBef>
                <a:spcPct val="20000"/>
              </a:spcBef>
              <a:buFont typeface="Arial" panose="020B0604020202020204" pitchFamily="34" charset="0"/>
              <a:buChar char="•"/>
            </a:pPr>
            <a:r>
              <a:rPr lang="en-US" altLang="en-US" sz="2800">
                <a:latin typeface="Calibri" panose="020F0502020204030204" pitchFamily="34" charset="0"/>
              </a:rPr>
              <a:t>Knuth-Morris-Pratt Algorithm</a:t>
            </a:r>
          </a:p>
          <a:p>
            <a:pPr>
              <a:spcBef>
                <a:spcPct val="20000"/>
              </a:spcBef>
              <a:buFont typeface="Arial" panose="020B0604020202020204" pitchFamily="34" charset="0"/>
              <a:buChar char="•"/>
            </a:pPr>
            <a:r>
              <a:rPr lang="en-US" altLang="en-US" sz="2800">
                <a:latin typeface="Calibri" panose="020F0502020204030204" pitchFamily="34" charset="0"/>
              </a:rPr>
              <a:t>Data Compression</a:t>
            </a:r>
          </a:p>
          <a:p>
            <a:pPr>
              <a:spcBef>
                <a:spcPct val="20000"/>
              </a:spcBef>
              <a:buFont typeface="Arial" panose="020B0604020202020204" pitchFamily="34" charset="0"/>
              <a:buChar char="•"/>
            </a:pPr>
            <a:r>
              <a:rPr lang="en-US" altLang="en-US" sz="2800">
                <a:latin typeface="Calibri" panose="020F0502020204030204" pitchFamily="34" charset="0"/>
              </a:rPr>
              <a:t>Condition for Data Compression</a:t>
            </a:r>
          </a:p>
          <a:p>
            <a:pPr>
              <a:spcBef>
                <a:spcPct val="20000"/>
              </a:spcBef>
              <a:buFont typeface="Arial" panose="020B0604020202020204" pitchFamily="34" charset="0"/>
              <a:buChar char="•"/>
            </a:pPr>
            <a:r>
              <a:rPr lang="en-US" altLang="en-US" sz="2800">
                <a:latin typeface="Calibri" panose="020F0502020204030204" pitchFamily="34" charset="0"/>
              </a:rPr>
              <a:t>Huffman Coding Algorithm</a:t>
            </a:r>
          </a:p>
          <a:p>
            <a:pPr>
              <a:spcBef>
                <a:spcPct val="20000"/>
              </a:spcBef>
              <a:buFont typeface="Arial" panose="020B0604020202020204" pitchFamily="34" charset="0"/>
              <a:buChar char="•"/>
            </a:pPr>
            <a:r>
              <a:rPr lang="en-US" altLang="en-US" sz="2800">
                <a:latin typeface="Calibri" panose="020F0502020204030204" pitchFamily="34" charset="0"/>
              </a:rPr>
              <a:t>LZW  Algorithm</a:t>
            </a:r>
          </a:p>
          <a:p>
            <a:pPr>
              <a:spcBef>
                <a:spcPct val="20000"/>
              </a:spcBef>
              <a:buFont typeface="Arial" panose="020B0604020202020204" pitchFamily="34" charset="0"/>
              <a:buChar char="•"/>
            </a:pPr>
            <a:r>
              <a:rPr lang="en-US" altLang="en-US" sz="2800">
                <a:latin typeface="Calibri" panose="020F0502020204030204" pitchFamily="34" charset="0"/>
              </a:rPr>
              <a:t>Run-length Encoding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a:extLst>
              <a:ext uri="{FF2B5EF4-FFF2-40B4-BE49-F238E27FC236}">
                <a16:creationId xmlns:a16="http://schemas.microsoft.com/office/drawing/2014/main" id="{C58A6654-2E1D-47E4-AC9A-52CB6B63AA9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2531" name="Slide Number Placeholder 5">
            <a:extLst>
              <a:ext uri="{FF2B5EF4-FFF2-40B4-BE49-F238E27FC236}">
                <a16:creationId xmlns:a16="http://schemas.microsoft.com/office/drawing/2014/main" id="{7F05872D-1D90-4E1C-9EB0-883831CC5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A163F365-9615-4892-86FD-D7CD1C8D3559}" type="slidenum">
              <a:rPr lang="en-US" altLang="en-US" sz="1200">
                <a:solidFill>
                  <a:srgbClr val="898989"/>
                </a:solidFill>
              </a:rPr>
              <a:pPr eaLnBrk="1" hangingPunct="1"/>
              <a:t>20</a:t>
            </a:fld>
            <a:r>
              <a:rPr lang="en-US" altLang="en-US" sz="1200">
                <a:solidFill>
                  <a:srgbClr val="898989"/>
                </a:solidFill>
              </a:rPr>
              <a:t>/47</a:t>
            </a:r>
          </a:p>
        </p:txBody>
      </p:sp>
      <p:sp>
        <p:nvSpPr>
          <p:cNvPr id="22532" name="Rectangle 2">
            <a:extLst>
              <a:ext uri="{FF2B5EF4-FFF2-40B4-BE49-F238E27FC236}">
                <a16:creationId xmlns:a16="http://schemas.microsoft.com/office/drawing/2014/main" id="{E7C0F2ED-B336-49DA-B3B3-BBEEB5CDC770}"/>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Prefix Codes</a:t>
            </a:r>
          </a:p>
        </p:txBody>
      </p:sp>
      <p:sp>
        <p:nvSpPr>
          <p:cNvPr id="22533" name="Rectangle 3">
            <a:extLst>
              <a:ext uri="{FF2B5EF4-FFF2-40B4-BE49-F238E27FC236}">
                <a16:creationId xmlns:a16="http://schemas.microsoft.com/office/drawing/2014/main" id="{1D0FC05B-45E0-4C04-9346-ADC75F1598CF}"/>
              </a:ext>
            </a:extLst>
          </p:cNvPr>
          <p:cNvSpPr>
            <a:spLocks noGrp="1"/>
          </p:cNvSpPr>
          <p:nvPr>
            <p:ph type="body" idx="1"/>
          </p:nvPr>
        </p:nvSpPr>
        <p:spPr/>
        <p:txBody>
          <a:bodyPr/>
          <a:lstStyle/>
          <a:p>
            <a:pPr>
              <a:buClrTx/>
              <a:buSzTx/>
              <a:buFont typeface="Arial" panose="020B0604020202020204" pitchFamily="34" charset="0"/>
              <a:buNone/>
            </a:pPr>
            <a:r>
              <a:rPr lang="en-US" altLang="en-US">
                <a:latin typeface="Calibri" panose="020F0502020204030204" pitchFamily="34" charset="0"/>
              </a:rPr>
              <a:t>A </a:t>
            </a:r>
            <a:r>
              <a:rPr lang="en-US" altLang="en-US" b="1" u="sng">
                <a:latin typeface="Calibri" panose="020F0502020204030204" pitchFamily="34" charset="0"/>
              </a:rPr>
              <a:t>prefix code</a:t>
            </a:r>
            <a:r>
              <a:rPr lang="en-US" altLang="en-US">
                <a:latin typeface="Calibri" panose="020F0502020204030204" pitchFamily="34" charset="0"/>
              </a:rPr>
              <a:t> is a variable length code in which no codeword is a prefix of another codeword</a:t>
            </a:r>
          </a:p>
          <a:p>
            <a:pPr>
              <a:buClrTx/>
              <a:buSzTx/>
              <a:buFont typeface="Arial" panose="020B0604020202020204" pitchFamily="34" charset="0"/>
              <a:buNone/>
            </a:pPr>
            <a:r>
              <a:rPr lang="en-US" altLang="en-US">
                <a:latin typeface="Calibri" panose="020F0502020204030204" pitchFamily="34" charset="0"/>
              </a:rPr>
              <a:t>e.g a = 0, b = 110, c = 111, d = 10</a:t>
            </a:r>
          </a:p>
          <a:p>
            <a:pPr>
              <a:buClrTx/>
              <a:buSzTx/>
              <a:buFont typeface="Arial" panose="020B0604020202020204" pitchFamily="34" charset="0"/>
              <a:buNone/>
            </a:pPr>
            <a:r>
              <a:rPr lang="en-US" altLang="en-US">
                <a:latin typeface="Calibri" panose="020F0502020204030204" pitchFamily="34" charset="0"/>
              </a:rPr>
              <a:t>Can be viewed as a binary tree with message values at the leaves and 0 or 1s on the edges.</a:t>
            </a:r>
          </a:p>
        </p:txBody>
      </p:sp>
      <p:sp>
        <p:nvSpPr>
          <p:cNvPr id="22534" name="Oval 4">
            <a:extLst>
              <a:ext uri="{FF2B5EF4-FFF2-40B4-BE49-F238E27FC236}">
                <a16:creationId xmlns:a16="http://schemas.microsoft.com/office/drawing/2014/main" id="{F7F8EFD8-1A2A-454A-869F-7225B12527D6}"/>
              </a:ext>
            </a:extLst>
          </p:cNvPr>
          <p:cNvSpPr>
            <a:spLocks noChangeArrowheads="1"/>
          </p:cNvSpPr>
          <p:nvPr/>
        </p:nvSpPr>
        <p:spPr bwMode="auto">
          <a:xfrm>
            <a:off x="4114800" y="4267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2535" name="Oval 5">
            <a:extLst>
              <a:ext uri="{FF2B5EF4-FFF2-40B4-BE49-F238E27FC236}">
                <a16:creationId xmlns:a16="http://schemas.microsoft.com/office/drawing/2014/main" id="{741A1624-8D6A-4B17-BDD0-F7DC66C311C9}"/>
              </a:ext>
            </a:extLst>
          </p:cNvPr>
          <p:cNvSpPr>
            <a:spLocks noChangeArrowheads="1"/>
          </p:cNvSpPr>
          <p:nvPr/>
        </p:nvSpPr>
        <p:spPr bwMode="auto">
          <a:xfrm>
            <a:off x="4724400" y="4648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2536" name="Oval 6">
            <a:extLst>
              <a:ext uri="{FF2B5EF4-FFF2-40B4-BE49-F238E27FC236}">
                <a16:creationId xmlns:a16="http://schemas.microsoft.com/office/drawing/2014/main" id="{7C6A7AC6-6CE4-45D3-A1B9-522029514EF8}"/>
              </a:ext>
            </a:extLst>
          </p:cNvPr>
          <p:cNvSpPr>
            <a:spLocks noChangeArrowheads="1"/>
          </p:cNvSpPr>
          <p:nvPr/>
        </p:nvSpPr>
        <p:spPr bwMode="auto">
          <a:xfrm>
            <a:off x="4495800" y="5105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2537" name="Oval 7">
            <a:extLst>
              <a:ext uri="{FF2B5EF4-FFF2-40B4-BE49-F238E27FC236}">
                <a16:creationId xmlns:a16="http://schemas.microsoft.com/office/drawing/2014/main" id="{97EEEF65-E502-4A22-903F-035C04C8E164}"/>
              </a:ext>
            </a:extLst>
          </p:cNvPr>
          <p:cNvSpPr>
            <a:spLocks noChangeArrowheads="1"/>
          </p:cNvSpPr>
          <p:nvPr/>
        </p:nvSpPr>
        <p:spPr bwMode="auto">
          <a:xfrm>
            <a:off x="4191000" y="5638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2538" name="Oval 8">
            <a:extLst>
              <a:ext uri="{FF2B5EF4-FFF2-40B4-BE49-F238E27FC236}">
                <a16:creationId xmlns:a16="http://schemas.microsoft.com/office/drawing/2014/main" id="{066279C1-AA9E-4402-A1F2-FED392823945}"/>
              </a:ext>
            </a:extLst>
          </p:cNvPr>
          <p:cNvSpPr>
            <a:spLocks noChangeArrowheads="1"/>
          </p:cNvSpPr>
          <p:nvPr/>
        </p:nvSpPr>
        <p:spPr bwMode="auto">
          <a:xfrm>
            <a:off x="5105400" y="5105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2539" name="Oval 9">
            <a:extLst>
              <a:ext uri="{FF2B5EF4-FFF2-40B4-BE49-F238E27FC236}">
                <a16:creationId xmlns:a16="http://schemas.microsoft.com/office/drawing/2014/main" id="{464B82C7-DE13-4D43-83E4-FE7626118825}"/>
              </a:ext>
            </a:extLst>
          </p:cNvPr>
          <p:cNvSpPr>
            <a:spLocks noChangeArrowheads="1"/>
          </p:cNvSpPr>
          <p:nvPr/>
        </p:nvSpPr>
        <p:spPr bwMode="auto">
          <a:xfrm>
            <a:off x="4724400" y="5638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2540" name="Oval 10">
            <a:extLst>
              <a:ext uri="{FF2B5EF4-FFF2-40B4-BE49-F238E27FC236}">
                <a16:creationId xmlns:a16="http://schemas.microsoft.com/office/drawing/2014/main" id="{C1988777-C052-4682-B8D4-FEC6226EC531}"/>
              </a:ext>
            </a:extLst>
          </p:cNvPr>
          <p:cNvSpPr>
            <a:spLocks noChangeArrowheads="1"/>
          </p:cNvSpPr>
          <p:nvPr/>
        </p:nvSpPr>
        <p:spPr bwMode="auto">
          <a:xfrm>
            <a:off x="3581400" y="4648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22541" name="Line 11">
            <a:extLst>
              <a:ext uri="{FF2B5EF4-FFF2-40B4-BE49-F238E27FC236}">
                <a16:creationId xmlns:a16="http://schemas.microsoft.com/office/drawing/2014/main" id="{F56EBBFA-1DDE-4199-85FC-8D47CF666AC1}"/>
              </a:ext>
            </a:extLst>
          </p:cNvPr>
          <p:cNvSpPr>
            <a:spLocks noChangeShapeType="1"/>
          </p:cNvSpPr>
          <p:nvPr/>
        </p:nvSpPr>
        <p:spPr bwMode="auto">
          <a:xfrm flipV="1">
            <a:off x="3657600" y="43434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12">
            <a:extLst>
              <a:ext uri="{FF2B5EF4-FFF2-40B4-BE49-F238E27FC236}">
                <a16:creationId xmlns:a16="http://schemas.microsoft.com/office/drawing/2014/main" id="{30448821-7454-4466-9A30-AF0A9BE1BC2F}"/>
              </a:ext>
            </a:extLst>
          </p:cNvPr>
          <p:cNvSpPr>
            <a:spLocks noChangeShapeType="1"/>
          </p:cNvSpPr>
          <p:nvPr/>
        </p:nvSpPr>
        <p:spPr bwMode="auto">
          <a:xfrm flipH="1" flipV="1">
            <a:off x="4191000" y="4343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3" name="Line 13">
            <a:extLst>
              <a:ext uri="{FF2B5EF4-FFF2-40B4-BE49-F238E27FC236}">
                <a16:creationId xmlns:a16="http://schemas.microsoft.com/office/drawing/2014/main" id="{EE5599F9-0901-4319-94F2-C7D58D7D6174}"/>
              </a:ext>
            </a:extLst>
          </p:cNvPr>
          <p:cNvSpPr>
            <a:spLocks noChangeShapeType="1"/>
          </p:cNvSpPr>
          <p:nvPr/>
        </p:nvSpPr>
        <p:spPr bwMode="auto">
          <a:xfrm flipH="1">
            <a:off x="4572000" y="47244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14">
            <a:extLst>
              <a:ext uri="{FF2B5EF4-FFF2-40B4-BE49-F238E27FC236}">
                <a16:creationId xmlns:a16="http://schemas.microsoft.com/office/drawing/2014/main" id="{A4217079-27F4-4007-BEA4-B529F37255BF}"/>
              </a:ext>
            </a:extLst>
          </p:cNvPr>
          <p:cNvSpPr>
            <a:spLocks noChangeShapeType="1"/>
          </p:cNvSpPr>
          <p:nvPr/>
        </p:nvSpPr>
        <p:spPr bwMode="auto">
          <a:xfrm flipH="1" flipV="1">
            <a:off x="4800600" y="47244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5" name="Line 15">
            <a:extLst>
              <a:ext uri="{FF2B5EF4-FFF2-40B4-BE49-F238E27FC236}">
                <a16:creationId xmlns:a16="http://schemas.microsoft.com/office/drawing/2014/main" id="{1EE56D8C-3F04-49C0-A4B8-D2402CD1691E}"/>
              </a:ext>
            </a:extLst>
          </p:cNvPr>
          <p:cNvSpPr>
            <a:spLocks noChangeShapeType="1"/>
          </p:cNvSpPr>
          <p:nvPr/>
        </p:nvSpPr>
        <p:spPr bwMode="auto">
          <a:xfrm flipV="1">
            <a:off x="4267200" y="5181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6" name="Line 16">
            <a:extLst>
              <a:ext uri="{FF2B5EF4-FFF2-40B4-BE49-F238E27FC236}">
                <a16:creationId xmlns:a16="http://schemas.microsoft.com/office/drawing/2014/main" id="{08AC9A75-BA31-4AD5-9AD8-D749E488133E}"/>
              </a:ext>
            </a:extLst>
          </p:cNvPr>
          <p:cNvSpPr>
            <a:spLocks noChangeShapeType="1"/>
          </p:cNvSpPr>
          <p:nvPr/>
        </p:nvSpPr>
        <p:spPr bwMode="auto">
          <a:xfrm>
            <a:off x="4572000" y="51816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7" name="Text Box 17">
            <a:extLst>
              <a:ext uri="{FF2B5EF4-FFF2-40B4-BE49-F238E27FC236}">
                <a16:creationId xmlns:a16="http://schemas.microsoft.com/office/drawing/2014/main" id="{DF25DA51-5206-418B-813F-83B032D89E9F}"/>
              </a:ext>
            </a:extLst>
          </p:cNvPr>
          <p:cNvSpPr txBox="1">
            <a:spLocks noChangeArrowheads="1"/>
          </p:cNvSpPr>
          <p:nvPr/>
        </p:nvSpPr>
        <p:spPr bwMode="auto">
          <a:xfrm>
            <a:off x="3489325" y="4867275"/>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400">
                <a:latin typeface="Courier New" panose="02070309020205020404" pitchFamily="49" charset="0"/>
              </a:rPr>
              <a:t>a</a:t>
            </a:r>
          </a:p>
        </p:txBody>
      </p:sp>
      <p:sp>
        <p:nvSpPr>
          <p:cNvPr id="22548" name="Text Box 18">
            <a:extLst>
              <a:ext uri="{FF2B5EF4-FFF2-40B4-BE49-F238E27FC236}">
                <a16:creationId xmlns:a16="http://schemas.microsoft.com/office/drawing/2014/main" id="{BAE5149B-B537-41DC-A4E0-6B1CDCE3B5FC}"/>
              </a:ext>
            </a:extLst>
          </p:cNvPr>
          <p:cNvSpPr txBox="1">
            <a:spLocks noChangeArrowheads="1"/>
          </p:cNvSpPr>
          <p:nvPr/>
        </p:nvSpPr>
        <p:spPr bwMode="auto">
          <a:xfrm>
            <a:off x="4098925" y="5781675"/>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400">
                <a:latin typeface="Courier New" panose="02070309020205020404" pitchFamily="49" charset="0"/>
              </a:rPr>
              <a:t>b</a:t>
            </a:r>
          </a:p>
        </p:txBody>
      </p:sp>
      <p:sp>
        <p:nvSpPr>
          <p:cNvPr id="22549" name="Text Box 19">
            <a:extLst>
              <a:ext uri="{FF2B5EF4-FFF2-40B4-BE49-F238E27FC236}">
                <a16:creationId xmlns:a16="http://schemas.microsoft.com/office/drawing/2014/main" id="{D5635B6C-23CE-408E-9F1F-3F14F2BAA7EC}"/>
              </a:ext>
            </a:extLst>
          </p:cNvPr>
          <p:cNvSpPr txBox="1">
            <a:spLocks noChangeArrowheads="1"/>
          </p:cNvSpPr>
          <p:nvPr/>
        </p:nvSpPr>
        <p:spPr bwMode="auto">
          <a:xfrm>
            <a:off x="4632325" y="5781675"/>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400">
                <a:latin typeface="Courier New" panose="02070309020205020404" pitchFamily="49" charset="0"/>
              </a:rPr>
              <a:t>c</a:t>
            </a:r>
          </a:p>
        </p:txBody>
      </p:sp>
      <p:sp>
        <p:nvSpPr>
          <p:cNvPr id="22550" name="Text Box 20">
            <a:extLst>
              <a:ext uri="{FF2B5EF4-FFF2-40B4-BE49-F238E27FC236}">
                <a16:creationId xmlns:a16="http://schemas.microsoft.com/office/drawing/2014/main" id="{D5FC6CD5-0A9E-4EB4-A99E-F5766DB23C94}"/>
              </a:ext>
            </a:extLst>
          </p:cNvPr>
          <p:cNvSpPr txBox="1">
            <a:spLocks noChangeArrowheads="1"/>
          </p:cNvSpPr>
          <p:nvPr/>
        </p:nvSpPr>
        <p:spPr bwMode="auto">
          <a:xfrm>
            <a:off x="5241925" y="5248275"/>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400">
                <a:latin typeface="Courier New" panose="02070309020205020404" pitchFamily="49" charset="0"/>
              </a:rPr>
              <a:t>d</a:t>
            </a:r>
          </a:p>
        </p:txBody>
      </p:sp>
      <p:sp>
        <p:nvSpPr>
          <p:cNvPr id="22551" name="Text Box 21">
            <a:extLst>
              <a:ext uri="{FF2B5EF4-FFF2-40B4-BE49-F238E27FC236}">
                <a16:creationId xmlns:a16="http://schemas.microsoft.com/office/drawing/2014/main" id="{A44CCBF2-1AA6-47A1-8E4E-7B1D4B6E8827}"/>
              </a:ext>
            </a:extLst>
          </p:cNvPr>
          <p:cNvSpPr txBox="1">
            <a:spLocks noChangeArrowheads="1"/>
          </p:cNvSpPr>
          <p:nvPr/>
        </p:nvSpPr>
        <p:spPr bwMode="auto">
          <a:xfrm>
            <a:off x="3717925" y="4181475"/>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400">
                <a:latin typeface="Courier New" panose="02070309020205020404" pitchFamily="49" charset="0"/>
              </a:rPr>
              <a:t>0</a:t>
            </a:r>
          </a:p>
        </p:txBody>
      </p:sp>
      <p:sp>
        <p:nvSpPr>
          <p:cNvPr id="22552" name="Text Box 22">
            <a:extLst>
              <a:ext uri="{FF2B5EF4-FFF2-40B4-BE49-F238E27FC236}">
                <a16:creationId xmlns:a16="http://schemas.microsoft.com/office/drawing/2014/main" id="{9EA3DF95-BEF4-401A-ACC5-572F651D7E87}"/>
              </a:ext>
            </a:extLst>
          </p:cNvPr>
          <p:cNvSpPr txBox="1">
            <a:spLocks noChangeArrowheads="1"/>
          </p:cNvSpPr>
          <p:nvPr/>
        </p:nvSpPr>
        <p:spPr bwMode="auto">
          <a:xfrm>
            <a:off x="4419600" y="4648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400">
                <a:latin typeface="Courier New" panose="02070309020205020404" pitchFamily="49" charset="0"/>
              </a:rPr>
              <a:t>0</a:t>
            </a:r>
          </a:p>
        </p:txBody>
      </p:sp>
      <p:sp>
        <p:nvSpPr>
          <p:cNvPr id="22553" name="Text Box 23">
            <a:extLst>
              <a:ext uri="{FF2B5EF4-FFF2-40B4-BE49-F238E27FC236}">
                <a16:creationId xmlns:a16="http://schemas.microsoft.com/office/drawing/2014/main" id="{A2488443-EA2E-4D28-9146-C2B5A9B58906}"/>
              </a:ext>
            </a:extLst>
          </p:cNvPr>
          <p:cNvSpPr txBox="1">
            <a:spLocks noChangeArrowheads="1"/>
          </p:cNvSpPr>
          <p:nvPr/>
        </p:nvSpPr>
        <p:spPr bwMode="auto">
          <a:xfrm>
            <a:off x="4114800" y="5181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400">
                <a:latin typeface="Courier New" panose="02070309020205020404" pitchFamily="49" charset="0"/>
              </a:rPr>
              <a:t>0</a:t>
            </a:r>
          </a:p>
        </p:txBody>
      </p:sp>
      <p:sp>
        <p:nvSpPr>
          <p:cNvPr id="22554" name="Text Box 24">
            <a:extLst>
              <a:ext uri="{FF2B5EF4-FFF2-40B4-BE49-F238E27FC236}">
                <a16:creationId xmlns:a16="http://schemas.microsoft.com/office/drawing/2014/main" id="{12AEBE40-CF8B-415D-B9E9-D2B43C238BF9}"/>
              </a:ext>
            </a:extLst>
          </p:cNvPr>
          <p:cNvSpPr txBox="1">
            <a:spLocks noChangeArrowheads="1"/>
          </p:cNvSpPr>
          <p:nvPr/>
        </p:nvSpPr>
        <p:spPr bwMode="auto">
          <a:xfrm>
            <a:off x="4648200" y="5181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400">
                <a:latin typeface="Courier New" panose="02070309020205020404" pitchFamily="49" charset="0"/>
              </a:rPr>
              <a:t>1</a:t>
            </a:r>
          </a:p>
        </p:txBody>
      </p:sp>
      <p:sp>
        <p:nvSpPr>
          <p:cNvPr id="22555" name="Text Box 25">
            <a:extLst>
              <a:ext uri="{FF2B5EF4-FFF2-40B4-BE49-F238E27FC236}">
                <a16:creationId xmlns:a16="http://schemas.microsoft.com/office/drawing/2014/main" id="{EE66FC1F-597B-4502-BD15-2662B0995CA1}"/>
              </a:ext>
            </a:extLst>
          </p:cNvPr>
          <p:cNvSpPr txBox="1">
            <a:spLocks noChangeArrowheads="1"/>
          </p:cNvSpPr>
          <p:nvPr/>
        </p:nvSpPr>
        <p:spPr bwMode="auto">
          <a:xfrm>
            <a:off x="4419600" y="4191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400">
                <a:latin typeface="Courier New" panose="02070309020205020404" pitchFamily="49" charset="0"/>
              </a:rPr>
              <a:t>1</a:t>
            </a:r>
          </a:p>
        </p:txBody>
      </p:sp>
      <p:sp>
        <p:nvSpPr>
          <p:cNvPr id="22556" name="Text Box 26">
            <a:extLst>
              <a:ext uri="{FF2B5EF4-FFF2-40B4-BE49-F238E27FC236}">
                <a16:creationId xmlns:a16="http://schemas.microsoft.com/office/drawing/2014/main" id="{9C008B42-F10B-48C8-8A90-F641925884C6}"/>
              </a:ext>
            </a:extLst>
          </p:cNvPr>
          <p:cNvSpPr txBox="1">
            <a:spLocks noChangeArrowheads="1"/>
          </p:cNvSpPr>
          <p:nvPr/>
        </p:nvSpPr>
        <p:spPr bwMode="auto">
          <a:xfrm>
            <a:off x="4876800" y="4648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400">
                <a:latin typeface="Courier New" panose="02070309020205020404" pitchFamily="49" charset="0"/>
              </a:rPr>
              <a:t>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a:extLst>
              <a:ext uri="{FF2B5EF4-FFF2-40B4-BE49-F238E27FC236}">
                <a16:creationId xmlns:a16="http://schemas.microsoft.com/office/drawing/2014/main" id="{251B9973-91B4-4F38-BED5-AEF83E4E961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028" name="Slide Number Placeholder 5">
            <a:extLst>
              <a:ext uri="{FF2B5EF4-FFF2-40B4-BE49-F238E27FC236}">
                <a16:creationId xmlns:a16="http://schemas.microsoft.com/office/drawing/2014/main" id="{62A9E708-A7A2-4EA4-AA32-5936BCF034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20514BDA-9F82-4A34-8371-4ECAA7E70E79}" type="slidenum">
              <a:rPr lang="en-US" altLang="en-US" sz="1200">
                <a:solidFill>
                  <a:srgbClr val="898989"/>
                </a:solidFill>
              </a:rPr>
              <a:pPr eaLnBrk="1" hangingPunct="1"/>
              <a:t>21</a:t>
            </a:fld>
            <a:r>
              <a:rPr lang="en-US" altLang="en-US" sz="1200">
                <a:solidFill>
                  <a:srgbClr val="898989"/>
                </a:solidFill>
              </a:rPr>
              <a:t>/47</a:t>
            </a:r>
          </a:p>
        </p:txBody>
      </p:sp>
      <p:sp>
        <p:nvSpPr>
          <p:cNvPr id="1029" name="Rectangle 2">
            <a:extLst>
              <a:ext uri="{FF2B5EF4-FFF2-40B4-BE49-F238E27FC236}">
                <a16:creationId xmlns:a16="http://schemas.microsoft.com/office/drawing/2014/main" id="{AC2FAC7C-B9A2-4381-BA06-DA256065CF1D}"/>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Average Length</a:t>
            </a:r>
          </a:p>
        </p:txBody>
      </p:sp>
      <p:sp>
        <p:nvSpPr>
          <p:cNvPr id="1030" name="Rectangle 3">
            <a:extLst>
              <a:ext uri="{FF2B5EF4-FFF2-40B4-BE49-F238E27FC236}">
                <a16:creationId xmlns:a16="http://schemas.microsoft.com/office/drawing/2014/main" id="{53DA1B88-5FF8-47D2-B3D7-8A585043AEC0}"/>
              </a:ext>
            </a:extLst>
          </p:cNvPr>
          <p:cNvSpPr>
            <a:spLocks noGrp="1"/>
          </p:cNvSpPr>
          <p:nvPr>
            <p:ph type="body" idx="1"/>
          </p:nvPr>
        </p:nvSpPr>
        <p:spPr>
          <a:xfrm>
            <a:off x="457200" y="1447800"/>
            <a:ext cx="8229600" cy="4525963"/>
          </a:xfrm>
        </p:spPr>
        <p:txBody>
          <a:bodyPr/>
          <a:lstStyle/>
          <a:p>
            <a:pPr>
              <a:lnSpc>
                <a:spcPct val="90000"/>
              </a:lnSpc>
              <a:buClrTx/>
              <a:buSzTx/>
              <a:buFont typeface="Arial" panose="020B0604020202020204" pitchFamily="34" charset="0"/>
              <a:buChar char="•"/>
            </a:pPr>
            <a:r>
              <a:rPr lang="en-US" altLang="en-US">
                <a:latin typeface="Calibri" panose="020F0502020204030204" pitchFamily="34" charset="0"/>
              </a:rPr>
              <a:t>For a code </a:t>
            </a:r>
            <a:r>
              <a:rPr lang="en-US" altLang="en-US" i="1">
                <a:latin typeface="Calibri" panose="020F0502020204030204" pitchFamily="34" charset="0"/>
              </a:rPr>
              <a:t>C</a:t>
            </a:r>
            <a:r>
              <a:rPr lang="en-US" altLang="en-US">
                <a:latin typeface="Calibri" panose="020F0502020204030204" pitchFamily="34" charset="0"/>
              </a:rPr>
              <a:t> with associated probabilities </a:t>
            </a:r>
            <a:r>
              <a:rPr lang="en-US" altLang="en-US" i="1">
                <a:latin typeface="Calibri" panose="020F0502020204030204" pitchFamily="34" charset="0"/>
              </a:rPr>
              <a:t>p(c)</a:t>
            </a:r>
            <a:r>
              <a:rPr lang="en-US" altLang="en-US">
                <a:latin typeface="Calibri" panose="020F0502020204030204" pitchFamily="34" charset="0"/>
              </a:rPr>
              <a:t> the </a:t>
            </a:r>
            <a:r>
              <a:rPr lang="en-US" altLang="en-US" b="1" u="sng">
                <a:latin typeface="Calibri" panose="020F0502020204030204" pitchFamily="34" charset="0"/>
              </a:rPr>
              <a:t>average length</a:t>
            </a:r>
            <a:r>
              <a:rPr lang="en-US" altLang="en-US">
                <a:latin typeface="Calibri" panose="020F0502020204030204" pitchFamily="34" charset="0"/>
              </a:rPr>
              <a:t>  is defined as</a:t>
            </a:r>
          </a:p>
          <a:p>
            <a:pPr>
              <a:lnSpc>
                <a:spcPct val="90000"/>
              </a:lnSpc>
              <a:buClrTx/>
              <a:buSzTx/>
              <a:buFont typeface="Arial" panose="020B0604020202020204" pitchFamily="34" charset="0"/>
              <a:buChar char="•"/>
            </a:pPr>
            <a:endParaRPr lang="en-US" altLang="en-US">
              <a:latin typeface="Calibri" panose="020F0502020204030204" pitchFamily="34" charset="0"/>
            </a:endParaRPr>
          </a:p>
          <a:p>
            <a:pPr>
              <a:lnSpc>
                <a:spcPct val="90000"/>
              </a:lnSpc>
              <a:buClrTx/>
              <a:buSzTx/>
              <a:buFont typeface="Arial" panose="020B0604020202020204" pitchFamily="34" charset="0"/>
              <a:buChar char="•"/>
            </a:pPr>
            <a:endParaRPr lang="en-US" altLang="en-US">
              <a:latin typeface="Calibri" panose="020F0502020204030204" pitchFamily="34" charset="0"/>
            </a:endParaRPr>
          </a:p>
          <a:p>
            <a:pPr>
              <a:lnSpc>
                <a:spcPct val="90000"/>
              </a:lnSpc>
              <a:buClrTx/>
              <a:buSzTx/>
              <a:buFont typeface="Arial" panose="020B0604020202020204" pitchFamily="34" charset="0"/>
              <a:buChar char="•"/>
            </a:pPr>
            <a:r>
              <a:rPr lang="en-US" altLang="en-US">
                <a:latin typeface="Calibri" panose="020F0502020204030204" pitchFamily="34" charset="0"/>
              </a:rPr>
              <a:t>We say that a prefix  code </a:t>
            </a:r>
            <a:r>
              <a:rPr lang="en-US" altLang="en-US" i="1">
                <a:latin typeface="Calibri" panose="020F0502020204030204" pitchFamily="34" charset="0"/>
              </a:rPr>
              <a:t>C</a:t>
            </a:r>
            <a:r>
              <a:rPr lang="en-US" altLang="en-US">
                <a:latin typeface="Calibri" panose="020F0502020204030204" pitchFamily="34" charset="0"/>
              </a:rPr>
              <a:t> is </a:t>
            </a:r>
            <a:r>
              <a:rPr lang="en-US" altLang="en-US" b="1" u="sng">
                <a:latin typeface="Calibri" panose="020F0502020204030204" pitchFamily="34" charset="0"/>
              </a:rPr>
              <a:t>optimal</a:t>
            </a:r>
            <a:r>
              <a:rPr lang="en-US" altLang="en-US">
                <a:latin typeface="Calibri" panose="020F0502020204030204" pitchFamily="34" charset="0"/>
              </a:rPr>
              <a:t> if for all  prefix codes </a:t>
            </a:r>
            <a:r>
              <a:rPr lang="en-US" altLang="en-US" i="1">
                <a:latin typeface="Calibri" panose="020F0502020204030204" pitchFamily="34" charset="0"/>
              </a:rPr>
              <a:t>C,  l</a:t>
            </a:r>
            <a:r>
              <a:rPr lang="en-US" altLang="en-US" i="1" baseline="-25000">
                <a:latin typeface="Calibri" panose="020F0502020204030204" pitchFamily="34" charset="0"/>
              </a:rPr>
              <a:t>a</a:t>
            </a:r>
            <a:r>
              <a:rPr lang="en-US" altLang="en-US" i="1">
                <a:latin typeface="Calibri" panose="020F0502020204030204" pitchFamily="34" charset="0"/>
              </a:rPr>
              <a:t>(C)</a:t>
            </a:r>
            <a:r>
              <a:rPr lang="en-US" altLang="en-US" i="1" baseline="-25000">
                <a:latin typeface="Calibri" panose="020F0502020204030204" pitchFamily="34" charset="0"/>
              </a:rPr>
              <a:t> </a:t>
            </a:r>
            <a:r>
              <a:rPr lang="en-US" altLang="en-US" i="1">
                <a:latin typeface="Calibri" panose="020F0502020204030204" pitchFamily="34" charset="0"/>
                <a:sym typeface="Symbol" panose="05050102010706020507" pitchFamily="18" charset="2"/>
              </a:rPr>
              <a:t> </a:t>
            </a:r>
            <a:r>
              <a:rPr lang="en-US" altLang="en-US" i="1">
                <a:latin typeface="Calibri" panose="020F0502020204030204" pitchFamily="34" charset="0"/>
              </a:rPr>
              <a:t>l</a:t>
            </a:r>
            <a:r>
              <a:rPr lang="en-US" altLang="en-US" i="1" baseline="-25000">
                <a:latin typeface="Calibri" panose="020F0502020204030204" pitchFamily="34" charset="0"/>
              </a:rPr>
              <a:t>a</a:t>
            </a:r>
            <a:r>
              <a:rPr lang="en-US" altLang="en-US" i="1">
                <a:latin typeface="Calibri" panose="020F0502020204030204" pitchFamily="34" charset="0"/>
              </a:rPr>
              <a:t>(C)</a:t>
            </a:r>
          </a:p>
          <a:p>
            <a:pPr>
              <a:lnSpc>
                <a:spcPct val="90000"/>
              </a:lnSpc>
              <a:buClrTx/>
              <a:buSzTx/>
              <a:buFont typeface="Arial" panose="020B0604020202020204" pitchFamily="34" charset="0"/>
              <a:buChar char="•"/>
            </a:pPr>
            <a:r>
              <a:rPr lang="en-US" altLang="en-US">
                <a:latin typeface="Calibri" panose="020F0502020204030204" pitchFamily="34" charset="0"/>
              </a:rPr>
              <a:t>The Huffman code is known to be provably optimal under certain well-defined conditions for data compression.</a:t>
            </a:r>
          </a:p>
        </p:txBody>
      </p:sp>
      <p:graphicFrame>
        <p:nvGraphicFramePr>
          <p:cNvPr id="1026" name="Object 4">
            <a:extLst>
              <a:ext uri="{FF2B5EF4-FFF2-40B4-BE49-F238E27FC236}">
                <a16:creationId xmlns:a16="http://schemas.microsoft.com/office/drawing/2014/main" id="{A3570E44-C3AC-44A9-AD37-AF26309148EC}"/>
              </a:ext>
            </a:extLst>
          </p:cNvPr>
          <p:cNvGraphicFramePr>
            <a:graphicFrameLocks noChangeAspect="1"/>
          </p:cNvGraphicFramePr>
          <p:nvPr/>
        </p:nvGraphicFramePr>
        <p:xfrm>
          <a:off x="2438400" y="2590800"/>
          <a:ext cx="2971800" cy="839788"/>
        </p:xfrm>
        <a:graphic>
          <a:graphicData uri="http://schemas.openxmlformats.org/presentationml/2006/ole">
            <mc:AlternateContent xmlns:mc="http://schemas.openxmlformats.org/markup-compatibility/2006">
              <mc:Choice xmlns:v="urn:schemas-microsoft-com:vml" Requires="v">
                <p:oleObj name="Equation" r:id="rId2" imgW="1206360" imgH="342720" progId="Equation.2">
                  <p:embed/>
                </p:oleObj>
              </mc:Choice>
              <mc:Fallback>
                <p:oleObj name="Equation" r:id="rId2" imgW="1206360" imgH="342720" progId="Equation.2">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590800"/>
                        <a:ext cx="297180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id="{3F1395B7-BD18-4C77-8878-3F38444978E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3555" name="Slide Number Placeholder 5">
            <a:extLst>
              <a:ext uri="{FF2B5EF4-FFF2-40B4-BE49-F238E27FC236}">
                <a16:creationId xmlns:a16="http://schemas.microsoft.com/office/drawing/2014/main" id="{2051443B-198B-4A7D-85CF-1060A216E5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0A71EC81-7FB6-4B5F-BE09-53F814179A74}" type="slidenum">
              <a:rPr lang="en-US" altLang="en-US" sz="1200">
                <a:solidFill>
                  <a:srgbClr val="898989"/>
                </a:solidFill>
              </a:rPr>
              <a:pPr eaLnBrk="1" hangingPunct="1"/>
              <a:t>22</a:t>
            </a:fld>
            <a:r>
              <a:rPr lang="en-US" altLang="en-US" sz="1200">
                <a:solidFill>
                  <a:srgbClr val="898989"/>
                </a:solidFill>
              </a:rPr>
              <a:t>/47</a:t>
            </a:r>
          </a:p>
        </p:txBody>
      </p:sp>
      <p:sp>
        <p:nvSpPr>
          <p:cNvPr id="4" name="Slide Number Placeholder 3">
            <a:extLst>
              <a:ext uri="{FF2B5EF4-FFF2-40B4-BE49-F238E27FC236}">
                <a16:creationId xmlns:a16="http://schemas.microsoft.com/office/drawing/2014/main" id="{B64301CD-D469-481F-AADD-D731E8ABFD99}"/>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937B26C3-2D5F-424F-91B3-E554CF3A0D85}" type="slidenum">
              <a:rPr lang="en-US" altLang="en-US" sz="1200" b="1">
                <a:solidFill>
                  <a:srgbClr val="FFFFFF"/>
                </a:solidFill>
              </a:rPr>
              <a:pPr algn="ctr" eaLnBrk="1" hangingPunct="1">
                <a:lnSpc>
                  <a:spcPct val="80000"/>
                </a:lnSpc>
              </a:pPr>
              <a:t>22</a:t>
            </a:fld>
            <a:endParaRPr lang="en-US" altLang="en-US" sz="1200" b="1">
              <a:solidFill>
                <a:srgbClr val="FFFFFF"/>
              </a:solidFill>
            </a:endParaRPr>
          </a:p>
        </p:txBody>
      </p:sp>
      <p:sp>
        <p:nvSpPr>
          <p:cNvPr id="23557" name="Content Placeholder 4">
            <a:extLst>
              <a:ext uri="{FF2B5EF4-FFF2-40B4-BE49-F238E27FC236}">
                <a16:creationId xmlns:a16="http://schemas.microsoft.com/office/drawing/2014/main" id="{BC690FDF-81F2-4AC5-9731-B772F079A72E}"/>
              </a:ext>
            </a:extLst>
          </p:cNvPr>
          <p:cNvSpPr>
            <a:spLocks noGrp="1"/>
          </p:cNvSpPr>
          <p:nvPr>
            <p:ph sz="quarter" idx="4294967295"/>
          </p:nvPr>
        </p:nvSpPr>
        <p:spPr>
          <a:xfrm>
            <a:off x="457200" y="1600200"/>
            <a:ext cx="8229600" cy="4522788"/>
          </a:xfrm>
        </p:spPr>
        <p:txBody>
          <a:bodyPr>
            <a:spAutoFit/>
          </a:bodyPr>
          <a:lstStyle/>
          <a:p>
            <a:pPr marL="609600" indent="-609600">
              <a:lnSpc>
                <a:spcPct val="90000"/>
              </a:lnSpc>
              <a:buClr>
                <a:srgbClr val="FF0000"/>
              </a:buClr>
              <a:buFontTx/>
              <a:buAutoNum type="arabicPeriod"/>
            </a:pPr>
            <a:r>
              <a:rPr lang="en-US" altLang="ja-JP" sz="3000"/>
              <a:t>Make a leaf node for each code symbol</a:t>
            </a:r>
          </a:p>
          <a:p>
            <a:pPr marL="990600" lvl="1" indent="-533400">
              <a:lnSpc>
                <a:spcPct val="90000"/>
              </a:lnSpc>
              <a:buClr>
                <a:schemeClr val="tx1"/>
              </a:buClr>
              <a:buFont typeface="Arial" panose="020B0604020202020204" pitchFamily="34" charset="0"/>
              <a:buBlip>
                <a:blip r:embed="rId2"/>
              </a:buBlip>
            </a:pPr>
            <a:r>
              <a:rPr lang="en-US" altLang="ja-JP" sz="2400"/>
              <a:t>Add the generation probability or the frequency of each symbol to the leaf node (arrange them from left to right in descending order by probability) </a:t>
            </a:r>
          </a:p>
          <a:p>
            <a:pPr marL="609600" indent="-609600">
              <a:lnSpc>
                <a:spcPct val="90000"/>
              </a:lnSpc>
              <a:buClr>
                <a:srgbClr val="FF0000"/>
              </a:buClr>
              <a:buFontTx/>
              <a:buAutoNum type="arabicPeriod"/>
            </a:pPr>
            <a:r>
              <a:rPr lang="en-US" altLang="ja-JP" sz="3000"/>
              <a:t>Take the two leaf nodes with the smallest probability and connect them into a new node</a:t>
            </a:r>
          </a:p>
          <a:p>
            <a:pPr marL="990600" lvl="1" indent="-533400">
              <a:lnSpc>
                <a:spcPct val="90000"/>
              </a:lnSpc>
              <a:buClr>
                <a:schemeClr val="tx1"/>
              </a:buClr>
              <a:buFont typeface="Arial" panose="020B0604020202020204" pitchFamily="34" charset="0"/>
              <a:buBlip>
                <a:blip r:embed="rId2"/>
              </a:buBlip>
            </a:pPr>
            <a:r>
              <a:rPr lang="en-US" altLang="ja-JP" sz="2400"/>
              <a:t>Add 1 or 0 to each of the two branches</a:t>
            </a:r>
          </a:p>
          <a:p>
            <a:pPr marL="990600" lvl="1" indent="-533400">
              <a:lnSpc>
                <a:spcPct val="90000"/>
              </a:lnSpc>
              <a:buClr>
                <a:schemeClr val="tx1"/>
              </a:buClr>
              <a:buFont typeface="Arial" panose="020B0604020202020204" pitchFamily="34" charset="0"/>
              <a:buBlip>
                <a:blip r:embed="rId2"/>
              </a:buBlip>
            </a:pPr>
            <a:r>
              <a:rPr lang="en-US" altLang="ja-JP" sz="2400"/>
              <a:t>The probability of the new node is the sum of the probabilities of the two connecting nodes</a:t>
            </a:r>
          </a:p>
          <a:p>
            <a:pPr marL="609600" indent="-609600">
              <a:lnSpc>
                <a:spcPct val="90000"/>
              </a:lnSpc>
              <a:buClr>
                <a:srgbClr val="FF0000"/>
              </a:buClr>
              <a:buFontTx/>
              <a:buAutoNum type="arabicPeriod"/>
            </a:pPr>
            <a:r>
              <a:rPr lang="en-US" altLang="ja-JP" sz="3000"/>
              <a:t>If there is only one node left, the code construction is completed. If not, go back to (2)</a:t>
            </a:r>
            <a:endParaRPr lang="en-US" altLang="ja-JP"/>
          </a:p>
        </p:txBody>
      </p:sp>
      <p:sp>
        <p:nvSpPr>
          <p:cNvPr id="23558" name="Title 1">
            <a:extLst>
              <a:ext uri="{FF2B5EF4-FFF2-40B4-BE49-F238E27FC236}">
                <a16:creationId xmlns:a16="http://schemas.microsoft.com/office/drawing/2014/main" id="{7A69A513-EEDA-4E53-9F09-08EC79316B48}"/>
              </a:ext>
            </a:extLst>
          </p:cNvPr>
          <p:cNvSpPr>
            <a:spLocks/>
          </p:cNvSpPr>
          <p:nvPr/>
        </p:nvSpPr>
        <p:spPr bwMode="auto">
          <a:xfrm>
            <a:off x="460375" y="4953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Huffman Coding algorithm</a:t>
            </a:r>
          </a:p>
        </p:txBody>
      </p:sp>
      <p:sp>
        <p:nvSpPr>
          <p:cNvPr id="23559" name="Text Box 7">
            <a:extLst>
              <a:ext uri="{FF2B5EF4-FFF2-40B4-BE49-F238E27FC236}">
                <a16:creationId xmlns:a16="http://schemas.microsoft.com/office/drawing/2014/main" id="{E36EFE9E-AEAD-4C0E-B585-30CDC9FE1994}"/>
              </a:ext>
            </a:extLst>
          </p:cNvPr>
          <p:cNvSpPr txBox="1">
            <a:spLocks noChangeArrowheads="1"/>
          </p:cNvSpPr>
          <p:nvPr/>
        </p:nvSpPr>
        <p:spPr bwMode="auto">
          <a:xfrm>
            <a:off x="609600" y="1143000"/>
            <a:ext cx="8077200" cy="436563"/>
          </a:xfrm>
          <a:prstGeom prst="rect">
            <a:avLst/>
          </a:prstGeom>
          <a:solidFill>
            <a:srgbClr val="99CCFF"/>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spcBef>
                <a:spcPct val="50000"/>
              </a:spcBef>
            </a:pPr>
            <a:r>
              <a:rPr lang="en-US" altLang="en-US" sz="2200" b="1"/>
              <a:t>Main idea: Encode </a:t>
            </a:r>
            <a:r>
              <a:rPr lang="en-US" altLang="en-US" sz="2200" b="1">
                <a:solidFill>
                  <a:schemeClr val="accent2"/>
                </a:solidFill>
              </a:rPr>
              <a:t>high probability symbols</a:t>
            </a:r>
            <a:r>
              <a:rPr lang="en-US" altLang="en-US" sz="2200" b="1"/>
              <a:t> with fewer bits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8F4C5ABE-B005-4AD1-B65D-DA19B355F78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4579" name="Slide Number Placeholder 5">
            <a:extLst>
              <a:ext uri="{FF2B5EF4-FFF2-40B4-BE49-F238E27FC236}">
                <a16:creationId xmlns:a16="http://schemas.microsoft.com/office/drawing/2014/main" id="{4F16E8E2-CAA1-4066-AECB-8F7B8F7781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D75D0685-9ECB-43E9-A5D0-A9E2FB2F3807}" type="slidenum">
              <a:rPr lang="en-US" altLang="en-US" sz="1200">
                <a:solidFill>
                  <a:srgbClr val="898989"/>
                </a:solidFill>
              </a:rPr>
              <a:pPr eaLnBrk="1" hangingPunct="1"/>
              <a:t>23</a:t>
            </a:fld>
            <a:r>
              <a:rPr lang="en-US" altLang="en-US" sz="1200">
                <a:solidFill>
                  <a:srgbClr val="898989"/>
                </a:solidFill>
              </a:rPr>
              <a:t>/47</a:t>
            </a:r>
          </a:p>
        </p:txBody>
      </p:sp>
      <p:sp>
        <p:nvSpPr>
          <p:cNvPr id="24580" name="Rectangle 3">
            <a:extLst>
              <a:ext uri="{FF2B5EF4-FFF2-40B4-BE49-F238E27FC236}">
                <a16:creationId xmlns:a16="http://schemas.microsoft.com/office/drawing/2014/main" id="{8DC0862E-C2BB-4B86-8605-D33DDE12B65A}"/>
              </a:ext>
            </a:extLst>
          </p:cNvPr>
          <p:cNvSpPr>
            <a:spLocks noGrp="1" noChangeArrowheads="1"/>
          </p:cNvSpPr>
          <p:nvPr>
            <p:ph sz="quarter" idx="4294967295"/>
          </p:nvPr>
        </p:nvSpPr>
        <p:spPr>
          <a:xfrm>
            <a:off x="457200" y="1371600"/>
            <a:ext cx="8229600" cy="4756150"/>
          </a:xfrm>
        </p:spPr>
        <p:txBody>
          <a:bodyPr>
            <a:spAutoFit/>
          </a:bodyPr>
          <a:lstStyle/>
          <a:p>
            <a:pPr marL="609600" indent="-609600">
              <a:lnSpc>
                <a:spcPct val="80000"/>
              </a:lnSpc>
              <a:buFontTx/>
              <a:buNone/>
            </a:pPr>
            <a:endParaRPr lang="en-US" altLang="ja-JP" sz="700" b="1">
              <a:solidFill>
                <a:schemeClr val="accent2"/>
              </a:solidFill>
            </a:endParaRPr>
          </a:p>
          <a:p>
            <a:pPr marL="609600" indent="-609600">
              <a:lnSpc>
                <a:spcPct val="80000"/>
              </a:lnSpc>
              <a:buFontTx/>
              <a:buNone/>
            </a:pPr>
            <a:r>
              <a:rPr lang="en-US" altLang="en-US" sz="2700"/>
              <a:t>Character (or symbol) frequencies</a:t>
            </a:r>
          </a:p>
          <a:p>
            <a:pPr marL="990600" lvl="1" indent="-533400">
              <a:lnSpc>
                <a:spcPct val="80000"/>
              </a:lnSpc>
            </a:pPr>
            <a:r>
              <a:rPr lang="en-US" altLang="en-US" sz="2400" b="1"/>
              <a:t>A	:	 20% (.20)	</a:t>
            </a:r>
            <a:r>
              <a:rPr lang="en-US" altLang="en-US" sz="1800" i="1">
                <a:solidFill>
                  <a:srgbClr val="006600"/>
                </a:solidFill>
              </a:rPr>
              <a:t>e.g., A occurs 20 times in a 100 					character document, 1000 times in a 				5000 character document, etc.</a:t>
            </a:r>
          </a:p>
          <a:p>
            <a:pPr marL="990600" lvl="1" indent="-533400">
              <a:lnSpc>
                <a:spcPct val="80000"/>
              </a:lnSpc>
            </a:pPr>
            <a:r>
              <a:rPr lang="en-US" altLang="en-US" sz="2400" b="1"/>
              <a:t>B	:	 9%  (.09)</a:t>
            </a:r>
          </a:p>
          <a:p>
            <a:pPr marL="990600" lvl="1" indent="-533400">
              <a:lnSpc>
                <a:spcPct val="80000"/>
              </a:lnSpc>
            </a:pPr>
            <a:r>
              <a:rPr lang="en-US" altLang="en-US" sz="2400" b="1"/>
              <a:t>C	: 	15% (.15)</a:t>
            </a:r>
          </a:p>
          <a:p>
            <a:pPr marL="990600" lvl="1" indent="-533400">
              <a:lnSpc>
                <a:spcPct val="80000"/>
              </a:lnSpc>
            </a:pPr>
            <a:r>
              <a:rPr lang="en-US" altLang="en-US" sz="2400" b="1"/>
              <a:t>D	: 	11% (.11)</a:t>
            </a:r>
          </a:p>
          <a:p>
            <a:pPr marL="990600" lvl="1" indent="-533400">
              <a:lnSpc>
                <a:spcPct val="80000"/>
              </a:lnSpc>
            </a:pPr>
            <a:r>
              <a:rPr lang="en-US" altLang="en-US" sz="2400" b="1"/>
              <a:t>E	: 	40% (.40)</a:t>
            </a:r>
          </a:p>
          <a:p>
            <a:pPr marL="990600" lvl="1" indent="-533400">
              <a:lnSpc>
                <a:spcPct val="80000"/>
              </a:lnSpc>
            </a:pPr>
            <a:r>
              <a:rPr lang="en-US" altLang="en-US" sz="2400" b="1"/>
              <a:t>F	:	 5%  (.05)</a:t>
            </a:r>
          </a:p>
          <a:p>
            <a:pPr marL="609600" indent="-609600">
              <a:lnSpc>
                <a:spcPct val="80000"/>
              </a:lnSpc>
            </a:pPr>
            <a:r>
              <a:rPr lang="en-US" altLang="en-US" sz="2700">
                <a:solidFill>
                  <a:srgbClr val="006600"/>
                </a:solidFill>
              </a:rPr>
              <a:t>Also works if you use </a:t>
            </a:r>
            <a:r>
              <a:rPr lang="en-US" altLang="en-US" sz="2700" b="1">
                <a:solidFill>
                  <a:srgbClr val="006600"/>
                </a:solidFill>
              </a:rPr>
              <a:t>character counts</a:t>
            </a:r>
          </a:p>
          <a:p>
            <a:pPr marL="609600" indent="-609600">
              <a:lnSpc>
                <a:spcPct val="80000"/>
              </a:lnSpc>
            </a:pPr>
            <a:r>
              <a:rPr lang="en-US" altLang="en-US" sz="2700">
                <a:solidFill>
                  <a:srgbClr val="006600"/>
                </a:solidFill>
              </a:rPr>
              <a:t>Must know frequency of every character in the document</a:t>
            </a:r>
          </a:p>
          <a:p>
            <a:pPr marL="609600" indent="-609600">
              <a:lnSpc>
                <a:spcPct val="80000"/>
              </a:lnSpc>
              <a:buFontTx/>
              <a:buNone/>
            </a:pPr>
            <a:endParaRPr lang="en-US" altLang="ja-JP" sz="1100" b="1">
              <a:solidFill>
                <a:srgbClr val="006600"/>
              </a:solidFill>
            </a:endParaRPr>
          </a:p>
        </p:txBody>
      </p:sp>
      <p:sp>
        <p:nvSpPr>
          <p:cNvPr id="24581" name="Title 1">
            <a:extLst>
              <a:ext uri="{FF2B5EF4-FFF2-40B4-BE49-F238E27FC236}">
                <a16:creationId xmlns:a16="http://schemas.microsoft.com/office/drawing/2014/main" id="{E9658B83-A5E7-4040-9DF2-ACDFE72F04D4}"/>
              </a:ext>
            </a:extLst>
          </p:cNvPr>
          <p:cNvSpPr>
            <a:spLocks/>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Huffman Coding example - 1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a:extLst>
              <a:ext uri="{FF2B5EF4-FFF2-40B4-BE49-F238E27FC236}">
                <a16:creationId xmlns:a16="http://schemas.microsoft.com/office/drawing/2014/main" id="{D06CEB0B-B8EF-47E5-A0E4-7C5C8695A3B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5603" name="Slide Number Placeholder 5">
            <a:extLst>
              <a:ext uri="{FF2B5EF4-FFF2-40B4-BE49-F238E27FC236}">
                <a16:creationId xmlns:a16="http://schemas.microsoft.com/office/drawing/2014/main" id="{C03DD6D2-2584-4788-81FE-2BD04BC4F5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966AD334-5020-4F9B-BA1F-BA1DB7708B9A}" type="slidenum">
              <a:rPr lang="en-US" altLang="en-US" sz="1200">
                <a:solidFill>
                  <a:srgbClr val="898989"/>
                </a:solidFill>
              </a:rPr>
              <a:pPr eaLnBrk="1" hangingPunct="1"/>
              <a:t>24</a:t>
            </a:fld>
            <a:r>
              <a:rPr lang="en-US" altLang="en-US" sz="1200">
                <a:solidFill>
                  <a:srgbClr val="898989"/>
                </a:solidFill>
              </a:rPr>
              <a:t>/47</a:t>
            </a:r>
          </a:p>
        </p:txBody>
      </p:sp>
      <p:sp>
        <p:nvSpPr>
          <p:cNvPr id="25604" name="Rectangle 2">
            <a:extLst>
              <a:ext uri="{FF2B5EF4-FFF2-40B4-BE49-F238E27FC236}">
                <a16:creationId xmlns:a16="http://schemas.microsoft.com/office/drawing/2014/main" id="{6BD15D44-B122-44AB-A470-04F3F104CD36}"/>
              </a:ext>
            </a:extLst>
          </p:cNvPr>
          <p:cNvSpPr>
            <a:spLocks noChangeArrowheads="1"/>
          </p:cNvSpPr>
          <p:nvPr/>
        </p:nvSpPr>
        <p:spPr bwMode="auto">
          <a:xfrm>
            <a:off x="32004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C </a:t>
            </a:r>
          </a:p>
          <a:p>
            <a:pPr algn="ctr"/>
            <a:r>
              <a:rPr lang="en-US" altLang="en-US" sz="1800" b="1">
                <a:latin typeface="Courier New" panose="02070309020205020404" pitchFamily="49" charset="0"/>
              </a:rPr>
              <a:t>.15</a:t>
            </a:r>
          </a:p>
        </p:txBody>
      </p:sp>
      <p:sp>
        <p:nvSpPr>
          <p:cNvPr id="25605" name="Rectangle 3">
            <a:extLst>
              <a:ext uri="{FF2B5EF4-FFF2-40B4-BE49-F238E27FC236}">
                <a16:creationId xmlns:a16="http://schemas.microsoft.com/office/drawing/2014/main" id="{C7FEA57D-1C6F-437B-9183-0B36E4FA65E8}"/>
              </a:ext>
            </a:extLst>
          </p:cNvPr>
          <p:cNvSpPr>
            <a:spLocks noChangeArrowheads="1"/>
          </p:cNvSpPr>
          <p:nvPr/>
        </p:nvSpPr>
        <p:spPr bwMode="auto">
          <a:xfrm>
            <a:off x="20574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A</a:t>
            </a:r>
          </a:p>
          <a:p>
            <a:pPr algn="ctr"/>
            <a:r>
              <a:rPr lang="en-US" altLang="en-US" sz="1800" b="1">
                <a:latin typeface="Courier New" panose="02070309020205020404" pitchFamily="49" charset="0"/>
              </a:rPr>
              <a:t>.20</a:t>
            </a:r>
          </a:p>
        </p:txBody>
      </p:sp>
      <p:sp>
        <p:nvSpPr>
          <p:cNvPr id="25606" name="Rectangle 4">
            <a:extLst>
              <a:ext uri="{FF2B5EF4-FFF2-40B4-BE49-F238E27FC236}">
                <a16:creationId xmlns:a16="http://schemas.microsoft.com/office/drawing/2014/main" id="{22641991-FD20-4D70-97BF-1C664A34E061}"/>
              </a:ext>
            </a:extLst>
          </p:cNvPr>
          <p:cNvSpPr>
            <a:spLocks noChangeArrowheads="1"/>
          </p:cNvSpPr>
          <p:nvPr/>
        </p:nvSpPr>
        <p:spPr bwMode="auto">
          <a:xfrm>
            <a:off x="44196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D</a:t>
            </a:r>
          </a:p>
          <a:p>
            <a:pPr algn="ctr"/>
            <a:r>
              <a:rPr lang="en-US" altLang="en-US" sz="1800" b="1">
                <a:latin typeface="Courier New" panose="02070309020205020404" pitchFamily="49" charset="0"/>
              </a:rPr>
              <a:t>.11</a:t>
            </a:r>
          </a:p>
        </p:txBody>
      </p:sp>
      <p:sp>
        <p:nvSpPr>
          <p:cNvPr id="25607" name="Rectangle 5">
            <a:extLst>
              <a:ext uri="{FF2B5EF4-FFF2-40B4-BE49-F238E27FC236}">
                <a16:creationId xmlns:a16="http://schemas.microsoft.com/office/drawing/2014/main" id="{B9E6A30F-D9E4-4B62-8193-431D8F8A9700}"/>
              </a:ext>
            </a:extLst>
          </p:cNvPr>
          <p:cNvSpPr>
            <a:spLocks noChangeArrowheads="1"/>
          </p:cNvSpPr>
          <p:nvPr/>
        </p:nvSpPr>
        <p:spPr bwMode="auto">
          <a:xfrm>
            <a:off x="71628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F</a:t>
            </a:r>
          </a:p>
          <a:p>
            <a:pPr algn="ctr"/>
            <a:r>
              <a:rPr lang="en-US" altLang="en-US" sz="1800" b="1">
                <a:latin typeface="Courier New" panose="02070309020205020404" pitchFamily="49" charset="0"/>
              </a:rPr>
              <a:t>.05</a:t>
            </a:r>
          </a:p>
        </p:txBody>
      </p:sp>
      <p:sp>
        <p:nvSpPr>
          <p:cNvPr id="25608" name="Rectangle 6">
            <a:extLst>
              <a:ext uri="{FF2B5EF4-FFF2-40B4-BE49-F238E27FC236}">
                <a16:creationId xmlns:a16="http://schemas.microsoft.com/office/drawing/2014/main" id="{3FD28F06-6C36-46A7-B373-5F3A9BA490A4}"/>
              </a:ext>
            </a:extLst>
          </p:cNvPr>
          <p:cNvSpPr>
            <a:spLocks noChangeArrowheads="1"/>
          </p:cNvSpPr>
          <p:nvPr/>
        </p:nvSpPr>
        <p:spPr bwMode="auto">
          <a:xfrm>
            <a:off x="57912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a:t>
            </a:r>
          </a:p>
          <a:p>
            <a:pPr algn="ctr"/>
            <a:r>
              <a:rPr lang="en-US" altLang="en-US" sz="1800" b="1">
                <a:latin typeface="Courier New" panose="02070309020205020404" pitchFamily="49" charset="0"/>
              </a:rPr>
              <a:t>.09</a:t>
            </a:r>
          </a:p>
        </p:txBody>
      </p:sp>
      <p:sp>
        <p:nvSpPr>
          <p:cNvPr id="25609" name="Rectangle 7">
            <a:extLst>
              <a:ext uri="{FF2B5EF4-FFF2-40B4-BE49-F238E27FC236}">
                <a16:creationId xmlns:a16="http://schemas.microsoft.com/office/drawing/2014/main" id="{DD034D4F-B4BD-42F9-B1D7-09EB34C13E99}"/>
              </a:ext>
            </a:extLst>
          </p:cNvPr>
          <p:cNvSpPr>
            <a:spLocks noChangeArrowheads="1"/>
          </p:cNvSpPr>
          <p:nvPr/>
        </p:nvSpPr>
        <p:spPr bwMode="auto">
          <a:xfrm>
            <a:off x="9144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E</a:t>
            </a:r>
          </a:p>
          <a:p>
            <a:pPr algn="ctr"/>
            <a:r>
              <a:rPr lang="en-US" altLang="en-US" sz="1800" b="1">
                <a:latin typeface="Courier New" panose="02070309020205020404" pitchFamily="49" charset="0"/>
              </a:rPr>
              <a:t>.40</a:t>
            </a:r>
          </a:p>
        </p:txBody>
      </p:sp>
      <p:sp>
        <p:nvSpPr>
          <p:cNvPr id="25610" name="Rectangle 8">
            <a:extLst>
              <a:ext uri="{FF2B5EF4-FFF2-40B4-BE49-F238E27FC236}">
                <a16:creationId xmlns:a16="http://schemas.microsoft.com/office/drawing/2014/main" id="{E7393ED7-5A91-4DD7-9E54-03AADBA05EB0}"/>
              </a:ext>
            </a:extLst>
          </p:cNvPr>
          <p:cNvSpPr>
            <a:spLocks noGrp="1" noChangeArrowheads="1"/>
          </p:cNvSpPr>
          <p:nvPr>
            <p:ph type="body" idx="4294967295"/>
          </p:nvPr>
        </p:nvSpPr>
        <p:spPr>
          <a:xfrm>
            <a:off x="609600" y="1447800"/>
            <a:ext cx="7772400" cy="1819275"/>
          </a:xfrm>
        </p:spPr>
        <p:txBody>
          <a:bodyPr>
            <a:spAutoFit/>
          </a:bodyPr>
          <a:lstStyle/>
          <a:p>
            <a:pPr marL="319088" indent="-319088"/>
            <a:r>
              <a:rPr lang="en-US" altLang="en-US" sz="2700"/>
              <a:t>Symbols and their associated frequencies.</a:t>
            </a:r>
            <a:endParaRPr lang="en-US" altLang="en-US" sz="1500"/>
          </a:p>
          <a:p>
            <a:pPr marL="319088" indent="-319088"/>
            <a:r>
              <a:rPr lang="en-US" altLang="en-US" sz="2700"/>
              <a:t>Now we combine the two least common symbols (those with the smallest frequencies) to make a new symbol string and corresponding frequency.</a:t>
            </a:r>
            <a:endParaRPr lang="en-US" altLang="en-US">
              <a:solidFill>
                <a:srgbClr val="FFCC66"/>
              </a:solidFill>
            </a:endParaRPr>
          </a:p>
        </p:txBody>
      </p:sp>
      <p:sp>
        <p:nvSpPr>
          <p:cNvPr id="254986" name="Oval 10">
            <a:extLst>
              <a:ext uri="{FF2B5EF4-FFF2-40B4-BE49-F238E27FC236}">
                <a16:creationId xmlns:a16="http://schemas.microsoft.com/office/drawing/2014/main" id="{3B92C747-B576-4571-924D-6E9FD42E2F6C}"/>
              </a:ext>
            </a:extLst>
          </p:cNvPr>
          <p:cNvSpPr>
            <a:spLocks noChangeArrowheads="1"/>
          </p:cNvSpPr>
          <p:nvPr/>
        </p:nvSpPr>
        <p:spPr bwMode="auto">
          <a:xfrm>
            <a:off x="5562600" y="3962400"/>
            <a:ext cx="2514600" cy="137160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sp>
        <p:nvSpPr>
          <p:cNvPr id="25612" name="Title 1">
            <a:extLst>
              <a:ext uri="{FF2B5EF4-FFF2-40B4-BE49-F238E27FC236}">
                <a16:creationId xmlns:a16="http://schemas.microsoft.com/office/drawing/2014/main" id="{2392D2E3-D91F-476E-94FF-2AF0A11D25E0}"/>
              </a:ext>
            </a:extLst>
          </p:cNvPr>
          <p:cNvSpPr>
            <a:spLocks/>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Huffman Coding example - 2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a:extLst>
              <a:ext uri="{FF2B5EF4-FFF2-40B4-BE49-F238E27FC236}">
                <a16:creationId xmlns:a16="http://schemas.microsoft.com/office/drawing/2014/main" id="{F91A20DB-3C38-4003-840C-116F9356BDC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6627" name="Slide Number Placeholder 5">
            <a:extLst>
              <a:ext uri="{FF2B5EF4-FFF2-40B4-BE49-F238E27FC236}">
                <a16:creationId xmlns:a16="http://schemas.microsoft.com/office/drawing/2014/main" id="{1D3EF6AA-7A1E-406A-B00D-AEF82107D9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61D4FC4F-2DF3-4C7B-8CBE-F186AB6E5B98}" type="slidenum">
              <a:rPr lang="en-US" altLang="en-US" sz="1200">
                <a:solidFill>
                  <a:srgbClr val="898989"/>
                </a:solidFill>
              </a:rPr>
              <a:pPr eaLnBrk="1" hangingPunct="1"/>
              <a:t>25</a:t>
            </a:fld>
            <a:r>
              <a:rPr lang="en-US" altLang="en-US" sz="1200">
                <a:solidFill>
                  <a:srgbClr val="898989"/>
                </a:solidFill>
              </a:rPr>
              <a:t>/47</a:t>
            </a:r>
          </a:p>
        </p:txBody>
      </p:sp>
      <p:sp>
        <p:nvSpPr>
          <p:cNvPr id="26628" name="Rectangle 2">
            <a:extLst>
              <a:ext uri="{FF2B5EF4-FFF2-40B4-BE49-F238E27FC236}">
                <a16:creationId xmlns:a16="http://schemas.microsoft.com/office/drawing/2014/main" id="{162390C1-E2D1-4B3D-ACCF-7C8043CC167E}"/>
              </a:ext>
            </a:extLst>
          </p:cNvPr>
          <p:cNvSpPr>
            <a:spLocks noChangeArrowheads="1"/>
          </p:cNvSpPr>
          <p:nvPr/>
        </p:nvSpPr>
        <p:spPr bwMode="auto">
          <a:xfrm>
            <a:off x="36576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C </a:t>
            </a:r>
          </a:p>
          <a:p>
            <a:pPr algn="ctr"/>
            <a:r>
              <a:rPr lang="en-US" altLang="en-US" sz="1800" b="1">
                <a:latin typeface="Courier New" panose="02070309020205020404" pitchFamily="49" charset="0"/>
              </a:rPr>
              <a:t>.15</a:t>
            </a:r>
          </a:p>
        </p:txBody>
      </p:sp>
      <p:sp>
        <p:nvSpPr>
          <p:cNvPr id="26629" name="Rectangle 3">
            <a:extLst>
              <a:ext uri="{FF2B5EF4-FFF2-40B4-BE49-F238E27FC236}">
                <a16:creationId xmlns:a16="http://schemas.microsoft.com/office/drawing/2014/main" id="{EDC6C430-E46C-42F1-AC25-BB80200754D3}"/>
              </a:ext>
            </a:extLst>
          </p:cNvPr>
          <p:cNvSpPr>
            <a:spLocks noChangeArrowheads="1"/>
          </p:cNvSpPr>
          <p:nvPr/>
        </p:nvSpPr>
        <p:spPr bwMode="auto">
          <a:xfrm>
            <a:off x="2438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A</a:t>
            </a:r>
          </a:p>
          <a:p>
            <a:pPr algn="ctr"/>
            <a:r>
              <a:rPr lang="en-US" altLang="en-US" sz="1800" b="1">
                <a:latin typeface="Courier New" panose="02070309020205020404" pitchFamily="49" charset="0"/>
              </a:rPr>
              <a:t>.20</a:t>
            </a:r>
          </a:p>
        </p:txBody>
      </p:sp>
      <p:sp>
        <p:nvSpPr>
          <p:cNvPr id="26630" name="Rectangle 4">
            <a:extLst>
              <a:ext uri="{FF2B5EF4-FFF2-40B4-BE49-F238E27FC236}">
                <a16:creationId xmlns:a16="http://schemas.microsoft.com/office/drawing/2014/main" id="{808F0848-B086-4BD4-BC5B-4B70441CA51E}"/>
              </a:ext>
            </a:extLst>
          </p:cNvPr>
          <p:cNvSpPr>
            <a:spLocks noChangeArrowheads="1"/>
          </p:cNvSpPr>
          <p:nvPr/>
        </p:nvSpPr>
        <p:spPr bwMode="auto">
          <a:xfrm>
            <a:off x="61722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D</a:t>
            </a:r>
          </a:p>
          <a:p>
            <a:pPr algn="ctr"/>
            <a:r>
              <a:rPr lang="en-US" altLang="en-US" sz="1800" b="1">
                <a:latin typeface="Courier New" panose="02070309020205020404" pitchFamily="49" charset="0"/>
              </a:rPr>
              <a:t>.11</a:t>
            </a:r>
          </a:p>
        </p:txBody>
      </p:sp>
      <p:sp>
        <p:nvSpPr>
          <p:cNvPr id="26631" name="Rectangle 5">
            <a:extLst>
              <a:ext uri="{FF2B5EF4-FFF2-40B4-BE49-F238E27FC236}">
                <a16:creationId xmlns:a16="http://schemas.microsoft.com/office/drawing/2014/main" id="{014938B3-5FBA-4C13-B78E-1CC5E316ADAC}"/>
              </a:ext>
            </a:extLst>
          </p:cNvPr>
          <p:cNvSpPr>
            <a:spLocks noChangeArrowheads="1"/>
          </p:cNvSpPr>
          <p:nvPr/>
        </p:nvSpPr>
        <p:spPr bwMode="auto">
          <a:xfrm>
            <a:off x="55626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F</a:t>
            </a:r>
          </a:p>
          <a:p>
            <a:pPr algn="ctr"/>
            <a:r>
              <a:rPr lang="en-US" altLang="en-US" sz="1800" b="1">
                <a:latin typeface="Courier New" panose="02070309020205020404" pitchFamily="49" charset="0"/>
              </a:rPr>
              <a:t>.05</a:t>
            </a:r>
          </a:p>
        </p:txBody>
      </p:sp>
      <p:sp>
        <p:nvSpPr>
          <p:cNvPr id="26632" name="Rectangle 6">
            <a:extLst>
              <a:ext uri="{FF2B5EF4-FFF2-40B4-BE49-F238E27FC236}">
                <a16:creationId xmlns:a16="http://schemas.microsoft.com/office/drawing/2014/main" id="{E6E2CD1B-3707-4388-8A23-4C96C4094D94}"/>
              </a:ext>
            </a:extLst>
          </p:cNvPr>
          <p:cNvSpPr>
            <a:spLocks noChangeArrowheads="1"/>
          </p:cNvSpPr>
          <p:nvPr/>
        </p:nvSpPr>
        <p:spPr bwMode="auto">
          <a:xfrm>
            <a:off x="48768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a:t>
            </a:r>
          </a:p>
          <a:p>
            <a:pPr algn="ctr"/>
            <a:r>
              <a:rPr lang="en-US" altLang="en-US" sz="1800" b="1">
                <a:latin typeface="Courier New" panose="02070309020205020404" pitchFamily="49" charset="0"/>
              </a:rPr>
              <a:t>.14</a:t>
            </a:r>
          </a:p>
        </p:txBody>
      </p:sp>
      <p:sp>
        <p:nvSpPr>
          <p:cNvPr id="26633" name="Rectangle 7">
            <a:extLst>
              <a:ext uri="{FF2B5EF4-FFF2-40B4-BE49-F238E27FC236}">
                <a16:creationId xmlns:a16="http://schemas.microsoft.com/office/drawing/2014/main" id="{41A18966-8622-43D6-8FDC-9604E4809CB6}"/>
              </a:ext>
            </a:extLst>
          </p:cNvPr>
          <p:cNvSpPr>
            <a:spLocks noChangeArrowheads="1"/>
          </p:cNvSpPr>
          <p:nvPr/>
        </p:nvSpPr>
        <p:spPr bwMode="auto">
          <a:xfrm>
            <a:off x="41910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a:t>
            </a:r>
          </a:p>
          <a:p>
            <a:pPr algn="ctr"/>
            <a:r>
              <a:rPr lang="en-US" altLang="en-US" sz="1800" b="1">
                <a:latin typeface="Courier New" panose="02070309020205020404" pitchFamily="49" charset="0"/>
              </a:rPr>
              <a:t>.09</a:t>
            </a:r>
          </a:p>
        </p:txBody>
      </p:sp>
      <p:cxnSp>
        <p:nvCxnSpPr>
          <p:cNvPr id="26634" name="AutoShape 8">
            <a:extLst>
              <a:ext uri="{FF2B5EF4-FFF2-40B4-BE49-F238E27FC236}">
                <a16:creationId xmlns:a16="http://schemas.microsoft.com/office/drawing/2014/main" id="{4BBDDE9F-369E-4546-8BB4-BD95E82193DF}"/>
              </a:ext>
            </a:extLst>
          </p:cNvPr>
          <p:cNvCxnSpPr>
            <a:cxnSpLocks noChangeShapeType="1"/>
            <a:stCxn id="26632" idx="2"/>
            <a:endCxn id="26633" idx="0"/>
          </p:cNvCxnSpPr>
          <p:nvPr/>
        </p:nvCxnSpPr>
        <p:spPr bwMode="auto">
          <a:xfrm flipH="1">
            <a:off x="4533900" y="4191000"/>
            <a:ext cx="685800" cy="2286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6635" name="AutoShape 9">
            <a:extLst>
              <a:ext uri="{FF2B5EF4-FFF2-40B4-BE49-F238E27FC236}">
                <a16:creationId xmlns:a16="http://schemas.microsoft.com/office/drawing/2014/main" id="{4C5958D6-C44C-464C-9CFB-3E0D5D34BEF5}"/>
              </a:ext>
            </a:extLst>
          </p:cNvPr>
          <p:cNvCxnSpPr>
            <a:cxnSpLocks noChangeShapeType="1"/>
            <a:stCxn id="26632" idx="2"/>
            <a:endCxn id="26631" idx="0"/>
          </p:cNvCxnSpPr>
          <p:nvPr/>
        </p:nvCxnSpPr>
        <p:spPr bwMode="auto">
          <a:xfrm>
            <a:off x="5219700" y="4191000"/>
            <a:ext cx="685800" cy="2286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6636" name="Rectangle 10">
            <a:extLst>
              <a:ext uri="{FF2B5EF4-FFF2-40B4-BE49-F238E27FC236}">
                <a16:creationId xmlns:a16="http://schemas.microsoft.com/office/drawing/2014/main" id="{1C30E906-7890-43C8-9808-F49177E851DD}"/>
              </a:ext>
            </a:extLst>
          </p:cNvPr>
          <p:cNvSpPr>
            <a:spLocks noChangeArrowheads="1"/>
          </p:cNvSpPr>
          <p:nvPr/>
        </p:nvSpPr>
        <p:spPr bwMode="auto">
          <a:xfrm>
            <a:off x="1295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E</a:t>
            </a:r>
          </a:p>
          <a:p>
            <a:pPr algn="ctr"/>
            <a:r>
              <a:rPr lang="en-US" altLang="en-US" sz="1800" b="1">
                <a:latin typeface="Courier New" panose="02070309020205020404" pitchFamily="49" charset="0"/>
              </a:rPr>
              <a:t>.40</a:t>
            </a:r>
          </a:p>
        </p:txBody>
      </p:sp>
      <p:sp>
        <p:nvSpPr>
          <p:cNvPr id="26637" name="Rectangle 12">
            <a:extLst>
              <a:ext uri="{FF2B5EF4-FFF2-40B4-BE49-F238E27FC236}">
                <a16:creationId xmlns:a16="http://schemas.microsoft.com/office/drawing/2014/main" id="{133606B9-1EF2-4ACF-97CC-FDDD317DBE52}"/>
              </a:ext>
            </a:extLst>
          </p:cNvPr>
          <p:cNvSpPr>
            <a:spLocks noGrp="1" noChangeArrowheads="1"/>
          </p:cNvSpPr>
          <p:nvPr>
            <p:ph type="body" idx="4294967295"/>
          </p:nvPr>
        </p:nvSpPr>
        <p:spPr>
          <a:xfrm>
            <a:off x="457200" y="1295400"/>
            <a:ext cx="8229600" cy="1512888"/>
          </a:xfrm>
        </p:spPr>
        <p:txBody>
          <a:bodyPr>
            <a:spAutoFit/>
          </a:bodyPr>
          <a:lstStyle/>
          <a:p>
            <a:pPr marL="319088" indent="-319088">
              <a:buFontTx/>
              <a:buNone/>
            </a:pPr>
            <a:endParaRPr lang="en-US" altLang="en-US" sz="1500"/>
          </a:p>
          <a:p>
            <a:pPr marL="319088" indent="-319088"/>
            <a:r>
              <a:rPr lang="en-US" altLang="en-US" sz="2300"/>
              <a:t>Heres the result of combining symbols once.</a:t>
            </a:r>
          </a:p>
          <a:p>
            <a:pPr marL="319088" indent="-319088"/>
            <a:r>
              <a:rPr lang="en-US" altLang="en-US" sz="2300"/>
              <a:t>Now repeat until youve combined all the symbols into a single string.</a:t>
            </a:r>
          </a:p>
        </p:txBody>
      </p:sp>
      <p:sp>
        <p:nvSpPr>
          <p:cNvPr id="13" name="Oval 10">
            <a:extLst>
              <a:ext uri="{FF2B5EF4-FFF2-40B4-BE49-F238E27FC236}">
                <a16:creationId xmlns:a16="http://schemas.microsoft.com/office/drawing/2014/main" id="{3BEF2512-402B-43B3-A664-51D6952E2EE4}"/>
              </a:ext>
            </a:extLst>
          </p:cNvPr>
          <p:cNvSpPr>
            <a:spLocks noChangeArrowheads="1"/>
          </p:cNvSpPr>
          <p:nvPr/>
        </p:nvSpPr>
        <p:spPr bwMode="auto">
          <a:xfrm>
            <a:off x="4495800" y="3048000"/>
            <a:ext cx="2743200" cy="137160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sp>
        <p:nvSpPr>
          <p:cNvPr id="26639" name="Title 1">
            <a:extLst>
              <a:ext uri="{FF2B5EF4-FFF2-40B4-BE49-F238E27FC236}">
                <a16:creationId xmlns:a16="http://schemas.microsoft.com/office/drawing/2014/main" id="{6C4620A7-CBC7-4370-A8E6-501903B3721E}"/>
              </a:ext>
            </a:extLst>
          </p:cNvPr>
          <p:cNvSpPr>
            <a:spLocks/>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Huffman Coding example - 3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a:extLst>
              <a:ext uri="{FF2B5EF4-FFF2-40B4-BE49-F238E27FC236}">
                <a16:creationId xmlns:a16="http://schemas.microsoft.com/office/drawing/2014/main" id="{08C7762A-EBDB-403A-839E-2FB5C8DAED7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7651" name="Slide Number Placeholder 5">
            <a:extLst>
              <a:ext uri="{FF2B5EF4-FFF2-40B4-BE49-F238E27FC236}">
                <a16:creationId xmlns:a16="http://schemas.microsoft.com/office/drawing/2014/main" id="{ED2F1A0B-FB95-4551-A730-5D34CB8ECB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C2176D09-2E7B-46CB-BE12-8619CBDC83CB}" type="slidenum">
              <a:rPr lang="en-US" altLang="en-US" sz="1200">
                <a:solidFill>
                  <a:srgbClr val="898989"/>
                </a:solidFill>
              </a:rPr>
              <a:pPr eaLnBrk="1" hangingPunct="1"/>
              <a:t>26</a:t>
            </a:fld>
            <a:r>
              <a:rPr lang="en-US" altLang="en-US" sz="1200">
                <a:solidFill>
                  <a:srgbClr val="898989"/>
                </a:solidFill>
              </a:rPr>
              <a:t>/47</a:t>
            </a:r>
          </a:p>
        </p:txBody>
      </p:sp>
      <p:sp>
        <p:nvSpPr>
          <p:cNvPr id="27652" name="Rectangle 2">
            <a:extLst>
              <a:ext uri="{FF2B5EF4-FFF2-40B4-BE49-F238E27FC236}">
                <a16:creationId xmlns:a16="http://schemas.microsoft.com/office/drawing/2014/main" id="{78C33C9E-199D-4C5F-BD9B-DDF316FAB58E}"/>
              </a:ext>
            </a:extLst>
          </p:cNvPr>
          <p:cNvSpPr>
            <a:spLocks noChangeArrowheads="1"/>
          </p:cNvSpPr>
          <p:nvPr/>
        </p:nvSpPr>
        <p:spPr bwMode="auto">
          <a:xfrm>
            <a:off x="7391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C </a:t>
            </a:r>
          </a:p>
          <a:p>
            <a:pPr algn="ctr"/>
            <a:r>
              <a:rPr lang="en-US" altLang="en-US" sz="1800" b="1">
                <a:latin typeface="Courier New" panose="02070309020205020404" pitchFamily="49" charset="0"/>
              </a:rPr>
              <a:t>.15</a:t>
            </a:r>
          </a:p>
        </p:txBody>
      </p:sp>
      <p:sp>
        <p:nvSpPr>
          <p:cNvPr id="27653" name="Rectangle 3">
            <a:extLst>
              <a:ext uri="{FF2B5EF4-FFF2-40B4-BE49-F238E27FC236}">
                <a16:creationId xmlns:a16="http://schemas.microsoft.com/office/drawing/2014/main" id="{348F148E-6F6F-471D-8678-7267A95C962D}"/>
              </a:ext>
            </a:extLst>
          </p:cNvPr>
          <p:cNvSpPr>
            <a:spLocks noChangeArrowheads="1"/>
          </p:cNvSpPr>
          <p:nvPr/>
        </p:nvSpPr>
        <p:spPr bwMode="auto">
          <a:xfrm>
            <a:off x="61722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A</a:t>
            </a:r>
          </a:p>
          <a:p>
            <a:pPr algn="ctr"/>
            <a:r>
              <a:rPr lang="en-US" altLang="en-US" sz="1800" b="1">
                <a:latin typeface="Courier New" panose="02070309020205020404" pitchFamily="49" charset="0"/>
              </a:rPr>
              <a:t>.20</a:t>
            </a:r>
          </a:p>
        </p:txBody>
      </p:sp>
      <p:sp>
        <p:nvSpPr>
          <p:cNvPr id="27654" name="Rectangle 10">
            <a:extLst>
              <a:ext uri="{FF2B5EF4-FFF2-40B4-BE49-F238E27FC236}">
                <a16:creationId xmlns:a16="http://schemas.microsoft.com/office/drawing/2014/main" id="{95DA6BB6-ADD0-4634-9BF7-8CBC6244A6D2}"/>
              </a:ext>
            </a:extLst>
          </p:cNvPr>
          <p:cNvSpPr>
            <a:spLocks noChangeArrowheads="1"/>
          </p:cNvSpPr>
          <p:nvPr/>
        </p:nvSpPr>
        <p:spPr bwMode="auto">
          <a:xfrm>
            <a:off x="21336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E</a:t>
            </a:r>
          </a:p>
          <a:p>
            <a:pPr algn="ctr"/>
            <a:r>
              <a:rPr lang="en-US" altLang="en-US" sz="1800" b="1">
                <a:latin typeface="Courier New" panose="02070309020205020404" pitchFamily="49" charset="0"/>
              </a:rPr>
              <a:t>.40</a:t>
            </a:r>
          </a:p>
        </p:txBody>
      </p:sp>
      <p:sp>
        <p:nvSpPr>
          <p:cNvPr id="27655" name="Rectangle 12">
            <a:extLst>
              <a:ext uri="{FF2B5EF4-FFF2-40B4-BE49-F238E27FC236}">
                <a16:creationId xmlns:a16="http://schemas.microsoft.com/office/drawing/2014/main" id="{2587A2E5-03E7-4D19-BB35-6E0233DFB4A0}"/>
              </a:ext>
            </a:extLst>
          </p:cNvPr>
          <p:cNvSpPr>
            <a:spLocks noGrp="1" noChangeArrowheads="1"/>
          </p:cNvSpPr>
          <p:nvPr>
            <p:ph type="body" idx="4294967295"/>
          </p:nvPr>
        </p:nvSpPr>
        <p:spPr>
          <a:xfrm>
            <a:off x="457200" y="1295400"/>
            <a:ext cx="8229600" cy="1512888"/>
          </a:xfrm>
        </p:spPr>
        <p:txBody>
          <a:bodyPr>
            <a:spAutoFit/>
          </a:bodyPr>
          <a:lstStyle/>
          <a:p>
            <a:pPr marL="319088" indent="-319088">
              <a:buFontTx/>
              <a:buNone/>
            </a:pPr>
            <a:endParaRPr lang="en-US" altLang="en-US" sz="1500"/>
          </a:p>
          <a:p>
            <a:pPr marL="319088" indent="-319088"/>
            <a:r>
              <a:rPr lang="en-US" altLang="en-US" sz="2300"/>
              <a:t>Heres the result of combining symbols once.</a:t>
            </a:r>
          </a:p>
          <a:p>
            <a:pPr marL="319088" indent="-319088"/>
            <a:r>
              <a:rPr lang="en-US" altLang="en-US" sz="2300"/>
              <a:t>Now repeat until youve combined all the symbols into a single string.</a:t>
            </a:r>
          </a:p>
        </p:txBody>
      </p:sp>
      <p:grpSp>
        <p:nvGrpSpPr>
          <p:cNvPr id="27656" name="Group 18">
            <a:extLst>
              <a:ext uri="{FF2B5EF4-FFF2-40B4-BE49-F238E27FC236}">
                <a16:creationId xmlns:a16="http://schemas.microsoft.com/office/drawing/2014/main" id="{409DF0CC-7E5E-474C-B5D8-169FB8608C95}"/>
              </a:ext>
            </a:extLst>
          </p:cNvPr>
          <p:cNvGrpSpPr>
            <a:grpSpLocks/>
          </p:cNvGrpSpPr>
          <p:nvPr/>
        </p:nvGrpSpPr>
        <p:grpSpPr bwMode="auto">
          <a:xfrm>
            <a:off x="2743200" y="3581400"/>
            <a:ext cx="2667000" cy="2438400"/>
            <a:chOff x="3276600" y="2590800"/>
            <a:chExt cx="2667000" cy="2438400"/>
          </a:xfrm>
        </p:grpSpPr>
        <p:sp>
          <p:nvSpPr>
            <p:cNvPr id="27659" name="Rectangle 4">
              <a:extLst>
                <a:ext uri="{FF2B5EF4-FFF2-40B4-BE49-F238E27FC236}">
                  <a16:creationId xmlns:a16="http://schemas.microsoft.com/office/drawing/2014/main" id="{53C7449E-91C4-4D61-8E43-54360EC783A8}"/>
                </a:ext>
              </a:extLst>
            </p:cNvPr>
            <p:cNvSpPr>
              <a:spLocks noChangeArrowheads="1"/>
            </p:cNvSpPr>
            <p:nvPr/>
          </p:nvSpPr>
          <p:spPr bwMode="auto">
            <a:xfrm>
              <a:off x="52578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D</a:t>
              </a:r>
            </a:p>
            <a:p>
              <a:pPr algn="ctr"/>
              <a:r>
                <a:rPr lang="en-US" altLang="en-US" sz="1800" b="1">
                  <a:latin typeface="Courier New" panose="02070309020205020404" pitchFamily="49" charset="0"/>
                </a:rPr>
                <a:t>.11</a:t>
              </a:r>
            </a:p>
          </p:txBody>
        </p:sp>
        <p:sp>
          <p:nvSpPr>
            <p:cNvPr id="27660" name="Rectangle 5">
              <a:extLst>
                <a:ext uri="{FF2B5EF4-FFF2-40B4-BE49-F238E27FC236}">
                  <a16:creationId xmlns:a16="http://schemas.microsoft.com/office/drawing/2014/main" id="{7E501363-BA0F-40EA-8FAD-24932008A851}"/>
                </a:ext>
              </a:extLst>
            </p:cNvPr>
            <p:cNvSpPr>
              <a:spLocks noChangeArrowheads="1"/>
            </p:cNvSpPr>
            <p:nvPr/>
          </p:nvSpPr>
          <p:spPr bwMode="auto">
            <a:xfrm>
              <a:off x="46482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F</a:t>
              </a:r>
            </a:p>
            <a:p>
              <a:pPr algn="ctr"/>
              <a:r>
                <a:rPr lang="en-US" altLang="en-US" sz="1800" b="1">
                  <a:latin typeface="Courier New" panose="02070309020205020404" pitchFamily="49" charset="0"/>
                </a:rPr>
                <a:t>.05</a:t>
              </a:r>
            </a:p>
          </p:txBody>
        </p:sp>
        <p:sp>
          <p:nvSpPr>
            <p:cNvPr id="27661" name="Rectangle 6">
              <a:extLst>
                <a:ext uri="{FF2B5EF4-FFF2-40B4-BE49-F238E27FC236}">
                  <a16:creationId xmlns:a16="http://schemas.microsoft.com/office/drawing/2014/main" id="{6E31FB16-C26D-4BEC-902C-DB247B9D8444}"/>
                </a:ext>
              </a:extLst>
            </p:cNvPr>
            <p:cNvSpPr>
              <a:spLocks noChangeArrowheads="1"/>
            </p:cNvSpPr>
            <p:nvPr/>
          </p:nvSpPr>
          <p:spPr bwMode="auto">
            <a:xfrm>
              <a:off x="3962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a:t>
              </a:r>
            </a:p>
            <a:p>
              <a:pPr algn="ctr"/>
              <a:r>
                <a:rPr lang="en-US" altLang="en-US" sz="1800" b="1">
                  <a:latin typeface="Courier New" panose="02070309020205020404" pitchFamily="49" charset="0"/>
                </a:rPr>
                <a:t>.14</a:t>
              </a:r>
            </a:p>
          </p:txBody>
        </p:sp>
        <p:sp>
          <p:nvSpPr>
            <p:cNvPr id="27662" name="Rectangle 7">
              <a:extLst>
                <a:ext uri="{FF2B5EF4-FFF2-40B4-BE49-F238E27FC236}">
                  <a16:creationId xmlns:a16="http://schemas.microsoft.com/office/drawing/2014/main" id="{77B73542-0709-4367-81FF-8B51D2C19BF3}"/>
                </a:ext>
              </a:extLst>
            </p:cNvPr>
            <p:cNvSpPr>
              <a:spLocks noChangeArrowheads="1"/>
            </p:cNvSpPr>
            <p:nvPr/>
          </p:nvSpPr>
          <p:spPr bwMode="auto">
            <a:xfrm>
              <a:off x="32766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a:t>
              </a:r>
            </a:p>
            <a:p>
              <a:pPr algn="ctr"/>
              <a:r>
                <a:rPr lang="en-US" altLang="en-US" sz="1800" b="1">
                  <a:latin typeface="Courier New" panose="02070309020205020404" pitchFamily="49" charset="0"/>
                </a:rPr>
                <a:t>.09</a:t>
              </a:r>
            </a:p>
          </p:txBody>
        </p:sp>
        <p:cxnSp>
          <p:nvCxnSpPr>
            <p:cNvPr id="27663" name="AutoShape 8">
              <a:extLst>
                <a:ext uri="{FF2B5EF4-FFF2-40B4-BE49-F238E27FC236}">
                  <a16:creationId xmlns:a16="http://schemas.microsoft.com/office/drawing/2014/main" id="{F270780C-2850-4DF1-B2CD-3580BE731753}"/>
                </a:ext>
              </a:extLst>
            </p:cNvPr>
            <p:cNvCxnSpPr>
              <a:cxnSpLocks noChangeShapeType="1"/>
              <a:stCxn id="27661" idx="2"/>
              <a:endCxn id="27662" idx="0"/>
            </p:cNvCxnSpPr>
            <p:nvPr/>
          </p:nvCxnSpPr>
          <p:spPr bwMode="auto">
            <a:xfrm flipH="1">
              <a:off x="3619500" y="4191000"/>
              <a:ext cx="685800" cy="2286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664" name="AutoShape 9">
              <a:extLst>
                <a:ext uri="{FF2B5EF4-FFF2-40B4-BE49-F238E27FC236}">
                  <a16:creationId xmlns:a16="http://schemas.microsoft.com/office/drawing/2014/main" id="{7A81CCE3-7380-4E8F-B9E0-9EDF002495C7}"/>
                </a:ext>
              </a:extLst>
            </p:cNvPr>
            <p:cNvCxnSpPr>
              <a:cxnSpLocks noChangeShapeType="1"/>
              <a:stCxn id="27661" idx="2"/>
              <a:endCxn id="27660" idx="0"/>
            </p:cNvCxnSpPr>
            <p:nvPr/>
          </p:nvCxnSpPr>
          <p:spPr bwMode="auto">
            <a:xfrm>
              <a:off x="4305300" y="4191000"/>
              <a:ext cx="685800" cy="2286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665" name="AutoShape 9">
              <a:extLst>
                <a:ext uri="{FF2B5EF4-FFF2-40B4-BE49-F238E27FC236}">
                  <a16:creationId xmlns:a16="http://schemas.microsoft.com/office/drawing/2014/main" id="{DD66E651-7566-400C-B10C-B5CD1971B539}"/>
                </a:ext>
              </a:extLst>
            </p:cNvPr>
            <p:cNvCxnSpPr>
              <a:cxnSpLocks noChangeShapeType="1"/>
            </p:cNvCxnSpPr>
            <p:nvPr/>
          </p:nvCxnSpPr>
          <p:spPr bwMode="auto">
            <a:xfrm>
              <a:off x="4953000" y="3200400"/>
              <a:ext cx="609600" cy="3810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666" name="AutoShape 8">
              <a:extLst>
                <a:ext uri="{FF2B5EF4-FFF2-40B4-BE49-F238E27FC236}">
                  <a16:creationId xmlns:a16="http://schemas.microsoft.com/office/drawing/2014/main" id="{DF37EE85-CD7F-4D35-8D9A-2462571FA692}"/>
                </a:ext>
              </a:extLst>
            </p:cNvPr>
            <p:cNvCxnSpPr>
              <a:cxnSpLocks noChangeShapeType="1"/>
            </p:cNvCxnSpPr>
            <p:nvPr/>
          </p:nvCxnSpPr>
          <p:spPr bwMode="auto">
            <a:xfrm rot="10800000" flipV="1">
              <a:off x="4191000" y="3200400"/>
              <a:ext cx="609600" cy="3810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7667" name="Rectangle 3">
              <a:extLst>
                <a:ext uri="{FF2B5EF4-FFF2-40B4-BE49-F238E27FC236}">
                  <a16:creationId xmlns:a16="http://schemas.microsoft.com/office/drawing/2014/main" id="{0AE890BC-17D2-4B4E-95CC-AA4A51087807}"/>
                </a:ext>
              </a:extLst>
            </p:cNvPr>
            <p:cNvSpPr>
              <a:spLocks noChangeArrowheads="1"/>
            </p:cNvSpPr>
            <p:nvPr/>
          </p:nvSpPr>
          <p:spPr bwMode="auto">
            <a:xfrm>
              <a:off x="4572000" y="2590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BFD</a:t>
              </a:r>
            </a:p>
            <a:p>
              <a:pPr algn="ctr"/>
              <a:r>
                <a:rPr lang="en-US" altLang="en-US" sz="1800" b="1">
                  <a:latin typeface="Courier New" panose="02070309020205020404" pitchFamily="49" charset="0"/>
                </a:rPr>
                <a:t>.25</a:t>
              </a:r>
            </a:p>
          </p:txBody>
        </p:sp>
      </p:grpSp>
      <p:sp>
        <p:nvSpPr>
          <p:cNvPr id="20" name="Oval 10">
            <a:extLst>
              <a:ext uri="{FF2B5EF4-FFF2-40B4-BE49-F238E27FC236}">
                <a16:creationId xmlns:a16="http://schemas.microsoft.com/office/drawing/2014/main" id="{AC19F9E9-5B97-4EA5-ACC4-19C800EE702E}"/>
              </a:ext>
            </a:extLst>
          </p:cNvPr>
          <p:cNvSpPr>
            <a:spLocks noChangeArrowheads="1"/>
          </p:cNvSpPr>
          <p:nvPr/>
        </p:nvSpPr>
        <p:spPr bwMode="auto">
          <a:xfrm>
            <a:off x="5715000" y="3200400"/>
            <a:ext cx="2743200" cy="137160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sp>
        <p:nvSpPr>
          <p:cNvPr id="27658" name="Title 1">
            <a:extLst>
              <a:ext uri="{FF2B5EF4-FFF2-40B4-BE49-F238E27FC236}">
                <a16:creationId xmlns:a16="http://schemas.microsoft.com/office/drawing/2014/main" id="{EDA813E7-80A4-43A0-8AA7-A251F5D0518D}"/>
              </a:ext>
            </a:extLst>
          </p:cNvPr>
          <p:cNvSpPr>
            <a:spLocks/>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Huffman Coding example - 4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335C43C4-0206-445E-85A4-20A9B313E2C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8675" name="Slide Number Placeholder 5">
            <a:extLst>
              <a:ext uri="{FF2B5EF4-FFF2-40B4-BE49-F238E27FC236}">
                <a16:creationId xmlns:a16="http://schemas.microsoft.com/office/drawing/2014/main" id="{8DDEE168-231A-4773-A956-1849A8980A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FBEF4014-0EEB-4CB0-B638-E255A7A4B462}" type="slidenum">
              <a:rPr lang="en-US" altLang="en-US" sz="1200">
                <a:solidFill>
                  <a:srgbClr val="898989"/>
                </a:solidFill>
              </a:rPr>
              <a:pPr eaLnBrk="1" hangingPunct="1"/>
              <a:t>27</a:t>
            </a:fld>
            <a:r>
              <a:rPr lang="en-US" altLang="en-US" sz="1200">
                <a:solidFill>
                  <a:srgbClr val="898989"/>
                </a:solidFill>
              </a:rPr>
              <a:t>/47</a:t>
            </a:r>
          </a:p>
        </p:txBody>
      </p:sp>
      <p:sp>
        <p:nvSpPr>
          <p:cNvPr id="28676" name="Rectangle 10">
            <a:extLst>
              <a:ext uri="{FF2B5EF4-FFF2-40B4-BE49-F238E27FC236}">
                <a16:creationId xmlns:a16="http://schemas.microsoft.com/office/drawing/2014/main" id="{938259E7-7FE8-46EB-95E9-028A1E32F3A5}"/>
              </a:ext>
            </a:extLst>
          </p:cNvPr>
          <p:cNvSpPr>
            <a:spLocks noChangeArrowheads="1"/>
          </p:cNvSpPr>
          <p:nvPr/>
        </p:nvSpPr>
        <p:spPr bwMode="auto">
          <a:xfrm>
            <a:off x="13716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E</a:t>
            </a:r>
          </a:p>
          <a:p>
            <a:pPr algn="ctr"/>
            <a:r>
              <a:rPr lang="en-US" altLang="en-US" sz="1800" b="1">
                <a:latin typeface="Courier New" panose="02070309020205020404" pitchFamily="49" charset="0"/>
              </a:rPr>
              <a:t>.40</a:t>
            </a:r>
          </a:p>
        </p:txBody>
      </p:sp>
      <p:sp>
        <p:nvSpPr>
          <p:cNvPr id="28677" name="Rectangle 12">
            <a:extLst>
              <a:ext uri="{FF2B5EF4-FFF2-40B4-BE49-F238E27FC236}">
                <a16:creationId xmlns:a16="http://schemas.microsoft.com/office/drawing/2014/main" id="{B99739B6-4A1F-46C2-AF28-EB799D4E7A6A}"/>
              </a:ext>
            </a:extLst>
          </p:cNvPr>
          <p:cNvSpPr>
            <a:spLocks noGrp="1" noChangeArrowheads="1"/>
          </p:cNvSpPr>
          <p:nvPr>
            <p:ph type="body" idx="4294967295"/>
          </p:nvPr>
        </p:nvSpPr>
        <p:spPr>
          <a:xfrm>
            <a:off x="457200" y="1295400"/>
            <a:ext cx="8229600" cy="1512888"/>
          </a:xfrm>
        </p:spPr>
        <p:txBody>
          <a:bodyPr>
            <a:spAutoFit/>
          </a:bodyPr>
          <a:lstStyle/>
          <a:p>
            <a:pPr marL="319088" indent="-319088">
              <a:buFontTx/>
              <a:buNone/>
            </a:pPr>
            <a:endParaRPr lang="en-US" altLang="en-US" sz="1500"/>
          </a:p>
          <a:p>
            <a:pPr marL="319088" indent="-319088"/>
            <a:r>
              <a:rPr lang="en-US" altLang="en-US" sz="2300"/>
              <a:t>Heres the result of combining symbols once.</a:t>
            </a:r>
          </a:p>
          <a:p>
            <a:pPr marL="319088" indent="-319088"/>
            <a:r>
              <a:rPr lang="en-US" altLang="en-US" sz="2300"/>
              <a:t>Now repeat until youve combined all the symbols into a single string.</a:t>
            </a:r>
          </a:p>
        </p:txBody>
      </p:sp>
      <p:grpSp>
        <p:nvGrpSpPr>
          <p:cNvPr id="28678" name="Group 20">
            <a:extLst>
              <a:ext uri="{FF2B5EF4-FFF2-40B4-BE49-F238E27FC236}">
                <a16:creationId xmlns:a16="http://schemas.microsoft.com/office/drawing/2014/main" id="{391103C8-0FC4-419B-A597-A21199654984}"/>
              </a:ext>
            </a:extLst>
          </p:cNvPr>
          <p:cNvGrpSpPr>
            <a:grpSpLocks/>
          </p:cNvGrpSpPr>
          <p:nvPr/>
        </p:nvGrpSpPr>
        <p:grpSpPr bwMode="auto">
          <a:xfrm>
            <a:off x="4572000" y="3505200"/>
            <a:ext cx="2667000" cy="2438400"/>
            <a:chOff x="1728" y="2256"/>
            <a:chExt cx="1680" cy="1536"/>
          </a:xfrm>
        </p:grpSpPr>
        <p:sp>
          <p:nvSpPr>
            <p:cNvPr id="28687" name="Rectangle 4">
              <a:extLst>
                <a:ext uri="{FF2B5EF4-FFF2-40B4-BE49-F238E27FC236}">
                  <a16:creationId xmlns:a16="http://schemas.microsoft.com/office/drawing/2014/main" id="{37DDC763-D6E6-4E31-971B-3ACC1D55B3B4}"/>
                </a:ext>
              </a:extLst>
            </p:cNvPr>
            <p:cNvSpPr>
              <a:spLocks noChangeArrowheads="1"/>
            </p:cNvSpPr>
            <p:nvPr/>
          </p:nvSpPr>
          <p:spPr bwMode="auto">
            <a:xfrm>
              <a:off x="2976"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D</a:t>
              </a:r>
            </a:p>
            <a:p>
              <a:pPr algn="ctr"/>
              <a:r>
                <a:rPr lang="en-US" altLang="en-US" sz="1800" b="1">
                  <a:latin typeface="Courier New" panose="02070309020205020404" pitchFamily="49" charset="0"/>
                </a:rPr>
                <a:t>.11</a:t>
              </a:r>
            </a:p>
          </p:txBody>
        </p:sp>
        <p:sp>
          <p:nvSpPr>
            <p:cNvPr id="28688" name="Rectangle 5">
              <a:extLst>
                <a:ext uri="{FF2B5EF4-FFF2-40B4-BE49-F238E27FC236}">
                  <a16:creationId xmlns:a16="http://schemas.microsoft.com/office/drawing/2014/main" id="{279506C5-B17E-4FF9-BA35-3B4B3AB4EF60}"/>
                </a:ext>
              </a:extLst>
            </p:cNvPr>
            <p:cNvSpPr>
              <a:spLocks noChangeArrowheads="1"/>
            </p:cNvSpPr>
            <p:nvPr/>
          </p:nvSpPr>
          <p:spPr bwMode="auto">
            <a:xfrm>
              <a:off x="2592"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F</a:t>
              </a:r>
            </a:p>
            <a:p>
              <a:pPr algn="ctr"/>
              <a:r>
                <a:rPr lang="en-US" altLang="en-US" sz="1800" b="1">
                  <a:latin typeface="Courier New" panose="02070309020205020404" pitchFamily="49" charset="0"/>
                </a:rPr>
                <a:t>.05</a:t>
              </a:r>
            </a:p>
          </p:txBody>
        </p:sp>
        <p:sp>
          <p:nvSpPr>
            <p:cNvPr id="28689" name="Rectangle 6">
              <a:extLst>
                <a:ext uri="{FF2B5EF4-FFF2-40B4-BE49-F238E27FC236}">
                  <a16:creationId xmlns:a16="http://schemas.microsoft.com/office/drawing/2014/main" id="{7D146885-4431-490D-8BCF-DCA642F99C4D}"/>
                </a:ext>
              </a:extLst>
            </p:cNvPr>
            <p:cNvSpPr>
              <a:spLocks noChangeArrowheads="1"/>
            </p:cNvSpPr>
            <p:nvPr/>
          </p:nvSpPr>
          <p:spPr bwMode="auto">
            <a:xfrm>
              <a:off x="216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a:t>
              </a:r>
            </a:p>
            <a:p>
              <a:pPr algn="ctr"/>
              <a:r>
                <a:rPr lang="en-US" altLang="en-US" sz="1800" b="1">
                  <a:latin typeface="Courier New" panose="02070309020205020404" pitchFamily="49" charset="0"/>
                </a:rPr>
                <a:t>.14</a:t>
              </a:r>
            </a:p>
          </p:txBody>
        </p:sp>
        <p:sp>
          <p:nvSpPr>
            <p:cNvPr id="28690" name="Rectangle 7">
              <a:extLst>
                <a:ext uri="{FF2B5EF4-FFF2-40B4-BE49-F238E27FC236}">
                  <a16:creationId xmlns:a16="http://schemas.microsoft.com/office/drawing/2014/main" id="{09329C11-A2C0-4933-B1E7-4BCD456EAEF9}"/>
                </a:ext>
              </a:extLst>
            </p:cNvPr>
            <p:cNvSpPr>
              <a:spLocks noChangeArrowheads="1"/>
            </p:cNvSpPr>
            <p:nvPr/>
          </p:nvSpPr>
          <p:spPr bwMode="auto">
            <a:xfrm>
              <a:off x="1728"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a:t>
              </a:r>
            </a:p>
            <a:p>
              <a:pPr algn="ctr"/>
              <a:r>
                <a:rPr lang="en-US" altLang="en-US" sz="1800" b="1">
                  <a:latin typeface="Courier New" panose="02070309020205020404" pitchFamily="49" charset="0"/>
                </a:rPr>
                <a:t>.09</a:t>
              </a:r>
            </a:p>
          </p:txBody>
        </p:sp>
        <p:cxnSp>
          <p:nvCxnSpPr>
            <p:cNvPr id="28691" name="AutoShape 8">
              <a:extLst>
                <a:ext uri="{FF2B5EF4-FFF2-40B4-BE49-F238E27FC236}">
                  <a16:creationId xmlns:a16="http://schemas.microsoft.com/office/drawing/2014/main" id="{43124327-6FED-4AD1-83CA-5C9FDB27E900}"/>
                </a:ext>
              </a:extLst>
            </p:cNvPr>
            <p:cNvCxnSpPr>
              <a:cxnSpLocks noChangeShapeType="1"/>
              <a:stCxn id="28689" idx="2"/>
              <a:endCxn id="28690" idx="0"/>
            </p:cNvCxnSpPr>
            <p:nvPr/>
          </p:nvCxnSpPr>
          <p:spPr bwMode="auto">
            <a:xfrm flipH="1">
              <a:off x="1944" y="3264"/>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692" name="AutoShape 9">
              <a:extLst>
                <a:ext uri="{FF2B5EF4-FFF2-40B4-BE49-F238E27FC236}">
                  <a16:creationId xmlns:a16="http://schemas.microsoft.com/office/drawing/2014/main" id="{6E5B4634-8DF8-4855-B130-BE511830A135}"/>
                </a:ext>
              </a:extLst>
            </p:cNvPr>
            <p:cNvCxnSpPr>
              <a:cxnSpLocks noChangeShapeType="1"/>
              <a:stCxn id="28689" idx="2"/>
              <a:endCxn id="28688" idx="0"/>
            </p:cNvCxnSpPr>
            <p:nvPr/>
          </p:nvCxnSpPr>
          <p:spPr bwMode="auto">
            <a:xfrm>
              <a:off x="2376" y="3264"/>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693" name="AutoShape 9">
              <a:extLst>
                <a:ext uri="{FF2B5EF4-FFF2-40B4-BE49-F238E27FC236}">
                  <a16:creationId xmlns:a16="http://schemas.microsoft.com/office/drawing/2014/main" id="{EB512EF2-4E44-4E48-B559-175448A3B246}"/>
                </a:ext>
              </a:extLst>
            </p:cNvPr>
            <p:cNvCxnSpPr>
              <a:cxnSpLocks noChangeShapeType="1"/>
            </p:cNvCxnSpPr>
            <p:nvPr/>
          </p:nvCxnSpPr>
          <p:spPr bwMode="auto">
            <a:xfrm>
              <a:off x="2784" y="2640"/>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694" name="AutoShape 8">
              <a:extLst>
                <a:ext uri="{FF2B5EF4-FFF2-40B4-BE49-F238E27FC236}">
                  <a16:creationId xmlns:a16="http://schemas.microsoft.com/office/drawing/2014/main" id="{43D8B088-689D-474A-993A-2E784E091EDD}"/>
                </a:ext>
              </a:extLst>
            </p:cNvPr>
            <p:cNvCxnSpPr>
              <a:cxnSpLocks noChangeShapeType="1"/>
            </p:cNvCxnSpPr>
            <p:nvPr/>
          </p:nvCxnSpPr>
          <p:spPr bwMode="auto">
            <a:xfrm rot="10800000" flipV="1">
              <a:off x="2304" y="2640"/>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8695" name="Rectangle 3">
              <a:extLst>
                <a:ext uri="{FF2B5EF4-FFF2-40B4-BE49-F238E27FC236}">
                  <a16:creationId xmlns:a16="http://schemas.microsoft.com/office/drawing/2014/main" id="{28E1F47B-417B-4DB7-9ABB-2A816F3E6DAD}"/>
                </a:ext>
              </a:extLst>
            </p:cNvPr>
            <p:cNvSpPr>
              <a:spLocks noChangeArrowheads="1"/>
            </p:cNvSpPr>
            <p:nvPr/>
          </p:nvSpPr>
          <p:spPr bwMode="auto">
            <a:xfrm>
              <a:off x="2544"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BFD</a:t>
              </a:r>
            </a:p>
            <a:p>
              <a:pPr algn="ctr"/>
              <a:r>
                <a:rPr lang="en-US" altLang="en-US" sz="1800" b="1">
                  <a:latin typeface="Courier New" panose="02070309020205020404" pitchFamily="49" charset="0"/>
                </a:rPr>
                <a:t>.25</a:t>
              </a:r>
            </a:p>
          </p:txBody>
        </p:sp>
      </p:grpSp>
      <p:grpSp>
        <p:nvGrpSpPr>
          <p:cNvPr id="28679" name="Group 21">
            <a:extLst>
              <a:ext uri="{FF2B5EF4-FFF2-40B4-BE49-F238E27FC236}">
                <a16:creationId xmlns:a16="http://schemas.microsoft.com/office/drawing/2014/main" id="{06B09C21-4FAF-42D9-8B79-8E92D8B7B600}"/>
              </a:ext>
            </a:extLst>
          </p:cNvPr>
          <p:cNvGrpSpPr>
            <a:grpSpLocks/>
          </p:cNvGrpSpPr>
          <p:nvPr/>
        </p:nvGrpSpPr>
        <p:grpSpPr bwMode="auto">
          <a:xfrm>
            <a:off x="2590800" y="3505200"/>
            <a:ext cx="1905000" cy="1600200"/>
            <a:chOff x="3840" y="2256"/>
            <a:chExt cx="1200" cy="1008"/>
          </a:xfrm>
        </p:grpSpPr>
        <p:sp>
          <p:nvSpPr>
            <p:cNvPr id="28682" name="Rectangle 2">
              <a:extLst>
                <a:ext uri="{FF2B5EF4-FFF2-40B4-BE49-F238E27FC236}">
                  <a16:creationId xmlns:a16="http://schemas.microsoft.com/office/drawing/2014/main" id="{07EFDCBA-ECA2-483D-BE89-F75E910177C5}"/>
                </a:ext>
              </a:extLst>
            </p:cNvPr>
            <p:cNvSpPr>
              <a:spLocks noChangeArrowheads="1"/>
            </p:cNvSpPr>
            <p:nvPr/>
          </p:nvSpPr>
          <p:spPr bwMode="auto">
            <a:xfrm>
              <a:off x="4608"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C </a:t>
              </a:r>
            </a:p>
            <a:p>
              <a:pPr algn="ctr"/>
              <a:r>
                <a:rPr lang="en-US" altLang="en-US" sz="1800" b="1">
                  <a:latin typeface="Courier New" panose="02070309020205020404" pitchFamily="49" charset="0"/>
                </a:rPr>
                <a:t>.15</a:t>
              </a:r>
            </a:p>
          </p:txBody>
        </p:sp>
        <p:sp>
          <p:nvSpPr>
            <p:cNvPr id="28683" name="Rectangle 3">
              <a:extLst>
                <a:ext uri="{FF2B5EF4-FFF2-40B4-BE49-F238E27FC236}">
                  <a16:creationId xmlns:a16="http://schemas.microsoft.com/office/drawing/2014/main" id="{AA759FC9-ED1C-4B19-B4D4-8D6840E1B2A7}"/>
                </a:ext>
              </a:extLst>
            </p:cNvPr>
            <p:cNvSpPr>
              <a:spLocks noChangeArrowheads="1"/>
            </p:cNvSpPr>
            <p:nvPr/>
          </p:nvSpPr>
          <p:spPr bwMode="auto">
            <a:xfrm>
              <a:off x="384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A</a:t>
              </a:r>
            </a:p>
            <a:p>
              <a:pPr algn="ctr"/>
              <a:r>
                <a:rPr lang="en-US" altLang="en-US" sz="1800" b="1">
                  <a:latin typeface="Courier New" panose="02070309020205020404" pitchFamily="49" charset="0"/>
                </a:rPr>
                <a:t>.20</a:t>
              </a:r>
            </a:p>
          </p:txBody>
        </p:sp>
        <p:sp>
          <p:nvSpPr>
            <p:cNvPr id="28684" name="Rectangle 3">
              <a:extLst>
                <a:ext uri="{FF2B5EF4-FFF2-40B4-BE49-F238E27FC236}">
                  <a16:creationId xmlns:a16="http://schemas.microsoft.com/office/drawing/2014/main" id="{FFE9EAB9-A5ED-4314-959A-4DE73EC48ED6}"/>
                </a:ext>
              </a:extLst>
            </p:cNvPr>
            <p:cNvSpPr>
              <a:spLocks noChangeArrowheads="1"/>
            </p:cNvSpPr>
            <p:nvPr/>
          </p:nvSpPr>
          <p:spPr bwMode="auto">
            <a:xfrm>
              <a:off x="4176"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AC</a:t>
              </a:r>
            </a:p>
            <a:p>
              <a:pPr algn="ctr"/>
              <a:r>
                <a:rPr lang="en-US" altLang="en-US" sz="1800" b="1">
                  <a:latin typeface="Courier New" panose="02070309020205020404" pitchFamily="49" charset="0"/>
                </a:rPr>
                <a:t>.35</a:t>
              </a:r>
            </a:p>
          </p:txBody>
        </p:sp>
        <p:cxnSp>
          <p:nvCxnSpPr>
            <p:cNvPr id="28685" name="AutoShape 9">
              <a:extLst>
                <a:ext uri="{FF2B5EF4-FFF2-40B4-BE49-F238E27FC236}">
                  <a16:creationId xmlns:a16="http://schemas.microsoft.com/office/drawing/2014/main" id="{CE461669-0D52-43B4-8757-F0AC44043346}"/>
                </a:ext>
              </a:extLst>
            </p:cNvPr>
            <p:cNvCxnSpPr>
              <a:cxnSpLocks noChangeShapeType="1"/>
            </p:cNvCxnSpPr>
            <p:nvPr/>
          </p:nvCxnSpPr>
          <p:spPr bwMode="auto">
            <a:xfrm>
              <a:off x="4464" y="2640"/>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686" name="AutoShape 8">
              <a:extLst>
                <a:ext uri="{FF2B5EF4-FFF2-40B4-BE49-F238E27FC236}">
                  <a16:creationId xmlns:a16="http://schemas.microsoft.com/office/drawing/2014/main" id="{D83662B7-A9FE-4E70-8B2B-8259D06AE51E}"/>
                </a:ext>
              </a:extLst>
            </p:cNvPr>
            <p:cNvCxnSpPr>
              <a:cxnSpLocks noChangeShapeType="1"/>
            </p:cNvCxnSpPr>
            <p:nvPr/>
          </p:nvCxnSpPr>
          <p:spPr bwMode="auto">
            <a:xfrm rot="10800000" flipV="1">
              <a:off x="3984" y="2640"/>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3" name="Oval 10">
            <a:extLst>
              <a:ext uri="{FF2B5EF4-FFF2-40B4-BE49-F238E27FC236}">
                <a16:creationId xmlns:a16="http://schemas.microsoft.com/office/drawing/2014/main" id="{2012F28D-9AB9-4711-ADB6-1FD97164DCF8}"/>
              </a:ext>
            </a:extLst>
          </p:cNvPr>
          <p:cNvSpPr>
            <a:spLocks noChangeArrowheads="1"/>
          </p:cNvSpPr>
          <p:nvPr/>
        </p:nvSpPr>
        <p:spPr bwMode="auto">
          <a:xfrm>
            <a:off x="2819400" y="3124200"/>
            <a:ext cx="4038600" cy="137160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sp>
        <p:nvSpPr>
          <p:cNvPr id="28681" name="Title 1">
            <a:extLst>
              <a:ext uri="{FF2B5EF4-FFF2-40B4-BE49-F238E27FC236}">
                <a16:creationId xmlns:a16="http://schemas.microsoft.com/office/drawing/2014/main" id="{E4E922A4-2624-43AD-8319-3E366BC6AC79}"/>
              </a:ext>
            </a:extLst>
          </p:cNvPr>
          <p:cNvSpPr>
            <a:spLocks/>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Huffman Coding example - 5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2506F8A4-CDD3-4251-917F-421AD818B5F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9699" name="Slide Number Placeholder 5">
            <a:extLst>
              <a:ext uri="{FF2B5EF4-FFF2-40B4-BE49-F238E27FC236}">
                <a16:creationId xmlns:a16="http://schemas.microsoft.com/office/drawing/2014/main" id="{BF91CFB7-F208-4FF2-A576-78CA9836C4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14EFE6FE-FBBD-4104-8217-A95AFD814AA2}" type="slidenum">
              <a:rPr lang="en-US" altLang="en-US" sz="1200">
                <a:solidFill>
                  <a:srgbClr val="898989"/>
                </a:solidFill>
              </a:rPr>
              <a:pPr eaLnBrk="1" hangingPunct="1"/>
              <a:t>28</a:t>
            </a:fld>
            <a:r>
              <a:rPr lang="en-US" altLang="en-US" sz="1200">
                <a:solidFill>
                  <a:srgbClr val="898989"/>
                </a:solidFill>
              </a:rPr>
              <a:t>/47</a:t>
            </a:r>
          </a:p>
        </p:txBody>
      </p:sp>
      <p:sp>
        <p:nvSpPr>
          <p:cNvPr id="29700" name="Rectangle 10">
            <a:extLst>
              <a:ext uri="{FF2B5EF4-FFF2-40B4-BE49-F238E27FC236}">
                <a16:creationId xmlns:a16="http://schemas.microsoft.com/office/drawing/2014/main" id="{69E447E2-00C1-4217-8FCF-11C527F04893}"/>
              </a:ext>
            </a:extLst>
          </p:cNvPr>
          <p:cNvSpPr>
            <a:spLocks noChangeArrowheads="1"/>
          </p:cNvSpPr>
          <p:nvPr/>
        </p:nvSpPr>
        <p:spPr bwMode="auto">
          <a:xfrm>
            <a:off x="6172200" y="22860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E</a:t>
            </a:r>
          </a:p>
          <a:p>
            <a:pPr algn="ctr"/>
            <a:r>
              <a:rPr lang="en-US" altLang="en-US" sz="1800" b="1">
                <a:latin typeface="Courier New" panose="02070309020205020404" pitchFamily="49" charset="0"/>
              </a:rPr>
              <a:t>.40</a:t>
            </a:r>
          </a:p>
        </p:txBody>
      </p:sp>
      <p:sp>
        <p:nvSpPr>
          <p:cNvPr id="28" name="Oval 13">
            <a:extLst>
              <a:ext uri="{FF2B5EF4-FFF2-40B4-BE49-F238E27FC236}">
                <a16:creationId xmlns:a16="http://schemas.microsoft.com/office/drawing/2014/main" id="{DF2546AC-F4E7-4674-BC01-8A164EF7B39A}"/>
              </a:ext>
            </a:extLst>
          </p:cNvPr>
          <p:cNvSpPr>
            <a:spLocks noChangeArrowheads="1"/>
          </p:cNvSpPr>
          <p:nvPr/>
        </p:nvSpPr>
        <p:spPr bwMode="auto">
          <a:xfrm>
            <a:off x="2705100" y="1943100"/>
            <a:ext cx="4724400" cy="129540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grpSp>
        <p:nvGrpSpPr>
          <p:cNvPr id="29702" name="Group 38">
            <a:extLst>
              <a:ext uri="{FF2B5EF4-FFF2-40B4-BE49-F238E27FC236}">
                <a16:creationId xmlns:a16="http://schemas.microsoft.com/office/drawing/2014/main" id="{E413B23E-3772-4861-AF3F-37FAC949E9D5}"/>
              </a:ext>
            </a:extLst>
          </p:cNvPr>
          <p:cNvGrpSpPr>
            <a:grpSpLocks/>
          </p:cNvGrpSpPr>
          <p:nvPr/>
        </p:nvGrpSpPr>
        <p:grpSpPr bwMode="auto">
          <a:xfrm>
            <a:off x="1371600" y="2286000"/>
            <a:ext cx="4648200" cy="3581400"/>
            <a:chOff x="-1440" y="1488"/>
            <a:chExt cx="2928" cy="2256"/>
          </a:xfrm>
        </p:grpSpPr>
        <p:sp>
          <p:nvSpPr>
            <p:cNvPr id="29704" name="Rectangle 10">
              <a:extLst>
                <a:ext uri="{FF2B5EF4-FFF2-40B4-BE49-F238E27FC236}">
                  <a16:creationId xmlns:a16="http://schemas.microsoft.com/office/drawing/2014/main" id="{6B4CCE5E-D7FE-4317-ACBE-D21D89370B59}"/>
                </a:ext>
              </a:extLst>
            </p:cNvPr>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BFDAC</a:t>
              </a:r>
            </a:p>
            <a:p>
              <a:pPr algn="ctr"/>
              <a:r>
                <a:rPr lang="en-US" altLang="en-US" sz="1800" b="1">
                  <a:latin typeface="Courier New" panose="02070309020205020404" pitchFamily="49" charset="0"/>
                </a:rPr>
                <a:t>.60</a:t>
              </a:r>
            </a:p>
          </p:txBody>
        </p:sp>
        <p:cxnSp>
          <p:nvCxnSpPr>
            <p:cNvPr id="29705" name="AutoShape 8">
              <a:extLst>
                <a:ext uri="{FF2B5EF4-FFF2-40B4-BE49-F238E27FC236}">
                  <a16:creationId xmlns:a16="http://schemas.microsoft.com/office/drawing/2014/main" id="{BCCC47D0-0D93-4AE4-8952-04D4D5318D63}"/>
                </a:ext>
              </a:extLst>
            </p:cNvPr>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9706" name="AutoShape 9">
              <a:extLst>
                <a:ext uri="{FF2B5EF4-FFF2-40B4-BE49-F238E27FC236}">
                  <a16:creationId xmlns:a16="http://schemas.microsoft.com/office/drawing/2014/main" id="{98A4C286-7310-47D3-8FDE-27BFE3CE82B9}"/>
                </a:ext>
              </a:extLst>
            </p:cNvPr>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9707" name="Rectangle 4">
              <a:extLst>
                <a:ext uri="{FF2B5EF4-FFF2-40B4-BE49-F238E27FC236}">
                  <a16:creationId xmlns:a16="http://schemas.microsoft.com/office/drawing/2014/main" id="{A948BA95-A68D-4E5B-A7A8-1BC643E2FDA9}"/>
                </a:ext>
              </a:extLst>
            </p:cNvPr>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D</a:t>
              </a:r>
            </a:p>
            <a:p>
              <a:pPr algn="ctr"/>
              <a:r>
                <a:rPr lang="en-US" altLang="en-US" sz="1800" b="1">
                  <a:latin typeface="Courier New" panose="02070309020205020404" pitchFamily="49" charset="0"/>
                </a:rPr>
                <a:t>.11</a:t>
              </a:r>
            </a:p>
          </p:txBody>
        </p:sp>
        <p:sp>
          <p:nvSpPr>
            <p:cNvPr id="29708" name="Rectangle 5">
              <a:extLst>
                <a:ext uri="{FF2B5EF4-FFF2-40B4-BE49-F238E27FC236}">
                  <a16:creationId xmlns:a16="http://schemas.microsoft.com/office/drawing/2014/main" id="{4A71725A-41CD-4B06-8EFD-C44F333E875E}"/>
                </a:ext>
              </a:extLst>
            </p:cNvPr>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F</a:t>
              </a:r>
            </a:p>
            <a:p>
              <a:pPr algn="ctr"/>
              <a:r>
                <a:rPr lang="en-US" altLang="en-US" sz="1800" b="1">
                  <a:latin typeface="Courier New" panose="02070309020205020404" pitchFamily="49" charset="0"/>
                </a:rPr>
                <a:t>.05</a:t>
              </a:r>
            </a:p>
          </p:txBody>
        </p:sp>
        <p:sp>
          <p:nvSpPr>
            <p:cNvPr id="29709" name="Rectangle 6">
              <a:extLst>
                <a:ext uri="{FF2B5EF4-FFF2-40B4-BE49-F238E27FC236}">
                  <a16:creationId xmlns:a16="http://schemas.microsoft.com/office/drawing/2014/main" id="{C525B111-E913-4C7C-9D76-938551D8405C}"/>
                </a:ext>
              </a:extLst>
            </p:cNvPr>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a:t>
              </a:r>
            </a:p>
            <a:p>
              <a:pPr algn="ctr"/>
              <a:r>
                <a:rPr lang="en-US" altLang="en-US" sz="1800" b="1">
                  <a:latin typeface="Courier New" panose="02070309020205020404" pitchFamily="49" charset="0"/>
                </a:rPr>
                <a:t>.14</a:t>
              </a:r>
            </a:p>
          </p:txBody>
        </p:sp>
        <p:sp>
          <p:nvSpPr>
            <p:cNvPr id="29710" name="Rectangle 7">
              <a:extLst>
                <a:ext uri="{FF2B5EF4-FFF2-40B4-BE49-F238E27FC236}">
                  <a16:creationId xmlns:a16="http://schemas.microsoft.com/office/drawing/2014/main" id="{D15C1F97-682C-465C-97AE-9F027B937B37}"/>
                </a:ext>
              </a:extLst>
            </p:cNvPr>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a:t>
              </a:r>
            </a:p>
            <a:p>
              <a:pPr algn="ctr"/>
              <a:r>
                <a:rPr lang="en-US" altLang="en-US" sz="1800" b="1">
                  <a:latin typeface="Courier New" panose="02070309020205020404" pitchFamily="49" charset="0"/>
                </a:rPr>
                <a:t>.09</a:t>
              </a:r>
            </a:p>
          </p:txBody>
        </p:sp>
        <p:cxnSp>
          <p:nvCxnSpPr>
            <p:cNvPr id="29711" name="AutoShape 8">
              <a:extLst>
                <a:ext uri="{FF2B5EF4-FFF2-40B4-BE49-F238E27FC236}">
                  <a16:creationId xmlns:a16="http://schemas.microsoft.com/office/drawing/2014/main" id="{C2775D02-4878-421E-8AB3-D8776C5AC6FF}"/>
                </a:ext>
              </a:extLst>
            </p:cNvPr>
            <p:cNvCxnSpPr>
              <a:cxnSpLocks noChangeShapeType="1"/>
              <a:stCxn id="29709" idx="2"/>
              <a:endCxn id="29710" idx="0"/>
            </p:cNvCxnSpPr>
            <p:nvPr/>
          </p:nvCxnSpPr>
          <p:spPr bwMode="auto">
            <a:xfrm flipH="1">
              <a:off x="24" y="3216"/>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9712" name="AutoShape 9">
              <a:extLst>
                <a:ext uri="{FF2B5EF4-FFF2-40B4-BE49-F238E27FC236}">
                  <a16:creationId xmlns:a16="http://schemas.microsoft.com/office/drawing/2014/main" id="{2D985135-F0C7-490E-97CC-4B5F4F1A8BF7}"/>
                </a:ext>
              </a:extLst>
            </p:cNvPr>
            <p:cNvCxnSpPr>
              <a:cxnSpLocks noChangeShapeType="1"/>
              <a:stCxn id="29709" idx="2"/>
              <a:endCxn id="29708" idx="0"/>
            </p:cNvCxnSpPr>
            <p:nvPr/>
          </p:nvCxnSpPr>
          <p:spPr bwMode="auto">
            <a:xfrm>
              <a:off x="456" y="3216"/>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9713" name="AutoShape 9">
              <a:extLst>
                <a:ext uri="{FF2B5EF4-FFF2-40B4-BE49-F238E27FC236}">
                  <a16:creationId xmlns:a16="http://schemas.microsoft.com/office/drawing/2014/main" id="{5280F4D8-D64A-41C7-9D22-D2A62A6C19E1}"/>
                </a:ext>
              </a:extLst>
            </p:cNvPr>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9714" name="AutoShape 8">
              <a:extLst>
                <a:ext uri="{FF2B5EF4-FFF2-40B4-BE49-F238E27FC236}">
                  <a16:creationId xmlns:a16="http://schemas.microsoft.com/office/drawing/2014/main" id="{D9DA324F-818A-4D84-9554-D6BAF319CC83}"/>
                </a:ext>
              </a:extLst>
            </p:cNvPr>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9715" name="Rectangle 3">
              <a:extLst>
                <a:ext uri="{FF2B5EF4-FFF2-40B4-BE49-F238E27FC236}">
                  <a16:creationId xmlns:a16="http://schemas.microsoft.com/office/drawing/2014/main" id="{BC554F29-99A1-4D5B-9F58-AC5DBB61FF95}"/>
                </a:ext>
              </a:extLst>
            </p:cNvPr>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BFD</a:t>
              </a:r>
            </a:p>
            <a:p>
              <a:pPr algn="ctr"/>
              <a:r>
                <a:rPr lang="en-US" altLang="en-US" sz="1800" b="1">
                  <a:latin typeface="Courier New" panose="02070309020205020404" pitchFamily="49" charset="0"/>
                </a:rPr>
                <a:t>.25</a:t>
              </a:r>
            </a:p>
          </p:txBody>
        </p:sp>
        <p:sp>
          <p:nvSpPr>
            <p:cNvPr id="29716" name="Rectangle 2">
              <a:extLst>
                <a:ext uri="{FF2B5EF4-FFF2-40B4-BE49-F238E27FC236}">
                  <a16:creationId xmlns:a16="http://schemas.microsoft.com/office/drawing/2014/main" id="{C943A8CE-DBCF-4259-AB1E-22985C25E260}"/>
                </a:ext>
              </a:extLst>
            </p:cNvPr>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C </a:t>
              </a:r>
            </a:p>
            <a:p>
              <a:pPr algn="ctr"/>
              <a:r>
                <a:rPr lang="en-US" altLang="en-US" sz="1800" b="1">
                  <a:latin typeface="Courier New" panose="02070309020205020404" pitchFamily="49" charset="0"/>
                </a:rPr>
                <a:t>.15</a:t>
              </a:r>
            </a:p>
          </p:txBody>
        </p:sp>
        <p:sp>
          <p:nvSpPr>
            <p:cNvPr id="29717" name="Rectangle 3">
              <a:extLst>
                <a:ext uri="{FF2B5EF4-FFF2-40B4-BE49-F238E27FC236}">
                  <a16:creationId xmlns:a16="http://schemas.microsoft.com/office/drawing/2014/main" id="{41729150-E020-4E0B-8145-1BBCA2DB2E97}"/>
                </a:ext>
              </a:extLst>
            </p:cNvPr>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A</a:t>
              </a:r>
            </a:p>
            <a:p>
              <a:pPr algn="ctr"/>
              <a:r>
                <a:rPr lang="en-US" altLang="en-US" sz="1800" b="1">
                  <a:latin typeface="Courier New" panose="02070309020205020404" pitchFamily="49" charset="0"/>
                </a:rPr>
                <a:t>.20</a:t>
              </a:r>
            </a:p>
          </p:txBody>
        </p:sp>
        <p:sp>
          <p:nvSpPr>
            <p:cNvPr id="29718" name="Rectangle 3">
              <a:extLst>
                <a:ext uri="{FF2B5EF4-FFF2-40B4-BE49-F238E27FC236}">
                  <a16:creationId xmlns:a16="http://schemas.microsoft.com/office/drawing/2014/main" id="{070E5E39-9460-40F5-B4FA-D77029B15F4B}"/>
                </a:ext>
              </a:extLst>
            </p:cNvPr>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AC</a:t>
              </a:r>
            </a:p>
            <a:p>
              <a:pPr algn="ctr"/>
              <a:r>
                <a:rPr lang="en-US" altLang="en-US" sz="1800" b="1">
                  <a:latin typeface="Courier New" panose="02070309020205020404" pitchFamily="49" charset="0"/>
                </a:rPr>
                <a:t>.35</a:t>
              </a:r>
            </a:p>
          </p:txBody>
        </p:sp>
        <p:cxnSp>
          <p:nvCxnSpPr>
            <p:cNvPr id="29719" name="AutoShape 9">
              <a:extLst>
                <a:ext uri="{FF2B5EF4-FFF2-40B4-BE49-F238E27FC236}">
                  <a16:creationId xmlns:a16="http://schemas.microsoft.com/office/drawing/2014/main" id="{9AF22BFD-171D-432D-A822-E7EAFA3155F9}"/>
                </a:ext>
              </a:extLst>
            </p:cNvPr>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9720" name="AutoShape 8">
              <a:extLst>
                <a:ext uri="{FF2B5EF4-FFF2-40B4-BE49-F238E27FC236}">
                  <a16:creationId xmlns:a16="http://schemas.microsoft.com/office/drawing/2014/main" id="{74A180B2-A695-4C15-B03A-08F4E4AFA78C}"/>
                </a:ext>
              </a:extLst>
            </p:cNvPr>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9703" name="Title 1">
            <a:extLst>
              <a:ext uri="{FF2B5EF4-FFF2-40B4-BE49-F238E27FC236}">
                <a16:creationId xmlns:a16="http://schemas.microsoft.com/office/drawing/2014/main" id="{7DBD8D4A-2791-4F08-AE0D-3D4708286F53}"/>
              </a:ext>
            </a:extLst>
          </p:cNvPr>
          <p:cNvSpPr>
            <a:spLocks/>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Huffman Coding example - 6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7079BB52-9C10-4B08-B456-FEB7DC26FAF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0723" name="Slide Number Placeholder 5">
            <a:extLst>
              <a:ext uri="{FF2B5EF4-FFF2-40B4-BE49-F238E27FC236}">
                <a16:creationId xmlns:a16="http://schemas.microsoft.com/office/drawing/2014/main" id="{2CFB538F-0CB7-4B58-8FEC-D918102C85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7280EB13-9FA2-4185-8F98-6222CB38A888}" type="slidenum">
              <a:rPr lang="en-US" altLang="en-US" sz="1200">
                <a:solidFill>
                  <a:srgbClr val="898989"/>
                </a:solidFill>
              </a:rPr>
              <a:pPr eaLnBrk="1" hangingPunct="1"/>
              <a:t>29</a:t>
            </a:fld>
            <a:r>
              <a:rPr lang="en-US" altLang="en-US" sz="1200">
                <a:solidFill>
                  <a:srgbClr val="898989"/>
                </a:solidFill>
              </a:rPr>
              <a:t>/47</a:t>
            </a:r>
          </a:p>
        </p:txBody>
      </p:sp>
      <p:grpSp>
        <p:nvGrpSpPr>
          <p:cNvPr id="30724" name="Group 38">
            <a:extLst>
              <a:ext uri="{FF2B5EF4-FFF2-40B4-BE49-F238E27FC236}">
                <a16:creationId xmlns:a16="http://schemas.microsoft.com/office/drawing/2014/main" id="{E11A16AB-F028-48D3-8C36-068FEB77C9F0}"/>
              </a:ext>
            </a:extLst>
          </p:cNvPr>
          <p:cNvGrpSpPr>
            <a:grpSpLocks/>
          </p:cNvGrpSpPr>
          <p:nvPr/>
        </p:nvGrpSpPr>
        <p:grpSpPr bwMode="auto">
          <a:xfrm>
            <a:off x="3048000" y="1600200"/>
            <a:ext cx="5486400" cy="4876800"/>
            <a:chOff x="864" y="1008"/>
            <a:chExt cx="3456" cy="3072"/>
          </a:xfrm>
        </p:grpSpPr>
        <p:sp>
          <p:nvSpPr>
            <p:cNvPr id="30727" name="Rectangle 10">
              <a:extLst>
                <a:ext uri="{FF2B5EF4-FFF2-40B4-BE49-F238E27FC236}">
                  <a16:creationId xmlns:a16="http://schemas.microsoft.com/office/drawing/2014/main" id="{B9C91963-2477-4DBF-8BEA-11A3B099B6EB}"/>
                </a:ext>
              </a:extLst>
            </p:cNvPr>
            <p:cNvSpPr>
              <a:spLocks noChangeArrowheads="1"/>
            </p:cNvSpPr>
            <p:nvPr/>
          </p:nvSpPr>
          <p:spPr bwMode="auto">
            <a:xfrm>
              <a:off x="3888" y="187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E</a:t>
              </a:r>
            </a:p>
            <a:p>
              <a:pPr algn="ctr"/>
              <a:r>
                <a:rPr lang="en-US" altLang="en-US" sz="1800" b="1">
                  <a:latin typeface="Courier New" panose="02070309020205020404" pitchFamily="49" charset="0"/>
                </a:rPr>
                <a:t>.40</a:t>
              </a:r>
            </a:p>
          </p:txBody>
        </p:sp>
        <p:grpSp>
          <p:nvGrpSpPr>
            <p:cNvPr id="30728" name="Group 5">
              <a:extLst>
                <a:ext uri="{FF2B5EF4-FFF2-40B4-BE49-F238E27FC236}">
                  <a16:creationId xmlns:a16="http://schemas.microsoft.com/office/drawing/2014/main" id="{3E4EB94E-661A-4581-B21D-B2B1926A6BAE}"/>
                </a:ext>
              </a:extLst>
            </p:cNvPr>
            <p:cNvGrpSpPr>
              <a:grpSpLocks/>
            </p:cNvGrpSpPr>
            <p:nvPr/>
          </p:nvGrpSpPr>
          <p:grpSpPr bwMode="auto">
            <a:xfrm>
              <a:off x="864" y="1824"/>
              <a:ext cx="2928" cy="2256"/>
              <a:chOff x="-1440" y="1488"/>
              <a:chExt cx="2928" cy="2256"/>
            </a:xfrm>
          </p:grpSpPr>
          <p:sp>
            <p:nvSpPr>
              <p:cNvPr id="30742" name="Rectangle 10">
                <a:extLst>
                  <a:ext uri="{FF2B5EF4-FFF2-40B4-BE49-F238E27FC236}">
                    <a16:creationId xmlns:a16="http://schemas.microsoft.com/office/drawing/2014/main" id="{0EFCC099-1EF6-48DD-BC9D-F5257D1A4F98}"/>
                  </a:ext>
                </a:extLst>
              </p:cNvPr>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BFDAC</a:t>
                </a:r>
              </a:p>
              <a:p>
                <a:pPr algn="ctr"/>
                <a:r>
                  <a:rPr lang="en-US" altLang="en-US" sz="1800" b="1">
                    <a:latin typeface="Courier New" panose="02070309020205020404" pitchFamily="49" charset="0"/>
                  </a:rPr>
                  <a:t>.60</a:t>
                </a:r>
              </a:p>
            </p:txBody>
          </p:sp>
          <p:cxnSp>
            <p:nvCxnSpPr>
              <p:cNvPr id="30743" name="AutoShape 8">
                <a:extLst>
                  <a:ext uri="{FF2B5EF4-FFF2-40B4-BE49-F238E27FC236}">
                    <a16:creationId xmlns:a16="http://schemas.microsoft.com/office/drawing/2014/main" id="{9F7A0E66-7C73-4F6E-BA6D-7BD2DD7BB6C5}"/>
                  </a:ext>
                </a:extLst>
              </p:cNvPr>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44" name="AutoShape 9">
                <a:extLst>
                  <a:ext uri="{FF2B5EF4-FFF2-40B4-BE49-F238E27FC236}">
                    <a16:creationId xmlns:a16="http://schemas.microsoft.com/office/drawing/2014/main" id="{AAD194C8-BFF9-47C3-A68F-700EF011DCEB}"/>
                  </a:ext>
                </a:extLst>
              </p:cNvPr>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0745" name="Rectangle 4">
                <a:extLst>
                  <a:ext uri="{FF2B5EF4-FFF2-40B4-BE49-F238E27FC236}">
                    <a16:creationId xmlns:a16="http://schemas.microsoft.com/office/drawing/2014/main" id="{74BE54C4-E4FA-449E-8E42-6CF2C3EA5277}"/>
                  </a:ext>
                </a:extLst>
              </p:cNvPr>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D</a:t>
                </a:r>
              </a:p>
              <a:p>
                <a:pPr algn="ctr"/>
                <a:r>
                  <a:rPr lang="en-US" altLang="en-US" sz="1800" b="1">
                    <a:latin typeface="Courier New" panose="02070309020205020404" pitchFamily="49" charset="0"/>
                  </a:rPr>
                  <a:t>.11</a:t>
                </a:r>
              </a:p>
            </p:txBody>
          </p:sp>
          <p:sp>
            <p:nvSpPr>
              <p:cNvPr id="30746" name="Rectangle 5">
                <a:extLst>
                  <a:ext uri="{FF2B5EF4-FFF2-40B4-BE49-F238E27FC236}">
                    <a16:creationId xmlns:a16="http://schemas.microsoft.com/office/drawing/2014/main" id="{E98FD07F-1349-49DA-9C19-7CBD1C2499D5}"/>
                  </a:ext>
                </a:extLst>
              </p:cNvPr>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F</a:t>
                </a:r>
              </a:p>
              <a:p>
                <a:pPr algn="ctr"/>
                <a:r>
                  <a:rPr lang="en-US" altLang="en-US" sz="1800" b="1">
                    <a:latin typeface="Courier New" panose="02070309020205020404" pitchFamily="49" charset="0"/>
                  </a:rPr>
                  <a:t>.05</a:t>
                </a:r>
              </a:p>
            </p:txBody>
          </p:sp>
          <p:sp>
            <p:nvSpPr>
              <p:cNvPr id="30747" name="Rectangle 6">
                <a:extLst>
                  <a:ext uri="{FF2B5EF4-FFF2-40B4-BE49-F238E27FC236}">
                    <a16:creationId xmlns:a16="http://schemas.microsoft.com/office/drawing/2014/main" id="{2AA307A6-CD79-4529-89F1-88147ED26B14}"/>
                  </a:ext>
                </a:extLst>
              </p:cNvPr>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a:t>
                </a:r>
              </a:p>
              <a:p>
                <a:pPr algn="ctr"/>
                <a:r>
                  <a:rPr lang="en-US" altLang="en-US" sz="1800" b="1">
                    <a:latin typeface="Courier New" panose="02070309020205020404" pitchFamily="49" charset="0"/>
                  </a:rPr>
                  <a:t>.14</a:t>
                </a:r>
              </a:p>
            </p:txBody>
          </p:sp>
          <p:sp>
            <p:nvSpPr>
              <p:cNvPr id="30748" name="Rectangle 7">
                <a:extLst>
                  <a:ext uri="{FF2B5EF4-FFF2-40B4-BE49-F238E27FC236}">
                    <a16:creationId xmlns:a16="http://schemas.microsoft.com/office/drawing/2014/main" id="{9F323BF9-B18F-4AF3-8F98-11DED3DBEC9A}"/>
                  </a:ext>
                </a:extLst>
              </p:cNvPr>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a:t>
                </a:r>
              </a:p>
              <a:p>
                <a:pPr algn="ctr"/>
                <a:r>
                  <a:rPr lang="en-US" altLang="en-US" sz="1800" b="1">
                    <a:latin typeface="Courier New" panose="02070309020205020404" pitchFamily="49" charset="0"/>
                  </a:rPr>
                  <a:t>.09</a:t>
                </a:r>
              </a:p>
            </p:txBody>
          </p:sp>
          <p:cxnSp>
            <p:nvCxnSpPr>
              <p:cNvPr id="30749" name="AutoShape 8">
                <a:extLst>
                  <a:ext uri="{FF2B5EF4-FFF2-40B4-BE49-F238E27FC236}">
                    <a16:creationId xmlns:a16="http://schemas.microsoft.com/office/drawing/2014/main" id="{31F93A4F-10F4-4E2F-96AA-5B6A33F40FB7}"/>
                  </a:ext>
                </a:extLst>
              </p:cNvPr>
              <p:cNvCxnSpPr>
                <a:cxnSpLocks noChangeShapeType="1"/>
                <a:stCxn id="30747" idx="2"/>
                <a:endCxn id="30748" idx="0"/>
              </p:cNvCxnSpPr>
              <p:nvPr/>
            </p:nvCxnSpPr>
            <p:spPr bwMode="auto">
              <a:xfrm flipH="1">
                <a:off x="24" y="3216"/>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50" name="AutoShape 9">
                <a:extLst>
                  <a:ext uri="{FF2B5EF4-FFF2-40B4-BE49-F238E27FC236}">
                    <a16:creationId xmlns:a16="http://schemas.microsoft.com/office/drawing/2014/main" id="{33ED3EEB-FCB5-41EE-BA7F-4356E4C35E14}"/>
                  </a:ext>
                </a:extLst>
              </p:cNvPr>
              <p:cNvCxnSpPr>
                <a:cxnSpLocks noChangeShapeType="1"/>
                <a:stCxn id="30747" idx="2"/>
                <a:endCxn id="30746" idx="0"/>
              </p:cNvCxnSpPr>
              <p:nvPr/>
            </p:nvCxnSpPr>
            <p:spPr bwMode="auto">
              <a:xfrm>
                <a:off x="456" y="3216"/>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51" name="AutoShape 9">
                <a:extLst>
                  <a:ext uri="{FF2B5EF4-FFF2-40B4-BE49-F238E27FC236}">
                    <a16:creationId xmlns:a16="http://schemas.microsoft.com/office/drawing/2014/main" id="{04870603-C0A6-4B47-B24D-1746A5F527F4}"/>
                  </a:ext>
                </a:extLst>
              </p:cNvPr>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52" name="AutoShape 8">
                <a:extLst>
                  <a:ext uri="{FF2B5EF4-FFF2-40B4-BE49-F238E27FC236}">
                    <a16:creationId xmlns:a16="http://schemas.microsoft.com/office/drawing/2014/main" id="{F9B77B8B-6931-45BE-A8A6-AF79EC0EE731}"/>
                  </a:ext>
                </a:extLst>
              </p:cNvPr>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0753" name="Rectangle 3">
                <a:extLst>
                  <a:ext uri="{FF2B5EF4-FFF2-40B4-BE49-F238E27FC236}">
                    <a16:creationId xmlns:a16="http://schemas.microsoft.com/office/drawing/2014/main" id="{34A7F17B-98E3-4875-97A3-F8C276C62F19}"/>
                  </a:ext>
                </a:extLst>
              </p:cNvPr>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BFD</a:t>
                </a:r>
              </a:p>
              <a:p>
                <a:pPr algn="ctr"/>
                <a:r>
                  <a:rPr lang="en-US" altLang="en-US" sz="1800" b="1">
                    <a:latin typeface="Courier New" panose="02070309020205020404" pitchFamily="49" charset="0"/>
                  </a:rPr>
                  <a:t>.25</a:t>
                </a:r>
              </a:p>
            </p:txBody>
          </p:sp>
          <p:sp>
            <p:nvSpPr>
              <p:cNvPr id="30754" name="Rectangle 2">
                <a:extLst>
                  <a:ext uri="{FF2B5EF4-FFF2-40B4-BE49-F238E27FC236}">
                    <a16:creationId xmlns:a16="http://schemas.microsoft.com/office/drawing/2014/main" id="{671DD662-DD7A-43D3-A2FF-75A3DFF616F7}"/>
                  </a:ext>
                </a:extLst>
              </p:cNvPr>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C </a:t>
                </a:r>
              </a:p>
              <a:p>
                <a:pPr algn="ctr"/>
                <a:r>
                  <a:rPr lang="en-US" altLang="en-US" sz="1800" b="1">
                    <a:latin typeface="Courier New" panose="02070309020205020404" pitchFamily="49" charset="0"/>
                  </a:rPr>
                  <a:t>.15</a:t>
                </a:r>
              </a:p>
            </p:txBody>
          </p:sp>
          <p:sp>
            <p:nvSpPr>
              <p:cNvPr id="30755" name="Rectangle 3">
                <a:extLst>
                  <a:ext uri="{FF2B5EF4-FFF2-40B4-BE49-F238E27FC236}">
                    <a16:creationId xmlns:a16="http://schemas.microsoft.com/office/drawing/2014/main" id="{5A534BE2-126A-486A-A412-128F9891A789}"/>
                  </a:ext>
                </a:extLst>
              </p:cNvPr>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A</a:t>
                </a:r>
              </a:p>
              <a:p>
                <a:pPr algn="ctr"/>
                <a:r>
                  <a:rPr lang="en-US" altLang="en-US" sz="1800" b="1">
                    <a:latin typeface="Courier New" panose="02070309020205020404" pitchFamily="49" charset="0"/>
                  </a:rPr>
                  <a:t>.20</a:t>
                </a:r>
              </a:p>
            </p:txBody>
          </p:sp>
          <p:sp>
            <p:nvSpPr>
              <p:cNvPr id="30756" name="Rectangle 3">
                <a:extLst>
                  <a:ext uri="{FF2B5EF4-FFF2-40B4-BE49-F238E27FC236}">
                    <a16:creationId xmlns:a16="http://schemas.microsoft.com/office/drawing/2014/main" id="{4F11963A-550A-4853-8FDB-A1B1E4DC847F}"/>
                  </a:ext>
                </a:extLst>
              </p:cNvPr>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AC</a:t>
                </a:r>
              </a:p>
              <a:p>
                <a:pPr algn="ctr"/>
                <a:r>
                  <a:rPr lang="en-US" altLang="en-US" sz="1800" b="1">
                    <a:latin typeface="Courier New" panose="02070309020205020404" pitchFamily="49" charset="0"/>
                  </a:rPr>
                  <a:t>.35</a:t>
                </a:r>
              </a:p>
            </p:txBody>
          </p:sp>
          <p:cxnSp>
            <p:nvCxnSpPr>
              <p:cNvPr id="30757" name="AutoShape 9">
                <a:extLst>
                  <a:ext uri="{FF2B5EF4-FFF2-40B4-BE49-F238E27FC236}">
                    <a16:creationId xmlns:a16="http://schemas.microsoft.com/office/drawing/2014/main" id="{7963565C-47D3-4C66-964B-C9D2501BE283}"/>
                  </a:ext>
                </a:extLst>
              </p:cNvPr>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58" name="AutoShape 8">
                <a:extLst>
                  <a:ext uri="{FF2B5EF4-FFF2-40B4-BE49-F238E27FC236}">
                    <a16:creationId xmlns:a16="http://schemas.microsoft.com/office/drawing/2014/main" id="{8143D934-AD31-4FFC-8D2E-A3A31C7D59C7}"/>
                  </a:ext>
                </a:extLst>
              </p:cNvPr>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30729" name="Rectangle 10">
              <a:extLst>
                <a:ext uri="{FF2B5EF4-FFF2-40B4-BE49-F238E27FC236}">
                  <a16:creationId xmlns:a16="http://schemas.microsoft.com/office/drawing/2014/main" id="{81ECE777-18BD-4558-82F6-BFB886C91DAD}"/>
                </a:ext>
              </a:extLst>
            </p:cNvPr>
            <p:cNvSpPr>
              <a:spLocks noChangeArrowheads="1"/>
            </p:cNvSpPr>
            <p:nvPr/>
          </p:nvSpPr>
          <p:spPr bwMode="auto">
            <a:xfrm>
              <a:off x="2832" y="1008"/>
              <a:ext cx="624" cy="384"/>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1800" b="1">
                  <a:latin typeface="Courier New" panose="02070309020205020404" pitchFamily="49" charset="0"/>
                </a:rPr>
                <a:t>BFDACE</a:t>
              </a:r>
            </a:p>
            <a:p>
              <a:pPr algn="ctr"/>
              <a:r>
                <a:rPr lang="en-US" altLang="en-US" sz="1800" b="1">
                  <a:latin typeface="Courier New" panose="02070309020205020404" pitchFamily="49" charset="0"/>
                </a:rPr>
                <a:t>1.00</a:t>
              </a:r>
            </a:p>
          </p:txBody>
        </p:sp>
        <p:sp>
          <p:nvSpPr>
            <p:cNvPr id="30730" name="Line 24">
              <a:extLst>
                <a:ext uri="{FF2B5EF4-FFF2-40B4-BE49-F238E27FC236}">
                  <a16:creationId xmlns:a16="http://schemas.microsoft.com/office/drawing/2014/main" id="{8BFD6DB7-5B06-4F12-9E7D-113D4AE48EC4}"/>
                </a:ext>
              </a:extLst>
            </p:cNvPr>
            <p:cNvSpPr>
              <a:spLocks noChangeShapeType="1"/>
            </p:cNvSpPr>
            <p:nvPr/>
          </p:nvSpPr>
          <p:spPr bwMode="auto">
            <a:xfrm flipH="1">
              <a:off x="2304" y="1392"/>
              <a:ext cx="76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25">
              <a:extLst>
                <a:ext uri="{FF2B5EF4-FFF2-40B4-BE49-F238E27FC236}">
                  <a16:creationId xmlns:a16="http://schemas.microsoft.com/office/drawing/2014/main" id="{88010563-A836-4674-B18E-12501295505B}"/>
                </a:ext>
              </a:extLst>
            </p:cNvPr>
            <p:cNvSpPr>
              <a:spLocks noChangeShapeType="1"/>
            </p:cNvSpPr>
            <p:nvPr/>
          </p:nvSpPr>
          <p:spPr bwMode="auto">
            <a:xfrm>
              <a:off x="3168" y="1392"/>
              <a:ext cx="91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Text Box 24">
              <a:extLst>
                <a:ext uri="{FF2B5EF4-FFF2-40B4-BE49-F238E27FC236}">
                  <a16:creationId xmlns:a16="http://schemas.microsoft.com/office/drawing/2014/main" id="{1892D26D-F523-4607-91BD-F99D8CD9306C}"/>
                </a:ext>
              </a:extLst>
            </p:cNvPr>
            <p:cNvSpPr txBox="1">
              <a:spLocks noChangeArrowheads="1"/>
            </p:cNvSpPr>
            <p:nvPr/>
          </p:nvSpPr>
          <p:spPr bwMode="auto">
            <a:xfrm>
              <a:off x="2448" y="13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000" b="1">
                  <a:solidFill>
                    <a:srgbClr val="FF0000"/>
                  </a:solidFill>
                </a:rPr>
                <a:t>0</a:t>
              </a:r>
            </a:p>
          </p:txBody>
        </p:sp>
        <p:sp>
          <p:nvSpPr>
            <p:cNvPr id="30733" name="Text Box 30">
              <a:extLst>
                <a:ext uri="{FF2B5EF4-FFF2-40B4-BE49-F238E27FC236}">
                  <a16:creationId xmlns:a16="http://schemas.microsoft.com/office/drawing/2014/main" id="{93FC483F-3349-4D77-B59E-B806FE8255C0}"/>
                </a:ext>
              </a:extLst>
            </p:cNvPr>
            <p:cNvSpPr txBox="1">
              <a:spLocks noChangeArrowheads="1"/>
            </p:cNvSpPr>
            <p:nvPr/>
          </p:nvSpPr>
          <p:spPr bwMode="auto">
            <a:xfrm>
              <a:off x="3491" y="138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000" b="1">
                  <a:solidFill>
                    <a:srgbClr val="006600"/>
                  </a:solidFill>
                </a:rPr>
                <a:t>1</a:t>
              </a:r>
            </a:p>
          </p:txBody>
        </p:sp>
        <p:sp>
          <p:nvSpPr>
            <p:cNvPr id="30734" name="Text Box 24">
              <a:extLst>
                <a:ext uri="{FF2B5EF4-FFF2-40B4-BE49-F238E27FC236}">
                  <a16:creationId xmlns:a16="http://schemas.microsoft.com/office/drawing/2014/main" id="{4301B66D-87E9-44BA-91E2-B2DEE93641B1}"/>
                </a:ext>
              </a:extLst>
            </p:cNvPr>
            <p:cNvSpPr txBox="1">
              <a:spLocks noChangeArrowheads="1"/>
            </p:cNvSpPr>
            <p:nvPr/>
          </p:nvSpPr>
          <p:spPr bwMode="auto">
            <a:xfrm>
              <a:off x="912" y="278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000" b="1">
                  <a:solidFill>
                    <a:srgbClr val="FF0000"/>
                  </a:solidFill>
                </a:rPr>
                <a:t>0</a:t>
              </a:r>
            </a:p>
          </p:txBody>
        </p:sp>
        <p:sp>
          <p:nvSpPr>
            <p:cNvPr id="30735" name="Text Box 30">
              <a:extLst>
                <a:ext uri="{FF2B5EF4-FFF2-40B4-BE49-F238E27FC236}">
                  <a16:creationId xmlns:a16="http://schemas.microsoft.com/office/drawing/2014/main" id="{F857B601-458E-418B-9567-B0392655DC82}"/>
                </a:ext>
              </a:extLst>
            </p:cNvPr>
            <p:cNvSpPr txBox="1">
              <a:spLocks noChangeArrowheads="1"/>
            </p:cNvSpPr>
            <p:nvPr/>
          </p:nvSpPr>
          <p:spPr bwMode="auto">
            <a:xfrm>
              <a:off x="1728" y="278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000" b="1">
                  <a:solidFill>
                    <a:srgbClr val="006600"/>
                  </a:solidFill>
                </a:rPr>
                <a:t>1</a:t>
              </a:r>
            </a:p>
          </p:txBody>
        </p:sp>
        <p:sp>
          <p:nvSpPr>
            <p:cNvPr id="30736" name="Text Box 24">
              <a:extLst>
                <a:ext uri="{FF2B5EF4-FFF2-40B4-BE49-F238E27FC236}">
                  <a16:creationId xmlns:a16="http://schemas.microsoft.com/office/drawing/2014/main" id="{29AA8358-967F-4588-8082-429DF51E35CF}"/>
                </a:ext>
              </a:extLst>
            </p:cNvPr>
            <p:cNvSpPr txBox="1">
              <a:spLocks noChangeArrowheads="1"/>
            </p:cNvSpPr>
            <p:nvPr/>
          </p:nvSpPr>
          <p:spPr bwMode="auto">
            <a:xfrm>
              <a:off x="2688" y="278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000" b="1">
                  <a:solidFill>
                    <a:srgbClr val="FF0000"/>
                  </a:solidFill>
                </a:rPr>
                <a:t>0</a:t>
              </a:r>
            </a:p>
          </p:txBody>
        </p:sp>
        <p:sp>
          <p:nvSpPr>
            <p:cNvPr id="30737" name="Text Box 30">
              <a:extLst>
                <a:ext uri="{FF2B5EF4-FFF2-40B4-BE49-F238E27FC236}">
                  <a16:creationId xmlns:a16="http://schemas.microsoft.com/office/drawing/2014/main" id="{EF24F25B-FF69-41F5-AE83-1D1CCE26E49D}"/>
                </a:ext>
              </a:extLst>
            </p:cNvPr>
            <p:cNvSpPr txBox="1">
              <a:spLocks noChangeArrowheads="1"/>
            </p:cNvSpPr>
            <p:nvPr/>
          </p:nvSpPr>
          <p:spPr bwMode="auto">
            <a:xfrm>
              <a:off x="3408" y="278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000" b="1">
                  <a:solidFill>
                    <a:srgbClr val="006600"/>
                  </a:solidFill>
                </a:rPr>
                <a:t>1</a:t>
              </a:r>
            </a:p>
          </p:txBody>
        </p:sp>
        <p:sp>
          <p:nvSpPr>
            <p:cNvPr id="30738" name="Text Box 24">
              <a:extLst>
                <a:ext uri="{FF2B5EF4-FFF2-40B4-BE49-F238E27FC236}">
                  <a16:creationId xmlns:a16="http://schemas.microsoft.com/office/drawing/2014/main" id="{A9533A2C-6372-4AC3-9920-49954BBD9B68}"/>
                </a:ext>
              </a:extLst>
            </p:cNvPr>
            <p:cNvSpPr txBox="1">
              <a:spLocks noChangeArrowheads="1"/>
            </p:cNvSpPr>
            <p:nvPr/>
          </p:nvSpPr>
          <p:spPr bwMode="auto">
            <a:xfrm>
              <a:off x="2304" y="336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000" b="1">
                  <a:solidFill>
                    <a:srgbClr val="FF0000"/>
                  </a:solidFill>
                </a:rPr>
                <a:t>0</a:t>
              </a:r>
            </a:p>
          </p:txBody>
        </p:sp>
        <p:sp>
          <p:nvSpPr>
            <p:cNvPr id="30739" name="Text Box 30">
              <a:extLst>
                <a:ext uri="{FF2B5EF4-FFF2-40B4-BE49-F238E27FC236}">
                  <a16:creationId xmlns:a16="http://schemas.microsoft.com/office/drawing/2014/main" id="{B4414AAC-2A24-4A23-AF72-C5B3F2B74458}"/>
                </a:ext>
              </a:extLst>
            </p:cNvPr>
            <p:cNvSpPr txBox="1">
              <a:spLocks noChangeArrowheads="1"/>
            </p:cNvSpPr>
            <p:nvPr/>
          </p:nvSpPr>
          <p:spPr bwMode="auto">
            <a:xfrm>
              <a:off x="3072" y="34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000" b="1">
                  <a:solidFill>
                    <a:srgbClr val="006600"/>
                  </a:solidFill>
                </a:rPr>
                <a:t>1</a:t>
              </a:r>
            </a:p>
          </p:txBody>
        </p:sp>
        <p:sp>
          <p:nvSpPr>
            <p:cNvPr id="30740" name="Text Box 24">
              <a:extLst>
                <a:ext uri="{FF2B5EF4-FFF2-40B4-BE49-F238E27FC236}">
                  <a16:creationId xmlns:a16="http://schemas.microsoft.com/office/drawing/2014/main" id="{4EE45DD6-75D2-45D3-B545-2F6941E19737}"/>
                </a:ext>
              </a:extLst>
            </p:cNvPr>
            <p:cNvSpPr txBox="1">
              <a:spLocks noChangeArrowheads="1"/>
            </p:cNvSpPr>
            <p:nvPr/>
          </p:nvSpPr>
          <p:spPr bwMode="auto">
            <a:xfrm>
              <a:off x="1619" y="216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000" b="1">
                  <a:solidFill>
                    <a:srgbClr val="FF0000"/>
                  </a:solidFill>
                </a:rPr>
                <a:t>0</a:t>
              </a:r>
            </a:p>
          </p:txBody>
        </p:sp>
        <p:sp>
          <p:nvSpPr>
            <p:cNvPr id="30741" name="Text Box 30">
              <a:extLst>
                <a:ext uri="{FF2B5EF4-FFF2-40B4-BE49-F238E27FC236}">
                  <a16:creationId xmlns:a16="http://schemas.microsoft.com/office/drawing/2014/main" id="{9DF28FC0-41F2-4985-BEB3-23507F634894}"/>
                </a:ext>
              </a:extLst>
            </p:cNvPr>
            <p:cNvSpPr txBox="1">
              <a:spLocks noChangeArrowheads="1"/>
            </p:cNvSpPr>
            <p:nvPr/>
          </p:nvSpPr>
          <p:spPr bwMode="auto">
            <a:xfrm>
              <a:off x="2675" y="215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000" b="1">
                  <a:solidFill>
                    <a:srgbClr val="006600"/>
                  </a:solidFill>
                </a:rPr>
                <a:t>1</a:t>
              </a:r>
            </a:p>
          </p:txBody>
        </p:sp>
      </p:grpSp>
      <p:sp>
        <p:nvSpPr>
          <p:cNvPr id="30725" name="Title 1">
            <a:extLst>
              <a:ext uri="{FF2B5EF4-FFF2-40B4-BE49-F238E27FC236}">
                <a16:creationId xmlns:a16="http://schemas.microsoft.com/office/drawing/2014/main" id="{5E1D2428-ADD3-41B4-9746-349C3A862919}"/>
              </a:ext>
            </a:extLst>
          </p:cNvPr>
          <p:cNvSpPr>
            <a:spLocks/>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Huffman Coding example - 7</a:t>
            </a:r>
          </a:p>
        </p:txBody>
      </p:sp>
      <p:sp>
        <p:nvSpPr>
          <p:cNvPr id="30726" name="TextBox 36">
            <a:extLst>
              <a:ext uri="{FF2B5EF4-FFF2-40B4-BE49-F238E27FC236}">
                <a16:creationId xmlns:a16="http://schemas.microsoft.com/office/drawing/2014/main" id="{30E13CD5-81A6-41CB-9999-92E0471348CE}"/>
              </a:ext>
            </a:extLst>
          </p:cNvPr>
          <p:cNvSpPr txBox="1">
            <a:spLocks noChangeArrowheads="1"/>
          </p:cNvSpPr>
          <p:nvPr/>
        </p:nvSpPr>
        <p:spPr bwMode="auto">
          <a:xfrm>
            <a:off x="152400" y="1295400"/>
            <a:ext cx="3962400"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lnSpc>
                <a:spcPct val="80000"/>
              </a:lnSpc>
            </a:pPr>
            <a:r>
              <a:rPr lang="en-US" altLang="en-US" sz="2400"/>
              <a:t>Codes: </a:t>
            </a:r>
            <a:r>
              <a:rPr lang="en-US" altLang="en-US" sz="1600"/>
              <a:t>(reading from top to bottom)</a:t>
            </a:r>
          </a:p>
          <a:p>
            <a:pPr eaLnBrk="1" hangingPunct="1">
              <a:lnSpc>
                <a:spcPct val="80000"/>
              </a:lnSpc>
            </a:pPr>
            <a:endParaRPr lang="en-US" altLang="en-US" sz="1600"/>
          </a:p>
          <a:p>
            <a:pPr lvl="1" eaLnBrk="1" hangingPunct="1">
              <a:lnSpc>
                <a:spcPct val="80000"/>
              </a:lnSpc>
            </a:pPr>
            <a:r>
              <a:rPr lang="en-US" altLang="en-US" sz="2400" b="1"/>
              <a:t>A: 000</a:t>
            </a:r>
          </a:p>
          <a:p>
            <a:pPr lvl="1" eaLnBrk="1" hangingPunct="1">
              <a:lnSpc>
                <a:spcPct val="80000"/>
              </a:lnSpc>
            </a:pPr>
            <a:r>
              <a:rPr lang="en-US" altLang="en-US" sz="2400" b="1"/>
              <a:t>B: 0100</a:t>
            </a:r>
          </a:p>
          <a:p>
            <a:pPr lvl="1" eaLnBrk="1" hangingPunct="1">
              <a:lnSpc>
                <a:spcPct val="80000"/>
              </a:lnSpc>
            </a:pPr>
            <a:r>
              <a:rPr lang="en-US" altLang="en-US" sz="2400" b="1"/>
              <a:t>C: 001</a:t>
            </a:r>
          </a:p>
          <a:p>
            <a:pPr lvl="1" eaLnBrk="1" hangingPunct="1">
              <a:lnSpc>
                <a:spcPct val="80000"/>
              </a:lnSpc>
            </a:pPr>
            <a:r>
              <a:rPr lang="en-US" altLang="en-US" sz="2400" b="1"/>
              <a:t>D: 011</a:t>
            </a:r>
          </a:p>
          <a:p>
            <a:pPr lvl="1" eaLnBrk="1" hangingPunct="1">
              <a:lnSpc>
                <a:spcPct val="80000"/>
              </a:lnSpc>
            </a:pPr>
            <a:r>
              <a:rPr lang="en-US" altLang="en-US" sz="2400" b="1"/>
              <a:t>E: 1</a:t>
            </a:r>
          </a:p>
          <a:p>
            <a:pPr lvl="1" eaLnBrk="1" hangingPunct="1">
              <a:lnSpc>
                <a:spcPct val="80000"/>
              </a:lnSpc>
            </a:pPr>
            <a:r>
              <a:rPr lang="en-US" altLang="en-US" sz="2400" b="1"/>
              <a:t>F: 0101</a:t>
            </a:r>
          </a:p>
          <a:p>
            <a:pPr lvl="1" eaLnBrk="1" hangingPunct="1">
              <a:lnSpc>
                <a:spcPct val="80000"/>
              </a:lnSpc>
            </a:pPr>
            <a:endParaRPr lang="en-US" altLang="en-US" sz="2400" b="1"/>
          </a:p>
          <a:p>
            <a:pPr eaLnBrk="1" hangingPunct="1">
              <a:lnSpc>
                <a:spcPct val="80000"/>
              </a:lnSpc>
            </a:pPr>
            <a:r>
              <a:rPr lang="en-US" altLang="en-US" sz="2400" b="1">
                <a:solidFill>
                  <a:srgbClr val="FF0000"/>
                </a:solidFill>
              </a:rPr>
              <a:t>Note</a:t>
            </a:r>
          </a:p>
          <a:p>
            <a:pPr eaLnBrk="1" hangingPunct="1">
              <a:lnSpc>
                <a:spcPct val="80000"/>
              </a:lnSpc>
            </a:pPr>
            <a:r>
              <a:rPr lang="en-US" altLang="en-US" sz="2000"/>
              <a:t>None are prefixes of another</a:t>
            </a:r>
          </a:p>
          <a:p>
            <a:pPr lvl="1" eaLnBrk="1" hangingPunct="1">
              <a:lnSpc>
                <a:spcPct val="80000"/>
              </a:lnSpc>
            </a:pPr>
            <a:endParaRPr lang="en-US"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a:extLst>
              <a:ext uri="{FF2B5EF4-FFF2-40B4-BE49-F238E27FC236}">
                <a16:creationId xmlns:a16="http://schemas.microsoft.com/office/drawing/2014/main" id="{2A908200-22C5-4D94-9602-60D833824C1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5123" name="Slide Number Placeholder 5">
            <a:extLst>
              <a:ext uri="{FF2B5EF4-FFF2-40B4-BE49-F238E27FC236}">
                <a16:creationId xmlns:a16="http://schemas.microsoft.com/office/drawing/2014/main" id="{C8198DC2-D64D-4D39-8B80-3F64D67911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790CC227-BD26-485C-8A22-05657021B0DA}" type="slidenum">
              <a:rPr lang="en-US" altLang="en-US" sz="1200">
                <a:solidFill>
                  <a:srgbClr val="898989"/>
                </a:solidFill>
              </a:rPr>
              <a:pPr eaLnBrk="1" hangingPunct="1"/>
              <a:t>3</a:t>
            </a:fld>
            <a:r>
              <a:rPr lang="en-US" altLang="en-US" sz="1200">
                <a:solidFill>
                  <a:srgbClr val="898989"/>
                </a:solidFill>
              </a:rPr>
              <a:t>/47</a:t>
            </a:r>
          </a:p>
        </p:txBody>
      </p:sp>
      <p:sp>
        <p:nvSpPr>
          <p:cNvPr id="5124" name="Title 1">
            <a:extLst>
              <a:ext uri="{FF2B5EF4-FFF2-40B4-BE49-F238E27FC236}">
                <a16:creationId xmlns:a16="http://schemas.microsoft.com/office/drawing/2014/main" id="{90F60C9D-07A0-4234-9C6A-519E565CF7D3}"/>
              </a:ext>
            </a:extLst>
          </p:cNvPr>
          <p:cNvSpPr>
            <a:spLocks noGrp="1"/>
          </p:cNvSpPr>
          <p:nvPr>
            <p:ph type="title" idx="4294967295"/>
          </p:nvPr>
        </p:nvSpPr>
        <p:spPr>
          <a:xfrm>
            <a:off x="457200" y="228600"/>
            <a:ext cx="8229600" cy="641350"/>
          </a:xfrm>
        </p:spPr>
        <p:txBody>
          <a:bodyPr>
            <a:spAutoFit/>
          </a:bodyPr>
          <a:lstStyle/>
          <a:p>
            <a:r>
              <a:rPr lang="en-US" altLang="en-US" sz="3600" b="1">
                <a:solidFill>
                  <a:srgbClr val="CC3300"/>
                </a:solidFill>
              </a:rPr>
              <a:t>Abundance of Digitized Text</a:t>
            </a:r>
          </a:p>
        </p:txBody>
      </p:sp>
      <p:sp>
        <p:nvSpPr>
          <p:cNvPr id="5125" name="Content Placeholder 4">
            <a:extLst>
              <a:ext uri="{FF2B5EF4-FFF2-40B4-BE49-F238E27FC236}">
                <a16:creationId xmlns:a16="http://schemas.microsoft.com/office/drawing/2014/main" id="{925E037F-799F-4898-A433-C91F72205690}"/>
              </a:ext>
            </a:extLst>
          </p:cNvPr>
          <p:cNvSpPr>
            <a:spLocks noGrp="1"/>
          </p:cNvSpPr>
          <p:nvPr>
            <p:ph sz="quarter" idx="4294967295"/>
          </p:nvPr>
        </p:nvSpPr>
        <p:spPr>
          <a:xfrm>
            <a:off x="457200" y="2667000"/>
            <a:ext cx="8153400" cy="1962150"/>
          </a:xfrm>
        </p:spPr>
        <p:txBody>
          <a:bodyPr>
            <a:spAutoFit/>
          </a:bodyPr>
          <a:lstStyle/>
          <a:p>
            <a:pPr marL="319088" indent="-319088"/>
            <a:r>
              <a:rPr lang="en-US" altLang="en-US" sz="1800"/>
              <a:t>Snapshots of the World Wide Web, as Internet document formats HTML and XML are primarily text formats, with added tags for multimedia content.</a:t>
            </a:r>
          </a:p>
          <a:p>
            <a:pPr marL="319088" indent="-319088"/>
            <a:r>
              <a:rPr lang="en-US" altLang="en-US" sz="1800"/>
              <a:t>All documents stored locally on a users computer</a:t>
            </a:r>
          </a:p>
          <a:p>
            <a:pPr marL="319088" indent="-319088"/>
            <a:r>
              <a:rPr lang="en-US" altLang="en-US" sz="1800"/>
              <a:t>Email archives</a:t>
            </a:r>
          </a:p>
          <a:p>
            <a:pPr marL="319088" indent="-319088"/>
            <a:r>
              <a:rPr lang="en-US" altLang="en-US" sz="1800"/>
              <a:t>Compilations of status updates on social networking sites such as Facebook</a:t>
            </a:r>
          </a:p>
          <a:p>
            <a:pPr marL="319088" indent="-319088"/>
            <a:r>
              <a:rPr lang="en-US" altLang="en-US" sz="1800"/>
              <a:t>Feeds from microblogging sites such as Twitter and Tumblr </a:t>
            </a:r>
          </a:p>
        </p:txBody>
      </p:sp>
      <p:sp>
        <p:nvSpPr>
          <p:cNvPr id="5126" name="Text Box 11">
            <a:extLst>
              <a:ext uri="{FF2B5EF4-FFF2-40B4-BE49-F238E27FC236}">
                <a16:creationId xmlns:a16="http://schemas.microsoft.com/office/drawing/2014/main" id="{6596C380-AB53-4329-A1B6-B56B66B6F67B}"/>
              </a:ext>
            </a:extLst>
          </p:cNvPr>
          <p:cNvSpPr txBox="1">
            <a:spLocks noChangeArrowheads="1"/>
          </p:cNvSpPr>
          <p:nvPr/>
        </p:nvSpPr>
        <p:spPr bwMode="auto">
          <a:xfrm>
            <a:off x="304800" y="838200"/>
            <a:ext cx="8458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Despite the wealth of multimedia information, text processing remains one of the dominant functions of computers. Computers are used to edit, store, and display documents, and to transport files over the Internet. Furthermore, digital systems are used to archive a wide range of textual information, and new data is being generated at a rapidly increasing pace. Common examples of digital collections that include textual information are:</a:t>
            </a:r>
          </a:p>
        </p:txBody>
      </p:sp>
      <p:sp>
        <p:nvSpPr>
          <p:cNvPr id="5127" name="Text Box 12">
            <a:extLst>
              <a:ext uri="{FF2B5EF4-FFF2-40B4-BE49-F238E27FC236}">
                <a16:creationId xmlns:a16="http://schemas.microsoft.com/office/drawing/2014/main" id="{130CF35D-AC87-434E-B384-93FC509E8DB8}"/>
              </a:ext>
            </a:extLst>
          </p:cNvPr>
          <p:cNvSpPr txBox="1">
            <a:spLocks noChangeArrowheads="1"/>
          </p:cNvSpPr>
          <p:nvPr/>
        </p:nvSpPr>
        <p:spPr bwMode="auto">
          <a:xfrm>
            <a:off x="304800" y="4724400"/>
            <a:ext cx="8229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These collections include written text from hundreds of international languages. Furthermore, there are large data sets (such as DNA) that can be viewed computationally as “strings” even though they are not language.</a:t>
            </a:r>
          </a:p>
          <a:p>
            <a:pPr eaLnBrk="1" hangingPunct="1"/>
            <a:r>
              <a:rPr lang="en-US" altLang="en-US" sz="1800"/>
              <a:t>In this lesson, we explore some of the fundamental algorithms that can be used to efficiently analyze and process large textual data sets.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a:extLst>
              <a:ext uri="{FF2B5EF4-FFF2-40B4-BE49-F238E27FC236}">
                <a16:creationId xmlns:a16="http://schemas.microsoft.com/office/drawing/2014/main" id="{62A2210D-35F4-4B26-A27A-8C416478FE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1747" name="Slide Number Placeholder 5">
            <a:extLst>
              <a:ext uri="{FF2B5EF4-FFF2-40B4-BE49-F238E27FC236}">
                <a16:creationId xmlns:a16="http://schemas.microsoft.com/office/drawing/2014/main" id="{3B9E76F9-6201-48E5-8199-C502E20303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0D8AAC89-55B4-42EC-AD34-8F0892577367}" type="slidenum">
              <a:rPr lang="en-US" altLang="en-US" sz="1200">
                <a:solidFill>
                  <a:srgbClr val="898989"/>
                </a:solidFill>
              </a:rPr>
              <a:pPr eaLnBrk="1" hangingPunct="1"/>
              <a:t>30</a:t>
            </a:fld>
            <a:r>
              <a:rPr lang="en-US" altLang="en-US" sz="1200">
                <a:solidFill>
                  <a:srgbClr val="898989"/>
                </a:solidFill>
              </a:rPr>
              <a:t>/47</a:t>
            </a:r>
          </a:p>
        </p:txBody>
      </p:sp>
      <p:graphicFrame>
        <p:nvGraphicFramePr>
          <p:cNvPr id="334895" name="Group 47">
            <a:extLst>
              <a:ext uri="{FF2B5EF4-FFF2-40B4-BE49-F238E27FC236}">
                <a16:creationId xmlns:a16="http://schemas.microsoft.com/office/drawing/2014/main" id="{25D20D22-72F5-4126-BB88-5ACDD5265019}"/>
              </a:ext>
            </a:extLst>
          </p:cNvPr>
          <p:cNvGraphicFramePr>
            <a:graphicFrameLocks noGrp="1"/>
          </p:cNvGraphicFramePr>
          <p:nvPr/>
        </p:nvGraphicFramePr>
        <p:xfrm>
          <a:off x="1295400" y="1828800"/>
          <a:ext cx="6096000" cy="26670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7030A0"/>
                          </a:solidFill>
                          <a:effectLst/>
                          <a:latin typeface="Arial" charset="0"/>
                        </a:rPr>
                        <a:t>Character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7030A0"/>
                          </a:solidFill>
                          <a:effectLst/>
                          <a:latin typeface="Arial" charset="0"/>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7030A0"/>
                          </a:solidFill>
                          <a:effectLst/>
                          <a:latin typeface="Arial" charset="0"/>
                        </a:rPr>
                        <a:t>Length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7030A0"/>
                          </a:solidFill>
                          <a:effectLst/>
                          <a:latin typeface="Arial" charset="0"/>
                        </a:rPr>
                        <a:t>Probability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0"/>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1"/>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0100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2"/>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3"/>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011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4"/>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5"/>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charset="0"/>
                        </a:rPr>
                        <a:t>.05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6"/>
                  </a:ext>
                </a:extLst>
              </a:tr>
            </a:tbl>
          </a:graphicData>
        </a:graphic>
      </p:graphicFrame>
      <p:sp>
        <p:nvSpPr>
          <p:cNvPr id="31790" name="TextBox 40">
            <a:extLst>
              <a:ext uri="{FF2B5EF4-FFF2-40B4-BE49-F238E27FC236}">
                <a16:creationId xmlns:a16="http://schemas.microsoft.com/office/drawing/2014/main" id="{6B16442E-E74F-43DB-B5F9-9ABEEAED007D}"/>
              </a:ext>
            </a:extLst>
          </p:cNvPr>
          <p:cNvSpPr txBox="1">
            <a:spLocks noChangeArrowheads="1"/>
          </p:cNvSpPr>
          <p:nvPr/>
        </p:nvSpPr>
        <p:spPr bwMode="auto">
          <a:xfrm>
            <a:off x="381000" y="4876800"/>
            <a:ext cx="85344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Average Code Length:</a:t>
            </a:r>
          </a:p>
          <a:p>
            <a:pPr eaLnBrk="1" hangingPunct="1"/>
            <a:r>
              <a:rPr lang="en-US" altLang="en-US" sz="2200" b="1">
                <a:latin typeface="Times New Roman" panose="02020603050405020304" pitchFamily="18" charset="0"/>
                <a:cs typeface="Times New Roman" panose="02020603050405020304" pitchFamily="18" charset="0"/>
              </a:rPr>
              <a:t>(3 x 0.20) + (4 x 0.09) + (3 x 0.15) + (3 x 0.11) + (1 x 0.40) + (4 x 0.05)</a:t>
            </a:r>
          </a:p>
          <a:p>
            <a:pPr eaLnBrk="1" hangingPunct="1"/>
            <a:r>
              <a:rPr lang="en-US" altLang="en-US" sz="2200" b="1">
                <a:latin typeface="Times New Roman" panose="02020603050405020304" pitchFamily="18" charset="0"/>
                <a:cs typeface="Times New Roman" panose="02020603050405020304" pitchFamily="18" charset="0"/>
              </a:rPr>
              <a:t>	=   </a:t>
            </a:r>
            <a:r>
              <a:rPr lang="en-US" altLang="en-US" sz="2200" b="1">
                <a:solidFill>
                  <a:srgbClr val="7030A0"/>
                </a:solidFill>
                <a:latin typeface="Times New Roman" panose="02020603050405020304" pitchFamily="18" charset="0"/>
                <a:cs typeface="Times New Roman" panose="02020603050405020304" pitchFamily="18" charset="0"/>
              </a:rPr>
              <a:t>1.89 digits </a:t>
            </a:r>
          </a:p>
        </p:txBody>
      </p:sp>
      <p:sp>
        <p:nvSpPr>
          <p:cNvPr id="31791" name="Title 1">
            <a:extLst>
              <a:ext uri="{FF2B5EF4-FFF2-40B4-BE49-F238E27FC236}">
                <a16:creationId xmlns:a16="http://schemas.microsoft.com/office/drawing/2014/main" id="{4C49D4D3-8937-493F-919C-AEB4A5F7DCB3}"/>
              </a:ext>
            </a:extLst>
          </p:cNvPr>
          <p:cNvSpPr>
            <a:spLocks/>
          </p:cNvSpPr>
          <p:nvPr/>
        </p:nvSpPr>
        <p:spPr bwMode="auto">
          <a:xfrm>
            <a:off x="685800" y="517525"/>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Huffman Coding example - 8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a:extLst>
              <a:ext uri="{FF2B5EF4-FFF2-40B4-BE49-F238E27FC236}">
                <a16:creationId xmlns:a16="http://schemas.microsoft.com/office/drawing/2014/main" id="{A11B7019-B438-451B-B7D8-B9AF920F509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2771" name="Slide Number Placeholder 5">
            <a:extLst>
              <a:ext uri="{FF2B5EF4-FFF2-40B4-BE49-F238E27FC236}">
                <a16:creationId xmlns:a16="http://schemas.microsoft.com/office/drawing/2014/main" id="{CADF2A88-5707-409D-A121-122F68005F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2D4E8509-C744-42F0-8AC4-1D69CB3959A1}" type="slidenum">
              <a:rPr lang="en-US" altLang="en-US" sz="1200">
                <a:solidFill>
                  <a:srgbClr val="898989"/>
                </a:solidFill>
              </a:rPr>
              <a:pPr eaLnBrk="1" hangingPunct="1"/>
              <a:t>31</a:t>
            </a:fld>
            <a:r>
              <a:rPr lang="en-US" altLang="en-US" sz="1200">
                <a:solidFill>
                  <a:srgbClr val="898989"/>
                </a:solidFill>
              </a:rPr>
              <a:t>/47</a:t>
            </a:r>
          </a:p>
        </p:txBody>
      </p:sp>
      <p:sp>
        <p:nvSpPr>
          <p:cNvPr id="32772" name="Rectangle 3">
            <a:extLst>
              <a:ext uri="{FF2B5EF4-FFF2-40B4-BE49-F238E27FC236}">
                <a16:creationId xmlns:a16="http://schemas.microsoft.com/office/drawing/2014/main" id="{C18C53AD-8BEE-42D7-9EEB-234B958414F4}"/>
              </a:ext>
            </a:extLst>
          </p:cNvPr>
          <p:cNvSpPr>
            <a:spLocks noGrp="1" noChangeArrowheads="1"/>
          </p:cNvSpPr>
          <p:nvPr>
            <p:ph sz="quarter" idx="4294967295"/>
          </p:nvPr>
        </p:nvSpPr>
        <p:spPr>
          <a:xfrm>
            <a:off x="457200" y="1295400"/>
            <a:ext cx="8229600" cy="4503738"/>
          </a:xfrm>
        </p:spPr>
        <p:txBody>
          <a:bodyPr>
            <a:spAutoFit/>
          </a:bodyPr>
          <a:lstStyle/>
          <a:p>
            <a:pPr marL="609600" indent="-609600">
              <a:buFontTx/>
              <a:buNone/>
            </a:pPr>
            <a:endParaRPr lang="en-US" altLang="ja-JP" sz="900" b="1">
              <a:solidFill>
                <a:schemeClr val="accent2"/>
              </a:solidFill>
            </a:endParaRPr>
          </a:p>
          <a:p>
            <a:pPr marL="609600" indent="-609600"/>
            <a:r>
              <a:rPr lang="en-US" altLang="ja-JP">
                <a:solidFill>
                  <a:srgbClr val="FF0000"/>
                </a:solidFill>
              </a:rPr>
              <a:t>There is no unique Huffman code</a:t>
            </a:r>
          </a:p>
          <a:p>
            <a:pPr marL="990600" lvl="1" indent="-533400"/>
            <a:r>
              <a:rPr lang="en-US" altLang="ja-JP" sz="2600"/>
              <a:t>Assigning 0 and 1 to the branches is arbitrary</a:t>
            </a:r>
          </a:p>
          <a:p>
            <a:pPr marL="990600" lvl="1" indent="-533400"/>
            <a:r>
              <a:rPr lang="en-US" altLang="ja-JP" sz="2600"/>
              <a:t>If there are more nodes with the same probability, it doesnt matter how they are connected.</a:t>
            </a:r>
          </a:p>
          <a:p>
            <a:pPr marL="990600" lvl="1" indent="-533400"/>
            <a:r>
              <a:rPr lang="en-US" altLang="ja-JP" sz="2600"/>
              <a:t>However, if the probability in each node is unique and the left nodes probability is always larger than the rights one, then the code is unique.  </a:t>
            </a:r>
          </a:p>
          <a:p>
            <a:pPr marL="609600" indent="-609600"/>
            <a:r>
              <a:rPr lang="en-US" altLang="ja-JP">
                <a:solidFill>
                  <a:srgbClr val="FF0000"/>
                </a:solidFill>
              </a:rPr>
              <a:t>Every Huffman code has the same average code length!</a:t>
            </a:r>
            <a:endParaRPr lang="en-US" altLang="ja-JP" sz="1500" b="1">
              <a:solidFill>
                <a:schemeClr val="accent2"/>
              </a:solidFill>
            </a:endParaRPr>
          </a:p>
        </p:txBody>
      </p:sp>
      <p:sp>
        <p:nvSpPr>
          <p:cNvPr id="32773" name="Title 1">
            <a:extLst>
              <a:ext uri="{FF2B5EF4-FFF2-40B4-BE49-F238E27FC236}">
                <a16:creationId xmlns:a16="http://schemas.microsoft.com/office/drawing/2014/main" id="{06FBAE5E-4BAA-4F43-BB13-F193603C5669}"/>
              </a:ext>
            </a:extLst>
          </p:cNvPr>
          <p:cNvSpPr>
            <a:spLocks/>
          </p:cNvSpPr>
          <p:nvPr/>
        </p:nvSpPr>
        <p:spPr bwMode="auto">
          <a:xfrm>
            <a:off x="685800" y="517525"/>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Huffman Coding notes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69C443EC-C166-44D3-BC25-714384A2973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3795" name="Slide Number Placeholder 5">
            <a:extLst>
              <a:ext uri="{FF2B5EF4-FFF2-40B4-BE49-F238E27FC236}">
                <a16:creationId xmlns:a16="http://schemas.microsoft.com/office/drawing/2014/main" id="{2754AA41-9E3A-4E58-A105-DECB824000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F1E1094B-828C-4E28-BC9C-15CCB2FCA7D3}" type="slidenum">
              <a:rPr lang="en-US" altLang="en-US" sz="1200">
                <a:solidFill>
                  <a:srgbClr val="898989"/>
                </a:solidFill>
              </a:rPr>
              <a:pPr eaLnBrk="1" hangingPunct="1"/>
              <a:t>32</a:t>
            </a:fld>
            <a:r>
              <a:rPr lang="en-US" altLang="en-US" sz="1200">
                <a:solidFill>
                  <a:srgbClr val="898989"/>
                </a:solidFill>
              </a:rPr>
              <a:t>/47</a:t>
            </a:r>
          </a:p>
        </p:txBody>
      </p:sp>
      <p:sp>
        <p:nvSpPr>
          <p:cNvPr id="33796" name="Title 1">
            <a:extLst>
              <a:ext uri="{FF2B5EF4-FFF2-40B4-BE49-F238E27FC236}">
                <a16:creationId xmlns:a16="http://schemas.microsoft.com/office/drawing/2014/main" id="{EE1FE425-731E-4175-963F-8B28397441FC}"/>
              </a:ext>
            </a:extLst>
          </p:cNvPr>
          <p:cNvSpPr>
            <a:spLocks/>
          </p:cNvSpPr>
          <p:nvPr/>
        </p:nvSpPr>
        <p:spPr bwMode="auto">
          <a:xfrm>
            <a:off x="228600" y="214313"/>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sz="3200" b="1">
                <a:solidFill>
                  <a:schemeClr val="hlink"/>
                </a:solidFill>
                <a:latin typeface="Calibri" panose="020F0502020204030204" pitchFamily="34" charset="0"/>
              </a:rPr>
              <a:t>Some important statements</a:t>
            </a:r>
            <a:br>
              <a:rPr lang="en-US" altLang="en-US" sz="3200" b="1">
                <a:solidFill>
                  <a:schemeClr val="hlink"/>
                </a:solidFill>
                <a:latin typeface="Calibri" panose="020F0502020204030204" pitchFamily="34" charset="0"/>
              </a:rPr>
            </a:br>
            <a:r>
              <a:rPr lang="en-US" altLang="en-US" sz="3200" b="1">
                <a:solidFill>
                  <a:schemeClr val="hlink"/>
                </a:solidFill>
                <a:latin typeface="Calibri" panose="020F0502020204030204" pitchFamily="34" charset="0"/>
              </a:rPr>
              <a:t>in Huffman Encoding program</a:t>
            </a:r>
          </a:p>
        </p:txBody>
      </p:sp>
      <p:sp>
        <p:nvSpPr>
          <p:cNvPr id="33797" name="Text Box 4">
            <a:extLst>
              <a:ext uri="{FF2B5EF4-FFF2-40B4-BE49-F238E27FC236}">
                <a16:creationId xmlns:a16="http://schemas.microsoft.com/office/drawing/2014/main" id="{12EC0605-0D56-4D0B-BEA7-CB6EA8EB341B}"/>
              </a:ext>
            </a:extLst>
          </p:cNvPr>
          <p:cNvSpPr txBox="1">
            <a:spLocks noChangeArrowheads="1"/>
          </p:cNvSpPr>
          <p:nvPr/>
        </p:nvSpPr>
        <p:spPr bwMode="auto">
          <a:xfrm>
            <a:off x="838200" y="1355725"/>
            <a:ext cx="76962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static final int R = 256; </a:t>
            </a:r>
          </a:p>
          <a:p>
            <a:pPr eaLnBrk="1" hangingPunct="1"/>
            <a:r>
              <a:rPr lang="en-US" altLang="en-US" sz="2000"/>
              <a:t>// tabulate frequency counts</a:t>
            </a:r>
          </a:p>
          <a:p>
            <a:pPr eaLnBrk="1" hangingPunct="1"/>
            <a:r>
              <a:rPr lang="en-US" altLang="en-US" sz="2000"/>
              <a:t>int[] freq = new int[R]; = new int[R]; </a:t>
            </a:r>
          </a:p>
          <a:p>
            <a:pPr eaLnBrk="1" hangingPunct="1"/>
            <a:r>
              <a:rPr lang="en-US" altLang="en-US" sz="2000"/>
              <a:t>for (int i = 0; i &lt; input.length; i++) freq[input[i]]++;</a:t>
            </a:r>
          </a:p>
          <a:p>
            <a:pPr eaLnBrk="1" hangingPunct="1"/>
            <a:r>
              <a:rPr lang="en-US" altLang="en-US" sz="2000"/>
              <a:t>// build Huffman tree</a:t>
            </a:r>
          </a:p>
          <a:p>
            <a:pPr eaLnBrk="1" hangingPunct="1"/>
            <a:r>
              <a:rPr lang="en-US" altLang="en-US" sz="2000"/>
              <a:t>Node root = buildTree(freq);</a:t>
            </a:r>
          </a:p>
          <a:p>
            <a:pPr eaLnBrk="1" hangingPunct="1"/>
            <a:r>
              <a:rPr lang="en-US" altLang="en-US" sz="2000"/>
              <a:t>// build code table</a:t>
            </a:r>
          </a:p>
          <a:p>
            <a:pPr eaLnBrk="1" hangingPunct="1"/>
            <a:r>
              <a:rPr lang="en-US" altLang="en-US" sz="2000"/>
              <a:t>String [] st = new String[R]; buildCode(st, root, ""); </a:t>
            </a:r>
          </a:p>
          <a:p>
            <a:pPr eaLnBrk="1" hangingPunct="1"/>
            <a:endParaRPr lang="en-US" altLang="en-US" sz="2000"/>
          </a:p>
          <a:p>
            <a:pPr eaLnBrk="1" hangingPunct="1"/>
            <a:r>
              <a:rPr lang="en-US" altLang="en-US" sz="2000"/>
              <a:t>// make a codewords table from symbols and their encodings</a:t>
            </a:r>
          </a:p>
          <a:p>
            <a:pPr eaLnBrk="1" hangingPunct="1"/>
            <a:r>
              <a:rPr lang="en-US" altLang="en-US" sz="2000"/>
              <a:t>void buildCode(String[] st, Node x, String s) </a:t>
            </a:r>
          </a:p>
          <a:p>
            <a:pPr eaLnBrk="1" hangingPunct="1"/>
            <a:r>
              <a:rPr lang="en-US" altLang="en-US" sz="2000"/>
              <a:t>  { if (!x.isLeaf())</a:t>
            </a:r>
          </a:p>
          <a:p>
            <a:pPr eaLnBrk="1" hangingPunct="1"/>
            <a:r>
              <a:rPr lang="en-US" altLang="en-US" sz="2000"/>
              <a:t>      {buildCode(st, x.left, s + 0); buildCode(st, x.right, s + 1);  }</a:t>
            </a:r>
          </a:p>
          <a:p>
            <a:pPr eaLnBrk="1" hangingPunct="1"/>
            <a:r>
              <a:rPr lang="en-US" altLang="en-US" sz="2000"/>
              <a:t>       else </a:t>
            </a:r>
          </a:p>
          <a:p>
            <a:pPr eaLnBrk="1" hangingPunct="1"/>
            <a:r>
              <a:rPr lang="en-US" altLang="en-US" sz="2000"/>
              <a:t>         {st[x.ch] = s; }</a:t>
            </a:r>
          </a:p>
          <a:p>
            <a:pPr eaLnBrk="1" hangingPunct="1"/>
            <a:r>
              <a:rPr lang="en-US" altLang="en-US" sz="2000"/>
              <a:t>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E24CCEEA-69FF-4640-ABE1-6EEA3359F1C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4819" name="Slide Number Placeholder 5">
            <a:extLst>
              <a:ext uri="{FF2B5EF4-FFF2-40B4-BE49-F238E27FC236}">
                <a16:creationId xmlns:a16="http://schemas.microsoft.com/office/drawing/2014/main" id="{032DC0DB-1000-4616-9B92-A7F5574DAB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074CF9B4-738B-4CBE-BA21-741AEFA44E3F}" type="slidenum">
              <a:rPr lang="en-US" altLang="en-US" sz="1200">
                <a:solidFill>
                  <a:srgbClr val="898989"/>
                </a:solidFill>
              </a:rPr>
              <a:pPr eaLnBrk="1" hangingPunct="1"/>
              <a:t>33</a:t>
            </a:fld>
            <a:r>
              <a:rPr lang="en-US" altLang="en-US" sz="1200">
                <a:solidFill>
                  <a:srgbClr val="898989"/>
                </a:solidFill>
              </a:rPr>
              <a:t>/47</a:t>
            </a:r>
          </a:p>
        </p:txBody>
      </p:sp>
      <p:sp>
        <p:nvSpPr>
          <p:cNvPr id="34820" name="Title 1">
            <a:extLst>
              <a:ext uri="{FF2B5EF4-FFF2-40B4-BE49-F238E27FC236}">
                <a16:creationId xmlns:a16="http://schemas.microsoft.com/office/drawing/2014/main" id="{862CF7E8-622D-44D3-A8A3-6A5C7F2C870D}"/>
              </a:ext>
            </a:extLst>
          </p:cNvPr>
          <p:cNvSpPr>
            <a:spLocks noGrp="1"/>
          </p:cNvSpPr>
          <p:nvPr>
            <p:ph type="title" idx="4294967295"/>
          </p:nvPr>
        </p:nvSpPr>
        <p:spPr>
          <a:xfrm>
            <a:off x="460375" y="495300"/>
            <a:ext cx="8229600" cy="701675"/>
          </a:xfrm>
        </p:spPr>
        <p:txBody>
          <a:bodyPr>
            <a:spAutoFit/>
          </a:bodyPr>
          <a:lstStyle/>
          <a:p>
            <a:r>
              <a:rPr lang="en-US" altLang="en-US" sz="4000" b="1">
                <a:solidFill>
                  <a:srgbClr val="0000CC"/>
                </a:solidFill>
              </a:rPr>
              <a:t>Lempel-Ziv Compression</a:t>
            </a:r>
          </a:p>
        </p:txBody>
      </p:sp>
      <p:sp>
        <p:nvSpPr>
          <p:cNvPr id="4" name="Slide Number Placeholder 3">
            <a:extLst>
              <a:ext uri="{FF2B5EF4-FFF2-40B4-BE49-F238E27FC236}">
                <a16:creationId xmlns:a16="http://schemas.microsoft.com/office/drawing/2014/main" id="{A8D51F27-0D75-450D-8374-C74412C1858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268C3470-CEC0-48C5-99C2-CFBBB12EE509}" type="slidenum">
              <a:rPr lang="en-US" altLang="en-US" sz="1200" b="1">
                <a:solidFill>
                  <a:srgbClr val="FFFFFF"/>
                </a:solidFill>
              </a:rPr>
              <a:pPr algn="ctr" eaLnBrk="1" hangingPunct="1">
                <a:lnSpc>
                  <a:spcPct val="80000"/>
                </a:lnSpc>
              </a:pPr>
              <a:t>33</a:t>
            </a:fld>
            <a:endParaRPr lang="en-US" altLang="en-US" sz="1200" b="1">
              <a:solidFill>
                <a:srgbClr val="FFFFFF"/>
              </a:solidFill>
            </a:endParaRPr>
          </a:p>
        </p:txBody>
      </p:sp>
      <p:sp>
        <p:nvSpPr>
          <p:cNvPr id="34822" name="Content Placeholder 4">
            <a:extLst>
              <a:ext uri="{FF2B5EF4-FFF2-40B4-BE49-F238E27FC236}">
                <a16:creationId xmlns:a16="http://schemas.microsoft.com/office/drawing/2014/main" id="{275F39DC-B9E8-4EB2-88FC-A7A43FCCC96B}"/>
              </a:ext>
            </a:extLst>
          </p:cNvPr>
          <p:cNvSpPr>
            <a:spLocks noGrp="1"/>
          </p:cNvSpPr>
          <p:nvPr>
            <p:ph sz="quarter" idx="4294967295"/>
          </p:nvPr>
        </p:nvSpPr>
        <p:spPr>
          <a:xfrm>
            <a:off x="457200" y="1600200"/>
            <a:ext cx="8229600" cy="3794125"/>
          </a:xfrm>
        </p:spPr>
        <p:txBody>
          <a:bodyPr>
            <a:spAutoFit/>
          </a:bodyPr>
          <a:lstStyle/>
          <a:p>
            <a:pPr marL="319088" indent="-319088"/>
            <a:r>
              <a:rPr lang="en-US" altLang="en-US"/>
              <a:t>Encode sequences of symbols with location of sequence in a dictionary =&gt; dictionary coder</a:t>
            </a:r>
          </a:p>
          <a:p>
            <a:pPr marL="319088" indent="-319088"/>
            <a:r>
              <a:rPr lang="en-US" altLang="en-US"/>
              <a:t>Originated by </a:t>
            </a:r>
            <a:r>
              <a:rPr lang="en-US" altLang="en-US">
                <a:hlinkClick r:id="rId2" tooltip="Abraham Lempel"/>
              </a:rPr>
              <a:t>Abraham Lempel</a:t>
            </a:r>
            <a:r>
              <a:rPr lang="en-US" altLang="en-US"/>
              <a:t> and Jacob Ziv, improved by Tery Welch in 1984 (that is why it gets name LZW) </a:t>
            </a:r>
          </a:p>
          <a:p>
            <a:pPr marL="319088" indent="-319088"/>
            <a:r>
              <a:rPr lang="en-US" altLang="en-US"/>
              <a:t>This coding method is lossless coding</a:t>
            </a:r>
          </a:p>
          <a:p>
            <a:pPr marL="319088" indent="-319088"/>
            <a:r>
              <a:rPr lang="en-US" altLang="en-US"/>
              <a:t>Algorithms versions: LZ77, LZ78 and LZW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a:extLst>
              <a:ext uri="{FF2B5EF4-FFF2-40B4-BE49-F238E27FC236}">
                <a16:creationId xmlns:a16="http://schemas.microsoft.com/office/drawing/2014/main" id="{FB6010CB-4682-4496-AB8C-A762458EDE4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5843" name="Slide Number Placeholder 5">
            <a:extLst>
              <a:ext uri="{FF2B5EF4-FFF2-40B4-BE49-F238E27FC236}">
                <a16:creationId xmlns:a16="http://schemas.microsoft.com/office/drawing/2014/main" id="{7E9DCC91-9C5B-4614-929A-F699A71AC7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78BB48B1-98B3-4462-9F1D-DCCF1D3E965A}" type="slidenum">
              <a:rPr lang="en-US" altLang="en-US" sz="1200">
                <a:solidFill>
                  <a:srgbClr val="898989"/>
                </a:solidFill>
              </a:rPr>
              <a:pPr eaLnBrk="1" hangingPunct="1"/>
              <a:t>34</a:t>
            </a:fld>
            <a:r>
              <a:rPr lang="en-US" altLang="en-US" sz="1200">
                <a:solidFill>
                  <a:srgbClr val="898989"/>
                </a:solidFill>
              </a:rPr>
              <a:t>/47</a:t>
            </a:r>
          </a:p>
        </p:txBody>
      </p:sp>
      <p:sp>
        <p:nvSpPr>
          <p:cNvPr id="4" name="Slide Number Placeholder 3">
            <a:extLst>
              <a:ext uri="{FF2B5EF4-FFF2-40B4-BE49-F238E27FC236}">
                <a16:creationId xmlns:a16="http://schemas.microsoft.com/office/drawing/2014/main" id="{E2A95776-280C-49CC-8E5D-0ADA1EDA7D9D}"/>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5C48632A-806E-44F8-85D7-0729CC42B137}" type="slidenum">
              <a:rPr lang="en-US" altLang="en-US" sz="1200" b="1">
                <a:solidFill>
                  <a:srgbClr val="FFFFFF"/>
                </a:solidFill>
              </a:rPr>
              <a:pPr algn="ctr" eaLnBrk="1" hangingPunct="1">
                <a:lnSpc>
                  <a:spcPct val="80000"/>
                </a:lnSpc>
              </a:pPr>
              <a:t>34</a:t>
            </a:fld>
            <a:endParaRPr lang="en-US" altLang="en-US" sz="1200" b="1">
              <a:solidFill>
                <a:srgbClr val="FFFFFF"/>
              </a:solidFill>
            </a:endParaRPr>
          </a:p>
        </p:txBody>
      </p:sp>
      <p:pic>
        <p:nvPicPr>
          <p:cNvPr id="35845" name="Picture 3">
            <a:extLst>
              <a:ext uri="{FF2B5EF4-FFF2-40B4-BE49-F238E27FC236}">
                <a16:creationId xmlns:a16="http://schemas.microsoft.com/office/drawing/2014/main" id="{462553F0-FBF7-4135-A6FA-D805DA1A4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667" t="20000" r="44557" b="45161"/>
          <a:stretch>
            <a:fillRect/>
          </a:stretch>
        </p:blipFill>
        <p:spPr bwMode="auto">
          <a:xfrm>
            <a:off x="76200" y="1066800"/>
            <a:ext cx="8915400" cy="50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itle 1">
            <a:extLst>
              <a:ext uri="{FF2B5EF4-FFF2-40B4-BE49-F238E27FC236}">
                <a16:creationId xmlns:a16="http://schemas.microsoft.com/office/drawing/2014/main" id="{447920B1-7796-4760-B622-9420A2C88A97}"/>
              </a:ext>
            </a:extLst>
          </p:cNvPr>
          <p:cNvSpPr>
            <a:spLocks/>
          </p:cNvSpPr>
          <p:nvPr/>
        </p:nvSpPr>
        <p:spPr bwMode="auto">
          <a:xfrm>
            <a:off x="152400" y="501650"/>
            <a:ext cx="868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b="1">
                <a:solidFill>
                  <a:srgbClr val="0000CC"/>
                </a:solidFill>
                <a:latin typeface="Calibri" panose="020F0502020204030204" pitchFamily="34" charset="0"/>
              </a:rPr>
              <a:t>LZW Encoding Algorithm</a:t>
            </a:r>
          </a:p>
        </p:txBody>
      </p:sp>
      <p:sp>
        <p:nvSpPr>
          <p:cNvPr id="35847" name="Text Box 5">
            <a:extLst>
              <a:ext uri="{FF2B5EF4-FFF2-40B4-BE49-F238E27FC236}">
                <a16:creationId xmlns:a16="http://schemas.microsoft.com/office/drawing/2014/main" id="{4F7EF999-E49C-45C7-9F8A-F16A90285EB2}"/>
              </a:ext>
            </a:extLst>
          </p:cNvPr>
          <p:cNvSpPr txBox="1">
            <a:spLocks noChangeArrowheads="1"/>
          </p:cNvSpPr>
          <p:nvPr/>
        </p:nvSpPr>
        <p:spPr bwMode="auto">
          <a:xfrm>
            <a:off x="457200" y="6172200"/>
            <a:ext cx="5638800" cy="3968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spcBef>
                <a:spcPct val="50000"/>
              </a:spcBef>
            </a:pPr>
            <a:r>
              <a:rPr lang="en-US" altLang="en-US" sz="2000"/>
              <a:t>P is a current word, thus at the start, it is empty.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a:extLst>
              <a:ext uri="{FF2B5EF4-FFF2-40B4-BE49-F238E27FC236}">
                <a16:creationId xmlns:a16="http://schemas.microsoft.com/office/drawing/2014/main" id="{98307690-8920-463E-AB28-6C788632E10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6867" name="Slide Number Placeholder 5">
            <a:extLst>
              <a:ext uri="{FF2B5EF4-FFF2-40B4-BE49-F238E27FC236}">
                <a16:creationId xmlns:a16="http://schemas.microsoft.com/office/drawing/2014/main" id="{CDC6F806-7260-440E-BA63-78473C206A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A54B10EC-B794-4806-B4D1-60537FF7FC54}" type="slidenum">
              <a:rPr lang="en-US" altLang="en-US" sz="1200">
                <a:solidFill>
                  <a:srgbClr val="898989"/>
                </a:solidFill>
              </a:rPr>
              <a:pPr eaLnBrk="1" hangingPunct="1"/>
              <a:t>35</a:t>
            </a:fld>
            <a:r>
              <a:rPr lang="en-US" altLang="en-US" sz="1200">
                <a:solidFill>
                  <a:srgbClr val="898989"/>
                </a:solidFill>
              </a:rPr>
              <a:t>/47</a:t>
            </a:r>
          </a:p>
        </p:txBody>
      </p:sp>
      <p:sp>
        <p:nvSpPr>
          <p:cNvPr id="36868" name="Title 1">
            <a:extLst>
              <a:ext uri="{FF2B5EF4-FFF2-40B4-BE49-F238E27FC236}">
                <a16:creationId xmlns:a16="http://schemas.microsoft.com/office/drawing/2014/main" id="{81034891-DF34-4959-947F-6139D8323132}"/>
              </a:ext>
            </a:extLst>
          </p:cNvPr>
          <p:cNvSpPr>
            <a:spLocks noGrp="1"/>
          </p:cNvSpPr>
          <p:nvPr>
            <p:ph type="title" idx="4294967295"/>
          </p:nvPr>
        </p:nvSpPr>
        <p:spPr>
          <a:xfrm>
            <a:off x="993775" y="273050"/>
            <a:ext cx="7845425" cy="579438"/>
          </a:xfrm>
        </p:spPr>
        <p:txBody>
          <a:bodyPr>
            <a:spAutoFit/>
          </a:bodyPr>
          <a:lstStyle/>
          <a:p>
            <a:r>
              <a:rPr lang="en-US" altLang="en-US" sz="3200" b="1">
                <a:solidFill>
                  <a:srgbClr val="0000CC"/>
                </a:solidFill>
              </a:rPr>
              <a:t>LZW Algorithm - Encoding process demo</a:t>
            </a:r>
          </a:p>
        </p:txBody>
      </p:sp>
      <p:pic>
        <p:nvPicPr>
          <p:cNvPr id="36869" name="Picture 3">
            <a:extLst>
              <a:ext uri="{FF2B5EF4-FFF2-40B4-BE49-F238E27FC236}">
                <a16:creationId xmlns:a16="http://schemas.microsoft.com/office/drawing/2014/main" id="{64E7F0A7-A17C-4774-8469-C474FAE44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124" t="53000" r="66251" b="36000"/>
          <a:stretch>
            <a:fillRect/>
          </a:stretch>
        </p:blipFill>
        <p:spPr bwMode="auto">
          <a:xfrm>
            <a:off x="457200" y="762000"/>
            <a:ext cx="3124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4">
            <a:extLst>
              <a:ext uri="{FF2B5EF4-FFF2-40B4-BE49-F238E27FC236}">
                <a16:creationId xmlns:a16="http://schemas.microsoft.com/office/drawing/2014/main" id="{01072D62-4FE9-44B6-82D2-69C229FB5A51}"/>
              </a:ext>
            </a:extLst>
          </p:cNvPr>
          <p:cNvSpPr txBox="1">
            <a:spLocks noChangeArrowheads="1"/>
          </p:cNvSpPr>
          <p:nvPr/>
        </p:nvSpPr>
        <p:spPr bwMode="auto">
          <a:xfrm>
            <a:off x="4343400" y="990600"/>
            <a:ext cx="4648200" cy="711200"/>
          </a:xfrm>
          <a:prstGeom prst="rect">
            <a:avLst/>
          </a:prstGeom>
          <a:solidFill>
            <a:srgbClr val="FFCC99"/>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Contents of the dictionary at the beginning of encoding: </a:t>
            </a:r>
            <a:r>
              <a:rPr lang="en-US" altLang="en-US" sz="2000" b="1"/>
              <a:t>(1)A  (2)B  (3)C</a:t>
            </a:r>
          </a:p>
        </p:txBody>
      </p:sp>
      <p:sp>
        <p:nvSpPr>
          <p:cNvPr id="36871" name="Content Placeholder 4">
            <a:extLst>
              <a:ext uri="{FF2B5EF4-FFF2-40B4-BE49-F238E27FC236}">
                <a16:creationId xmlns:a16="http://schemas.microsoft.com/office/drawing/2014/main" id="{C4D12102-4F68-4B47-B046-DF93453FD473}"/>
              </a:ext>
            </a:extLst>
          </p:cNvPr>
          <p:cNvSpPr>
            <a:spLocks/>
          </p:cNvSpPr>
          <p:nvPr/>
        </p:nvSpPr>
        <p:spPr bwMode="auto">
          <a:xfrm>
            <a:off x="152400" y="1981200"/>
            <a:ext cx="4267200"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000">
                <a:latin typeface="Calibri" panose="020F0502020204030204" pitchFamily="34" charset="0"/>
              </a:rPr>
              <a:t>The column </a:t>
            </a:r>
            <a:r>
              <a:rPr lang="en-US" altLang="en-US" sz="2000" b="1">
                <a:latin typeface="Calibri" panose="020F0502020204030204" pitchFamily="34" charset="0"/>
              </a:rPr>
              <a:t>Step</a:t>
            </a:r>
            <a:r>
              <a:rPr lang="en-US" altLang="en-US" sz="2000">
                <a:latin typeface="Calibri" panose="020F0502020204030204" pitchFamily="34" charset="0"/>
              </a:rPr>
              <a:t> indicates the number of the encoding step. Each encoding step is completed when the step 3.b. in the encoding algorithm is executed. </a:t>
            </a:r>
          </a:p>
          <a:p>
            <a:pPr>
              <a:spcBef>
                <a:spcPct val="20000"/>
              </a:spcBef>
              <a:buFont typeface="Arial" panose="020B0604020202020204" pitchFamily="34" charset="0"/>
              <a:buChar char="•"/>
            </a:pPr>
            <a:r>
              <a:rPr lang="en-US" altLang="en-US" sz="2000">
                <a:latin typeface="Calibri" panose="020F0502020204030204" pitchFamily="34" charset="0"/>
              </a:rPr>
              <a:t>The column </a:t>
            </a:r>
            <a:r>
              <a:rPr lang="en-US" altLang="en-US" sz="2000" b="1">
                <a:latin typeface="Calibri" panose="020F0502020204030204" pitchFamily="34" charset="0"/>
              </a:rPr>
              <a:t>Pos</a:t>
            </a:r>
            <a:r>
              <a:rPr lang="en-US" altLang="en-US" sz="2000">
                <a:latin typeface="Calibri" panose="020F0502020204030204" pitchFamily="34" charset="0"/>
              </a:rPr>
              <a:t> indicates the current position in the input data. </a:t>
            </a:r>
          </a:p>
          <a:p>
            <a:pPr>
              <a:spcBef>
                <a:spcPct val="20000"/>
              </a:spcBef>
              <a:buFont typeface="Arial" panose="020B0604020202020204" pitchFamily="34" charset="0"/>
              <a:buChar char="•"/>
            </a:pPr>
            <a:r>
              <a:rPr lang="en-US" altLang="en-US" sz="2000">
                <a:latin typeface="Calibri" panose="020F0502020204030204" pitchFamily="34" charset="0"/>
              </a:rPr>
              <a:t>The column </a:t>
            </a:r>
            <a:r>
              <a:rPr lang="en-US" altLang="en-US" sz="2000" b="1">
                <a:latin typeface="Calibri" panose="020F0502020204030204" pitchFamily="34" charset="0"/>
              </a:rPr>
              <a:t>Dictionary</a:t>
            </a:r>
            <a:r>
              <a:rPr lang="en-US" altLang="en-US" sz="2000">
                <a:latin typeface="Calibri" panose="020F0502020204030204" pitchFamily="34" charset="0"/>
              </a:rPr>
              <a:t> shows the string that has been added to the dictionary and its index number in brackets. </a:t>
            </a:r>
          </a:p>
          <a:p>
            <a:pPr>
              <a:spcBef>
                <a:spcPct val="20000"/>
              </a:spcBef>
              <a:buFont typeface="Arial" panose="020B0604020202020204" pitchFamily="34" charset="0"/>
              <a:buChar char="•"/>
            </a:pPr>
            <a:r>
              <a:rPr lang="en-US" altLang="en-US" sz="2000">
                <a:latin typeface="Calibri" panose="020F0502020204030204" pitchFamily="34" charset="0"/>
              </a:rPr>
              <a:t>The column </a:t>
            </a:r>
            <a:r>
              <a:rPr lang="en-US" altLang="en-US" sz="2000" b="1">
                <a:latin typeface="Calibri" panose="020F0502020204030204" pitchFamily="34" charset="0"/>
              </a:rPr>
              <a:t>Output</a:t>
            </a:r>
            <a:r>
              <a:rPr lang="en-US" altLang="en-US" sz="2000">
                <a:latin typeface="Calibri" panose="020F0502020204030204" pitchFamily="34" charset="0"/>
              </a:rPr>
              <a:t> shows the code word output in the corresponding encoding step. </a:t>
            </a:r>
          </a:p>
        </p:txBody>
      </p:sp>
      <p:pic>
        <p:nvPicPr>
          <p:cNvPr id="36872" name="Picture 6">
            <a:extLst>
              <a:ext uri="{FF2B5EF4-FFF2-40B4-BE49-F238E27FC236}">
                <a16:creationId xmlns:a16="http://schemas.microsoft.com/office/drawing/2014/main" id="{871F1C71-174F-4EFB-A228-95CBAAF972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124" t="19324" r="65001" b="57001"/>
          <a:stretch>
            <a:fillRect/>
          </a:stretch>
        </p:blipFill>
        <p:spPr bwMode="auto">
          <a:xfrm>
            <a:off x="4191000" y="1752600"/>
            <a:ext cx="4953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Text Box 7">
            <a:extLst>
              <a:ext uri="{FF2B5EF4-FFF2-40B4-BE49-F238E27FC236}">
                <a16:creationId xmlns:a16="http://schemas.microsoft.com/office/drawing/2014/main" id="{82574468-3AD2-45A0-9DF4-4C2365242A06}"/>
              </a:ext>
            </a:extLst>
          </p:cNvPr>
          <p:cNvSpPr txBox="1">
            <a:spLocks noChangeArrowheads="1"/>
          </p:cNvSpPr>
          <p:nvPr/>
        </p:nvSpPr>
        <p:spPr bwMode="auto">
          <a:xfrm>
            <a:off x="4076700" y="6096000"/>
            <a:ext cx="4953000" cy="406400"/>
          </a:xfrm>
          <a:prstGeom prst="rect">
            <a:avLst/>
          </a:prstGeom>
          <a:solidFill>
            <a:srgbClr val="99CCFF"/>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spcBef>
                <a:spcPct val="50000"/>
              </a:spcBef>
            </a:pPr>
            <a:r>
              <a:rPr lang="en-US" altLang="en-US" sz="2000"/>
              <a:t>The compressed output: </a:t>
            </a:r>
            <a:r>
              <a:rPr lang="en-US" altLang="en-US" sz="2000" b="1"/>
              <a:t>(1)(2)(2)(4)(7)(3)</a:t>
            </a:r>
            <a:r>
              <a:rPr lang="en-US" altLang="en-US" sz="200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a:extLst>
              <a:ext uri="{FF2B5EF4-FFF2-40B4-BE49-F238E27FC236}">
                <a16:creationId xmlns:a16="http://schemas.microsoft.com/office/drawing/2014/main" id="{2F1F63CB-9EF5-413A-8E62-B001CB8CAE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7891" name="Slide Number Placeholder 5">
            <a:extLst>
              <a:ext uri="{FF2B5EF4-FFF2-40B4-BE49-F238E27FC236}">
                <a16:creationId xmlns:a16="http://schemas.microsoft.com/office/drawing/2014/main" id="{206F1A11-806C-4BF9-AC5C-93E45C7B7A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2EF0FD43-E511-4EA5-93F0-ABA1EB82B26D}" type="slidenum">
              <a:rPr lang="en-US" altLang="en-US" sz="1200">
                <a:solidFill>
                  <a:srgbClr val="898989"/>
                </a:solidFill>
              </a:rPr>
              <a:pPr eaLnBrk="1" hangingPunct="1"/>
              <a:t>36</a:t>
            </a:fld>
            <a:r>
              <a:rPr lang="en-US" altLang="en-US" sz="1200">
                <a:solidFill>
                  <a:srgbClr val="898989"/>
                </a:solidFill>
              </a:rPr>
              <a:t>/47</a:t>
            </a:r>
          </a:p>
        </p:txBody>
      </p:sp>
      <p:sp>
        <p:nvSpPr>
          <p:cNvPr id="37892" name="Title 1">
            <a:extLst>
              <a:ext uri="{FF2B5EF4-FFF2-40B4-BE49-F238E27FC236}">
                <a16:creationId xmlns:a16="http://schemas.microsoft.com/office/drawing/2014/main" id="{6BA2F1A3-B221-48DE-8ECB-30960C62C583}"/>
              </a:ext>
            </a:extLst>
          </p:cNvPr>
          <p:cNvSpPr>
            <a:spLocks noGrp="1"/>
          </p:cNvSpPr>
          <p:nvPr>
            <p:ph type="title" idx="4294967295"/>
          </p:nvPr>
        </p:nvSpPr>
        <p:spPr>
          <a:xfrm>
            <a:off x="685800" y="495300"/>
            <a:ext cx="8229600" cy="701675"/>
          </a:xfrm>
        </p:spPr>
        <p:txBody>
          <a:bodyPr>
            <a:spAutoFit/>
          </a:bodyPr>
          <a:lstStyle/>
          <a:p>
            <a:r>
              <a:rPr lang="en-US" altLang="en-US" sz="4000" b="1">
                <a:solidFill>
                  <a:srgbClr val="CC3300"/>
                </a:solidFill>
              </a:rPr>
              <a:t>Run-Length Encoding</a:t>
            </a:r>
          </a:p>
        </p:txBody>
      </p:sp>
      <p:sp>
        <p:nvSpPr>
          <p:cNvPr id="37893" name="Rectangle 1">
            <a:extLst>
              <a:ext uri="{FF2B5EF4-FFF2-40B4-BE49-F238E27FC236}">
                <a16:creationId xmlns:a16="http://schemas.microsoft.com/office/drawing/2014/main" id="{DE95514E-4129-4FC9-97A5-51E233BB179B}"/>
              </a:ext>
            </a:extLst>
          </p:cNvPr>
          <p:cNvSpPr>
            <a:spLocks noChangeArrowheads="1"/>
          </p:cNvSpPr>
          <p:nvPr/>
        </p:nvSpPr>
        <p:spPr bwMode="auto">
          <a:xfrm>
            <a:off x="2286000" y="4116388"/>
            <a:ext cx="3352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3200" b="1">
                <a:latin typeface="Arial Unicode MS" pitchFamily="34" charset="-128"/>
              </a:rPr>
              <a:t>4F4O3F2O5F7O</a:t>
            </a:r>
            <a:endParaRPr lang="en-US" altLang="en-US" sz="6000" b="1"/>
          </a:p>
        </p:txBody>
      </p:sp>
      <p:grpSp>
        <p:nvGrpSpPr>
          <p:cNvPr id="37894" name="Group 36">
            <a:extLst>
              <a:ext uri="{FF2B5EF4-FFF2-40B4-BE49-F238E27FC236}">
                <a16:creationId xmlns:a16="http://schemas.microsoft.com/office/drawing/2014/main" id="{2C2D69BE-8A6D-4835-89F1-48013ABD56D0}"/>
              </a:ext>
            </a:extLst>
          </p:cNvPr>
          <p:cNvGrpSpPr>
            <a:grpSpLocks/>
          </p:cNvGrpSpPr>
          <p:nvPr/>
        </p:nvGrpSpPr>
        <p:grpSpPr bwMode="auto">
          <a:xfrm>
            <a:off x="1219200" y="1984375"/>
            <a:ext cx="7924800" cy="1430338"/>
            <a:chOff x="762000" y="1984374"/>
            <a:chExt cx="7924800" cy="1429784"/>
          </a:xfrm>
        </p:grpSpPr>
        <p:sp>
          <p:nvSpPr>
            <p:cNvPr id="37898" name="Rectangle 1">
              <a:extLst>
                <a:ext uri="{FF2B5EF4-FFF2-40B4-BE49-F238E27FC236}">
                  <a16:creationId xmlns:a16="http://schemas.microsoft.com/office/drawing/2014/main" id="{D6494F37-4395-4267-AE41-2DC5557799A4}"/>
                </a:ext>
              </a:extLst>
            </p:cNvPr>
            <p:cNvSpPr>
              <a:spLocks noChangeArrowheads="1"/>
            </p:cNvSpPr>
            <p:nvPr/>
          </p:nvSpPr>
          <p:spPr bwMode="auto">
            <a:xfrm>
              <a:off x="762000" y="1984374"/>
              <a:ext cx="7924800" cy="57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3200" b="1">
                  <a:latin typeface="Arial Unicode MS" pitchFamily="34" charset="-128"/>
                </a:rPr>
                <a:t>FFFFOOOOFFFOOFFFFFOOOOOOOO</a:t>
              </a:r>
              <a:endParaRPr lang="en-US" altLang="en-US" sz="6000" b="1"/>
            </a:p>
          </p:txBody>
        </p:sp>
        <p:sp>
          <p:nvSpPr>
            <p:cNvPr id="24" name="Left Brace 23">
              <a:extLst>
                <a:ext uri="{FF2B5EF4-FFF2-40B4-BE49-F238E27FC236}">
                  <a16:creationId xmlns:a16="http://schemas.microsoft.com/office/drawing/2014/main" id="{19371990-6430-48C0-93A2-7A031F68008C}"/>
                </a:ext>
              </a:extLst>
            </p:cNvPr>
            <p:cNvSpPr>
              <a:spLocks/>
            </p:cNvSpPr>
            <p:nvPr/>
          </p:nvSpPr>
          <p:spPr bwMode="auto">
            <a:xfrm rot="-5400000">
              <a:off x="1162131" y="2266662"/>
              <a:ext cx="418938" cy="9144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5" name="Left Brace 24">
              <a:extLst>
                <a:ext uri="{FF2B5EF4-FFF2-40B4-BE49-F238E27FC236}">
                  <a16:creationId xmlns:a16="http://schemas.microsoft.com/office/drawing/2014/main" id="{DEC998D1-6C90-4305-83B0-99C11402CDA2}"/>
                </a:ext>
              </a:extLst>
            </p:cNvPr>
            <p:cNvSpPr>
              <a:spLocks/>
            </p:cNvSpPr>
            <p:nvPr/>
          </p:nvSpPr>
          <p:spPr bwMode="auto">
            <a:xfrm rot="-5400000">
              <a:off x="2228931" y="2152377"/>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6" name="Left Brace 25">
              <a:extLst>
                <a:ext uri="{FF2B5EF4-FFF2-40B4-BE49-F238E27FC236}">
                  <a16:creationId xmlns:a16="http://schemas.microsoft.com/office/drawing/2014/main" id="{A4272F93-D091-45FE-88F0-4E8B22155B1B}"/>
                </a:ext>
              </a:extLst>
            </p:cNvPr>
            <p:cNvSpPr>
              <a:spLocks/>
            </p:cNvSpPr>
            <p:nvPr/>
          </p:nvSpPr>
          <p:spPr bwMode="auto">
            <a:xfrm rot="-5400000">
              <a:off x="3295731" y="2328581"/>
              <a:ext cx="418938" cy="7620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7" name="Left Brace 26">
              <a:extLst>
                <a:ext uri="{FF2B5EF4-FFF2-40B4-BE49-F238E27FC236}">
                  <a16:creationId xmlns:a16="http://schemas.microsoft.com/office/drawing/2014/main" id="{491711A7-7C25-4780-A8BF-78D1800A3112}"/>
                </a:ext>
              </a:extLst>
            </p:cNvPr>
            <p:cNvSpPr>
              <a:spLocks/>
            </p:cNvSpPr>
            <p:nvPr/>
          </p:nvSpPr>
          <p:spPr bwMode="auto">
            <a:xfrm rot="-5400000">
              <a:off x="4019631" y="2457162"/>
              <a:ext cx="418938" cy="5334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8" name="Left Brace 27">
              <a:extLst>
                <a:ext uri="{FF2B5EF4-FFF2-40B4-BE49-F238E27FC236}">
                  <a16:creationId xmlns:a16="http://schemas.microsoft.com/office/drawing/2014/main" id="{F8ADC5EC-EBA3-4866-A5C4-24858E7C77FF}"/>
                </a:ext>
              </a:extLst>
            </p:cNvPr>
            <p:cNvSpPr>
              <a:spLocks/>
            </p:cNvSpPr>
            <p:nvPr/>
          </p:nvSpPr>
          <p:spPr bwMode="auto">
            <a:xfrm rot="-5400000">
              <a:off x="4943556" y="2190462"/>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9" name="Left Brace 28">
              <a:extLst>
                <a:ext uri="{FF2B5EF4-FFF2-40B4-BE49-F238E27FC236}">
                  <a16:creationId xmlns:a16="http://schemas.microsoft.com/office/drawing/2014/main" id="{BFFC8C2A-9A9B-4ABE-B12D-0C0EA90BF6FB}"/>
                </a:ext>
              </a:extLst>
            </p:cNvPr>
            <p:cNvSpPr>
              <a:spLocks/>
            </p:cNvSpPr>
            <p:nvPr/>
          </p:nvSpPr>
          <p:spPr bwMode="auto">
            <a:xfrm rot="-5400000">
              <a:off x="6877131" y="1504662"/>
              <a:ext cx="418938" cy="2438400"/>
            </a:xfrm>
            <a:prstGeom prst="leftBrace">
              <a:avLst>
                <a:gd name="adj1" fmla="val 832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37905" name="Rectangle 29">
              <a:extLst>
                <a:ext uri="{FF2B5EF4-FFF2-40B4-BE49-F238E27FC236}">
                  <a16:creationId xmlns:a16="http://schemas.microsoft.com/office/drawing/2014/main" id="{9901B89D-E26D-4CE1-9402-99275C378A2D}"/>
                </a:ext>
              </a:extLst>
            </p:cNvPr>
            <p:cNvSpPr>
              <a:spLocks noChangeArrowheads="1"/>
            </p:cNvSpPr>
            <p:nvPr/>
          </p:nvSpPr>
          <p:spPr bwMode="auto">
            <a:xfrm>
              <a:off x="1219200" y="2971417"/>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b="1">
                  <a:latin typeface="Arial Unicode MS" pitchFamily="34" charset="-128"/>
                </a:rPr>
                <a:t>4</a:t>
              </a:r>
              <a:endParaRPr lang="en-US" altLang="en-US" sz="1800"/>
            </a:p>
          </p:txBody>
        </p:sp>
        <p:sp>
          <p:nvSpPr>
            <p:cNvPr id="37906" name="Rectangle 30">
              <a:extLst>
                <a:ext uri="{FF2B5EF4-FFF2-40B4-BE49-F238E27FC236}">
                  <a16:creationId xmlns:a16="http://schemas.microsoft.com/office/drawing/2014/main" id="{BFBB96D2-0F4D-4DB9-ABDC-A35EAAC79B8B}"/>
                </a:ext>
              </a:extLst>
            </p:cNvPr>
            <p:cNvSpPr>
              <a:spLocks noChangeArrowheads="1"/>
            </p:cNvSpPr>
            <p:nvPr/>
          </p:nvSpPr>
          <p:spPr bwMode="auto">
            <a:xfrm>
              <a:off x="2362200" y="2971417"/>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b="1">
                  <a:latin typeface="Arial Unicode MS" pitchFamily="34" charset="-128"/>
                </a:rPr>
                <a:t>4</a:t>
              </a:r>
              <a:endParaRPr lang="en-US" altLang="en-US" sz="1800"/>
            </a:p>
          </p:txBody>
        </p:sp>
        <p:sp>
          <p:nvSpPr>
            <p:cNvPr id="37907" name="Rectangle 31">
              <a:extLst>
                <a:ext uri="{FF2B5EF4-FFF2-40B4-BE49-F238E27FC236}">
                  <a16:creationId xmlns:a16="http://schemas.microsoft.com/office/drawing/2014/main" id="{322A3E08-C987-4982-BEB5-DB14EC767CF5}"/>
                </a:ext>
              </a:extLst>
            </p:cNvPr>
            <p:cNvSpPr>
              <a:spLocks noChangeArrowheads="1"/>
            </p:cNvSpPr>
            <p:nvPr/>
          </p:nvSpPr>
          <p:spPr bwMode="auto">
            <a:xfrm>
              <a:off x="3352800" y="2971417"/>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b="1">
                  <a:latin typeface="Arial Unicode MS" pitchFamily="34" charset="-128"/>
                </a:rPr>
                <a:t>3</a:t>
              </a:r>
              <a:endParaRPr lang="en-US" altLang="en-US" sz="1800"/>
            </a:p>
          </p:txBody>
        </p:sp>
        <p:sp>
          <p:nvSpPr>
            <p:cNvPr id="37908" name="Rectangle 32">
              <a:extLst>
                <a:ext uri="{FF2B5EF4-FFF2-40B4-BE49-F238E27FC236}">
                  <a16:creationId xmlns:a16="http://schemas.microsoft.com/office/drawing/2014/main" id="{852A2874-0128-4CC9-8EDE-613FAE4FA59B}"/>
                </a:ext>
              </a:extLst>
            </p:cNvPr>
            <p:cNvSpPr>
              <a:spLocks noChangeArrowheads="1"/>
            </p:cNvSpPr>
            <p:nvPr/>
          </p:nvSpPr>
          <p:spPr bwMode="auto">
            <a:xfrm>
              <a:off x="4038600" y="2971417"/>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b="1">
                  <a:latin typeface="Arial Unicode MS" pitchFamily="34" charset="-128"/>
                </a:rPr>
                <a:t>2</a:t>
              </a:r>
              <a:endParaRPr lang="en-US" altLang="en-US" sz="1800"/>
            </a:p>
          </p:txBody>
        </p:sp>
        <p:sp>
          <p:nvSpPr>
            <p:cNvPr id="37909" name="Rectangle 33">
              <a:extLst>
                <a:ext uri="{FF2B5EF4-FFF2-40B4-BE49-F238E27FC236}">
                  <a16:creationId xmlns:a16="http://schemas.microsoft.com/office/drawing/2014/main" id="{23661B61-CC9E-4E8C-9995-391425C4524B}"/>
                </a:ext>
              </a:extLst>
            </p:cNvPr>
            <p:cNvSpPr>
              <a:spLocks noChangeArrowheads="1"/>
            </p:cNvSpPr>
            <p:nvPr/>
          </p:nvSpPr>
          <p:spPr bwMode="auto">
            <a:xfrm>
              <a:off x="5029200" y="2971417"/>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b="1">
                  <a:latin typeface="Arial Unicode MS" pitchFamily="34" charset="-128"/>
                </a:rPr>
                <a:t>5</a:t>
              </a:r>
              <a:endParaRPr lang="en-US" altLang="en-US" sz="1800"/>
            </a:p>
          </p:txBody>
        </p:sp>
        <p:sp>
          <p:nvSpPr>
            <p:cNvPr id="37910" name="Rectangle 34">
              <a:extLst>
                <a:ext uri="{FF2B5EF4-FFF2-40B4-BE49-F238E27FC236}">
                  <a16:creationId xmlns:a16="http://schemas.microsoft.com/office/drawing/2014/main" id="{B4BF812E-5A3C-450D-A621-D088FF2D46A3}"/>
                </a:ext>
              </a:extLst>
            </p:cNvPr>
            <p:cNvSpPr>
              <a:spLocks noChangeArrowheads="1"/>
            </p:cNvSpPr>
            <p:nvPr/>
          </p:nvSpPr>
          <p:spPr bwMode="auto">
            <a:xfrm>
              <a:off x="6934200" y="3047588"/>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b="1">
                  <a:latin typeface="Arial Unicode MS" pitchFamily="34" charset="-128"/>
                </a:rPr>
                <a:t>7</a:t>
              </a:r>
              <a:endParaRPr lang="en-US" altLang="en-US" sz="1800"/>
            </a:p>
          </p:txBody>
        </p:sp>
      </p:grpSp>
      <p:sp>
        <p:nvSpPr>
          <p:cNvPr id="36" name="Rectangle 35">
            <a:extLst>
              <a:ext uri="{FF2B5EF4-FFF2-40B4-BE49-F238E27FC236}">
                <a16:creationId xmlns:a16="http://schemas.microsoft.com/office/drawing/2014/main" id="{F77B1B57-84D8-42B4-B174-9E6BCB9D0BE7}"/>
              </a:ext>
            </a:extLst>
          </p:cNvPr>
          <p:cNvSpPr/>
          <p:nvPr/>
        </p:nvSpPr>
        <p:spPr>
          <a:xfrm>
            <a:off x="3810000" y="5029200"/>
            <a:ext cx="487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Compression Rate </a:t>
            </a:r>
            <a:r>
              <a:rPr lang="en-US" sz="1800" dirty="0"/>
              <a:t>= (25-12)/25 = 52%</a:t>
            </a:r>
          </a:p>
        </p:txBody>
      </p:sp>
      <p:sp>
        <p:nvSpPr>
          <p:cNvPr id="37896" name="TextBox 37">
            <a:extLst>
              <a:ext uri="{FF2B5EF4-FFF2-40B4-BE49-F238E27FC236}">
                <a16:creationId xmlns:a16="http://schemas.microsoft.com/office/drawing/2014/main" id="{FCAF3AD2-9685-4188-9AAB-DC2556730D94}"/>
              </a:ext>
            </a:extLst>
          </p:cNvPr>
          <p:cNvSpPr txBox="1">
            <a:spLocks noChangeArrowheads="1"/>
          </p:cNvSpPr>
          <p:nvPr/>
        </p:nvSpPr>
        <p:spPr bwMode="auto">
          <a:xfrm>
            <a:off x="228600" y="2133600"/>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b="1"/>
              <a:t>Raw</a:t>
            </a:r>
            <a:r>
              <a:rPr lang="en-US" altLang="en-US" sz="1800"/>
              <a:t> :</a:t>
            </a:r>
          </a:p>
        </p:txBody>
      </p:sp>
      <p:sp>
        <p:nvSpPr>
          <p:cNvPr id="37897" name="TextBox 38">
            <a:extLst>
              <a:ext uri="{FF2B5EF4-FFF2-40B4-BE49-F238E27FC236}">
                <a16:creationId xmlns:a16="http://schemas.microsoft.com/office/drawing/2014/main" id="{0A33CC87-0B62-44C7-92C8-F85E978A4AFF}"/>
              </a:ext>
            </a:extLst>
          </p:cNvPr>
          <p:cNvSpPr txBox="1">
            <a:spLocks noChangeArrowheads="1"/>
          </p:cNvSpPr>
          <p:nvPr/>
        </p:nvSpPr>
        <p:spPr bwMode="auto">
          <a:xfrm>
            <a:off x="228600" y="419100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b="1"/>
              <a:t>Compressed: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a:extLst>
              <a:ext uri="{FF2B5EF4-FFF2-40B4-BE49-F238E27FC236}">
                <a16:creationId xmlns:a16="http://schemas.microsoft.com/office/drawing/2014/main" id="{249E073C-3108-4EC8-A8AC-CCDFC80E816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8915" name="Slide Number Placeholder 5">
            <a:extLst>
              <a:ext uri="{FF2B5EF4-FFF2-40B4-BE49-F238E27FC236}">
                <a16:creationId xmlns:a16="http://schemas.microsoft.com/office/drawing/2014/main" id="{3C6562F2-81E5-40F2-B4D1-7B593481CE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26FD97CC-A20C-46A5-B100-D92B71DD8C99}" type="slidenum">
              <a:rPr lang="en-US" altLang="en-US" sz="1200">
                <a:solidFill>
                  <a:srgbClr val="898989"/>
                </a:solidFill>
              </a:rPr>
              <a:pPr eaLnBrk="1" hangingPunct="1"/>
              <a:t>37</a:t>
            </a:fld>
            <a:r>
              <a:rPr lang="en-US" altLang="en-US" sz="1200">
                <a:solidFill>
                  <a:srgbClr val="898989"/>
                </a:solidFill>
              </a:rPr>
              <a:t>/47</a:t>
            </a:r>
          </a:p>
        </p:txBody>
      </p:sp>
      <p:sp>
        <p:nvSpPr>
          <p:cNvPr id="38916" name="Rectangle 2">
            <a:extLst>
              <a:ext uri="{FF2B5EF4-FFF2-40B4-BE49-F238E27FC236}">
                <a16:creationId xmlns:a16="http://schemas.microsoft.com/office/drawing/2014/main" id="{1C3CDDA9-CB47-4D2F-AABE-7C9BA825DDC4}"/>
              </a:ext>
            </a:extLst>
          </p:cNvPr>
          <p:cNvSpPr>
            <a:spLocks noGrp="1"/>
          </p:cNvSpPr>
          <p:nvPr>
            <p:ph type="title"/>
          </p:nvPr>
        </p:nvSpPr>
        <p:spPr>
          <a:xfrm>
            <a:off x="457200" y="381000"/>
            <a:ext cx="7467600" cy="701675"/>
          </a:xfrm>
          <a:noFill/>
        </p:spPr>
        <p:txBody>
          <a:bodyPr>
            <a:spAutoFit/>
          </a:bodyPr>
          <a:lstStyle/>
          <a:p>
            <a:r>
              <a:rPr lang="en-US" altLang="en-US" sz="4000" b="1">
                <a:solidFill>
                  <a:srgbClr val="CC3300"/>
                </a:solidFill>
                <a:latin typeface="Calibri" panose="020F0502020204030204" pitchFamily="34" charset="0"/>
              </a:rPr>
              <a:t>Summary</a:t>
            </a:r>
          </a:p>
        </p:txBody>
      </p:sp>
      <p:sp>
        <p:nvSpPr>
          <p:cNvPr id="38917" name="Rectangle 3">
            <a:extLst>
              <a:ext uri="{FF2B5EF4-FFF2-40B4-BE49-F238E27FC236}">
                <a16:creationId xmlns:a16="http://schemas.microsoft.com/office/drawing/2014/main" id="{6D8DE701-D6C2-4E55-BB5A-E67F2EFF0B84}"/>
              </a:ext>
            </a:extLst>
          </p:cNvPr>
          <p:cNvSpPr>
            <a:spLocks noChangeArrowheads="1"/>
          </p:cNvSpPr>
          <p:nvPr/>
        </p:nvSpPr>
        <p:spPr bwMode="auto">
          <a:xfrm>
            <a:off x="1447800" y="1143000"/>
            <a:ext cx="6477000"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800">
                <a:latin typeface="Calibri" panose="020F0502020204030204" pitchFamily="34" charset="0"/>
              </a:rPr>
              <a:t>Abundance of Digitized Text</a:t>
            </a:r>
          </a:p>
          <a:p>
            <a:pPr>
              <a:spcBef>
                <a:spcPct val="20000"/>
              </a:spcBef>
              <a:buFont typeface="Arial" panose="020B0604020202020204" pitchFamily="34" charset="0"/>
              <a:buChar char="•"/>
            </a:pPr>
            <a:r>
              <a:rPr lang="en-US" altLang="en-US" sz="2800">
                <a:latin typeface="Calibri" panose="020F0502020204030204" pitchFamily="34" charset="0"/>
              </a:rPr>
              <a:t>The problem of String Matching</a:t>
            </a:r>
          </a:p>
          <a:p>
            <a:pPr>
              <a:spcBef>
                <a:spcPct val="20000"/>
              </a:spcBef>
              <a:buFont typeface="Arial" panose="020B0604020202020204" pitchFamily="34" charset="0"/>
              <a:buChar char="•"/>
            </a:pPr>
            <a:r>
              <a:rPr lang="en-US" altLang="en-US" sz="2800">
                <a:latin typeface="Calibri" panose="020F0502020204030204" pitchFamily="34" charset="0"/>
              </a:rPr>
              <a:t>Brute-Force algorithm</a:t>
            </a:r>
          </a:p>
          <a:p>
            <a:pPr>
              <a:spcBef>
                <a:spcPct val="20000"/>
              </a:spcBef>
              <a:buFont typeface="Arial" panose="020B0604020202020204" pitchFamily="34" charset="0"/>
              <a:buChar char="•"/>
            </a:pPr>
            <a:r>
              <a:rPr lang="en-US" altLang="en-US" sz="2800">
                <a:latin typeface="Calibri" panose="020F0502020204030204" pitchFamily="34" charset="0"/>
              </a:rPr>
              <a:t>Knuth-Morris-Pratt Algorithm</a:t>
            </a:r>
          </a:p>
          <a:p>
            <a:pPr>
              <a:spcBef>
                <a:spcPct val="20000"/>
              </a:spcBef>
              <a:buFont typeface="Arial" panose="020B0604020202020204" pitchFamily="34" charset="0"/>
              <a:buChar char="•"/>
            </a:pPr>
            <a:r>
              <a:rPr lang="en-US" altLang="en-US" sz="2800">
                <a:latin typeface="Calibri" panose="020F0502020204030204" pitchFamily="34" charset="0"/>
              </a:rPr>
              <a:t>Data Compression</a:t>
            </a:r>
          </a:p>
          <a:p>
            <a:pPr>
              <a:spcBef>
                <a:spcPct val="20000"/>
              </a:spcBef>
              <a:buFont typeface="Arial" panose="020B0604020202020204" pitchFamily="34" charset="0"/>
              <a:buChar char="•"/>
            </a:pPr>
            <a:r>
              <a:rPr lang="en-US" altLang="en-US" sz="2800">
                <a:latin typeface="Calibri" panose="020F0502020204030204" pitchFamily="34" charset="0"/>
              </a:rPr>
              <a:t>Condition for Data Compression</a:t>
            </a:r>
          </a:p>
          <a:p>
            <a:pPr>
              <a:spcBef>
                <a:spcPct val="20000"/>
              </a:spcBef>
              <a:buFont typeface="Arial" panose="020B0604020202020204" pitchFamily="34" charset="0"/>
              <a:buChar char="•"/>
            </a:pPr>
            <a:r>
              <a:rPr lang="en-US" altLang="en-US" sz="2800">
                <a:latin typeface="Calibri" panose="020F0502020204030204" pitchFamily="34" charset="0"/>
              </a:rPr>
              <a:t>Huffman Coding Algorithm</a:t>
            </a:r>
          </a:p>
          <a:p>
            <a:pPr>
              <a:spcBef>
                <a:spcPct val="20000"/>
              </a:spcBef>
              <a:buFont typeface="Arial" panose="020B0604020202020204" pitchFamily="34" charset="0"/>
              <a:buChar char="•"/>
            </a:pPr>
            <a:r>
              <a:rPr lang="en-US" altLang="en-US" sz="2800">
                <a:latin typeface="Calibri" panose="020F0502020204030204" pitchFamily="34" charset="0"/>
              </a:rPr>
              <a:t>LZW  Algorithm</a:t>
            </a:r>
          </a:p>
          <a:p>
            <a:pPr>
              <a:spcBef>
                <a:spcPct val="20000"/>
              </a:spcBef>
              <a:buFont typeface="Arial" panose="020B0604020202020204" pitchFamily="34" charset="0"/>
              <a:buChar char="•"/>
            </a:pPr>
            <a:r>
              <a:rPr lang="en-US" altLang="en-US" sz="2800">
                <a:latin typeface="Calibri" panose="020F0502020204030204" pitchFamily="34" charset="0"/>
              </a:rPr>
              <a:t>Run-length Encoding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a:extLst>
              <a:ext uri="{FF2B5EF4-FFF2-40B4-BE49-F238E27FC236}">
                <a16:creationId xmlns:a16="http://schemas.microsoft.com/office/drawing/2014/main" id="{332C6914-0AC7-4AF8-B956-688847C0F28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9939" name="Slide Number Placeholder 5">
            <a:extLst>
              <a:ext uri="{FF2B5EF4-FFF2-40B4-BE49-F238E27FC236}">
                <a16:creationId xmlns:a16="http://schemas.microsoft.com/office/drawing/2014/main" id="{2B2658F0-EB91-4194-90AF-A9EF557F29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8C8C792A-3C19-4D7F-9E51-E46358D4949B}" type="slidenum">
              <a:rPr lang="en-US" altLang="en-US" sz="1200">
                <a:solidFill>
                  <a:srgbClr val="898989"/>
                </a:solidFill>
              </a:rPr>
              <a:pPr eaLnBrk="1" hangingPunct="1"/>
              <a:t>38</a:t>
            </a:fld>
            <a:r>
              <a:rPr lang="en-US" altLang="en-US" sz="1200">
                <a:solidFill>
                  <a:srgbClr val="898989"/>
                </a:solidFill>
              </a:rPr>
              <a:t>/47</a:t>
            </a:r>
          </a:p>
        </p:txBody>
      </p:sp>
      <p:sp>
        <p:nvSpPr>
          <p:cNvPr id="39940" name="Rectangle 2">
            <a:extLst>
              <a:ext uri="{FF2B5EF4-FFF2-40B4-BE49-F238E27FC236}">
                <a16:creationId xmlns:a16="http://schemas.microsoft.com/office/drawing/2014/main" id="{EDE4888A-2AA0-4521-8497-92A6E9EB37E8}"/>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39941" name="Rectangle 3">
            <a:extLst>
              <a:ext uri="{FF2B5EF4-FFF2-40B4-BE49-F238E27FC236}">
                <a16:creationId xmlns:a16="http://schemas.microsoft.com/office/drawing/2014/main" id="{7C2CB994-C743-4BC3-900A-581CA296173F}"/>
              </a:ext>
            </a:extLst>
          </p:cNvPr>
          <p:cNvSpPr>
            <a:spLocks noChangeArrowheads="1"/>
          </p:cNvSpPr>
          <p:nvPr/>
        </p:nvSpPr>
        <p:spPr bwMode="auto">
          <a:xfrm>
            <a:off x="1143000" y="1905000"/>
            <a:ext cx="66294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400">
                <a:latin typeface="Calibri" panose="020F0502020204030204" pitchFamily="34" charset="0"/>
              </a:rPr>
              <a:t>13 Text Processing 573</a:t>
            </a:r>
          </a:p>
          <a:p>
            <a:pPr>
              <a:spcBef>
                <a:spcPct val="20000"/>
              </a:spcBef>
              <a:buFont typeface="Arial" panose="020B0604020202020204" pitchFamily="34" charset="0"/>
              <a:buChar char="•"/>
            </a:pPr>
            <a:r>
              <a:rPr lang="en-US" altLang="en-US" sz="2400">
                <a:latin typeface="Calibri" panose="020F0502020204030204" pitchFamily="34" charset="0"/>
              </a:rPr>
              <a:t>13.1 Abundance of Digitized Text   -  574</a:t>
            </a:r>
          </a:p>
          <a:p>
            <a:pPr>
              <a:spcBef>
                <a:spcPct val="20000"/>
              </a:spcBef>
              <a:buFont typeface="Arial" panose="020B0604020202020204" pitchFamily="34" charset="0"/>
              <a:buChar char="•"/>
            </a:pPr>
            <a:r>
              <a:rPr lang="en-US" altLang="en-US" sz="2400">
                <a:latin typeface="Calibri" panose="020F0502020204030204" pitchFamily="34" charset="0"/>
              </a:rPr>
              <a:t>13.2 Pattern-Matching Algorithms  -  576</a:t>
            </a:r>
          </a:p>
          <a:p>
            <a:pPr>
              <a:spcBef>
                <a:spcPct val="20000"/>
              </a:spcBef>
              <a:buFont typeface="Arial" panose="020B0604020202020204" pitchFamily="34" charset="0"/>
              <a:buChar char="•"/>
            </a:pPr>
            <a:r>
              <a:rPr lang="en-US" altLang="en-US" sz="2400">
                <a:latin typeface="Calibri" panose="020F0502020204030204" pitchFamily="34" charset="0"/>
              </a:rPr>
              <a:t>13.2.1 Brute Force   -   576</a:t>
            </a:r>
          </a:p>
          <a:p>
            <a:pPr>
              <a:spcBef>
                <a:spcPct val="20000"/>
              </a:spcBef>
              <a:buFont typeface="Arial" panose="020B0604020202020204" pitchFamily="34" charset="0"/>
              <a:buChar char="•"/>
            </a:pPr>
            <a:r>
              <a:rPr lang="en-US" altLang="en-US" sz="2400">
                <a:latin typeface="Calibri" panose="020F0502020204030204" pitchFamily="34" charset="0"/>
              </a:rPr>
              <a:t>13.2.3 The Knuth-Morris-Pratt Algorithm - 582</a:t>
            </a:r>
          </a:p>
          <a:p>
            <a:pPr>
              <a:spcBef>
                <a:spcPct val="20000"/>
              </a:spcBef>
              <a:buFont typeface="Arial" panose="020B0604020202020204" pitchFamily="34" charset="0"/>
              <a:buChar char="•"/>
            </a:pPr>
            <a:r>
              <a:rPr lang="en-US" altLang="en-US" sz="2400">
                <a:latin typeface="Calibri" panose="020F0502020204030204" pitchFamily="34" charset="0"/>
              </a:rPr>
              <a:t>13.4 Text Compression and the Greedy Method  -   595</a:t>
            </a:r>
          </a:p>
          <a:p>
            <a:pPr>
              <a:spcBef>
                <a:spcPct val="20000"/>
              </a:spcBef>
              <a:buFont typeface="Arial" panose="020B0604020202020204" pitchFamily="34" charset="0"/>
              <a:buChar char="•"/>
            </a:pPr>
            <a:r>
              <a:rPr lang="en-US" altLang="en-US" sz="2400">
                <a:latin typeface="Calibri" panose="020F0502020204030204" pitchFamily="34" charset="0"/>
              </a:rPr>
              <a:t>13.4.1 The Huffman Coding Algorithm  -  596</a:t>
            </a:r>
          </a:p>
        </p:txBody>
      </p:sp>
      <p:sp>
        <p:nvSpPr>
          <p:cNvPr id="39942" name="Text Box 3">
            <a:extLst>
              <a:ext uri="{FF2B5EF4-FFF2-40B4-BE49-F238E27FC236}">
                <a16:creationId xmlns:a16="http://schemas.microsoft.com/office/drawing/2014/main" id="{53797593-83F3-471C-A12E-B4CD0FA7A22B}"/>
              </a:ext>
            </a:extLst>
          </p:cNvPr>
          <p:cNvSpPr txBox="1">
            <a:spLocks noChangeArrowheads="1"/>
          </p:cNvSpPr>
          <p:nvPr/>
        </p:nvSpPr>
        <p:spPr bwMode="auto">
          <a:xfrm>
            <a:off x="1676400" y="1219200"/>
            <a:ext cx="5791200" cy="376238"/>
          </a:xfrm>
          <a:prstGeom prst="rect">
            <a:avLst/>
          </a:prstGeom>
          <a:solidFill>
            <a:srgbClr val="FFCC99"/>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spcBef>
                <a:spcPct val="50000"/>
              </a:spcBef>
            </a:pPr>
            <a:r>
              <a:rPr lang="en-US" altLang="en-US" sz="1800" b="1"/>
              <a:t>Text book: Data Structures and Algorithms in Java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a:extLst>
              <a:ext uri="{FF2B5EF4-FFF2-40B4-BE49-F238E27FC236}">
                <a16:creationId xmlns:a16="http://schemas.microsoft.com/office/drawing/2014/main" id="{18111298-74EA-4B03-9CF8-734B7DE85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40963" name="Slide Number Placeholder 5">
            <a:extLst>
              <a:ext uri="{FF2B5EF4-FFF2-40B4-BE49-F238E27FC236}">
                <a16:creationId xmlns:a16="http://schemas.microsoft.com/office/drawing/2014/main" id="{CBF801A6-935F-4FCC-98CF-66601F1A73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A06B4F1F-06F8-48AD-82B5-D2074A0D87F5}" type="slidenum">
              <a:rPr lang="en-US" altLang="en-US" sz="1200">
                <a:solidFill>
                  <a:srgbClr val="898989"/>
                </a:solidFill>
              </a:rPr>
              <a:pPr eaLnBrk="1" hangingPunct="1"/>
              <a:t>39</a:t>
            </a:fld>
            <a:r>
              <a:rPr lang="en-US" altLang="en-US" sz="1200">
                <a:solidFill>
                  <a:srgbClr val="898989"/>
                </a:solidFill>
              </a:rPr>
              <a:t>/47</a:t>
            </a:r>
          </a:p>
        </p:txBody>
      </p:sp>
      <p:sp>
        <p:nvSpPr>
          <p:cNvPr id="40964" name="Title 1">
            <a:extLst>
              <a:ext uri="{FF2B5EF4-FFF2-40B4-BE49-F238E27FC236}">
                <a16:creationId xmlns:a16="http://schemas.microsoft.com/office/drawing/2014/main" id="{DA40EB32-99DD-4045-BE6F-5586ED8A7073}"/>
              </a:ext>
            </a:extLst>
          </p:cNvPr>
          <p:cNvSpPr>
            <a:spLocks noGrp="1"/>
          </p:cNvSpPr>
          <p:nvPr>
            <p:ph type="title" idx="4294967295"/>
          </p:nvPr>
        </p:nvSpPr>
        <p:spPr>
          <a:xfrm>
            <a:off x="457200" y="196850"/>
            <a:ext cx="8229600" cy="641350"/>
          </a:xfrm>
        </p:spPr>
        <p:txBody>
          <a:bodyPr>
            <a:spAutoFit/>
          </a:bodyPr>
          <a:lstStyle/>
          <a:p>
            <a:r>
              <a:rPr lang="en-US" altLang="en-US" sz="3600" b="1">
                <a:solidFill>
                  <a:schemeClr val="hlink"/>
                </a:solidFill>
              </a:rPr>
              <a:t>LZW  Decoding Algorithm</a:t>
            </a:r>
          </a:p>
        </p:txBody>
      </p:sp>
      <p:sp>
        <p:nvSpPr>
          <p:cNvPr id="4" name="Slide Number Placeholder 3">
            <a:extLst>
              <a:ext uri="{FF2B5EF4-FFF2-40B4-BE49-F238E27FC236}">
                <a16:creationId xmlns:a16="http://schemas.microsoft.com/office/drawing/2014/main" id="{5F20B51B-17DB-406D-854B-8C4782FEB20E}"/>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80000"/>
              </a:lnSpc>
            </a:pPr>
            <a:r>
              <a:rPr lang="en-US" altLang="en-US" sz="1200" b="1">
                <a:solidFill>
                  <a:srgbClr val="FFFFFF"/>
                </a:solidFill>
              </a:rPr>
              <a:t> </a:t>
            </a:r>
            <a:fld id="{B3769DDA-5E4C-45BF-8DE7-F8FDCC412289}" type="slidenum">
              <a:rPr lang="en-US" altLang="en-US" sz="1200" b="1">
                <a:solidFill>
                  <a:srgbClr val="FFFFFF"/>
                </a:solidFill>
              </a:rPr>
              <a:pPr algn="ctr" eaLnBrk="1" hangingPunct="1">
                <a:lnSpc>
                  <a:spcPct val="80000"/>
                </a:lnSpc>
              </a:pPr>
              <a:t>39</a:t>
            </a:fld>
            <a:endParaRPr lang="en-US" altLang="en-US" sz="1200" b="1">
              <a:solidFill>
                <a:srgbClr val="FFFFFF"/>
              </a:solidFill>
            </a:endParaRPr>
          </a:p>
        </p:txBody>
      </p:sp>
      <p:pic>
        <p:nvPicPr>
          <p:cNvPr id="40966" name="Picture 4">
            <a:extLst>
              <a:ext uri="{FF2B5EF4-FFF2-40B4-BE49-F238E27FC236}">
                <a16:creationId xmlns:a16="http://schemas.microsoft.com/office/drawing/2014/main" id="{BC02C192-EF88-48F7-8A43-D3F159AB7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163" t="30009" r="27083" b="24866"/>
          <a:stretch>
            <a:fillRect/>
          </a:stretch>
        </p:blipFill>
        <p:spPr bwMode="auto">
          <a:xfrm>
            <a:off x="152400" y="844550"/>
            <a:ext cx="8915400"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83671466-64D3-48D4-A02F-53849F3E840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6147" name="Slide Number Placeholder 5">
            <a:extLst>
              <a:ext uri="{FF2B5EF4-FFF2-40B4-BE49-F238E27FC236}">
                <a16:creationId xmlns:a16="http://schemas.microsoft.com/office/drawing/2014/main" id="{79CF8E31-C62D-47AE-A454-FFA6383A08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F5C6609C-BF8C-45A2-9C0E-6C7C5FFC2E20}" type="slidenum">
              <a:rPr lang="en-US" altLang="en-US" sz="1200">
                <a:solidFill>
                  <a:srgbClr val="898989"/>
                </a:solidFill>
              </a:rPr>
              <a:pPr eaLnBrk="1" hangingPunct="1"/>
              <a:t>4</a:t>
            </a:fld>
            <a:r>
              <a:rPr lang="en-US" altLang="en-US" sz="1200">
                <a:solidFill>
                  <a:srgbClr val="898989"/>
                </a:solidFill>
              </a:rPr>
              <a:t>/47</a:t>
            </a:r>
          </a:p>
        </p:txBody>
      </p:sp>
      <p:sp>
        <p:nvSpPr>
          <p:cNvPr id="6148" name="Rectangle 2">
            <a:extLst>
              <a:ext uri="{FF2B5EF4-FFF2-40B4-BE49-F238E27FC236}">
                <a16:creationId xmlns:a16="http://schemas.microsoft.com/office/drawing/2014/main" id="{9705A89E-B0BD-45A2-9BEA-878AA33EDC27}"/>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The problem of String Matching</a:t>
            </a:r>
          </a:p>
        </p:txBody>
      </p:sp>
      <p:sp>
        <p:nvSpPr>
          <p:cNvPr id="6149" name="Rectangle 3">
            <a:extLst>
              <a:ext uri="{FF2B5EF4-FFF2-40B4-BE49-F238E27FC236}">
                <a16:creationId xmlns:a16="http://schemas.microsoft.com/office/drawing/2014/main" id="{E9AD9785-4A78-4DD2-BC4A-1908522B73B1}"/>
              </a:ext>
            </a:extLst>
          </p:cNvPr>
          <p:cNvSpPr>
            <a:spLocks noGrp="1"/>
          </p:cNvSpPr>
          <p:nvPr>
            <p:ph type="body" idx="1"/>
          </p:nvPr>
        </p:nvSpPr>
        <p:spPr/>
        <p:txBody>
          <a:bodyPr/>
          <a:lstStyle/>
          <a:p>
            <a:pPr algn="just">
              <a:buClrTx/>
              <a:buSzTx/>
              <a:buFont typeface="Arial" panose="020B0604020202020204" pitchFamily="34" charset="0"/>
              <a:buNone/>
            </a:pPr>
            <a:endParaRPr lang="en-US" altLang="en-US">
              <a:latin typeface="Calibri" panose="020F0502020204030204" pitchFamily="34" charset="0"/>
            </a:endParaRPr>
          </a:p>
          <a:p>
            <a:pPr algn="just">
              <a:buClrTx/>
              <a:buSzTx/>
              <a:buFont typeface="Arial" panose="020B0604020202020204" pitchFamily="34" charset="0"/>
              <a:buNone/>
            </a:pPr>
            <a:r>
              <a:rPr lang="en-US" altLang="en-US">
                <a:latin typeface="Calibri" panose="020F0502020204030204" pitchFamily="34" charset="0"/>
              </a:rPr>
              <a:t>Given a string S, the problem of string matching deals with finding whether a pattern p occurs in S and if p does occur then returning position in S where p occurs.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a:extLst>
              <a:ext uri="{FF2B5EF4-FFF2-40B4-BE49-F238E27FC236}">
                <a16:creationId xmlns:a16="http://schemas.microsoft.com/office/drawing/2014/main" id="{E6B607FA-82C2-43D5-8458-A029D12E54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41987" name="Slide Number Placeholder 5">
            <a:extLst>
              <a:ext uri="{FF2B5EF4-FFF2-40B4-BE49-F238E27FC236}">
                <a16:creationId xmlns:a16="http://schemas.microsoft.com/office/drawing/2014/main" id="{702213CB-D53B-4AF8-8F18-2DAA78BCBA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E442F616-8506-42A7-BEDE-48E7BB22E9D0}" type="slidenum">
              <a:rPr lang="en-US" altLang="en-US" sz="1200">
                <a:solidFill>
                  <a:srgbClr val="898989"/>
                </a:solidFill>
              </a:rPr>
              <a:pPr eaLnBrk="1" hangingPunct="1"/>
              <a:t>40</a:t>
            </a:fld>
            <a:r>
              <a:rPr lang="en-US" altLang="en-US" sz="1200">
                <a:solidFill>
                  <a:srgbClr val="898989"/>
                </a:solidFill>
              </a:rPr>
              <a:t>/47</a:t>
            </a:r>
          </a:p>
        </p:txBody>
      </p:sp>
      <p:sp>
        <p:nvSpPr>
          <p:cNvPr id="41988" name="Title 1">
            <a:extLst>
              <a:ext uri="{FF2B5EF4-FFF2-40B4-BE49-F238E27FC236}">
                <a16:creationId xmlns:a16="http://schemas.microsoft.com/office/drawing/2014/main" id="{EB8D5ED9-F4F6-48F3-A708-BEDADC9B4A0C}"/>
              </a:ext>
            </a:extLst>
          </p:cNvPr>
          <p:cNvSpPr>
            <a:spLocks noGrp="1"/>
          </p:cNvSpPr>
          <p:nvPr>
            <p:ph type="title" idx="4294967295"/>
          </p:nvPr>
        </p:nvSpPr>
        <p:spPr>
          <a:xfrm>
            <a:off x="993775" y="334963"/>
            <a:ext cx="7845425" cy="579437"/>
          </a:xfrm>
        </p:spPr>
        <p:txBody>
          <a:bodyPr>
            <a:spAutoFit/>
          </a:bodyPr>
          <a:lstStyle/>
          <a:p>
            <a:r>
              <a:rPr lang="en-US" altLang="en-US" sz="3200" b="1">
                <a:solidFill>
                  <a:schemeClr val="hlink"/>
                </a:solidFill>
              </a:rPr>
              <a:t>LZW Algorithm - Decoding process demo</a:t>
            </a:r>
          </a:p>
        </p:txBody>
      </p:sp>
      <p:sp>
        <p:nvSpPr>
          <p:cNvPr id="41989" name="Text Box 3">
            <a:extLst>
              <a:ext uri="{FF2B5EF4-FFF2-40B4-BE49-F238E27FC236}">
                <a16:creationId xmlns:a16="http://schemas.microsoft.com/office/drawing/2014/main" id="{16165F41-BBF4-4B58-B98E-0F11928F5E18}"/>
              </a:ext>
            </a:extLst>
          </p:cNvPr>
          <p:cNvSpPr txBox="1">
            <a:spLocks noChangeArrowheads="1"/>
          </p:cNvSpPr>
          <p:nvPr/>
        </p:nvSpPr>
        <p:spPr bwMode="auto">
          <a:xfrm>
            <a:off x="4343400" y="990600"/>
            <a:ext cx="4648200" cy="711200"/>
          </a:xfrm>
          <a:prstGeom prst="rect">
            <a:avLst/>
          </a:prstGeom>
          <a:solidFill>
            <a:srgbClr val="FFCC99"/>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Contents of the dictionary at the beginning of decoding: </a:t>
            </a:r>
            <a:r>
              <a:rPr lang="en-US" altLang="en-US" sz="2000" b="1"/>
              <a:t>(1)A  (2)B  (3)C</a:t>
            </a:r>
          </a:p>
        </p:txBody>
      </p:sp>
      <p:sp>
        <p:nvSpPr>
          <p:cNvPr id="41990" name="Text Box 4">
            <a:extLst>
              <a:ext uri="{FF2B5EF4-FFF2-40B4-BE49-F238E27FC236}">
                <a16:creationId xmlns:a16="http://schemas.microsoft.com/office/drawing/2014/main" id="{0A820FEF-F0EA-480D-8235-CFA7ACC51FEF}"/>
              </a:ext>
            </a:extLst>
          </p:cNvPr>
          <p:cNvSpPr txBox="1">
            <a:spLocks noChangeArrowheads="1"/>
          </p:cNvSpPr>
          <p:nvPr/>
        </p:nvSpPr>
        <p:spPr bwMode="auto">
          <a:xfrm>
            <a:off x="3581400" y="5867400"/>
            <a:ext cx="4953000" cy="406400"/>
          </a:xfrm>
          <a:prstGeom prst="rect">
            <a:avLst/>
          </a:prstGeom>
          <a:solidFill>
            <a:srgbClr val="99CCFF"/>
          </a:solidFill>
          <a:ln w="9525">
            <a:solidFill>
              <a:schemeClr val="tx1"/>
            </a:solidFill>
            <a:miter lim="800000"/>
            <a:headEnd/>
            <a:tailEnd/>
          </a:ln>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spcBef>
                <a:spcPct val="50000"/>
              </a:spcBef>
            </a:pPr>
            <a:r>
              <a:rPr lang="en-US" altLang="en-US" sz="2000"/>
              <a:t>The decompressed output: ABBABABA </a:t>
            </a:r>
          </a:p>
        </p:txBody>
      </p:sp>
      <p:pic>
        <p:nvPicPr>
          <p:cNvPr id="41991" name="Picture 5">
            <a:extLst>
              <a:ext uri="{FF2B5EF4-FFF2-40B4-BE49-F238E27FC236}">
                <a16:creationId xmlns:a16="http://schemas.microsoft.com/office/drawing/2014/main" id="{034FA49F-EB9D-4990-B502-17DA20FAB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124" t="49001" r="63750" b="23999"/>
          <a:stretch>
            <a:fillRect/>
          </a:stretch>
        </p:blipFill>
        <p:spPr bwMode="auto">
          <a:xfrm>
            <a:off x="4572000" y="1981200"/>
            <a:ext cx="41910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 Box 6">
            <a:extLst>
              <a:ext uri="{FF2B5EF4-FFF2-40B4-BE49-F238E27FC236}">
                <a16:creationId xmlns:a16="http://schemas.microsoft.com/office/drawing/2014/main" id="{3C38A3C0-8E2F-4BEC-892F-084A354D5CFC}"/>
              </a:ext>
            </a:extLst>
          </p:cNvPr>
          <p:cNvSpPr txBox="1">
            <a:spLocks noChangeArrowheads="1"/>
          </p:cNvSpPr>
          <p:nvPr/>
        </p:nvSpPr>
        <p:spPr bwMode="auto">
          <a:xfrm>
            <a:off x="228600" y="1143000"/>
            <a:ext cx="41910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1800"/>
              <a:t>Lets analyze the step </a:t>
            </a:r>
            <a:r>
              <a:rPr lang="en-US" altLang="en-US" sz="1800" b="1"/>
              <a:t>4.</a:t>
            </a:r>
            <a:r>
              <a:rPr lang="en-US" altLang="en-US" sz="1800"/>
              <a:t> The previous code word (2) is stored in pW, and cW is (4). The string.cW is output ("A B"). The string.pW ("B") is extended with the first character of the string.cW ("A") and the result ("B A") is added to the dictionary with the index (6).</a:t>
            </a:r>
            <a:br>
              <a:rPr lang="en-US" altLang="en-US" sz="1800"/>
            </a:br>
            <a:r>
              <a:rPr lang="en-US" altLang="en-US" sz="1800"/>
              <a:t>We come to the step </a:t>
            </a:r>
            <a:r>
              <a:rPr lang="en-US" altLang="en-US" sz="1800" b="1"/>
              <a:t>5.</a:t>
            </a:r>
            <a:r>
              <a:rPr lang="en-US" altLang="en-US" sz="1800"/>
              <a:t> The content of cW=(4) is copied to pW, and the new value for cW is read: (7). This entry in the dictionary is empty. Thus, the string.pW ("A B") is extended with its own first character ("A") and the result ("A B A") is stored in the dictionary with the index (7). Since cW is (7) as well, this string is also sent to the output.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6A1E8DBB-9F36-4ADB-81E3-0603D5807B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7171" name="Slide Number Placeholder 5">
            <a:extLst>
              <a:ext uri="{FF2B5EF4-FFF2-40B4-BE49-F238E27FC236}">
                <a16:creationId xmlns:a16="http://schemas.microsoft.com/office/drawing/2014/main" id="{1456DD5F-5FFC-4E8D-BCEF-6320FE2547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3B9290DA-2D26-458C-AC42-41F25BFCD84A}" type="slidenum">
              <a:rPr lang="en-US" altLang="en-US" sz="1200">
                <a:solidFill>
                  <a:srgbClr val="898989"/>
                </a:solidFill>
              </a:rPr>
              <a:pPr eaLnBrk="1" hangingPunct="1"/>
              <a:t>5</a:t>
            </a:fld>
            <a:r>
              <a:rPr lang="en-US" altLang="en-US" sz="1200">
                <a:solidFill>
                  <a:srgbClr val="898989"/>
                </a:solidFill>
              </a:rPr>
              <a:t>/47</a:t>
            </a:r>
          </a:p>
        </p:txBody>
      </p:sp>
      <p:sp>
        <p:nvSpPr>
          <p:cNvPr id="7172" name="Rectangle 5">
            <a:extLst>
              <a:ext uri="{FF2B5EF4-FFF2-40B4-BE49-F238E27FC236}">
                <a16:creationId xmlns:a16="http://schemas.microsoft.com/office/drawing/2014/main" id="{56F60A2B-9056-4BA2-99FD-48C6B463B287}"/>
              </a:ext>
            </a:extLst>
          </p:cNvPr>
          <p:cNvSpPr>
            <a:spLocks noGrp="1"/>
          </p:cNvSpPr>
          <p:nvPr>
            <p:ph type="title"/>
          </p:nvPr>
        </p:nvSpPr>
        <p:spPr>
          <a:xfrm>
            <a:off x="457200" y="381000"/>
            <a:ext cx="8229600" cy="701675"/>
          </a:xfrm>
          <a:noFill/>
        </p:spPr>
        <p:txBody>
          <a:bodyPr>
            <a:spAutoFit/>
          </a:bodyPr>
          <a:lstStyle/>
          <a:p>
            <a:r>
              <a:rPr lang="en-US" altLang="en-US" sz="4000" b="1">
                <a:solidFill>
                  <a:srgbClr val="CC3300"/>
                </a:solidFill>
                <a:latin typeface="Calibri" panose="020F0502020204030204" pitchFamily="34" charset="0"/>
              </a:rPr>
              <a:t>Brute-Force algorithm</a:t>
            </a:r>
          </a:p>
        </p:txBody>
      </p:sp>
      <p:sp>
        <p:nvSpPr>
          <p:cNvPr id="7173" name="Text Box 6">
            <a:extLst>
              <a:ext uri="{FF2B5EF4-FFF2-40B4-BE49-F238E27FC236}">
                <a16:creationId xmlns:a16="http://schemas.microsoft.com/office/drawing/2014/main" id="{16DDD8F0-67EF-4BA4-87D5-5E0EDD9D1C51}"/>
              </a:ext>
            </a:extLst>
          </p:cNvPr>
          <p:cNvSpPr txBox="1">
            <a:spLocks noChangeArrowheads="1"/>
          </p:cNvSpPr>
          <p:nvPr/>
        </p:nvSpPr>
        <p:spPr bwMode="auto">
          <a:xfrm>
            <a:off x="609600" y="1143000"/>
            <a:ext cx="78486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just">
              <a:lnSpc>
                <a:spcPct val="90000"/>
              </a:lnSpc>
              <a:spcBef>
                <a:spcPct val="20000"/>
              </a:spcBef>
              <a:buFont typeface="Arial" panose="020B0604020202020204" pitchFamily="34" charset="0"/>
              <a:buNone/>
            </a:pPr>
            <a:r>
              <a:rPr lang="en-US" altLang="en-US" sz="2800"/>
              <a:t>One of the most obvious approach towards the string matching problem would be to compare the first element of the pattern to be searched p, with the first element of the string S in which to locate p. If the first element of p matches the first element of S, compare the second element of p with second element of S. If match found proceed likewise until entire p is found. If a mismatch is found at any position, shift p one position to the right and repeat comparison beginning from first element of p. This algorithm is called Brute-Force. Its' complexity (worst case) is  O(nm).</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6">
            <a:extLst>
              <a:ext uri="{FF2B5EF4-FFF2-40B4-BE49-F238E27FC236}">
                <a16:creationId xmlns:a16="http://schemas.microsoft.com/office/drawing/2014/main" id="{D059FCB6-90FA-48A1-9925-302810821D4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8195" name="Slide Number Placeholder 7">
            <a:extLst>
              <a:ext uri="{FF2B5EF4-FFF2-40B4-BE49-F238E27FC236}">
                <a16:creationId xmlns:a16="http://schemas.microsoft.com/office/drawing/2014/main" id="{1CE3709D-544D-49D2-BA1F-990A3FCD4B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426FE6AA-1D34-418E-98D9-83CE6D30991F}" type="slidenum">
              <a:rPr lang="en-US" altLang="en-US" sz="1200">
                <a:solidFill>
                  <a:srgbClr val="898989"/>
                </a:solidFill>
              </a:rPr>
              <a:pPr eaLnBrk="1" hangingPunct="1"/>
              <a:t>6</a:t>
            </a:fld>
            <a:r>
              <a:rPr lang="en-US" altLang="en-US" sz="1200">
                <a:solidFill>
                  <a:srgbClr val="898989"/>
                </a:solidFill>
              </a:rPr>
              <a:t>/47</a:t>
            </a:r>
          </a:p>
        </p:txBody>
      </p:sp>
      <p:sp>
        <p:nvSpPr>
          <p:cNvPr id="8196" name="Rectangle 3">
            <a:extLst>
              <a:ext uri="{FF2B5EF4-FFF2-40B4-BE49-F238E27FC236}">
                <a16:creationId xmlns:a16="http://schemas.microsoft.com/office/drawing/2014/main" id="{D2018444-B272-4C89-9FC6-BF0EDEBD7B36}"/>
              </a:ext>
            </a:extLst>
          </p:cNvPr>
          <p:cNvSpPr>
            <a:spLocks noGrp="1"/>
          </p:cNvSpPr>
          <p:nvPr>
            <p:ph type="body" sz="half" idx="1"/>
          </p:nvPr>
        </p:nvSpPr>
        <p:spPr>
          <a:xfrm>
            <a:off x="609600" y="1600200"/>
            <a:ext cx="7772400" cy="4525963"/>
          </a:xfrm>
        </p:spPr>
        <p:txBody>
          <a:bodyPr/>
          <a:lstStyle/>
          <a:p>
            <a:pPr algn="just">
              <a:buFont typeface="Arial" panose="020B0604020202020204" pitchFamily="34" charset="0"/>
              <a:buNone/>
            </a:pPr>
            <a:r>
              <a:rPr lang="en-US" altLang="en-US" sz="2800"/>
              <a:t>Below is an illustration of how the previously described O(mn) approach works.</a:t>
            </a:r>
          </a:p>
          <a:p>
            <a:pPr algn="just">
              <a:buFont typeface="Arial" panose="020B0604020202020204" pitchFamily="34" charset="0"/>
              <a:buNone/>
            </a:pPr>
            <a:endParaRPr lang="en-US" altLang="en-US" sz="2800"/>
          </a:p>
          <a:p>
            <a:pPr algn="just">
              <a:buFont typeface="Arial" panose="020B0604020202020204" pitchFamily="34" charset="0"/>
              <a:buNone/>
            </a:pPr>
            <a:r>
              <a:rPr lang="en-US" altLang="en-US" sz="2800"/>
              <a:t>String  S   </a:t>
            </a:r>
          </a:p>
        </p:txBody>
      </p:sp>
      <p:graphicFrame>
        <p:nvGraphicFramePr>
          <p:cNvPr id="406532" name="Group 4">
            <a:extLst>
              <a:ext uri="{FF2B5EF4-FFF2-40B4-BE49-F238E27FC236}">
                <a16:creationId xmlns:a16="http://schemas.microsoft.com/office/drawing/2014/main" id="{2CF54F57-AA7B-4DD3-9508-721947A5F38D}"/>
              </a:ext>
            </a:extLst>
          </p:cNvPr>
          <p:cNvGraphicFramePr>
            <a:graphicFrameLocks noGrp="1"/>
          </p:cNvGraphicFramePr>
          <p:nvPr>
            <p:ph sz="quarter" idx="2"/>
          </p:nvPr>
        </p:nvGraphicFramePr>
        <p:xfrm>
          <a:off x="2819400" y="3048000"/>
          <a:ext cx="5181600" cy="685800"/>
        </p:xfrm>
        <a:graphic>
          <a:graphicData uri="http://schemas.openxmlformats.org/drawingml/2006/table">
            <a:tbl>
              <a:tblPr/>
              <a:tblGrid>
                <a:gridCol w="39687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396875">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398462">
                  <a:extLst>
                    <a:ext uri="{9D8B030D-6E8A-4147-A177-3AD203B41FA5}">
                      <a16:colId xmlns:a16="http://schemas.microsoft.com/office/drawing/2014/main" val="20004"/>
                    </a:ext>
                  </a:extLst>
                </a:gridCol>
                <a:gridCol w="396875">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396875">
                  <a:extLst>
                    <a:ext uri="{9D8B030D-6E8A-4147-A177-3AD203B41FA5}">
                      <a16:colId xmlns:a16="http://schemas.microsoft.com/office/drawing/2014/main" val="20007"/>
                    </a:ext>
                  </a:extLst>
                </a:gridCol>
                <a:gridCol w="398463">
                  <a:extLst>
                    <a:ext uri="{9D8B030D-6E8A-4147-A177-3AD203B41FA5}">
                      <a16:colId xmlns:a16="http://schemas.microsoft.com/office/drawing/2014/main" val="20008"/>
                    </a:ext>
                  </a:extLst>
                </a:gridCol>
                <a:gridCol w="400050">
                  <a:extLst>
                    <a:ext uri="{9D8B030D-6E8A-4147-A177-3AD203B41FA5}">
                      <a16:colId xmlns:a16="http://schemas.microsoft.com/office/drawing/2014/main" val="20009"/>
                    </a:ext>
                  </a:extLst>
                </a:gridCol>
                <a:gridCol w="396875">
                  <a:extLst>
                    <a:ext uri="{9D8B030D-6E8A-4147-A177-3AD203B41FA5}">
                      <a16:colId xmlns:a16="http://schemas.microsoft.com/office/drawing/2014/main" val="20010"/>
                    </a:ext>
                  </a:extLst>
                </a:gridCol>
                <a:gridCol w="401637">
                  <a:extLst>
                    <a:ext uri="{9D8B030D-6E8A-4147-A177-3AD203B41FA5}">
                      <a16:colId xmlns:a16="http://schemas.microsoft.com/office/drawing/2014/main" val="20011"/>
                    </a:ext>
                  </a:extLst>
                </a:gridCol>
                <a:gridCol w="396875">
                  <a:extLst>
                    <a:ext uri="{9D8B030D-6E8A-4147-A177-3AD203B41FA5}">
                      <a16:colId xmlns:a16="http://schemas.microsoft.com/office/drawing/2014/main" val="20012"/>
                    </a:ext>
                  </a:extLst>
                </a:gridCol>
              </a:tblGrid>
              <a:tr h="6858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27" name="Text Box 34">
            <a:extLst>
              <a:ext uri="{FF2B5EF4-FFF2-40B4-BE49-F238E27FC236}">
                <a16:creationId xmlns:a16="http://schemas.microsoft.com/office/drawing/2014/main" id="{066E60EE-BF96-4FCA-A9F9-AAB87CA6C502}"/>
              </a:ext>
            </a:extLst>
          </p:cNvPr>
          <p:cNvSpPr txBox="1">
            <a:spLocks noChangeArrowheads="1"/>
          </p:cNvSpPr>
          <p:nvPr/>
        </p:nvSpPr>
        <p:spPr bwMode="auto">
          <a:xfrm>
            <a:off x="457200" y="4724400"/>
            <a:ext cx="182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Pattern   p</a:t>
            </a:r>
          </a:p>
        </p:txBody>
      </p:sp>
      <p:sp>
        <p:nvSpPr>
          <p:cNvPr id="8228" name="Text Box 35">
            <a:extLst>
              <a:ext uri="{FF2B5EF4-FFF2-40B4-BE49-F238E27FC236}">
                <a16:creationId xmlns:a16="http://schemas.microsoft.com/office/drawing/2014/main" id="{CE0B69A1-2A1B-4B25-8B99-CD6D6FF0AAF2}"/>
              </a:ext>
            </a:extLst>
          </p:cNvPr>
          <p:cNvSpPr txBox="1">
            <a:spLocks noChangeArrowheads="1"/>
          </p:cNvSpPr>
          <p:nvPr/>
        </p:nvSpPr>
        <p:spPr bwMode="auto">
          <a:xfrm>
            <a:off x="2743200" y="4800600"/>
            <a:ext cx="441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graphicFrame>
        <p:nvGraphicFramePr>
          <p:cNvPr id="406564" name="Group 36">
            <a:extLst>
              <a:ext uri="{FF2B5EF4-FFF2-40B4-BE49-F238E27FC236}">
                <a16:creationId xmlns:a16="http://schemas.microsoft.com/office/drawing/2014/main" id="{7C72780D-710C-4266-AA9A-8FBB4FC4099F}"/>
              </a:ext>
            </a:extLst>
          </p:cNvPr>
          <p:cNvGraphicFramePr>
            <a:graphicFrameLocks noGrp="1"/>
          </p:cNvGraphicFramePr>
          <p:nvPr>
            <p:ph sz="quarter" idx="3"/>
          </p:nvPr>
        </p:nvGraphicFramePr>
        <p:xfrm>
          <a:off x="2895600" y="4724400"/>
          <a:ext cx="1524000" cy="517525"/>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41" name="Rectangle 48">
            <a:extLst>
              <a:ext uri="{FF2B5EF4-FFF2-40B4-BE49-F238E27FC236}">
                <a16:creationId xmlns:a16="http://schemas.microsoft.com/office/drawing/2014/main" id="{388E5088-228E-4416-83F1-1A30BCDEF543}"/>
              </a:ext>
            </a:extLst>
          </p:cNvPr>
          <p:cNvSpPr>
            <a:spLocks/>
          </p:cNvSpPr>
          <p:nvPr/>
        </p:nvSpPr>
        <p:spPr bwMode="auto">
          <a:xfrm>
            <a:off x="457200" y="525463"/>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b="1">
                <a:solidFill>
                  <a:srgbClr val="CC3300"/>
                </a:solidFill>
                <a:latin typeface="Calibri" panose="020F0502020204030204" pitchFamily="34" charset="0"/>
              </a:rPr>
              <a:t>Brute-Force algorithm demo - 1</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01C3F1E3-055F-41A2-B422-051E56081FF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9219" name="Slide Number Placeholder 5">
            <a:extLst>
              <a:ext uri="{FF2B5EF4-FFF2-40B4-BE49-F238E27FC236}">
                <a16:creationId xmlns:a16="http://schemas.microsoft.com/office/drawing/2014/main" id="{E7F45633-5A4A-4DFC-8D3B-DDA03A69C1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B2E53786-7888-46FC-A18F-CC7788A05888}" type="slidenum">
              <a:rPr lang="en-US" altLang="en-US" sz="1200">
                <a:solidFill>
                  <a:srgbClr val="898989"/>
                </a:solidFill>
              </a:rPr>
              <a:pPr eaLnBrk="1" hangingPunct="1"/>
              <a:t>7</a:t>
            </a:fld>
            <a:r>
              <a:rPr lang="en-US" altLang="en-US" sz="1200">
                <a:solidFill>
                  <a:srgbClr val="898989"/>
                </a:solidFill>
              </a:rPr>
              <a:t>/47</a:t>
            </a:r>
          </a:p>
        </p:txBody>
      </p:sp>
      <p:sp>
        <p:nvSpPr>
          <p:cNvPr id="9220" name="Rectangle 3">
            <a:extLst>
              <a:ext uri="{FF2B5EF4-FFF2-40B4-BE49-F238E27FC236}">
                <a16:creationId xmlns:a16="http://schemas.microsoft.com/office/drawing/2014/main" id="{C2C62A15-1967-4BB0-8813-61D4A3D496A3}"/>
              </a:ext>
            </a:extLst>
          </p:cNvPr>
          <p:cNvSpPr>
            <a:spLocks noGrp="1"/>
          </p:cNvSpPr>
          <p:nvPr>
            <p:ph type="subTitle" idx="1"/>
          </p:nvPr>
        </p:nvSpPr>
        <p:spPr>
          <a:xfrm>
            <a:off x="685800" y="990600"/>
            <a:ext cx="7848600" cy="5410200"/>
          </a:xfrm>
        </p:spPr>
        <p:txBody>
          <a:bodyPr/>
          <a:lstStyle/>
          <a:p>
            <a:pPr algn="l"/>
            <a:r>
              <a:rPr lang="en-US" altLang="en-US">
                <a:solidFill>
                  <a:schemeClr val="tx1"/>
                </a:solidFill>
              </a:rPr>
              <a:t>Step 1:compare p[1] with S[1]</a:t>
            </a:r>
          </a:p>
          <a:p>
            <a:pPr algn="l"/>
            <a:r>
              <a:rPr lang="en-US" altLang="en-US">
                <a:solidFill>
                  <a:schemeClr val="tx1"/>
                </a:solidFill>
              </a:rPr>
              <a:t>S     </a:t>
            </a:r>
          </a:p>
          <a:p>
            <a:pPr algn="l"/>
            <a:endParaRPr lang="en-US" altLang="en-US">
              <a:solidFill>
                <a:schemeClr val="tx1"/>
              </a:solidFill>
            </a:endParaRPr>
          </a:p>
        </p:txBody>
      </p:sp>
      <p:graphicFrame>
        <p:nvGraphicFramePr>
          <p:cNvPr id="407556" name="Group 4">
            <a:extLst>
              <a:ext uri="{FF2B5EF4-FFF2-40B4-BE49-F238E27FC236}">
                <a16:creationId xmlns:a16="http://schemas.microsoft.com/office/drawing/2014/main" id="{626D381B-8C56-4EF2-B2E6-5693942A89AA}"/>
              </a:ext>
            </a:extLst>
          </p:cNvPr>
          <p:cNvGraphicFramePr>
            <a:graphicFrameLocks noGrp="1"/>
          </p:cNvGraphicFramePr>
          <p:nvPr/>
        </p:nvGraphicFramePr>
        <p:xfrm>
          <a:off x="1752600" y="1676400"/>
          <a:ext cx="5181600" cy="685800"/>
        </p:xfrm>
        <a:graphic>
          <a:graphicData uri="http://schemas.openxmlformats.org/drawingml/2006/table">
            <a:tbl>
              <a:tblPr/>
              <a:tblGrid>
                <a:gridCol w="39687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396875">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398462">
                  <a:extLst>
                    <a:ext uri="{9D8B030D-6E8A-4147-A177-3AD203B41FA5}">
                      <a16:colId xmlns:a16="http://schemas.microsoft.com/office/drawing/2014/main" val="20004"/>
                    </a:ext>
                  </a:extLst>
                </a:gridCol>
                <a:gridCol w="396875">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396875">
                  <a:extLst>
                    <a:ext uri="{9D8B030D-6E8A-4147-A177-3AD203B41FA5}">
                      <a16:colId xmlns:a16="http://schemas.microsoft.com/office/drawing/2014/main" val="20007"/>
                    </a:ext>
                  </a:extLst>
                </a:gridCol>
                <a:gridCol w="398463">
                  <a:extLst>
                    <a:ext uri="{9D8B030D-6E8A-4147-A177-3AD203B41FA5}">
                      <a16:colId xmlns:a16="http://schemas.microsoft.com/office/drawing/2014/main" val="20008"/>
                    </a:ext>
                  </a:extLst>
                </a:gridCol>
                <a:gridCol w="400050">
                  <a:extLst>
                    <a:ext uri="{9D8B030D-6E8A-4147-A177-3AD203B41FA5}">
                      <a16:colId xmlns:a16="http://schemas.microsoft.com/office/drawing/2014/main" val="20009"/>
                    </a:ext>
                  </a:extLst>
                </a:gridCol>
                <a:gridCol w="396875">
                  <a:extLst>
                    <a:ext uri="{9D8B030D-6E8A-4147-A177-3AD203B41FA5}">
                      <a16:colId xmlns:a16="http://schemas.microsoft.com/office/drawing/2014/main" val="20010"/>
                    </a:ext>
                  </a:extLst>
                </a:gridCol>
                <a:gridCol w="401637">
                  <a:extLst>
                    <a:ext uri="{9D8B030D-6E8A-4147-A177-3AD203B41FA5}">
                      <a16:colId xmlns:a16="http://schemas.microsoft.com/office/drawing/2014/main" val="20011"/>
                    </a:ext>
                  </a:extLst>
                </a:gridCol>
                <a:gridCol w="396875">
                  <a:extLst>
                    <a:ext uri="{9D8B030D-6E8A-4147-A177-3AD203B41FA5}">
                      <a16:colId xmlns:a16="http://schemas.microsoft.com/office/drawing/2014/main" val="20012"/>
                    </a:ext>
                  </a:extLst>
                </a:gridCol>
              </a:tblGrid>
              <a:tr h="6858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51" name="Text Box 34">
            <a:extLst>
              <a:ext uri="{FF2B5EF4-FFF2-40B4-BE49-F238E27FC236}">
                <a16:creationId xmlns:a16="http://schemas.microsoft.com/office/drawing/2014/main" id="{0DA5A2FB-3E93-462F-92B1-C767E789095A}"/>
              </a:ext>
            </a:extLst>
          </p:cNvPr>
          <p:cNvSpPr txBox="1">
            <a:spLocks noChangeArrowheads="1"/>
          </p:cNvSpPr>
          <p:nvPr/>
        </p:nvSpPr>
        <p:spPr bwMode="auto">
          <a:xfrm>
            <a:off x="762000" y="30480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p</a:t>
            </a:r>
          </a:p>
        </p:txBody>
      </p:sp>
      <p:sp>
        <p:nvSpPr>
          <p:cNvPr id="9252" name="Text Box 35">
            <a:extLst>
              <a:ext uri="{FF2B5EF4-FFF2-40B4-BE49-F238E27FC236}">
                <a16:creationId xmlns:a16="http://schemas.microsoft.com/office/drawing/2014/main" id="{B2BD56BE-2C6C-47B0-BBFD-8E767196F82A}"/>
              </a:ext>
            </a:extLst>
          </p:cNvPr>
          <p:cNvSpPr txBox="1">
            <a:spLocks noChangeArrowheads="1"/>
          </p:cNvSpPr>
          <p:nvPr/>
        </p:nvSpPr>
        <p:spPr bwMode="auto">
          <a:xfrm>
            <a:off x="1752600" y="312420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graphicFrame>
        <p:nvGraphicFramePr>
          <p:cNvPr id="407588" name="Group 36">
            <a:extLst>
              <a:ext uri="{FF2B5EF4-FFF2-40B4-BE49-F238E27FC236}">
                <a16:creationId xmlns:a16="http://schemas.microsoft.com/office/drawing/2014/main" id="{6804E149-B7FE-438E-9D55-A0C99B376122}"/>
              </a:ext>
            </a:extLst>
          </p:cNvPr>
          <p:cNvGraphicFramePr>
            <a:graphicFrameLocks noGrp="1"/>
          </p:cNvGraphicFramePr>
          <p:nvPr/>
        </p:nvGraphicFramePr>
        <p:xfrm>
          <a:off x="1752600" y="3048000"/>
          <a:ext cx="1524000" cy="517525"/>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65" name="Line 48">
            <a:extLst>
              <a:ext uri="{FF2B5EF4-FFF2-40B4-BE49-F238E27FC236}">
                <a16:creationId xmlns:a16="http://schemas.microsoft.com/office/drawing/2014/main" id="{BC58FFA5-1981-43A9-9EC8-21E50AE6A327}"/>
              </a:ext>
            </a:extLst>
          </p:cNvPr>
          <p:cNvSpPr>
            <a:spLocks noChangeShapeType="1"/>
          </p:cNvSpPr>
          <p:nvPr/>
        </p:nvSpPr>
        <p:spPr bwMode="auto">
          <a:xfrm flipV="1">
            <a:off x="1905000" y="22860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66" name="Text Box 49">
            <a:extLst>
              <a:ext uri="{FF2B5EF4-FFF2-40B4-BE49-F238E27FC236}">
                <a16:creationId xmlns:a16="http://schemas.microsoft.com/office/drawing/2014/main" id="{75ED016B-6FEE-4E15-8734-CA2272ED9AAD}"/>
              </a:ext>
            </a:extLst>
          </p:cNvPr>
          <p:cNvSpPr txBox="1">
            <a:spLocks noChangeArrowheads="1"/>
          </p:cNvSpPr>
          <p:nvPr/>
        </p:nvSpPr>
        <p:spPr bwMode="auto">
          <a:xfrm>
            <a:off x="685800" y="3914775"/>
            <a:ext cx="4951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Step 2: compare p[2] with S[2]</a:t>
            </a:r>
          </a:p>
        </p:txBody>
      </p:sp>
      <p:sp>
        <p:nvSpPr>
          <p:cNvPr id="9267" name="Text Box 50">
            <a:extLst>
              <a:ext uri="{FF2B5EF4-FFF2-40B4-BE49-F238E27FC236}">
                <a16:creationId xmlns:a16="http://schemas.microsoft.com/office/drawing/2014/main" id="{88E35B51-2FE9-4F98-B71C-1DB6C8BE1DAF}"/>
              </a:ext>
            </a:extLst>
          </p:cNvPr>
          <p:cNvSpPr txBox="1">
            <a:spLocks noChangeArrowheads="1"/>
          </p:cNvSpPr>
          <p:nvPr/>
        </p:nvSpPr>
        <p:spPr bwMode="auto">
          <a:xfrm>
            <a:off x="762000" y="45720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S</a:t>
            </a:r>
          </a:p>
        </p:txBody>
      </p:sp>
      <p:sp>
        <p:nvSpPr>
          <p:cNvPr id="9268" name="Text Box 51">
            <a:extLst>
              <a:ext uri="{FF2B5EF4-FFF2-40B4-BE49-F238E27FC236}">
                <a16:creationId xmlns:a16="http://schemas.microsoft.com/office/drawing/2014/main" id="{8C4D3243-9255-4BC1-B9D4-E30B450C7503}"/>
              </a:ext>
            </a:extLst>
          </p:cNvPr>
          <p:cNvSpPr txBox="1">
            <a:spLocks noChangeArrowheads="1"/>
          </p:cNvSpPr>
          <p:nvPr/>
        </p:nvSpPr>
        <p:spPr bwMode="auto">
          <a:xfrm>
            <a:off x="1752600" y="4495800"/>
            <a:ext cx="510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graphicFrame>
        <p:nvGraphicFramePr>
          <p:cNvPr id="407604" name="Group 52">
            <a:extLst>
              <a:ext uri="{FF2B5EF4-FFF2-40B4-BE49-F238E27FC236}">
                <a16:creationId xmlns:a16="http://schemas.microsoft.com/office/drawing/2014/main" id="{D3FB250D-7B10-414D-B650-FD1CE3086BF6}"/>
              </a:ext>
            </a:extLst>
          </p:cNvPr>
          <p:cNvGraphicFramePr>
            <a:graphicFrameLocks noGrp="1"/>
          </p:cNvGraphicFramePr>
          <p:nvPr/>
        </p:nvGraphicFramePr>
        <p:xfrm>
          <a:off x="1676400" y="4495800"/>
          <a:ext cx="5181600" cy="685800"/>
        </p:xfrm>
        <a:graphic>
          <a:graphicData uri="http://schemas.openxmlformats.org/drawingml/2006/table">
            <a:tbl>
              <a:tblPr/>
              <a:tblGrid>
                <a:gridCol w="39687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396875">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398462">
                  <a:extLst>
                    <a:ext uri="{9D8B030D-6E8A-4147-A177-3AD203B41FA5}">
                      <a16:colId xmlns:a16="http://schemas.microsoft.com/office/drawing/2014/main" val="20004"/>
                    </a:ext>
                  </a:extLst>
                </a:gridCol>
                <a:gridCol w="396875">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396875">
                  <a:extLst>
                    <a:ext uri="{9D8B030D-6E8A-4147-A177-3AD203B41FA5}">
                      <a16:colId xmlns:a16="http://schemas.microsoft.com/office/drawing/2014/main" val="20007"/>
                    </a:ext>
                  </a:extLst>
                </a:gridCol>
                <a:gridCol w="398463">
                  <a:extLst>
                    <a:ext uri="{9D8B030D-6E8A-4147-A177-3AD203B41FA5}">
                      <a16:colId xmlns:a16="http://schemas.microsoft.com/office/drawing/2014/main" val="20008"/>
                    </a:ext>
                  </a:extLst>
                </a:gridCol>
                <a:gridCol w="400050">
                  <a:extLst>
                    <a:ext uri="{9D8B030D-6E8A-4147-A177-3AD203B41FA5}">
                      <a16:colId xmlns:a16="http://schemas.microsoft.com/office/drawing/2014/main" val="20009"/>
                    </a:ext>
                  </a:extLst>
                </a:gridCol>
                <a:gridCol w="396875">
                  <a:extLst>
                    <a:ext uri="{9D8B030D-6E8A-4147-A177-3AD203B41FA5}">
                      <a16:colId xmlns:a16="http://schemas.microsoft.com/office/drawing/2014/main" val="20010"/>
                    </a:ext>
                  </a:extLst>
                </a:gridCol>
                <a:gridCol w="401637">
                  <a:extLst>
                    <a:ext uri="{9D8B030D-6E8A-4147-A177-3AD203B41FA5}">
                      <a16:colId xmlns:a16="http://schemas.microsoft.com/office/drawing/2014/main" val="20011"/>
                    </a:ext>
                  </a:extLst>
                </a:gridCol>
                <a:gridCol w="396875">
                  <a:extLst>
                    <a:ext uri="{9D8B030D-6E8A-4147-A177-3AD203B41FA5}">
                      <a16:colId xmlns:a16="http://schemas.microsoft.com/office/drawing/2014/main" val="20012"/>
                    </a:ext>
                  </a:extLst>
                </a:gridCol>
              </a:tblGrid>
              <a:tr h="6858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99" name="Text Box 82">
            <a:extLst>
              <a:ext uri="{FF2B5EF4-FFF2-40B4-BE49-F238E27FC236}">
                <a16:creationId xmlns:a16="http://schemas.microsoft.com/office/drawing/2014/main" id="{8726A0EA-ED09-4F3B-8BDC-CF167BA8CF5B}"/>
              </a:ext>
            </a:extLst>
          </p:cNvPr>
          <p:cNvSpPr txBox="1">
            <a:spLocks noChangeArrowheads="1"/>
          </p:cNvSpPr>
          <p:nvPr/>
        </p:nvSpPr>
        <p:spPr bwMode="auto">
          <a:xfrm>
            <a:off x="838200" y="56673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p</a:t>
            </a:r>
          </a:p>
        </p:txBody>
      </p:sp>
      <p:sp>
        <p:nvSpPr>
          <p:cNvPr id="9300" name="Text Box 83">
            <a:extLst>
              <a:ext uri="{FF2B5EF4-FFF2-40B4-BE49-F238E27FC236}">
                <a16:creationId xmlns:a16="http://schemas.microsoft.com/office/drawing/2014/main" id="{418A2163-400E-4DA0-B4F4-2542FD332CE8}"/>
              </a:ext>
            </a:extLst>
          </p:cNvPr>
          <p:cNvSpPr txBox="1">
            <a:spLocks noChangeArrowheads="1"/>
          </p:cNvSpPr>
          <p:nvPr/>
        </p:nvSpPr>
        <p:spPr bwMode="auto">
          <a:xfrm>
            <a:off x="1676400" y="5446713"/>
            <a:ext cx="1920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graphicFrame>
        <p:nvGraphicFramePr>
          <p:cNvPr id="407636" name="Group 84">
            <a:extLst>
              <a:ext uri="{FF2B5EF4-FFF2-40B4-BE49-F238E27FC236}">
                <a16:creationId xmlns:a16="http://schemas.microsoft.com/office/drawing/2014/main" id="{6E45BD35-5415-4470-95B7-0CF832F52936}"/>
              </a:ext>
            </a:extLst>
          </p:cNvPr>
          <p:cNvGraphicFramePr>
            <a:graphicFrameLocks noGrp="1"/>
          </p:cNvGraphicFramePr>
          <p:nvPr/>
        </p:nvGraphicFramePr>
        <p:xfrm>
          <a:off x="1676400" y="5715000"/>
          <a:ext cx="1524000" cy="517525"/>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313" name="Line 96">
            <a:extLst>
              <a:ext uri="{FF2B5EF4-FFF2-40B4-BE49-F238E27FC236}">
                <a16:creationId xmlns:a16="http://schemas.microsoft.com/office/drawing/2014/main" id="{E015217C-A5DF-4549-A626-0D380059BBA1}"/>
              </a:ext>
            </a:extLst>
          </p:cNvPr>
          <p:cNvSpPr>
            <a:spLocks noChangeShapeType="1"/>
          </p:cNvSpPr>
          <p:nvPr/>
        </p:nvSpPr>
        <p:spPr bwMode="auto">
          <a:xfrm flipH="1" flipV="1">
            <a:off x="2209800" y="5105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4" name="Rectangle 97">
            <a:extLst>
              <a:ext uri="{FF2B5EF4-FFF2-40B4-BE49-F238E27FC236}">
                <a16:creationId xmlns:a16="http://schemas.microsoft.com/office/drawing/2014/main" id="{5BB279F7-7D64-4B71-90F2-45ACEE937536}"/>
              </a:ext>
            </a:extLst>
          </p:cNvPr>
          <p:cNvSpPr>
            <a:spLocks/>
          </p:cNvSpPr>
          <p:nvPr/>
        </p:nvSpPr>
        <p:spPr bwMode="auto">
          <a:xfrm>
            <a:off x="457200" y="3048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b="1">
                <a:solidFill>
                  <a:srgbClr val="CC3300"/>
                </a:solidFill>
                <a:latin typeface="Calibri" panose="020F0502020204030204" pitchFamily="34" charset="0"/>
              </a:rPr>
              <a:t>Brute-Force algorithm demo - 2</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6">
            <a:extLst>
              <a:ext uri="{FF2B5EF4-FFF2-40B4-BE49-F238E27FC236}">
                <a16:creationId xmlns:a16="http://schemas.microsoft.com/office/drawing/2014/main" id="{163C8726-7D75-4CDA-B046-E8648BABDF7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0243" name="Slide Number Placeholder 7">
            <a:extLst>
              <a:ext uri="{FF2B5EF4-FFF2-40B4-BE49-F238E27FC236}">
                <a16:creationId xmlns:a16="http://schemas.microsoft.com/office/drawing/2014/main" id="{12767357-CC67-4D40-AEBA-99C08BDAAB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4D38644B-0C6E-45D1-A6EF-A732FC955E42}" type="slidenum">
              <a:rPr lang="en-US" altLang="en-US" sz="1200">
                <a:solidFill>
                  <a:srgbClr val="898989"/>
                </a:solidFill>
              </a:rPr>
              <a:pPr eaLnBrk="1" hangingPunct="1"/>
              <a:t>8</a:t>
            </a:fld>
            <a:r>
              <a:rPr lang="en-US" altLang="en-US" sz="1200">
                <a:solidFill>
                  <a:srgbClr val="898989"/>
                </a:solidFill>
              </a:rPr>
              <a:t>/47</a:t>
            </a:r>
          </a:p>
        </p:txBody>
      </p:sp>
      <p:sp>
        <p:nvSpPr>
          <p:cNvPr id="10244" name="Rectangle 3">
            <a:extLst>
              <a:ext uri="{FF2B5EF4-FFF2-40B4-BE49-F238E27FC236}">
                <a16:creationId xmlns:a16="http://schemas.microsoft.com/office/drawing/2014/main" id="{4979C02E-007B-49ED-AD45-BAC9A8A57870}"/>
              </a:ext>
            </a:extLst>
          </p:cNvPr>
          <p:cNvSpPr>
            <a:spLocks noGrp="1"/>
          </p:cNvSpPr>
          <p:nvPr>
            <p:ph type="body" sz="half" idx="1"/>
          </p:nvPr>
        </p:nvSpPr>
        <p:spPr>
          <a:xfrm>
            <a:off x="457200" y="1157288"/>
            <a:ext cx="8229600" cy="519112"/>
          </a:xfrm>
          <a:noFill/>
        </p:spPr>
        <p:txBody>
          <a:bodyPr>
            <a:spAutoFit/>
          </a:bodyPr>
          <a:lstStyle/>
          <a:p>
            <a:pPr>
              <a:buFont typeface="Arial" panose="020B0604020202020204" pitchFamily="34" charset="0"/>
              <a:buNone/>
            </a:pPr>
            <a:r>
              <a:rPr lang="en-US" altLang="en-US" sz="2800"/>
              <a:t>Step 3: compare p[3] with S[3]       </a:t>
            </a:r>
          </a:p>
        </p:txBody>
      </p:sp>
      <p:sp>
        <p:nvSpPr>
          <p:cNvPr id="10245" name="Text Box 4">
            <a:extLst>
              <a:ext uri="{FF2B5EF4-FFF2-40B4-BE49-F238E27FC236}">
                <a16:creationId xmlns:a16="http://schemas.microsoft.com/office/drawing/2014/main" id="{4D455E3C-CAF2-48A8-89A8-5D520184DD6C}"/>
              </a:ext>
            </a:extLst>
          </p:cNvPr>
          <p:cNvSpPr txBox="1">
            <a:spLocks noChangeArrowheads="1"/>
          </p:cNvSpPr>
          <p:nvPr/>
        </p:nvSpPr>
        <p:spPr bwMode="auto">
          <a:xfrm>
            <a:off x="1752600" y="1295400"/>
            <a:ext cx="472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sp>
        <p:nvSpPr>
          <p:cNvPr id="10246" name="Text Box 5">
            <a:extLst>
              <a:ext uri="{FF2B5EF4-FFF2-40B4-BE49-F238E27FC236}">
                <a16:creationId xmlns:a16="http://schemas.microsoft.com/office/drawing/2014/main" id="{90EB00F5-E03E-4D4B-AA24-86FD4CBC3BC2}"/>
              </a:ext>
            </a:extLst>
          </p:cNvPr>
          <p:cNvSpPr txBox="1">
            <a:spLocks noChangeArrowheads="1"/>
          </p:cNvSpPr>
          <p:nvPr/>
        </p:nvSpPr>
        <p:spPr bwMode="auto">
          <a:xfrm>
            <a:off x="912813" y="31686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p</a:t>
            </a:r>
          </a:p>
        </p:txBody>
      </p:sp>
      <p:graphicFrame>
        <p:nvGraphicFramePr>
          <p:cNvPr id="408582" name="Group 6">
            <a:extLst>
              <a:ext uri="{FF2B5EF4-FFF2-40B4-BE49-F238E27FC236}">
                <a16:creationId xmlns:a16="http://schemas.microsoft.com/office/drawing/2014/main" id="{7891BD56-971A-4E61-86EB-C69647917105}"/>
              </a:ext>
            </a:extLst>
          </p:cNvPr>
          <p:cNvGraphicFramePr>
            <a:graphicFrameLocks noGrp="1"/>
          </p:cNvGraphicFramePr>
          <p:nvPr>
            <p:ph sz="quarter" idx="3"/>
          </p:nvPr>
        </p:nvGraphicFramePr>
        <p:xfrm>
          <a:off x="1600200" y="3168650"/>
          <a:ext cx="1524000" cy="6096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259" name="Text Box 18">
            <a:extLst>
              <a:ext uri="{FF2B5EF4-FFF2-40B4-BE49-F238E27FC236}">
                <a16:creationId xmlns:a16="http://schemas.microsoft.com/office/drawing/2014/main" id="{17DE9AA2-3FF1-46B1-BF0B-ABCD29C6CD70}"/>
              </a:ext>
            </a:extLst>
          </p:cNvPr>
          <p:cNvSpPr txBox="1">
            <a:spLocks noChangeArrowheads="1"/>
          </p:cNvSpPr>
          <p:nvPr/>
        </p:nvSpPr>
        <p:spPr bwMode="auto">
          <a:xfrm>
            <a:off x="2209800" y="3854450"/>
            <a:ext cx="2287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600" i="1"/>
              <a:t>Mismatch occurs here..</a:t>
            </a:r>
          </a:p>
        </p:txBody>
      </p:sp>
      <p:sp>
        <p:nvSpPr>
          <p:cNvPr id="10260" name="Text Box 19">
            <a:extLst>
              <a:ext uri="{FF2B5EF4-FFF2-40B4-BE49-F238E27FC236}">
                <a16:creationId xmlns:a16="http://schemas.microsoft.com/office/drawing/2014/main" id="{51F93C66-6960-4D6C-B5BA-CE330E301947}"/>
              </a:ext>
            </a:extLst>
          </p:cNvPr>
          <p:cNvSpPr txBox="1">
            <a:spLocks noChangeArrowheads="1"/>
          </p:cNvSpPr>
          <p:nvPr/>
        </p:nvSpPr>
        <p:spPr bwMode="auto">
          <a:xfrm>
            <a:off x="457200" y="4267200"/>
            <a:ext cx="7721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000"/>
              <a:t>Since mismatch is detected, shift p one position to the left and </a:t>
            </a:r>
          </a:p>
          <a:p>
            <a:pPr eaLnBrk="1" hangingPunct="1"/>
            <a:r>
              <a:rPr lang="en-US" altLang="en-US" sz="2000"/>
              <a:t>perform steps analogous to those from step 1 to step 3. At position </a:t>
            </a:r>
          </a:p>
          <a:p>
            <a:pPr eaLnBrk="1" hangingPunct="1"/>
            <a:r>
              <a:rPr lang="en-US" altLang="en-US" sz="2000"/>
              <a:t>where mismatch is detected, shift p one position to the right and </a:t>
            </a:r>
          </a:p>
          <a:p>
            <a:pPr eaLnBrk="1" hangingPunct="1"/>
            <a:r>
              <a:rPr lang="en-US" altLang="en-US" sz="2000"/>
              <a:t>repeat matching procedure. </a:t>
            </a:r>
          </a:p>
        </p:txBody>
      </p:sp>
      <p:graphicFrame>
        <p:nvGraphicFramePr>
          <p:cNvPr id="408597" name="Group 21">
            <a:extLst>
              <a:ext uri="{FF2B5EF4-FFF2-40B4-BE49-F238E27FC236}">
                <a16:creationId xmlns:a16="http://schemas.microsoft.com/office/drawing/2014/main" id="{BB43942C-DDDC-4B29-88E0-36DA57C1A5CC}"/>
              </a:ext>
            </a:extLst>
          </p:cNvPr>
          <p:cNvGraphicFramePr>
            <a:graphicFrameLocks noGrp="1"/>
          </p:cNvGraphicFramePr>
          <p:nvPr/>
        </p:nvGraphicFramePr>
        <p:xfrm>
          <a:off x="1600200" y="1949450"/>
          <a:ext cx="5029200" cy="685800"/>
        </p:xfrm>
        <a:graphic>
          <a:graphicData uri="http://schemas.openxmlformats.org/drawingml/2006/table">
            <a:tbl>
              <a:tblPr/>
              <a:tblGrid>
                <a:gridCol w="385763">
                  <a:extLst>
                    <a:ext uri="{9D8B030D-6E8A-4147-A177-3AD203B41FA5}">
                      <a16:colId xmlns:a16="http://schemas.microsoft.com/office/drawing/2014/main" val="20000"/>
                    </a:ext>
                  </a:extLst>
                </a:gridCol>
                <a:gridCol w="388937">
                  <a:extLst>
                    <a:ext uri="{9D8B030D-6E8A-4147-A177-3AD203B41FA5}">
                      <a16:colId xmlns:a16="http://schemas.microsoft.com/office/drawing/2014/main" val="20001"/>
                    </a:ext>
                  </a:extLst>
                </a:gridCol>
                <a:gridCol w="385763">
                  <a:extLst>
                    <a:ext uri="{9D8B030D-6E8A-4147-A177-3AD203B41FA5}">
                      <a16:colId xmlns:a16="http://schemas.microsoft.com/office/drawing/2014/main" val="20002"/>
                    </a:ext>
                  </a:extLst>
                </a:gridCol>
                <a:gridCol w="387350">
                  <a:extLst>
                    <a:ext uri="{9D8B030D-6E8A-4147-A177-3AD203B41FA5}">
                      <a16:colId xmlns:a16="http://schemas.microsoft.com/office/drawing/2014/main" val="20003"/>
                    </a:ext>
                  </a:extLst>
                </a:gridCol>
                <a:gridCol w="387350">
                  <a:extLst>
                    <a:ext uri="{9D8B030D-6E8A-4147-A177-3AD203B41FA5}">
                      <a16:colId xmlns:a16="http://schemas.microsoft.com/office/drawing/2014/main" val="20004"/>
                    </a:ext>
                  </a:extLst>
                </a:gridCol>
                <a:gridCol w="385762">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85763">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87350">
                  <a:extLst>
                    <a:ext uri="{9D8B030D-6E8A-4147-A177-3AD203B41FA5}">
                      <a16:colId xmlns:a16="http://schemas.microsoft.com/office/drawing/2014/main" val="20009"/>
                    </a:ext>
                  </a:extLst>
                </a:gridCol>
                <a:gridCol w="385762">
                  <a:extLst>
                    <a:ext uri="{9D8B030D-6E8A-4147-A177-3AD203B41FA5}">
                      <a16:colId xmlns:a16="http://schemas.microsoft.com/office/drawing/2014/main" val="20010"/>
                    </a:ext>
                  </a:extLst>
                </a:gridCol>
                <a:gridCol w="388938">
                  <a:extLst>
                    <a:ext uri="{9D8B030D-6E8A-4147-A177-3AD203B41FA5}">
                      <a16:colId xmlns:a16="http://schemas.microsoft.com/office/drawing/2014/main" val="20011"/>
                    </a:ext>
                  </a:extLst>
                </a:gridCol>
                <a:gridCol w="385762">
                  <a:extLst>
                    <a:ext uri="{9D8B030D-6E8A-4147-A177-3AD203B41FA5}">
                      <a16:colId xmlns:a16="http://schemas.microsoft.com/office/drawing/2014/main" val="20012"/>
                    </a:ext>
                  </a:extLst>
                </a:gridCol>
              </a:tblGrid>
              <a:tr h="6858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1B893">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291" name="Line 51">
            <a:extLst>
              <a:ext uri="{FF2B5EF4-FFF2-40B4-BE49-F238E27FC236}">
                <a16:creationId xmlns:a16="http://schemas.microsoft.com/office/drawing/2014/main" id="{DB5D91D6-88E4-4AE2-9B6E-154622D5161A}"/>
              </a:ext>
            </a:extLst>
          </p:cNvPr>
          <p:cNvSpPr>
            <a:spLocks noChangeShapeType="1"/>
          </p:cNvSpPr>
          <p:nvPr/>
        </p:nvSpPr>
        <p:spPr bwMode="auto">
          <a:xfrm flipV="1">
            <a:off x="2514600" y="263525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92" name="Rectangle 52">
            <a:extLst>
              <a:ext uri="{FF2B5EF4-FFF2-40B4-BE49-F238E27FC236}">
                <a16:creationId xmlns:a16="http://schemas.microsoft.com/office/drawing/2014/main" id="{7AC19F76-8DD6-4DE1-A800-7B7095470A65}"/>
              </a:ext>
            </a:extLst>
          </p:cNvPr>
          <p:cNvSpPr>
            <a:spLocks/>
          </p:cNvSpPr>
          <p:nvPr/>
        </p:nvSpPr>
        <p:spPr bwMode="auto">
          <a:xfrm>
            <a:off x="457200" y="3810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b="1">
                <a:solidFill>
                  <a:srgbClr val="CC3300"/>
                </a:solidFill>
                <a:latin typeface="Calibri" panose="020F0502020204030204" pitchFamily="34" charset="0"/>
              </a:rPr>
              <a:t>Brute-Force algorithm demo - 3</a:t>
            </a:r>
          </a:p>
        </p:txBody>
      </p:sp>
      <p:sp>
        <p:nvSpPr>
          <p:cNvPr id="10293" name="Text Box 53">
            <a:extLst>
              <a:ext uri="{FF2B5EF4-FFF2-40B4-BE49-F238E27FC236}">
                <a16:creationId xmlns:a16="http://schemas.microsoft.com/office/drawing/2014/main" id="{B0E1CBFC-9BC7-42E4-BA42-D77B4DA780C3}"/>
              </a:ext>
            </a:extLst>
          </p:cNvPr>
          <p:cNvSpPr txBox="1">
            <a:spLocks noChangeArrowheads="1"/>
          </p:cNvSpPr>
          <p:nvPr/>
        </p:nvSpPr>
        <p:spPr bwMode="auto">
          <a:xfrm>
            <a:off x="838200" y="19812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6">
            <a:extLst>
              <a:ext uri="{FF2B5EF4-FFF2-40B4-BE49-F238E27FC236}">
                <a16:creationId xmlns:a16="http://schemas.microsoft.com/office/drawing/2014/main" id="{0D323A28-DC3E-42EC-B4AB-C706F84D0DF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1267" name="Slide Number Placeholder 7">
            <a:extLst>
              <a:ext uri="{FF2B5EF4-FFF2-40B4-BE49-F238E27FC236}">
                <a16:creationId xmlns:a16="http://schemas.microsoft.com/office/drawing/2014/main" id="{1BFB1C55-B874-4B0D-BE9C-FF70BFB7EE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D922F547-3CC9-4EFB-95BB-AEF1604F5549}" type="slidenum">
              <a:rPr lang="en-US" altLang="en-US" sz="1200">
                <a:solidFill>
                  <a:srgbClr val="898989"/>
                </a:solidFill>
              </a:rPr>
              <a:pPr eaLnBrk="1" hangingPunct="1"/>
              <a:t>9</a:t>
            </a:fld>
            <a:r>
              <a:rPr lang="en-US" altLang="en-US" sz="1200">
                <a:solidFill>
                  <a:srgbClr val="898989"/>
                </a:solidFill>
              </a:rPr>
              <a:t>/47</a:t>
            </a:r>
          </a:p>
        </p:txBody>
      </p:sp>
      <p:graphicFrame>
        <p:nvGraphicFramePr>
          <p:cNvPr id="409604" name="Group 4">
            <a:extLst>
              <a:ext uri="{FF2B5EF4-FFF2-40B4-BE49-F238E27FC236}">
                <a16:creationId xmlns:a16="http://schemas.microsoft.com/office/drawing/2014/main" id="{9D928782-58C8-4EFD-BE9F-4F714C314D07}"/>
              </a:ext>
            </a:extLst>
          </p:cNvPr>
          <p:cNvGraphicFramePr>
            <a:graphicFrameLocks noGrp="1"/>
          </p:cNvGraphicFramePr>
          <p:nvPr>
            <p:ph sz="quarter" idx="2"/>
          </p:nvPr>
        </p:nvGraphicFramePr>
        <p:xfrm>
          <a:off x="1676400" y="854075"/>
          <a:ext cx="4419600" cy="609600"/>
        </p:xfrm>
        <a:graphic>
          <a:graphicData uri="http://schemas.openxmlformats.org/drawingml/2006/table">
            <a:tbl>
              <a:tblPr/>
              <a:tblGrid>
                <a:gridCol w="338138">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38137">
                  <a:extLst>
                    <a:ext uri="{9D8B030D-6E8A-4147-A177-3AD203B41FA5}">
                      <a16:colId xmlns:a16="http://schemas.microsoft.com/office/drawing/2014/main" val="20002"/>
                    </a:ext>
                  </a:extLst>
                </a:gridCol>
                <a:gridCol w="341313">
                  <a:extLst>
                    <a:ext uri="{9D8B030D-6E8A-4147-A177-3AD203B41FA5}">
                      <a16:colId xmlns:a16="http://schemas.microsoft.com/office/drawing/2014/main" val="20003"/>
                    </a:ext>
                  </a:extLst>
                </a:gridCol>
                <a:gridCol w="339725">
                  <a:extLst>
                    <a:ext uri="{9D8B030D-6E8A-4147-A177-3AD203B41FA5}">
                      <a16:colId xmlns:a16="http://schemas.microsoft.com/office/drawing/2014/main" val="20004"/>
                    </a:ext>
                  </a:extLst>
                </a:gridCol>
                <a:gridCol w="339725">
                  <a:extLst>
                    <a:ext uri="{9D8B030D-6E8A-4147-A177-3AD203B41FA5}">
                      <a16:colId xmlns:a16="http://schemas.microsoft.com/office/drawing/2014/main" val="20005"/>
                    </a:ext>
                  </a:extLst>
                </a:gridCol>
                <a:gridCol w="295275">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39725">
                  <a:extLst>
                    <a:ext uri="{9D8B030D-6E8A-4147-A177-3AD203B41FA5}">
                      <a16:colId xmlns:a16="http://schemas.microsoft.com/office/drawing/2014/main" val="20008"/>
                    </a:ext>
                  </a:extLst>
                </a:gridCol>
                <a:gridCol w="341312">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38137">
                  <a:extLst>
                    <a:ext uri="{9D8B030D-6E8A-4147-A177-3AD203B41FA5}">
                      <a16:colId xmlns:a16="http://schemas.microsoft.com/office/drawing/2014/main" val="20012"/>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298" name="Text Box 34">
            <a:extLst>
              <a:ext uri="{FF2B5EF4-FFF2-40B4-BE49-F238E27FC236}">
                <a16:creationId xmlns:a16="http://schemas.microsoft.com/office/drawing/2014/main" id="{A5B1B48E-A679-4D1F-9A9B-4CCDE15FE617}"/>
              </a:ext>
            </a:extLst>
          </p:cNvPr>
          <p:cNvSpPr txBox="1">
            <a:spLocks noChangeArrowheads="1"/>
          </p:cNvSpPr>
          <p:nvPr/>
        </p:nvSpPr>
        <p:spPr bwMode="auto">
          <a:xfrm>
            <a:off x="1965325" y="533400"/>
            <a:ext cx="5807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sp>
        <p:nvSpPr>
          <p:cNvPr id="11299" name="Text Box 35">
            <a:extLst>
              <a:ext uri="{FF2B5EF4-FFF2-40B4-BE49-F238E27FC236}">
                <a16:creationId xmlns:a16="http://schemas.microsoft.com/office/drawing/2014/main" id="{AAEB2E6D-9B86-40DE-9D42-AF91BDF9D951}"/>
              </a:ext>
            </a:extLst>
          </p:cNvPr>
          <p:cNvSpPr txBox="1">
            <a:spLocks noChangeArrowheads="1"/>
          </p:cNvSpPr>
          <p:nvPr/>
        </p:nvSpPr>
        <p:spPr bwMode="auto">
          <a:xfrm>
            <a:off x="762000" y="19494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p</a:t>
            </a:r>
          </a:p>
        </p:txBody>
      </p:sp>
      <p:sp>
        <p:nvSpPr>
          <p:cNvPr id="11300" name="Text Box 36">
            <a:extLst>
              <a:ext uri="{FF2B5EF4-FFF2-40B4-BE49-F238E27FC236}">
                <a16:creationId xmlns:a16="http://schemas.microsoft.com/office/drawing/2014/main" id="{FBBFEED9-A009-48E5-B2E5-72D54F1076AF}"/>
              </a:ext>
            </a:extLst>
          </p:cNvPr>
          <p:cNvSpPr txBox="1">
            <a:spLocks noChangeArrowheads="1"/>
          </p:cNvSpPr>
          <p:nvPr/>
        </p:nvSpPr>
        <p:spPr bwMode="auto">
          <a:xfrm>
            <a:off x="1752600" y="609600"/>
            <a:ext cx="4054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sz="1800"/>
          </a:p>
        </p:txBody>
      </p:sp>
      <p:graphicFrame>
        <p:nvGraphicFramePr>
          <p:cNvPr id="409637" name="Group 37">
            <a:extLst>
              <a:ext uri="{FF2B5EF4-FFF2-40B4-BE49-F238E27FC236}">
                <a16:creationId xmlns:a16="http://schemas.microsoft.com/office/drawing/2014/main" id="{F6411CED-7EAF-4B05-B8F3-B245F766312F}"/>
              </a:ext>
            </a:extLst>
          </p:cNvPr>
          <p:cNvGraphicFramePr>
            <a:graphicFrameLocks noGrp="1"/>
          </p:cNvGraphicFramePr>
          <p:nvPr>
            <p:ph sz="quarter" idx="3"/>
          </p:nvPr>
        </p:nvGraphicFramePr>
        <p:xfrm>
          <a:off x="2743200" y="1997075"/>
          <a:ext cx="1295400" cy="517525"/>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a:ln>
                            <a:noFill/>
                          </a:ln>
                          <a:solidFill>
                            <a:schemeClr val="tx1"/>
                          </a:solidFill>
                          <a:effectLst/>
                          <a:latin typeface="Calibri" pitchFamily="34" charset="0"/>
                        </a:rPr>
                        <a:t>a</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bl>
          </a:graphicData>
        </a:graphic>
      </p:graphicFrame>
      <p:sp>
        <p:nvSpPr>
          <p:cNvPr id="11313" name="Line 49">
            <a:extLst>
              <a:ext uri="{FF2B5EF4-FFF2-40B4-BE49-F238E27FC236}">
                <a16:creationId xmlns:a16="http://schemas.microsoft.com/office/drawing/2014/main" id="{DF56D397-873E-416C-AC5A-85104F82E74F}"/>
              </a:ext>
            </a:extLst>
          </p:cNvPr>
          <p:cNvSpPr>
            <a:spLocks noChangeShapeType="1"/>
          </p:cNvSpPr>
          <p:nvPr/>
        </p:nvSpPr>
        <p:spPr bwMode="auto">
          <a:xfrm flipV="1">
            <a:off x="2895600" y="14636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4" name="Line 50">
            <a:extLst>
              <a:ext uri="{FF2B5EF4-FFF2-40B4-BE49-F238E27FC236}">
                <a16:creationId xmlns:a16="http://schemas.microsoft.com/office/drawing/2014/main" id="{08BED98A-5F64-4540-8887-51C186A7505F}"/>
              </a:ext>
            </a:extLst>
          </p:cNvPr>
          <p:cNvSpPr>
            <a:spLocks noChangeShapeType="1"/>
          </p:cNvSpPr>
          <p:nvPr/>
        </p:nvSpPr>
        <p:spPr bwMode="auto">
          <a:xfrm flipV="1">
            <a:off x="3200400" y="14636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5" name="Line 51">
            <a:extLst>
              <a:ext uri="{FF2B5EF4-FFF2-40B4-BE49-F238E27FC236}">
                <a16:creationId xmlns:a16="http://schemas.microsoft.com/office/drawing/2014/main" id="{CE32246D-0EED-4EF5-8763-A68B337288BD}"/>
              </a:ext>
            </a:extLst>
          </p:cNvPr>
          <p:cNvSpPr>
            <a:spLocks noChangeShapeType="1"/>
          </p:cNvSpPr>
          <p:nvPr/>
        </p:nvSpPr>
        <p:spPr bwMode="auto">
          <a:xfrm flipV="1">
            <a:off x="3505200" y="14636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6" name="Line 52">
            <a:extLst>
              <a:ext uri="{FF2B5EF4-FFF2-40B4-BE49-F238E27FC236}">
                <a16:creationId xmlns:a16="http://schemas.microsoft.com/office/drawing/2014/main" id="{99642BEF-F47C-46B2-87E7-C4A8630CC163}"/>
              </a:ext>
            </a:extLst>
          </p:cNvPr>
          <p:cNvSpPr>
            <a:spLocks noChangeShapeType="1"/>
          </p:cNvSpPr>
          <p:nvPr/>
        </p:nvSpPr>
        <p:spPr bwMode="auto">
          <a:xfrm flipV="1">
            <a:off x="3886200" y="14636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7" name="Text Box 53">
            <a:extLst>
              <a:ext uri="{FF2B5EF4-FFF2-40B4-BE49-F238E27FC236}">
                <a16:creationId xmlns:a16="http://schemas.microsoft.com/office/drawing/2014/main" id="{79BB5843-C3B1-4F4D-9FE1-DE5C2EBC6E48}"/>
              </a:ext>
            </a:extLst>
          </p:cNvPr>
          <p:cNvSpPr txBox="1">
            <a:spLocks noChangeArrowheads="1"/>
          </p:cNvSpPr>
          <p:nvPr/>
        </p:nvSpPr>
        <p:spPr bwMode="auto">
          <a:xfrm>
            <a:off x="228600" y="2616200"/>
            <a:ext cx="86868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a:t>Finally, a match would be found after shifting p three times to the right side.</a:t>
            </a:r>
          </a:p>
          <a:p>
            <a:pPr eaLnBrk="1" hangingPunct="1"/>
            <a:endParaRPr lang="en-US" altLang="en-US" sz="1800" u="sng"/>
          </a:p>
          <a:p>
            <a:pPr eaLnBrk="1" hangingPunct="1"/>
            <a:r>
              <a:rPr lang="en-US" altLang="en-US" sz="1800" u="sng"/>
              <a:t>Drawbacks of this approach:</a:t>
            </a:r>
            <a:r>
              <a:rPr lang="en-US" altLang="en-US" sz="1800"/>
              <a:t> if m is the length of pattern p and n the length of string S, the matching time is of the order O(mn).  This is a certainly a very slow running algorithm. </a:t>
            </a:r>
          </a:p>
          <a:p>
            <a:pPr eaLnBrk="1" hangingPunct="1"/>
            <a:r>
              <a:rPr lang="en-US" altLang="en-US" sz="1800"/>
              <a:t>What makes this approach so slow is the fact that elements of S with which comparisons had been performed earlier are involved again and again in comparisons in some future iterations. For example:  when mismatch is detected for the first time in comparison of p[3] with S[3], pattern p would be moved one position to the right and matching procedure would resume from here. Here the first comparison that would take place would be between p[0]=a and S[1]=b. It should be noted here that S[1]=b had been previously involved in a comparison in step 2. this is a repetitive use of S[1] in another comparison. </a:t>
            </a:r>
          </a:p>
          <a:p>
            <a:pPr eaLnBrk="1" hangingPunct="1"/>
            <a:r>
              <a:rPr lang="en-US" altLang="en-US" sz="1800"/>
              <a:t>It is these repetitive  comparisons that lead to the runtime of O(mn).</a:t>
            </a:r>
          </a:p>
        </p:txBody>
      </p:sp>
      <p:sp>
        <p:nvSpPr>
          <p:cNvPr id="11318" name="Text Box 55">
            <a:extLst>
              <a:ext uri="{FF2B5EF4-FFF2-40B4-BE49-F238E27FC236}">
                <a16:creationId xmlns:a16="http://schemas.microsoft.com/office/drawing/2014/main" id="{D0D6B2D5-733F-4154-8B08-DA39C23BF5AC}"/>
              </a:ext>
            </a:extLst>
          </p:cNvPr>
          <p:cNvSpPr txBox="1">
            <a:spLocks noChangeArrowheads="1"/>
          </p:cNvSpPr>
          <p:nvPr/>
        </p:nvSpPr>
        <p:spPr bwMode="auto">
          <a:xfrm>
            <a:off x="838200" y="866775"/>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800"/>
              <a:t>S</a:t>
            </a:r>
          </a:p>
        </p:txBody>
      </p:sp>
      <p:sp>
        <p:nvSpPr>
          <p:cNvPr id="11319" name="Rectangle 56">
            <a:extLst>
              <a:ext uri="{FF2B5EF4-FFF2-40B4-BE49-F238E27FC236}">
                <a16:creationId xmlns:a16="http://schemas.microsoft.com/office/drawing/2014/main" id="{2807DFFF-ECE6-4AF1-BD34-DE2664BFBC9A}"/>
              </a:ext>
            </a:extLst>
          </p:cNvPr>
          <p:cNvSpPr>
            <a:spLocks/>
          </p:cNvSpPr>
          <p:nvPr/>
        </p:nvSpPr>
        <p:spPr bwMode="auto">
          <a:xfrm>
            <a:off x="457200" y="762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en-US" altLang="en-US" b="1">
                <a:solidFill>
                  <a:srgbClr val="CC3300"/>
                </a:solidFill>
                <a:latin typeface="Calibri" panose="020F0502020204030204" pitchFamily="34" charset="0"/>
              </a:rPr>
              <a:t>Brute-Force algorithm demo - 4</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3590</TotalTime>
  <Words>4223</Words>
  <Application>Microsoft Office PowerPoint</Application>
  <PresentationFormat>On-screen Show (4:3)</PresentationFormat>
  <Paragraphs>850</Paragraphs>
  <Slides>40</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Arial</vt:lpstr>
      <vt:lpstr>Calibri</vt:lpstr>
      <vt:lpstr>Times New Roman</vt:lpstr>
      <vt:lpstr>Symbol</vt:lpstr>
      <vt:lpstr>Arial Unicode MS</vt:lpstr>
      <vt:lpstr>Courier New</vt:lpstr>
      <vt:lpstr>MS PGothic</vt:lpstr>
      <vt:lpstr>Office Theme</vt:lpstr>
      <vt:lpstr>Microsoft Equation 2.0</vt:lpstr>
      <vt:lpstr>8. Text Processing </vt:lpstr>
      <vt:lpstr>PowerPoint Presentation</vt:lpstr>
      <vt:lpstr>Abundance of Digitized Text</vt:lpstr>
      <vt:lpstr>The problem of String Matching</vt:lpstr>
      <vt:lpstr>Brute-Force algorithm</vt:lpstr>
      <vt:lpstr>PowerPoint Presentation</vt:lpstr>
      <vt:lpstr>PowerPoint Presentation</vt:lpstr>
      <vt:lpstr>PowerPoint Presentation</vt:lpstr>
      <vt:lpstr>PowerPoint Presentation</vt:lpstr>
      <vt:lpstr>The Knuth-Morris-Pratt (KMP) Algorithm - 1</vt:lpstr>
      <vt:lpstr>The Knuth-Morris-Pratt Algorithm - 2</vt:lpstr>
      <vt:lpstr>The Knuth-Morris-Pratt Algorithm - 3</vt:lpstr>
      <vt:lpstr>The Knuth-Morris-Pratt Algorithm - 4</vt:lpstr>
      <vt:lpstr>The Knuth-Morris-Pratt Algorithm - 5</vt:lpstr>
      <vt:lpstr>The KMP Algorithm examples</vt:lpstr>
      <vt:lpstr>Data Compression - 1</vt:lpstr>
      <vt:lpstr>PowerPoint Presentation</vt:lpstr>
      <vt:lpstr>Compress data by decoding symbols contained in it (lossless compression)</vt:lpstr>
      <vt:lpstr>Uniquely Decodable Codes</vt:lpstr>
      <vt:lpstr>Prefix Codes</vt:lpstr>
      <vt:lpstr>Average Length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Lempel-Ziv Compression</vt:lpstr>
      <vt:lpstr>PowerPoint Presentation</vt:lpstr>
      <vt:lpstr>LZW Algorithm - Encoding process demo</vt:lpstr>
      <vt:lpstr>Run-Length Encoding</vt:lpstr>
      <vt:lpstr>Summary</vt:lpstr>
      <vt:lpstr>Reading at home</vt:lpstr>
      <vt:lpstr>LZW  Decoding Algorithm</vt:lpstr>
      <vt:lpstr>LZW Algorithm - Decoding process demo</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JAD-Session 4: Objects and Classes</dc:title>
  <dc:creator>Phan Truong Lam</dc:creator>
  <cp:lastModifiedBy>Nguyen Dang Loc</cp:lastModifiedBy>
  <cp:revision>288</cp:revision>
  <dcterms:created xsi:type="dcterms:W3CDTF">2007-08-21T04:43:22Z</dcterms:created>
  <dcterms:modified xsi:type="dcterms:W3CDTF">2021-09-06T07:32:54Z</dcterms:modified>
</cp:coreProperties>
</file>