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8"/>
  </p:notesMasterIdLst>
  <p:sldIdLst>
    <p:sldId id="428" r:id="rId2"/>
    <p:sldId id="431" r:id="rId3"/>
    <p:sldId id="432" r:id="rId4"/>
    <p:sldId id="433"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8" r:id="rId20"/>
    <p:sldId id="449" r:id="rId21"/>
    <p:sldId id="450" r:id="rId22"/>
    <p:sldId id="451" r:id="rId23"/>
    <p:sldId id="452" r:id="rId24"/>
    <p:sldId id="453" r:id="rId25"/>
    <p:sldId id="454" r:id="rId26"/>
    <p:sldId id="455" r:id="rId27"/>
    <p:sldId id="456" r:id="rId28"/>
    <p:sldId id="457" r:id="rId29"/>
    <p:sldId id="458" r:id="rId30"/>
    <p:sldId id="459" r:id="rId31"/>
    <p:sldId id="460" r:id="rId32"/>
    <p:sldId id="461" r:id="rId33"/>
    <p:sldId id="462" r:id="rId34"/>
    <p:sldId id="463" r:id="rId35"/>
    <p:sldId id="464" r:id="rId36"/>
    <p:sldId id="465" r:id="rId37"/>
    <p:sldId id="466" r:id="rId38"/>
    <p:sldId id="467" r:id="rId39"/>
    <p:sldId id="468" r:id="rId40"/>
    <p:sldId id="469" r:id="rId41"/>
    <p:sldId id="470" r:id="rId42"/>
    <p:sldId id="471" r:id="rId43"/>
    <p:sldId id="472" r:id="rId44"/>
    <p:sldId id="473" r:id="rId45"/>
    <p:sldId id="474" r:id="rId46"/>
    <p:sldId id="475" r:id="rId47"/>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86323" autoAdjust="0"/>
  </p:normalViewPr>
  <p:slideViewPr>
    <p:cSldViewPr>
      <p:cViewPr varScale="1">
        <p:scale>
          <a:sx n="99" d="100"/>
          <a:sy n="99" d="100"/>
        </p:scale>
        <p:origin x="1836"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048371-510E-448E-AFEF-8A06770F3DC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0AF4470E-D058-4418-8475-CBBC55BFA8E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C91664DA-44FA-4747-A014-9A876278F8C8}" type="datetimeFigureOut">
              <a:rPr lang="en-US"/>
              <a:pPr>
                <a:defRPr/>
              </a:pPr>
              <a:t>10/6/2021</a:t>
            </a:fld>
            <a:endParaRPr lang="en-US"/>
          </a:p>
        </p:txBody>
      </p:sp>
      <p:sp>
        <p:nvSpPr>
          <p:cNvPr id="4" name="Slide Image Placeholder 3">
            <a:extLst>
              <a:ext uri="{FF2B5EF4-FFF2-40B4-BE49-F238E27FC236}">
                <a16:creationId xmlns:a16="http://schemas.microsoft.com/office/drawing/2014/main" id="{E6E09E14-4A74-417D-92CA-637AA8F3B92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DE9C924-9D8C-45CF-BD6F-A75236EEDDE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DCD12B5-5D7B-420D-B5F2-E1B3A592943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35D4EA74-66B8-4B3F-8B33-AB4F7C87920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0676EF30-35DD-4967-BAEF-1086F003639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0AB7CD3B-8299-49E0-A659-BB6E2DB06E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7" name="Rectangle 3">
            <a:extLst>
              <a:ext uri="{FF2B5EF4-FFF2-40B4-BE49-F238E27FC236}">
                <a16:creationId xmlns:a16="http://schemas.microsoft.com/office/drawing/2014/main" id="{8A6C6C9D-87E2-471C-B9E9-31276388D8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720AA8D1-3BB5-4C9D-BECE-FE3C6A36D0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5" name="Rectangle 3">
            <a:extLst>
              <a:ext uri="{FF2B5EF4-FFF2-40B4-BE49-F238E27FC236}">
                <a16:creationId xmlns:a16="http://schemas.microsoft.com/office/drawing/2014/main" id="{4D3B3179-C601-4E39-8881-6AB6ED1355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3B65E7D-D54E-4A95-91FD-16E6BDAD6BB4}"/>
              </a:ext>
            </a:extLst>
          </p:cNvPr>
          <p:cNvSpPr>
            <a:spLocks noGrp="1"/>
          </p:cNvSpPr>
          <p:nvPr>
            <p:ph type="dt" sz="half" idx="10"/>
          </p:nvPr>
        </p:nvSpPr>
        <p:spPr/>
        <p:txBody>
          <a:bodyPr/>
          <a:lstStyle>
            <a:lvl1pPr>
              <a:defRPr/>
            </a:lvl1pPr>
          </a:lstStyle>
          <a:p>
            <a:fld id="{27322497-22FD-49C8-AE13-6BBA440CC9CC}" type="datetime1">
              <a:rPr lang="en-US" altLang="en-US"/>
              <a:pPr/>
              <a:t>10/6/2021</a:t>
            </a:fld>
            <a:endParaRPr lang="en-US" altLang="en-US"/>
          </a:p>
        </p:txBody>
      </p:sp>
      <p:sp>
        <p:nvSpPr>
          <p:cNvPr id="5" name="Footer Placeholder 4">
            <a:extLst>
              <a:ext uri="{FF2B5EF4-FFF2-40B4-BE49-F238E27FC236}">
                <a16:creationId xmlns:a16="http://schemas.microsoft.com/office/drawing/2014/main" id="{CAF88881-6218-451B-998B-A8967B640AA3}"/>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FEB2D358-0333-49D5-AB2D-59C82CA69FD3}"/>
              </a:ext>
            </a:extLst>
          </p:cNvPr>
          <p:cNvSpPr>
            <a:spLocks noGrp="1"/>
          </p:cNvSpPr>
          <p:nvPr>
            <p:ph type="sldNum" sz="quarter" idx="12"/>
          </p:nvPr>
        </p:nvSpPr>
        <p:spPr/>
        <p:txBody>
          <a:bodyPr/>
          <a:lstStyle>
            <a:lvl1pPr>
              <a:defRPr/>
            </a:lvl1pPr>
          </a:lstStyle>
          <a:p>
            <a:fld id="{C3D6D0F2-C2A8-46F1-824F-10F278AE40DA}" type="slidenum">
              <a:rPr lang="en-US" altLang="en-US"/>
              <a:pPr/>
              <a:t>‹#›</a:t>
            </a:fld>
            <a:r>
              <a:rPr lang="en-US" altLang="en-US"/>
              <a:t>/47</a:t>
            </a:r>
          </a:p>
        </p:txBody>
      </p:sp>
    </p:spTree>
    <p:extLst>
      <p:ext uri="{BB962C8B-B14F-4D97-AF65-F5344CB8AC3E}">
        <p14:creationId xmlns:p14="http://schemas.microsoft.com/office/powerpoint/2010/main" val="411695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48F2F-34C1-4FF1-85D6-D082CA658DF7}"/>
              </a:ext>
            </a:extLst>
          </p:cNvPr>
          <p:cNvSpPr>
            <a:spLocks noGrp="1"/>
          </p:cNvSpPr>
          <p:nvPr>
            <p:ph type="dt" sz="half" idx="10"/>
          </p:nvPr>
        </p:nvSpPr>
        <p:spPr/>
        <p:txBody>
          <a:bodyPr/>
          <a:lstStyle>
            <a:lvl1pPr>
              <a:defRPr/>
            </a:lvl1pPr>
          </a:lstStyle>
          <a:p>
            <a:fld id="{38AC7597-9C39-43A3-9B83-D7BC4A675414}" type="datetime1">
              <a:rPr lang="en-US" altLang="en-US"/>
              <a:pPr/>
              <a:t>10/6/2021</a:t>
            </a:fld>
            <a:endParaRPr lang="en-US" altLang="en-US"/>
          </a:p>
        </p:txBody>
      </p:sp>
      <p:sp>
        <p:nvSpPr>
          <p:cNvPr id="5" name="Footer Placeholder 4">
            <a:extLst>
              <a:ext uri="{FF2B5EF4-FFF2-40B4-BE49-F238E27FC236}">
                <a16:creationId xmlns:a16="http://schemas.microsoft.com/office/drawing/2014/main" id="{541AA449-E516-4E27-8502-1F36DEF6B894}"/>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DA9D366F-BEBB-474C-A450-2E7890DADB22}"/>
              </a:ext>
            </a:extLst>
          </p:cNvPr>
          <p:cNvSpPr>
            <a:spLocks noGrp="1"/>
          </p:cNvSpPr>
          <p:nvPr>
            <p:ph type="sldNum" sz="quarter" idx="12"/>
          </p:nvPr>
        </p:nvSpPr>
        <p:spPr/>
        <p:txBody>
          <a:bodyPr/>
          <a:lstStyle>
            <a:lvl1pPr>
              <a:defRPr/>
            </a:lvl1pPr>
          </a:lstStyle>
          <a:p>
            <a:fld id="{666F9639-CB36-452B-A051-37CCDBA56243}" type="slidenum">
              <a:rPr lang="en-US" altLang="en-US"/>
              <a:pPr/>
              <a:t>‹#›</a:t>
            </a:fld>
            <a:r>
              <a:rPr lang="en-US" altLang="en-US"/>
              <a:t>/47</a:t>
            </a:r>
          </a:p>
        </p:txBody>
      </p:sp>
    </p:spTree>
    <p:extLst>
      <p:ext uri="{BB962C8B-B14F-4D97-AF65-F5344CB8AC3E}">
        <p14:creationId xmlns:p14="http://schemas.microsoft.com/office/powerpoint/2010/main" val="83981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ABFE0-60CE-4077-9E7E-C2119735CA1B}"/>
              </a:ext>
            </a:extLst>
          </p:cNvPr>
          <p:cNvSpPr>
            <a:spLocks noGrp="1"/>
          </p:cNvSpPr>
          <p:nvPr>
            <p:ph type="dt" sz="half" idx="10"/>
          </p:nvPr>
        </p:nvSpPr>
        <p:spPr/>
        <p:txBody>
          <a:bodyPr/>
          <a:lstStyle>
            <a:lvl1pPr>
              <a:defRPr/>
            </a:lvl1pPr>
          </a:lstStyle>
          <a:p>
            <a:fld id="{B46C6883-1E7B-4646-B951-A1661FF1D746}" type="datetime1">
              <a:rPr lang="en-US" altLang="en-US"/>
              <a:pPr/>
              <a:t>10/6/2021</a:t>
            </a:fld>
            <a:endParaRPr lang="en-US" altLang="en-US"/>
          </a:p>
        </p:txBody>
      </p:sp>
      <p:sp>
        <p:nvSpPr>
          <p:cNvPr id="5" name="Footer Placeholder 4">
            <a:extLst>
              <a:ext uri="{FF2B5EF4-FFF2-40B4-BE49-F238E27FC236}">
                <a16:creationId xmlns:a16="http://schemas.microsoft.com/office/drawing/2014/main" id="{3349EE77-5348-44B7-8232-E12DCE455D79}"/>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92C7FC59-8D9F-4CE2-8EE8-43D0FD364BE4}"/>
              </a:ext>
            </a:extLst>
          </p:cNvPr>
          <p:cNvSpPr>
            <a:spLocks noGrp="1"/>
          </p:cNvSpPr>
          <p:nvPr>
            <p:ph type="sldNum" sz="quarter" idx="12"/>
          </p:nvPr>
        </p:nvSpPr>
        <p:spPr/>
        <p:txBody>
          <a:bodyPr/>
          <a:lstStyle>
            <a:lvl1pPr>
              <a:defRPr/>
            </a:lvl1pPr>
          </a:lstStyle>
          <a:p>
            <a:fld id="{2DA9890E-1F88-4EE3-9185-8559401287CD}" type="slidenum">
              <a:rPr lang="en-US" altLang="en-US"/>
              <a:pPr/>
              <a:t>‹#›</a:t>
            </a:fld>
            <a:r>
              <a:rPr lang="en-US" altLang="en-US"/>
              <a:t>/47</a:t>
            </a:r>
          </a:p>
        </p:txBody>
      </p:sp>
    </p:spTree>
    <p:extLst>
      <p:ext uri="{BB962C8B-B14F-4D97-AF65-F5344CB8AC3E}">
        <p14:creationId xmlns:p14="http://schemas.microsoft.com/office/powerpoint/2010/main" val="22546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2A5C3-29E6-455B-AA96-A869F87768AB}"/>
              </a:ext>
            </a:extLst>
          </p:cNvPr>
          <p:cNvSpPr>
            <a:spLocks noGrp="1"/>
          </p:cNvSpPr>
          <p:nvPr>
            <p:ph type="dt" sz="half" idx="10"/>
          </p:nvPr>
        </p:nvSpPr>
        <p:spPr/>
        <p:txBody>
          <a:bodyPr/>
          <a:lstStyle>
            <a:lvl1pPr>
              <a:defRPr/>
            </a:lvl1pPr>
          </a:lstStyle>
          <a:p>
            <a:fld id="{899EBA9A-6682-462B-89D3-99F3940D7310}" type="datetime1">
              <a:rPr lang="en-US" altLang="en-US"/>
              <a:pPr/>
              <a:t>10/6/2021</a:t>
            </a:fld>
            <a:endParaRPr lang="en-US" altLang="en-US"/>
          </a:p>
        </p:txBody>
      </p:sp>
      <p:sp>
        <p:nvSpPr>
          <p:cNvPr id="5" name="Footer Placeholder 4">
            <a:extLst>
              <a:ext uri="{FF2B5EF4-FFF2-40B4-BE49-F238E27FC236}">
                <a16:creationId xmlns:a16="http://schemas.microsoft.com/office/drawing/2014/main" id="{BAA8EBB2-38C7-44EC-8334-C3D684FA5AD5}"/>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1C968130-D208-465D-BF9C-7C2E9399B4D2}"/>
              </a:ext>
            </a:extLst>
          </p:cNvPr>
          <p:cNvSpPr>
            <a:spLocks noGrp="1"/>
          </p:cNvSpPr>
          <p:nvPr>
            <p:ph type="sldNum" sz="quarter" idx="12"/>
          </p:nvPr>
        </p:nvSpPr>
        <p:spPr/>
        <p:txBody>
          <a:bodyPr/>
          <a:lstStyle>
            <a:lvl1pPr>
              <a:defRPr/>
            </a:lvl1pPr>
          </a:lstStyle>
          <a:p>
            <a:fld id="{7DB117FF-8F8B-4BC9-A6F9-35FA99D28056}" type="slidenum">
              <a:rPr lang="en-US" altLang="en-US"/>
              <a:pPr/>
              <a:t>‹#›</a:t>
            </a:fld>
            <a:r>
              <a:rPr lang="en-US" altLang="en-US"/>
              <a:t>/47</a:t>
            </a:r>
          </a:p>
        </p:txBody>
      </p:sp>
    </p:spTree>
    <p:extLst>
      <p:ext uri="{BB962C8B-B14F-4D97-AF65-F5344CB8AC3E}">
        <p14:creationId xmlns:p14="http://schemas.microsoft.com/office/powerpoint/2010/main" val="301110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A5AB9-73B6-458E-8E6F-6644A19AB474}"/>
              </a:ext>
            </a:extLst>
          </p:cNvPr>
          <p:cNvSpPr>
            <a:spLocks noGrp="1"/>
          </p:cNvSpPr>
          <p:nvPr>
            <p:ph type="dt" sz="half" idx="10"/>
          </p:nvPr>
        </p:nvSpPr>
        <p:spPr/>
        <p:txBody>
          <a:bodyPr/>
          <a:lstStyle>
            <a:lvl1pPr>
              <a:defRPr/>
            </a:lvl1pPr>
          </a:lstStyle>
          <a:p>
            <a:fld id="{90881A83-0436-428B-80ED-8D3AB80C58B4}" type="datetime1">
              <a:rPr lang="en-US" altLang="en-US"/>
              <a:pPr/>
              <a:t>10/6/2021</a:t>
            </a:fld>
            <a:endParaRPr lang="en-US" altLang="en-US"/>
          </a:p>
        </p:txBody>
      </p:sp>
      <p:sp>
        <p:nvSpPr>
          <p:cNvPr id="5" name="Footer Placeholder 4">
            <a:extLst>
              <a:ext uri="{FF2B5EF4-FFF2-40B4-BE49-F238E27FC236}">
                <a16:creationId xmlns:a16="http://schemas.microsoft.com/office/drawing/2014/main" id="{E345F20D-2E57-4AD5-8C5F-14213CC76AC6}"/>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9EE62FA8-CD8F-4E85-9E06-47297D576BD3}"/>
              </a:ext>
            </a:extLst>
          </p:cNvPr>
          <p:cNvSpPr>
            <a:spLocks noGrp="1"/>
          </p:cNvSpPr>
          <p:nvPr>
            <p:ph type="sldNum" sz="quarter" idx="12"/>
          </p:nvPr>
        </p:nvSpPr>
        <p:spPr/>
        <p:txBody>
          <a:bodyPr/>
          <a:lstStyle>
            <a:lvl1pPr>
              <a:defRPr/>
            </a:lvl1pPr>
          </a:lstStyle>
          <a:p>
            <a:fld id="{308E06A2-345E-4A8B-A628-29FA76D4C9F7}" type="slidenum">
              <a:rPr lang="en-US" altLang="en-US"/>
              <a:pPr/>
              <a:t>‹#›</a:t>
            </a:fld>
            <a:r>
              <a:rPr lang="en-US" altLang="en-US"/>
              <a:t>/47</a:t>
            </a:r>
          </a:p>
        </p:txBody>
      </p:sp>
    </p:spTree>
    <p:extLst>
      <p:ext uri="{BB962C8B-B14F-4D97-AF65-F5344CB8AC3E}">
        <p14:creationId xmlns:p14="http://schemas.microsoft.com/office/powerpoint/2010/main" val="354961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85FDC6C-5F2F-4E37-8435-0937E451D96F}"/>
              </a:ext>
            </a:extLst>
          </p:cNvPr>
          <p:cNvSpPr>
            <a:spLocks noGrp="1"/>
          </p:cNvSpPr>
          <p:nvPr>
            <p:ph type="dt" sz="half" idx="10"/>
          </p:nvPr>
        </p:nvSpPr>
        <p:spPr/>
        <p:txBody>
          <a:bodyPr/>
          <a:lstStyle>
            <a:lvl1pPr>
              <a:defRPr/>
            </a:lvl1pPr>
          </a:lstStyle>
          <a:p>
            <a:fld id="{FDE7ACD8-34AF-4407-A6DD-C68C3937B488}" type="datetime1">
              <a:rPr lang="en-US" altLang="en-US"/>
              <a:pPr/>
              <a:t>10/6/2021</a:t>
            </a:fld>
            <a:endParaRPr lang="en-US" altLang="en-US"/>
          </a:p>
        </p:txBody>
      </p:sp>
      <p:sp>
        <p:nvSpPr>
          <p:cNvPr id="6" name="Footer Placeholder 4">
            <a:extLst>
              <a:ext uri="{FF2B5EF4-FFF2-40B4-BE49-F238E27FC236}">
                <a16:creationId xmlns:a16="http://schemas.microsoft.com/office/drawing/2014/main" id="{F97F0A00-9B36-4458-893C-D5EDC8844A33}"/>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3441E73A-871B-4340-A6CF-C0B232DB22B9}"/>
              </a:ext>
            </a:extLst>
          </p:cNvPr>
          <p:cNvSpPr>
            <a:spLocks noGrp="1"/>
          </p:cNvSpPr>
          <p:nvPr>
            <p:ph type="sldNum" sz="quarter" idx="12"/>
          </p:nvPr>
        </p:nvSpPr>
        <p:spPr/>
        <p:txBody>
          <a:bodyPr/>
          <a:lstStyle>
            <a:lvl1pPr>
              <a:defRPr/>
            </a:lvl1pPr>
          </a:lstStyle>
          <a:p>
            <a:fld id="{35F7F442-23BC-4298-9AAD-917A5A4678E6}" type="slidenum">
              <a:rPr lang="en-US" altLang="en-US"/>
              <a:pPr/>
              <a:t>‹#›</a:t>
            </a:fld>
            <a:r>
              <a:rPr lang="en-US" altLang="en-US"/>
              <a:t>/47</a:t>
            </a:r>
          </a:p>
        </p:txBody>
      </p:sp>
    </p:spTree>
    <p:extLst>
      <p:ext uri="{BB962C8B-B14F-4D97-AF65-F5344CB8AC3E}">
        <p14:creationId xmlns:p14="http://schemas.microsoft.com/office/powerpoint/2010/main" val="221347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59A1A48-1B7F-404A-962A-01E96291A421}"/>
              </a:ext>
            </a:extLst>
          </p:cNvPr>
          <p:cNvSpPr>
            <a:spLocks noGrp="1"/>
          </p:cNvSpPr>
          <p:nvPr>
            <p:ph type="dt" sz="half" idx="10"/>
          </p:nvPr>
        </p:nvSpPr>
        <p:spPr/>
        <p:txBody>
          <a:bodyPr/>
          <a:lstStyle>
            <a:lvl1pPr>
              <a:defRPr/>
            </a:lvl1pPr>
          </a:lstStyle>
          <a:p>
            <a:fld id="{D732BCC6-892E-4322-80A8-841D54007C85}" type="datetime1">
              <a:rPr lang="en-US" altLang="en-US"/>
              <a:pPr/>
              <a:t>10/6/2021</a:t>
            </a:fld>
            <a:endParaRPr lang="en-US" altLang="en-US"/>
          </a:p>
        </p:txBody>
      </p:sp>
      <p:sp>
        <p:nvSpPr>
          <p:cNvPr id="8" name="Footer Placeholder 4">
            <a:extLst>
              <a:ext uri="{FF2B5EF4-FFF2-40B4-BE49-F238E27FC236}">
                <a16:creationId xmlns:a16="http://schemas.microsoft.com/office/drawing/2014/main" id="{D06994A8-716C-4B87-B481-CBD13B094C20}"/>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9" name="Slide Number Placeholder 5">
            <a:extLst>
              <a:ext uri="{FF2B5EF4-FFF2-40B4-BE49-F238E27FC236}">
                <a16:creationId xmlns:a16="http://schemas.microsoft.com/office/drawing/2014/main" id="{DC9E2E6B-7174-46EF-A871-DF8DF5173C99}"/>
              </a:ext>
            </a:extLst>
          </p:cNvPr>
          <p:cNvSpPr>
            <a:spLocks noGrp="1"/>
          </p:cNvSpPr>
          <p:nvPr>
            <p:ph type="sldNum" sz="quarter" idx="12"/>
          </p:nvPr>
        </p:nvSpPr>
        <p:spPr/>
        <p:txBody>
          <a:bodyPr/>
          <a:lstStyle>
            <a:lvl1pPr>
              <a:defRPr/>
            </a:lvl1pPr>
          </a:lstStyle>
          <a:p>
            <a:fld id="{F9BD4F0A-F615-4C82-8883-810F54302F54}" type="slidenum">
              <a:rPr lang="en-US" altLang="en-US"/>
              <a:pPr/>
              <a:t>‹#›</a:t>
            </a:fld>
            <a:r>
              <a:rPr lang="en-US" altLang="en-US"/>
              <a:t>/47</a:t>
            </a:r>
          </a:p>
        </p:txBody>
      </p:sp>
    </p:spTree>
    <p:extLst>
      <p:ext uri="{BB962C8B-B14F-4D97-AF65-F5344CB8AC3E}">
        <p14:creationId xmlns:p14="http://schemas.microsoft.com/office/powerpoint/2010/main" val="197037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0AC519F-144F-4FAA-9942-FCE59111715F}"/>
              </a:ext>
            </a:extLst>
          </p:cNvPr>
          <p:cNvSpPr>
            <a:spLocks noGrp="1"/>
          </p:cNvSpPr>
          <p:nvPr>
            <p:ph type="dt" sz="half" idx="10"/>
          </p:nvPr>
        </p:nvSpPr>
        <p:spPr/>
        <p:txBody>
          <a:bodyPr/>
          <a:lstStyle>
            <a:lvl1pPr>
              <a:defRPr/>
            </a:lvl1pPr>
          </a:lstStyle>
          <a:p>
            <a:fld id="{11E3A3C1-D682-4976-BE08-CB0AD9B73FC4}" type="datetime1">
              <a:rPr lang="en-US" altLang="en-US"/>
              <a:pPr/>
              <a:t>10/6/2021</a:t>
            </a:fld>
            <a:endParaRPr lang="en-US" altLang="en-US"/>
          </a:p>
        </p:txBody>
      </p:sp>
      <p:sp>
        <p:nvSpPr>
          <p:cNvPr id="4" name="Footer Placeholder 4">
            <a:extLst>
              <a:ext uri="{FF2B5EF4-FFF2-40B4-BE49-F238E27FC236}">
                <a16:creationId xmlns:a16="http://schemas.microsoft.com/office/drawing/2014/main" id="{D38F198F-B1AA-49C4-A953-40B3D06F7C8F}"/>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5" name="Slide Number Placeholder 5">
            <a:extLst>
              <a:ext uri="{FF2B5EF4-FFF2-40B4-BE49-F238E27FC236}">
                <a16:creationId xmlns:a16="http://schemas.microsoft.com/office/drawing/2014/main" id="{7E216DB2-F12A-4274-AB52-F84EEFDAD54C}"/>
              </a:ext>
            </a:extLst>
          </p:cNvPr>
          <p:cNvSpPr>
            <a:spLocks noGrp="1"/>
          </p:cNvSpPr>
          <p:nvPr>
            <p:ph type="sldNum" sz="quarter" idx="12"/>
          </p:nvPr>
        </p:nvSpPr>
        <p:spPr/>
        <p:txBody>
          <a:bodyPr/>
          <a:lstStyle>
            <a:lvl1pPr>
              <a:defRPr/>
            </a:lvl1pPr>
          </a:lstStyle>
          <a:p>
            <a:fld id="{5467596C-B3D8-4CB6-AEE7-E6D780AB133B}" type="slidenum">
              <a:rPr lang="en-US" altLang="en-US"/>
              <a:pPr/>
              <a:t>‹#›</a:t>
            </a:fld>
            <a:r>
              <a:rPr lang="en-US" altLang="en-US"/>
              <a:t>/47</a:t>
            </a:r>
          </a:p>
        </p:txBody>
      </p:sp>
    </p:spTree>
    <p:extLst>
      <p:ext uri="{BB962C8B-B14F-4D97-AF65-F5344CB8AC3E}">
        <p14:creationId xmlns:p14="http://schemas.microsoft.com/office/powerpoint/2010/main" val="310687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5889602-646B-4B42-A238-F77F1D0CBD06}"/>
              </a:ext>
            </a:extLst>
          </p:cNvPr>
          <p:cNvSpPr>
            <a:spLocks noGrp="1"/>
          </p:cNvSpPr>
          <p:nvPr>
            <p:ph type="dt" sz="half" idx="10"/>
          </p:nvPr>
        </p:nvSpPr>
        <p:spPr/>
        <p:txBody>
          <a:bodyPr/>
          <a:lstStyle>
            <a:lvl1pPr>
              <a:defRPr/>
            </a:lvl1pPr>
          </a:lstStyle>
          <a:p>
            <a:fld id="{6905AC48-09E7-460A-8F34-3AF0521861B2}" type="datetime1">
              <a:rPr lang="en-US" altLang="en-US"/>
              <a:pPr/>
              <a:t>10/6/2021</a:t>
            </a:fld>
            <a:endParaRPr lang="en-US" altLang="en-US"/>
          </a:p>
        </p:txBody>
      </p:sp>
      <p:sp>
        <p:nvSpPr>
          <p:cNvPr id="3" name="Footer Placeholder 4">
            <a:extLst>
              <a:ext uri="{FF2B5EF4-FFF2-40B4-BE49-F238E27FC236}">
                <a16:creationId xmlns:a16="http://schemas.microsoft.com/office/drawing/2014/main" id="{6F937B0A-74B0-4D69-9FB5-117EF811E01F}"/>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4" name="Slide Number Placeholder 5">
            <a:extLst>
              <a:ext uri="{FF2B5EF4-FFF2-40B4-BE49-F238E27FC236}">
                <a16:creationId xmlns:a16="http://schemas.microsoft.com/office/drawing/2014/main" id="{FEAA9433-9EC3-4DA9-AB9E-F278450B7828}"/>
              </a:ext>
            </a:extLst>
          </p:cNvPr>
          <p:cNvSpPr>
            <a:spLocks noGrp="1"/>
          </p:cNvSpPr>
          <p:nvPr>
            <p:ph type="sldNum" sz="quarter" idx="12"/>
          </p:nvPr>
        </p:nvSpPr>
        <p:spPr/>
        <p:txBody>
          <a:bodyPr/>
          <a:lstStyle>
            <a:lvl1pPr>
              <a:defRPr/>
            </a:lvl1pPr>
          </a:lstStyle>
          <a:p>
            <a:fld id="{D1194183-E9B9-40DE-93B9-A947B4190E03}" type="slidenum">
              <a:rPr lang="en-US" altLang="en-US"/>
              <a:pPr/>
              <a:t>‹#›</a:t>
            </a:fld>
            <a:r>
              <a:rPr lang="en-US" altLang="en-US"/>
              <a:t>/47</a:t>
            </a:r>
          </a:p>
        </p:txBody>
      </p:sp>
    </p:spTree>
    <p:extLst>
      <p:ext uri="{BB962C8B-B14F-4D97-AF65-F5344CB8AC3E}">
        <p14:creationId xmlns:p14="http://schemas.microsoft.com/office/powerpoint/2010/main" val="24930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AF9D3E5-63E6-415C-9F6D-C652F42D3534}"/>
              </a:ext>
            </a:extLst>
          </p:cNvPr>
          <p:cNvSpPr>
            <a:spLocks noGrp="1"/>
          </p:cNvSpPr>
          <p:nvPr>
            <p:ph type="dt" sz="half" idx="10"/>
          </p:nvPr>
        </p:nvSpPr>
        <p:spPr/>
        <p:txBody>
          <a:bodyPr/>
          <a:lstStyle>
            <a:lvl1pPr>
              <a:defRPr/>
            </a:lvl1pPr>
          </a:lstStyle>
          <a:p>
            <a:fld id="{EA71D94A-CD7F-4CD8-BC48-41DBBD02E8AD}" type="datetime1">
              <a:rPr lang="en-US" altLang="en-US"/>
              <a:pPr/>
              <a:t>10/6/2021</a:t>
            </a:fld>
            <a:endParaRPr lang="en-US" altLang="en-US"/>
          </a:p>
        </p:txBody>
      </p:sp>
      <p:sp>
        <p:nvSpPr>
          <p:cNvPr id="6" name="Footer Placeholder 4">
            <a:extLst>
              <a:ext uri="{FF2B5EF4-FFF2-40B4-BE49-F238E27FC236}">
                <a16:creationId xmlns:a16="http://schemas.microsoft.com/office/drawing/2014/main" id="{491AE678-A572-4566-B111-70259410AB6B}"/>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D17F872D-EE4F-450F-A83E-28EDF1296B0F}"/>
              </a:ext>
            </a:extLst>
          </p:cNvPr>
          <p:cNvSpPr>
            <a:spLocks noGrp="1"/>
          </p:cNvSpPr>
          <p:nvPr>
            <p:ph type="sldNum" sz="quarter" idx="12"/>
          </p:nvPr>
        </p:nvSpPr>
        <p:spPr/>
        <p:txBody>
          <a:bodyPr/>
          <a:lstStyle>
            <a:lvl1pPr>
              <a:defRPr/>
            </a:lvl1pPr>
          </a:lstStyle>
          <a:p>
            <a:fld id="{C412F744-F395-4CD5-929C-8D86DD8922A5}" type="slidenum">
              <a:rPr lang="en-US" altLang="en-US"/>
              <a:pPr/>
              <a:t>‹#›</a:t>
            </a:fld>
            <a:r>
              <a:rPr lang="en-US" altLang="en-US"/>
              <a:t>/47</a:t>
            </a:r>
          </a:p>
        </p:txBody>
      </p:sp>
    </p:spTree>
    <p:extLst>
      <p:ext uri="{BB962C8B-B14F-4D97-AF65-F5344CB8AC3E}">
        <p14:creationId xmlns:p14="http://schemas.microsoft.com/office/powerpoint/2010/main" val="161665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CDDB0D5-8871-4D42-9E79-D6A15D44D36F}"/>
              </a:ext>
            </a:extLst>
          </p:cNvPr>
          <p:cNvSpPr>
            <a:spLocks noGrp="1"/>
          </p:cNvSpPr>
          <p:nvPr>
            <p:ph type="dt" sz="half" idx="10"/>
          </p:nvPr>
        </p:nvSpPr>
        <p:spPr/>
        <p:txBody>
          <a:bodyPr/>
          <a:lstStyle>
            <a:lvl1pPr>
              <a:defRPr/>
            </a:lvl1pPr>
          </a:lstStyle>
          <a:p>
            <a:fld id="{3BE5DE8A-E3A1-49B7-91F2-458384059C84}" type="datetime1">
              <a:rPr lang="en-US" altLang="en-US"/>
              <a:pPr/>
              <a:t>10/6/2021</a:t>
            </a:fld>
            <a:endParaRPr lang="en-US" altLang="en-US"/>
          </a:p>
        </p:txBody>
      </p:sp>
      <p:sp>
        <p:nvSpPr>
          <p:cNvPr id="6" name="Footer Placeholder 4">
            <a:extLst>
              <a:ext uri="{FF2B5EF4-FFF2-40B4-BE49-F238E27FC236}">
                <a16:creationId xmlns:a16="http://schemas.microsoft.com/office/drawing/2014/main" id="{70776844-41BA-44B1-ADCF-D2C7FC219147}"/>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C7221629-2D53-41B6-AF2C-3D660844F5C9}"/>
              </a:ext>
            </a:extLst>
          </p:cNvPr>
          <p:cNvSpPr>
            <a:spLocks noGrp="1"/>
          </p:cNvSpPr>
          <p:nvPr>
            <p:ph type="sldNum" sz="quarter" idx="12"/>
          </p:nvPr>
        </p:nvSpPr>
        <p:spPr/>
        <p:txBody>
          <a:bodyPr/>
          <a:lstStyle>
            <a:lvl1pPr>
              <a:defRPr/>
            </a:lvl1pPr>
          </a:lstStyle>
          <a:p>
            <a:fld id="{E4C85F09-B5A6-4DAB-BDF9-3C660C99470B}" type="slidenum">
              <a:rPr lang="en-US" altLang="en-US"/>
              <a:pPr/>
              <a:t>‹#›</a:t>
            </a:fld>
            <a:r>
              <a:rPr lang="en-US" altLang="en-US"/>
              <a:t>/47</a:t>
            </a:r>
          </a:p>
        </p:txBody>
      </p:sp>
    </p:spTree>
    <p:extLst>
      <p:ext uri="{BB962C8B-B14F-4D97-AF65-F5344CB8AC3E}">
        <p14:creationId xmlns:p14="http://schemas.microsoft.com/office/powerpoint/2010/main" val="286954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FB2416D-7E49-4A41-BA68-80049F5D128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5CAD5A5-6E6B-4574-BA5D-D5FEAD1B351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6F903F9-9B38-415C-9263-91321057584C}"/>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a:solidFill>
                  <a:srgbClr val="898989"/>
                </a:solidFill>
              </a:defRPr>
            </a:lvl1pPr>
          </a:lstStyle>
          <a:p>
            <a:fld id="{6A87647D-C091-4482-A404-8043A7F3E946}" type="datetime1">
              <a:rPr lang="en-US" altLang="en-US"/>
              <a:pPr/>
              <a:t>10/6/2021</a:t>
            </a:fld>
            <a:endParaRPr lang="en-US" altLang="en-US"/>
          </a:p>
        </p:txBody>
      </p:sp>
      <p:sp>
        <p:nvSpPr>
          <p:cNvPr id="5" name="Footer Placeholder 4">
            <a:extLst>
              <a:ext uri="{FF2B5EF4-FFF2-40B4-BE49-F238E27FC236}">
                <a16:creationId xmlns:a16="http://schemas.microsoft.com/office/drawing/2014/main" id="{0C35C036-69A0-4F56-AB1E-80CDA0BF010E}"/>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a:solidFill>
                  <a:srgbClr val="898989"/>
                </a:solidFill>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5467FF31-1E83-4A64-9050-B8870670C47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3319AF4D-6612-4E64-B4F2-19EA0F438C99}" type="slidenum">
              <a:rPr lang="en-US" altLang="en-US"/>
              <a:pPr/>
              <a:t>‹#›</a:t>
            </a:fld>
            <a:r>
              <a:rPr lang="en-US" altLang="en-US"/>
              <a:t>/47</a:t>
            </a:r>
          </a:p>
        </p:txBody>
      </p:sp>
      <p:pic>
        <p:nvPicPr>
          <p:cNvPr id="1031" name="Picture 10" descr="logo05">
            <a:extLst>
              <a:ext uri="{FF2B5EF4-FFF2-40B4-BE49-F238E27FC236}">
                <a16:creationId xmlns:a16="http://schemas.microsoft.com/office/drawing/2014/main" id="{62E81199-E632-47D2-9F84-99AEAF856D4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2" r:id="rId1"/>
    <p:sldLayoutId id="2147483841" r:id="rId2"/>
    <p:sldLayoutId id="2147483840" r:id="rId3"/>
    <p:sldLayoutId id="2147483839" r:id="rId4"/>
    <p:sldLayoutId id="2147483838" r:id="rId5"/>
    <p:sldLayoutId id="2147483837" r:id="rId6"/>
    <p:sldLayoutId id="2147483836" r:id="rId7"/>
    <p:sldLayoutId id="2147483835" r:id="rId8"/>
    <p:sldLayoutId id="2147483834" r:id="rId9"/>
    <p:sldLayoutId id="2147483833" r:id="rId10"/>
    <p:sldLayoutId id="214748383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98BA414C-1995-4017-869E-2709719868A8}"/>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EC9748AF-7A6C-4A92-BF78-73F0713C3496}"/>
              </a:ext>
            </a:extLst>
          </p:cNvPr>
          <p:cNvSpPr>
            <a:spLocks noGrp="1"/>
          </p:cNvSpPr>
          <p:nvPr>
            <p:ph type="sldNum" sz="quarter" idx="12"/>
          </p:nvPr>
        </p:nvSpPr>
        <p:spPr/>
        <p:txBody>
          <a:bodyPr/>
          <a:lstStyle/>
          <a:p>
            <a:fld id="{0380D5E0-8451-4CB9-BB35-1A1E627AC368}" type="slidenum">
              <a:rPr lang="en-US" altLang="en-US"/>
              <a:pPr/>
              <a:t>1</a:t>
            </a:fld>
            <a:r>
              <a:rPr lang="en-US" altLang="en-US"/>
              <a:t>/47</a:t>
            </a:r>
          </a:p>
        </p:txBody>
      </p:sp>
      <p:sp>
        <p:nvSpPr>
          <p:cNvPr id="216066" name="Title 1">
            <a:extLst>
              <a:ext uri="{FF2B5EF4-FFF2-40B4-BE49-F238E27FC236}">
                <a16:creationId xmlns:a16="http://schemas.microsoft.com/office/drawing/2014/main" id="{C91FECE2-75DC-4734-B81C-D22D603CEB52}"/>
              </a:ext>
            </a:extLst>
          </p:cNvPr>
          <p:cNvSpPr>
            <a:spLocks noGrp="1"/>
          </p:cNvSpPr>
          <p:nvPr>
            <p:ph type="ctrTitle" idx="4294967295"/>
          </p:nvPr>
        </p:nvSpPr>
        <p:spPr>
          <a:xfrm>
            <a:off x="533400" y="2590800"/>
            <a:ext cx="8077200" cy="762000"/>
          </a:xfrm>
        </p:spPr>
        <p:txBody>
          <a:bodyPr>
            <a:spAutoFit/>
          </a:bodyPr>
          <a:lstStyle/>
          <a:p>
            <a:pPr eaLnBrk="1" hangingPunct="1"/>
            <a:r>
              <a:rPr lang="en-US" altLang="en-US" b="1">
                <a:solidFill>
                  <a:schemeClr val="tx2"/>
                </a:solidFill>
                <a:latin typeface="Arial" panose="020B0604020202020204" pitchFamily="34" charset="0"/>
                <a:cs typeface="Arial" panose="020B0604020202020204" pitchFamily="34" charset="0"/>
              </a:rPr>
              <a:t> </a:t>
            </a:r>
            <a:r>
              <a:rPr lang="en-US" altLang="en-US" b="1">
                <a:solidFill>
                  <a:schemeClr val="tx2"/>
                </a:solidFill>
              </a:rPr>
              <a:t>Complexity Analysis</a:t>
            </a:r>
          </a:p>
        </p:txBody>
      </p:sp>
      <p:sp>
        <p:nvSpPr>
          <p:cNvPr id="216067" name="Text Box 3">
            <a:extLst>
              <a:ext uri="{FF2B5EF4-FFF2-40B4-BE49-F238E27FC236}">
                <a16:creationId xmlns:a16="http://schemas.microsoft.com/office/drawing/2014/main" id="{03029AF2-B855-400F-9D1F-1996ED19B3BB}"/>
              </a:ext>
            </a:extLst>
          </p:cNvPr>
          <p:cNvSpPr txBox="1">
            <a:spLocks noChangeArrowheads="1"/>
          </p:cNvSpPr>
          <p:nvPr/>
        </p:nvSpPr>
        <p:spPr bwMode="auto">
          <a:xfrm>
            <a:off x="2667000" y="3535363"/>
            <a:ext cx="358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solidFill>
                  <a:schemeClr val="hlink"/>
                </a:solidFill>
              </a:rPr>
              <a:t>(For reading)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35C9F62E-E84B-4523-84DF-3DDB3DBBDC32}"/>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CA4E827B-566C-4E83-AD78-F895BD56600F}"/>
              </a:ext>
            </a:extLst>
          </p:cNvPr>
          <p:cNvSpPr>
            <a:spLocks noGrp="1"/>
          </p:cNvSpPr>
          <p:nvPr>
            <p:ph type="sldNum" sz="quarter" idx="12"/>
          </p:nvPr>
        </p:nvSpPr>
        <p:spPr/>
        <p:txBody>
          <a:bodyPr/>
          <a:lstStyle/>
          <a:p>
            <a:fld id="{445D07D0-1FEF-4DAC-BE57-8156B756461D}" type="slidenum">
              <a:rPr lang="en-US" altLang="en-US"/>
              <a:pPr/>
              <a:t>10</a:t>
            </a:fld>
            <a:r>
              <a:rPr lang="en-US" altLang="en-US"/>
              <a:t>/47</a:t>
            </a:r>
          </a:p>
        </p:txBody>
      </p:sp>
      <p:sp>
        <p:nvSpPr>
          <p:cNvPr id="277506" name="Rectangle 2">
            <a:extLst>
              <a:ext uri="{FF2B5EF4-FFF2-40B4-BE49-F238E27FC236}">
                <a16:creationId xmlns:a16="http://schemas.microsoft.com/office/drawing/2014/main" id="{92365AA0-82C0-4726-8814-573F7871F97E}"/>
              </a:ext>
            </a:extLst>
          </p:cNvPr>
          <p:cNvSpPr>
            <a:spLocks noGrp="1" noChangeArrowheads="1"/>
          </p:cNvSpPr>
          <p:nvPr>
            <p:ph type="title"/>
          </p:nvPr>
        </p:nvSpPr>
        <p:spPr>
          <a:xfrm>
            <a:off x="609600" y="533400"/>
            <a:ext cx="7924800" cy="6413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600" b="1">
                <a:solidFill>
                  <a:srgbClr val="993300"/>
                </a:solidFill>
                <a:latin typeface="Calibri" panose="020F0502020204030204" pitchFamily="34" charset="0"/>
              </a:rPr>
              <a:t>Time complexity of an algorithm (1)</a:t>
            </a:r>
          </a:p>
        </p:txBody>
      </p:sp>
      <p:sp>
        <p:nvSpPr>
          <p:cNvPr id="277507" name="Rectangle 1027">
            <a:extLst>
              <a:ext uri="{FF2B5EF4-FFF2-40B4-BE49-F238E27FC236}">
                <a16:creationId xmlns:a16="http://schemas.microsoft.com/office/drawing/2014/main" id="{79A20FE4-FE86-4A7D-BCFE-2B44B4055DDA}"/>
              </a:ext>
            </a:extLst>
          </p:cNvPr>
          <p:cNvSpPr>
            <a:spLocks noChangeArrowheads="1"/>
          </p:cNvSpPr>
          <p:nvPr/>
        </p:nvSpPr>
        <p:spPr bwMode="auto">
          <a:xfrm>
            <a:off x="609600" y="1295400"/>
            <a:ext cx="8153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1pPr>
            <a:lvl2pPr marL="639763" indent="-27305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r>
              <a:rPr lang="en-US" altLang="en-US" sz="3200" b="0"/>
              <a:t>Run time duration of a program depend on</a:t>
            </a:r>
          </a:p>
          <a:p>
            <a:pPr lvl="1"/>
            <a:r>
              <a:rPr lang="en-US" altLang="en-US" sz="2600" b="0"/>
              <a:t>Size of data input</a:t>
            </a:r>
          </a:p>
          <a:p>
            <a:pPr lvl="1"/>
            <a:r>
              <a:rPr lang="en-US" altLang="en-US" sz="2600" b="0"/>
              <a:t>Computing system (platform: operation system, speed of CPU, type of statement…)</a:t>
            </a:r>
          </a:p>
          <a:p>
            <a:pPr lvl="1"/>
            <a:r>
              <a:rPr lang="en-US" altLang="en-US" sz="2600" b="0"/>
              <a:t>Programming languages</a:t>
            </a:r>
          </a:p>
          <a:p>
            <a:pPr lvl="1"/>
            <a:r>
              <a:rPr lang="en-US" altLang="en-US" sz="2600" b="0"/>
              <a:t>State of data</a:t>
            </a:r>
          </a:p>
          <a:p>
            <a:r>
              <a:rPr lang="en-US" altLang="en-US" sz="3200" b="0"/>
              <a:t>=&gt; It is necessary to evaluate the run time of a program such that it does not depend on computing system and programming languages.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2DEA6B4C-CEBA-4724-8E22-AE063F9B79A0}"/>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17F2E378-6995-4B9D-B24F-AD04D5F37CB1}"/>
              </a:ext>
            </a:extLst>
          </p:cNvPr>
          <p:cNvSpPr>
            <a:spLocks noGrp="1"/>
          </p:cNvSpPr>
          <p:nvPr>
            <p:ph type="sldNum" sz="quarter" idx="12"/>
          </p:nvPr>
        </p:nvSpPr>
        <p:spPr/>
        <p:txBody>
          <a:bodyPr/>
          <a:lstStyle/>
          <a:p>
            <a:fld id="{D0733120-EB4C-4F37-9E0E-A97D94F58CBA}" type="slidenum">
              <a:rPr lang="en-US" altLang="en-US"/>
              <a:pPr/>
              <a:t>11</a:t>
            </a:fld>
            <a:r>
              <a:rPr lang="en-US" altLang="en-US"/>
              <a:t>/47</a:t>
            </a:r>
          </a:p>
        </p:txBody>
      </p:sp>
      <p:sp>
        <p:nvSpPr>
          <p:cNvPr id="278530" name="Text Box 2">
            <a:extLst>
              <a:ext uri="{FF2B5EF4-FFF2-40B4-BE49-F238E27FC236}">
                <a16:creationId xmlns:a16="http://schemas.microsoft.com/office/drawing/2014/main" id="{DC4BC832-29D5-4297-BFE2-074429A70330}"/>
              </a:ext>
            </a:extLst>
          </p:cNvPr>
          <p:cNvSpPr txBox="1">
            <a:spLocks noChangeArrowheads="1"/>
          </p:cNvSpPr>
          <p:nvPr/>
        </p:nvSpPr>
        <p:spPr bwMode="auto">
          <a:xfrm>
            <a:off x="304800" y="1295400"/>
            <a:ext cx="8610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a:t>We’ll define a time complexity measure as the </a:t>
            </a:r>
            <a:r>
              <a:rPr lang="en-US" altLang="en-US" sz="2400" b="0">
                <a:solidFill>
                  <a:srgbClr val="0000CC"/>
                </a:solidFill>
              </a:rPr>
              <a:t>number of operations</a:t>
            </a:r>
            <a:r>
              <a:rPr lang="en-US" altLang="en-US" sz="2400" b="0"/>
              <a:t> performed by the algorithm on an input of a </a:t>
            </a:r>
            <a:r>
              <a:rPr lang="en-US" altLang="en-US" sz="2400" b="0">
                <a:solidFill>
                  <a:srgbClr val="0000CC"/>
                </a:solidFill>
              </a:rPr>
              <a:t>given size</a:t>
            </a:r>
            <a:r>
              <a:rPr lang="en-US" altLang="en-US" sz="2400" b="0"/>
              <a:t>.</a:t>
            </a:r>
          </a:p>
          <a:p>
            <a:r>
              <a:rPr lang="en-US" altLang="en-US" sz="2400" b="0"/>
              <a:t>What is meant by “number of operations”?</a:t>
            </a:r>
          </a:p>
          <a:p>
            <a:r>
              <a:rPr lang="en-US" altLang="en-US" sz="2400" b="0"/>
              <a:t>and</a:t>
            </a:r>
          </a:p>
          <a:p>
            <a:r>
              <a:rPr lang="en-US" altLang="en-US" sz="2400" b="0"/>
              <a:t>What is meant by “size”?</a:t>
            </a:r>
          </a:p>
          <a:p>
            <a:r>
              <a:rPr lang="en-US" altLang="en-US" sz="2400" b="0"/>
              <a:t>We want to express the number of operations performed as a </a:t>
            </a:r>
            <a:r>
              <a:rPr lang="en-US" altLang="en-US" sz="2400" b="0">
                <a:solidFill>
                  <a:srgbClr val="0000CC"/>
                </a:solidFill>
              </a:rPr>
              <a:t>function of the input size n</a:t>
            </a:r>
            <a:r>
              <a:rPr lang="en-US" altLang="en-US" sz="2400" b="0"/>
              <a:t>.</a:t>
            </a:r>
          </a:p>
          <a:p>
            <a:r>
              <a:rPr lang="en-US" altLang="en-US" sz="2400" b="0"/>
              <a:t>What if there are many different inputs of size n?</a:t>
            </a:r>
          </a:p>
          <a:p>
            <a:r>
              <a:rPr lang="en-US" altLang="en-US" sz="2400" b="0"/>
              <a:t>Worst case</a:t>
            </a:r>
          </a:p>
          <a:p>
            <a:r>
              <a:rPr lang="en-US" altLang="en-US" sz="2400" b="0"/>
              <a:t>Best case</a:t>
            </a:r>
          </a:p>
          <a:p>
            <a:r>
              <a:rPr lang="en-US" altLang="en-US" sz="2400" b="0"/>
              <a:t>Average case</a:t>
            </a:r>
          </a:p>
          <a:p>
            <a:r>
              <a:rPr lang="en-US" altLang="en-US" sz="2400" b="0"/>
              <a:t>“number of operations” = “running time”?</a:t>
            </a:r>
          </a:p>
        </p:txBody>
      </p:sp>
      <p:sp>
        <p:nvSpPr>
          <p:cNvPr id="278531" name="Rectangle 3">
            <a:extLst>
              <a:ext uri="{FF2B5EF4-FFF2-40B4-BE49-F238E27FC236}">
                <a16:creationId xmlns:a16="http://schemas.microsoft.com/office/drawing/2014/main" id="{07F305B2-5967-42B0-9722-C6DC9250D5B7}"/>
              </a:ext>
            </a:extLst>
          </p:cNvPr>
          <p:cNvSpPr>
            <a:spLocks noGrp="1" noChangeArrowheads="1"/>
          </p:cNvSpPr>
          <p:nvPr>
            <p:ph type="title"/>
          </p:nvPr>
        </p:nvSpPr>
        <p:spPr>
          <a:xfrm>
            <a:off x="457200" y="525463"/>
            <a:ext cx="8229600" cy="6413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b="1">
                <a:solidFill>
                  <a:srgbClr val="993300"/>
                </a:solidFill>
                <a:latin typeface="Calibri" panose="020F0502020204030204" pitchFamily="34" charset="0"/>
              </a:rPr>
              <a:t>Time complexity of an algorithm (2)</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9F841CF4-F717-435C-90CD-C9E649A89799}"/>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B35EBEB3-F429-4F7A-B789-D4B7B7A5D45D}"/>
              </a:ext>
            </a:extLst>
          </p:cNvPr>
          <p:cNvSpPr>
            <a:spLocks noGrp="1"/>
          </p:cNvSpPr>
          <p:nvPr>
            <p:ph type="sldNum" sz="quarter" idx="12"/>
          </p:nvPr>
        </p:nvSpPr>
        <p:spPr/>
        <p:txBody>
          <a:bodyPr/>
          <a:lstStyle/>
          <a:p>
            <a:fld id="{9881A7AF-FFBA-4F57-881B-B9E4691AEACF}" type="slidenum">
              <a:rPr lang="en-US" altLang="en-US"/>
              <a:pPr/>
              <a:t>12</a:t>
            </a:fld>
            <a:r>
              <a:rPr lang="en-US" altLang="en-US"/>
              <a:t>/47</a:t>
            </a:r>
          </a:p>
        </p:txBody>
      </p:sp>
      <p:pic>
        <p:nvPicPr>
          <p:cNvPr id="279554" name="Picture 2">
            <a:extLst>
              <a:ext uri="{FF2B5EF4-FFF2-40B4-BE49-F238E27FC236}">
                <a16:creationId xmlns:a16="http://schemas.microsoft.com/office/drawing/2014/main" id="{0C5F33D8-21F2-48C4-9083-08F935A71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31" t="11343" r="54890" b="54167"/>
          <a:stretch>
            <a:fillRect/>
          </a:stretch>
        </p:blipFill>
        <p:spPr bwMode="auto">
          <a:xfrm>
            <a:off x="457200" y="228600"/>
            <a:ext cx="8153400" cy="601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14BB6FDB-CDD1-493F-AB36-1EA9EB25AE00}"/>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DD3EFA01-1931-4D0D-806D-463ADC375EF7}"/>
              </a:ext>
            </a:extLst>
          </p:cNvPr>
          <p:cNvSpPr>
            <a:spLocks noGrp="1"/>
          </p:cNvSpPr>
          <p:nvPr>
            <p:ph type="sldNum" sz="quarter" idx="12"/>
          </p:nvPr>
        </p:nvSpPr>
        <p:spPr/>
        <p:txBody>
          <a:bodyPr/>
          <a:lstStyle/>
          <a:p>
            <a:fld id="{ACFCDB8A-ED3F-4129-AF29-A778689BF540}" type="slidenum">
              <a:rPr lang="en-US" altLang="en-US"/>
              <a:pPr/>
              <a:t>13</a:t>
            </a:fld>
            <a:r>
              <a:rPr lang="en-US" altLang="en-US"/>
              <a:t>/47</a:t>
            </a:r>
          </a:p>
        </p:txBody>
      </p:sp>
      <p:sp>
        <p:nvSpPr>
          <p:cNvPr id="280578" name="Rectangle 2">
            <a:extLst>
              <a:ext uri="{FF2B5EF4-FFF2-40B4-BE49-F238E27FC236}">
                <a16:creationId xmlns:a16="http://schemas.microsoft.com/office/drawing/2014/main" id="{2BF794D5-70E5-4C25-8571-29BE8A60B22F}"/>
              </a:ext>
            </a:extLst>
          </p:cNvPr>
          <p:cNvSpPr>
            <a:spLocks noGrp="1" noChangeArrowheads="1"/>
          </p:cNvSpPr>
          <p:nvPr>
            <p:ph type="title"/>
          </p:nvPr>
        </p:nvSpPr>
        <p:spPr>
          <a:xfrm>
            <a:off x="990600" y="457200"/>
            <a:ext cx="69342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b="1">
                <a:solidFill>
                  <a:srgbClr val="993300"/>
                </a:solidFill>
                <a:latin typeface="Calibri" panose="020F0502020204030204" pitchFamily="34" charset="0"/>
              </a:rPr>
              <a:t>Pseudocode</a:t>
            </a:r>
          </a:p>
        </p:txBody>
      </p:sp>
      <p:pic>
        <p:nvPicPr>
          <p:cNvPr id="280579" name="Picture 3">
            <a:extLst>
              <a:ext uri="{FF2B5EF4-FFF2-40B4-BE49-F238E27FC236}">
                <a16:creationId xmlns:a16="http://schemas.microsoft.com/office/drawing/2014/main" id="{F5C650AC-C151-4631-9189-76403919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589" t="19212" r="6567" b="56360"/>
          <a:stretch>
            <a:fillRect/>
          </a:stretch>
        </p:blipFill>
        <p:spPr bwMode="auto">
          <a:xfrm>
            <a:off x="228600" y="1295400"/>
            <a:ext cx="8534400"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6DFA6F70-6EB5-41A8-A6CC-16362BAFF6DB}"/>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B6E5F13A-1833-40B5-93C7-FEFBA62424C4}"/>
              </a:ext>
            </a:extLst>
          </p:cNvPr>
          <p:cNvSpPr>
            <a:spLocks noGrp="1"/>
          </p:cNvSpPr>
          <p:nvPr>
            <p:ph type="sldNum" sz="quarter" idx="12"/>
          </p:nvPr>
        </p:nvSpPr>
        <p:spPr/>
        <p:txBody>
          <a:bodyPr/>
          <a:lstStyle/>
          <a:p>
            <a:fld id="{5364A7F0-B01D-474D-AC44-9F783B22E6BD}" type="slidenum">
              <a:rPr lang="en-US" altLang="en-US"/>
              <a:pPr/>
              <a:t>14</a:t>
            </a:fld>
            <a:r>
              <a:rPr lang="en-US" altLang="en-US"/>
              <a:t>/47</a:t>
            </a:r>
          </a:p>
        </p:txBody>
      </p:sp>
      <p:pic>
        <p:nvPicPr>
          <p:cNvPr id="281602" name="Picture 2">
            <a:extLst>
              <a:ext uri="{FF2B5EF4-FFF2-40B4-BE49-F238E27FC236}">
                <a16:creationId xmlns:a16="http://schemas.microsoft.com/office/drawing/2014/main" id="{37A0941A-7E3A-41C6-9544-5BF0C7A37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40" t="61458" r="54688" b="5045"/>
          <a:stretch>
            <a:fillRect/>
          </a:stretch>
        </p:blipFill>
        <p:spPr bwMode="auto">
          <a:xfrm>
            <a:off x="304800" y="304800"/>
            <a:ext cx="8458200" cy="602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A6445F72-5394-496C-8705-62EF518C815E}"/>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2C908F7E-D94E-45D9-A56B-03392F086FCD}"/>
              </a:ext>
            </a:extLst>
          </p:cNvPr>
          <p:cNvSpPr>
            <a:spLocks noGrp="1"/>
          </p:cNvSpPr>
          <p:nvPr>
            <p:ph type="sldNum" sz="quarter" idx="12"/>
          </p:nvPr>
        </p:nvSpPr>
        <p:spPr/>
        <p:txBody>
          <a:bodyPr/>
          <a:lstStyle/>
          <a:p>
            <a:fld id="{326C2B3C-D70D-4CAC-95FF-3FF526D6107C}" type="slidenum">
              <a:rPr lang="en-US" altLang="en-US"/>
              <a:pPr/>
              <a:t>15</a:t>
            </a:fld>
            <a:r>
              <a:rPr lang="en-US" altLang="en-US"/>
              <a:t>/47</a:t>
            </a:r>
          </a:p>
        </p:txBody>
      </p:sp>
      <p:pic>
        <p:nvPicPr>
          <p:cNvPr id="282626" name="Picture 2">
            <a:extLst>
              <a:ext uri="{FF2B5EF4-FFF2-40B4-BE49-F238E27FC236}">
                <a16:creationId xmlns:a16="http://schemas.microsoft.com/office/drawing/2014/main" id="{A029F0D7-21D9-4017-90E7-02816C528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406" t="23958" r="3125" b="42097"/>
          <a:stretch>
            <a:fillRect/>
          </a:stretch>
        </p:blipFill>
        <p:spPr bwMode="auto">
          <a:xfrm>
            <a:off x="228600" y="304800"/>
            <a:ext cx="8610600" cy="601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4C854B2-B657-44D6-804E-2DA8E953832F}"/>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645DAFEC-144D-49B4-A443-827FBC499854}"/>
              </a:ext>
            </a:extLst>
          </p:cNvPr>
          <p:cNvSpPr>
            <a:spLocks noGrp="1"/>
          </p:cNvSpPr>
          <p:nvPr>
            <p:ph type="sldNum" sz="quarter" idx="12"/>
          </p:nvPr>
        </p:nvSpPr>
        <p:spPr/>
        <p:txBody>
          <a:bodyPr/>
          <a:lstStyle/>
          <a:p>
            <a:fld id="{C44CBFF1-9E12-4B90-9529-9BA6F815556E}" type="slidenum">
              <a:rPr lang="en-US" altLang="en-US"/>
              <a:pPr/>
              <a:t>16</a:t>
            </a:fld>
            <a:r>
              <a:rPr lang="en-US" altLang="en-US"/>
              <a:t>/47</a:t>
            </a:r>
          </a:p>
        </p:txBody>
      </p:sp>
      <p:sp>
        <p:nvSpPr>
          <p:cNvPr id="283650" name="Rectangle 2">
            <a:extLst>
              <a:ext uri="{FF2B5EF4-FFF2-40B4-BE49-F238E27FC236}">
                <a16:creationId xmlns:a16="http://schemas.microsoft.com/office/drawing/2014/main" id="{B0E5DF43-440B-4586-92CF-8F30E6F20054}"/>
              </a:ext>
            </a:extLst>
          </p:cNvPr>
          <p:cNvSpPr>
            <a:spLocks noGrp="1" noChangeArrowheads="1"/>
          </p:cNvSpPr>
          <p:nvPr>
            <p:ph type="title"/>
          </p:nvPr>
        </p:nvSpPr>
        <p:spPr>
          <a:xfrm>
            <a:off x="304800" y="457200"/>
            <a:ext cx="82296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b="1">
                <a:solidFill>
                  <a:srgbClr val="993300"/>
                </a:solidFill>
                <a:latin typeface="Calibri" panose="020F0502020204030204" pitchFamily="34" charset="0"/>
              </a:rPr>
              <a:t>Counting Primitive Operation</a:t>
            </a:r>
          </a:p>
        </p:txBody>
      </p:sp>
      <p:pic>
        <p:nvPicPr>
          <p:cNvPr id="283651" name="Picture 3">
            <a:extLst>
              <a:ext uri="{FF2B5EF4-FFF2-40B4-BE49-F238E27FC236}">
                <a16:creationId xmlns:a16="http://schemas.microsoft.com/office/drawing/2014/main" id="{FA2CC00A-384D-4A9A-AB11-42FC19A6D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80" t="44026" r="58472" b="28125"/>
          <a:stretch>
            <a:fillRect/>
          </a:stretch>
        </p:blipFill>
        <p:spPr bwMode="auto">
          <a:xfrm>
            <a:off x="152400" y="1295400"/>
            <a:ext cx="8686800" cy="519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E0AE05FE-ABC4-412C-A021-3EF338299029}"/>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1DCA3A4E-AF0B-43D1-AEEE-A3857B3BB059}"/>
              </a:ext>
            </a:extLst>
          </p:cNvPr>
          <p:cNvSpPr>
            <a:spLocks noGrp="1"/>
          </p:cNvSpPr>
          <p:nvPr>
            <p:ph type="sldNum" sz="quarter" idx="12"/>
          </p:nvPr>
        </p:nvSpPr>
        <p:spPr/>
        <p:txBody>
          <a:bodyPr/>
          <a:lstStyle/>
          <a:p>
            <a:fld id="{D58D731B-B04D-4FF0-B37A-ECF0F5DE561C}" type="slidenum">
              <a:rPr lang="en-US" altLang="en-US"/>
              <a:pPr/>
              <a:t>17</a:t>
            </a:fld>
            <a:r>
              <a:rPr lang="en-US" altLang="en-US"/>
              <a:t>/47</a:t>
            </a:r>
          </a:p>
        </p:txBody>
      </p:sp>
      <p:pic>
        <p:nvPicPr>
          <p:cNvPr id="284674" name="Picture 2">
            <a:extLst>
              <a:ext uri="{FF2B5EF4-FFF2-40B4-BE49-F238E27FC236}">
                <a16:creationId xmlns:a16="http://schemas.microsoft.com/office/drawing/2014/main" id="{1751E182-C3D6-4668-B508-05EDE7325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387" t="33241" r="3836" b="33333"/>
          <a:stretch>
            <a:fillRect/>
          </a:stretch>
        </p:blipFill>
        <p:spPr bwMode="auto">
          <a:xfrm>
            <a:off x="228600" y="152400"/>
            <a:ext cx="8763000" cy="566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947EE45B-9A25-465F-AD06-325871124D48}"/>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0DA4DF60-4ED3-47CD-875A-1D950AC94A18}"/>
              </a:ext>
            </a:extLst>
          </p:cNvPr>
          <p:cNvSpPr>
            <a:spLocks noGrp="1"/>
          </p:cNvSpPr>
          <p:nvPr>
            <p:ph type="sldNum" sz="quarter" idx="12"/>
          </p:nvPr>
        </p:nvSpPr>
        <p:spPr/>
        <p:txBody>
          <a:bodyPr/>
          <a:lstStyle/>
          <a:p>
            <a:fld id="{B180D847-CA53-423E-8FB3-E36C98E973B5}" type="slidenum">
              <a:rPr lang="en-US" altLang="en-US"/>
              <a:pPr/>
              <a:t>18</a:t>
            </a:fld>
            <a:r>
              <a:rPr lang="en-US" altLang="en-US"/>
              <a:t>/47</a:t>
            </a:r>
          </a:p>
        </p:txBody>
      </p:sp>
      <p:pic>
        <p:nvPicPr>
          <p:cNvPr id="285698" name="Picture 2">
            <a:extLst>
              <a:ext uri="{FF2B5EF4-FFF2-40B4-BE49-F238E27FC236}">
                <a16:creationId xmlns:a16="http://schemas.microsoft.com/office/drawing/2014/main" id="{B583792B-BD40-4A50-9C4C-1132533E9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469" t="37350" r="57031" b="27585"/>
          <a:stretch>
            <a:fillRect/>
          </a:stretch>
        </p:blipFill>
        <p:spPr bwMode="auto">
          <a:xfrm>
            <a:off x="228600" y="304800"/>
            <a:ext cx="8610600" cy="603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8303DD9-FF43-4020-9B88-141AD605A4FA}"/>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A5948727-8E8C-47B3-82CB-19EBA771339C}"/>
              </a:ext>
            </a:extLst>
          </p:cNvPr>
          <p:cNvSpPr>
            <a:spLocks noGrp="1"/>
          </p:cNvSpPr>
          <p:nvPr>
            <p:ph type="sldNum" sz="quarter" idx="12"/>
          </p:nvPr>
        </p:nvSpPr>
        <p:spPr/>
        <p:txBody>
          <a:bodyPr/>
          <a:lstStyle/>
          <a:p>
            <a:fld id="{55A9292C-0310-495A-963A-743CEE02751B}" type="slidenum">
              <a:rPr lang="en-US" altLang="en-US"/>
              <a:pPr/>
              <a:t>19</a:t>
            </a:fld>
            <a:r>
              <a:rPr lang="en-US" altLang="en-US"/>
              <a:t>/47</a:t>
            </a:r>
          </a:p>
        </p:txBody>
      </p:sp>
      <p:pic>
        <p:nvPicPr>
          <p:cNvPr id="286722" name="Picture 2">
            <a:extLst>
              <a:ext uri="{FF2B5EF4-FFF2-40B4-BE49-F238E27FC236}">
                <a16:creationId xmlns:a16="http://schemas.microsoft.com/office/drawing/2014/main" id="{CB7FE759-4A75-414D-8EA0-CC2565D20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07" t="36935" r="4666" b="29167"/>
          <a:stretch>
            <a:fillRect/>
          </a:stretch>
        </p:blipFill>
        <p:spPr bwMode="auto">
          <a:xfrm>
            <a:off x="76200" y="260350"/>
            <a:ext cx="8839200" cy="580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3F4AF699-8C6F-4EBC-97EB-36E96E3E5F51}"/>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A0BFD0FA-B0CA-4402-9644-94AEC0AD7559}"/>
              </a:ext>
            </a:extLst>
          </p:cNvPr>
          <p:cNvSpPr>
            <a:spLocks noGrp="1"/>
          </p:cNvSpPr>
          <p:nvPr>
            <p:ph type="sldNum" sz="quarter" idx="12"/>
          </p:nvPr>
        </p:nvSpPr>
        <p:spPr/>
        <p:txBody>
          <a:bodyPr/>
          <a:lstStyle/>
          <a:p>
            <a:fld id="{78C0319E-5B5E-4436-9601-DAF6B42940F6}" type="slidenum">
              <a:rPr lang="en-US" altLang="en-US"/>
              <a:pPr/>
              <a:t>2</a:t>
            </a:fld>
            <a:r>
              <a:rPr lang="en-US" altLang="en-US"/>
              <a:t>/47</a:t>
            </a:r>
          </a:p>
        </p:txBody>
      </p:sp>
      <p:sp>
        <p:nvSpPr>
          <p:cNvPr id="268291" name="Rectangle 3">
            <a:extLst>
              <a:ext uri="{FF2B5EF4-FFF2-40B4-BE49-F238E27FC236}">
                <a16:creationId xmlns:a16="http://schemas.microsoft.com/office/drawing/2014/main" id="{D79F667A-AA40-40BA-80FF-EF2F32BFBB9C}"/>
              </a:ext>
            </a:extLst>
          </p:cNvPr>
          <p:cNvSpPr>
            <a:spLocks noGrp="1"/>
          </p:cNvSpPr>
          <p:nvPr>
            <p:ph type="body" idx="1"/>
          </p:nvPr>
        </p:nvSpPr>
        <p:spPr>
          <a:xfrm>
            <a:off x="857250" y="2636838"/>
            <a:ext cx="7677150" cy="2392362"/>
          </a:xfrm>
        </p:spPr>
        <p:txBody>
          <a:bodyPr/>
          <a:lstStyle/>
          <a:p>
            <a:pPr algn="just">
              <a:buClrTx/>
              <a:buSzTx/>
              <a:buFont typeface="Arial" panose="020B0604020202020204" pitchFamily="34" charset="0"/>
              <a:buChar char="•"/>
            </a:pPr>
            <a:r>
              <a:rPr lang="en-US" altLang="en-US" sz="3000">
                <a:latin typeface="Calibri" panose="020F0502020204030204" pitchFamily="34" charset="0"/>
              </a:rPr>
              <a:t>Computational and Asymptotic Complexity</a:t>
            </a:r>
            <a:endParaRPr lang="en-US" altLang="en-US" sz="2800">
              <a:latin typeface="Calibri" panose="020F0502020204030204" pitchFamily="34" charset="0"/>
            </a:endParaRPr>
          </a:p>
          <a:p>
            <a:pPr algn="just">
              <a:buClrTx/>
              <a:buSzTx/>
              <a:buFont typeface="Arial" panose="020B0604020202020204" pitchFamily="34" charset="0"/>
              <a:buChar char="•"/>
            </a:pPr>
            <a:r>
              <a:rPr lang="en-US" altLang="en-US" sz="3000">
                <a:latin typeface="Calibri" panose="020F0502020204030204" pitchFamily="34" charset="0"/>
              </a:rPr>
              <a:t>Big-O, Big-</a:t>
            </a:r>
            <a:r>
              <a:rPr lang="en-US" altLang="en-US" sz="3000" i="1">
                <a:latin typeface="Calibri" panose="020F0502020204030204" pitchFamily="34" charset="0"/>
              </a:rPr>
              <a:t>Ω and Big-Θ</a:t>
            </a:r>
            <a:r>
              <a:rPr lang="en-US" altLang="en-US" sz="3000">
                <a:latin typeface="Calibri" panose="020F0502020204030204" pitchFamily="34" charset="0"/>
              </a:rPr>
              <a:t> Notations</a:t>
            </a:r>
            <a:endParaRPr lang="en-US" altLang="en-US" sz="2800">
              <a:latin typeface="Calibri" panose="020F0502020204030204" pitchFamily="34" charset="0"/>
            </a:endParaRPr>
          </a:p>
          <a:p>
            <a:pPr algn="just">
              <a:buClrTx/>
              <a:buSzTx/>
              <a:buFont typeface="Arial" panose="020B0604020202020204" pitchFamily="34" charset="0"/>
              <a:buChar char="•"/>
            </a:pPr>
            <a:r>
              <a:rPr lang="en-US" altLang="en-US" sz="3000">
                <a:latin typeface="Calibri" panose="020F0502020204030204" pitchFamily="34" charset="0"/>
              </a:rPr>
              <a:t>The Best, Average, and Worst Cases</a:t>
            </a:r>
            <a:endParaRPr lang="en-US" altLang="en-US" sz="2800">
              <a:latin typeface="Calibri" panose="020F0502020204030204" pitchFamily="34" charset="0"/>
            </a:endParaRPr>
          </a:p>
          <a:p>
            <a:pPr algn="just">
              <a:buClrTx/>
              <a:buSzTx/>
              <a:buFont typeface="Arial" panose="020B0604020202020204" pitchFamily="34" charset="0"/>
              <a:buChar char="•"/>
            </a:pPr>
            <a:r>
              <a:rPr lang="en-US" altLang="en-US" sz="3000" i="1">
                <a:latin typeface="Calibri" panose="020F0502020204030204" pitchFamily="34" charset="0"/>
              </a:rPr>
              <a:t>NP-Completeness</a:t>
            </a:r>
          </a:p>
        </p:txBody>
      </p:sp>
      <p:sp>
        <p:nvSpPr>
          <p:cNvPr id="268292" name="Text Box 4">
            <a:extLst>
              <a:ext uri="{FF2B5EF4-FFF2-40B4-BE49-F238E27FC236}">
                <a16:creationId xmlns:a16="http://schemas.microsoft.com/office/drawing/2014/main" id="{9DC15960-23BB-4292-B721-2226F6538DD0}"/>
              </a:ext>
            </a:extLst>
          </p:cNvPr>
          <p:cNvSpPr txBox="1">
            <a:spLocks noChangeArrowheads="1"/>
          </p:cNvSpPr>
          <p:nvPr/>
        </p:nvSpPr>
        <p:spPr bwMode="auto">
          <a:xfrm>
            <a:off x="2286000" y="127952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rgbClr val="CC3300"/>
                </a:solidFill>
                <a:latin typeface="Tahoma" panose="020B0604030504040204" pitchFamily="34" charset="0"/>
              </a:rPr>
              <a:t>Objectives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1D1C9D4-E5BF-49F7-A7E7-B08E7C699EB1}"/>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261D57F0-A746-409D-8543-D91E76963F7F}"/>
              </a:ext>
            </a:extLst>
          </p:cNvPr>
          <p:cNvSpPr>
            <a:spLocks noGrp="1"/>
          </p:cNvSpPr>
          <p:nvPr>
            <p:ph type="sldNum" sz="quarter" idx="12"/>
          </p:nvPr>
        </p:nvSpPr>
        <p:spPr/>
        <p:txBody>
          <a:bodyPr/>
          <a:lstStyle/>
          <a:p>
            <a:fld id="{97341BF7-6E1D-4869-9A4E-29B837C312EB}" type="slidenum">
              <a:rPr lang="en-US" altLang="en-US"/>
              <a:pPr/>
              <a:t>20</a:t>
            </a:fld>
            <a:r>
              <a:rPr lang="en-US" altLang="en-US"/>
              <a:t>/47</a:t>
            </a:r>
          </a:p>
        </p:txBody>
      </p:sp>
      <p:sp>
        <p:nvSpPr>
          <p:cNvPr id="287746" name="Rectangle 2">
            <a:extLst>
              <a:ext uri="{FF2B5EF4-FFF2-40B4-BE49-F238E27FC236}">
                <a16:creationId xmlns:a16="http://schemas.microsoft.com/office/drawing/2014/main" id="{B0B85259-4CF9-4854-B1CE-AB894C6C9DE5}"/>
              </a:ext>
            </a:extLst>
          </p:cNvPr>
          <p:cNvSpPr>
            <a:spLocks noGrp="1" noChangeArrowheads="1"/>
          </p:cNvSpPr>
          <p:nvPr>
            <p:ph type="title"/>
          </p:nvPr>
        </p:nvSpPr>
        <p:spPr>
          <a:xfrm>
            <a:off x="304800" y="304800"/>
            <a:ext cx="82296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b="1">
                <a:solidFill>
                  <a:srgbClr val="993300"/>
                </a:solidFill>
                <a:latin typeface="Calibri" panose="020F0502020204030204" pitchFamily="34" charset="0"/>
              </a:rPr>
              <a:t>Big-Oh Notation</a:t>
            </a:r>
          </a:p>
        </p:txBody>
      </p:sp>
      <p:pic>
        <p:nvPicPr>
          <p:cNvPr id="287747" name="Picture 3">
            <a:extLst>
              <a:ext uri="{FF2B5EF4-FFF2-40B4-BE49-F238E27FC236}">
                <a16:creationId xmlns:a16="http://schemas.microsoft.com/office/drawing/2014/main" id="{144BCC3E-3EBC-4C08-A888-B14C7118E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88" t="38867" r="57031" b="33794"/>
          <a:stretch>
            <a:fillRect/>
          </a:stretch>
        </p:blipFill>
        <p:spPr bwMode="auto">
          <a:xfrm>
            <a:off x="152400" y="1093788"/>
            <a:ext cx="84582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748" name="Text Box 4">
            <a:extLst>
              <a:ext uri="{FF2B5EF4-FFF2-40B4-BE49-F238E27FC236}">
                <a16:creationId xmlns:a16="http://schemas.microsoft.com/office/drawing/2014/main" id="{A970D8F4-B23C-4DDB-822E-ADBB912985A5}"/>
              </a:ext>
            </a:extLst>
          </p:cNvPr>
          <p:cNvSpPr txBox="1">
            <a:spLocks noChangeArrowheads="1"/>
          </p:cNvSpPr>
          <p:nvPr/>
        </p:nvSpPr>
        <p:spPr bwMode="auto">
          <a:xfrm>
            <a:off x="304800" y="5486400"/>
            <a:ext cx="8534400" cy="9525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0"/>
              <a:t>Big O notation is also called </a:t>
            </a:r>
            <a:r>
              <a:rPr lang="en-US" altLang="en-US" sz="1400"/>
              <a:t>Big Oh notation</a:t>
            </a:r>
            <a:r>
              <a:rPr lang="en-US" altLang="en-US" sz="1400" b="0"/>
              <a:t>, </a:t>
            </a:r>
            <a:r>
              <a:rPr lang="en-US" altLang="en-US" sz="1400"/>
              <a:t>Landau notation</a:t>
            </a:r>
            <a:r>
              <a:rPr lang="en-US" altLang="en-US" sz="1400" b="0"/>
              <a:t>, </a:t>
            </a:r>
            <a:r>
              <a:rPr lang="en-US" altLang="en-US" sz="1400"/>
              <a:t>Bachmann–Landau notation</a:t>
            </a:r>
            <a:r>
              <a:rPr lang="en-US" altLang="en-US" sz="1400" b="0"/>
              <a:t>, and </a:t>
            </a:r>
            <a:r>
              <a:rPr lang="en-US" altLang="en-US" sz="1400"/>
              <a:t>asymptotic notation</a:t>
            </a:r>
            <a:r>
              <a:rPr lang="en-US" altLang="en-US" sz="1400" b="0"/>
              <a:t>. A description of a function in terms of big O notation usually only provides an upper bound on the growth rate of the function; associated with big O notation are several related notations, using the symbols </a:t>
            </a:r>
            <a:r>
              <a:rPr lang="en-US" altLang="en-US" sz="1400" b="0" i="1"/>
              <a:t>o</a:t>
            </a:r>
            <a:r>
              <a:rPr lang="en-US" altLang="en-US" sz="1400" b="0"/>
              <a:t>, Ω, ω, and Θ, to describe other kinds of bounds on asymptotic growth rates.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4A9E2C7-FEC9-45D5-A1C8-87A3E71039C5}"/>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9458E4E5-FD18-4F8E-87DA-794C6E85996B}"/>
              </a:ext>
            </a:extLst>
          </p:cNvPr>
          <p:cNvSpPr>
            <a:spLocks noGrp="1"/>
          </p:cNvSpPr>
          <p:nvPr>
            <p:ph type="sldNum" sz="quarter" idx="12"/>
          </p:nvPr>
        </p:nvSpPr>
        <p:spPr/>
        <p:txBody>
          <a:bodyPr/>
          <a:lstStyle/>
          <a:p>
            <a:fld id="{D706601C-9B61-4E6F-9EE5-14B0D7038BE0}" type="slidenum">
              <a:rPr lang="en-US" altLang="en-US"/>
              <a:pPr/>
              <a:t>21</a:t>
            </a:fld>
            <a:r>
              <a:rPr lang="en-US" altLang="en-US"/>
              <a:t>/47</a:t>
            </a:r>
          </a:p>
        </p:txBody>
      </p:sp>
      <p:pic>
        <p:nvPicPr>
          <p:cNvPr id="288770" name="Picture 2">
            <a:extLst>
              <a:ext uri="{FF2B5EF4-FFF2-40B4-BE49-F238E27FC236}">
                <a16:creationId xmlns:a16="http://schemas.microsoft.com/office/drawing/2014/main" id="{242CFE3D-E351-4BE7-8EBE-9CF57D559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031" t="33333" r="4688" b="32292"/>
          <a:stretch>
            <a:fillRect/>
          </a:stretch>
        </p:blipFill>
        <p:spPr bwMode="auto">
          <a:xfrm>
            <a:off x="12700" y="152400"/>
            <a:ext cx="9067800" cy="610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8771" name="Text Box 3">
            <a:extLst>
              <a:ext uri="{FF2B5EF4-FFF2-40B4-BE49-F238E27FC236}">
                <a16:creationId xmlns:a16="http://schemas.microsoft.com/office/drawing/2014/main" id="{F5ABED7D-4154-4219-8763-65CB1D26F2AA}"/>
              </a:ext>
            </a:extLst>
          </p:cNvPr>
          <p:cNvSpPr txBox="1">
            <a:spLocks noChangeArrowheads="1"/>
          </p:cNvSpPr>
          <p:nvPr/>
        </p:nvSpPr>
        <p:spPr bwMode="auto">
          <a:xfrm>
            <a:off x="457200" y="4724400"/>
            <a:ext cx="4191000" cy="14763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a:t>big-oh notation pronouncement :</a:t>
            </a:r>
          </a:p>
          <a:p>
            <a:pPr>
              <a:spcBef>
                <a:spcPct val="50000"/>
              </a:spcBef>
            </a:pPr>
            <a:r>
              <a:rPr lang="en-US" altLang="en-US" sz="1800" b="0"/>
              <a:t>O(1) :   O to the one</a:t>
            </a:r>
            <a:br>
              <a:rPr lang="en-US" altLang="en-US" sz="1800" b="0"/>
            </a:br>
            <a:r>
              <a:rPr lang="en-US" altLang="en-US" sz="1800" b="0"/>
              <a:t>O(n) :   O to the n, Big-O of n</a:t>
            </a:r>
          </a:p>
          <a:p>
            <a:pPr>
              <a:spcBef>
                <a:spcPct val="50000"/>
              </a:spcBef>
            </a:pPr>
            <a:r>
              <a:rPr lang="en-US" altLang="en-US" sz="1800" b="0"/>
              <a:t>O(log</a:t>
            </a:r>
            <a:r>
              <a:rPr lang="en-US" altLang="en-US" sz="1800" b="0" baseline="-25000"/>
              <a:t>2</a:t>
            </a:r>
            <a:r>
              <a:rPr lang="en-US" altLang="en-US" sz="1800" b="0"/>
              <a:t> n): O to the log</a:t>
            </a:r>
            <a:r>
              <a:rPr lang="en-US" altLang="en-US" sz="1800" b="0" baseline="-25000"/>
              <a:t>2</a:t>
            </a:r>
            <a:r>
              <a:rPr lang="en-US" altLang="en-US" sz="1800" b="0"/>
              <a:t> n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F4792253-45F3-4152-A1EA-6E627D6BDCFC}"/>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B791F13A-92EF-4CC4-AA55-D7C9D39A9A57}"/>
              </a:ext>
            </a:extLst>
          </p:cNvPr>
          <p:cNvSpPr>
            <a:spLocks noGrp="1"/>
          </p:cNvSpPr>
          <p:nvPr>
            <p:ph type="sldNum" sz="quarter" idx="12"/>
          </p:nvPr>
        </p:nvSpPr>
        <p:spPr/>
        <p:txBody>
          <a:bodyPr/>
          <a:lstStyle/>
          <a:p>
            <a:fld id="{FACD2622-A860-48A1-BB5C-95E3B86C7AC3}" type="slidenum">
              <a:rPr lang="en-US" altLang="en-US"/>
              <a:pPr/>
              <a:t>22</a:t>
            </a:fld>
            <a:r>
              <a:rPr lang="en-US" altLang="en-US"/>
              <a:t>/47</a:t>
            </a:r>
          </a:p>
        </p:txBody>
      </p:sp>
      <p:pic>
        <p:nvPicPr>
          <p:cNvPr id="289794" name="Picture 2">
            <a:extLst>
              <a:ext uri="{FF2B5EF4-FFF2-40B4-BE49-F238E27FC236}">
                <a16:creationId xmlns:a16="http://schemas.microsoft.com/office/drawing/2014/main" id="{C5922602-3B2F-4DBA-95E0-37D7327F0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88" t="33334" r="56619" b="28125"/>
          <a:stretch>
            <a:fillRect/>
          </a:stretch>
        </p:blipFill>
        <p:spPr bwMode="auto">
          <a:xfrm>
            <a:off x="304800" y="0"/>
            <a:ext cx="8610600" cy="643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14B6BA26-EF01-49A8-BDBC-0278BC1FE327}"/>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53B4788E-C12E-48B6-89D5-679EF761F62F}"/>
              </a:ext>
            </a:extLst>
          </p:cNvPr>
          <p:cNvSpPr>
            <a:spLocks noGrp="1"/>
          </p:cNvSpPr>
          <p:nvPr>
            <p:ph type="sldNum" sz="quarter" idx="12"/>
          </p:nvPr>
        </p:nvSpPr>
        <p:spPr/>
        <p:txBody>
          <a:bodyPr/>
          <a:lstStyle/>
          <a:p>
            <a:fld id="{A3152A23-8CED-4330-B847-2BC3D8EEC6AC}" type="slidenum">
              <a:rPr lang="en-US" altLang="en-US"/>
              <a:pPr/>
              <a:t>23</a:t>
            </a:fld>
            <a:r>
              <a:rPr lang="en-US" altLang="en-US"/>
              <a:t>/47</a:t>
            </a:r>
          </a:p>
        </p:txBody>
      </p:sp>
      <p:pic>
        <p:nvPicPr>
          <p:cNvPr id="290818" name="Picture 2">
            <a:extLst>
              <a:ext uri="{FF2B5EF4-FFF2-40B4-BE49-F238E27FC236}">
                <a16:creationId xmlns:a16="http://schemas.microsoft.com/office/drawing/2014/main" id="{E0755D26-1B01-4156-8D98-6E6EF0B90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979" t="36737" r="5469" b="28125"/>
          <a:stretch>
            <a:fillRect/>
          </a:stretch>
        </p:blipFill>
        <p:spPr bwMode="auto">
          <a:xfrm>
            <a:off x="76200" y="0"/>
            <a:ext cx="8534400" cy="598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0819" name="Text Box 3">
            <a:extLst>
              <a:ext uri="{FF2B5EF4-FFF2-40B4-BE49-F238E27FC236}">
                <a16:creationId xmlns:a16="http://schemas.microsoft.com/office/drawing/2014/main" id="{1193B97A-8DDF-487D-93D7-CAA366F1B7CD}"/>
              </a:ext>
            </a:extLst>
          </p:cNvPr>
          <p:cNvSpPr txBox="1">
            <a:spLocks noChangeArrowheads="1"/>
          </p:cNvSpPr>
          <p:nvPr/>
        </p:nvSpPr>
        <p:spPr bwMode="auto">
          <a:xfrm>
            <a:off x="1143000" y="5943600"/>
            <a:ext cx="6477000" cy="6508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SzPct val="100000"/>
            </a:pPr>
            <a:r>
              <a:rPr lang="en-US" altLang="en-US" sz="1800">
                <a:solidFill>
                  <a:srgbClr val="0000CC"/>
                </a:solidFill>
              </a:rPr>
              <a:t>When we say that f(n) is O(g(n)), we use g(n) to provide a limit as to how fast f(n) can grow when n goes to infinity.</a:t>
            </a:r>
            <a:endParaRPr lang="en-US" altLang="en-US" sz="1800" b="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B50BA295-4475-43B9-83B6-2D1D5F61D888}"/>
              </a:ext>
            </a:extLst>
          </p:cNvPr>
          <p:cNvSpPr>
            <a:spLocks noGrp="1"/>
          </p:cNvSpPr>
          <p:nvPr>
            <p:ph type="ftr" sz="quarter" idx="11"/>
          </p:nvPr>
        </p:nvSpPr>
        <p:spPr/>
        <p:txBody>
          <a:bodyPr/>
          <a:lstStyle/>
          <a:p>
            <a:r>
              <a:rPr lang="en-US" altLang="en-US"/>
              <a:t>Data Structures and Algorithms in Java </a:t>
            </a:r>
          </a:p>
        </p:txBody>
      </p:sp>
      <p:sp>
        <p:nvSpPr>
          <p:cNvPr id="11" name="Slide Number Placeholder 5">
            <a:extLst>
              <a:ext uri="{FF2B5EF4-FFF2-40B4-BE49-F238E27FC236}">
                <a16:creationId xmlns:a16="http://schemas.microsoft.com/office/drawing/2014/main" id="{9E3E3EFD-E3B3-4751-892D-EF700BDC71C1}"/>
              </a:ext>
            </a:extLst>
          </p:cNvPr>
          <p:cNvSpPr>
            <a:spLocks noGrp="1"/>
          </p:cNvSpPr>
          <p:nvPr>
            <p:ph type="sldNum" sz="quarter" idx="12"/>
          </p:nvPr>
        </p:nvSpPr>
        <p:spPr/>
        <p:txBody>
          <a:bodyPr/>
          <a:lstStyle/>
          <a:p>
            <a:fld id="{9703A917-733E-423E-B3BB-98E1F844527F}" type="slidenum">
              <a:rPr lang="en-US" altLang="en-US"/>
              <a:pPr/>
              <a:t>24</a:t>
            </a:fld>
            <a:r>
              <a:rPr lang="en-US" altLang="en-US"/>
              <a:t>/47</a:t>
            </a:r>
          </a:p>
        </p:txBody>
      </p:sp>
      <p:sp>
        <p:nvSpPr>
          <p:cNvPr id="291842" name="Rectangle 2">
            <a:extLst>
              <a:ext uri="{FF2B5EF4-FFF2-40B4-BE49-F238E27FC236}">
                <a16:creationId xmlns:a16="http://schemas.microsoft.com/office/drawing/2014/main" id="{A4EA7EDF-ABB7-4EB8-9355-CCB4C12923AA}"/>
              </a:ext>
            </a:extLst>
          </p:cNvPr>
          <p:cNvSpPr>
            <a:spLocks noGrp="1" noChangeArrowheads="1"/>
          </p:cNvSpPr>
          <p:nvPr>
            <p:ph type="title"/>
          </p:nvPr>
        </p:nvSpPr>
        <p:spPr>
          <a:xfrm>
            <a:off x="304800" y="228600"/>
            <a:ext cx="8229600" cy="7016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4000" b="1">
                <a:solidFill>
                  <a:srgbClr val="993300"/>
                </a:solidFill>
                <a:latin typeface="Calibri" panose="020F0502020204030204" pitchFamily="34" charset="0"/>
              </a:rPr>
              <a:t>Properties of Big-Oh</a:t>
            </a:r>
          </a:p>
        </p:txBody>
      </p:sp>
      <p:sp>
        <p:nvSpPr>
          <p:cNvPr id="291843" name="Text Box 3">
            <a:extLst>
              <a:ext uri="{FF2B5EF4-FFF2-40B4-BE49-F238E27FC236}">
                <a16:creationId xmlns:a16="http://schemas.microsoft.com/office/drawing/2014/main" id="{E309C9B1-17F3-46DF-9B5E-D5710E0143D6}"/>
              </a:ext>
            </a:extLst>
          </p:cNvPr>
          <p:cNvSpPr txBox="1">
            <a:spLocks noChangeArrowheads="1"/>
          </p:cNvSpPr>
          <p:nvPr/>
        </p:nvSpPr>
        <p:spPr bwMode="auto">
          <a:xfrm>
            <a:off x="609600" y="16764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800" b="0"/>
          </a:p>
        </p:txBody>
      </p:sp>
      <p:pic>
        <p:nvPicPr>
          <p:cNvPr id="291844" name="Picture 4">
            <a:extLst>
              <a:ext uri="{FF2B5EF4-FFF2-40B4-BE49-F238E27FC236}">
                <a16:creationId xmlns:a16="http://schemas.microsoft.com/office/drawing/2014/main" id="{38DD4627-2496-4388-8FCD-59B98F669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88" t="56250" r="56250" b="33333"/>
          <a:stretch>
            <a:fillRect/>
          </a:stretch>
        </p:blipFill>
        <p:spPr bwMode="auto">
          <a:xfrm>
            <a:off x="914400" y="1676400"/>
            <a:ext cx="640080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1845" name="Text Box 5">
            <a:extLst>
              <a:ext uri="{FF2B5EF4-FFF2-40B4-BE49-F238E27FC236}">
                <a16:creationId xmlns:a16="http://schemas.microsoft.com/office/drawing/2014/main" id="{53A06ED5-FDE4-457E-9753-AC5D31271315}"/>
              </a:ext>
            </a:extLst>
          </p:cNvPr>
          <p:cNvSpPr txBox="1">
            <a:spLocks noChangeArrowheads="1"/>
          </p:cNvSpPr>
          <p:nvPr/>
        </p:nvSpPr>
        <p:spPr bwMode="auto">
          <a:xfrm>
            <a:off x="457200" y="990600"/>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a:t>The first theorem addresses the asymptotic behavior of the sum of two functions whose asymptotic behaviors are known: </a:t>
            </a:r>
          </a:p>
        </p:txBody>
      </p:sp>
      <p:pic>
        <p:nvPicPr>
          <p:cNvPr id="291846" name="Picture 6">
            <a:extLst>
              <a:ext uri="{FF2B5EF4-FFF2-40B4-BE49-F238E27FC236}">
                <a16:creationId xmlns:a16="http://schemas.microsoft.com/office/drawing/2014/main" id="{037A813D-B595-461F-A88D-3C1542375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88" t="33333" r="56250" b="56250"/>
          <a:stretch>
            <a:fillRect/>
          </a:stretch>
        </p:blipFill>
        <p:spPr bwMode="auto">
          <a:xfrm>
            <a:off x="990600" y="3581400"/>
            <a:ext cx="6019800" cy="120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1847" name="Text Box 7">
            <a:extLst>
              <a:ext uri="{FF2B5EF4-FFF2-40B4-BE49-F238E27FC236}">
                <a16:creationId xmlns:a16="http://schemas.microsoft.com/office/drawing/2014/main" id="{13FF1BCC-DDA8-489D-B9F2-22A0178DC6D0}"/>
              </a:ext>
            </a:extLst>
          </p:cNvPr>
          <p:cNvSpPr txBox="1">
            <a:spLocks noChangeArrowheads="1"/>
          </p:cNvSpPr>
          <p:nvPr/>
        </p:nvSpPr>
        <p:spPr bwMode="auto">
          <a:xfrm>
            <a:off x="457200" y="2819400"/>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a:t>The next theorem addresses the asymptotic behavior of the product of two functions whose asymptotic behaviors are known: </a:t>
            </a:r>
          </a:p>
        </p:txBody>
      </p:sp>
      <p:pic>
        <p:nvPicPr>
          <p:cNvPr id="291848" name="Picture 8">
            <a:extLst>
              <a:ext uri="{FF2B5EF4-FFF2-40B4-BE49-F238E27FC236}">
                <a16:creationId xmlns:a16="http://schemas.microsoft.com/office/drawing/2014/main" id="{B159F3DB-7E87-478A-9A2E-55BAF80EC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773" t="41400" r="41341" b="54167"/>
          <a:stretch>
            <a:fillRect/>
          </a:stretch>
        </p:blipFill>
        <p:spPr bwMode="auto">
          <a:xfrm>
            <a:off x="533400" y="5664200"/>
            <a:ext cx="82296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1849" name="Text Box 9">
            <a:extLst>
              <a:ext uri="{FF2B5EF4-FFF2-40B4-BE49-F238E27FC236}">
                <a16:creationId xmlns:a16="http://schemas.microsoft.com/office/drawing/2014/main" id="{9431571D-2674-45D6-8CA6-16EA812BAABA}"/>
              </a:ext>
            </a:extLst>
          </p:cNvPr>
          <p:cNvSpPr txBox="1">
            <a:spLocks noChangeArrowheads="1"/>
          </p:cNvSpPr>
          <p:nvPr/>
        </p:nvSpPr>
        <p:spPr bwMode="auto">
          <a:xfrm>
            <a:off x="457200" y="4860925"/>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a:t>The last theorem in this section introduces the </a:t>
            </a:r>
            <a:r>
              <a:rPr lang="en-US" altLang="en-US" sz="2000" b="0" i="1"/>
              <a:t>transitive property</a:t>
            </a:r>
            <a:r>
              <a:rPr lang="en-US" altLang="en-US" sz="2000" b="0"/>
              <a:t> of big oh: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3B545DB6-164E-4C61-BB43-990F25E3F6F6}"/>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112B1621-E22A-4886-9AE4-56C160F28476}"/>
              </a:ext>
            </a:extLst>
          </p:cNvPr>
          <p:cNvSpPr>
            <a:spLocks noGrp="1"/>
          </p:cNvSpPr>
          <p:nvPr>
            <p:ph type="sldNum" sz="quarter" idx="12"/>
          </p:nvPr>
        </p:nvSpPr>
        <p:spPr/>
        <p:txBody>
          <a:bodyPr/>
          <a:lstStyle/>
          <a:p>
            <a:fld id="{23679016-83A7-4409-A3ED-70E76582086E}" type="slidenum">
              <a:rPr lang="en-US" altLang="en-US"/>
              <a:pPr/>
              <a:t>25</a:t>
            </a:fld>
            <a:r>
              <a:rPr lang="en-US" altLang="en-US"/>
              <a:t>/47</a:t>
            </a:r>
          </a:p>
        </p:txBody>
      </p:sp>
      <p:pic>
        <p:nvPicPr>
          <p:cNvPr id="292866" name="Picture 2">
            <a:extLst>
              <a:ext uri="{FF2B5EF4-FFF2-40B4-BE49-F238E27FC236}">
                <a16:creationId xmlns:a16="http://schemas.microsoft.com/office/drawing/2014/main" id="{4165453B-7D7F-4CE2-B269-23694FE5D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88" t="35081" r="56967" b="28125"/>
          <a:stretch>
            <a:fillRect/>
          </a:stretch>
        </p:blipFill>
        <p:spPr bwMode="auto">
          <a:xfrm>
            <a:off x="0" y="0"/>
            <a:ext cx="8991600" cy="647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3BC64AF1-2A5F-40AD-BC4B-E7198FF041EF}"/>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63E50326-3585-4E49-AF73-5AEFBA4CF98E}"/>
              </a:ext>
            </a:extLst>
          </p:cNvPr>
          <p:cNvSpPr>
            <a:spLocks noGrp="1"/>
          </p:cNvSpPr>
          <p:nvPr>
            <p:ph type="sldNum" sz="quarter" idx="12"/>
          </p:nvPr>
        </p:nvSpPr>
        <p:spPr/>
        <p:txBody>
          <a:bodyPr/>
          <a:lstStyle/>
          <a:p>
            <a:fld id="{761C3831-35AE-44F9-BE0A-9BDDAE85ECF2}" type="slidenum">
              <a:rPr lang="en-US" altLang="en-US"/>
              <a:pPr/>
              <a:t>26</a:t>
            </a:fld>
            <a:r>
              <a:rPr lang="en-US" altLang="en-US"/>
              <a:t>/47</a:t>
            </a:r>
          </a:p>
        </p:txBody>
      </p:sp>
      <p:pic>
        <p:nvPicPr>
          <p:cNvPr id="293890" name="Picture 2">
            <a:extLst>
              <a:ext uri="{FF2B5EF4-FFF2-40B4-BE49-F238E27FC236}">
                <a16:creationId xmlns:a16="http://schemas.microsoft.com/office/drawing/2014/main" id="{D9F053A6-A771-414D-BD4C-E83C6AA13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250" t="36923" r="5469" b="28125"/>
          <a:stretch>
            <a:fillRect/>
          </a:stretch>
        </p:blipFill>
        <p:spPr bwMode="auto">
          <a:xfrm>
            <a:off x="0" y="0"/>
            <a:ext cx="8991600" cy="615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CC7592D4-CBCE-48C8-8AE9-FCDF98E4B51E}"/>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BD81AEF2-1C1A-4839-BF72-45AF3DD57987}"/>
              </a:ext>
            </a:extLst>
          </p:cNvPr>
          <p:cNvSpPr>
            <a:spLocks noGrp="1"/>
          </p:cNvSpPr>
          <p:nvPr>
            <p:ph type="sldNum" sz="quarter" idx="12"/>
          </p:nvPr>
        </p:nvSpPr>
        <p:spPr/>
        <p:txBody>
          <a:bodyPr/>
          <a:lstStyle/>
          <a:p>
            <a:fld id="{F6DCF262-449E-4B98-9DFB-7252F31422B0}" type="slidenum">
              <a:rPr lang="en-US" altLang="en-US"/>
              <a:pPr/>
              <a:t>27</a:t>
            </a:fld>
            <a:r>
              <a:rPr lang="en-US" altLang="en-US"/>
              <a:t>/47</a:t>
            </a:r>
          </a:p>
        </p:txBody>
      </p:sp>
      <p:pic>
        <p:nvPicPr>
          <p:cNvPr id="294914" name="Picture 2">
            <a:extLst>
              <a:ext uri="{FF2B5EF4-FFF2-40B4-BE49-F238E27FC236}">
                <a16:creationId xmlns:a16="http://schemas.microsoft.com/office/drawing/2014/main" id="{A4D506F3-978F-402C-B2A7-731D680ED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657" t="22325" r="6094" b="46875"/>
          <a:stretch>
            <a:fillRect/>
          </a:stretch>
        </p:blipFill>
        <p:spPr bwMode="auto">
          <a:xfrm>
            <a:off x="0" y="61913"/>
            <a:ext cx="8991600" cy="572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1A8A88AD-93B5-45C3-9D3C-30C490E72E51}"/>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4ABFE807-4492-40E4-83AA-59ABC6FADA7E}"/>
              </a:ext>
            </a:extLst>
          </p:cNvPr>
          <p:cNvSpPr>
            <a:spLocks noGrp="1"/>
          </p:cNvSpPr>
          <p:nvPr>
            <p:ph type="sldNum" sz="quarter" idx="12"/>
          </p:nvPr>
        </p:nvSpPr>
        <p:spPr/>
        <p:txBody>
          <a:bodyPr/>
          <a:lstStyle/>
          <a:p>
            <a:fld id="{B815EA83-4C1F-4F81-BC8D-A88F2B4D03A8}" type="slidenum">
              <a:rPr lang="en-US" altLang="en-US"/>
              <a:pPr/>
              <a:t>28</a:t>
            </a:fld>
            <a:r>
              <a:rPr lang="en-US" altLang="en-US"/>
              <a:t>/47</a:t>
            </a:r>
          </a:p>
        </p:txBody>
      </p:sp>
      <p:pic>
        <p:nvPicPr>
          <p:cNvPr id="295938" name="Picture 2">
            <a:extLst>
              <a:ext uri="{FF2B5EF4-FFF2-40B4-BE49-F238E27FC236}">
                <a16:creationId xmlns:a16="http://schemas.microsoft.com/office/drawing/2014/main" id="{F71B85FC-AE4E-4159-8E13-BD7372170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469" t="54166" r="57990" b="11458"/>
          <a:stretch>
            <a:fillRect/>
          </a:stretch>
        </p:blipFill>
        <p:spPr bwMode="auto">
          <a:xfrm>
            <a:off x="152400" y="0"/>
            <a:ext cx="8915400" cy="628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DEAB5635-EDBE-4029-BDE7-F4C911531401}"/>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C148902B-79E9-46EA-B3F3-FA2E3AB1279F}"/>
              </a:ext>
            </a:extLst>
          </p:cNvPr>
          <p:cNvSpPr>
            <a:spLocks noGrp="1"/>
          </p:cNvSpPr>
          <p:nvPr>
            <p:ph type="sldNum" sz="quarter" idx="12"/>
          </p:nvPr>
        </p:nvSpPr>
        <p:spPr/>
        <p:txBody>
          <a:bodyPr/>
          <a:lstStyle/>
          <a:p>
            <a:fld id="{B1C37901-41CF-447B-BEC1-9C07BDF87BC0}" type="slidenum">
              <a:rPr lang="en-US" altLang="en-US"/>
              <a:pPr/>
              <a:t>29</a:t>
            </a:fld>
            <a:r>
              <a:rPr lang="en-US" altLang="en-US"/>
              <a:t>/47</a:t>
            </a:r>
          </a:p>
        </p:txBody>
      </p:sp>
      <p:pic>
        <p:nvPicPr>
          <p:cNvPr id="296962" name="Picture 2">
            <a:extLst>
              <a:ext uri="{FF2B5EF4-FFF2-40B4-BE49-F238E27FC236}">
                <a16:creationId xmlns:a16="http://schemas.microsoft.com/office/drawing/2014/main" id="{A615C54C-0E0C-4E51-8E98-12353426F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465" t="55293" r="4688" b="6693"/>
          <a:stretch>
            <a:fillRect/>
          </a:stretch>
        </p:blipFill>
        <p:spPr bwMode="auto">
          <a:xfrm>
            <a:off x="76200" y="-141288"/>
            <a:ext cx="8915400" cy="654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6312C525-2DDB-4E8E-AB00-16002CE67CE4}"/>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C53529EE-8E1A-4582-94ED-D80D71CC4651}"/>
              </a:ext>
            </a:extLst>
          </p:cNvPr>
          <p:cNvSpPr>
            <a:spLocks noGrp="1"/>
          </p:cNvSpPr>
          <p:nvPr>
            <p:ph type="sldNum" sz="quarter" idx="12"/>
          </p:nvPr>
        </p:nvSpPr>
        <p:spPr/>
        <p:txBody>
          <a:bodyPr/>
          <a:lstStyle/>
          <a:p>
            <a:fld id="{4FD059DD-CCC2-425A-8513-D4B7BDB9F7C3}" type="slidenum">
              <a:rPr lang="en-US" altLang="en-US"/>
              <a:pPr/>
              <a:t>3</a:t>
            </a:fld>
            <a:r>
              <a:rPr lang="en-US" altLang="en-US"/>
              <a:t>/47</a:t>
            </a:r>
          </a:p>
        </p:txBody>
      </p:sp>
      <p:pic>
        <p:nvPicPr>
          <p:cNvPr id="270338" name="Picture 2">
            <a:extLst>
              <a:ext uri="{FF2B5EF4-FFF2-40B4-BE49-F238E27FC236}">
                <a16:creationId xmlns:a16="http://schemas.microsoft.com/office/drawing/2014/main" id="{A89F9B37-1BD0-447C-A5CD-441F0C260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38" t="40860" r="51543" b="35417"/>
          <a:stretch>
            <a:fillRect/>
          </a:stretch>
        </p:blipFill>
        <p:spPr bwMode="auto">
          <a:xfrm>
            <a:off x="838200" y="1905000"/>
            <a:ext cx="7620000"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339" name="Rectangle 3">
            <a:extLst>
              <a:ext uri="{FF2B5EF4-FFF2-40B4-BE49-F238E27FC236}">
                <a16:creationId xmlns:a16="http://schemas.microsoft.com/office/drawing/2014/main" id="{E08C094D-2D9D-43C0-BF1F-A8A88E43BD0B}"/>
              </a:ext>
            </a:extLst>
          </p:cNvPr>
          <p:cNvSpPr>
            <a:spLocks noGrp="1" noChangeArrowheads="1"/>
          </p:cNvSpPr>
          <p:nvPr>
            <p:ph type="title"/>
          </p:nvPr>
        </p:nvSpPr>
        <p:spPr>
          <a:xfrm>
            <a:off x="304800" y="320675"/>
            <a:ext cx="8382000" cy="1431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b="1">
                <a:solidFill>
                  <a:srgbClr val="993300"/>
                </a:solidFill>
                <a:latin typeface="Calibri" panose="020F0502020204030204" pitchFamily="34" charset="0"/>
              </a:rPr>
              <a:t>Simple definition of an algorithm</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21DC920B-BD40-4E12-A0B2-EE7E4015B9B9}"/>
              </a:ext>
            </a:extLst>
          </p:cNvPr>
          <p:cNvSpPr>
            <a:spLocks noGrp="1"/>
          </p:cNvSpPr>
          <p:nvPr>
            <p:ph type="ftr" sz="quarter" idx="11"/>
          </p:nvPr>
        </p:nvSpPr>
        <p:spPr/>
        <p:txBody>
          <a:bodyPr/>
          <a:lstStyle/>
          <a:p>
            <a:r>
              <a:rPr lang="en-US" altLang="en-US"/>
              <a:t>Data Structures and Algorithms in Java </a:t>
            </a:r>
          </a:p>
        </p:txBody>
      </p:sp>
      <p:sp>
        <p:nvSpPr>
          <p:cNvPr id="8" name="Slide Number Placeholder 5">
            <a:extLst>
              <a:ext uri="{FF2B5EF4-FFF2-40B4-BE49-F238E27FC236}">
                <a16:creationId xmlns:a16="http://schemas.microsoft.com/office/drawing/2014/main" id="{D3F88D30-FE58-4147-8871-342E0398ADC6}"/>
              </a:ext>
            </a:extLst>
          </p:cNvPr>
          <p:cNvSpPr>
            <a:spLocks noGrp="1"/>
          </p:cNvSpPr>
          <p:nvPr>
            <p:ph type="sldNum" sz="quarter" idx="12"/>
          </p:nvPr>
        </p:nvSpPr>
        <p:spPr/>
        <p:txBody>
          <a:bodyPr/>
          <a:lstStyle/>
          <a:p>
            <a:fld id="{9B123D7E-B79E-49B2-B219-62223A693001}" type="slidenum">
              <a:rPr lang="en-US" altLang="en-US"/>
              <a:pPr/>
              <a:t>30</a:t>
            </a:fld>
            <a:r>
              <a:rPr lang="en-US" altLang="en-US"/>
              <a:t>/47</a:t>
            </a:r>
          </a:p>
        </p:txBody>
      </p:sp>
      <p:sp>
        <p:nvSpPr>
          <p:cNvPr id="297986" name="Rectangle 2">
            <a:extLst>
              <a:ext uri="{FF2B5EF4-FFF2-40B4-BE49-F238E27FC236}">
                <a16:creationId xmlns:a16="http://schemas.microsoft.com/office/drawing/2014/main" id="{8A6D45A6-2160-4E95-8151-6A0D06BC7FCB}"/>
              </a:ext>
            </a:extLst>
          </p:cNvPr>
          <p:cNvSpPr>
            <a:spLocks noGrp="1" noChangeArrowheads="1"/>
          </p:cNvSpPr>
          <p:nvPr>
            <p:ph type="title"/>
          </p:nvPr>
        </p:nvSpPr>
        <p:spPr>
          <a:xfrm>
            <a:off x="304800" y="288925"/>
            <a:ext cx="8229600" cy="6413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600" b="1">
                <a:solidFill>
                  <a:srgbClr val="993300"/>
                </a:solidFill>
                <a:latin typeface="Calibri" panose="020F0502020204030204" pitchFamily="34" charset="0"/>
              </a:rPr>
              <a:t>More notes about Big-Oh notation</a:t>
            </a:r>
          </a:p>
        </p:txBody>
      </p:sp>
      <p:sp>
        <p:nvSpPr>
          <p:cNvPr id="297987" name="Text Box 3">
            <a:extLst>
              <a:ext uri="{FF2B5EF4-FFF2-40B4-BE49-F238E27FC236}">
                <a16:creationId xmlns:a16="http://schemas.microsoft.com/office/drawing/2014/main" id="{DBC97AB0-010F-4483-B429-1C0F28CD4B3B}"/>
              </a:ext>
            </a:extLst>
          </p:cNvPr>
          <p:cNvSpPr txBox="1">
            <a:spLocks noChangeArrowheads="1"/>
          </p:cNvSpPr>
          <p:nvPr/>
        </p:nvSpPr>
        <p:spPr bwMode="auto">
          <a:xfrm>
            <a:off x="609600" y="16764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800" b="0"/>
          </a:p>
        </p:txBody>
      </p:sp>
      <p:sp>
        <p:nvSpPr>
          <p:cNvPr id="297988" name="Text Box 4">
            <a:extLst>
              <a:ext uri="{FF2B5EF4-FFF2-40B4-BE49-F238E27FC236}">
                <a16:creationId xmlns:a16="http://schemas.microsoft.com/office/drawing/2014/main" id="{D675CE5D-5B4B-4C5F-803A-9741FC98CAE6}"/>
              </a:ext>
            </a:extLst>
          </p:cNvPr>
          <p:cNvSpPr txBox="1">
            <a:spLocks noChangeArrowheads="1"/>
          </p:cNvSpPr>
          <p:nvPr/>
        </p:nvSpPr>
        <p:spPr bwMode="auto">
          <a:xfrm>
            <a:off x="228600" y="9906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a:t>Using Big-O notation, we might say that “Algorithm A runs in time Big-O of n log n”, or that “Algorithm B is an order n-squared algorithm”. We mean that the number of operations, as a function of the input size n, is O(n log n) or O(n</a:t>
            </a:r>
            <a:r>
              <a:rPr lang="en-US" altLang="en-US" sz="2400" b="0" baseline="30000"/>
              <a:t>2</a:t>
            </a:r>
            <a:r>
              <a:rPr lang="en-US" altLang="en-US" sz="2400" b="0"/>
              <a:t>) for these cases.</a:t>
            </a:r>
          </a:p>
          <a:p>
            <a:r>
              <a:rPr lang="en-US" altLang="en-US" sz="2400" b="0"/>
              <a:t>Notes about style: We write</a:t>
            </a:r>
          </a:p>
        </p:txBody>
      </p:sp>
      <p:sp>
        <p:nvSpPr>
          <p:cNvPr id="297989" name="Text Box 5">
            <a:extLst>
              <a:ext uri="{FF2B5EF4-FFF2-40B4-BE49-F238E27FC236}">
                <a16:creationId xmlns:a16="http://schemas.microsoft.com/office/drawing/2014/main" id="{CD9F24AE-4B01-4115-805B-3F8A322E74D5}"/>
              </a:ext>
            </a:extLst>
          </p:cNvPr>
          <p:cNvSpPr txBox="1">
            <a:spLocks noChangeArrowheads="1"/>
          </p:cNvSpPr>
          <p:nvPr/>
        </p:nvSpPr>
        <p:spPr bwMode="auto">
          <a:xfrm>
            <a:off x="381000" y="4572000"/>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a:t>Both of these expressions are better than writing </a:t>
            </a:r>
          </a:p>
          <a:p>
            <a:r>
              <a:rPr lang="en-US" altLang="en-US" sz="2400" b="0"/>
              <a:t>	“T(n) = O(g(n))”.</a:t>
            </a:r>
          </a:p>
          <a:p>
            <a:r>
              <a:rPr lang="en-US" altLang="en-US" sz="2400" b="0"/>
              <a:t>Some authors use the latter, but the first two choices are preferred.</a:t>
            </a:r>
          </a:p>
        </p:txBody>
      </p:sp>
      <p:pic>
        <p:nvPicPr>
          <p:cNvPr id="297990" name="Picture 6">
            <a:extLst>
              <a:ext uri="{FF2B5EF4-FFF2-40B4-BE49-F238E27FC236}">
                <a16:creationId xmlns:a16="http://schemas.microsoft.com/office/drawing/2014/main" id="{48AD5537-1DF1-4256-B92D-5FFD51799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188" t="56929" r="21094" b="38309"/>
          <a:stretch>
            <a:fillRect/>
          </a:stretch>
        </p:blipFill>
        <p:spPr bwMode="auto">
          <a:xfrm>
            <a:off x="1600200" y="3429000"/>
            <a:ext cx="548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4">
            <a:extLst>
              <a:ext uri="{FF2B5EF4-FFF2-40B4-BE49-F238E27FC236}">
                <a16:creationId xmlns:a16="http://schemas.microsoft.com/office/drawing/2014/main" id="{CE31D1DF-168D-4CB4-808E-0ACA151D3F2A}"/>
              </a:ext>
            </a:extLst>
          </p:cNvPr>
          <p:cNvSpPr>
            <a:spLocks noGrp="1"/>
          </p:cNvSpPr>
          <p:nvPr>
            <p:ph type="ftr" sz="quarter" idx="11"/>
          </p:nvPr>
        </p:nvSpPr>
        <p:spPr/>
        <p:txBody>
          <a:bodyPr/>
          <a:lstStyle/>
          <a:p>
            <a:r>
              <a:rPr lang="en-US" altLang="en-US"/>
              <a:t>Data Structures and Algorithms in Java </a:t>
            </a:r>
          </a:p>
        </p:txBody>
      </p:sp>
      <p:sp>
        <p:nvSpPr>
          <p:cNvPr id="35" name="Slide Number Placeholder 5">
            <a:extLst>
              <a:ext uri="{FF2B5EF4-FFF2-40B4-BE49-F238E27FC236}">
                <a16:creationId xmlns:a16="http://schemas.microsoft.com/office/drawing/2014/main" id="{43620730-C909-44E5-9EA7-0C2AEE6DB5BA}"/>
              </a:ext>
            </a:extLst>
          </p:cNvPr>
          <p:cNvSpPr>
            <a:spLocks noGrp="1"/>
          </p:cNvSpPr>
          <p:nvPr>
            <p:ph type="sldNum" sz="quarter" idx="12"/>
          </p:nvPr>
        </p:nvSpPr>
        <p:spPr/>
        <p:txBody>
          <a:bodyPr/>
          <a:lstStyle/>
          <a:p>
            <a:fld id="{08959F0D-028C-40B4-AE60-4F99303A8B66}" type="slidenum">
              <a:rPr lang="en-US" altLang="en-US"/>
              <a:pPr/>
              <a:t>31</a:t>
            </a:fld>
            <a:r>
              <a:rPr lang="en-US" altLang="en-US"/>
              <a:t>/47</a:t>
            </a:r>
          </a:p>
        </p:txBody>
      </p:sp>
      <p:sp>
        <p:nvSpPr>
          <p:cNvPr id="299010" name="Rectangle 2">
            <a:extLst>
              <a:ext uri="{FF2B5EF4-FFF2-40B4-BE49-F238E27FC236}">
                <a16:creationId xmlns:a16="http://schemas.microsoft.com/office/drawing/2014/main" id="{9450BFBE-D662-4C91-BEF4-9A610085B874}"/>
              </a:ext>
            </a:extLst>
          </p:cNvPr>
          <p:cNvSpPr>
            <a:spLocks noGrp="1" noChangeArrowheads="1"/>
          </p:cNvSpPr>
          <p:nvPr>
            <p:ph type="title"/>
          </p:nvPr>
        </p:nvSpPr>
        <p:spPr>
          <a:xfrm>
            <a:off x="304800" y="533400"/>
            <a:ext cx="8534400" cy="57943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200" b="1">
                <a:solidFill>
                  <a:srgbClr val="993300"/>
                </a:solidFill>
                <a:latin typeface="Calibri" panose="020F0502020204030204" pitchFamily="34" charset="0"/>
              </a:rPr>
              <a:t>Some common growth orders of functions</a:t>
            </a:r>
          </a:p>
        </p:txBody>
      </p:sp>
      <p:sp>
        <p:nvSpPr>
          <p:cNvPr id="299011" name="Text Box 3">
            <a:extLst>
              <a:ext uri="{FF2B5EF4-FFF2-40B4-BE49-F238E27FC236}">
                <a16:creationId xmlns:a16="http://schemas.microsoft.com/office/drawing/2014/main" id="{0D451803-A1B6-48E4-B3AB-10B0CCE901CA}"/>
              </a:ext>
            </a:extLst>
          </p:cNvPr>
          <p:cNvSpPr txBox="1">
            <a:spLocks noChangeArrowheads="1"/>
          </p:cNvSpPr>
          <p:nvPr/>
        </p:nvSpPr>
        <p:spPr bwMode="auto">
          <a:xfrm>
            <a:off x="609600" y="16764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800" b="0"/>
          </a:p>
        </p:txBody>
      </p:sp>
      <p:graphicFrame>
        <p:nvGraphicFramePr>
          <p:cNvPr id="299012" name="Group 4">
            <a:extLst>
              <a:ext uri="{FF2B5EF4-FFF2-40B4-BE49-F238E27FC236}">
                <a16:creationId xmlns:a16="http://schemas.microsoft.com/office/drawing/2014/main" id="{A636A1A2-D89B-4570-A20D-AB7C4CEA4A41}"/>
              </a:ext>
            </a:extLst>
          </p:cNvPr>
          <p:cNvGraphicFramePr>
            <a:graphicFrameLocks noGrp="1"/>
          </p:cNvGraphicFramePr>
          <p:nvPr/>
        </p:nvGraphicFramePr>
        <p:xfrm>
          <a:off x="990600" y="1905000"/>
          <a:ext cx="6858000" cy="4145280"/>
        </p:xfrm>
        <a:graphic>
          <a:graphicData uri="http://schemas.openxmlformats.org/drawingml/2006/table">
            <a:tbl>
              <a:tblPr/>
              <a:tblGrid>
                <a:gridCol w="3429000">
                  <a:extLst>
                    <a:ext uri="{9D8B030D-6E8A-4147-A177-3AD203B41FA5}">
                      <a16:colId xmlns:a16="http://schemas.microsoft.com/office/drawing/2014/main" val="4019303775"/>
                    </a:ext>
                  </a:extLst>
                </a:gridCol>
                <a:gridCol w="3429000">
                  <a:extLst>
                    <a:ext uri="{9D8B030D-6E8A-4147-A177-3AD203B41FA5}">
                      <a16:colId xmlns:a16="http://schemas.microsoft.com/office/drawing/2014/main" val="2842050239"/>
                    </a:ext>
                  </a:extLst>
                </a:gridCol>
              </a:tblGrid>
              <a:tr h="508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constant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5058427"/>
                  </a:ext>
                </a:extLst>
              </a:tr>
              <a:tr h="508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logarithmic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O(log</a:t>
                      </a:r>
                      <a:r>
                        <a:rPr kumimoji="0" lang="en-US" altLang="en-US" sz="2800" b="0" i="1" u="none" strike="noStrike" cap="none" normalizeH="0" baseline="0">
                          <a:ln>
                            <a:noFill/>
                          </a:ln>
                          <a:solidFill>
                            <a:schemeClr val="tx1"/>
                          </a:solidFill>
                          <a:effectLst/>
                          <a:latin typeface="Calibri" panose="020F0502020204030204" pitchFamily="34" charset="0"/>
                        </a:rPr>
                        <a:t>n</a:t>
                      </a:r>
                      <a:r>
                        <a:rPr kumimoji="0" lang="en-US" altLang="en-US" sz="2800" b="0" i="0" u="none" strike="noStrike" cap="none" normalizeH="0" baseline="0">
                          <a:ln>
                            <a:noFill/>
                          </a:ln>
                          <a:solidFill>
                            <a:schemeClr val="tx1"/>
                          </a:solidFill>
                          <a:effectLst/>
                          <a:latin typeface="Calibri" panose="020F050202020403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0595406"/>
                  </a:ext>
                </a:extLst>
              </a:tr>
              <a:tr h="508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linear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O(</a:t>
                      </a:r>
                      <a:r>
                        <a:rPr kumimoji="0" lang="en-US" altLang="en-US" sz="2800" b="0" i="1" u="none" strike="noStrike" cap="none" normalizeH="0" baseline="0">
                          <a:ln>
                            <a:noFill/>
                          </a:ln>
                          <a:solidFill>
                            <a:schemeClr val="tx1"/>
                          </a:solidFill>
                          <a:effectLst/>
                          <a:latin typeface="Calibri" panose="020F0502020204030204" pitchFamily="34" charset="0"/>
                        </a:rPr>
                        <a:t>n</a:t>
                      </a:r>
                      <a:r>
                        <a:rPr kumimoji="0" lang="en-US" altLang="en-US" sz="2800" b="0" i="0" u="none" strike="noStrike" cap="none" normalizeH="0" baseline="0">
                          <a:ln>
                            <a:noFill/>
                          </a:ln>
                          <a:solidFill>
                            <a:schemeClr val="tx1"/>
                          </a:solidFill>
                          <a:effectLst/>
                          <a:latin typeface="Calibri" panose="020F050202020403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8596326"/>
                  </a:ext>
                </a:extLst>
              </a:tr>
              <a:tr h="508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nlogn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O(</a:t>
                      </a:r>
                      <a:r>
                        <a:rPr kumimoji="0" lang="en-US" altLang="en-US" sz="2800" b="0" i="1" u="none" strike="noStrike" cap="none" normalizeH="0" baseline="0">
                          <a:ln>
                            <a:noFill/>
                          </a:ln>
                          <a:solidFill>
                            <a:schemeClr val="tx1"/>
                          </a:solidFill>
                          <a:effectLst/>
                          <a:latin typeface="Calibri" panose="020F0502020204030204" pitchFamily="34" charset="0"/>
                        </a:rPr>
                        <a:t>n</a:t>
                      </a:r>
                      <a:r>
                        <a:rPr kumimoji="0" lang="en-US" altLang="en-US" sz="2800" b="0" i="0" u="none" strike="noStrike" cap="none" normalizeH="0" baseline="0">
                          <a:ln>
                            <a:noFill/>
                          </a:ln>
                          <a:solidFill>
                            <a:schemeClr val="tx1"/>
                          </a:solidFill>
                          <a:effectLst/>
                          <a:latin typeface="Calibri" panose="020F0502020204030204" pitchFamily="34" charset="0"/>
                        </a:rPr>
                        <a:t>log</a:t>
                      </a:r>
                      <a:r>
                        <a:rPr kumimoji="0" lang="en-US" altLang="en-US" sz="2800" b="0" i="1" u="none" strike="noStrike" cap="none" normalizeH="0" baseline="0">
                          <a:ln>
                            <a:noFill/>
                          </a:ln>
                          <a:solidFill>
                            <a:schemeClr val="tx1"/>
                          </a:solidFill>
                          <a:effectLst/>
                          <a:latin typeface="Calibri" panose="020F0502020204030204" pitchFamily="34" charset="0"/>
                        </a:rPr>
                        <a:t>n</a:t>
                      </a:r>
                      <a:r>
                        <a:rPr kumimoji="0" lang="en-US" altLang="en-US" sz="2800" b="0" i="0" u="none" strike="noStrike" cap="none" normalizeH="0" baseline="0">
                          <a:ln>
                            <a:noFill/>
                          </a:ln>
                          <a:solidFill>
                            <a:schemeClr val="tx1"/>
                          </a:solidFill>
                          <a:effectLst/>
                          <a:latin typeface="Calibri" panose="020F050202020403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5580644"/>
                  </a:ext>
                </a:extLst>
              </a:tr>
              <a:tr h="508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quadratic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O(</a:t>
                      </a:r>
                      <a:r>
                        <a:rPr kumimoji="0" lang="en-US" altLang="en-US" sz="2800" b="0" i="1" u="none" strike="noStrike" cap="none" normalizeH="0" baseline="0">
                          <a:ln>
                            <a:noFill/>
                          </a:ln>
                          <a:solidFill>
                            <a:schemeClr val="tx1"/>
                          </a:solidFill>
                          <a:effectLst/>
                          <a:latin typeface="Calibri" panose="020F0502020204030204" pitchFamily="34" charset="0"/>
                        </a:rPr>
                        <a:t>n</a:t>
                      </a:r>
                      <a:r>
                        <a:rPr kumimoji="0" lang="en-US" altLang="en-US" sz="2800" b="0" i="0" u="none" strike="noStrike" cap="none" normalizeH="0" baseline="30000">
                          <a:ln>
                            <a:noFill/>
                          </a:ln>
                          <a:solidFill>
                            <a:schemeClr val="tx1"/>
                          </a:solidFill>
                          <a:effectLst/>
                          <a:latin typeface="Calibri" panose="020F0502020204030204" pitchFamily="34" charset="0"/>
                        </a:rPr>
                        <a:t>2</a:t>
                      </a:r>
                      <a:r>
                        <a:rPr kumimoji="0" lang="en-US" altLang="en-US" sz="2800" b="0" i="0" u="none" strike="noStrike" cap="none" normalizeH="0" baseline="0">
                          <a:ln>
                            <a:noFill/>
                          </a:ln>
                          <a:solidFill>
                            <a:schemeClr val="tx1"/>
                          </a:solidFill>
                          <a:effectLst/>
                          <a:latin typeface="Calibri" panose="020F050202020403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3637833"/>
                  </a:ext>
                </a:extLst>
              </a:tr>
              <a:tr h="508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polynomial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O(</a:t>
                      </a:r>
                      <a:r>
                        <a:rPr kumimoji="0" lang="en-US" altLang="en-US" sz="2800" b="0" i="1" u="none" strike="noStrike" cap="none" normalizeH="0" baseline="0">
                          <a:ln>
                            <a:noFill/>
                          </a:ln>
                          <a:solidFill>
                            <a:schemeClr val="tx1"/>
                          </a:solidFill>
                          <a:effectLst/>
                          <a:latin typeface="Calibri" panose="020F0502020204030204" pitchFamily="34" charset="0"/>
                        </a:rPr>
                        <a:t>n</a:t>
                      </a:r>
                      <a:r>
                        <a:rPr kumimoji="0" lang="en-US" altLang="en-US" sz="2800" b="0" i="0" u="none" strike="noStrike" cap="none" normalizeH="0" baseline="30000">
                          <a:ln>
                            <a:noFill/>
                          </a:ln>
                          <a:solidFill>
                            <a:schemeClr val="tx1"/>
                          </a:solidFill>
                          <a:effectLst/>
                          <a:latin typeface="Calibri" panose="020F0502020204030204" pitchFamily="34" charset="0"/>
                        </a:rPr>
                        <a:t>b</a:t>
                      </a:r>
                      <a:r>
                        <a:rPr kumimoji="0" lang="en-US" altLang="en-US" sz="2800" b="0" i="0" u="none" strike="noStrike" cap="none" normalizeH="0" baseline="0">
                          <a:ln>
                            <a:noFill/>
                          </a:ln>
                          <a:solidFill>
                            <a:schemeClr val="tx1"/>
                          </a:solidFill>
                          <a:effectLst/>
                          <a:latin typeface="Calibri" panose="020F050202020403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5456306"/>
                  </a:ext>
                </a:extLst>
              </a:tr>
              <a:tr h="508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exponential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O(b</a:t>
                      </a:r>
                      <a:r>
                        <a:rPr kumimoji="0" lang="en-US" altLang="en-US" sz="2800" b="0" i="1" u="none" strike="noStrike" cap="none" normalizeH="0" baseline="30000">
                          <a:ln>
                            <a:noFill/>
                          </a:ln>
                          <a:solidFill>
                            <a:schemeClr val="tx1"/>
                          </a:solidFill>
                          <a:effectLst/>
                          <a:latin typeface="Calibri" panose="020F0502020204030204" pitchFamily="34" charset="0"/>
                        </a:rPr>
                        <a:t>n</a:t>
                      </a:r>
                      <a:r>
                        <a:rPr kumimoji="0" lang="en-US" altLang="en-US" sz="2800" b="0" i="0" u="none" strike="noStrike" cap="none" normalizeH="0" baseline="0">
                          <a:ln>
                            <a:noFill/>
                          </a:ln>
                          <a:solidFill>
                            <a:schemeClr val="tx1"/>
                          </a:solidFill>
                          <a:effectLst/>
                          <a:latin typeface="Calibri" panose="020F050202020403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0017991"/>
                  </a:ext>
                </a:extLst>
              </a:tr>
              <a:tr h="5080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factorial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eaLnBrk="0" hangingPunct="0">
                        <a:spcBef>
                          <a:spcPct val="20000"/>
                        </a:spcBef>
                        <a:buFont typeface="Arial" panose="020B0604020202020204" pitchFamily="34" charset="0"/>
                        <a:defRPr>
                          <a:solidFill>
                            <a:schemeClr val="tx1"/>
                          </a:solidFill>
                          <a:latin typeface="Calibri" panose="020F0502020204030204" pitchFamily="34" charset="0"/>
                        </a:defRPr>
                      </a:lvl4pPr>
                      <a:lvl5pPr eaLnBrk="0" hangingPunct="0">
                        <a:spcBef>
                          <a:spcPct val="20000"/>
                        </a:spcBef>
                        <a:buFont typeface="Arial" panose="020B0604020202020204" pitchFamily="34" charset="0"/>
                        <a:defRPr>
                          <a:solidFill>
                            <a:schemeClr val="tx1"/>
                          </a:solidFill>
                          <a:latin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en-US" sz="2800" b="0" i="0" u="none" strike="noStrike" cap="none" normalizeH="0" baseline="0">
                          <a:ln>
                            <a:noFill/>
                          </a:ln>
                          <a:solidFill>
                            <a:schemeClr val="tx1"/>
                          </a:solidFill>
                          <a:effectLst/>
                          <a:latin typeface="Calibri" panose="020F0502020204030204" pitchFamily="34" charset="0"/>
                        </a:rPr>
                        <a:t>O(</a:t>
                      </a:r>
                      <a:r>
                        <a:rPr kumimoji="0" lang="en-US" altLang="en-US" sz="2800" b="0" i="1" u="none" strike="noStrike" cap="none" normalizeH="0" baseline="0">
                          <a:ln>
                            <a:noFill/>
                          </a:ln>
                          <a:solidFill>
                            <a:schemeClr val="tx1"/>
                          </a:solidFill>
                          <a:effectLst/>
                          <a:latin typeface="Calibri" panose="020F0502020204030204" pitchFamily="34" charset="0"/>
                        </a:rPr>
                        <a:t>n</a:t>
                      </a:r>
                      <a:r>
                        <a:rPr kumimoji="0" lang="en-US" altLang="en-US" sz="2800" b="0" i="0" u="none" strike="noStrike" cap="none" normalizeH="0" baseline="0">
                          <a:ln>
                            <a:noFill/>
                          </a:ln>
                          <a:solidFill>
                            <a:schemeClr val="tx1"/>
                          </a:solidFill>
                          <a:effectLst/>
                          <a:latin typeface="Calibri" panose="020F050202020403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549324"/>
                  </a:ext>
                </a:extLst>
              </a:tr>
            </a:tbl>
          </a:graphicData>
        </a:graphic>
      </p:graphicFrame>
      <p:sp>
        <p:nvSpPr>
          <p:cNvPr id="299041" name="Text Box 33">
            <a:extLst>
              <a:ext uri="{FF2B5EF4-FFF2-40B4-BE49-F238E27FC236}">
                <a16:creationId xmlns:a16="http://schemas.microsoft.com/office/drawing/2014/main" id="{51DA0433-8B51-4241-B673-78B8826E9ECC}"/>
              </a:ext>
            </a:extLst>
          </p:cNvPr>
          <p:cNvSpPr txBox="1">
            <a:spLocks noChangeArrowheads="1"/>
          </p:cNvSpPr>
          <p:nvPr/>
        </p:nvSpPr>
        <p:spPr bwMode="auto">
          <a:xfrm>
            <a:off x="381000" y="1143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0"/>
              <a:t>To express O(), we often use the following functions: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6BD66C67-98DB-4202-B9F0-2FD4E8D475C3}"/>
              </a:ext>
            </a:extLst>
          </p:cNvPr>
          <p:cNvSpPr>
            <a:spLocks noGrp="1"/>
          </p:cNvSpPr>
          <p:nvPr>
            <p:ph type="ftr" sz="quarter" idx="11"/>
          </p:nvPr>
        </p:nvSpPr>
        <p:spPr/>
        <p:txBody>
          <a:bodyPr/>
          <a:lstStyle/>
          <a:p>
            <a:r>
              <a:rPr lang="en-US" altLang="en-US"/>
              <a:t>Data Structures and Algorithms in Java </a:t>
            </a:r>
          </a:p>
        </p:txBody>
      </p:sp>
      <p:sp>
        <p:nvSpPr>
          <p:cNvPr id="7" name="Slide Number Placeholder 5">
            <a:extLst>
              <a:ext uri="{FF2B5EF4-FFF2-40B4-BE49-F238E27FC236}">
                <a16:creationId xmlns:a16="http://schemas.microsoft.com/office/drawing/2014/main" id="{C9C38AA9-C431-412F-B8B0-2E683F899DCA}"/>
              </a:ext>
            </a:extLst>
          </p:cNvPr>
          <p:cNvSpPr>
            <a:spLocks noGrp="1"/>
          </p:cNvSpPr>
          <p:nvPr>
            <p:ph type="sldNum" sz="quarter" idx="12"/>
          </p:nvPr>
        </p:nvSpPr>
        <p:spPr/>
        <p:txBody>
          <a:bodyPr/>
          <a:lstStyle/>
          <a:p>
            <a:fld id="{8E613D36-61B9-4BC1-AAE0-39FB17C9C5D3}" type="slidenum">
              <a:rPr lang="en-US" altLang="en-US"/>
              <a:pPr/>
              <a:t>32</a:t>
            </a:fld>
            <a:r>
              <a:rPr lang="en-US" altLang="en-US"/>
              <a:t>/47</a:t>
            </a:r>
          </a:p>
        </p:txBody>
      </p:sp>
      <p:sp>
        <p:nvSpPr>
          <p:cNvPr id="300034" name="Rectangle 2">
            <a:extLst>
              <a:ext uri="{FF2B5EF4-FFF2-40B4-BE49-F238E27FC236}">
                <a16:creationId xmlns:a16="http://schemas.microsoft.com/office/drawing/2014/main" id="{C0E13D35-C640-4B8C-AFB8-6CA87594174E}"/>
              </a:ext>
            </a:extLst>
          </p:cNvPr>
          <p:cNvSpPr>
            <a:spLocks noGrp="1" noChangeArrowheads="1"/>
          </p:cNvSpPr>
          <p:nvPr>
            <p:ph type="title"/>
          </p:nvPr>
        </p:nvSpPr>
        <p:spPr>
          <a:xfrm>
            <a:off x="304800" y="304800"/>
            <a:ext cx="8534400" cy="57943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200" b="1">
                <a:solidFill>
                  <a:srgbClr val="993300"/>
                </a:solidFill>
                <a:latin typeface="Calibri" panose="020F0502020204030204" pitchFamily="34" charset="0"/>
              </a:rPr>
              <a:t>Growth orders of functions in graphics</a:t>
            </a:r>
          </a:p>
        </p:txBody>
      </p:sp>
      <p:sp>
        <p:nvSpPr>
          <p:cNvPr id="300035" name="Text Box 3">
            <a:extLst>
              <a:ext uri="{FF2B5EF4-FFF2-40B4-BE49-F238E27FC236}">
                <a16:creationId xmlns:a16="http://schemas.microsoft.com/office/drawing/2014/main" id="{74908353-C878-464C-AF65-4982982BC0EE}"/>
              </a:ext>
            </a:extLst>
          </p:cNvPr>
          <p:cNvSpPr txBox="1">
            <a:spLocks noChangeArrowheads="1"/>
          </p:cNvSpPr>
          <p:nvPr/>
        </p:nvSpPr>
        <p:spPr bwMode="auto">
          <a:xfrm>
            <a:off x="609600" y="16764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800" b="0"/>
          </a:p>
        </p:txBody>
      </p:sp>
      <p:sp>
        <p:nvSpPr>
          <p:cNvPr id="300036" name="Text Box 4">
            <a:extLst>
              <a:ext uri="{FF2B5EF4-FFF2-40B4-BE49-F238E27FC236}">
                <a16:creationId xmlns:a16="http://schemas.microsoft.com/office/drawing/2014/main" id="{2A4C5718-AD26-427D-8849-FCEBD7FF0C39}"/>
              </a:ext>
            </a:extLst>
          </p:cNvPr>
          <p:cNvSpPr txBox="1">
            <a:spLocks noChangeArrowheads="1"/>
          </p:cNvSpPr>
          <p:nvPr/>
        </p:nvSpPr>
        <p:spPr bwMode="auto">
          <a:xfrm>
            <a:off x="2057400" y="6034088"/>
            <a:ext cx="497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800"/>
              <a:t>Typical functions applied in big-O estimates</a:t>
            </a:r>
          </a:p>
        </p:txBody>
      </p:sp>
      <p:pic>
        <p:nvPicPr>
          <p:cNvPr id="300037" name="Picture 5">
            <a:extLst>
              <a:ext uri="{FF2B5EF4-FFF2-40B4-BE49-F238E27FC236}">
                <a16:creationId xmlns:a16="http://schemas.microsoft.com/office/drawing/2014/main" id="{06E24C95-874B-4EE2-B419-90BA95CC8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42" t="1575" r="1471"/>
          <a:stretch>
            <a:fillRect/>
          </a:stretch>
        </p:blipFill>
        <p:spPr bwMode="auto">
          <a:xfrm>
            <a:off x="1905000" y="914400"/>
            <a:ext cx="5334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ECEDDDF-1C52-49B8-A2F0-492C07CB2092}"/>
              </a:ext>
            </a:extLst>
          </p:cNvPr>
          <p:cNvSpPr>
            <a:spLocks noGrp="1"/>
          </p:cNvSpPr>
          <p:nvPr>
            <p:ph type="ftr" sz="quarter" idx="11"/>
          </p:nvPr>
        </p:nvSpPr>
        <p:spPr/>
        <p:txBody>
          <a:bodyPr/>
          <a:lstStyle/>
          <a:p>
            <a:r>
              <a:rPr lang="en-US" altLang="en-US"/>
              <a:t>Data Structures and Algorithms in Java </a:t>
            </a:r>
          </a:p>
        </p:txBody>
      </p:sp>
      <p:sp>
        <p:nvSpPr>
          <p:cNvPr id="14" name="Slide Number Placeholder 5">
            <a:extLst>
              <a:ext uri="{FF2B5EF4-FFF2-40B4-BE49-F238E27FC236}">
                <a16:creationId xmlns:a16="http://schemas.microsoft.com/office/drawing/2014/main" id="{DD9C906F-CF64-4964-B9C6-E5277B39CEB2}"/>
              </a:ext>
            </a:extLst>
          </p:cNvPr>
          <p:cNvSpPr>
            <a:spLocks noGrp="1"/>
          </p:cNvSpPr>
          <p:nvPr>
            <p:ph type="sldNum" sz="quarter" idx="12"/>
          </p:nvPr>
        </p:nvSpPr>
        <p:spPr/>
        <p:txBody>
          <a:bodyPr/>
          <a:lstStyle/>
          <a:p>
            <a:fld id="{A208C661-5E75-4E12-9822-43464C9517D2}" type="slidenum">
              <a:rPr lang="en-US" altLang="en-US"/>
              <a:pPr/>
              <a:t>33</a:t>
            </a:fld>
            <a:r>
              <a:rPr lang="en-US" altLang="en-US"/>
              <a:t>/47</a:t>
            </a:r>
          </a:p>
        </p:txBody>
      </p:sp>
      <p:sp>
        <p:nvSpPr>
          <p:cNvPr id="301058" name="Rectangle 2">
            <a:extLst>
              <a:ext uri="{FF2B5EF4-FFF2-40B4-BE49-F238E27FC236}">
                <a16:creationId xmlns:a16="http://schemas.microsoft.com/office/drawing/2014/main" id="{98576270-6011-4CF0-8D09-EB2C330E8C2E}"/>
              </a:ext>
            </a:extLst>
          </p:cNvPr>
          <p:cNvSpPr>
            <a:spLocks noGrp="1"/>
          </p:cNvSpPr>
          <p:nvPr>
            <p:ph type="title"/>
          </p:nvPr>
        </p:nvSpPr>
        <p:spPr>
          <a:xfrm>
            <a:off x="457200" y="196850"/>
            <a:ext cx="8229600" cy="641350"/>
          </a:xfrm>
          <a:noFill/>
        </p:spPr>
        <p:txBody>
          <a:bodyPr>
            <a:spAutoFit/>
          </a:bodyPr>
          <a:lstStyle/>
          <a:p>
            <a:r>
              <a:rPr lang="en-US" altLang="en-US" sz="3600" b="1">
                <a:solidFill>
                  <a:srgbClr val="CC3300"/>
                </a:solidFill>
                <a:latin typeface="Calibri" panose="020F0502020204030204" pitchFamily="34" charset="0"/>
              </a:rPr>
              <a:t>Binary Search vs Sequential Search</a:t>
            </a:r>
          </a:p>
        </p:txBody>
      </p:sp>
      <p:sp>
        <p:nvSpPr>
          <p:cNvPr id="301059" name="Rectangle 3">
            <a:extLst>
              <a:ext uri="{FF2B5EF4-FFF2-40B4-BE49-F238E27FC236}">
                <a16:creationId xmlns:a16="http://schemas.microsoft.com/office/drawing/2014/main" id="{06FA3CEC-1905-45B0-97AD-BE57BF01546A}"/>
              </a:ext>
            </a:extLst>
          </p:cNvPr>
          <p:cNvSpPr>
            <a:spLocks noGrp="1"/>
          </p:cNvSpPr>
          <p:nvPr>
            <p:ph type="body" idx="1"/>
          </p:nvPr>
        </p:nvSpPr>
        <p:spPr>
          <a:xfrm>
            <a:off x="685800" y="838200"/>
            <a:ext cx="7848600" cy="1857375"/>
          </a:xfrm>
          <a:noFill/>
        </p:spPr>
        <p:txBody>
          <a:bodyPr>
            <a:spAutoFit/>
          </a:bodyPr>
          <a:lstStyle/>
          <a:p>
            <a:pPr>
              <a:buClrTx/>
              <a:buSzTx/>
              <a:buFont typeface="Arial" panose="020B0604020202020204" pitchFamily="34" charset="0"/>
              <a:buChar char="•"/>
            </a:pPr>
            <a:r>
              <a:rPr lang="en-US" altLang="en-US" sz="2000">
                <a:latin typeface="Courier New" panose="02070309020205020404" pitchFamily="49" charset="0"/>
              </a:rPr>
              <a:t>Find</a:t>
            </a:r>
            <a:r>
              <a:rPr lang="en-US" altLang="en-US" sz="2000">
                <a:latin typeface="Calibri" panose="020F0502020204030204" pitchFamily="34" charset="0"/>
              </a:rPr>
              <a:t> method</a:t>
            </a:r>
          </a:p>
          <a:p>
            <a:pPr lvl="1"/>
            <a:r>
              <a:rPr lang="en-US" altLang="en-US" sz="2000"/>
              <a:t>Sequential</a:t>
            </a:r>
          </a:p>
          <a:p>
            <a:pPr lvl="2"/>
            <a:r>
              <a:rPr lang="en-US" altLang="en-US" sz="2000"/>
              <a:t>Worst case time:   </a:t>
            </a:r>
            <a:r>
              <a:rPr lang="en-US" altLang="en-US" sz="2000" i="1">
                <a:latin typeface="Times New Roman" panose="02020603050405020304" pitchFamily="18" charset="0"/>
              </a:rPr>
              <a:t>c</a:t>
            </a:r>
            <a:r>
              <a:rPr lang="en-US" altLang="en-US" sz="2000" i="1" baseline="-25000">
                <a:latin typeface="Times New Roman" panose="02020603050405020304" pitchFamily="18" charset="0"/>
              </a:rPr>
              <a:t>1 </a:t>
            </a:r>
            <a:r>
              <a:rPr lang="en-US" altLang="en-US" sz="2000" i="1">
                <a:latin typeface="Times New Roman" panose="02020603050405020304" pitchFamily="18" charset="0"/>
              </a:rPr>
              <a:t>n</a:t>
            </a:r>
            <a:endParaRPr lang="en-US" altLang="en-US" sz="2000"/>
          </a:p>
          <a:p>
            <a:pPr lvl="1"/>
            <a:r>
              <a:rPr lang="en-US" altLang="en-US" sz="2000"/>
              <a:t>Binary search</a:t>
            </a:r>
          </a:p>
          <a:p>
            <a:pPr lvl="2"/>
            <a:r>
              <a:rPr lang="en-US" altLang="en-US" sz="2000"/>
              <a:t>Worst case time:   </a:t>
            </a:r>
            <a:r>
              <a:rPr lang="en-US" altLang="en-US" sz="2000" i="1">
                <a:latin typeface="Times New Roman" panose="02020603050405020304" pitchFamily="18" charset="0"/>
              </a:rPr>
              <a:t>c</a:t>
            </a:r>
            <a:r>
              <a:rPr lang="en-US" altLang="en-US" sz="2000" i="1" baseline="-25000">
                <a:latin typeface="Times New Roman" panose="02020603050405020304" pitchFamily="18" charset="0"/>
              </a:rPr>
              <a:t>2</a:t>
            </a:r>
            <a:r>
              <a:rPr lang="en-US" altLang="en-US" sz="2000" i="1">
                <a:latin typeface="Times New Roman" panose="02020603050405020304" pitchFamily="18" charset="0"/>
              </a:rPr>
              <a:t> </a:t>
            </a:r>
            <a:r>
              <a:rPr lang="en-US" altLang="en-US" sz="2000">
                <a:latin typeface="Times New Roman" panose="02020603050405020304" pitchFamily="18" charset="0"/>
              </a:rPr>
              <a:t>log</a:t>
            </a:r>
            <a:r>
              <a:rPr lang="en-US" altLang="en-US" sz="2000" i="1" baseline="-25000">
                <a:latin typeface="Times New Roman" panose="02020603050405020304" pitchFamily="18" charset="0"/>
              </a:rPr>
              <a:t>2</a:t>
            </a:r>
            <a:r>
              <a:rPr lang="en-US" altLang="en-US" sz="2000" i="1">
                <a:latin typeface="Times New Roman" panose="02020603050405020304" pitchFamily="18" charset="0"/>
              </a:rPr>
              <a:t>n</a:t>
            </a:r>
            <a:endParaRPr lang="en-US" altLang="en-US" sz="2000"/>
          </a:p>
        </p:txBody>
      </p:sp>
      <p:graphicFrame>
        <p:nvGraphicFramePr>
          <p:cNvPr id="301060" name="Object 4">
            <a:extLst>
              <a:ext uri="{FF2B5EF4-FFF2-40B4-BE49-F238E27FC236}">
                <a16:creationId xmlns:a16="http://schemas.microsoft.com/office/drawing/2014/main" id="{CCDBD902-20A0-4C09-A894-7F6CF676EA1B}"/>
              </a:ext>
            </a:extLst>
          </p:cNvPr>
          <p:cNvGraphicFramePr>
            <a:graphicFrameLocks noChangeAspect="1"/>
          </p:cNvGraphicFramePr>
          <p:nvPr/>
        </p:nvGraphicFramePr>
        <p:xfrm>
          <a:off x="2209800" y="2819400"/>
          <a:ext cx="6248400" cy="4081463"/>
        </p:xfrm>
        <a:graphic>
          <a:graphicData uri="http://schemas.openxmlformats.org/presentationml/2006/ole">
            <mc:AlternateContent xmlns:mc="http://schemas.openxmlformats.org/markup-compatibility/2006">
              <mc:Choice xmlns:v="urn:schemas-microsoft-com:vml" Requires="v">
                <p:oleObj name="Worksheet" r:id="rId2" imgW="6591750" imgH="4305540" progId="Excel.Sheet.8">
                  <p:embed/>
                </p:oleObj>
              </mc:Choice>
              <mc:Fallback>
                <p:oleObj name="Worksheet" r:id="rId2" imgW="6591750" imgH="4305540"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19400"/>
                        <a:ext cx="62484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1061" name="Text Box 5">
            <a:extLst>
              <a:ext uri="{FF2B5EF4-FFF2-40B4-BE49-F238E27FC236}">
                <a16:creationId xmlns:a16="http://schemas.microsoft.com/office/drawing/2014/main" id="{960C1B2A-3940-45CB-AD43-F125114EF3A2}"/>
              </a:ext>
            </a:extLst>
          </p:cNvPr>
          <p:cNvSpPr txBox="1">
            <a:spLocks noChangeArrowheads="1"/>
          </p:cNvSpPr>
          <p:nvPr/>
        </p:nvSpPr>
        <p:spPr bwMode="auto">
          <a:xfrm>
            <a:off x="152400" y="3810000"/>
            <a:ext cx="1544638" cy="13112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Small</a:t>
            </a:r>
          </a:p>
          <a:p>
            <a:pPr eaLnBrk="0" hangingPunct="0"/>
            <a:r>
              <a:rPr lang="en-US" altLang="en-US" sz="2000"/>
              <a:t>problems -</a:t>
            </a:r>
          </a:p>
          <a:p>
            <a:pPr eaLnBrk="0" hangingPunct="0"/>
            <a:r>
              <a:rPr lang="en-US" altLang="en-US" sz="2000"/>
              <a:t>we’re not</a:t>
            </a:r>
          </a:p>
          <a:p>
            <a:pPr eaLnBrk="0" hangingPunct="0"/>
            <a:r>
              <a:rPr lang="en-US" altLang="en-US" sz="2000"/>
              <a:t>interested!</a:t>
            </a:r>
            <a:r>
              <a:rPr lang="en-US" altLang="en-US" sz="1800" b="0"/>
              <a:t> </a:t>
            </a:r>
            <a:endParaRPr lang="en-US" altLang="en-US" sz="1800" b="0">
              <a:latin typeface="Times New Roman" panose="02020603050405020304" pitchFamily="18" charset="0"/>
            </a:endParaRPr>
          </a:p>
        </p:txBody>
      </p:sp>
      <p:sp>
        <p:nvSpPr>
          <p:cNvPr id="301062" name="Line 6">
            <a:extLst>
              <a:ext uri="{FF2B5EF4-FFF2-40B4-BE49-F238E27FC236}">
                <a16:creationId xmlns:a16="http://schemas.microsoft.com/office/drawing/2014/main" id="{81055A1A-AAA7-45E2-9C16-1F3DA5364AD5}"/>
              </a:ext>
            </a:extLst>
          </p:cNvPr>
          <p:cNvSpPr>
            <a:spLocks noChangeShapeType="1"/>
          </p:cNvSpPr>
          <p:nvPr/>
        </p:nvSpPr>
        <p:spPr bwMode="auto">
          <a:xfrm>
            <a:off x="1600200" y="4648200"/>
            <a:ext cx="1600200" cy="10668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3" name="Text Box 7">
            <a:extLst>
              <a:ext uri="{FF2B5EF4-FFF2-40B4-BE49-F238E27FC236}">
                <a16:creationId xmlns:a16="http://schemas.microsoft.com/office/drawing/2014/main" id="{D83F15FF-3E26-4C68-B477-D5AEE4D062E6}"/>
              </a:ext>
            </a:extLst>
          </p:cNvPr>
          <p:cNvSpPr txBox="1">
            <a:spLocks noChangeArrowheads="1"/>
          </p:cNvSpPr>
          <p:nvPr/>
        </p:nvSpPr>
        <p:spPr bwMode="auto">
          <a:xfrm>
            <a:off x="7239000" y="4419600"/>
            <a:ext cx="1600200" cy="16160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Large</a:t>
            </a:r>
          </a:p>
          <a:p>
            <a:pPr eaLnBrk="0" hangingPunct="0"/>
            <a:r>
              <a:rPr lang="en-US" altLang="en-US" sz="2000"/>
              <a:t>problems -</a:t>
            </a:r>
          </a:p>
          <a:p>
            <a:pPr eaLnBrk="0" hangingPunct="0"/>
            <a:r>
              <a:rPr lang="en-US" altLang="en-US" sz="2000"/>
              <a:t>we’re</a:t>
            </a:r>
          </a:p>
          <a:p>
            <a:pPr eaLnBrk="0" hangingPunct="0"/>
            <a:r>
              <a:rPr lang="en-US" altLang="en-US" sz="2000"/>
              <a:t>interested</a:t>
            </a:r>
          </a:p>
          <a:p>
            <a:pPr eaLnBrk="0" hangingPunct="0"/>
            <a:r>
              <a:rPr lang="en-US" altLang="en-US" sz="2000"/>
              <a:t>in this gap!</a:t>
            </a:r>
            <a:r>
              <a:rPr lang="en-US" altLang="en-US" sz="1800" b="0"/>
              <a:t> </a:t>
            </a:r>
            <a:endParaRPr lang="en-US" altLang="en-US" sz="1800" b="0">
              <a:latin typeface="Times New Roman" panose="02020603050405020304" pitchFamily="18" charset="0"/>
            </a:endParaRPr>
          </a:p>
        </p:txBody>
      </p:sp>
      <p:sp>
        <p:nvSpPr>
          <p:cNvPr id="301064" name="Line 8">
            <a:extLst>
              <a:ext uri="{FF2B5EF4-FFF2-40B4-BE49-F238E27FC236}">
                <a16:creationId xmlns:a16="http://schemas.microsoft.com/office/drawing/2014/main" id="{EB3F5D58-834D-4205-81CB-876DAE849BCF}"/>
              </a:ext>
            </a:extLst>
          </p:cNvPr>
          <p:cNvSpPr>
            <a:spLocks noChangeShapeType="1"/>
          </p:cNvSpPr>
          <p:nvPr/>
        </p:nvSpPr>
        <p:spPr bwMode="auto">
          <a:xfrm>
            <a:off x="6477000" y="4038600"/>
            <a:ext cx="0" cy="1066800"/>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5" name="Line 9">
            <a:extLst>
              <a:ext uri="{FF2B5EF4-FFF2-40B4-BE49-F238E27FC236}">
                <a16:creationId xmlns:a16="http://schemas.microsoft.com/office/drawing/2014/main" id="{0AA8E1DC-C061-4D65-B849-6E60157A7A3E}"/>
              </a:ext>
            </a:extLst>
          </p:cNvPr>
          <p:cNvSpPr>
            <a:spLocks noChangeShapeType="1"/>
          </p:cNvSpPr>
          <p:nvPr/>
        </p:nvSpPr>
        <p:spPr bwMode="auto">
          <a:xfrm>
            <a:off x="6553200" y="4572000"/>
            <a:ext cx="685800" cy="0"/>
          </a:xfrm>
          <a:prstGeom prst="line">
            <a:avLst/>
          </a:prstGeom>
          <a:noFill/>
          <a:ln w="38100">
            <a:solidFill>
              <a:srgbClr val="063DE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6" name="Text Box 10">
            <a:extLst>
              <a:ext uri="{FF2B5EF4-FFF2-40B4-BE49-F238E27FC236}">
                <a16:creationId xmlns:a16="http://schemas.microsoft.com/office/drawing/2014/main" id="{971F1587-23E8-4E92-AD8F-098298A7F0B4}"/>
              </a:ext>
            </a:extLst>
          </p:cNvPr>
          <p:cNvSpPr txBox="1">
            <a:spLocks noChangeArrowheads="1"/>
          </p:cNvSpPr>
          <p:nvPr/>
        </p:nvSpPr>
        <p:spPr bwMode="auto">
          <a:xfrm>
            <a:off x="4953000" y="4038600"/>
            <a:ext cx="304800"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000"/>
              <a:t>n</a:t>
            </a:r>
            <a:r>
              <a:rPr lang="en-US" altLang="en-US" sz="1800" b="0"/>
              <a:t> </a:t>
            </a:r>
            <a:endParaRPr lang="en-US" altLang="en-US" sz="1800" b="0">
              <a:latin typeface="Times New Roman" panose="02020603050405020304" pitchFamily="18" charset="0"/>
            </a:endParaRPr>
          </a:p>
        </p:txBody>
      </p:sp>
      <p:sp>
        <p:nvSpPr>
          <p:cNvPr id="301067" name="Text Box 11">
            <a:extLst>
              <a:ext uri="{FF2B5EF4-FFF2-40B4-BE49-F238E27FC236}">
                <a16:creationId xmlns:a16="http://schemas.microsoft.com/office/drawing/2014/main" id="{3B6C6621-7051-4F99-91B4-8AB8A06D4884}"/>
              </a:ext>
            </a:extLst>
          </p:cNvPr>
          <p:cNvSpPr txBox="1">
            <a:spLocks noChangeArrowheads="1"/>
          </p:cNvSpPr>
          <p:nvPr/>
        </p:nvSpPr>
        <p:spPr bwMode="auto">
          <a:xfrm>
            <a:off x="4724400" y="5410200"/>
            <a:ext cx="1143000" cy="396875"/>
          </a:xfrm>
          <a:prstGeom prst="rect">
            <a:avLst/>
          </a:prstGeom>
          <a:solidFill>
            <a:srgbClr val="FF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000"/>
              <a:t>4log</a:t>
            </a:r>
            <a:r>
              <a:rPr lang="en-US" altLang="en-US" sz="2000" baseline="-25000"/>
              <a:t>2</a:t>
            </a:r>
            <a:r>
              <a:rPr lang="en-US" altLang="en-US" sz="2000"/>
              <a:t>n</a:t>
            </a:r>
            <a:r>
              <a:rPr lang="en-US" altLang="en-US" sz="1800" b="0"/>
              <a:t> </a:t>
            </a:r>
            <a:endParaRPr lang="en-US" altLang="en-US" sz="1800" b="0">
              <a:latin typeface="Times New Roman" panose="02020603050405020304" pitchFamily="18" charset="0"/>
            </a:endParaRPr>
          </a:p>
        </p:txBody>
      </p:sp>
      <p:sp>
        <p:nvSpPr>
          <p:cNvPr id="301068" name="Text Box 12">
            <a:extLst>
              <a:ext uri="{FF2B5EF4-FFF2-40B4-BE49-F238E27FC236}">
                <a16:creationId xmlns:a16="http://schemas.microsoft.com/office/drawing/2014/main" id="{71FCCF13-97F4-45AB-853F-515BA697E14A}"/>
              </a:ext>
            </a:extLst>
          </p:cNvPr>
          <p:cNvSpPr txBox="1">
            <a:spLocks noChangeArrowheads="1"/>
          </p:cNvSpPr>
          <p:nvPr/>
        </p:nvSpPr>
        <p:spPr bwMode="auto">
          <a:xfrm>
            <a:off x="76200" y="5638800"/>
            <a:ext cx="2546350" cy="8255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193675"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t>Binary search</a:t>
            </a:r>
          </a:p>
          <a:p>
            <a:pPr lvl="1"/>
            <a:r>
              <a:rPr lang="en-US" altLang="en-US" sz="1600"/>
              <a:t>More complex</a:t>
            </a:r>
          </a:p>
          <a:p>
            <a:pPr lvl="1"/>
            <a:r>
              <a:rPr lang="en-US" altLang="en-US" sz="1600"/>
              <a:t>Higher constant factor</a:t>
            </a:r>
            <a:endParaRPr lang="en-US" altLang="en-US" sz="1800" b="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E33EB43-9D82-4F69-BBC1-17F56BA9A4EC}"/>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AE9F989B-39CD-4B26-B305-66F30DFCE958}"/>
              </a:ext>
            </a:extLst>
          </p:cNvPr>
          <p:cNvSpPr>
            <a:spLocks noGrp="1"/>
          </p:cNvSpPr>
          <p:nvPr>
            <p:ph type="sldNum" sz="quarter" idx="12"/>
          </p:nvPr>
        </p:nvSpPr>
        <p:spPr/>
        <p:txBody>
          <a:bodyPr/>
          <a:lstStyle/>
          <a:p>
            <a:fld id="{9B6D6712-D73B-4849-B820-35365C9E5E5A}" type="slidenum">
              <a:rPr lang="en-US" altLang="en-US"/>
              <a:pPr/>
              <a:t>34</a:t>
            </a:fld>
            <a:r>
              <a:rPr lang="en-US" altLang="en-US"/>
              <a:t>/47</a:t>
            </a:r>
          </a:p>
        </p:txBody>
      </p:sp>
      <p:sp>
        <p:nvSpPr>
          <p:cNvPr id="302082" name="Rectangle 2">
            <a:extLst>
              <a:ext uri="{FF2B5EF4-FFF2-40B4-BE49-F238E27FC236}">
                <a16:creationId xmlns:a16="http://schemas.microsoft.com/office/drawing/2014/main" id="{78A6C730-B4A3-42EB-B64B-843FA6B2DAF1}"/>
              </a:ext>
            </a:extLst>
          </p:cNvPr>
          <p:cNvSpPr>
            <a:spLocks noGrp="1" noChangeArrowheads="1"/>
          </p:cNvSpPr>
          <p:nvPr>
            <p:ph type="title"/>
          </p:nvPr>
        </p:nvSpPr>
        <p:spPr>
          <a:xfrm>
            <a:off x="838200" y="958850"/>
            <a:ext cx="7086600" cy="6413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600" b="1">
                <a:solidFill>
                  <a:srgbClr val="993300"/>
                </a:solidFill>
                <a:latin typeface="Calibri" panose="020F0502020204030204" pitchFamily="34" charset="0"/>
              </a:rPr>
              <a:t>Determining time complexity</a:t>
            </a:r>
          </a:p>
        </p:txBody>
      </p:sp>
      <p:sp>
        <p:nvSpPr>
          <p:cNvPr id="302083" name="Rectangle 3">
            <a:extLst>
              <a:ext uri="{FF2B5EF4-FFF2-40B4-BE49-F238E27FC236}">
                <a16:creationId xmlns:a16="http://schemas.microsoft.com/office/drawing/2014/main" id="{A7B47783-F1BD-4C38-9A80-609B004310CF}"/>
              </a:ext>
            </a:extLst>
          </p:cNvPr>
          <p:cNvSpPr>
            <a:spLocks noChangeArrowheads="1"/>
          </p:cNvSpPr>
          <p:nvPr/>
        </p:nvSpPr>
        <p:spPr bwMode="auto">
          <a:xfrm>
            <a:off x="612775" y="2133600"/>
            <a:ext cx="79978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spcBef>
                <a:spcPct val="20000"/>
              </a:spcBef>
              <a:buFont typeface="Arial" panose="020B0604020202020204" pitchFamily="34" charset="0"/>
              <a:buChar char="•"/>
              <a:tabLst>
                <a:tab pos="1655763" algn="l"/>
              </a:tabLst>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tabLst>
                <a:tab pos="1655763" algn="l"/>
              </a:tabLst>
              <a:defRPr sz="2000">
                <a:solidFill>
                  <a:schemeClr val="tx1"/>
                </a:solidFill>
                <a:latin typeface="Calibri" panose="020F0502020204030204" pitchFamily="34" charset="0"/>
              </a:defRPr>
            </a:lvl2pPr>
            <a:lvl3pPr indent="-228600" eaLnBrk="0" hangingPunct="0">
              <a:spcBef>
                <a:spcPct val="20000"/>
              </a:spcBef>
              <a:buFont typeface="Arial" panose="020B0604020202020204" pitchFamily="34" charset="0"/>
              <a:buChar char="•"/>
              <a:tabLst>
                <a:tab pos="1655763" algn="l"/>
              </a:tabLst>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tabLst>
                <a:tab pos="1655763" algn="l"/>
              </a:tabLst>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tabLst>
                <a:tab pos="1655763"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655763"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655763"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655763"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655763" algn="l"/>
              </a:tabLst>
              <a:defRPr sz="1600">
                <a:solidFill>
                  <a:schemeClr val="tx1"/>
                </a:solidFill>
                <a:latin typeface="Calibri" panose="020F0502020204030204" pitchFamily="34" charset="0"/>
              </a:defRPr>
            </a:lvl9pPr>
          </a:lstStyle>
          <a:p>
            <a:pPr>
              <a:buFont typeface="Arial" panose="020B0604020202020204" pitchFamily="34" charset="0"/>
              <a:buNone/>
            </a:pPr>
            <a:r>
              <a:rPr lang="en-US" altLang="en-US" sz="2800" b="0"/>
              <a:t>To determine time complexity:</a:t>
            </a:r>
          </a:p>
          <a:p>
            <a:pPr lvl="1">
              <a:buFont typeface="Arial" panose="020B0604020202020204" pitchFamily="34" charset="0"/>
              <a:buNone/>
            </a:pPr>
            <a:r>
              <a:rPr lang="en-US" altLang="en-US" sz="2800" b="0"/>
              <a:t>• Count operations, and</a:t>
            </a:r>
          </a:p>
          <a:p>
            <a:pPr lvl="1">
              <a:buFont typeface="Arial" panose="020B0604020202020204" pitchFamily="34" charset="0"/>
              <a:buNone/>
            </a:pPr>
            <a:r>
              <a:rPr lang="en-US" altLang="en-US" sz="2800" b="0"/>
              <a:t>• Convert to big-Oh notation.</a:t>
            </a:r>
          </a:p>
          <a:p>
            <a:pPr>
              <a:buFont typeface="Arial" panose="020B0604020202020204" pitchFamily="34" charset="0"/>
              <a:buNone/>
            </a:pPr>
            <a:r>
              <a:rPr lang="en-US" altLang="en-US" sz="2800" b="0"/>
              <a:t>We will use “pseudocode” to describe algorithms.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24037D64-CA54-4CE8-99FA-436C54A6D590}"/>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03BE0BA9-2A09-49CA-95DF-F13F7D7B8DD9}"/>
              </a:ext>
            </a:extLst>
          </p:cNvPr>
          <p:cNvSpPr>
            <a:spLocks noGrp="1"/>
          </p:cNvSpPr>
          <p:nvPr>
            <p:ph type="sldNum" sz="quarter" idx="12"/>
          </p:nvPr>
        </p:nvSpPr>
        <p:spPr/>
        <p:txBody>
          <a:bodyPr/>
          <a:lstStyle/>
          <a:p>
            <a:fld id="{79B2650E-8DE2-4EE5-ACB8-17DD3C97319E}" type="slidenum">
              <a:rPr lang="en-US" altLang="en-US"/>
              <a:pPr/>
              <a:t>35</a:t>
            </a:fld>
            <a:r>
              <a:rPr lang="en-US" altLang="en-US"/>
              <a:t>/47</a:t>
            </a:r>
          </a:p>
        </p:txBody>
      </p:sp>
      <p:sp>
        <p:nvSpPr>
          <p:cNvPr id="303106" name="Rectangle 2">
            <a:extLst>
              <a:ext uri="{FF2B5EF4-FFF2-40B4-BE49-F238E27FC236}">
                <a16:creationId xmlns:a16="http://schemas.microsoft.com/office/drawing/2014/main" id="{CA8CC907-57D2-425A-822E-61AB21684A5A}"/>
              </a:ext>
            </a:extLst>
          </p:cNvPr>
          <p:cNvSpPr>
            <a:spLocks noGrp="1" noChangeArrowheads="1"/>
          </p:cNvSpPr>
          <p:nvPr>
            <p:ph type="title"/>
          </p:nvPr>
        </p:nvSpPr>
        <p:spPr>
          <a:xfrm>
            <a:off x="228600" y="715963"/>
            <a:ext cx="8534400" cy="57943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200" b="1">
                <a:solidFill>
                  <a:srgbClr val="993300"/>
                </a:solidFill>
                <a:latin typeface="Calibri" panose="020F0502020204030204" pitchFamily="34" charset="0"/>
              </a:rPr>
              <a:t>Examples for determining time complexity - 1</a:t>
            </a:r>
          </a:p>
        </p:txBody>
      </p:sp>
      <p:sp>
        <p:nvSpPr>
          <p:cNvPr id="303107" name="Text Box 3">
            <a:extLst>
              <a:ext uri="{FF2B5EF4-FFF2-40B4-BE49-F238E27FC236}">
                <a16:creationId xmlns:a16="http://schemas.microsoft.com/office/drawing/2014/main" id="{B7941784-C79D-4631-A792-43A13F7FCC7E}"/>
              </a:ext>
            </a:extLst>
          </p:cNvPr>
          <p:cNvSpPr txBox="1">
            <a:spLocks noChangeArrowheads="1"/>
          </p:cNvSpPr>
          <p:nvPr/>
        </p:nvSpPr>
        <p:spPr bwMode="auto">
          <a:xfrm>
            <a:off x="1066800" y="1524000"/>
            <a:ext cx="7010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en-US" sz="2000" b="0"/>
              <a:t>max returns the maximum element in a sequence.</a:t>
            </a:r>
          </a:p>
          <a:p>
            <a:pPr>
              <a:lnSpc>
                <a:spcPct val="140000"/>
              </a:lnSpc>
            </a:pPr>
            <a:r>
              <a:rPr lang="en-US" altLang="en-US" sz="2000" b="0"/>
              <a:t>procedure max(a</a:t>
            </a:r>
            <a:r>
              <a:rPr lang="en-US" altLang="en-US" sz="2000" b="0" baseline="-25000"/>
              <a:t>0</a:t>
            </a:r>
            <a:r>
              <a:rPr lang="en-US" altLang="en-US" sz="2000" b="0"/>
              <a:t> ,a</a:t>
            </a:r>
            <a:r>
              <a:rPr lang="en-US" altLang="en-US" sz="2000" b="0" baseline="-25000"/>
              <a:t>1</a:t>
            </a:r>
            <a:r>
              <a:rPr lang="en-US" altLang="en-US" sz="2000" b="0"/>
              <a:t>, a</a:t>
            </a:r>
            <a:r>
              <a:rPr lang="en-US" altLang="en-US" sz="2000" b="0" baseline="-25000"/>
              <a:t>2</a:t>
            </a:r>
            <a:r>
              <a:rPr lang="en-US" altLang="en-US" sz="2000" b="0"/>
              <a:t>, . . . , a</a:t>
            </a:r>
            <a:r>
              <a:rPr lang="en-US" altLang="en-US" sz="2000" b="0" baseline="-25000"/>
              <a:t>n</a:t>
            </a:r>
            <a:r>
              <a:rPr lang="en-US" altLang="en-US" sz="2000" b="0"/>
              <a:t>: R)</a:t>
            </a:r>
          </a:p>
          <a:p>
            <a:pPr>
              <a:lnSpc>
                <a:spcPct val="140000"/>
              </a:lnSpc>
            </a:pPr>
            <a:r>
              <a:rPr lang="en-US" altLang="en-US" sz="2000" b="0"/>
              <a:t>   max := a</a:t>
            </a:r>
            <a:r>
              <a:rPr lang="en-US" altLang="en-US" sz="2000" b="0" baseline="-25000"/>
              <a:t>0</a:t>
            </a:r>
            <a:endParaRPr lang="en-US" altLang="en-US" sz="2000" b="0"/>
          </a:p>
          <a:p>
            <a:pPr>
              <a:lnSpc>
                <a:spcPct val="140000"/>
              </a:lnSpc>
            </a:pPr>
            <a:r>
              <a:rPr lang="en-US" altLang="en-US" sz="2000" b="0"/>
              <a:t>   for i := 1 to n</a:t>
            </a:r>
          </a:p>
          <a:p>
            <a:pPr>
              <a:lnSpc>
                <a:spcPct val="140000"/>
              </a:lnSpc>
            </a:pPr>
            <a:r>
              <a:rPr lang="en-US" altLang="en-US" sz="2000" b="0"/>
              <a:t>      if max &lt; a</a:t>
            </a:r>
            <a:r>
              <a:rPr lang="en-US" altLang="en-US" sz="2000" b="0" baseline="-25000"/>
              <a:t>i</a:t>
            </a:r>
            <a:r>
              <a:rPr lang="en-US" altLang="en-US" sz="2000" b="0"/>
              <a:t> then max := a</a:t>
            </a:r>
            <a:r>
              <a:rPr lang="en-US" altLang="en-US" sz="2000" b="0" baseline="-25000"/>
              <a:t>i</a:t>
            </a:r>
            <a:endParaRPr lang="en-US" altLang="en-US" sz="2000" b="0"/>
          </a:p>
          <a:p>
            <a:pPr>
              <a:lnSpc>
                <a:spcPct val="140000"/>
              </a:lnSpc>
            </a:pPr>
            <a:r>
              <a:rPr lang="en-US" altLang="en-US" sz="2000" b="0"/>
              <a:t>   end for</a:t>
            </a:r>
          </a:p>
          <a:p>
            <a:pPr>
              <a:lnSpc>
                <a:spcPct val="140000"/>
              </a:lnSpc>
            </a:pPr>
            <a:r>
              <a:rPr lang="en-US" altLang="en-US" sz="2000" b="0"/>
              <a:t>   return max</a:t>
            </a:r>
          </a:p>
          <a:p>
            <a:pPr>
              <a:lnSpc>
                <a:spcPct val="140000"/>
              </a:lnSpc>
            </a:pPr>
            <a:r>
              <a:rPr lang="en-US" altLang="en-US" sz="2000" b="0"/>
              <a:t>end procedure</a:t>
            </a:r>
          </a:p>
          <a:p>
            <a:pPr>
              <a:lnSpc>
                <a:spcPct val="140000"/>
              </a:lnSpc>
            </a:pPr>
            <a:r>
              <a:rPr lang="en-US" altLang="en-US" sz="2000"/>
              <a:t>The comparison max &lt; a</a:t>
            </a:r>
            <a:r>
              <a:rPr lang="en-US" altLang="en-US" sz="2000" baseline="-25000"/>
              <a:t>i</a:t>
            </a:r>
            <a:r>
              <a:rPr lang="en-US" altLang="en-US" sz="2000"/>
              <a:t> is performed n − 1 times. </a:t>
            </a:r>
          </a:p>
          <a:p>
            <a:pPr>
              <a:lnSpc>
                <a:spcPct val="140000"/>
              </a:lnSpc>
            </a:pPr>
            <a:r>
              <a:rPr lang="en-US" altLang="en-US" sz="2000"/>
              <a:t>n − 1 is O(n).</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6EA1EB9-F364-4EE6-96DF-A3DF23003C89}"/>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0DD84897-17EB-4EDA-ACD3-281E646C47D7}"/>
              </a:ext>
            </a:extLst>
          </p:cNvPr>
          <p:cNvSpPr>
            <a:spLocks noGrp="1"/>
          </p:cNvSpPr>
          <p:nvPr>
            <p:ph type="sldNum" sz="quarter" idx="12"/>
          </p:nvPr>
        </p:nvSpPr>
        <p:spPr/>
        <p:txBody>
          <a:bodyPr/>
          <a:lstStyle/>
          <a:p>
            <a:fld id="{0FCDF516-E29C-44D5-B79C-0711CB16BA2F}" type="slidenum">
              <a:rPr lang="en-US" altLang="en-US"/>
              <a:pPr/>
              <a:t>36</a:t>
            </a:fld>
            <a:r>
              <a:rPr lang="en-US" altLang="en-US"/>
              <a:t>/47</a:t>
            </a:r>
          </a:p>
        </p:txBody>
      </p:sp>
      <p:sp>
        <p:nvSpPr>
          <p:cNvPr id="304130" name="Rectangle 2">
            <a:extLst>
              <a:ext uri="{FF2B5EF4-FFF2-40B4-BE49-F238E27FC236}">
                <a16:creationId xmlns:a16="http://schemas.microsoft.com/office/drawing/2014/main" id="{E6571310-B2FC-4320-82F3-4F8708FD580B}"/>
              </a:ext>
            </a:extLst>
          </p:cNvPr>
          <p:cNvSpPr>
            <a:spLocks noGrp="1" noChangeArrowheads="1"/>
          </p:cNvSpPr>
          <p:nvPr>
            <p:ph type="title"/>
          </p:nvPr>
        </p:nvSpPr>
        <p:spPr>
          <a:xfrm>
            <a:off x="304800" y="715963"/>
            <a:ext cx="8305800" cy="57943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200" b="1">
                <a:solidFill>
                  <a:srgbClr val="993300"/>
                </a:solidFill>
                <a:latin typeface="Calibri" panose="020F0502020204030204" pitchFamily="34" charset="0"/>
              </a:rPr>
              <a:t>Examples for determining time complexity - 2</a:t>
            </a:r>
          </a:p>
        </p:txBody>
      </p:sp>
      <p:sp>
        <p:nvSpPr>
          <p:cNvPr id="304131" name="Text Box 3">
            <a:extLst>
              <a:ext uri="{FF2B5EF4-FFF2-40B4-BE49-F238E27FC236}">
                <a16:creationId xmlns:a16="http://schemas.microsoft.com/office/drawing/2014/main" id="{FCD385D3-92FA-4472-B384-A5B69BBD1D2D}"/>
              </a:ext>
            </a:extLst>
          </p:cNvPr>
          <p:cNvSpPr txBox="1">
            <a:spLocks noChangeArrowheads="1"/>
          </p:cNvSpPr>
          <p:nvPr/>
        </p:nvSpPr>
        <p:spPr bwMode="auto">
          <a:xfrm>
            <a:off x="609600" y="1535113"/>
            <a:ext cx="78486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en-US" sz="2000" b="0"/>
              <a:t>Linear search returns the location of key in a sequence, or -1 if key is not in the sequence.</a:t>
            </a:r>
          </a:p>
          <a:p>
            <a:pPr>
              <a:lnSpc>
                <a:spcPct val="140000"/>
              </a:lnSpc>
            </a:pPr>
            <a:r>
              <a:rPr lang="en-US" altLang="en-US" sz="2000" b="0"/>
              <a:t>procedure linear search (key, </a:t>
            </a:r>
            <a:r>
              <a:rPr lang="en-US" altLang="en-US" sz="1800" b="0"/>
              <a:t>a</a:t>
            </a:r>
            <a:r>
              <a:rPr lang="en-US" altLang="en-US" sz="1800" b="0" baseline="-25000"/>
              <a:t>0</a:t>
            </a:r>
            <a:r>
              <a:rPr lang="en-US" altLang="en-US" sz="1800" b="0"/>
              <a:t>, a</a:t>
            </a:r>
            <a:r>
              <a:rPr lang="en-US" altLang="en-US" sz="1800" b="0" baseline="-25000"/>
              <a:t>1</a:t>
            </a:r>
            <a:r>
              <a:rPr lang="en-US" altLang="en-US" sz="1800" b="0"/>
              <a:t>, . . . , a</a:t>
            </a:r>
            <a:r>
              <a:rPr lang="en-US" altLang="en-US" sz="1800" b="0" baseline="-25000"/>
              <a:t>n</a:t>
            </a:r>
            <a:r>
              <a:rPr lang="en-US" altLang="en-US" sz="2000" b="0"/>
              <a:t>: R)</a:t>
            </a:r>
          </a:p>
          <a:p>
            <a:pPr>
              <a:lnSpc>
                <a:spcPct val="140000"/>
              </a:lnSpc>
            </a:pPr>
            <a:r>
              <a:rPr lang="en-US" altLang="en-US" sz="2000" b="0"/>
              <a:t>   loc := -1</a:t>
            </a:r>
          </a:p>
          <a:p>
            <a:pPr>
              <a:lnSpc>
                <a:spcPct val="140000"/>
              </a:lnSpc>
            </a:pPr>
            <a:r>
              <a:rPr lang="en-US" altLang="en-US" sz="2000" b="0"/>
              <a:t>   i := 0</a:t>
            </a:r>
          </a:p>
          <a:p>
            <a:pPr>
              <a:lnSpc>
                <a:spcPct val="140000"/>
              </a:lnSpc>
            </a:pPr>
            <a:r>
              <a:rPr lang="en-US" altLang="en-US" sz="2000" b="0"/>
              <a:t>   while i &lt;= n  and loc = -1</a:t>
            </a:r>
          </a:p>
          <a:p>
            <a:pPr>
              <a:lnSpc>
                <a:spcPct val="140000"/>
              </a:lnSpc>
            </a:pPr>
            <a:r>
              <a:rPr lang="en-US" altLang="en-US" sz="2000" b="0"/>
              <a:t>      if key = a</a:t>
            </a:r>
            <a:r>
              <a:rPr lang="en-US" altLang="en-US" sz="2000" b="0" baseline="-25000"/>
              <a:t>i</a:t>
            </a:r>
            <a:r>
              <a:rPr lang="en-US" altLang="en-US" sz="2000" b="0"/>
              <a:t> then loc := i</a:t>
            </a:r>
          </a:p>
          <a:p>
            <a:pPr>
              <a:lnSpc>
                <a:spcPct val="140000"/>
              </a:lnSpc>
            </a:pPr>
            <a:r>
              <a:rPr lang="en-US" altLang="en-US" sz="2000" b="0"/>
              <a:t>         i := i + 1</a:t>
            </a:r>
          </a:p>
          <a:p>
            <a:pPr>
              <a:lnSpc>
                <a:spcPct val="140000"/>
              </a:lnSpc>
            </a:pPr>
            <a:r>
              <a:rPr lang="en-US" altLang="en-US" sz="2000" b="0"/>
              <a:t>   return loc</a:t>
            </a:r>
          </a:p>
          <a:p>
            <a:pPr>
              <a:lnSpc>
                <a:spcPct val="140000"/>
              </a:lnSpc>
            </a:pPr>
            <a:r>
              <a:rPr lang="en-US" altLang="en-US" sz="2000"/>
              <a:t>The comparison key = a</a:t>
            </a:r>
            <a:r>
              <a:rPr lang="en-US" altLang="en-US" sz="2000" baseline="-25000"/>
              <a:t>i</a:t>
            </a:r>
            <a:r>
              <a:rPr lang="en-US" altLang="en-US" sz="2000"/>
              <a:t> is performed from 1 to n times. </a:t>
            </a:r>
          </a:p>
          <a:p>
            <a:pPr>
              <a:lnSpc>
                <a:spcPct val="140000"/>
              </a:lnSpc>
            </a:pPr>
            <a:r>
              <a:rPr lang="en-US" altLang="en-US" sz="2000"/>
              <a:t>Both 1 and n are 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9DEFFA1B-D044-4BC0-A021-5A7D50946680}"/>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3F32D57C-5E86-4FC2-8043-53EE29C4647C}"/>
              </a:ext>
            </a:extLst>
          </p:cNvPr>
          <p:cNvSpPr>
            <a:spLocks noGrp="1"/>
          </p:cNvSpPr>
          <p:nvPr>
            <p:ph type="sldNum" sz="quarter" idx="12"/>
          </p:nvPr>
        </p:nvSpPr>
        <p:spPr/>
        <p:txBody>
          <a:bodyPr/>
          <a:lstStyle/>
          <a:p>
            <a:fld id="{A8481354-799B-4217-BBB3-8989CE837788}" type="slidenum">
              <a:rPr lang="en-US" altLang="en-US"/>
              <a:pPr/>
              <a:t>37</a:t>
            </a:fld>
            <a:r>
              <a:rPr lang="en-US" altLang="en-US"/>
              <a:t>/47</a:t>
            </a:r>
          </a:p>
        </p:txBody>
      </p:sp>
      <p:sp>
        <p:nvSpPr>
          <p:cNvPr id="305154" name="Rectangle 2">
            <a:extLst>
              <a:ext uri="{FF2B5EF4-FFF2-40B4-BE49-F238E27FC236}">
                <a16:creationId xmlns:a16="http://schemas.microsoft.com/office/drawing/2014/main" id="{CFDD8BD6-659E-4B2F-BCF5-9178E8D0D393}"/>
              </a:ext>
            </a:extLst>
          </p:cNvPr>
          <p:cNvSpPr>
            <a:spLocks noGrp="1" noChangeArrowheads="1"/>
          </p:cNvSpPr>
          <p:nvPr>
            <p:ph type="title"/>
          </p:nvPr>
        </p:nvSpPr>
        <p:spPr>
          <a:xfrm>
            <a:off x="685800" y="609600"/>
            <a:ext cx="7924800" cy="57943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200" b="1">
                <a:solidFill>
                  <a:srgbClr val="993300"/>
                </a:solidFill>
                <a:latin typeface="Calibri" panose="020F0502020204030204" pitchFamily="34" charset="0"/>
              </a:rPr>
              <a:t>Examples for determining time complexity - 3</a:t>
            </a:r>
          </a:p>
        </p:txBody>
      </p:sp>
      <p:sp>
        <p:nvSpPr>
          <p:cNvPr id="305155" name="Text Box 3">
            <a:extLst>
              <a:ext uri="{FF2B5EF4-FFF2-40B4-BE49-F238E27FC236}">
                <a16:creationId xmlns:a16="http://schemas.microsoft.com/office/drawing/2014/main" id="{35A110EE-00EA-4C02-97AC-AEDBA9D07623}"/>
              </a:ext>
            </a:extLst>
          </p:cNvPr>
          <p:cNvSpPr txBox="1">
            <a:spLocks noChangeArrowheads="1"/>
          </p:cNvSpPr>
          <p:nvPr/>
        </p:nvSpPr>
        <p:spPr bwMode="auto">
          <a:xfrm>
            <a:off x="762000" y="1447800"/>
            <a:ext cx="73152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en-US" sz="1800" b="0"/>
              <a:t>Binary search returns the location of key in a sorted sequence, or -1 if key is missing.</a:t>
            </a:r>
          </a:p>
          <a:p>
            <a:pPr>
              <a:lnSpc>
                <a:spcPct val="120000"/>
              </a:lnSpc>
            </a:pPr>
            <a:r>
              <a:rPr lang="en-US" altLang="en-US" sz="1800" b="0"/>
              <a:t>procedure binary search (key: R; a</a:t>
            </a:r>
            <a:r>
              <a:rPr lang="en-US" altLang="en-US" sz="1800" b="0" baseline="-25000"/>
              <a:t>0</a:t>
            </a:r>
            <a:r>
              <a:rPr lang="en-US" altLang="en-US" sz="1800" b="0"/>
              <a:t>, a</a:t>
            </a:r>
            <a:r>
              <a:rPr lang="en-US" altLang="en-US" sz="1800" b="0" baseline="-25000"/>
              <a:t>1</a:t>
            </a:r>
            <a:r>
              <a:rPr lang="en-US" altLang="en-US" sz="1800" b="0"/>
              <a:t>, . . . , a</a:t>
            </a:r>
            <a:r>
              <a:rPr lang="en-US" altLang="en-US" sz="1800" b="0" baseline="-25000"/>
              <a:t>n</a:t>
            </a:r>
            <a:r>
              <a:rPr lang="en-US" altLang="en-US" sz="1800" b="0"/>
              <a:t>: increasing R)</a:t>
            </a:r>
          </a:p>
          <a:p>
            <a:pPr>
              <a:lnSpc>
                <a:spcPct val="120000"/>
              </a:lnSpc>
            </a:pPr>
            <a:r>
              <a:rPr lang="en-US" altLang="en-US" sz="1800" b="0"/>
              <a:t>  left := 0; right := n-1</a:t>
            </a:r>
          </a:p>
          <a:p>
            <a:pPr>
              <a:lnSpc>
                <a:spcPct val="120000"/>
              </a:lnSpc>
            </a:pPr>
            <a:r>
              <a:rPr lang="en-US" altLang="en-US" sz="1800" b="0"/>
              <a:t>  while left &lt;= right</a:t>
            </a:r>
          </a:p>
          <a:p>
            <a:pPr>
              <a:lnSpc>
                <a:spcPct val="120000"/>
              </a:lnSpc>
            </a:pPr>
            <a:r>
              <a:rPr lang="en-US" altLang="en-US" sz="1800" b="0"/>
              <a:t>    begin</a:t>
            </a:r>
          </a:p>
          <a:p>
            <a:pPr>
              <a:lnSpc>
                <a:spcPct val="120000"/>
              </a:lnSpc>
            </a:pPr>
            <a:r>
              <a:rPr lang="en-US" altLang="en-US" sz="1800" b="0"/>
              <a:t>       mid := (left + right)/2 </a:t>
            </a:r>
          </a:p>
          <a:p>
            <a:pPr>
              <a:lnSpc>
                <a:spcPct val="120000"/>
              </a:lnSpc>
            </a:pPr>
            <a:r>
              <a:rPr lang="en-US" altLang="en-US" sz="1800" b="0"/>
              <a:t>       if a</a:t>
            </a:r>
            <a:r>
              <a:rPr lang="en-US" altLang="en-US" sz="1800" b="0" baseline="-25000"/>
              <a:t>mid</a:t>
            </a:r>
            <a:r>
              <a:rPr lang="en-US" altLang="en-US" sz="1800" b="0"/>
              <a:t> = key  return mid</a:t>
            </a:r>
          </a:p>
          <a:p>
            <a:pPr>
              <a:lnSpc>
                <a:spcPct val="120000"/>
              </a:lnSpc>
            </a:pPr>
            <a:r>
              <a:rPr lang="en-US" altLang="en-US" sz="1800" b="0"/>
              <a:t>       if key &gt; mid</a:t>
            </a:r>
          </a:p>
          <a:p>
            <a:pPr>
              <a:lnSpc>
                <a:spcPct val="120000"/>
              </a:lnSpc>
            </a:pPr>
            <a:r>
              <a:rPr lang="en-US" altLang="en-US" sz="1800" b="0"/>
              <a:t>          then left := mid + 1</a:t>
            </a:r>
          </a:p>
          <a:p>
            <a:pPr>
              <a:lnSpc>
                <a:spcPct val="120000"/>
              </a:lnSpc>
            </a:pPr>
            <a:r>
              <a:rPr lang="en-US" altLang="en-US" sz="1800" b="0"/>
              <a:t>             else right := mid -1</a:t>
            </a:r>
          </a:p>
          <a:p>
            <a:pPr>
              <a:lnSpc>
                <a:spcPct val="120000"/>
              </a:lnSpc>
            </a:pPr>
            <a:r>
              <a:rPr lang="en-US" altLang="en-US" sz="1800" b="0"/>
              <a:t>     end</a:t>
            </a:r>
          </a:p>
          <a:p>
            <a:pPr>
              <a:lnSpc>
                <a:spcPct val="120000"/>
              </a:lnSpc>
            </a:pPr>
            <a:r>
              <a:rPr lang="en-US" altLang="en-US" sz="1800" b="0"/>
              <a:t>   return -1   </a:t>
            </a:r>
          </a:p>
          <a:p>
            <a:pPr>
              <a:lnSpc>
                <a:spcPct val="120000"/>
              </a:lnSpc>
            </a:pPr>
            <a:r>
              <a:rPr lang="en-US" altLang="en-US" sz="1800"/>
              <a:t>key &gt; amid is performed  log2 n times. O(log2 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5B255AD-6ABF-4A8F-A7ED-572006C0595C}"/>
              </a:ext>
            </a:extLst>
          </p:cNvPr>
          <p:cNvSpPr>
            <a:spLocks noGrp="1"/>
          </p:cNvSpPr>
          <p:nvPr>
            <p:ph type="ftr" sz="quarter" idx="11"/>
          </p:nvPr>
        </p:nvSpPr>
        <p:spPr/>
        <p:txBody>
          <a:bodyPr/>
          <a:lstStyle/>
          <a:p>
            <a:r>
              <a:rPr lang="en-US" altLang="en-US"/>
              <a:t>Data Structures and Algorithms in Java </a:t>
            </a:r>
          </a:p>
        </p:txBody>
      </p:sp>
      <p:sp>
        <p:nvSpPr>
          <p:cNvPr id="8" name="Slide Number Placeholder 5">
            <a:extLst>
              <a:ext uri="{FF2B5EF4-FFF2-40B4-BE49-F238E27FC236}">
                <a16:creationId xmlns:a16="http://schemas.microsoft.com/office/drawing/2014/main" id="{7541C402-C374-422E-B0A8-D5DC9C94B463}"/>
              </a:ext>
            </a:extLst>
          </p:cNvPr>
          <p:cNvSpPr>
            <a:spLocks noGrp="1"/>
          </p:cNvSpPr>
          <p:nvPr>
            <p:ph type="sldNum" sz="quarter" idx="12"/>
          </p:nvPr>
        </p:nvSpPr>
        <p:spPr/>
        <p:txBody>
          <a:bodyPr/>
          <a:lstStyle/>
          <a:p>
            <a:fld id="{A7DC1E59-4A8E-4156-98D4-A655B3B46391}" type="slidenum">
              <a:rPr lang="en-US" altLang="en-US"/>
              <a:pPr/>
              <a:t>38</a:t>
            </a:fld>
            <a:r>
              <a:rPr lang="en-US" altLang="en-US"/>
              <a:t>/47</a:t>
            </a:r>
          </a:p>
        </p:txBody>
      </p:sp>
      <p:sp>
        <p:nvSpPr>
          <p:cNvPr id="306178" name="Rectangle 2">
            <a:extLst>
              <a:ext uri="{FF2B5EF4-FFF2-40B4-BE49-F238E27FC236}">
                <a16:creationId xmlns:a16="http://schemas.microsoft.com/office/drawing/2014/main" id="{D37DCBC0-AA11-459A-A64A-937D543F9A14}"/>
              </a:ext>
            </a:extLst>
          </p:cNvPr>
          <p:cNvSpPr>
            <a:spLocks noGrp="1" noChangeArrowheads="1"/>
          </p:cNvSpPr>
          <p:nvPr>
            <p:ph type="title"/>
          </p:nvPr>
        </p:nvSpPr>
        <p:spPr>
          <a:xfrm>
            <a:off x="228600" y="288925"/>
            <a:ext cx="8534400" cy="7016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4000" b="1">
                <a:solidFill>
                  <a:srgbClr val="993300"/>
                </a:solidFill>
                <a:latin typeface="Calibri" panose="020F0502020204030204" pitchFamily="34" charset="0"/>
              </a:rPr>
              <a:t>Amortized Complexity – Main idea</a:t>
            </a:r>
          </a:p>
        </p:txBody>
      </p:sp>
      <p:sp>
        <p:nvSpPr>
          <p:cNvPr id="306179" name="Text Box 3">
            <a:extLst>
              <a:ext uri="{FF2B5EF4-FFF2-40B4-BE49-F238E27FC236}">
                <a16:creationId xmlns:a16="http://schemas.microsoft.com/office/drawing/2014/main" id="{90D31718-F9FB-44A7-AF39-3C5241801F7B}"/>
              </a:ext>
            </a:extLst>
          </p:cNvPr>
          <p:cNvSpPr txBox="1">
            <a:spLocks noChangeArrowheads="1"/>
          </p:cNvSpPr>
          <p:nvPr/>
        </p:nvSpPr>
        <p:spPr bwMode="auto">
          <a:xfrm>
            <a:off x="609600" y="16764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800" b="0"/>
          </a:p>
        </p:txBody>
      </p:sp>
      <p:sp>
        <p:nvSpPr>
          <p:cNvPr id="306180" name="Text Box 4">
            <a:extLst>
              <a:ext uri="{FF2B5EF4-FFF2-40B4-BE49-F238E27FC236}">
                <a16:creationId xmlns:a16="http://schemas.microsoft.com/office/drawing/2014/main" id="{3C535C1D-B60F-47A3-8786-803CB100344F}"/>
              </a:ext>
            </a:extLst>
          </p:cNvPr>
          <p:cNvSpPr txBox="1">
            <a:spLocks noChangeArrowheads="1"/>
          </p:cNvSpPr>
          <p:nvPr/>
        </p:nvSpPr>
        <p:spPr bwMode="auto">
          <a:xfrm>
            <a:off x="609600" y="2701925"/>
            <a:ext cx="7315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95300" indent="-495300" eaLnBrk="0" hangingPunct="0">
              <a:defRPr>
                <a:solidFill>
                  <a:schemeClr val="tx1"/>
                </a:solidFill>
                <a:latin typeface="Arial" panose="020B0604020202020204" pitchFamily="34" charset="0"/>
              </a:defRPr>
            </a:lvl1pPr>
            <a:lvl2pPr marL="952500" indent="-495300" eaLnBrk="0" hangingPunct="0">
              <a:defRPr>
                <a:solidFill>
                  <a:schemeClr val="tx1"/>
                </a:solidFill>
                <a:latin typeface="Arial" panose="020B0604020202020204" pitchFamily="34" charset="0"/>
              </a:defRPr>
            </a:lvl2pPr>
            <a:lvl3pPr marL="1409700" indent="-495300" eaLnBrk="0" hangingPunct="0">
              <a:defRPr>
                <a:solidFill>
                  <a:schemeClr val="tx1"/>
                </a:solidFill>
                <a:latin typeface="Arial" panose="020B0604020202020204" pitchFamily="34" charset="0"/>
              </a:defRPr>
            </a:lvl3pPr>
            <a:lvl4pPr marL="1866900" indent="-495300" eaLnBrk="0" hangingPunct="0">
              <a:defRPr>
                <a:solidFill>
                  <a:schemeClr val="tx1"/>
                </a:solidFill>
                <a:latin typeface="Arial" panose="020B0604020202020204" pitchFamily="34" charset="0"/>
              </a:defRPr>
            </a:lvl4pPr>
            <a:lvl5pPr marL="2324100" indent="-495300" eaLnBrk="0" hangingPunct="0">
              <a:defRPr>
                <a:solidFill>
                  <a:schemeClr val="tx1"/>
                </a:solidFill>
                <a:latin typeface="Arial" panose="020B0604020202020204" pitchFamily="34" charset="0"/>
              </a:defRPr>
            </a:lvl5pPr>
            <a:lvl6pPr marL="2781300" indent="-495300" eaLnBrk="0" fontAlgn="base" hangingPunct="0">
              <a:spcBef>
                <a:spcPct val="0"/>
              </a:spcBef>
              <a:spcAft>
                <a:spcPct val="0"/>
              </a:spcAft>
              <a:defRPr>
                <a:solidFill>
                  <a:schemeClr val="tx1"/>
                </a:solidFill>
                <a:latin typeface="Arial" panose="020B0604020202020204" pitchFamily="34" charset="0"/>
              </a:defRPr>
            </a:lvl6pPr>
            <a:lvl7pPr marL="3238500" indent="-495300" eaLnBrk="0" fontAlgn="base" hangingPunct="0">
              <a:spcBef>
                <a:spcPct val="0"/>
              </a:spcBef>
              <a:spcAft>
                <a:spcPct val="0"/>
              </a:spcAft>
              <a:defRPr>
                <a:solidFill>
                  <a:schemeClr val="tx1"/>
                </a:solidFill>
                <a:latin typeface="Arial" panose="020B0604020202020204" pitchFamily="34" charset="0"/>
              </a:defRPr>
            </a:lvl7pPr>
            <a:lvl8pPr marL="3695700" indent="-495300" eaLnBrk="0" fontAlgn="base" hangingPunct="0">
              <a:spcBef>
                <a:spcPct val="0"/>
              </a:spcBef>
              <a:spcAft>
                <a:spcPct val="0"/>
              </a:spcAft>
              <a:defRPr>
                <a:solidFill>
                  <a:schemeClr val="tx1"/>
                </a:solidFill>
                <a:latin typeface="Arial" panose="020B0604020202020204" pitchFamily="34" charset="0"/>
              </a:defRPr>
            </a:lvl8pPr>
            <a:lvl9pPr marL="4152900" indent="-4953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10000"/>
              </a:spcBef>
              <a:buFontTx/>
              <a:buAutoNum type="romanLcParenBoth"/>
            </a:pPr>
            <a:r>
              <a:rPr lang="en-US" altLang="en-US" sz="2400" b="0"/>
              <a:t>it is not clear what is “average data",</a:t>
            </a:r>
          </a:p>
          <a:p>
            <a:pPr eaLnBrk="1" hangingPunct="1">
              <a:spcBef>
                <a:spcPct val="10000"/>
              </a:spcBef>
              <a:buFontTx/>
              <a:buAutoNum type="romanLcParenBoth"/>
            </a:pPr>
            <a:r>
              <a:rPr lang="en-US" altLang="en-US" sz="2400" b="0"/>
              <a:t>uniformly random data is usually not average,</a:t>
            </a:r>
          </a:p>
          <a:p>
            <a:pPr eaLnBrk="1" hangingPunct="1">
              <a:spcBef>
                <a:spcPct val="10000"/>
              </a:spcBef>
              <a:buFontTx/>
              <a:buAutoNum type="romanLcParenBoth"/>
            </a:pPr>
            <a:r>
              <a:rPr lang="en-US" altLang="en-US" sz="2400" b="0"/>
              <a:t>probabilistic arguments can be difficult.</a:t>
            </a:r>
          </a:p>
        </p:txBody>
      </p:sp>
      <p:sp>
        <p:nvSpPr>
          <p:cNvPr id="306181" name="Text Box 5">
            <a:extLst>
              <a:ext uri="{FF2B5EF4-FFF2-40B4-BE49-F238E27FC236}">
                <a16:creationId xmlns:a16="http://schemas.microsoft.com/office/drawing/2014/main" id="{6EB9AEA4-03E4-40B6-9B79-F432E88D4294}"/>
              </a:ext>
            </a:extLst>
          </p:cNvPr>
          <p:cNvSpPr txBox="1">
            <a:spLocks noChangeArrowheads="1"/>
          </p:cNvSpPr>
          <p:nvPr/>
        </p:nvSpPr>
        <p:spPr bwMode="auto">
          <a:xfrm>
            <a:off x="228600" y="12509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a:t>Worst case analysis of run time complexity is often too pessimistic. Average case analysis may be difficult because:</a:t>
            </a:r>
          </a:p>
        </p:txBody>
      </p:sp>
      <p:sp>
        <p:nvSpPr>
          <p:cNvPr id="306182" name="Text Box 6">
            <a:extLst>
              <a:ext uri="{FF2B5EF4-FFF2-40B4-BE49-F238E27FC236}">
                <a16:creationId xmlns:a16="http://schemas.microsoft.com/office/drawing/2014/main" id="{1C2FA7A2-39F3-42E3-8B59-8210B60D257C}"/>
              </a:ext>
            </a:extLst>
          </p:cNvPr>
          <p:cNvSpPr txBox="1">
            <a:spLocks noChangeArrowheads="1"/>
          </p:cNvSpPr>
          <p:nvPr/>
        </p:nvSpPr>
        <p:spPr bwMode="auto">
          <a:xfrm>
            <a:off x="304800" y="4191000"/>
            <a:ext cx="8382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a:t>Amortized complexity analysis is a different way to estimate run times. The main ideas is to spread out the cost of operations, charging more than necessary when they are cheap – thereby “saving up for later use" when they occasionally become expensive.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9CF0049-8AB8-44A9-ACEB-8D2B412CCA6F}"/>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4162F04A-4283-4E06-BC51-2B3C34A1803A}"/>
              </a:ext>
            </a:extLst>
          </p:cNvPr>
          <p:cNvSpPr>
            <a:spLocks noGrp="1"/>
          </p:cNvSpPr>
          <p:nvPr>
            <p:ph type="sldNum" sz="quarter" idx="12"/>
          </p:nvPr>
        </p:nvSpPr>
        <p:spPr/>
        <p:txBody>
          <a:bodyPr/>
          <a:lstStyle/>
          <a:p>
            <a:fld id="{E2B02A29-75D9-4B5B-87F2-68BD9030729D}" type="slidenum">
              <a:rPr lang="en-US" altLang="en-US"/>
              <a:pPr/>
              <a:t>39</a:t>
            </a:fld>
            <a:r>
              <a:rPr lang="en-US" altLang="en-US"/>
              <a:t>/47</a:t>
            </a:r>
          </a:p>
        </p:txBody>
      </p:sp>
      <p:sp>
        <p:nvSpPr>
          <p:cNvPr id="307202" name="Rectangle 2">
            <a:extLst>
              <a:ext uri="{FF2B5EF4-FFF2-40B4-BE49-F238E27FC236}">
                <a16:creationId xmlns:a16="http://schemas.microsoft.com/office/drawing/2014/main" id="{E75ED9C9-ABEB-48F3-9FB4-C3179B0FFB69}"/>
              </a:ext>
            </a:extLst>
          </p:cNvPr>
          <p:cNvSpPr>
            <a:spLocks noGrp="1" noChangeArrowheads="1"/>
          </p:cNvSpPr>
          <p:nvPr>
            <p:ph type="title"/>
          </p:nvPr>
        </p:nvSpPr>
        <p:spPr>
          <a:xfrm>
            <a:off x="381000" y="517525"/>
            <a:ext cx="7620000" cy="7016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4000" b="1">
                <a:solidFill>
                  <a:srgbClr val="993300"/>
                </a:solidFill>
                <a:latin typeface="Calibri" panose="020F0502020204030204" pitchFamily="34" charset="0"/>
              </a:rPr>
              <a:t>Amortized Complexity... </a:t>
            </a:r>
          </a:p>
        </p:txBody>
      </p:sp>
      <p:sp>
        <p:nvSpPr>
          <p:cNvPr id="307203" name="Text Box 3">
            <a:extLst>
              <a:ext uri="{FF2B5EF4-FFF2-40B4-BE49-F238E27FC236}">
                <a16:creationId xmlns:a16="http://schemas.microsoft.com/office/drawing/2014/main" id="{22B5A09D-4310-4E93-A398-4C9DB63FBF3C}"/>
              </a:ext>
            </a:extLst>
          </p:cNvPr>
          <p:cNvSpPr txBox="1">
            <a:spLocks noChangeArrowheads="1"/>
          </p:cNvSpPr>
          <p:nvPr/>
        </p:nvSpPr>
        <p:spPr bwMode="auto">
          <a:xfrm>
            <a:off x="609600" y="16764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800" b="0"/>
          </a:p>
        </p:txBody>
      </p:sp>
      <p:sp>
        <p:nvSpPr>
          <p:cNvPr id="307204" name="Rectangle 3">
            <a:extLst>
              <a:ext uri="{FF2B5EF4-FFF2-40B4-BE49-F238E27FC236}">
                <a16:creationId xmlns:a16="http://schemas.microsoft.com/office/drawing/2014/main" id="{9C7B92F3-005A-4411-98CB-F4AF4DA5BCD8}"/>
              </a:ext>
            </a:extLst>
          </p:cNvPr>
          <p:cNvSpPr>
            <a:spLocks noChangeArrowheads="1"/>
          </p:cNvSpPr>
          <p:nvPr/>
        </p:nvSpPr>
        <p:spPr bwMode="auto">
          <a:xfrm>
            <a:off x="612775" y="1600200"/>
            <a:ext cx="81534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r>
              <a:rPr lang="en-US" altLang="en-US" sz="2000"/>
              <a:t>Worst case:</a:t>
            </a:r>
          </a:p>
          <a:p>
            <a:pPr>
              <a:buFontTx/>
              <a:buNone/>
            </a:pPr>
            <a:r>
              <a:rPr lang="en-US" altLang="en-US" sz="2000" b="0" i="1"/>
              <a:t>C</a:t>
            </a:r>
            <a:r>
              <a:rPr lang="en-US" altLang="en-US" sz="2000" b="0"/>
              <a:t>(</a:t>
            </a:r>
            <a:r>
              <a:rPr lang="en-US" altLang="en-US" sz="2000" b="0" i="1"/>
              <a:t>op</a:t>
            </a:r>
            <a:r>
              <a:rPr lang="en-US" altLang="en-US" sz="2000" b="0" baseline="-25000"/>
              <a:t>1</a:t>
            </a:r>
            <a:r>
              <a:rPr lang="en-US" altLang="en-US" sz="2000" b="0"/>
              <a:t>, </a:t>
            </a:r>
            <a:r>
              <a:rPr lang="en-US" altLang="en-US" sz="2000" b="0" i="1"/>
              <a:t>op</a:t>
            </a:r>
            <a:r>
              <a:rPr lang="en-US" altLang="en-US" sz="2000" b="0" baseline="-25000"/>
              <a:t>2</a:t>
            </a:r>
            <a:r>
              <a:rPr lang="en-US" altLang="en-US" sz="2000" b="0"/>
              <a:t>, </a:t>
            </a:r>
            <a:r>
              <a:rPr lang="en-US" altLang="en-US" sz="2000" b="0" i="1"/>
              <a:t>op</a:t>
            </a:r>
            <a:r>
              <a:rPr lang="en-US" altLang="en-US" sz="2000" b="0" baseline="-25000"/>
              <a:t>3</a:t>
            </a:r>
            <a:r>
              <a:rPr lang="en-US" altLang="en-US" sz="2000" b="0"/>
              <a:t>, . . .) = </a:t>
            </a:r>
            <a:r>
              <a:rPr lang="en-US" altLang="en-US" sz="2000" b="0" i="1"/>
              <a:t>C</a:t>
            </a:r>
            <a:r>
              <a:rPr lang="en-US" altLang="en-US" sz="2000" b="0" i="1" baseline="-25000"/>
              <a:t>worst</a:t>
            </a:r>
            <a:r>
              <a:rPr lang="en-US" altLang="en-US" sz="2000" b="0"/>
              <a:t>(</a:t>
            </a:r>
            <a:r>
              <a:rPr lang="en-US" altLang="en-US" sz="2000" b="0" i="1"/>
              <a:t>op</a:t>
            </a:r>
            <a:r>
              <a:rPr lang="en-US" altLang="en-US" sz="2000" b="0" baseline="-25000"/>
              <a:t>1</a:t>
            </a:r>
            <a:r>
              <a:rPr lang="en-US" altLang="en-US" sz="2000" b="0"/>
              <a:t>) + </a:t>
            </a:r>
            <a:r>
              <a:rPr lang="en-US" altLang="en-US" sz="2000" b="0" i="1"/>
              <a:t>C</a:t>
            </a:r>
            <a:r>
              <a:rPr lang="en-US" altLang="en-US" sz="2000" b="0" i="1" baseline="-25000"/>
              <a:t>worst</a:t>
            </a:r>
            <a:r>
              <a:rPr lang="en-US" altLang="en-US" sz="2000" b="0"/>
              <a:t>(</a:t>
            </a:r>
            <a:r>
              <a:rPr lang="en-US" altLang="en-US" sz="2000" b="0" i="1"/>
              <a:t>op</a:t>
            </a:r>
            <a:r>
              <a:rPr lang="en-US" altLang="en-US" sz="2000" b="0" baseline="-25000"/>
              <a:t>2</a:t>
            </a:r>
            <a:r>
              <a:rPr lang="en-US" altLang="en-US" sz="2000" b="0"/>
              <a:t>) + </a:t>
            </a:r>
            <a:r>
              <a:rPr lang="en-US" altLang="en-US" sz="2000" b="0" i="1"/>
              <a:t>C</a:t>
            </a:r>
            <a:r>
              <a:rPr lang="en-US" altLang="en-US" sz="2000" b="0" i="1" baseline="-25000"/>
              <a:t>worst</a:t>
            </a:r>
            <a:r>
              <a:rPr lang="en-US" altLang="en-US" sz="2000" b="0"/>
              <a:t>(</a:t>
            </a:r>
            <a:r>
              <a:rPr lang="en-US" altLang="en-US" sz="2000" b="0" i="1"/>
              <a:t>op</a:t>
            </a:r>
            <a:r>
              <a:rPr lang="en-US" altLang="en-US" sz="2000" b="0" baseline="-25000"/>
              <a:t>3</a:t>
            </a:r>
            <a:r>
              <a:rPr lang="en-US" altLang="en-US" sz="2000" b="0"/>
              <a:t>) + . . .</a:t>
            </a:r>
          </a:p>
          <a:p>
            <a:pPr>
              <a:buFontTx/>
              <a:buNone/>
            </a:pPr>
            <a:endParaRPr lang="en-US" altLang="en-US" sz="2000" b="0"/>
          </a:p>
          <a:p>
            <a:r>
              <a:rPr lang="en-US" altLang="en-US" sz="2000"/>
              <a:t>Average case:</a:t>
            </a:r>
          </a:p>
          <a:p>
            <a:pPr>
              <a:buFontTx/>
              <a:buNone/>
            </a:pPr>
            <a:r>
              <a:rPr lang="en-US" altLang="en-US" sz="2000" b="0" i="1"/>
              <a:t>C</a:t>
            </a:r>
            <a:r>
              <a:rPr lang="en-US" altLang="en-US" sz="2000" b="0"/>
              <a:t>(</a:t>
            </a:r>
            <a:r>
              <a:rPr lang="en-US" altLang="en-US" sz="2000" b="0" i="1"/>
              <a:t>op</a:t>
            </a:r>
            <a:r>
              <a:rPr lang="en-US" altLang="en-US" sz="2000" b="0" baseline="-25000"/>
              <a:t>1</a:t>
            </a:r>
            <a:r>
              <a:rPr lang="en-US" altLang="en-US" sz="2000" b="0"/>
              <a:t>, </a:t>
            </a:r>
            <a:r>
              <a:rPr lang="en-US" altLang="en-US" sz="2000" b="0" i="1"/>
              <a:t>op</a:t>
            </a:r>
            <a:r>
              <a:rPr lang="en-US" altLang="en-US" sz="2000" b="0" baseline="-25000"/>
              <a:t>2</a:t>
            </a:r>
            <a:r>
              <a:rPr lang="en-US" altLang="en-US" sz="2000" b="0"/>
              <a:t>, </a:t>
            </a:r>
            <a:r>
              <a:rPr lang="en-US" altLang="en-US" sz="2000" b="0" i="1"/>
              <a:t>op</a:t>
            </a:r>
            <a:r>
              <a:rPr lang="en-US" altLang="en-US" sz="2000" b="0" baseline="-25000"/>
              <a:t>3</a:t>
            </a:r>
            <a:r>
              <a:rPr lang="en-US" altLang="en-US" sz="2000" b="0"/>
              <a:t>, . . .) = </a:t>
            </a:r>
            <a:r>
              <a:rPr lang="en-US" altLang="en-US" sz="2000" b="0" i="1"/>
              <a:t>C</a:t>
            </a:r>
            <a:r>
              <a:rPr lang="en-US" altLang="en-US" sz="2000" b="0" i="1" baseline="-25000"/>
              <a:t>avg</a:t>
            </a:r>
            <a:r>
              <a:rPr lang="en-US" altLang="en-US" sz="2000" b="0"/>
              <a:t>(</a:t>
            </a:r>
            <a:r>
              <a:rPr lang="en-US" altLang="en-US" sz="2000" b="0" i="1"/>
              <a:t>op</a:t>
            </a:r>
            <a:r>
              <a:rPr lang="en-US" altLang="en-US" sz="2000" b="0" baseline="-25000"/>
              <a:t>1</a:t>
            </a:r>
            <a:r>
              <a:rPr lang="en-US" altLang="en-US" sz="2000" b="0"/>
              <a:t>) + </a:t>
            </a:r>
            <a:r>
              <a:rPr lang="en-US" altLang="en-US" sz="2000" b="0" i="1"/>
              <a:t>C</a:t>
            </a:r>
            <a:r>
              <a:rPr lang="en-US" altLang="en-US" sz="2000" b="0" i="1" baseline="-25000"/>
              <a:t>avg</a:t>
            </a:r>
            <a:r>
              <a:rPr lang="en-US" altLang="en-US" sz="2000" b="0"/>
              <a:t>(</a:t>
            </a:r>
            <a:r>
              <a:rPr lang="en-US" altLang="en-US" sz="2000" b="0" i="1"/>
              <a:t>op</a:t>
            </a:r>
            <a:r>
              <a:rPr lang="en-US" altLang="en-US" sz="2000" b="0" baseline="-25000"/>
              <a:t>2</a:t>
            </a:r>
            <a:r>
              <a:rPr lang="en-US" altLang="en-US" sz="2000" b="0"/>
              <a:t>) + </a:t>
            </a:r>
            <a:r>
              <a:rPr lang="en-US" altLang="en-US" sz="2000" b="0" i="1"/>
              <a:t>C</a:t>
            </a:r>
            <a:r>
              <a:rPr lang="en-US" altLang="en-US" sz="2000" b="0" i="1" baseline="-25000"/>
              <a:t>avg</a:t>
            </a:r>
            <a:r>
              <a:rPr lang="en-US" altLang="en-US" sz="2000" b="0"/>
              <a:t>(</a:t>
            </a:r>
            <a:r>
              <a:rPr lang="en-US" altLang="en-US" sz="2000" b="0" i="1"/>
              <a:t>op</a:t>
            </a:r>
            <a:r>
              <a:rPr lang="en-US" altLang="en-US" sz="2000" b="0" baseline="-25000"/>
              <a:t>3</a:t>
            </a:r>
            <a:r>
              <a:rPr lang="en-US" altLang="en-US" sz="2000" b="0"/>
              <a:t>) + . . .</a:t>
            </a:r>
          </a:p>
          <a:p>
            <a:pPr>
              <a:buFontTx/>
              <a:buNone/>
            </a:pPr>
            <a:endParaRPr lang="en-US" altLang="en-US" sz="2000" b="0"/>
          </a:p>
          <a:p>
            <a:r>
              <a:rPr lang="en-US" altLang="en-US" sz="2000"/>
              <a:t>Amortized</a:t>
            </a:r>
            <a:r>
              <a:rPr lang="en-US" altLang="en-US" sz="2000" b="0"/>
              <a:t>:</a:t>
            </a:r>
          </a:p>
          <a:p>
            <a:pPr>
              <a:buFontTx/>
              <a:buNone/>
            </a:pPr>
            <a:r>
              <a:rPr lang="en-US" altLang="en-US" sz="2000" b="0" i="1"/>
              <a:t>C</a:t>
            </a:r>
            <a:r>
              <a:rPr lang="en-US" altLang="en-US" sz="2000" b="0"/>
              <a:t>(</a:t>
            </a:r>
            <a:r>
              <a:rPr lang="en-US" altLang="en-US" sz="2000" b="0" i="1"/>
              <a:t>op</a:t>
            </a:r>
            <a:r>
              <a:rPr lang="en-US" altLang="en-US" sz="2000" b="0" baseline="-25000"/>
              <a:t>1</a:t>
            </a:r>
            <a:r>
              <a:rPr lang="en-US" altLang="en-US" sz="2000" b="0"/>
              <a:t>, </a:t>
            </a:r>
            <a:r>
              <a:rPr lang="en-US" altLang="en-US" sz="2000" b="0" i="1"/>
              <a:t>op</a:t>
            </a:r>
            <a:r>
              <a:rPr lang="en-US" altLang="en-US" sz="2000" b="0" baseline="-25000"/>
              <a:t>2</a:t>
            </a:r>
            <a:r>
              <a:rPr lang="en-US" altLang="en-US" sz="2000" b="0"/>
              <a:t>, </a:t>
            </a:r>
            <a:r>
              <a:rPr lang="en-US" altLang="en-US" sz="2000" b="0" i="1"/>
              <a:t>op</a:t>
            </a:r>
            <a:r>
              <a:rPr lang="en-US" altLang="en-US" sz="2000" b="0" baseline="-25000"/>
              <a:t>3</a:t>
            </a:r>
            <a:r>
              <a:rPr lang="en-US" altLang="en-US" sz="2000" b="0"/>
              <a:t>, . . .) = </a:t>
            </a:r>
            <a:r>
              <a:rPr lang="en-US" altLang="en-US" sz="2000" b="0" i="1"/>
              <a:t>C</a:t>
            </a:r>
            <a:r>
              <a:rPr lang="en-US" altLang="en-US" sz="2000" b="0"/>
              <a:t>(</a:t>
            </a:r>
            <a:r>
              <a:rPr lang="en-US" altLang="en-US" sz="2000" b="0" i="1"/>
              <a:t>op</a:t>
            </a:r>
            <a:r>
              <a:rPr lang="en-US" altLang="en-US" sz="2000" b="0" baseline="-25000"/>
              <a:t>1</a:t>
            </a:r>
            <a:r>
              <a:rPr lang="en-US" altLang="en-US" sz="2000" b="0"/>
              <a:t>) + </a:t>
            </a:r>
            <a:r>
              <a:rPr lang="en-US" altLang="en-US" sz="2000" b="0" i="1"/>
              <a:t>C</a:t>
            </a:r>
            <a:r>
              <a:rPr lang="en-US" altLang="en-US" sz="2000" b="0"/>
              <a:t>(</a:t>
            </a:r>
            <a:r>
              <a:rPr lang="en-US" altLang="en-US" sz="2000" b="0" i="1"/>
              <a:t>op</a:t>
            </a:r>
            <a:r>
              <a:rPr lang="en-US" altLang="en-US" sz="2000" b="0" baseline="-25000"/>
              <a:t>2</a:t>
            </a:r>
            <a:r>
              <a:rPr lang="en-US" altLang="en-US" sz="2000" b="0"/>
              <a:t>) + </a:t>
            </a:r>
            <a:r>
              <a:rPr lang="en-US" altLang="en-US" sz="2000" b="0" i="1"/>
              <a:t>C</a:t>
            </a:r>
            <a:r>
              <a:rPr lang="en-US" altLang="en-US" sz="2000" b="0"/>
              <a:t>(</a:t>
            </a:r>
            <a:r>
              <a:rPr lang="en-US" altLang="en-US" sz="2000" b="0" i="1"/>
              <a:t>op</a:t>
            </a:r>
            <a:r>
              <a:rPr lang="en-US" altLang="en-US" sz="2000" b="0" baseline="-25000"/>
              <a:t>3</a:t>
            </a:r>
            <a:r>
              <a:rPr lang="en-US" altLang="en-US" sz="2000" b="0"/>
              <a:t>) + . . .</a:t>
            </a:r>
          </a:p>
          <a:p>
            <a:pPr>
              <a:buFontTx/>
              <a:buNone/>
            </a:pPr>
            <a:endParaRPr lang="en-US" altLang="en-US" sz="2000" b="0"/>
          </a:p>
          <a:p>
            <a:pPr>
              <a:buFontTx/>
              <a:buNone/>
            </a:pPr>
            <a:r>
              <a:rPr lang="en-US" altLang="en-US" sz="2000" b="0"/>
              <a:t>Where </a:t>
            </a:r>
            <a:r>
              <a:rPr lang="en-US" altLang="en-US" sz="2000" b="0" i="1"/>
              <a:t>C</a:t>
            </a:r>
            <a:r>
              <a:rPr lang="en-US" altLang="en-US" sz="2000" b="0"/>
              <a:t> can be worst, average, or best case complexity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96598ED-EF8C-4A6F-8974-99049564C76C}"/>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23072DB2-00D7-44E5-8E90-5CBC938C5806}"/>
              </a:ext>
            </a:extLst>
          </p:cNvPr>
          <p:cNvSpPr>
            <a:spLocks noGrp="1"/>
          </p:cNvSpPr>
          <p:nvPr>
            <p:ph type="sldNum" sz="quarter" idx="12"/>
          </p:nvPr>
        </p:nvSpPr>
        <p:spPr/>
        <p:txBody>
          <a:bodyPr/>
          <a:lstStyle/>
          <a:p>
            <a:fld id="{15F01091-0C9E-4C6F-908F-068605FFA9AD}" type="slidenum">
              <a:rPr lang="en-US" altLang="en-US"/>
              <a:pPr/>
              <a:t>4</a:t>
            </a:fld>
            <a:r>
              <a:rPr lang="en-US" altLang="en-US"/>
              <a:t>/47</a:t>
            </a:r>
          </a:p>
        </p:txBody>
      </p:sp>
      <p:sp>
        <p:nvSpPr>
          <p:cNvPr id="271362" name="Rectangle 2">
            <a:extLst>
              <a:ext uri="{FF2B5EF4-FFF2-40B4-BE49-F238E27FC236}">
                <a16:creationId xmlns:a16="http://schemas.microsoft.com/office/drawing/2014/main" id="{A43BE68A-F12E-4416-9048-5608860DB15A}"/>
              </a:ext>
            </a:extLst>
          </p:cNvPr>
          <p:cNvSpPr>
            <a:spLocks noGrp="1" noChangeArrowheads="1"/>
          </p:cNvSpPr>
          <p:nvPr>
            <p:ph type="title"/>
          </p:nvPr>
        </p:nvSpPr>
        <p:spPr>
          <a:xfrm>
            <a:off x="990600" y="609600"/>
            <a:ext cx="69342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b="1">
                <a:solidFill>
                  <a:srgbClr val="993300"/>
                </a:solidFill>
                <a:latin typeface="Calibri" panose="020F0502020204030204" pitchFamily="34" charset="0"/>
              </a:rPr>
              <a:t>Analysis of Algorithms</a:t>
            </a:r>
          </a:p>
        </p:txBody>
      </p:sp>
      <p:sp>
        <p:nvSpPr>
          <p:cNvPr id="271363" name="Rectangle 1027">
            <a:extLst>
              <a:ext uri="{FF2B5EF4-FFF2-40B4-BE49-F238E27FC236}">
                <a16:creationId xmlns:a16="http://schemas.microsoft.com/office/drawing/2014/main" id="{E8244403-9EB8-44B4-AA20-AC717303E175}"/>
              </a:ext>
            </a:extLst>
          </p:cNvPr>
          <p:cNvSpPr>
            <a:spLocks noChangeArrowheads="1"/>
          </p:cNvSpPr>
          <p:nvPr/>
        </p:nvSpPr>
        <p:spPr bwMode="auto">
          <a:xfrm>
            <a:off x="612775" y="2438400"/>
            <a:ext cx="6854825"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1pPr>
            <a:lvl2pPr marL="952500" indent="-4953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buFont typeface="Wingdings" panose="05000000000000000000" pitchFamily="2" charset="2"/>
              <a:buChar char="q"/>
            </a:pPr>
            <a:r>
              <a:rPr lang="en-US" altLang="en-US" sz="3200" b="0"/>
              <a:t>Precision:</a:t>
            </a:r>
          </a:p>
          <a:p>
            <a:pPr lvl="1">
              <a:buFontTx/>
              <a:buChar char="o"/>
            </a:pPr>
            <a:r>
              <a:rPr lang="en-US" altLang="en-US" sz="2600" b="0"/>
              <a:t>Proved by mathematics</a:t>
            </a:r>
          </a:p>
          <a:p>
            <a:pPr lvl="1">
              <a:buFontTx/>
              <a:buChar char="o"/>
            </a:pPr>
            <a:r>
              <a:rPr lang="en-US" altLang="en-US" sz="2600" b="0"/>
              <a:t>Implementation and test</a:t>
            </a:r>
          </a:p>
          <a:p>
            <a:pPr>
              <a:buFont typeface="Wingdings" panose="05000000000000000000" pitchFamily="2" charset="2"/>
              <a:buChar char="q"/>
            </a:pPr>
            <a:r>
              <a:rPr lang="en-US" altLang="en-US" sz="3200" b="0"/>
              <a:t>Simple and public</a:t>
            </a:r>
          </a:p>
          <a:p>
            <a:pPr>
              <a:buFont typeface="Wingdings" panose="05000000000000000000" pitchFamily="2" charset="2"/>
              <a:buChar char="q"/>
            </a:pPr>
            <a:r>
              <a:rPr lang="en-US" altLang="en-US" sz="3200" b="0"/>
              <a:t>Effectiveness:</a:t>
            </a:r>
          </a:p>
          <a:p>
            <a:pPr lvl="1">
              <a:buFontTx/>
              <a:buChar char="o"/>
            </a:pPr>
            <a:r>
              <a:rPr lang="en-US" altLang="en-US" sz="2600" b="0"/>
              <a:t>Run time duration (</a:t>
            </a:r>
            <a:r>
              <a:rPr lang="en-US" altLang="en-US"/>
              <a:t>time complexity</a:t>
            </a:r>
            <a:r>
              <a:rPr lang="en-US" altLang="en-US" sz="2400" b="0"/>
              <a:t>)</a:t>
            </a:r>
            <a:endParaRPr lang="en-US" altLang="en-US" sz="2600" b="0"/>
          </a:p>
          <a:p>
            <a:pPr lvl="1">
              <a:buFontTx/>
              <a:buChar char="o"/>
            </a:pPr>
            <a:r>
              <a:rPr lang="en-US" altLang="en-US" sz="2600" b="0"/>
              <a:t>Memory space (</a:t>
            </a:r>
            <a:r>
              <a:rPr lang="en-US" altLang="en-US"/>
              <a:t>space complexity</a:t>
            </a:r>
            <a:r>
              <a:rPr lang="en-US" altLang="en-US" b="0"/>
              <a:t>)</a:t>
            </a:r>
            <a:endParaRPr lang="en-US" altLang="en-US" sz="2600" b="0"/>
          </a:p>
        </p:txBody>
      </p:sp>
      <p:sp>
        <p:nvSpPr>
          <p:cNvPr id="271364" name="Text Box 4">
            <a:extLst>
              <a:ext uri="{FF2B5EF4-FFF2-40B4-BE49-F238E27FC236}">
                <a16:creationId xmlns:a16="http://schemas.microsoft.com/office/drawing/2014/main" id="{2EA3104C-770D-428D-91AB-2EFD82D0CA7A}"/>
              </a:ext>
            </a:extLst>
          </p:cNvPr>
          <p:cNvSpPr txBox="1">
            <a:spLocks noChangeArrowheads="1"/>
          </p:cNvSpPr>
          <p:nvPr/>
        </p:nvSpPr>
        <p:spPr bwMode="auto">
          <a:xfrm>
            <a:off x="381000" y="16764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0"/>
              <a:t>What are requirements for a good algorithm?</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D65B6E5-E273-45A5-B770-0A3753CF3FBC}"/>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CAECF363-54AE-4DDA-8A97-D2645D05F46F}"/>
              </a:ext>
            </a:extLst>
          </p:cNvPr>
          <p:cNvSpPr>
            <a:spLocks noGrp="1"/>
          </p:cNvSpPr>
          <p:nvPr>
            <p:ph type="sldNum" sz="quarter" idx="12"/>
          </p:nvPr>
        </p:nvSpPr>
        <p:spPr/>
        <p:txBody>
          <a:bodyPr/>
          <a:lstStyle/>
          <a:p>
            <a:fld id="{F9EE92A7-8B2E-42D2-8E04-B937C6D1CDE7}" type="slidenum">
              <a:rPr lang="en-US" altLang="en-US"/>
              <a:pPr/>
              <a:t>40</a:t>
            </a:fld>
            <a:r>
              <a:rPr lang="en-US" altLang="en-US"/>
              <a:t>/47</a:t>
            </a:r>
          </a:p>
        </p:txBody>
      </p:sp>
      <p:sp>
        <p:nvSpPr>
          <p:cNvPr id="308226" name="Rectangle 2">
            <a:extLst>
              <a:ext uri="{FF2B5EF4-FFF2-40B4-BE49-F238E27FC236}">
                <a16:creationId xmlns:a16="http://schemas.microsoft.com/office/drawing/2014/main" id="{C6A58FE1-212B-4F64-853E-1BA0F4E6FAFD}"/>
              </a:ext>
            </a:extLst>
          </p:cNvPr>
          <p:cNvSpPr>
            <a:spLocks noGrp="1" noChangeArrowheads="1"/>
          </p:cNvSpPr>
          <p:nvPr>
            <p:ph type="title"/>
          </p:nvPr>
        </p:nvSpPr>
        <p:spPr>
          <a:xfrm>
            <a:off x="457200" y="0"/>
            <a:ext cx="7620000" cy="457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2400" b="1">
                <a:solidFill>
                  <a:srgbClr val="0000CC"/>
                </a:solidFill>
                <a:latin typeface="Calibri" panose="020F0502020204030204" pitchFamily="34" charset="0"/>
              </a:rPr>
              <a:t>Amortized Complexity... </a:t>
            </a:r>
          </a:p>
        </p:txBody>
      </p:sp>
      <p:sp>
        <p:nvSpPr>
          <p:cNvPr id="308227" name="Text Box 3">
            <a:extLst>
              <a:ext uri="{FF2B5EF4-FFF2-40B4-BE49-F238E27FC236}">
                <a16:creationId xmlns:a16="http://schemas.microsoft.com/office/drawing/2014/main" id="{6EEB26CB-1D9E-4601-A144-89AEDBF1F732}"/>
              </a:ext>
            </a:extLst>
          </p:cNvPr>
          <p:cNvSpPr txBox="1">
            <a:spLocks noChangeArrowheads="1"/>
          </p:cNvSpPr>
          <p:nvPr/>
        </p:nvSpPr>
        <p:spPr bwMode="auto">
          <a:xfrm>
            <a:off x="609600" y="16764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800" b="0"/>
          </a:p>
        </p:txBody>
      </p:sp>
      <p:sp>
        <p:nvSpPr>
          <p:cNvPr id="308228" name="Text Box 4">
            <a:extLst>
              <a:ext uri="{FF2B5EF4-FFF2-40B4-BE49-F238E27FC236}">
                <a16:creationId xmlns:a16="http://schemas.microsoft.com/office/drawing/2014/main" id="{5B122443-1AE4-4656-A966-9854616C1A55}"/>
              </a:ext>
            </a:extLst>
          </p:cNvPr>
          <p:cNvSpPr txBox="1">
            <a:spLocks noChangeArrowheads="1"/>
          </p:cNvSpPr>
          <p:nvPr/>
        </p:nvSpPr>
        <p:spPr bwMode="auto">
          <a:xfrm>
            <a:off x="76200" y="381000"/>
            <a:ext cx="8991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1600" b="0"/>
              <a:t>Consider the operation of adding a new element to a flexible array a. Suppose number of elements in a is  count, and the size of a is N. If count&lt;N then the cost of the operation is O(1). If count=N then at first we should create new array with size = N + k and copy all elements on a to the new array and then add new element  to new array. Copying all elements from a to new array costs O(count). If k=1 then after the first overflow, each insertion causes overflow and cost O(count). Clearly, this situation should be delayed. One solution is to double the space allocated for the array if overflow occurs. It may be claimed that, in the best case, the cost of inserting m items is O(m), but it is impossible to claim that, in the worst case, it is O(m*count). Therefore, to see better what impact this performance has on the sequence of operations, the amortized analysis should be used.</a:t>
            </a:r>
          </a:p>
          <a:p>
            <a:pPr>
              <a:spcBef>
                <a:spcPct val="20000"/>
              </a:spcBef>
            </a:pPr>
            <a:r>
              <a:rPr lang="en-US" altLang="en-US" sz="1600" b="0"/>
              <a:t>In amortized analysis, the question is asked: What is the expected efficiency of a sequence of insertions? We know that the best case is O(1) and the worst case is O(count), but also we know that the latter case occurs only occasionally and leads to doubling the size of the array. In this case what is the expected efficiency of one insertion in the series of insertions? We are interested in sequences of insertions to have the worst case senario. The outcome of amortized analysis depends on the assumed amortized cost of one insertion amCost(add(x)). It is clear that we cannot simply take amCost(add(x)=1, because it does not consider the overflow case. In general it is not adequate to choice constant k for amortized cost (i.e. amCost(add(x)=k). Define as </a:t>
            </a:r>
            <a:r>
              <a:rPr lang="en-US" altLang="en-US" sz="1600" b="0" i="1"/>
              <a:t>potencial</a:t>
            </a:r>
            <a:r>
              <a:rPr lang="en-US" altLang="en-US" sz="1600" b="0"/>
              <a:t> a function that assigns a number to a particular state of a data structure ds that is a subject of a sequence of operations. The amortized cost is defined as a function:</a:t>
            </a:r>
          </a:p>
          <a:p>
            <a:pPr>
              <a:spcBef>
                <a:spcPct val="20000"/>
              </a:spcBef>
            </a:pPr>
            <a:r>
              <a:rPr lang="en-US" altLang="en-US" sz="1600" b="0"/>
              <a:t>	amCost(</a:t>
            </a:r>
            <a:r>
              <a:rPr lang="en-US" altLang="en-US" sz="1600" b="0" i="1"/>
              <a:t>op</a:t>
            </a:r>
            <a:r>
              <a:rPr lang="en-US" altLang="en-US" sz="1600" b="0" i="1" baseline="-25000"/>
              <a:t>i</a:t>
            </a:r>
            <a:r>
              <a:rPr lang="en-US" altLang="en-US" sz="1600" b="0"/>
              <a:t>) = Cost(</a:t>
            </a:r>
            <a:r>
              <a:rPr lang="en-US" altLang="en-US" sz="1600" b="0" i="1"/>
              <a:t>op</a:t>
            </a:r>
            <a:r>
              <a:rPr lang="en-US" altLang="en-US" sz="1600" b="0" i="1" baseline="-25000"/>
              <a:t>i</a:t>
            </a:r>
            <a:r>
              <a:rPr lang="en-US" altLang="en-US" sz="1600" b="0"/>
              <a:t>) + </a:t>
            </a:r>
            <a:r>
              <a:rPr lang="en-US" altLang="en-US" sz="1600" b="0" i="1"/>
              <a:t>potencial(ds</a:t>
            </a:r>
            <a:r>
              <a:rPr lang="en-US" altLang="en-US" sz="1600" b="0" i="1" baseline="-25000"/>
              <a:t>i</a:t>
            </a:r>
            <a:r>
              <a:rPr lang="en-US" altLang="en-US" sz="1600" b="0"/>
              <a:t>) - </a:t>
            </a:r>
            <a:r>
              <a:rPr lang="en-US" altLang="en-US" sz="1600" b="0" i="1"/>
              <a:t>potencial(ds</a:t>
            </a:r>
            <a:r>
              <a:rPr lang="en-US" altLang="en-US" sz="1600" b="0" i="1" baseline="-25000"/>
              <a:t>i-1</a:t>
            </a:r>
            <a:r>
              <a:rPr lang="en-US" altLang="en-US" sz="1600" b="0"/>
              <a:t>)</a:t>
            </a:r>
          </a:p>
          <a:p>
            <a:pPr>
              <a:spcBef>
                <a:spcPct val="20000"/>
              </a:spcBef>
            </a:pPr>
            <a:r>
              <a:rPr lang="en-US" altLang="en-US" sz="1600" b="0"/>
              <a:t>which is the real cost of executing the operation  op</a:t>
            </a:r>
            <a:r>
              <a:rPr lang="en-US" altLang="en-US" sz="1600" b="0" baseline="-25000"/>
              <a:t>i</a:t>
            </a:r>
            <a:r>
              <a:rPr lang="en-US" altLang="en-US" sz="1600" b="0"/>
              <a:t>  plus the chage in potencial in the data structure ds as a result of execution of  op</a:t>
            </a:r>
            <a:r>
              <a:rPr lang="en-US" altLang="en-US" sz="1600" b="0" baseline="-25000"/>
              <a:t>i </a:t>
            </a:r>
            <a:r>
              <a:rPr lang="en-US" altLang="en-US" sz="1600" b="0"/>
              <a:t>. (</a:t>
            </a:r>
            <a:r>
              <a:rPr lang="en-US" altLang="en-US" sz="1600" b="0" i="1"/>
              <a:t>potencial(ds</a:t>
            </a:r>
            <a:r>
              <a:rPr lang="en-US" altLang="en-US" sz="1600" b="0" i="1" baseline="-25000"/>
              <a:t>i</a:t>
            </a:r>
            <a:r>
              <a:rPr lang="en-US" altLang="en-US" sz="1600" b="0"/>
              <a:t>) = 0 if count</a:t>
            </a:r>
            <a:r>
              <a:rPr lang="en-US" altLang="en-US" sz="1600" b="0" baseline="-25000"/>
              <a:t>i</a:t>
            </a:r>
            <a:r>
              <a:rPr lang="en-US" altLang="en-US" sz="1600" b="0"/>
              <a:t> = N</a:t>
            </a:r>
            <a:r>
              <a:rPr lang="en-US" altLang="en-US" sz="1600" b="0" baseline="-25000"/>
              <a:t>i </a:t>
            </a:r>
            <a:r>
              <a:rPr lang="en-US" altLang="en-US" sz="1600" b="0"/>
              <a:t>and 2count</a:t>
            </a:r>
            <a:r>
              <a:rPr lang="en-US" altLang="en-US" sz="1600" b="0" baseline="-25000"/>
              <a:t>i</a:t>
            </a:r>
            <a:r>
              <a:rPr lang="en-US" altLang="en-US" sz="1600" b="0"/>
              <a:t> - N</a:t>
            </a:r>
            <a:r>
              <a:rPr lang="en-US" altLang="en-US" sz="1600" b="0" baseline="-25000"/>
              <a:t>i </a:t>
            </a:r>
            <a:r>
              <a:rPr lang="en-US" altLang="en-US" sz="1600" b="0"/>
              <a:t>otherwise).</a:t>
            </a:r>
          </a:p>
          <a:p>
            <a:pPr>
              <a:spcBef>
                <a:spcPct val="20000"/>
              </a:spcBef>
            </a:pPr>
            <a:r>
              <a:rPr lang="en-US" altLang="en-US" sz="1600" b="0"/>
              <a:t>In our case, it can be proved that amCost(add</a:t>
            </a:r>
            <a:r>
              <a:rPr lang="en-US" altLang="en-US" sz="1600" b="0" baseline="-25000"/>
              <a:t>i</a:t>
            </a:r>
            <a:r>
              <a:rPr lang="en-US" altLang="en-US" sz="1600" b="0"/>
              <a:t>() = 3.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A580218-0E2E-49F0-BC9D-AA228DD7CFAE}"/>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88DD2103-98F5-46E2-8513-654D67EB932D}"/>
              </a:ext>
            </a:extLst>
          </p:cNvPr>
          <p:cNvSpPr>
            <a:spLocks noGrp="1"/>
          </p:cNvSpPr>
          <p:nvPr>
            <p:ph type="sldNum" sz="quarter" idx="12"/>
          </p:nvPr>
        </p:nvSpPr>
        <p:spPr/>
        <p:txBody>
          <a:bodyPr/>
          <a:lstStyle/>
          <a:p>
            <a:fld id="{4E50FE3B-648A-48D4-A2B2-D43ED62D9235}" type="slidenum">
              <a:rPr lang="en-US" altLang="en-US"/>
              <a:pPr/>
              <a:t>41</a:t>
            </a:fld>
            <a:r>
              <a:rPr lang="en-US" altLang="en-US"/>
              <a:t>/47</a:t>
            </a:r>
          </a:p>
        </p:txBody>
      </p:sp>
      <p:sp>
        <p:nvSpPr>
          <p:cNvPr id="309250" name="Rectangle 2">
            <a:extLst>
              <a:ext uri="{FF2B5EF4-FFF2-40B4-BE49-F238E27FC236}">
                <a16:creationId xmlns:a16="http://schemas.microsoft.com/office/drawing/2014/main" id="{C9EC6092-67A5-4902-8322-3D7810F3A386}"/>
              </a:ext>
            </a:extLst>
          </p:cNvPr>
          <p:cNvSpPr>
            <a:spLocks noGrp="1" noChangeArrowheads="1"/>
          </p:cNvSpPr>
          <p:nvPr>
            <p:ph type="title"/>
          </p:nvPr>
        </p:nvSpPr>
        <p:spPr>
          <a:xfrm>
            <a:off x="762000" y="2927350"/>
            <a:ext cx="71628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b="1">
                <a:solidFill>
                  <a:schemeClr val="hlink"/>
                </a:solidFill>
                <a:latin typeface="Calibri" panose="020F0502020204030204" pitchFamily="34" charset="0"/>
              </a:rPr>
              <a:t>NP - Completeness</a:t>
            </a:r>
          </a:p>
        </p:txBody>
      </p:sp>
      <p:sp>
        <p:nvSpPr>
          <p:cNvPr id="309251" name="Text Box 3">
            <a:extLst>
              <a:ext uri="{FF2B5EF4-FFF2-40B4-BE49-F238E27FC236}">
                <a16:creationId xmlns:a16="http://schemas.microsoft.com/office/drawing/2014/main" id="{9DAE5B30-F72D-42A7-ADE9-5E0442DDEFA8}"/>
              </a:ext>
            </a:extLst>
          </p:cNvPr>
          <p:cNvSpPr txBox="1">
            <a:spLocks noChangeArrowheads="1"/>
          </p:cNvSpPr>
          <p:nvPr/>
        </p:nvSpPr>
        <p:spPr bwMode="auto">
          <a:xfrm>
            <a:off x="609600" y="167640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800" b="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02ACB34-9F31-4834-8FAE-27D45368C1FA}"/>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B173DF3D-AF81-4386-AE0A-E458C54B7F1F}"/>
              </a:ext>
            </a:extLst>
          </p:cNvPr>
          <p:cNvSpPr>
            <a:spLocks noGrp="1"/>
          </p:cNvSpPr>
          <p:nvPr>
            <p:ph type="sldNum" sz="quarter" idx="12"/>
          </p:nvPr>
        </p:nvSpPr>
        <p:spPr/>
        <p:txBody>
          <a:bodyPr/>
          <a:lstStyle/>
          <a:p>
            <a:fld id="{74172E92-805D-4A65-9A34-6D2B5CD93632}" type="slidenum">
              <a:rPr lang="en-US" altLang="en-US"/>
              <a:pPr/>
              <a:t>42</a:t>
            </a:fld>
            <a:r>
              <a:rPr lang="en-US" altLang="en-US"/>
              <a:t>/47</a:t>
            </a:r>
          </a:p>
        </p:txBody>
      </p:sp>
      <p:sp>
        <p:nvSpPr>
          <p:cNvPr id="310274" name="Rectangle 2">
            <a:extLst>
              <a:ext uri="{FF2B5EF4-FFF2-40B4-BE49-F238E27FC236}">
                <a16:creationId xmlns:a16="http://schemas.microsoft.com/office/drawing/2014/main" id="{7DB99B78-7959-426C-9A52-0DD9C4FD4C52}"/>
              </a:ext>
            </a:extLst>
          </p:cNvPr>
          <p:cNvSpPr>
            <a:spLocks noGrp="1"/>
          </p:cNvSpPr>
          <p:nvPr>
            <p:ph type="title"/>
          </p:nvPr>
        </p:nvSpPr>
        <p:spPr>
          <a:xfrm>
            <a:off x="457200" y="381000"/>
            <a:ext cx="8229600" cy="701675"/>
          </a:xfrm>
          <a:noFill/>
        </p:spPr>
        <p:txBody>
          <a:bodyPr>
            <a:spAutoFit/>
          </a:bodyPr>
          <a:lstStyle/>
          <a:p>
            <a:r>
              <a:rPr lang="en-US" altLang="en-US" sz="4000" b="1">
                <a:solidFill>
                  <a:schemeClr val="hlink"/>
                </a:solidFill>
                <a:latin typeface="Calibri" panose="020F0502020204030204" pitchFamily="34" charset="0"/>
              </a:rPr>
              <a:t>What is NP problem?</a:t>
            </a:r>
          </a:p>
        </p:txBody>
      </p:sp>
      <p:sp>
        <p:nvSpPr>
          <p:cNvPr id="310275" name="Rectangle 3">
            <a:extLst>
              <a:ext uri="{FF2B5EF4-FFF2-40B4-BE49-F238E27FC236}">
                <a16:creationId xmlns:a16="http://schemas.microsoft.com/office/drawing/2014/main" id="{B1FA04A7-E271-477C-B9FC-025E9E0F9179}"/>
              </a:ext>
            </a:extLst>
          </p:cNvPr>
          <p:cNvSpPr>
            <a:spLocks noGrp="1"/>
          </p:cNvSpPr>
          <p:nvPr>
            <p:ph type="body" idx="1"/>
          </p:nvPr>
        </p:nvSpPr>
        <p:spPr>
          <a:xfrm>
            <a:off x="228600" y="1066800"/>
            <a:ext cx="8458200" cy="5167313"/>
          </a:xfrm>
          <a:noFill/>
        </p:spPr>
        <p:txBody>
          <a:bodyPr>
            <a:spAutoFit/>
          </a:bodyPr>
          <a:lstStyle/>
          <a:p>
            <a:pPr>
              <a:lnSpc>
                <a:spcPct val="90000"/>
              </a:lnSpc>
              <a:buClrTx/>
              <a:buSzTx/>
              <a:buFont typeface="Arial" panose="020B0604020202020204" pitchFamily="34" charset="0"/>
              <a:buChar char="•"/>
            </a:pPr>
            <a:r>
              <a:rPr lang="en-US" altLang="en-US" sz="2400">
                <a:latin typeface="Calibri" panose="020F0502020204030204" pitchFamily="34" charset="0"/>
              </a:rPr>
              <a:t>The subject of </a:t>
            </a:r>
            <a:r>
              <a:rPr lang="en-US" altLang="en-US" sz="2400" i="1">
                <a:latin typeface="Calibri" panose="020F0502020204030204" pitchFamily="34" charset="0"/>
              </a:rPr>
              <a:t>computational complexity theory</a:t>
            </a:r>
            <a:r>
              <a:rPr lang="en-US" altLang="en-US" sz="2400">
                <a:latin typeface="Calibri" panose="020F0502020204030204" pitchFamily="34" charset="0"/>
              </a:rPr>
              <a:t> is dedicated to classifying problems by how hard they are. There are many different classifications; some of the most common and useful are the following.</a:t>
            </a:r>
          </a:p>
          <a:p>
            <a:pPr>
              <a:lnSpc>
                <a:spcPct val="90000"/>
              </a:lnSpc>
              <a:buClrTx/>
              <a:buSzTx/>
              <a:buFont typeface="Arial" panose="020B0604020202020204" pitchFamily="34" charset="0"/>
              <a:buChar char="•"/>
            </a:pPr>
            <a:r>
              <a:rPr lang="en-US" altLang="en-US" sz="2400" b="1">
                <a:latin typeface="Calibri" panose="020F0502020204030204" pitchFamily="34" charset="0"/>
              </a:rPr>
              <a:t>P</a:t>
            </a:r>
            <a:r>
              <a:rPr lang="en-US" altLang="en-US" sz="2400">
                <a:latin typeface="Calibri" panose="020F0502020204030204" pitchFamily="34" charset="0"/>
              </a:rPr>
              <a:t>. Problems that can be solved in polynomial time. ("P" stands for polynomial.) These problems have formed the main material of this course. </a:t>
            </a:r>
          </a:p>
          <a:p>
            <a:pPr>
              <a:lnSpc>
                <a:spcPct val="90000"/>
              </a:lnSpc>
              <a:buClrTx/>
              <a:buSzTx/>
              <a:buFont typeface="Arial" panose="020B0604020202020204" pitchFamily="34" charset="0"/>
              <a:buChar char="•"/>
            </a:pPr>
            <a:r>
              <a:rPr lang="en-US" altLang="en-US" sz="2400" b="1">
                <a:latin typeface="Calibri" panose="020F0502020204030204" pitchFamily="34" charset="0"/>
              </a:rPr>
              <a:t>NP</a:t>
            </a:r>
            <a:r>
              <a:rPr lang="en-US" altLang="en-US" sz="2400">
                <a:latin typeface="Calibri" panose="020F0502020204030204" pitchFamily="34" charset="0"/>
              </a:rPr>
              <a:t>. This stands for "</a:t>
            </a:r>
            <a:r>
              <a:rPr lang="en-US" altLang="en-US" sz="2400" b="1" i="1">
                <a:solidFill>
                  <a:srgbClr val="0000CC"/>
                </a:solidFill>
                <a:latin typeface="Calibri" panose="020F0502020204030204" pitchFamily="34" charset="0"/>
              </a:rPr>
              <a:t>nondeterministic polynomial time</a:t>
            </a:r>
            <a:r>
              <a:rPr lang="en-US" altLang="en-US" sz="2400">
                <a:latin typeface="Calibri" panose="020F0502020204030204" pitchFamily="34" charset="0"/>
              </a:rPr>
              <a:t>" where nondeterministic is just a fancy way of talking about guessing a solution. A problem is in NP if you can quickly (in polynomial time) test whether a solution is correct (without worrying about how hard it might be to find the solution). Problems in NP are still relatively easy: if only we could guess the right solution, we could then quickly test it. </a:t>
            </a:r>
          </a:p>
        </p:txBody>
      </p:sp>
      <p:sp>
        <p:nvSpPr>
          <p:cNvPr id="310276" name="Text Box 4">
            <a:extLst>
              <a:ext uri="{FF2B5EF4-FFF2-40B4-BE49-F238E27FC236}">
                <a16:creationId xmlns:a16="http://schemas.microsoft.com/office/drawing/2014/main" id="{B2A28CC2-BAFB-4FA8-935C-B736C22660BC}"/>
              </a:ext>
            </a:extLst>
          </p:cNvPr>
          <p:cNvSpPr txBox="1">
            <a:spLocks noChangeArrowheads="1"/>
          </p:cNvSpPr>
          <p:nvPr/>
        </p:nvSpPr>
        <p:spPr bwMode="auto">
          <a:xfrm>
            <a:off x="2514600" y="6034088"/>
            <a:ext cx="3962400" cy="3762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t>unsolved problem: P=NP?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13AF491D-2304-4920-A2ED-6281499BA657}"/>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98146A47-0249-486A-B19D-9C8EAA70FF9E}"/>
              </a:ext>
            </a:extLst>
          </p:cNvPr>
          <p:cNvSpPr>
            <a:spLocks noGrp="1"/>
          </p:cNvSpPr>
          <p:nvPr>
            <p:ph type="sldNum" sz="quarter" idx="12"/>
          </p:nvPr>
        </p:nvSpPr>
        <p:spPr/>
        <p:txBody>
          <a:bodyPr/>
          <a:lstStyle/>
          <a:p>
            <a:fld id="{4687E480-67AA-4A95-89D9-850ED3C2EA8E}" type="slidenum">
              <a:rPr lang="en-US" altLang="en-US"/>
              <a:pPr/>
              <a:t>43</a:t>
            </a:fld>
            <a:r>
              <a:rPr lang="en-US" altLang="en-US"/>
              <a:t>/47</a:t>
            </a:r>
          </a:p>
        </p:txBody>
      </p:sp>
      <p:sp>
        <p:nvSpPr>
          <p:cNvPr id="311298" name="Rectangle 2">
            <a:extLst>
              <a:ext uri="{FF2B5EF4-FFF2-40B4-BE49-F238E27FC236}">
                <a16:creationId xmlns:a16="http://schemas.microsoft.com/office/drawing/2014/main" id="{79067519-BD06-433E-B9A1-87A4D923397F}"/>
              </a:ext>
            </a:extLst>
          </p:cNvPr>
          <p:cNvSpPr>
            <a:spLocks noGrp="1"/>
          </p:cNvSpPr>
          <p:nvPr>
            <p:ph type="title"/>
          </p:nvPr>
        </p:nvSpPr>
        <p:spPr>
          <a:xfrm>
            <a:off x="457200" y="273050"/>
            <a:ext cx="8229600" cy="641350"/>
          </a:xfrm>
          <a:noFill/>
        </p:spPr>
        <p:txBody>
          <a:bodyPr>
            <a:spAutoFit/>
          </a:bodyPr>
          <a:lstStyle/>
          <a:p>
            <a:r>
              <a:rPr lang="en-US" altLang="en-US" sz="3600" b="1">
                <a:solidFill>
                  <a:schemeClr val="hlink"/>
                </a:solidFill>
                <a:latin typeface="Calibri" panose="020F0502020204030204" pitchFamily="34" charset="0"/>
              </a:rPr>
              <a:t>Reduction (1)</a:t>
            </a:r>
          </a:p>
        </p:txBody>
      </p:sp>
      <p:sp>
        <p:nvSpPr>
          <p:cNvPr id="311299" name="Rectangle 3">
            <a:extLst>
              <a:ext uri="{FF2B5EF4-FFF2-40B4-BE49-F238E27FC236}">
                <a16:creationId xmlns:a16="http://schemas.microsoft.com/office/drawing/2014/main" id="{C85CC93A-7132-4F90-B413-D78492A54BA7}"/>
              </a:ext>
            </a:extLst>
          </p:cNvPr>
          <p:cNvSpPr>
            <a:spLocks noGrp="1"/>
          </p:cNvSpPr>
          <p:nvPr>
            <p:ph type="body" idx="1"/>
          </p:nvPr>
        </p:nvSpPr>
        <p:spPr>
          <a:xfrm>
            <a:off x="152400" y="914400"/>
            <a:ext cx="8763000" cy="5824538"/>
          </a:xfrm>
          <a:noFill/>
        </p:spPr>
        <p:txBody>
          <a:bodyPr>
            <a:spAutoFit/>
          </a:bodyPr>
          <a:lstStyle/>
          <a:p>
            <a:pPr>
              <a:lnSpc>
                <a:spcPct val="90000"/>
              </a:lnSpc>
              <a:buClrTx/>
              <a:buSzTx/>
              <a:buFont typeface="Arial" panose="020B0604020202020204" pitchFamily="34" charset="0"/>
              <a:buChar char="•"/>
            </a:pPr>
            <a:r>
              <a:rPr lang="en-US" altLang="en-US" sz="2400">
                <a:latin typeface="Calibri" panose="020F0502020204030204" pitchFamily="34" charset="0"/>
              </a:rPr>
              <a:t>Formally, NP-completeness is defined in terms of "reduction" which is just a complicated way of saying one problem is easier than another. We say that A is easier than B, and write A &lt; B, if we can write down an algorithm for </a:t>
            </a:r>
            <a:r>
              <a:rPr lang="en-US" altLang="en-US" sz="2400" b="1" i="1">
                <a:solidFill>
                  <a:srgbClr val="0000CC"/>
                </a:solidFill>
                <a:latin typeface="Calibri" panose="020F0502020204030204" pitchFamily="34" charset="0"/>
              </a:rPr>
              <a:t>solving A that uses a small number of calls to a subroutine for B</a:t>
            </a:r>
            <a:r>
              <a:rPr lang="en-US" altLang="en-US" sz="2400">
                <a:latin typeface="Calibri" panose="020F0502020204030204" pitchFamily="34" charset="0"/>
              </a:rPr>
              <a:t> (with everything outside the subroutine calls being fast, polynomial time). There are several minor variations of this definition depending on the detailed meaning of "small" -- it may be a polynomial number of calls, a fixed constant number, or just one call.</a:t>
            </a:r>
          </a:p>
          <a:p>
            <a:pPr>
              <a:lnSpc>
                <a:spcPct val="90000"/>
              </a:lnSpc>
              <a:buClrTx/>
              <a:buSzTx/>
              <a:buFont typeface="Arial" panose="020B0604020202020204" pitchFamily="34" charset="0"/>
              <a:buChar char="•"/>
            </a:pPr>
            <a:r>
              <a:rPr lang="en-US" altLang="en-US" sz="2400">
                <a:latin typeface="Calibri" panose="020F0502020204030204" pitchFamily="34" charset="0"/>
              </a:rPr>
              <a:t>Then if A &lt; B, and B is in P, so is A: we can write down a polynomial algorithm for A by expanding the subroutine calls to use the fast algorithm for B.</a:t>
            </a:r>
          </a:p>
          <a:p>
            <a:pPr>
              <a:lnSpc>
                <a:spcPct val="90000"/>
              </a:lnSpc>
              <a:buClrTx/>
              <a:buSzTx/>
              <a:buFont typeface="Arial" panose="020B0604020202020204" pitchFamily="34" charset="0"/>
              <a:buChar char="•"/>
            </a:pPr>
            <a:r>
              <a:rPr lang="en-US" altLang="en-US" sz="2400">
                <a:latin typeface="Calibri" panose="020F0502020204030204" pitchFamily="34" charset="0"/>
              </a:rPr>
              <a:t>So "easier" in this context means that if one problem can be solved in polynomial time, so can the other. It is possible for the algorithms for A to be slower than those for B, even though A &lt; 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EB5D385-9C7B-4000-89F3-2B75544251BA}"/>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3FA7CD51-85FD-469E-9CC7-65F60A82AFBB}"/>
              </a:ext>
            </a:extLst>
          </p:cNvPr>
          <p:cNvSpPr>
            <a:spLocks noGrp="1"/>
          </p:cNvSpPr>
          <p:nvPr>
            <p:ph type="sldNum" sz="quarter" idx="12"/>
          </p:nvPr>
        </p:nvSpPr>
        <p:spPr/>
        <p:txBody>
          <a:bodyPr/>
          <a:lstStyle/>
          <a:p>
            <a:fld id="{F2835CE6-203F-4090-B2BC-0A5E53A6D79D}" type="slidenum">
              <a:rPr lang="en-US" altLang="en-US"/>
              <a:pPr/>
              <a:t>44</a:t>
            </a:fld>
            <a:r>
              <a:rPr lang="en-US" altLang="en-US"/>
              <a:t>/47</a:t>
            </a:r>
          </a:p>
        </p:txBody>
      </p:sp>
      <p:sp>
        <p:nvSpPr>
          <p:cNvPr id="312322" name="Rectangle 2">
            <a:extLst>
              <a:ext uri="{FF2B5EF4-FFF2-40B4-BE49-F238E27FC236}">
                <a16:creationId xmlns:a16="http://schemas.microsoft.com/office/drawing/2014/main" id="{6CDCC509-34EF-46B6-94EB-8988295BA269}"/>
              </a:ext>
            </a:extLst>
          </p:cNvPr>
          <p:cNvSpPr>
            <a:spLocks noGrp="1"/>
          </p:cNvSpPr>
          <p:nvPr>
            <p:ph type="title"/>
          </p:nvPr>
        </p:nvSpPr>
        <p:spPr>
          <a:xfrm>
            <a:off x="457200" y="242888"/>
            <a:ext cx="8229600" cy="701675"/>
          </a:xfrm>
          <a:noFill/>
        </p:spPr>
        <p:txBody>
          <a:bodyPr>
            <a:spAutoFit/>
          </a:bodyPr>
          <a:lstStyle/>
          <a:p>
            <a:r>
              <a:rPr lang="en-US" altLang="en-US" sz="4000" b="1">
                <a:solidFill>
                  <a:schemeClr val="hlink"/>
                </a:solidFill>
                <a:latin typeface="Calibri" panose="020F0502020204030204" pitchFamily="34" charset="0"/>
              </a:rPr>
              <a:t>Reduction (2)</a:t>
            </a:r>
          </a:p>
        </p:txBody>
      </p:sp>
      <p:sp>
        <p:nvSpPr>
          <p:cNvPr id="312323" name="Rectangle 3">
            <a:extLst>
              <a:ext uri="{FF2B5EF4-FFF2-40B4-BE49-F238E27FC236}">
                <a16:creationId xmlns:a16="http://schemas.microsoft.com/office/drawing/2014/main" id="{44AC6531-83B6-469B-A9E8-EA2C50636040}"/>
              </a:ext>
            </a:extLst>
          </p:cNvPr>
          <p:cNvSpPr>
            <a:spLocks noGrp="1"/>
          </p:cNvSpPr>
          <p:nvPr>
            <p:ph type="body" idx="1"/>
          </p:nvPr>
        </p:nvSpPr>
        <p:spPr>
          <a:xfrm>
            <a:off x="457200" y="1143000"/>
            <a:ext cx="8229600" cy="5319713"/>
          </a:xfrm>
          <a:noFill/>
        </p:spPr>
        <p:txBody>
          <a:bodyPr>
            <a:spAutoFit/>
          </a:bodyPr>
          <a:lstStyle/>
          <a:p>
            <a:pPr>
              <a:lnSpc>
                <a:spcPct val="80000"/>
              </a:lnSpc>
              <a:buClrTx/>
              <a:buSzTx/>
              <a:buFont typeface="Arial" panose="020B0604020202020204" pitchFamily="34" charset="0"/>
              <a:buChar char="•"/>
            </a:pPr>
            <a:r>
              <a:rPr lang="en-US" altLang="en-US" sz="2800">
                <a:latin typeface="Calibri" panose="020F0502020204030204" pitchFamily="34" charset="0"/>
              </a:rPr>
              <a:t>As an example, consider the Hamiltonian cycle problem. Does a given graph have a cycle visiting each vertex exactly once? Here's a solution, using longest path as a subroutine:</a:t>
            </a:r>
          </a:p>
          <a:p>
            <a:pPr>
              <a:lnSpc>
                <a:spcPct val="80000"/>
              </a:lnSpc>
              <a:buClrTx/>
              <a:buSzTx/>
              <a:buFont typeface="Arial" panose="020B0604020202020204" pitchFamily="34" charset="0"/>
              <a:buNone/>
            </a:pPr>
            <a:r>
              <a:rPr lang="en-US" altLang="en-US" sz="2400" i="1">
                <a:latin typeface="Calibri" panose="020F0502020204030204" pitchFamily="34" charset="0"/>
              </a:rPr>
              <a:t>	for each edge (u,v) of G</a:t>
            </a:r>
          </a:p>
          <a:p>
            <a:pPr>
              <a:lnSpc>
                <a:spcPct val="80000"/>
              </a:lnSpc>
              <a:buClrTx/>
              <a:buSzTx/>
              <a:buFont typeface="Arial" panose="020B0604020202020204" pitchFamily="34" charset="0"/>
              <a:buNone/>
            </a:pPr>
            <a:r>
              <a:rPr lang="en-US" altLang="en-US" sz="2400" i="1">
                <a:latin typeface="Calibri" panose="020F0502020204030204" pitchFamily="34" charset="0"/>
              </a:rPr>
              <a:t>	   if there is a simple path of length n-1 from u to v 	return yes // path + edge form a cycle</a:t>
            </a:r>
          </a:p>
          <a:p>
            <a:pPr>
              <a:lnSpc>
                <a:spcPct val="80000"/>
              </a:lnSpc>
              <a:buClrTx/>
              <a:buSzTx/>
              <a:buFont typeface="Arial" panose="020B0604020202020204" pitchFamily="34" charset="0"/>
              <a:buNone/>
            </a:pPr>
            <a:r>
              <a:rPr lang="en-US" altLang="en-US" sz="2400" i="1">
                <a:latin typeface="Calibri" panose="020F0502020204030204" pitchFamily="34" charset="0"/>
              </a:rPr>
              <a:t>	 return no </a:t>
            </a:r>
          </a:p>
          <a:p>
            <a:pPr>
              <a:lnSpc>
                <a:spcPct val="80000"/>
              </a:lnSpc>
              <a:buClrTx/>
              <a:buSzTx/>
              <a:buFont typeface="Arial" panose="020B0604020202020204" pitchFamily="34" charset="0"/>
              <a:buNone/>
            </a:pPr>
            <a:r>
              <a:rPr lang="en-US" altLang="en-US" sz="2800">
                <a:latin typeface="Calibri" panose="020F0502020204030204" pitchFamily="34" charset="0"/>
              </a:rPr>
              <a:t>	This algorithm makes m calls to a longest path subroutine, and does O(m) work outside those subroutine calls, so it shows that Hamiltonian cycle &lt; longest path. (It doesn't show that Hamiltonian cycle is in P, because we don't know how to solve the longest path subproblems quickly.)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5281271-6AC8-43B3-BC6E-88627FEAF56B}"/>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BA4D8643-A364-410B-B854-60979D9B034C}"/>
              </a:ext>
            </a:extLst>
          </p:cNvPr>
          <p:cNvSpPr>
            <a:spLocks noGrp="1"/>
          </p:cNvSpPr>
          <p:nvPr>
            <p:ph type="sldNum" sz="quarter" idx="12"/>
          </p:nvPr>
        </p:nvSpPr>
        <p:spPr/>
        <p:txBody>
          <a:bodyPr/>
          <a:lstStyle/>
          <a:p>
            <a:fld id="{ADBF76B2-E282-4D23-99E6-CA7EC1DFAF9A}" type="slidenum">
              <a:rPr lang="en-US" altLang="en-US"/>
              <a:pPr/>
              <a:t>45</a:t>
            </a:fld>
            <a:r>
              <a:rPr lang="en-US" altLang="en-US"/>
              <a:t>/47</a:t>
            </a:r>
          </a:p>
        </p:txBody>
      </p:sp>
      <p:sp>
        <p:nvSpPr>
          <p:cNvPr id="313346" name="Rectangle 2">
            <a:extLst>
              <a:ext uri="{FF2B5EF4-FFF2-40B4-BE49-F238E27FC236}">
                <a16:creationId xmlns:a16="http://schemas.microsoft.com/office/drawing/2014/main" id="{A2B6B5D7-1F66-470B-9375-FB613E6E669A}"/>
              </a:ext>
            </a:extLst>
          </p:cNvPr>
          <p:cNvSpPr>
            <a:spLocks noGrp="1"/>
          </p:cNvSpPr>
          <p:nvPr>
            <p:ph type="title"/>
          </p:nvPr>
        </p:nvSpPr>
        <p:spPr>
          <a:xfrm>
            <a:off x="457200" y="381000"/>
            <a:ext cx="8229600" cy="641350"/>
          </a:xfrm>
          <a:noFill/>
        </p:spPr>
        <p:txBody>
          <a:bodyPr>
            <a:spAutoFit/>
          </a:bodyPr>
          <a:lstStyle/>
          <a:p>
            <a:r>
              <a:rPr lang="en-US" altLang="en-US" sz="3600" b="1">
                <a:solidFill>
                  <a:schemeClr val="hlink"/>
                </a:solidFill>
                <a:latin typeface="Calibri" panose="020F0502020204030204" pitchFamily="34" charset="0"/>
              </a:rPr>
              <a:t>What is a NP-complete problem?</a:t>
            </a:r>
          </a:p>
        </p:txBody>
      </p:sp>
      <p:sp>
        <p:nvSpPr>
          <p:cNvPr id="313347" name="Text Box 3">
            <a:extLst>
              <a:ext uri="{FF2B5EF4-FFF2-40B4-BE49-F238E27FC236}">
                <a16:creationId xmlns:a16="http://schemas.microsoft.com/office/drawing/2014/main" id="{ED6FBCBA-AF57-4AFA-971C-7B8503A59EC9}"/>
              </a:ext>
            </a:extLst>
          </p:cNvPr>
          <p:cNvSpPr txBox="1">
            <a:spLocks noChangeArrowheads="1"/>
          </p:cNvSpPr>
          <p:nvPr/>
        </p:nvSpPr>
        <p:spPr bwMode="auto">
          <a:xfrm>
            <a:off x="228600" y="1143000"/>
            <a:ext cx="85344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2400" b="0"/>
              <a:t>We are now ready to formally define NP-completeness.</a:t>
            </a:r>
          </a:p>
          <a:p>
            <a:pPr>
              <a:spcBef>
                <a:spcPct val="20000"/>
              </a:spcBef>
            </a:pPr>
            <a:r>
              <a:rPr lang="en-US" altLang="en-US" sz="2400" b="0"/>
              <a:t>We say that a problem A in NP is NP-complete when</a:t>
            </a:r>
          </a:p>
          <a:p>
            <a:pPr lvl="1">
              <a:spcBef>
                <a:spcPct val="20000"/>
              </a:spcBef>
            </a:pPr>
            <a:r>
              <a:rPr lang="en-US" altLang="en-US" sz="2400" b="0"/>
              <a:t>1. It is NP</a:t>
            </a:r>
          </a:p>
          <a:p>
            <a:pPr lvl="1">
              <a:spcBef>
                <a:spcPct val="20000"/>
              </a:spcBef>
            </a:pPr>
            <a:r>
              <a:rPr lang="en-US" altLang="en-US" sz="2400" b="0"/>
              <a:t>2. For every other problem B in NP, B &lt; A.</a:t>
            </a:r>
          </a:p>
          <a:p>
            <a:pPr>
              <a:spcBef>
                <a:spcPct val="20000"/>
              </a:spcBef>
            </a:pPr>
            <a:r>
              <a:rPr lang="en-US" altLang="en-US" sz="2400" b="0"/>
              <a:t>This seems like a very strong definition. After all, the notion of reduction we've defined above seems to imply that if B &lt; A, then the two problems are very closely related; for instance Hamiltonian cycle and longest path are both about finding very similar structures in graphs. Why should there be a problem that closely related to all the different problems in NP?</a:t>
            </a:r>
          </a:p>
        </p:txBody>
      </p:sp>
      <p:sp>
        <p:nvSpPr>
          <p:cNvPr id="313348" name="Text Box 4">
            <a:extLst>
              <a:ext uri="{FF2B5EF4-FFF2-40B4-BE49-F238E27FC236}">
                <a16:creationId xmlns:a16="http://schemas.microsoft.com/office/drawing/2014/main" id="{4559D02E-AC8C-4A34-9FDE-1DE7C266B39E}"/>
              </a:ext>
            </a:extLst>
          </p:cNvPr>
          <p:cNvSpPr txBox="1">
            <a:spLocks noChangeArrowheads="1"/>
          </p:cNvSpPr>
          <p:nvPr/>
        </p:nvSpPr>
        <p:spPr bwMode="auto">
          <a:xfrm>
            <a:off x="1371600" y="5791200"/>
            <a:ext cx="6172200" cy="376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t>Cook's theorem: an NP-complete problem exists.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D84EFB1-4EFC-4CDE-81F3-95E7AF9A43ED}"/>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E8B1B5FC-5E96-4306-8C4E-6A31E7B128B1}"/>
              </a:ext>
            </a:extLst>
          </p:cNvPr>
          <p:cNvSpPr>
            <a:spLocks noGrp="1"/>
          </p:cNvSpPr>
          <p:nvPr>
            <p:ph type="sldNum" sz="quarter" idx="12"/>
          </p:nvPr>
        </p:nvSpPr>
        <p:spPr/>
        <p:txBody>
          <a:bodyPr/>
          <a:lstStyle/>
          <a:p>
            <a:fld id="{D634F128-AB0A-4332-A76F-092F939B5436}" type="slidenum">
              <a:rPr lang="en-US" altLang="en-US"/>
              <a:pPr/>
              <a:t>46</a:t>
            </a:fld>
            <a:r>
              <a:rPr lang="en-US" altLang="en-US"/>
              <a:t>/47</a:t>
            </a:r>
          </a:p>
        </p:txBody>
      </p:sp>
      <p:sp>
        <p:nvSpPr>
          <p:cNvPr id="314370" name="Rectangle 2">
            <a:extLst>
              <a:ext uri="{FF2B5EF4-FFF2-40B4-BE49-F238E27FC236}">
                <a16:creationId xmlns:a16="http://schemas.microsoft.com/office/drawing/2014/main" id="{826EDAB5-624E-4688-81F8-9B26E437644B}"/>
              </a:ext>
            </a:extLst>
          </p:cNvPr>
          <p:cNvSpPr>
            <a:spLocks noGrp="1"/>
          </p:cNvSpPr>
          <p:nvPr>
            <p:ph type="title"/>
          </p:nvPr>
        </p:nvSpPr>
        <p:spPr>
          <a:xfrm>
            <a:off x="381000" y="715963"/>
            <a:ext cx="8534400" cy="579437"/>
          </a:xfrm>
          <a:noFill/>
        </p:spPr>
        <p:txBody>
          <a:bodyPr>
            <a:spAutoFit/>
          </a:bodyPr>
          <a:lstStyle/>
          <a:p>
            <a:r>
              <a:rPr lang="en-US" altLang="en-US" sz="3200" b="1">
                <a:solidFill>
                  <a:schemeClr val="hlink"/>
                </a:solidFill>
                <a:latin typeface="Calibri" panose="020F0502020204030204" pitchFamily="34" charset="0"/>
              </a:rPr>
              <a:t>How to prove NP-completeness in practice</a:t>
            </a:r>
            <a:r>
              <a:rPr lang="en-US" altLang="en-US" sz="3200">
                <a:solidFill>
                  <a:schemeClr val="hlink"/>
                </a:solidFill>
                <a:latin typeface="Calibri" panose="020F0502020204030204" pitchFamily="34" charset="0"/>
              </a:rPr>
              <a:t> </a:t>
            </a:r>
          </a:p>
        </p:txBody>
      </p:sp>
      <p:sp>
        <p:nvSpPr>
          <p:cNvPr id="314371" name="Text Box 3">
            <a:extLst>
              <a:ext uri="{FF2B5EF4-FFF2-40B4-BE49-F238E27FC236}">
                <a16:creationId xmlns:a16="http://schemas.microsoft.com/office/drawing/2014/main" id="{C8CEA5AA-CDBB-489B-9EEF-EDBD395A5D6F}"/>
              </a:ext>
            </a:extLst>
          </p:cNvPr>
          <p:cNvSpPr txBox="1">
            <a:spLocks noChangeArrowheads="1"/>
          </p:cNvSpPr>
          <p:nvPr/>
        </p:nvSpPr>
        <p:spPr bwMode="auto">
          <a:xfrm>
            <a:off x="152400" y="1524000"/>
            <a:ext cx="8763000"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2200" b="0"/>
              <a:t>It is easily to prove that if A &lt; B and B &lt; C, then A &lt; C. </a:t>
            </a:r>
          </a:p>
          <a:p>
            <a:pPr>
              <a:spcBef>
                <a:spcPct val="20000"/>
              </a:spcBef>
            </a:pPr>
            <a:r>
              <a:rPr lang="en-US" altLang="en-US" sz="2200" b="0"/>
              <a:t>As a consequence of this observation,</a:t>
            </a:r>
          </a:p>
          <a:p>
            <a:pPr>
              <a:spcBef>
                <a:spcPct val="20000"/>
              </a:spcBef>
            </a:pPr>
            <a:r>
              <a:rPr lang="en-US" altLang="en-US" sz="2200" i="1">
                <a:solidFill>
                  <a:srgbClr val="0000CC"/>
                </a:solidFill>
              </a:rPr>
              <a:t>if A is NP-complete, B is in NP, and A &lt; B, B is NP-complete. </a:t>
            </a:r>
          </a:p>
          <a:p>
            <a:pPr>
              <a:spcBef>
                <a:spcPct val="20000"/>
              </a:spcBef>
            </a:pPr>
            <a:r>
              <a:rPr lang="en-US" altLang="en-US" sz="2200" b="0"/>
              <a:t>In practice that's how we prove NP-completeness: We start with one specific problem that we prove NP-complete, and we then prove that it's easier than lots of others which must therefore also be NP-complete.</a:t>
            </a:r>
          </a:p>
          <a:p>
            <a:pPr>
              <a:spcBef>
                <a:spcPct val="20000"/>
              </a:spcBef>
            </a:pPr>
            <a:r>
              <a:rPr lang="en-US" altLang="en-US" sz="2200" b="0"/>
              <a:t>So e.g. since Hamiltonian cycle is known to be NP-complete, and Hamiltonian cycle &lt; longest path, we can deduce that longest path is also NP-complete.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D9FBCB69-BB79-420B-AABD-99C63D152B3B}"/>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81B08024-1DBB-4394-9476-207839FA4537}"/>
              </a:ext>
            </a:extLst>
          </p:cNvPr>
          <p:cNvSpPr>
            <a:spLocks noGrp="1"/>
          </p:cNvSpPr>
          <p:nvPr>
            <p:ph type="sldNum" sz="quarter" idx="12"/>
          </p:nvPr>
        </p:nvSpPr>
        <p:spPr/>
        <p:txBody>
          <a:bodyPr/>
          <a:lstStyle/>
          <a:p>
            <a:fld id="{B9AB256A-E6A5-4607-A53F-1C25470BA697}" type="slidenum">
              <a:rPr lang="en-US" altLang="en-US"/>
              <a:pPr/>
              <a:t>5</a:t>
            </a:fld>
            <a:r>
              <a:rPr lang="en-US" altLang="en-US"/>
              <a:t>/47</a:t>
            </a:r>
          </a:p>
        </p:txBody>
      </p:sp>
      <p:sp>
        <p:nvSpPr>
          <p:cNvPr id="272386" name="Rectangle 2">
            <a:extLst>
              <a:ext uri="{FF2B5EF4-FFF2-40B4-BE49-F238E27FC236}">
                <a16:creationId xmlns:a16="http://schemas.microsoft.com/office/drawing/2014/main" id="{802BB512-B966-4F8A-904D-F6735961CFA5}"/>
              </a:ext>
            </a:extLst>
          </p:cNvPr>
          <p:cNvSpPr>
            <a:spLocks noGrp="1" noChangeArrowheads="1"/>
          </p:cNvSpPr>
          <p:nvPr>
            <p:ph type="title"/>
          </p:nvPr>
        </p:nvSpPr>
        <p:spPr>
          <a:xfrm>
            <a:off x="152400" y="304800"/>
            <a:ext cx="8763000" cy="6413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600" b="1">
                <a:solidFill>
                  <a:srgbClr val="993300"/>
                </a:solidFill>
                <a:latin typeface="Calibri" panose="020F0502020204030204" pitchFamily="34" charset="0"/>
              </a:rPr>
              <a:t>What is a computational complexity?</a:t>
            </a:r>
          </a:p>
        </p:txBody>
      </p:sp>
      <p:sp>
        <p:nvSpPr>
          <p:cNvPr id="272387" name="Text Box 3">
            <a:extLst>
              <a:ext uri="{FF2B5EF4-FFF2-40B4-BE49-F238E27FC236}">
                <a16:creationId xmlns:a16="http://schemas.microsoft.com/office/drawing/2014/main" id="{82589957-4083-4345-98F8-7014ADBC13CF}"/>
              </a:ext>
            </a:extLst>
          </p:cNvPr>
          <p:cNvSpPr txBox="1">
            <a:spLocks noChangeArrowheads="1"/>
          </p:cNvSpPr>
          <p:nvPr/>
        </p:nvSpPr>
        <p:spPr bwMode="auto">
          <a:xfrm>
            <a:off x="381000" y="952500"/>
            <a:ext cx="8534400" cy="554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700"/>
              </a:spcBef>
              <a:buClr>
                <a:schemeClr val="accent2"/>
              </a:buClr>
              <a:buSzPct val="60000"/>
              <a:buFont typeface="Wingdings" panose="05000000000000000000" pitchFamily="2" charset="2"/>
              <a:buNone/>
            </a:pPr>
            <a:r>
              <a:rPr lang="en-US" altLang="en-US" sz="2000" b="0"/>
              <a:t>The same problem can be solved with various algorithms that differ in efficiencies.</a:t>
            </a:r>
          </a:p>
          <a:p>
            <a:r>
              <a:rPr lang="en-GB" altLang="en-US" sz="2000" b="0"/>
              <a:t>The computational complexity (or simply speaking, complexity) of an algorithm is a measure of how “complex” the algorithm is. The</a:t>
            </a:r>
            <a:r>
              <a:rPr lang="en-GB" altLang="en-US" sz="1800" b="0">
                <a:solidFill>
                  <a:srgbClr val="000000"/>
                </a:solidFill>
              </a:rPr>
              <a:t> complexity answers the question: How difficult is to compute something that we know to be computable?</a:t>
            </a:r>
            <a:r>
              <a:rPr lang="en-GB" altLang="en-US" sz="2000" b="0"/>
              <a:t> </a:t>
            </a:r>
          </a:p>
          <a:p>
            <a:r>
              <a:rPr lang="en-GB" altLang="en-US" sz="2000" b="0">
                <a:solidFill>
                  <a:srgbClr val="000000"/>
                </a:solidFill>
              </a:rPr>
              <a:t>e.g. What resources (time, space, machines, ...) will it take to get a result?</a:t>
            </a:r>
          </a:p>
          <a:p>
            <a:endParaRPr lang="en-GB" altLang="en-US" sz="2000" b="0">
              <a:solidFill>
                <a:srgbClr val="000000"/>
              </a:solidFill>
            </a:endParaRPr>
          </a:p>
          <a:p>
            <a:r>
              <a:rPr lang="en-GB" altLang="en-US" sz="2000" b="0"/>
              <a:t>Rather than referring to how “complex” an algorithm is, we often talk instead about how “efficient” the algorithm is. Measuring efficiency (or complexity) allows us to compare one algorithm to another (assuming that both algorithms compute the same result).</a:t>
            </a:r>
          </a:p>
          <a:p>
            <a:endParaRPr lang="en-GB" altLang="en-US" sz="2000" b="0"/>
          </a:p>
          <a:p>
            <a:r>
              <a:rPr lang="en-GB" altLang="en-US" sz="2000" b="0"/>
              <a:t>There are several measurements to compare algorithms. Here we’ll focus on one complexity measure: </a:t>
            </a:r>
            <a:r>
              <a:rPr lang="en-GB" altLang="en-US" sz="2000">
                <a:solidFill>
                  <a:srgbClr val="0000CC"/>
                </a:solidFill>
              </a:rPr>
              <a:t>the computation time</a:t>
            </a:r>
            <a:r>
              <a:rPr lang="en-GB" altLang="en-US" sz="2000" b="0">
                <a:solidFill>
                  <a:srgbClr val="000000"/>
                </a:solidFill>
              </a:rPr>
              <a:t> of  an algorithm.</a:t>
            </a:r>
            <a:endParaRPr lang="en-GB" altLang="en-US" sz="2000" b="0"/>
          </a:p>
          <a:p>
            <a:r>
              <a:rPr lang="en-GB" altLang="en-US" sz="2000" b="0"/>
              <a:t>How can we compare program execution on two different machines? For example, if we use wall clock time to compare two different machines, will this tell us which algorithm/program is more efficient?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61CAE76C-A241-4047-A76E-F87CF37D723A}"/>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F89CCEA4-F46F-4154-B480-DA98A782E21E}"/>
              </a:ext>
            </a:extLst>
          </p:cNvPr>
          <p:cNvSpPr>
            <a:spLocks noGrp="1"/>
          </p:cNvSpPr>
          <p:nvPr>
            <p:ph type="sldNum" sz="quarter" idx="12"/>
          </p:nvPr>
        </p:nvSpPr>
        <p:spPr/>
        <p:txBody>
          <a:bodyPr/>
          <a:lstStyle/>
          <a:p>
            <a:fld id="{A2E82298-0A71-4324-83DC-26EED8C260D2}" type="slidenum">
              <a:rPr lang="en-US" altLang="en-US"/>
              <a:pPr/>
              <a:t>6</a:t>
            </a:fld>
            <a:r>
              <a:rPr lang="en-US" altLang="en-US"/>
              <a:t>/47</a:t>
            </a:r>
          </a:p>
        </p:txBody>
      </p:sp>
      <p:sp>
        <p:nvSpPr>
          <p:cNvPr id="273410" name="Rectangle 2">
            <a:extLst>
              <a:ext uri="{FF2B5EF4-FFF2-40B4-BE49-F238E27FC236}">
                <a16:creationId xmlns:a16="http://schemas.microsoft.com/office/drawing/2014/main" id="{8047C39C-1AF1-49A2-BE54-94B5A2C41D24}"/>
              </a:ext>
            </a:extLst>
          </p:cNvPr>
          <p:cNvSpPr>
            <a:spLocks noGrp="1" noChangeArrowheads="1"/>
          </p:cNvSpPr>
          <p:nvPr>
            <p:ph type="title"/>
          </p:nvPr>
        </p:nvSpPr>
        <p:spPr>
          <a:xfrm>
            <a:off x="990600" y="381000"/>
            <a:ext cx="69342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b="1">
                <a:solidFill>
                  <a:srgbClr val="993300"/>
                </a:solidFill>
                <a:latin typeface="Calibri" panose="020F0502020204030204" pitchFamily="34" charset="0"/>
              </a:rPr>
              <a:t>Running time</a:t>
            </a:r>
          </a:p>
        </p:txBody>
      </p:sp>
      <p:pic>
        <p:nvPicPr>
          <p:cNvPr id="273411" name="Picture 3">
            <a:extLst>
              <a:ext uri="{FF2B5EF4-FFF2-40B4-BE49-F238E27FC236}">
                <a16:creationId xmlns:a16="http://schemas.microsoft.com/office/drawing/2014/main" id="{C154C56B-9B5F-43C0-9246-84DAC2C75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519" t="30763" r="7031" b="36458"/>
          <a:stretch>
            <a:fillRect/>
          </a:stretch>
        </p:blipFill>
        <p:spPr bwMode="auto">
          <a:xfrm>
            <a:off x="228600" y="1219200"/>
            <a:ext cx="8458200" cy="489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40767D6D-DC95-4C76-A6F9-08C70289626B}"/>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8416BB70-DB36-4842-9BDA-0B656D32D55B}"/>
              </a:ext>
            </a:extLst>
          </p:cNvPr>
          <p:cNvSpPr>
            <a:spLocks noGrp="1"/>
          </p:cNvSpPr>
          <p:nvPr>
            <p:ph type="sldNum" sz="quarter" idx="12"/>
          </p:nvPr>
        </p:nvSpPr>
        <p:spPr/>
        <p:txBody>
          <a:bodyPr/>
          <a:lstStyle/>
          <a:p>
            <a:fld id="{995AF350-21F8-4E11-A237-8B7EA17C113F}" type="slidenum">
              <a:rPr lang="en-US" altLang="en-US"/>
              <a:pPr/>
              <a:t>7</a:t>
            </a:fld>
            <a:r>
              <a:rPr lang="en-US" altLang="en-US"/>
              <a:t>/47</a:t>
            </a:r>
          </a:p>
        </p:txBody>
      </p:sp>
      <p:sp>
        <p:nvSpPr>
          <p:cNvPr id="274434" name="Rectangle 2">
            <a:extLst>
              <a:ext uri="{FF2B5EF4-FFF2-40B4-BE49-F238E27FC236}">
                <a16:creationId xmlns:a16="http://schemas.microsoft.com/office/drawing/2014/main" id="{9FF45052-40AC-4E38-8F11-66651A6619BB}"/>
              </a:ext>
            </a:extLst>
          </p:cNvPr>
          <p:cNvSpPr>
            <a:spLocks noGrp="1" noChangeArrowheads="1"/>
          </p:cNvSpPr>
          <p:nvPr>
            <p:ph type="title"/>
          </p:nvPr>
        </p:nvSpPr>
        <p:spPr>
          <a:xfrm>
            <a:off x="990600" y="381000"/>
            <a:ext cx="69342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b="1">
                <a:solidFill>
                  <a:srgbClr val="993300"/>
                </a:solidFill>
                <a:latin typeface="Calibri" panose="020F0502020204030204" pitchFamily="34" charset="0"/>
              </a:rPr>
              <a:t>Experimental Studies</a:t>
            </a:r>
          </a:p>
        </p:txBody>
      </p:sp>
      <p:pic>
        <p:nvPicPr>
          <p:cNvPr id="274435" name="Picture 3">
            <a:extLst>
              <a:ext uri="{FF2B5EF4-FFF2-40B4-BE49-F238E27FC236}">
                <a16:creationId xmlns:a16="http://schemas.microsoft.com/office/drawing/2014/main" id="{805A1C4A-AACB-4185-A815-DE3A58F93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594" t="60497" r="48976" b="6250"/>
          <a:stretch>
            <a:fillRect/>
          </a:stretch>
        </p:blipFill>
        <p:spPr bwMode="auto">
          <a:xfrm>
            <a:off x="304800" y="1295400"/>
            <a:ext cx="8382000"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EB303C-E66E-483D-91C3-886C2F4E8EDA}"/>
              </a:ext>
            </a:extLst>
          </p:cNvPr>
          <p:cNvSpPr>
            <a:spLocks noGrp="1"/>
          </p:cNvSpPr>
          <p:nvPr>
            <p:ph type="ftr" sz="quarter" idx="11"/>
          </p:nvPr>
        </p:nvSpPr>
        <p:spPr/>
        <p:txBody>
          <a:bodyPr/>
          <a:lstStyle/>
          <a:p>
            <a:r>
              <a:rPr lang="en-US" altLang="en-US"/>
              <a:t>Data Structures and Algorithms in Java </a:t>
            </a:r>
          </a:p>
        </p:txBody>
      </p:sp>
      <p:sp>
        <p:nvSpPr>
          <p:cNvPr id="6" name="Slide Number Placeholder 5">
            <a:extLst>
              <a:ext uri="{FF2B5EF4-FFF2-40B4-BE49-F238E27FC236}">
                <a16:creationId xmlns:a16="http://schemas.microsoft.com/office/drawing/2014/main" id="{F3CDCC2D-2756-4D74-8A97-316879DE37EE}"/>
              </a:ext>
            </a:extLst>
          </p:cNvPr>
          <p:cNvSpPr>
            <a:spLocks noGrp="1"/>
          </p:cNvSpPr>
          <p:nvPr>
            <p:ph type="sldNum" sz="quarter" idx="12"/>
          </p:nvPr>
        </p:nvSpPr>
        <p:spPr/>
        <p:txBody>
          <a:bodyPr/>
          <a:lstStyle/>
          <a:p>
            <a:fld id="{2AB07FBF-CF1A-464D-A87C-96F34914405C}" type="slidenum">
              <a:rPr lang="en-US" altLang="en-US"/>
              <a:pPr/>
              <a:t>8</a:t>
            </a:fld>
            <a:r>
              <a:rPr lang="en-US" altLang="en-US"/>
              <a:t>/47</a:t>
            </a:r>
          </a:p>
        </p:txBody>
      </p:sp>
      <p:sp>
        <p:nvSpPr>
          <p:cNvPr id="275458" name="Rectangle 2">
            <a:extLst>
              <a:ext uri="{FF2B5EF4-FFF2-40B4-BE49-F238E27FC236}">
                <a16:creationId xmlns:a16="http://schemas.microsoft.com/office/drawing/2014/main" id="{87047F2C-133C-445A-95DE-6113495B9B19}"/>
              </a:ext>
            </a:extLst>
          </p:cNvPr>
          <p:cNvSpPr>
            <a:spLocks noGrp="1" noChangeArrowheads="1"/>
          </p:cNvSpPr>
          <p:nvPr>
            <p:ph type="title"/>
          </p:nvPr>
        </p:nvSpPr>
        <p:spPr>
          <a:xfrm>
            <a:off x="990600" y="457200"/>
            <a:ext cx="6934200" cy="6413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sz="3600" b="1">
                <a:solidFill>
                  <a:srgbClr val="993300"/>
                </a:solidFill>
                <a:latin typeface="Calibri" panose="020F0502020204030204" pitchFamily="34" charset="0"/>
              </a:rPr>
              <a:t>Experimental Study Example</a:t>
            </a:r>
          </a:p>
        </p:txBody>
      </p:sp>
      <p:sp>
        <p:nvSpPr>
          <p:cNvPr id="275459" name="Text Box 3">
            <a:extLst>
              <a:ext uri="{FF2B5EF4-FFF2-40B4-BE49-F238E27FC236}">
                <a16:creationId xmlns:a16="http://schemas.microsoft.com/office/drawing/2014/main" id="{A1E797CE-3DD5-4F1F-97FF-D14ACA871E9C}"/>
              </a:ext>
            </a:extLst>
          </p:cNvPr>
          <p:cNvSpPr txBox="1">
            <a:spLocks noChangeArrowheads="1"/>
          </p:cNvSpPr>
          <p:nvPr/>
        </p:nvSpPr>
        <p:spPr bwMode="auto">
          <a:xfrm>
            <a:off x="685800" y="1295400"/>
            <a:ext cx="7620000" cy="33877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0"/>
              <a:t>import java.util.Calendar;</a:t>
            </a:r>
          </a:p>
          <a:p>
            <a:r>
              <a:rPr lang="en-US" altLang="en-US" sz="1800" b="0"/>
              <a:t>public class Main</a:t>
            </a:r>
          </a:p>
          <a:p>
            <a:r>
              <a:rPr lang="en-US" altLang="en-US" sz="1800" b="0"/>
              <a:t>  { public static void main(String[] args)</a:t>
            </a:r>
          </a:p>
          <a:p>
            <a:r>
              <a:rPr lang="en-US" altLang="en-US" sz="1800" b="0"/>
              <a:t>       { long beginTimes = Calendar.getInstance().getTimeInMillis();</a:t>
            </a:r>
          </a:p>
          <a:p>
            <a:r>
              <a:rPr lang="en-US" altLang="en-US" sz="1800" b="0"/>
              <a:t>         long n = 10000;</a:t>
            </a:r>
          </a:p>
          <a:p>
            <a:r>
              <a:rPr lang="en-US" altLang="en-US" sz="1800" b="0"/>
              <a:t>         for (long i=0; i&lt;n;++i)</a:t>
            </a:r>
          </a:p>
          <a:p>
            <a:r>
              <a:rPr lang="en-US" altLang="en-US" sz="1800" b="0"/>
              <a:t>             for(long j =0; j&lt;n; ++j);</a:t>
            </a:r>
          </a:p>
          <a:p>
            <a:r>
              <a:rPr lang="en-US" altLang="en-US" sz="1800" b="0"/>
              <a:t>         long endTimes = Calendar.getInstance().getTimeInMillis();</a:t>
            </a:r>
          </a:p>
          <a:p>
            <a:r>
              <a:rPr lang="en-US" altLang="en-US" sz="1800" b="0"/>
              <a:t>         System.out.println("The times in ms for run the program are:");</a:t>
            </a:r>
          </a:p>
          <a:p>
            <a:r>
              <a:rPr lang="en-US" altLang="en-US" sz="1800" b="0"/>
              <a:t>         System.out.println(endTimes - beginTimes);</a:t>
            </a:r>
          </a:p>
          <a:p>
            <a:r>
              <a:rPr lang="en-US" altLang="en-US" sz="1800" b="0"/>
              <a:t>       }</a:t>
            </a:r>
          </a:p>
          <a:p>
            <a:r>
              <a:rPr lang="en-US" altLang="en-US" sz="1800" b="0"/>
              <a:t>   }</a:t>
            </a:r>
          </a:p>
        </p:txBody>
      </p:sp>
      <p:pic>
        <p:nvPicPr>
          <p:cNvPr id="275460" name="Picture 4">
            <a:extLst>
              <a:ext uri="{FF2B5EF4-FFF2-40B4-BE49-F238E27FC236}">
                <a16:creationId xmlns:a16="http://schemas.microsoft.com/office/drawing/2014/main" id="{8C4CA908-E77F-486B-85B4-56D1495F6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594" t="18750" r="47656" b="65625"/>
          <a:stretch>
            <a:fillRect/>
          </a:stretch>
        </p:blipFill>
        <p:spPr bwMode="auto">
          <a:xfrm>
            <a:off x="1371600" y="4533900"/>
            <a:ext cx="64008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9A9E78DC-91D0-4F38-ABDD-B6C739D3C971}"/>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3EE42A1C-48C1-4E5C-811C-E1C229C158A4}"/>
              </a:ext>
            </a:extLst>
          </p:cNvPr>
          <p:cNvSpPr>
            <a:spLocks noGrp="1"/>
          </p:cNvSpPr>
          <p:nvPr>
            <p:ph type="sldNum" sz="quarter" idx="12"/>
          </p:nvPr>
        </p:nvSpPr>
        <p:spPr/>
        <p:txBody>
          <a:bodyPr/>
          <a:lstStyle/>
          <a:p>
            <a:fld id="{AD19C04B-8F88-44E3-B0B8-475DB0002825}" type="slidenum">
              <a:rPr lang="en-US" altLang="en-US"/>
              <a:pPr/>
              <a:t>9</a:t>
            </a:fld>
            <a:r>
              <a:rPr lang="en-US" altLang="en-US"/>
              <a:t>/47</a:t>
            </a:r>
          </a:p>
        </p:txBody>
      </p:sp>
      <p:sp>
        <p:nvSpPr>
          <p:cNvPr id="276482" name="Rectangle 2">
            <a:extLst>
              <a:ext uri="{FF2B5EF4-FFF2-40B4-BE49-F238E27FC236}">
                <a16:creationId xmlns:a16="http://schemas.microsoft.com/office/drawing/2014/main" id="{FF7BA091-7F8E-4DB0-8827-21166A77E29F}"/>
              </a:ext>
            </a:extLst>
          </p:cNvPr>
          <p:cNvSpPr>
            <a:spLocks noGrp="1" noChangeArrowheads="1"/>
          </p:cNvSpPr>
          <p:nvPr>
            <p:ph type="title"/>
          </p:nvPr>
        </p:nvSpPr>
        <p:spPr>
          <a:xfrm>
            <a:off x="381000" y="381000"/>
            <a:ext cx="83058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r>
              <a:rPr lang="en-US" altLang="en-US" b="1">
                <a:solidFill>
                  <a:srgbClr val="993300"/>
                </a:solidFill>
                <a:latin typeface="Calibri" panose="020F0502020204030204" pitchFamily="34" charset="0"/>
              </a:rPr>
              <a:t>Limitations of Experiments</a:t>
            </a:r>
          </a:p>
        </p:txBody>
      </p:sp>
      <p:pic>
        <p:nvPicPr>
          <p:cNvPr id="276483" name="Picture 3">
            <a:extLst>
              <a:ext uri="{FF2B5EF4-FFF2-40B4-BE49-F238E27FC236}">
                <a16:creationId xmlns:a16="http://schemas.microsoft.com/office/drawing/2014/main" id="{1F249D60-4CBE-476C-8904-0225D256C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391" t="59982" r="7031" b="6250"/>
          <a:stretch>
            <a:fillRect/>
          </a:stretch>
        </p:blipFill>
        <p:spPr bwMode="auto">
          <a:xfrm>
            <a:off x="304800" y="1143000"/>
            <a:ext cx="8305800" cy="494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1612</TotalTime>
  <Words>3082</Words>
  <Application>Microsoft Office PowerPoint</Application>
  <PresentationFormat>On-screen Show (4:3)</PresentationFormat>
  <Paragraphs>303</Paragraphs>
  <Slides>46</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Arial</vt:lpstr>
      <vt:lpstr>Calibri</vt:lpstr>
      <vt:lpstr>Courier New</vt:lpstr>
      <vt:lpstr>Tahoma</vt:lpstr>
      <vt:lpstr>Times New Roman</vt:lpstr>
      <vt:lpstr>Wingdings</vt:lpstr>
      <vt:lpstr>Office Theme</vt:lpstr>
      <vt:lpstr>Worksheet</vt:lpstr>
      <vt:lpstr> Complexity Analysis</vt:lpstr>
      <vt:lpstr>PowerPoint Presentation</vt:lpstr>
      <vt:lpstr>Simple definition of an algorithm</vt:lpstr>
      <vt:lpstr>Analysis of Algorithms</vt:lpstr>
      <vt:lpstr>What is a computational complexity?</vt:lpstr>
      <vt:lpstr>Running time</vt:lpstr>
      <vt:lpstr>Experimental Studies</vt:lpstr>
      <vt:lpstr>Experimental Study Example</vt:lpstr>
      <vt:lpstr>Limitations of Experiments</vt:lpstr>
      <vt:lpstr>Time complexity of an algorithm (1)</vt:lpstr>
      <vt:lpstr>Time complexity of an algorithm (2)</vt:lpstr>
      <vt:lpstr>PowerPoint Presentation</vt:lpstr>
      <vt:lpstr>Pseudocode</vt:lpstr>
      <vt:lpstr>PowerPoint Presentation</vt:lpstr>
      <vt:lpstr>PowerPoint Presentation</vt:lpstr>
      <vt:lpstr>Counting Primitive Operation</vt:lpstr>
      <vt:lpstr>PowerPoint Presentation</vt:lpstr>
      <vt:lpstr>PowerPoint Presentation</vt:lpstr>
      <vt:lpstr>PowerPoint Presentation</vt:lpstr>
      <vt:lpstr>Big-Oh Notation</vt:lpstr>
      <vt:lpstr>PowerPoint Presentation</vt:lpstr>
      <vt:lpstr>PowerPoint Presentation</vt:lpstr>
      <vt:lpstr>PowerPoint Presentation</vt:lpstr>
      <vt:lpstr>Properties of Big-Oh</vt:lpstr>
      <vt:lpstr>PowerPoint Presentation</vt:lpstr>
      <vt:lpstr>PowerPoint Presentation</vt:lpstr>
      <vt:lpstr>PowerPoint Presentation</vt:lpstr>
      <vt:lpstr>PowerPoint Presentation</vt:lpstr>
      <vt:lpstr>PowerPoint Presentation</vt:lpstr>
      <vt:lpstr>More notes about Big-Oh notation</vt:lpstr>
      <vt:lpstr>Some common growth orders of functions</vt:lpstr>
      <vt:lpstr>Growth orders of functions in graphics</vt:lpstr>
      <vt:lpstr>Binary Search vs Sequential Search</vt:lpstr>
      <vt:lpstr>Determining time complexity</vt:lpstr>
      <vt:lpstr>Examples for determining time complexity - 1</vt:lpstr>
      <vt:lpstr>Examples for determining time complexity - 2</vt:lpstr>
      <vt:lpstr>Examples for determining time complexity - 3</vt:lpstr>
      <vt:lpstr>Amortized Complexity – Main idea</vt:lpstr>
      <vt:lpstr>Amortized Complexity... </vt:lpstr>
      <vt:lpstr>Amortized Complexity... </vt:lpstr>
      <vt:lpstr>NP - Completeness</vt:lpstr>
      <vt:lpstr>What is NP problem?</vt:lpstr>
      <vt:lpstr>Reduction (1)</vt:lpstr>
      <vt:lpstr>Reduction (2)</vt:lpstr>
      <vt:lpstr>What is a NP-complete problem?</vt:lpstr>
      <vt:lpstr>How to prove NP-completeness in practice </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220</cp:revision>
  <dcterms:created xsi:type="dcterms:W3CDTF">2007-08-21T04:43:22Z</dcterms:created>
  <dcterms:modified xsi:type="dcterms:W3CDTF">2021-10-06T02:19:32Z</dcterms:modified>
</cp:coreProperties>
</file>