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0" r:id="rId4"/>
    <p:sldId id="280" r:id="rId5"/>
    <p:sldId id="282" r:id="rId6"/>
    <p:sldId id="285" r:id="rId7"/>
    <p:sldId id="283" r:id="rId8"/>
    <p:sldId id="287" r:id="rId9"/>
    <p:sldId id="288" r:id="rId10"/>
    <p:sldId id="297" r:id="rId11"/>
    <p:sldId id="269" r:id="rId12"/>
    <p:sldId id="281" r:id="rId13"/>
    <p:sldId id="294" r:id="rId14"/>
    <p:sldId id="291" r:id="rId15"/>
    <p:sldId id="295" r:id="rId16"/>
    <p:sldId id="292" r:id="rId17"/>
    <p:sldId id="296" r:id="rId18"/>
    <p:sldId id="293" r:id="rId19"/>
    <p:sldId id="298" r:id="rId20"/>
    <p:sldId id="279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8" autoAdjust="0"/>
    <p:restoredTop sz="94653" autoAdjust="0"/>
  </p:normalViewPr>
  <p:slideViewPr>
    <p:cSldViewPr>
      <p:cViewPr>
        <p:scale>
          <a:sx n="100" d="100"/>
          <a:sy n="100" d="100"/>
        </p:scale>
        <p:origin x="-60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40794-37B2-43C1-8EF6-83EC26574C04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9A751-54E3-40FA-A03B-5DC41610ECA0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C2A4-3AAF-4CBD-9CC8-682A071DD77C}" type="datetimeFigureOut">
              <a:rPr lang="it-IT" smtClean="0"/>
              <a:pPr/>
              <a:t>13/09/09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rss_mA.wav" TargetMode="External"/><Relationship Id="rId7" Type="http://schemas.openxmlformats.org/officeDocument/2006/relationships/hyperlink" Target="http://cnl.salk.edu/~tewon/Blind/blind_audio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ric1ing.wav" TargetMode="External"/><Relationship Id="rId5" Type="http://schemas.openxmlformats.org/officeDocument/2006/relationships/hyperlink" Target="ric2spa.wav" TargetMode="External"/><Relationship Id="rId4" Type="http://schemas.openxmlformats.org/officeDocument/2006/relationships/hyperlink" Target="rss_mB.wa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ric11Toms.wav" TargetMode="External"/><Relationship Id="rId3" Type="http://schemas.openxmlformats.org/officeDocument/2006/relationships/image" Target="../media/image12.jpeg"/><Relationship Id="rId7" Type="http://schemas.openxmlformats.org/officeDocument/2006/relationships/hyperlink" Target="Toms_diner.wav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ric12Persone.wav" TargetMode="External"/><Relationship Id="rId5" Type="http://schemas.openxmlformats.org/officeDocument/2006/relationships/hyperlink" Target="3personePCM.wav" TargetMode="External"/><Relationship Id="rId10" Type="http://schemas.openxmlformats.org/officeDocument/2006/relationships/hyperlink" Target="ric13Masch.wav" TargetMode="External"/><Relationship Id="rId4" Type="http://schemas.openxmlformats.org/officeDocument/2006/relationships/image" Target="../media/image13.jpeg"/><Relationship Id="rId9" Type="http://schemas.openxmlformats.org/officeDocument/2006/relationships/hyperlink" Target="voce_maschile.wa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ric22Wrong.wav" TargetMode="External"/><Relationship Id="rId3" Type="http://schemas.openxmlformats.org/officeDocument/2006/relationships/image" Target="../media/image16.jpeg"/><Relationship Id="rId7" Type="http://schemas.openxmlformats.org/officeDocument/2006/relationships/hyperlink" Target="Toms_diner.wav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ric21PersoneWrong.wav" TargetMode="External"/><Relationship Id="rId5" Type="http://schemas.openxmlformats.org/officeDocument/2006/relationships/hyperlink" Target="3personePCM.wav" TargetMode="External"/><Relationship Id="rId10" Type="http://schemas.openxmlformats.org/officeDocument/2006/relationships/hyperlink" Target="ric23MaschileWrong.wav" TargetMode="External"/><Relationship Id="rId4" Type="http://schemas.openxmlformats.org/officeDocument/2006/relationships/image" Target="../media/image17.jpeg"/><Relationship Id="rId9" Type="http://schemas.openxmlformats.org/officeDocument/2006/relationships/hyperlink" Target="voce_maschile.wav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ric31Toms.wav" TargetMode="External"/><Relationship Id="rId3" Type="http://schemas.openxmlformats.org/officeDocument/2006/relationships/image" Target="../media/image20.jpeg"/><Relationship Id="rId7" Type="http://schemas.openxmlformats.org/officeDocument/2006/relationships/hyperlink" Target="Toms_diner.wav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ric32Persone.wav" TargetMode="External"/><Relationship Id="rId5" Type="http://schemas.openxmlformats.org/officeDocument/2006/relationships/hyperlink" Target="3personePCM.wav" TargetMode="External"/><Relationship Id="rId10" Type="http://schemas.openxmlformats.org/officeDocument/2006/relationships/hyperlink" Target="ric33Maschile.wav" TargetMode="External"/><Relationship Id="rId4" Type="http://schemas.openxmlformats.org/officeDocument/2006/relationships/image" Target="../media/image21.jpeg"/><Relationship Id="rId9" Type="http://schemas.openxmlformats.org/officeDocument/2006/relationships/hyperlink" Target="voce_maschile.wa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reg2_noise.wav" TargetMode="External"/><Relationship Id="rId3" Type="http://schemas.openxmlformats.org/officeDocument/2006/relationships/image" Target="../media/image25.jpeg"/><Relationship Id="rId7" Type="http://schemas.openxmlformats.org/officeDocument/2006/relationships/hyperlink" Target="reg1_noise.wav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rumore.wav" TargetMode="External"/><Relationship Id="rId5" Type="http://schemas.openxmlformats.org/officeDocument/2006/relationships/hyperlink" Target="voce_maschile.wav" TargetMode="External"/><Relationship Id="rId10" Type="http://schemas.openxmlformats.org/officeDocument/2006/relationships/hyperlink" Target="ricostruita_noise.wav" TargetMode="External"/><Relationship Id="rId4" Type="http://schemas.openxmlformats.org/officeDocument/2006/relationships/image" Target="../media/image26.jpeg"/><Relationship Id="rId9" Type="http://schemas.openxmlformats.org/officeDocument/2006/relationships/hyperlink" Target="ricostruita_masc.wa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898775"/>
          </a:xfrm>
        </p:spPr>
        <p:txBody>
          <a:bodyPr>
            <a:normAutofit/>
          </a:bodyPr>
          <a:lstStyle/>
          <a:p>
            <a:r>
              <a:rPr lang="it-IT" sz="4800" b="1" u="sng" dirty="0" smtClean="0"/>
              <a:t>BSS with binary masking in TIME-FREQUENCY domain</a:t>
            </a:r>
            <a:endParaRPr lang="it-IT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 smtClean="0"/>
              <a:t>Geometria delle prove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447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u="sng" dirty="0" smtClean="0"/>
              <a:t>Schema geometrico per il calcolo dei ritardi</a:t>
            </a:r>
            <a:endParaRPr lang="it-IT" sz="1400" b="1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4419600" y="1828800"/>
            <a:ext cx="4191000" cy="2514600"/>
            <a:chOff x="5105400" y="1676400"/>
            <a:chExt cx="3429000" cy="2079850"/>
          </a:xfrm>
        </p:grpSpPr>
        <p:pic>
          <p:nvPicPr>
            <p:cNvPr id="6" name="Picture 5" descr="schier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1676400"/>
              <a:ext cx="3429000" cy="207985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6553200" y="2590800"/>
              <a:ext cx="6858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34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Calcolo del </a:t>
            </a:r>
            <a:r>
              <a:rPr lang="it-IT" b="1" dirty="0" smtClean="0"/>
              <a:t>ritardo</a:t>
            </a:r>
            <a:r>
              <a:rPr lang="it-IT" dirty="0" smtClean="0"/>
              <a:t>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9600" y="1981200"/>
          <a:ext cx="2234382" cy="685801"/>
        </p:xfrm>
        <a:graphic>
          <a:graphicData uri="http://schemas.openxmlformats.org/presentationml/2006/ole">
            <p:oleObj spid="_x0000_s3074" name="Equation" r:id="rId4" imgW="1282680" imgH="39348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38100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Nella nostra situazione i sensori sono solo due, per ogni sorgente è necessario il calcolo di un solo ritardo.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4800599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Calcolo della </a:t>
            </a:r>
            <a:r>
              <a:rPr lang="it-IT" b="1" dirty="0" smtClean="0"/>
              <a:t>distanza tra i sensori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 smtClean="0">
                <a:sym typeface="Wingdings" pitchFamily="2" charset="2"/>
              </a:rPr>
              <a:t> È stata scelta in base alla minima per evitare alias spaziale</a:t>
            </a:r>
            <a:endParaRPr lang="it-IT" dirty="0" smtClean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43000" y="5791200"/>
          <a:ext cx="685800" cy="740569"/>
        </p:xfrm>
        <a:graphic>
          <a:graphicData uri="http://schemas.openxmlformats.org/presentationml/2006/ole">
            <p:oleObj spid="_x0000_s3075" name="Equation" r:id="rId5" imgW="406080" imgH="39348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438400" y="5791200"/>
          <a:ext cx="2673350" cy="685800"/>
        </p:xfrm>
        <a:graphic>
          <a:graphicData uri="http://schemas.openxmlformats.org/presentationml/2006/ole">
            <p:oleObj spid="_x0000_s3076" name="Equation" r:id="rId6" imgW="1752480" imgH="39348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477000" y="5867400"/>
          <a:ext cx="1170214" cy="381000"/>
        </p:xfrm>
        <a:graphic>
          <a:graphicData uri="http://schemas.openxmlformats.org/presentationml/2006/ole">
            <p:oleObj spid="_x0000_s3077" name="Equation" r:id="rId7" imgW="545760" imgH="177480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6400800" y="5791200"/>
            <a:ext cx="1295400" cy="5334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/>
          <p:cNvSpPr/>
          <p:nvPr/>
        </p:nvSpPr>
        <p:spPr>
          <a:xfrm>
            <a:off x="2209800" y="2362201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1676400" y="2590802"/>
            <a:ext cx="533402" cy="22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2971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Velocità di propagazione dell’onda sonora</a:t>
            </a:r>
            <a:endParaRPr lang="it-IT" sz="1400" dirty="0"/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2438400" y="2895600"/>
            <a:ext cx="1371600" cy="304800"/>
          </a:xfrm>
          <a:prstGeom prst="bentConnector3">
            <a:avLst>
              <a:gd name="adj1" fmla="val -20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Prima prova</a:t>
            </a:r>
            <a:endParaRPr lang="it-IT" b="1" u="sng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/>
              <a:t>Una prima prova è stata effettuata utilizzando due registrazioni sintetiche di due sole sorgenti (due sorgenti per due sensori):</a:t>
            </a:r>
            <a:endParaRPr lang="it-IT" sz="2400" dirty="0"/>
          </a:p>
        </p:txBody>
      </p:sp>
      <p:pic>
        <p:nvPicPr>
          <p:cNvPr id="4" name="Picture 3" descr="ProgInterne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33600"/>
            <a:ext cx="6096000" cy="4409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2860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 file utilizzati sono quelli relativi ad un esperimento di separazione cieca di sorgenti tramite l’utilizzo di reti neurali per problemi determinati.</a:t>
            </a:r>
          </a:p>
          <a:p>
            <a:r>
              <a:rPr lang="it-IT" sz="1400" dirty="0" smtClean="0"/>
              <a:t>Gli stessi file (fonte internet) sono stati utilizzati per verificare il funzionamento dell’algoritmo</a:t>
            </a:r>
            <a:endParaRPr lang="it-IT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5720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hlinkClick r:id="rId3" action="ppaction://hlinkfile"/>
              </a:rPr>
              <a:t>Registrazione1</a:t>
            </a:r>
            <a:endParaRPr lang="it-IT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4876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hlinkClick r:id="rId4" action="ppaction://hlinkfile"/>
              </a:rPr>
              <a:t>Registrazione2</a:t>
            </a:r>
            <a:endParaRPr lang="it-IT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181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hlinkClick r:id="rId5" action="ppaction://hlinkfile"/>
              </a:rPr>
              <a:t>Separata1</a:t>
            </a:r>
            <a:endParaRPr lang="it-IT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5486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hlinkClick r:id="rId6" action="ppaction://hlinkfile"/>
              </a:rPr>
              <a:t>Separata2</a:t>
            </a:r>
            <a:endParaRPr lang="it-IT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6324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7"/>
              </a:rPr>
              <a:t>http://cnl.salk.edu/~tewon/Blind/blind_audio.html</a:t>
            </a:r>
            <a:r>
              <a:rPr lang="it-IT" dirty="0" smtClean="0"/>
              <a:t> (il secondo esempio)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Problemi Sottodeterminati</a:t>
            </a:r>
            <a:endParaRPr lang="it-IT" b="1" u="sng" dirty="0"/>
          </a:p>
        </p:txBody>
      </p:sp>
      <p:grpSp>
        <p:nvGrpSpPr>
          <p:cNvPr id="70" name="Group 69"/>
          <p:cNvGrpSpPr/>
          <p:nvPr/>
        </p:nvGrpSpPr>
        <p:grpSpPr>
          <a:xfrm>
            <a:off x="685800" y="1600200"/>
            <a:ext cx="2819400" cy="1737266"/>
            <a:chOff x="457200" y="1158334"/>
            <a:chExt cx="3505200" cy="2140943"/>
          </a:xfrm>
        </p:grpSpPr>
        <p:grpSp>
          <p:nvGrpSpPr>
            <p:cNvPr id="43" name="Group 42"/>
            <p:cNvGrpSpPr/>
            <p:nvPr/>
          </p:nvGrpSpPr>
          <p:grpSpPr>
            <a:xfrm>
              <a:off x="1752600" y="2667000"/>
              <a:ext cx="762000" cy="76200"/>
              <a:chOff x="1143000" y="2667000"/>
              <a:chExt cx="762000" cy="7620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143000" y="2667000"/>
                <a:ext cx="304800" cy="76200"/>
                <a:chOff x="1143000" y="2667000"/>
                <a:chExt cx="457200" cy="153988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295400" y="2667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143000" y="2819400"/>
                  <a:ext cx="457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1600200" y="2667000"/>
                <a:ext cx="304800" cy="76200"/>
                <a:chOff x="1143000" y="2667000"/>
                <a:chExt cx="457200" cy="153988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295400" y="2667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143000" y="2819400"/>
                  <a:ext cx="457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/>
            <p:cNvCxnSpPr>
              <a:endCxn id="51" idx="2"/>
            </p:cNvCxnSpPr>
            <p:nvPr/>
          </p:nvCxnSpPr>
          <p:spPr>
            <a:xfrm flipV="1">
              <a:off x="2133600" y="2339119"/>
              <a:ext cx="1650761" cy="40408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457200" y="1158334"/>
              <a:ext cx="3505200" cy="2140943"/>
              <a:chOff x="457200" y="1158334"/>
              <a:chExt cx="3505200" cy="2140943"/>
            </a:xfrm>
          </p:grpSpPr>
          <p:grpSp>
            <p:nvGrpSpPr>
              <p:cNvPr id="46" name="Group 45"/>
              <p:cNvGrpSpPr/>
              <p:nvPr/>
            </p:nvGrpSpPr>
            <p:grpSpPr>
              <a:xfrm rot="18086049">
                <a:off x="587574" y="2034640"/>
                <a:ext cx="192738" cy="122159"/>
                <a:chOff x="838200" y="1600200"/>
                <a:chExt cx="304800" cy="228600"/>
              </a:xfrm>
            </p:grpSpPr>
            <p:sp>
              <p:nvSpPr>
                <p:cNvPr id="44" name="Trapezoid 43"/>
                <p:cNvSpPr/>
                <p:nvPr/>
              </p:nvSpPr>
              <p:spPr>
                <a:xfrm>
                  <a:off x="838200" y="1676400"/>
                  <a:ext cx="304800" cy="152400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914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 rot="20898830">
                <a:off x="1687825" y="1158334"/>
                <a:ext cx="164675" cy="129662"/>
                <a:chOff x="838200" y="1600200"/>
                <a:chExt cx="304800" cy="228600"/>
              </a:xfrm>
            </p:grpSpPr>
            <p:sp>
              <p:nvSpPr>
                <p:cNvPr id="48" name="Trapezoid 47"/>
                <p:cNvSpPr/>
                <p:nvPr/>
              </p:nvSpPr>
              <p:spPr>
                <a:xfrm>
                  <a:off x="838200" y="1676400"/>
                  <a:ext cx="304800" cy="152400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914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rot="4531166">
                <a:off x="3739979" y="2264035"/>
                <a:ext cx="205076" cy="120129"/>
                <a:chOff x="838200" y="1600200"/>
                <a:chExt cx="304800" cy="228600"/>
              </a:xfrm>
            </p:grpSpPr>
            <p:sp>
              <p:nvSpPr>
                <p:cNvPr id="51" name="Trapezoid 50"/>
                <p:cNvSpPr/>
                <p:nvPr/>
              </p:nvSpPr>
              <p:spPr>
                <a:xfrm>
                  <a:off x="838200" y="1676400"/>
                  <a:ext cx="304800" cy="152400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914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54" name="Straight Connector 53"/>
              <p:cNvCxnSpPr>
                <a:endCxn id="44" idx="2"/>
              </p:cNvCxnSpPr>
              <p:nvPr/>
            </p:nvCxnSpPr>
            <p:spPr>
              <a:xfrm rot="10800000">
                <a:off x="736060" y="2127574"/>
                <a:ext cx="1397541" cy="61562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endCxn id="48" idx="2"/>
              </p:cNvCxnSpPr>
              <p:nvPr/>
            </p:nvCxnSpPr>
            <p:spPr>
              <a:xfrm rot="16200000" flipV="1">
                <a:off x="1230173" y="1839773"/>
                <a:ext cx="1456548" cy="35030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57200" y="2743200"/>
                <a:ext cx="35052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c 64"/>
              <p:cNvSpPr/>
              <p:nvPr/>
            </p:nvSpPr>
            <p:spPr>
              <a:xfrm rot="13362563">
                <a:off x="1681546" y="1999269"/>
                <a:ext cx="381000" cy="838200"/>
              </a:xfrm>
              <a:prstGeom prst="arc">
                <a:avLst>
                  <a:gd name="adj1" fmla="val 16200000"/>
                  <a:gd name="adj2" fmla="val 179102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6" name="Arc 65"/>
              <p:cNvSpPr/>
              <p:nvPr/>
            </p:nvSpPr>
            <p:spPr>
              <a:xfrm rot="13362563">
                <a:off x="1834013" y="2036516"/>
                <a:ext cx="611605" cy="891896"/>
              </a:xfrm>
              <a:prstGeom prst="arc">
                <a:avLst>
                  <a:gd name="adj1" fmla="val 16556311"/>
                  <a:gd name="adj2" fmla="val 11115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8" name="Arc 67"/>
              <p:cNvSpPr/>
              <p:nvPr/>
            </p:nvSpPr>
            <p:spPr>
              <a:xfrm rot="2446844">
                <a:off x="2208691" y="2461077"/>
                <a:ext cx="381000" cy="838200"/>
              </a:xfrm>
              <a:prstGeom prst="arc">
                <a:avLst>
                  <a:gd name="adj1" fmla="val 16732148"/>
                  <a:gd name="adj2" fmla="val 176640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371600" y="26670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1</a:t>
            </a:r>
            <a:endParaRPr lang="it-IT" dirty="0"/>
          </a:p>
        </p:txBody>
      </p:sp>
      <p:sp>
        <p:nvSpPr>
          <p:cNvPr id="72" name="TextBox 71"/>
          <p:cNvSpPr txBox="1"/>
          <p:nvPr/>
        </p:nvSpPr>
        <p:spPr>
          <a:xfrm>
            <a:off x="1676400" y="23622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2</a:t>
            </a:r>
            <a:endParaRPr lang="it-IT" dirty="0"/>
          </a:p>
        </p:txBody>
      </p:sp>
      <p:sp>
        <p:nvSpPr>
          <p:cNvPr id="73" name="TextBox 72"/>
          <p:cNvSpPr txBox="1"/>
          <p:nvPr/>
        </p:nvSpPr>
        <p:spPr>
          <a:xfrm>
            <a:off x="2590800" y="26670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3</a:t>
            </a:r>
            <a:endParaRPr lang="it-IT" dirty="0"/>
          </a:p>
        </p:txBody>
      </p:sp>
      <p:sp>
        <p:nvSpPr>
          <p:cNvPr id="74" name="TextBox 73"/>
          <p:cNvSpPr txBox="1"/>
          <p:nvPr/>
        </p:nvSpPr>
        <p:spPr>
          <a:xfrm>
            <a:off x="1676400" y="28956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Microfoni</a:t>
            </a:r>
            <a:endParaRPr lang="it-IT" dirty="0"/>
          </a:p>
        </p:txBody>
      </p:sp>
      <p:sp>
        <p:nvSpPr>
          <p:cNvPr id="75" name="TextBox 74"/>
          <p:cNvSpPr txBox="1"/>
          <p:nvPr/>
        </p:nvSpPr>
        <p:spPr>
          <a:xfrm>
            <a:off x="533400" y="2057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Sorgente 1</a:t>
            </a:r>
            <a:endParaRPr lang="it-IT" dirty="0"/>
          </a:p>
        </p:txBody>
      </p:sp>
      <p:sp>
        <p:nvSpPr>
          <p:cNvPr id="77" name="TextBox 76"/>
          <p:cNvSpPr txBox="1"/>
          <p:nvPr/>
        </p:nvSpPr>
        <p:spPr>
          <a:xfrm>
            <a:off x="1905000" y="16002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Sorgente 2</a:t>
            </a:r>
            <a:endParaRPr lang="it-IT" dirty="0"/>
          </a:p>
        </p:txBody>
      </p:sp>
      <p:sp>
        <p:nvSpPr>
          <p:cNvPr id="78" name="TextBox 77"/>
          <p:cNvSpPr txBox="1"/>
          <p:nvPr/>
        </p:nvSpPr>
        <p:spPr>
          <a:xfrm>
            <a:off x="2971800" y="2209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Sorgente 3</a:t>
            </a:r>
            <a:endParaRPr lang="it-IT" dirty="0"/>
          </a:p>
        </p:txBody>
      </p:sp>
      <p:sp>
        <p:nvSpPr>
          <p:cNvPr id="113" name="Rectangle 112"/>
          <p:cNvSpPr/>
          <p:nvPr/>
        </p:nvSpPr>
        <p:spPr>
          <a:xfrm>
            <a:off x="6629400" y="1295400"/>
            <a:ext cx="1600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 smtClean="0"/>
              <a:t>Guadagni in dB (SIR)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r>
              <a:rPr lang="it-IT" sz="1100" b="1" dirty="0" smtClean="0"/>
              <a:t>G1 = 17.73</a:t>
            </a:r>
          </a:p>
          <a:p>
            <a:endParaRPr lang="it-IT" sz="1100" b="1" dirty="0" smtClean="0"/>
          </a:p>
          <a:p>
            <a:r>
              <a:rPr lang="it-IT" sz="1100" b="1" dirty="0" smtClean="0"/>
              <a:t>G2 = 14.94</a:t>
            </a:r>
          </a:p>
          <a:p>
            <a:endParaRPr lang="it-IT" sz="1100" b="1" dirty="0" smtClean="0"/>
          </a:p>
          <a:p>
            <a:r>
              <a:rPr lang="it-IT" sz="1100" b="1" dirty="0" smtClean="0"/>
              <a:t>G3 = 15.66</a:t>
            </a:r>
            <a:endParaRPr lang="it-IT" sz="1100" b="1" dirty="0"/>
          </a:p>
        </p:txBody>
      </p:sp>
      <p:pic>
        <p:nvPicPr>
          <p:cNvPr id="114" name="Picture 113" descr="registrazioni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495800"/>
            <a:ext cx="2590800" cy="1447800"/>
          </a:xfrm>
          <a:prstGeom prst="rect">
            <a:avLst/>
          </a:prstGeom>
        </p:spPr>
      </p:pic>
      <p:sp>
        <p:nvSpPr>
          <p:cNvPr id="132" name="Rectangle 131"/>
          <p:cNvSpPr/>
          <p:nvPr/>
        </p:nvSpPr>
        <p:spPr>
          <a:xfrm>
            <a:off x="4495800" y="1295400"/>
            <a:ext cx="1676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 smtClean="0"/>
              <a:t>Angoli (riferimento alla figura):</a:t>
            </a:r>
          </a:p>
          <a:p>
            <a:endParaRPr lang="it-IT" sz="1100" dirty="0" smtClean="0"/>
          </a:p>
          <a:p>
            <a:r>
              <a:rPr lang="it-IT" sz="1100" dirty="0" smtClean="0"/>
              <a:t> angolo1 = 30°</a:t>
            </a:r>
          </a:p>
          <a:p>
            <a:endParaRPr lang="it-IT" sz="1100" dirty="0" smtClean="0"/>
          </a:p>
          <a:p>
            <a:r>
              <a:rPr lang="it-IT" sz="1100" dirty="0" smtClean="0"/>
              <a:t> angolo2 =  80°</a:t>
            </a:r>
          </a:p>
          <a:p>
            <a:endParaRPr lang="it-IT" sz="1100" dirty="0" smtClean="0"/>
          </a:p>
          <a:p>
            <a:r>
              <a:rPr lang="it-IT" sz="1100" dirty="0" smtClean="0"/>
              <a:t> angolo3 =  10°</a:t>
            </a:r>
            <a:endParaRPr lang="it-IT" sz="1100" dirty="0"/>
          </a:p>
        </p:txBody>
      </p:sp>
      <p:pic>
        <p:nvPicPr>
          <p:cNvPr id="53" name="Picture 52" descr="originali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77994"/>
            <a:ext cx="3200400" cy="3280006"/>
          </a:xfrm>
          <a:prstGeom prst="rect">
            <a:avLst/>
          </a:prstGeom>
        </p:spPr>
      </p:pic>
      <p:pic>
        <p:nvPicPr>
          <p:cNvPr id="56" name="Picture 55" descr="ricostruit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81400"/>
            <a:ext cx="3200400" cy="32766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85800" y="335620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Sorgenti originali</a:t>
            </a:r>
            <a:endParaRPr lang="it-IT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6096000" y="335620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Sorgenti ricostruite</a:t>
            </a:r>
            <a:endParaRPr lang="it-IT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4270606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Registrazioni</a:t>
            </a:r>
            <a:endParaRPr lang="it-IT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533400" y="1219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 smtClean="0"/>
              <a:t>Prima situazione</a:t>
            </a:r>
            <a:endParaRPr lang="it-IT" sz="4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 smtClean="0"/>
              <a:t>Problemi Sottodeterminati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18288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u="sng" dirty="0" smtClean="0"/>
              <a:t>Diagrammi STFT</a:t>
            </a:r>
            <a:endParaRPr lang="it-IT" sz="1200" b="1" u="sng" dirty="0"/>
          </a:p>
        </p:txBody>
      </p:sp>
      <p:pic>
        <p:nvPicPr>
          <p:cNvPr id="5" name="Picture 4" descr="STFT11_col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3352800" cy="2667000"/>
          </a:xfrm>
          <a:prstGeom prst="rect">
            <a:avLst/>
          </a:prstGeom>
        </p:spPr>
      </p:pic>
      <p:pic>
        <p:nvPicPr>
          <p:cNvPr id="6" name="Picture 5" descr="STFT11_col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438400"/>
            <a:ext cx="3352800" cy="2667000"/>
          </a:xfrm>
          <a:prstGeom prst="rect">
            <a:avLst/>
          </a:prstGeom>
        </p:spPr>
      </p:pic>
      <p:pic>
        <p:nvPicPr>
          <p:cNvPr id="7" name="Picture 6" descr="STFT11_colo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438400"/>
            <a:ext cx="3352800" cy="266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2209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Prima sorgente</a:t>
            </a:r>
            <a:endParaRPr lang="it-IT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209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Seconda sorgente</a:t>
            </a:r>
            <a:endParaRPr lang="it-IT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209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Terza sorgente</a:t>
            </a:r>
            <a:endParaRPr lang="it-IT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5105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5" action="ppaction://hlinkfile"/>
              </a:rPr>
              <a:t>Originale1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>
                <a:hlinkClick r:id="rId6" action="ppaction://hlinkfile"/>
              </a:rPr>
              <a:t>Ricostruita1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5105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7" action="ppaction://hlinkfile"/>
              </a:rPr>
              <a:t>Originale2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>
                <a:hlinkClick r:id="rId8" action="ppaction://hlinkfile"/>
              </a:rPr>
              <a:t>Ricostruita2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5105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9" action="ppaction://hlinkfile"/>
              </a:rPr>
              <a:t>Originale3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>
                <a:hlinkClick r:id="rId10" action="ppaction://hlinkfile"/>
              </a:rPr>
              <a:t>Ricostruita3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1295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 smtClean="0"/>
              <a:t>Prima situazione</a:t>
            </a:r>
            <a:endParaRPr lang="it-IT" sz="4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Problemi Sottodeterminati</a:t>
            </a:r>
            <a:endParaRPr lang="it-IT" b="1" u="sng" dirty="0"/>
          </a:p>
        </p:txBody>
      </p:sp>
      <p:grpSp>
        <p:nvGrpSpPr>
          <p:cNvPr id="4" name="Group 42"/>
          <p:cNvGrpSpPr/>
          <p:nvPr/>
        </p:nvGrpSpPr>
        <p:grpSpPr>
          <a:xfrm>
            <a:off x="1727752" y="2824405"/>
            <a:ext cx="612913" cy="61832"/>
            <a:chOff x="1143000" y="2667000"/>
            <a:chExt cx="762000" cy="76200"/>
          </a:xfrm>
        </p:grpSpPr>
        <p:grpSp>
          <p:nvGrpSpPr>
            <p:cNvPr id="5" name="Group 37"/>
            <p:cNvGrpSpPr/>
            <p:nvPr/>
          </p:nvGrpSpPr>
          <p:grpSpPr>
            <a:xfrm>
              <a:off x="1143000" y="2667000"/>
              <a:ext cx="304800" cy="76200"/>
              <a:chOff x="1143000" y="2667000"/>
              <a:chExt cx="457200" cy="15398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295400" y="2667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1143000" y="28194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39"/>
            <p:cNvGrpSpPr/>
            <p:nvPr/>
          </p:nvGrpSpPr>
          <p:grpSpPr>
            <a:xfrm>
              <a:off x="1600200" y="2667000"/>
              <a:ext cx="304800" cy="76200"/>
              <a:chOff x="1143000" y="2667000"/>
              <a:chExt cx="457200" cy="15398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295400" y="2667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143000" y="28194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>
            <a:endCxn id="51" idx="2"/>
          </p:cNvCxnSpPr>
          <p:nvPr/>
        </p:nvCxnSpPr>
        <p:spPr>
          <a:xfrm rot="16200000" flipV="1">
            <a:off x="1246995" y="2085974"/>
            <a:ext cx="809398" cy="8085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8"/>
          <p:cNvGrpSpPr/>
          <p:nvPr/>
        </p:nvGrpSpPr>
        <p:grpSpPr>
          <a:xfrm>
            <a:off x="685800" y="1988507"/>
            <a:ext cx="2819400" cy="1035691"/>
            <a:chOff x="457200" y="1636873"/>
            <a:chExt cx="3505200" cy="1276350"/>
          </a:xfrm>
        </p:grpSpPr>
        <p:grpSp>
          <p:nvGrpSpPr>
            <p:cNvPr id="8" name="Group 45"/>
            <p:cNvGrpSpPr/>
            <p:nvPr/>
          </p:nvGrpSpPr>
          <p:grpSpPr>
            <a:xfrm rot="18086049">
              <a:off x="515179" y="2411954"/>
              <a:ext cx="192738" cy="122161"/>
              <a:chOff x="269371" y="1852831"/>
              <a:chExt cx="304800" cy="228603"/>
            </a:xfrm>
          </p:grpSpPr>
          <p:sp>
            <p:nvSpPr>
              <p:cNvPr id="44" name="Trapezoid 43"/>
              <p:cNvSpPr/>
              <p:nvPr/>
            </p:nvSpPr>
            <p:spPr>
              <a:xfrm rot="20718163">
                <a:off x="269371" y="1929036"/>
                <a:ext cx="304800" cy="152398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20718163">
                <a:off x="345569" y="1852831"/>
                <a:ext cx="152401" cy="76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9" name="Group 46"/>
            <p:cNvGrpSpPr/>
            <p:nvPr/>
          </p:nvGrpSpPr>
          <p:grpSpPr>
            <a:xfrm rot="20898830">
              <a:off x="764371" y="1983074"/>
              <a:ext cx="110316" cy="163235"/>
              <a:chOff x="-1150051" y="2684018"/>
              <a:chExt cx="204185" cy="287790"/>
            </a:xfrm>
          </p:grpSpPr>
          <p:sp>
            <p:nvSpPr>
              <p:cNvPr id="48" name="Trapezoid 47"/>
              <p:cNvSpPr/>
              <p:nvPr/>
            </p:nvSpPr>
            <p:spPr>
              <a:xfrm rot="18593843">
                <a:off x="-1170465" y="2747208"/>
                <a:ext cx="287790" cy="161409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8593843" flipV="1">
                <a:off x="-1192450" y="2764962"/>
                <a:ext cx="190003" cy="1052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 rot="4531166">
              <a:off x="1052607" y="1598104"/>
              <a:ext cx="132623" cy="210162"/>
              <a:chOff x="-1013705" y="6237279"/>
              <a:chExt cx="197114" cy="399926"/>
            </a:xfrm>
          </p:grpSpPr>
          <p:sp>
            <p:nvSpPr>
              <p:cNvPr id="51" name="Trapezoid 50"/>
              <p:cNvSpPr/>
              <p:nvPr/>
            </p:nvSpPr>
            <p:spPr>
              <a:xfrm rot="14375454">
                <a:off x="-1072431" y="6375130"/>
                <a:ext cx="393692" cy="117989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14375454">
                <a:off x="-1084852" y="6482317"/>
                <a:ext cx="226035" cy="837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54" name="Straight Connector 53"/>
            <p:cNvCxnSpPr>
              <a:endCxn id="44" idx="2"/>
            </p:cNvCxnSpPr>
            <p:nvPr/>
          </p:nvCxnSpPr>
          <p:spPr>
            <a:xfrm rot="10800000">
              <a:off x="667917" y="2495183"/>
              <a:ext cx="1465686" cy="2480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48" idx="2"/>
            </p:cNvCxnSpPr>
            <p:nvPr/>
          </p:nvCxnSpPr>
          <p:spPr>
            <a:xfrm rot="10800000">
              <a:off x="869290" y="2082782"/>
              <a:ext cx="1293142" cy="67196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57200" y="2743200"/>
              <a:ext cx="35052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/>
            <p:cNvSpPr/>
            <p:nvPr/>
          </p:nvSpPr>
          <p:spPr>
            <a:xfrm rot="13362563">
              <a:off x="1658703" y="1978494"/>
              <a:ext cx="350242" cy="916888"/>
            </a:xfrm>
            <a:prstGeom prst="arc">
              <a:avLst>
                <a:gd name="adj1" fmla="val 16393726"/>
                <a:gd name="adj2" fmla="val 171115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Arc 65"/>
            <p:cNvSpPr/>
            <p:nvPr/>
          </p:nvSpPr>
          <p:spPr>
            <a:xfrm rot="13362563">
              <a:off x="1802551" y="1953324"/>
              <a:ext cx="465863" cy="959899"/>
            </a:xfrm>
            <a:prstGeom prst="arc">
              <a:avLst>
                <a:gd name="adj1" fmla="val 16556311"/>
                <a:gd name="adj2" fmla="val 1833797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Arc 67"/>
            <p:cNvSpPr/>
            <p:nvPr/>
          </p:nvSpPr>
          <p:spPr>
            <a:xfrm rot="12539556">
              <a:off x="1882709" y="1952871"/>
              <a:ext cx="369974" cy="888125"/>
            </a:xfrm>
            <a:prstGeom prst="arc">
              <a:avLst>
                <a:gd name="adj1" fmla="val 16732148"/>
                <a:gd name="adj2" fmla="val 190870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95400" y="26670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1</a:t>
            </a:r>
            <a:endParaRPr lang="it-IT" dirty="0"/>
          </a:p>
        </p:txBody>
      </p:sp>
      <p:sp>
        <p:nvSpPr>
          <p:cNvPr id="72" name="TextBox 71"/>
          <p:cNvSpPr txBox="1"/>
          <p:nvPr/>
        </p:nvSpPr>
        <p:spPr>
          <a:xfrm>
            <a:off x="1447800" y="25908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2</a:t>
            </a:r>
            <a:endParaRPr lang="it-IT" dirty="0"/>
          </a:p>
        </p:txBody>
      </p:sp>
      <p:sp>
        <p:nvSpPr>
          <p:cNvPr id="73" name="TextBox 72"/>
          <p:cNvSpPr txBox="1"/>
          <p:nvPr/>
        </p:nvSpPr>
        <p:spPr>
          <a:xfrm>
            <a:off x="1600200" y="25146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3</a:t>
            </a:r>
            <a:endParaRPr lang="it-IT" dirty="0"/>
          </a:p>
        </p:txBody>
      </p:sp>
      <p:sp>
        <p:nvSpPr>
          <p:cNvPr id="74" name="TextBox 73"/>
          <p:cNvSpPr txBox="1"/>
          <p:nvPr/>
        </p:nvSpPr>
        <p:spPr>
          <a:xfrm>
            <a:off x="1676400" y="28956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Microfoni</a:t>
            </a:r>
            <a:endParaRPr lang="it-IT" dirty="0"/>
          </a:p>
        </p:txBody>
      </p:sp>
      <p:sp>
        <p:nvSpPr>
          <p:cNvPr id="75" name="TextBox 74"/>
          <p:cNvSpPr txBox="1"/>
          <p:nvPr/>
        </p:nvSpPr>
        <p:spPr>
          <a:xfrm>
            <a:off x="228600" y="23622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Sorgente 1</a:t>
            </a:r>
            <a:endParaRPr lang="it-IT" dirty="0"/>
          </a:p>
        </p:txBody>
      </p:sp>
      <p:sp>
        <p:nvSpPr>
          <p:cNvPr id="77" name="TextBox 76"/>
          <p:cNvSpPr txBox="1"/>
          <p:nvPr/>
        </p:nvSpPr>
        <p:spPr>
          <a:xfrm>
            <a:off x="228600" y="2057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Sorgente 2</a:t>
            </a:r>
            <a:endParaRPr lang="it-IT" dirty="0"/>
          </a:p>
        </p:txBody>
      </p:sp>
      <p:sp>
        <p:nvSpPr>
          <p:cNvPr id="78" name="TextBox 77"/>
          <p:cNvSpPr txBox="1"/>
          <p:nvPr/>
        </p:nvSpPr>
        <p:spPr>
          <a:xfrm>
            <a:off x="381000" y="17526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Sorgente 3</a:t>
            </a:r>
            <a:endParaRPr lang="it-IT" dirty="0"/>
          </a:p>
        </p:txBody>
      </p:sp>
      <p:sp>
        <p:nvSpPr>
          <p:cNvPr id="113" name="Rectangle 112"/>
          <p:cNvSpPr/>
          <p:nvPr/>
        </p:nvSpPr>
        <p:spPr>
          <a:xfrm>
            <a:off x="6629400" y="1295400"/>
            <a:ext cx="1600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 smtClean="0"/>
              <a:t>Guadagni in dB (SIR)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r>
              <a:rPr lang="it-IT" sz="1100" b="1" dirty="0" smtClean="0"/>
              <a:t>G1 = -</a:t>
            </a:r>
          </a:p>
          <a:p>
            <a:endParaRPr lang="it-IT" sz="1100" b="1" dirty="0" smtClean="0"/>
          </a:p>
          <a:p>
            <a:r>
              <a:rPr lang="it-IT" sz="1100" b="1" dirty="0" smtClean="0"/>
              <a:t>G2 = -</a:t>
            </a:r>
          </a:p>
          <a:p>
            <a:endParaRPr lang="it-IT" sz="1100" b="1" dirty="0" smtClean="0"/>
          </a:p>
          <a:p>
            <a:r>
              <a:rPr lang="it-IT" sz="1100" b="1" dirty="0" smtClean="0"/>
              <a:t>G3 = -</a:t>
            </a:r>
            <a:endParaRPr lang="it-IT" sz="1100" b="1" dirty="0"/>
          </a:p>
        </p:txBody>
      </p:sp>
      <p:pic>
        <p:nvPicPr>
          <p:cNvPr id="114" name="Picture 113" descr="registrazioni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495800"/>
            <a:ext cx="2590800" cy="1447800"/>
          </a:xfrm>
          <a:prstGeom prst="rect">
            <a:avLst/>
          </a:prstGeom>
        </p:spPr>
      </p:pic>
      <p:sp>
        <p:nvSpPr>
          <p:cNvPr id="132" name="Rectangle 131"/>
          <p:cNvSpPr/>
          <p:nvPr/>
        </p:nvSpPr>
        <p:spPr>
          <a:xfrm>
            <a:off x="4495800" y="1295400"/>
            <a:ext cx="1676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 smtClean="0"/>
              <a:t>Angoli (riferimento alla figura):</a:t>
            </a:r>
          </a:p>
          <a:p>
            <a:endParaRPr lang="it-IT" sz="1100" dirty="0" smtClean="0"/>
          </a:p>
          <a:p>
            <a:r>
              <a:rPr lang="it-IT" sz="1100" dirty="0" smtClean="0"/>
              <a:t> angolo1 = 10°</a:t>
            </a:r>
          </a:p>
          <a:p>
            <a:endParaRPr lang="it-IT" sz="1100" dirty="0" smtClean="0"/>
          </a:p>
          <a:p>
            <a:r>
              <a:rPr lang="it-IT" sz="1100" dirty="0" smtClean="0"/>
              <a:t> angolo2 =  20°</a:t>
            </a:r>
          </a:p>
          <a:p>
            <a:endParaRPr lang="it-IT" sz="1100" dirty="0" smtClean="0"/>
          </a:p>
          <a:p>
            <a:r>
              <a:rPr lang="it-IT" sz="1100" dirty="0" smtClean="0"/>
              <a:t> angolo3 =  30°</a:t>
            </a:r>
            <a:endParaRPr lang="it-IT" sz="1100" dirty="0"/>
          </a:p>
        </p:txBody>
      </p:sp>
      <p:pic>
        <p:nvPicPr>
          <p:cNvPr id="53" name="Picture 52" descr="originali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77994"/>
            <a:ext cx="3200400" cy="3280006"/>
          </a:xfrm>
          <a:prstGeom prst="rect">
            <a:avLst/>
          </a:prstGeom>
        </p:spPr>
      </p:pic>
      <p:pic>
        <p:nvPicPr>
          <p:cNvPr id="56" name="Picture 55" descr="ricostruit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81400"/>
            <a:ext cx="3200400" cy="32766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85800" y="335620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Sorgenti originali</a:t>
            </a:r>
            <a:endParaRPr lang="it-IT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6096000" y="335620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Sorgenti ricostruite</a:t>
            </a:r>
            <a:endParaRPr lang="it-IT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4270606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Registrazioni</a:t>
            </a:r>
            <a:endParaRPr lang="it-IT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2819400" y="30480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***le sorgenti sono molo vicine angolarmente***</a:t>
            </a:r>
            <a:endParaRPr lang="it-IT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19400" y="32766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***Una delle sorgenti non viene per nulla separata e rimane sovrapposta ad un’altra***</a:t>
            </a:r>
            <a:endParaRPr lang="it-IT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1219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 smtClean="0"/>
              <a:t>Seconda situazione</a:t>
            </a:r>
            <a:endParaRPr lang="it-IT" sz="4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 smtClean="0"/>
              <a:t>Problemi Sottodeterminati</a:t>
            </a:r>
            <a:endParaRPr lang="it-IT" dirty="0"/>
          </a:p>
        </p:txBody>
      </p:sp>
      <p:pic>
        <p:nvPicPr>
          <p:cNvPr id="5" name="Picture 4" descr="STFT11_col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3352800" cy="2667000"/>
          </a:xfrm>
          <a:prstGeom prst="rect">
            <a:avLst/>
          </a:prstGeom>
        </p:spPr>
      </p:pic>
      <p:pic>
        <p:nvPicPr>
          <p:cNvPr id="6" name="Picture 5" descr="STFT11_col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438400"/>
            <a:ext cx="3352800" cy="2667000"/>
          </a:xfrm>
          <a:prstGeom prst="rect">
            <a:avLst/>
          </a:prstGeom>
        </p:spPr>
      </p:pic>
      <p:pic>
        <p:nvPicPr>
          <p:cNvPr id="7" name="Picture 6" descr="STFT11_colo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438400"/>
            <a:ext cx="3352800" cy="266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2209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Prima sorgente</a:t>
            </a:r>
            <a:endParaRPr lang="it-IT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209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Seconda sorgente</a:t>
            </a:r>
            <a:endParaRPr lang="it-IT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209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Terza sorgente</a:t>
            </a:r>
            <a:endParaRPr lang="it-IT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5105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5" action="ppaction://hlinkfile"/>
              </a:rPr>
              <a:t>Originale1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>
                <a:hlinkClick r:id="rId6" action="ppaction://hlinkfile"/>
              </a:rPr>
              <a:t>Ricostruita1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5105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7" action="ppaction://hlinkfile"/>
              </a:rPr>
              <a:t>Originale2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>
                <a:hlinkClick r:id="rId8" action="ppaction://hlinkfile"/>
              </a:rPr>
              <a:t>Ricostruita2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5105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9" action="ppaction://hlinkfile"/>
              </a:rPr>
              <a:t>Originale3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>
                <a:hlinkClick r:id="rId10" action="ppaction://hlinkfile"/>
              </a:rPr>
              <a:t>Ricostruita3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1295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 smtClean="0"/>
              <a:t>Seconda situazione</a:t>
            </a:r>
            <a:endParaRPr lang="it-IT" sz="4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18288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u="sng" dirty="0" smtClean="0"/>
              <a:t>Diagrammi STFT</a:t>
            </a:r>
            <a:endParaRPr lang="it-IT" sz="1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Problemi Sottodeterminati</a:t>
            </a:r>
            <a:endParaRPr lang="it-IT" b="1" u="sng" dirty="0"/>
          </a:p>
        </p:txBody>
      </p:sp>
      <p:grpSp>
        <p:nvGrpSpPr>
          <p:cNvPr id="4" name="Group 42"/>
          <p:cNvGrpSpPr/>
          <p:nvPr/>
        </p:nvGrpSpPr>
        <p:grpSpPr>
          <a:xfrm>
            <a:off x="1727752" y="2824405"/>
            <a:ext cx="612913" cy="61832"/>
            <a:chOff x="1143000" y="2667000"/>
            <a:chExt cx="762000" cy="76200"/>
          </a:xfrm>
        </p:grpSpPr>
        <p:grpSp>
          <p:nvGrpSpPr>
            <p:cNvPr id="5" name="Group 37"/>
            <p:cNvGrpSpPr/>
            <p:nvPr/>
          </p:nvGrpSpPr>
          <p:grpSpPr>
            <a:xfrm>
              <a:off x="1143000" y="2667000"/>
              <a:ext cx="304800" cy="76200"/>
              <a:chOff x="1143000" y="2667000"/>
              <a:chExt cx="457200" cy="15398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295400" y="2667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1143000" y="28194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39"/>
            <p:cNvGrpSpPr/>
            <p:nvPr/>
          </p:nvGrpSpPr>
          <p:grpSpPr>
            <a:xfrm>
              <a:off x="1600200" y="2667000"/>
              <a:ext cx="304800" cy="76200"/>
              <a:chOff x="1143000" y="2667000"/>
              <a:chExt cx="457200" cy="15398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295400" y="2667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143000" y="28194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>
            <a:endCxn id="51" idx="2"/>
          </p:cNvCxnSpPr>
          <p:nvPr/>
        </p:nvCxnSpPr>
        <p:spPr>
          <a:xfrm flipV="1">
            <a:off x="2034209" y="2162799"/>
            <a:ext cx="1114492" cy="7234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8"/>
          <p:cNvGrpSpPr/>
          <p:nvPr/>
        </p:nvGrpSpPr>
        <p:grpSpPr>
          <a:xfrm>
            <a:off x="685800" y="1578180"/>
            <a:ext cx="2819400" cy="1721903"/>
            <a:chOff x="457200" y="1131196"/>
            <a:chExt cx="3505200" cy="2122007"/>
          </a:xfrm>
        </p:grpSpPr>
        <p:grpSp>
          <p:nvGrpSpPr>
            <p:cNvPr id="8" name="Group 45"/>
            <p:cNvGrpSpPr/>
            <p:nvPr/>
          </p:nvGrpSpPr>
          <p:grpSpPr>
            <a:xfrm rot="18086049">
              <a:off x="522945" y="2126872"/>
              <a:ext cx="192738" cy="125007"/>
              <a:chOff x="658525" y="1585748"/>
              <a:chExt cx="304800" cy="233930"/>
            </a:xfrm>
          </p:grpSpPr>
          <p:sp>
            <p:nvSpPr>
              <p:cNvPr id="44" name="Trapezoid 43"/>
              <p:cNvSpPr/>
              <p:nvPr/>
            </p:nvSpPr>
            <p:spPr>
              <a:xfrm>
                <a:off x="658525" y="1667279"/>
                <a:ext cx="304800" cy="152399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69155" y="1585748"/>
                <a:ext cx="152401" cy="7620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9" name="Group 46"/>
            <p:cNvGrpSpPr/>
            <p:nvPr/>
          </p:nvGrpSpPr>
          <p:grpSpPr>
            <a:xfrm rot="20898830">
              <a:off x="1975672" y="1131196"/>
              <a:ext cx="164675" cy="129666"/>
              <a:chOff x="1370109" y="1656137"/>
              <a:chExt cx="304800" cy="228607"/>
            </a:xfrm>
          </p:grpSpPr>
          <p:sp>
            <p:nvSpPr>
              <p:cNvPr id="48" name="Trapezoid 47"/>
              <p:cNvSpPr/>
              <p:nvPr/>
            </p:nvSpPr>
            <p:spPr>
              <a:xfrm rot="56448">
                <a:off x="1370109" y="1732342"/>
                <a:ext cx="304800" cy="152402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701170">
                <a:off x="1446309" y="1656137"/>
                <a:ext cx="152400" cy="761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 rot="4531166">
              <a:off x="3470212" y="1765948"/>
              <a:ext cx="205076" cy="120131"/>
              <a:chOff x="21165" y="1860231"/>
              <a:chExt cx="304800" cy="228603"/>
            </a:xfrm>
          </p:grpSpPr>
          <p:sp>
            <p:nvSpPr>
              <p:cNvPr id="51" name="Trapezoid 50"/>
              <p:cNvSpPr/>
              <p:nvPr/>
            </p:nvSpPr>
            <p:spPr>
              <a:xfrm rot="20584565">
                <a:off x="21165" y="1936435"/>
                <a:ext cx="304800" cy="152399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0584565">
                <a:off x="97365" y="1860231"/>
                <a:ext cx="152401" cy="7620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54" name="Straight Connector 53"/>
            <p:cNvCxnSpPr>
              <a:endCxn id="44" idx="2"/>
            </p:cNvCxnSpPr>
            <p:nvPr/>
          </p:nvCxnSpPr>
          <p:spPr>
            <a:xfrm rot="10800000">
              <a:off x="672124" y="2221718"/>
              <a:ext cx="1372088" cy="49130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0"/>
              <a:endCxn id="48" idx="2"/>
            </p:cNvCxnSpPr>
            <p:nvPr/>
          </p:nvCxnSpPr>
          <p:spPr>
            <a:xfrm rot="16200000" flipV="1">
              <a:off x="1345269" y="1984938"/>
              <a:ext cx="1495083" cy="4451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57200" y="2743200"/>
              <a:ext cx="35052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/>
            <p:cNvSpPr/>
            <p:nvPr/>
          </p:nvSpPr>
          <p:spPr>
            <a:xfrm rot="13362563">
              <a:off x="1681116" y="2114496"/>
              <a:ext cx="335979" cy="722802"/>
            </a:xfrm>
            <a:prstGeom prst="arc">
              <a:avLst>
                <a:gd name="adj1" fmla="val 16200000"/>
                <a:gd name="adj2" fmla="val 179102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Arc 67"/>
            <p:cNvSpPr/>
            <p:nvPr/>
          </p:nvSpPr>
          <p:spPr>
            <a:xfrm rot="2446844">
              <a:off x="2083652" y="2352865"/>
              <a:ext cx="546618" cy="900338"/>
            </a:xfrm>
            <a:prstGeom prst="arc">
              <a:avLst>
                <a:gd name="adj1" fmla="val 16017462"/>
                <a:gd name="adj2" fmla="val 1845659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371600" y="26670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1</a:t>
            </a:r>
            <a:endParaRPr lang="it-IT" dirty="0"/>
          </a:p>
        </p:txBody>
      </p:sp>
      <p:sp>
        <p:nvSpPr>
          <p:cNvPr id="72" name="TextBox 71"/>
          <p:cNvSpPr txBox="1"/>
          <p:nvPr/>
        </p:nvSpPr>
        <p:spPr>
          <a:xfrm>
            <a:off x="1752600" y="24384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2</a:t>
            </a:r>
            <a:endParaRPr lang="it-IT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25908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3</a:t>
            </a:r>
            <a:endParaRPr lang="it-IT" dirty="0"/>
          </a:p>
        </p:txBody>
      </p:sp>
      <p:sp>
        <p:nvSpPr>
          <p:cNvPr id="74" name="TextBox 73"/>
          <p:cNvSpPr txBox="1"/>
          <p:nvPr/>
        </p:nvSpPr>
        <p:spPr>
          <a:xfrm>
            <a:off x="1676400" y="28956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Microfoni</a:t>
            </a:r>
            <a:endParaRPr lang="it-IT" dirty="0"/>
          </a:p>
        </p:txBody>
      </p:sp>
      <p:sp>
        <p:nvSpPr>
          <p:cNvPr id="75" name="TextBox 74"/>
          <p:cNvSpPr txBox="1"/>
          <p:nvPr/>
        </p:nvSpPr>
        <p:spPr>
          <a:xfrm>
            <a:off x="533400" y="2057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Sorgente 1</a:t>
            </a:r>
            <a:endParaRPr lang="it-IT" dirty="0"/>
          </a:p>
        </p:txBody>
      </p:sp>
      <p:sp>
        <p:nvSpPr>
          <p:cNvPr id="77" name="TextBox 76"/>
          <p:cNvSpPr txBox="1"/>
          <p:nvPr/>
        </p:nvSpPr>
        <p:spPr>
          <a:xfrm>
            <a:off x="1981200" y="16002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Sorgente 2</a:t>
            </a:r>
            <a:endParaRPr lang="it-IT" dirty="0"/>
          </a:p>
        </p:txBody>
      </p:sp>
      <p:sp>
        <p:nvSpPr>
          <p:cNvPr id="78" name="TextBox 77"/>
          <p:cNvSpPr txBox="1"/>
          <p:nvPr/>
        </p:nvSpPr>
        <p:spPr>
          <a:xfrm>
            <a:off x="2971800" y="2209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Sorgente 3</a:t>
            </a:r>
            <a:endParaRPr lang="it-IT" dirty="0"/>
          </a:p>
        </p:txBody>
      </p:sp>
      <p:sp>
        <p:nvSpPr>
          <p:cNvPr id="113" name="Rectangle 112"/>
          <p:cNvSpPr/>
          <p:nvPr/>
        </p:nvSpPr>
        <p:spPr>
          <a:xfrm>
            <a:off x="6629400" y="1295400"/>
            <a:ext cx="1600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 smtClean="0"/>
              <a:t>Guadagni in dB (SIR)</a:t>
            </a:r>
          </a:p>
          <a:p>
            <a:endParaRPr lang="nn-NO" sz="1100" b="1" dirty="0" smtClean="0"/>
          </a:p>
          <a:p>
            <a:endParaRPr lang="nn-NO" sz="1100" b="1" dirty="0" smtClean="0"/>
          </a:p>
          <a:p>
            <a:r>
              <a:rPr lang="nn-NO" sz="1100" b="1" dirty="0" smtClean="0"/>
              <a:t>G1 = 17.94</a:t>
            </a:r>
          </a:p>
          <a:p>
            <a:endParaRPr lang="nn-NO" sz="1100" b="1" dirty="0" smtClean="0"/>
          </a:p>
          <a:p>
            <a:r>
              <a:rPr lang="nn-NO" sz="1100" b="1" dirty="0" smtClean="0"/>
              <a:t>G2 = 14.88</a:t>
            </a:r>
          </a:p>
          <a:p>
            <a:endParaRPr lang="nn-NO" sz="1100" b="1" dirty="0" smtClean="0"/>
          </a:p>
          <a:p>
            <a:r>
              <a:rPr lang="nn-NO" sz="1100" b="1" dirty="0" smtClean="0"/>
              <a:t>G3 = 15.47</a:t>
            </a:r>
            <a:endParaRPr lang="it-IT" sz="1100" b="1" dirty="0"/>
          </a:p>
        </p:txBody>
      </p:sp>
      <p:pic>
        <p:nvPicPr>
          <p:cNvPr id="114" name="Picture 113" descr="registrazioni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495800"/>
            <a:ext cx="2590800" cy="1447800"/>
          </a:xfrm>
          <a:prstGeom prst="rect">
            <a:avLst/>
          </a:prstGeom>
        </p:spPr>
      </p:pic>
      <p:sp>
        <p:nvSpPr>
          <p:cNvPr id="132" name="Rectangle 131"/>
          <p:cNvSpPr/>
          <p:nvPr/>
        </p:nvSpPr>
        <p:spPr>
          <a:xfrm>
            <a:off x="4495800" y="1295400"/>
            <a:ext cx="1676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 smtClean="0"/>
              <a:t>Angoli (riferimento alla figura):</a:t>
            </a:r>
          </a:p>
          <a:p>
            <a:endParaRPr lang="it-IT" sz="1100" dirty="0" smtClean="0"/>
          </a:p>
          <a:p>
            <a:r>
              <a:rPr lang="it-IT" sz="1100" dirty="0" smtClean="0"/>
              <a:t> angolo1 = 20°</a:t>
            </a:r>
          </a:p>
          <a:p>
            <a:endParaRPr lang="it-IT" sz="1100" dirty="0" smtClean="0"/>
          </a:p>
          <a:p>
            <a:r>
              <a:rPr lang="it-IT" sz="1100" dirty="0" smtClean="0"/>
              <a:t> angolo2 =  90°</a:t>
            </a:r>
          </a:p>
          <a:p>
            <a:endParaRPr lang="it-IT" sz="1100" dirty="0" smtClean="0"/>
          </a:p>
          <a:p>
            <a:r>
              <a:rPr lang="it-IT" sz="1100" dirty="0" smtClean="0"/>
              <a:t> angolo3 =  30°</a:t>
            </a:r>
            <a:endParaRPr lang="it-IT" sz="1100" dirty="0"/>
          </a:p>
        </p:txBody>
      </p:sp>
      <p:pic>
        <p:nvPicPr>
          <p:cNvPr id="53" name="Picture 52" descr="originali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77994"/>
            <a:ext cx="3200400" cy="3280006"/>
          </a:xfrm>
          <a:prstGeom prst="rect">
            <a:avLst/>
          </a:prstGeom>
        </p:spPr>
      </p:pic>
      <p:pic>
        <p:nvPicPr>
          <p:cNvPr id="56" name="Picture 55" descr="ricostruit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81400"/>
            <a:ext cx="3200400" cy="32766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85800" y="335620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Sorgenti originali</a:t>
            </a:r>
            <a:endParaRPr lang="it-IT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6096000" y="335620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Sorgenti ricostruite</a:t>
            </a:r>
            <a:endParaRPr lang="it-IT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4270606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Registrazioni</a:t>
            </a:r>
            <a:endParaRPr lang="it-IT" sz="2800" dirty="0"/>
          </a:p>
        </p:txBody>
      </p:sp>
      <p:cxnSp>
        <p:nvCxnSpPr>
          <p:cNvPr id="69" name="Elbow Connector 68"/>
          <p:cNvCxnSpPr/>
          <p:nvPr/>
        </p:nvCxnSpPr>
        <p:spPr>
          <a:xfrm rot="5400000" flipH="1" flipV="1">
            <a:off x="1752600" y="2667000"/>
            <a:ext cx="228600" cy="228600"/>
          </a:xfrm>
          <a:prstGeom prst="bentConnector3">
            <a:avLst>
              <a:gd name="adj1" fmla="val 982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3400" y="1219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 smtClean="0"/>
              <a:t>Terza situazione</a:t>
            </a:r>
            <a:endParaRPr lang="it-IT" sz="4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 smtClean="0"/>
              <a:t>Problemi Sottodeterminati</a:t>
            </a:r>
            <a:endParaRPr lang="it-IT" dirty="0"/>
          </a:p>
        </p:txBody>
      </p:sp>
      <p:pic>
        <p:nvPicPr>
          <p:cNvPr id="5" name="Picture 4" descr="STFT11_col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3352800" cy="2667000"/>
          </a:xfrm>
          <a:prstGeom prst="rect">
            <a:avLst/>
          </a:prstGeom>
        </p:spPr>
      </p:pic>
      <p:pic>
        <p:nvPicPr>
          <p:cNvPr id="6" name="Picture 5" descr="STFT11_col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438400"/>
            <a:ext cx="3352800" cy="2667000"/>
          </a:xfrm>
          <a:prstGeom prst="rect">
            <a:avLst/>
          </a:prstGeom>
        </p:spPr>
      </p:pic>
      <p:pic>
        <p:nvPicPr>
          <p:cNvPr id="7" name="Picture 6" descr="STFT11_colo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438400"/>
            <a:ext cx="3352800" cy="266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2209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Prima sorgente</a:t>
            </a:r>
            <a:endParaRPr lang="it-IT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209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Seconda sorgente</a:t>
            </a:r>
            <a:endParaRPr lang="it-IT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209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Terza sorgente</a:t>
            </a:r>
            <a:endParaRPr lang="it-IT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18288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u="sng" dirty="0" smtClean="0"/>
              <a:t>Diagrammi STFT</a:t>
            </a:r>
            <a:endParaRPr lang="it-IT" sz="1200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295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 smtClean="0"/>
              <a:t>Terza situazione</a:t>
            </a:r>
            <a:endParaRPr lang="it-IT" sz="4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105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5" action="ppaction://hlinkfile"/>
              </a:rPr>
              <a:t>Originale1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>
                <a:hlinkClick r:id="rId6" action="ppaction://hlinkfile"/>
              </a:rPr>
              <a:t>Ricostruita1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5105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7" action="ppaction://hlinkfile"/>
              </a:rPr>
              <a:t>Originale2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>
                <a:hlinkClick r:id="rId8" action="ppaction://hlinkfile"/>
              </a:rPr>
              <a:t>Ricostruita2</a:t>
            </a:r>
            <a:endParaRPr lang="it-IT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5105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9" action="ppaction://hlinkfile"/>
              </a:rPr>
              <a:t>Originale3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>
                <a:hlinkClick r:id="rId10" action="ppaction://hlinkfile"/>
              </a:rPr>
              <a:t>Ricostruita3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 smtClean="0"/>
              <a:t>Spazio delle Features</a:t>
            </a:r>
            <a:endParaRPr lang="it-IT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riporta un esempio degli istogrammi delle features generati e utilizzati per la classificazione nella prima situazione:</a:t>
            </a:r>
            <a:endParaRPr lang="it-IT" dirty="0"/>
          </a:p>
        </p:txBody>
      </p:sp>
      <p:pic>
        <p:nvPicPr>
          <p:cNvPr id="6" name="Picture 5" descr="Features_2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6400800" cy="449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6248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***I valori sugli assi del diagramma centrale non sono stati normalizzati***</a:t>
            </a:r>
            <a:endParaRPr lang="it-IT" dirty="0"/>
          </a:p>
        </p:txBody>
      </p:sp>
      <p:sp>
        <p:nvSpPr>
          <p:cNvPr id="13" name="Multiply 12"/>
          <p:cNvSpPr/>
          <p:nvPr/>
        </p:nvSpPr>
        <p:spPr>
          <a:xfrm rot="5400000">
            <a:off x="1905000" y="5257800"/>
            <a:ext cx="457200" cy="6096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Multiply 13"/>
          <p:cNvSpPr/>
          <p:nvPr/>
        </p:nvSpPr>
        <p:spPr>
          <a:xfrm rot="5400000">
            <a:off x="1905000" y="4495800"/>
            <a:ext cx="457200" cy="6096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Multiply 14"/>
          <p:cNvSpPr/>
          <p:nvPr/>
        </p:nvSpPr>
        <p:spPr>
          <a:xfrm rot="5400000">
            <a:off x="1905000" y="3733800"/>
            <a:ext cx="457200" cy="6096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38400" y="2209800"/>
            <a:ext cx="441960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86000" y="2362200"/>
            <a:ext cx="4572000" cy="320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90800" y="2286000"/>
            <a:ext cx="426720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0" y="1905000"/>
            <a:ext cx="182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Indicati con “X” sono i punti in cui vengono posizionati i centroidi delle classi create dall’algoritmo di classificazione K-MEANS</a:t>
            </a:r>
            <a:endParaRPr lang="it-IT" sz="1400" dirty="0"/>
          </a:p>
        </p:txBody>
      </p:sp>
      <p:pic>
        <p:nvPicPr>
          <p:cNvPr id="22" name="Picture 21" descr="FeaturesB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191000"/>
            <a:ext cx="259849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 smtClean="0"/>
              <a:t>Eliminazione del rumore</a:t>
            </a:r>
            <a:endParaRPr lang="it-IT" dirty="0"/>
          </a:p>
        </p:txBody>
      </p:sp>
      <p:grpSp>
        <p:nvGrpSpPr>
          <p:cNvPr id="32" name="Group 31"/>
          <p:cNvGrpSpPr/>
          <p:nvPr/>
        </p:nvGrpSpPr>
        <p:grpSpPr>
          <a:xfrm>
            <a:off x="838200" y="1447800"/>
            <a:ext cx="2286000" cy="1458127"/>
            <a:chOff x="1524000" y="1550520"/>
            <a:chExt cx="3429000" cy="2810260"/>
          </a:xfrm>
        </p:grpSpPr>
        <p:grpSp>
          <p:nvGrpSpPr>
            <p:cNvPr id="9" name="Group 11"/>
            <p:cNvGrpSpPr/>
            <p:nvPr/>
          </p:nvGrpSpPr>
          <p:grpSpPr>
            <a:xfrm>
              <a:off x="4170936" y="3566847"/>
              <a:ext cx="435808" cy="173648"/>
              <a:chOff x="1143000" y="2057400"/>
              <a:chExt cx="457200" cy="15398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295400" y="2057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143000" y="22098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2"/>
            <p:cNvGrpSpPr/>
            <p:nvPr/>
          </p:nvGrpSpPr>
          <p:grpSpPr>
            <a:xfrm>
              <a:off x="2790879" y="3566847"/>
              <a:ext cx="435808" cy="173648"/>
              <a:chOff x="1143000" y="2057400"/>
              <a:chExt cx="457200" cy="15398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295400" y="2057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143000" y="22098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6"/>
            <p:cNvSpPr txBox="1"/>
            <p:nvPr/>
          </p:nvSpPr>
          <p:spPr>
            <a:xfrm>
              <a:off x="2552700" y="3886236"/>
              <a:ext cx="844215" cy="47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 smtClean="0"/>
                <a:t>MIC1</a:t>
              </a:r>
              <a:endParaRPr lang="it-IT" sz="300" dirty="0"/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4038600" y="3886236"/>
              <a:ext cx="729917" cy="474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 smtClean="0"/>
                <a:t>MIC2</a:t>
              </a:r>
              <a:endParaRPr lang="it-IT" sz="200" dirty="0"/>
            </a:p>
          </p:txBody>
        </p:sp>
        <p:sp>
          <p:nvSpPr>
            <p:cNvPr id="13" name="Trapezoid 12"/>
            <p:cNvSpPr/>
            <p:nvPr/>
          </p:nvSpPr>
          <p:spPr>
            <a:xfrm rot="19848353">
              <a:off x="2008874" y="2007118"/>
              <a:ext cx="290538" cy="171857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0" y="1550520"/>
              <a:ext cx="1350818" cy="43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smtClean="0"/>
                <a:t>Sorgente</a:t>
              </a:r>
              <a:endParaRPr lang="it-IT" sz="1400" dirty="0"/>
            </a:p>
          </p:txBody>
        </p:sp>
        <p:cxnSp>
          <p:nvCxnSpPr>
            <p:cNvPr id="21" name="Straight Connector 20"/>
            <p:cNvCxnSpPr>
              <a:stCxn id="13" idx="2"/>
              <a:endCxn id="25" idx="0"/>
            </p:cNvCxnSpPr>
            <p:nvPr/>
          </p:nvCxnSpPr>
          <p:spPr>
            <a:xfrm rot="16200000" flipH="1">
              <a:off x="1899784" y="2457847"/>
              <a:ext cx="1398788" cy="8192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2"/>
              <a:endCxn id="27" idx="0"/>
            </p:cNvCxnSpPr>
            <p:nvPr/>
          </p:nvCxnSpPr>
          <p:spPr>
            <a:xfrm rot="16200000" flipH="1">
              <a:off x="2589812" y="1767818"/>
              <a:ext cx="1398788" cy="21992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209800" y="3733800"/>
              <a:ext cx="2743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971799" y="3886202"/>
              <a:ext cx="1546412" cy="28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50024" y="3872229"/>
              <a:ext cx="463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</a:t>
              </a:r>
              <a:endParaRPr lang="it-IT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419600" y="1447800"/>
            <a:ext cx="39624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 smtClean="0"/>
              <a:t>Situazione:</a:t>
            </a:r>
          </a:p>
          <a:p>
            <a:endParaRPr lang="it-IT" sz="900" b="1" u="sng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Una sola sorgente di segnale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Due microfoni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Ai microfoni il segnale della sorgente arriva degradato da rumore gaussiano bianco</a:t>
            </a:r>
            <a:endParaRPr lang="it-IT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2971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ym typeface="Wingdings" pitchFamily="2" charset="2"/>
              </a:rPr>
              <a:t> </a:t>
            </a:r>
            <a:r>
              <a:rPr lang="it-IT" sz="1600" b="1" u="sng" dirty="0" smtClean="0"/>
              <a:t>Applicando lo stesso algoritmo utilizzato per la BSS ma assumendo che le sorgenti presenti siano solo due si riesce a separare il segnale della sorgente presente dal rumore gaussiano bianco.</a:t>
            </a:r>
            <a:endParaRPr lang="it-IT" sz="1600" b="1" u="sng" dirty="0"/>
          </a:p>
        </p:txBody>
      </p:sp>
      <p:pic>
        <p:nvPicPr>
          <p:cNvPr id="35" name="Picture 34" descr="Rumore_original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91000"/>
            <a:ext cx="2505468" cy="2057220"/>
          </a:xfrm>
          <a:prstGeom prst="rect">
            <a:avLst/>
          </a:prstGeom>
        </p:spPr>
      </p:pic>
      <p:pic>
        <p:nvPicPr>
          <p:cNvPr id="36" name="Picture 35" descr="Rumore_original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191000"/>
            <a:ext cx="2505468" cy="2057400"/>
          </a:xfrm>
          <a:prstGeom prst="rect">
            <a:avLst/>
          </a:prstGeom>
        </p:spPr>
      </p:pic>
      <p:pic>
        <p:nvPicPr>
          <p:cNvPr id="37" name="Picture 36" descr="Rumore_original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91001"/>
            <a:ext cx="2505468" cy="20574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447800" y="3886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u="sng" dirty="0" smtClean="0"/>
              <a:t>Originali</a:t>
            </a:r>
            <a:endParaRPr lang="it-IT" sz="1400" b="1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3886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u="sng" dirty="0" smtClean="0"/>
              <a:t>Registrazioni</a:t>
            </a:r>
            <a:endParaRPr lang="it-IT" sz="14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3886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u="sng" dirty="0" smtClean="0"/>
              <a:t>Sorgenti ricostruite</a:t>
            </a:r>
            <a:endParaRPr lang="it-IT" sz="1400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1295400" y="61722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hlinkClick r:id="rId5" action="ppaction://hlinkfile"/>
              </a:rPr>
              <a:t>Sorgente</a:t>
            </a:r>
            <a:endParaRPr lang="it-IT" sz="1400" dirty="0" smtClean="0"/>
          </a:p>
          <a:p>
            <a:r>
              <a:rPr lang="it-IT" sz="1400" dirty="0" smtClean="0">
                <a:hlinkClick r:id="rId6" action="ppaction://hlinkfile"/>
              </a:rPr>
              <a:t>Rumore</a:t>
            </a:r>
            <a:endParaRPr lang="it-IT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962400" y="61722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hlinkClick r:id="rId7" action="ppaction://hlinkfile"/>
              </a:rPr>
              <a:t>Registrazione1</a:t>
            </a:r>
            <a:endParaRPr lang="it-IT" sz="1400" dirty="0" smtClean="0"/>
          </a:p>
          <a:p>
            <a:r>
              <a:rPr lang="it-IT" sz="1400" dirty="0" smtClean="0">
                <a:hlinkClick r:id="rId8" action="ppaction://hlinkfile"/>
              </a:rPr>
              <a:t>Registrazione2</a:t>
            </a:r>
            <a:endParaRPr lang="it-IT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629400" y="61722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hlinkClick r:id="rId9" action="ppaction://hlinkfile"/>
              </a:rPr>
              <a:t>Prima Ricostruita</a:t>
            </a:r>
            <a:endParaRPr lang="it-IT" sz="1400" dirty="0" smtClean="0"/>
          </a:p>
          <a:p>
            <a:r>
              <a:rPr lang="it-IT" sz="1400" dirty="0" smtClean="0">
                <a:hlinkClick r:id="rId10" action="ppaction://hlinkfile"/>
              </a:rPr>
              <a:t>Seconda Ricostruita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 smtClean="0"/>
              <a:t>Intento delle prove</a:t>
            </a:r>
            <a:endParaRPr lang="it-IT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endParaRPr lang="it-IT" sz="2800" dirty="0" smtClean="0"/>
          </a:p>
          <a:p>
            <a:r>
              <a:rPr lang="it-IT" dirty="0" smtClean="0"/>
              <a:t>Implementare e verificare il funzionamento di un algoritmo di separazione di sorgenti audio basato su di un’analisi nel dominio delle trasformate STFT per un problema sottodeterminato (più sorgenti che sensori)</a:t>
            </a:r>
          </a:p>
          <a:p>
            <a:r>
              <a:rPr lang="it-IT" dirty="0" smtClean="0"/>
              <a:t>Verificare le performance e le criticità dell’algoritmo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 smtClean="0"/>
              <a:t>Considerazioni Finali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L’algoritmo implementato funziona e permette di dimostrare l’efficacia della procedura di separazione tramite analisi nel dominio Tempo-Frequenza 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Non sono state effettuate prove in presenza di ambienti riverberanti; ci si aspetta un decremento delle prestazioni per via del venir meno della sparsità delle sorgenti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L’analisi delle prestazioni ha mostrato come il funzionamento dell’algoritmo dipenda principalmente dalla distanza angolare tra le sorgenti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La principale limitazione a procedure di questo tipo, basate sull’utilizzo di una classificazione automatica, risiede nel fatto che è necessario conoscere a priori il numero di sorgenti presenti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Un possibile miglioramento potrebbe essere sviluppato inserendo un algoritmo che, attraverso procedure di DOA, permetta di determinare il numero di sorgenti </a:t>
            </a:r>
            <a:r>
              <a:rPr lang="it-IT" dirty="0" smtClean="0"/>
              <a:t>presenti per poi procedere alla classificazione e separazione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(Una possibile applicazione potrebbe essere quella di eliminazione del rumore in presenza una sorgente singola)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Descrizione dell’algortimo</a:t>
            </a:r>
            <a:endParaRPr lang="it-IT" b="1" u="sng" dirty="0"/>
          </a:p>
        </p:txBody>
      </p:sp>
      <p:pic>
        <p:nvPicPr>
          <p:cNvPr id="30" name="Picture 29" descr="sch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6248400" cy="230919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riporta uno schema della procedura di separazione che si </a:t>
            </a:r>
            <a:r>
              <a:rPr lang="it-IT" smtClean="0"/>
              <a:t>è implementata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4" name="Oval 33"/>
          <p:cNvSpPr/>
          <p:nvPr/>
        </p:nvSpPr>
        <p:spPr>
          <a:xfrm>
            <a:off x="533400" y="2057400"/>
            <a:ext cx="9144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228600" y="3962400"/>
            <a:ext cx="15240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" y="48768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Sequenze di campioni delle osservazioni (registrazioni dei sensori)</a:t>
            </a:r>
            <a:endParaRPr lang="it-IT" sz="1400" dirty="0"/>
          </a:p>
        </p:txBody>
      </p:sp>
      <p:sp>
        <p:nvSpPr>
          <p:cNvPr id="38" name="Oval 37"/>
          <p:cNvSpPr/>
          <p:nvPr/>
        </p:nvSpPr>
        <p:spPr>
          <a:xfrm>
            <a:off x="2057400" y="2743200"/>
            <a:ext cx="1371600" cy="15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2743200" y="4648200"/>
            <a:ext cx="762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5334000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Procedure di confronto dei diagrammi STFT ottenuti dalle registrazioni dei vari sensori, estrazione delle features e clustering dei dati</a:t>
            </a:r>
            <a:endParaRPr lang="it-IT" sz="1400" dirty="0"/>
          </a:p>
        </p:txBody>
      </p:sp>
      <p:sp>
        <p:nvSpPr>
          <p:cNvPr id="43" name="Oval 42"/>
          <p:cNvSpPr/>
          <p:nvPr/>
        </p:nvSpPr>
        <p:spPr>
          <a:xfrm>
            <a:off x="3505200" y="3429000"/>
            <a:ext cx="12192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4343400"/>
            <a:ext cx="1600200" cy="914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8800" y="5334000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Tramite la classificazione si creano le maschere che permettono di individuare quali bin dei diagrammi STFT competono alle diverse sorgenti</a:t>
            </a:r>
            <a:endParaRPr lang="it-IT" sz="1400" dirty="0"/>
          </a:p>
        </p:txBody>
      </p:sp>
      <p:sp>
        <p:nvSpPr>
          <p:cNvPr id="48" name="Oval 47"/>
          <p:cNvSpPr/>
          <p:nvPr/>
        </p:nvSpPr>
        <p:spPr>
          <a:xfrm>
            <a:off x="4724400" y="2209800"/>
            <a:ext cx="12192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562600" y="3124200"/>
            <a:ext cx="1066800" cy="533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0" y="3733800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Ricostruzione dei segnali nel tempo a partire dai diagrammi STFT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STFT/ISTFT</a:t>
            </a:r>
            <a:endParaRPr lang="it-IT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[...]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Feature extraction</a:t>
            </a:r>
            <a:endParaRPr lang="it-IT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[...]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Classificazione</a:t>
            </a:r>
            <a:endParaRPr lang="it-IT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[...]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Maschere binarie/Ricostruzione</a:t>
            </a:r>
            <a:endParaRPr lang="it-IT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[...]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Performance</a:t>
            </a:r>
            <a:endParaRPr lang="it-IT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[...]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Geometria delle prove</a:t>
            </a:r>
            <a:endParaRPr lang="it-IT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1295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u="sng" dirty="0" smtClean="0"/>
              <a:t>Disposizione Sorgenti/Sensori</a:t>
            </a:r>
            <a:endParaRPr lang="it-IT" sz="1400" b="1" u="sng" dirty="0"/>
          </a:p>
        </p:txBody>
      </p:sp>
      <p:grpSp>
        <p:nvGrpSpPr>
          <p:cNvPr id="54" name="Group 53"/>
          <p:cNvGrpSpPr/>
          <p:nvPr/>
        </p:nvGrpSpPr>
        <p:grpSpPr>
          <a:xfrm>
            <a:off x="685799" y="1752600"/>
            <a:ext cx="5029201" cy="2441389"/>
            <a:chOff x="569843" y="1718709"/>
            <a:chExt cx="2478157" cy="1355542"/>
          </a:xfrm>
        </p:grpSpPr>
        <p:grpSp>
          <p:nvGrpSpPr>
            <p:cNvPr id="4" name="Group 3"/>
            <p:cNvGrpSpPr/>
            <p:nvPr/>
          </p:nvGrpSpPr>
          <p:grpSpPr>
            <a:xfrm>
              <a:off x="569843" y="1718709"/>
              <a:ext cx="2401958" cy="1355542"/>
              <a:chOff x="1068188" y="1439166"/>
              <a:chExt cx="5113844" cy="2164997"/>
            </a:xfrm>
          </p:grpSpPr>
          <p:grpSp>
            <p:nvGrpSpPr>
              <p:cNvPr id="5" name="Group 11"/>
              <p:cNvGrpSpPr/>
              <p:nvPr/>
            </p:nvGrpSpPr>
            <p:grpSpPr>
              <a:xfrm>
                <a:off x="4724400" y="3048000"/>
                <a:ext cx="457200" cy="153988"/>
                <a:chOff x="1143000" y="2057400"/>
                <a:chExt cx="457200" cy="153988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295400" y="2057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143000" y="2209800"/>
                  <a:ext cx="457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12"/>
              <p:cNvGrpSpPr/>
              <p:nvPr/>
            </p:nvGrpSpPr>
            <p:grpSpPr>
              <a:xfrm>
                <a:off x="3276600" y="3048000"/>
                <a:ext cx="457200" cy="153988"/>
                <a:chOff x="1143000" y="2057400"/>
                <a:chExt cx="457200" cy="15398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295400" y="2057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143000" y="2209800"/>
                  <a:ext cx="4572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3226584" y="3331229"/>
                <a:ext cx="685801" cy="27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smtClean="0"/>
                  <a:t>MIC1</a:t>
                </a:r>
                <a:endParaRPr lang="it-IT" sz="7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65513" y="3331229"/>
                <a:ext cx="685801" cy="27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smtClean="0"/>
                  <a:t>MIC2</a:t>
                </a:r>
                <a:endParaRPr lang="it-IT" sz="600" dirty="0"/>
              </a:p>
            </p:txBody>
          </p:sp>
          <p:sp>
            <p:nvSpPr>
              <p:cNvPr id="9" name="Trapezoid 8"/>
              <p:cNvSpPr/>
              <p:nvPr/>
            </p:nvSpPr>
            <p:spPr>
              <a:xfrm rot="19848353">
                <a:off x="2456209" y="1664857"/>
                <a:ext cx="304800" cy="152400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Trapezoid 9"/>
              <p:cNvSpPr/>
              <p:nvPr/>
            </p:nvSpPr>
            <p:spPr>
              <a:xfrm rot="18179546">
                <a:off x="1442300" y="2455318"/>
                <a:ext cx="304800" cy="152400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Trapezoid 10"/>
              <p:cNvSpPr/>
              <p:nvPr/>
            </p:nvSpPr>
            <p:spPr>
              <a:xfrm rot="2405591">
                <a:off x="5118661" y="1680444"/>
                <a:ext cx="304800" cy="152400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4000" y="1523999"/>
                <a:ext cx="848032" cy="24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 smtClean="0"/>
                  <a:t>Sorg3</a:t>
                </a:r>
                <a:endParaRPr lang="it-IT" sz="3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27476" y="1439166"/>
                <a:ext cx="779207" cy="23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dirty="0" smtClean="0"/>
                  <a:t>Sorg2</a:t>
                </a:r>
                <a:endParaRPr lang="it-IT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68188" y="2250046"/>
                <a:ext cx="639524" cy="23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dirty="0" smtClean="0"/>
                  <a:t>Sorg1</a:t>
                </a:r>
                <a:endParaRPr lang="it-IT" sz="9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752600" y="2590800"/>
                <a:ext cx="16002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3" idx="1"/>
              </p:cNvCxnSpPr>
              <p:nvPr/>
            </p:nvCxnSpPr>
            <p:spPr>
              <a:xfrm>
                <a:off x="1752600" y="2590800"/>
                <a:ext cx="3146518" cy="47951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9" idx="2"/>
                <a:endCxn id="21" idx="0"/>
              </p:cNvCxnSpPr>
              <p:nvPr/>
            </p:nvCxnSpPr>
            <p:spPr>
              <a:xfrm rot="16200000" flipH="1">
                <a:off x="2455277" y="1998076"/>
                <a:ext cx="1240423" cy="8594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9" idx="2"/>
                <a:endCxn id="23" idx="0"/>
              </p:cNvCxnSpPr>
              <p:nvPr/>
            </p:nvCxnSpPr>
            <p:spPr>
              <a:xfrm rot="16200000" flipH="1">
                <a:off x="3179177" y="1274176"/>
                <a:ext cx="1240423" cy="2307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1" idx="2"/>
                <a:endCxn id="21" idx="0"/>
              </p:cNvCxnSpPr>
              <p:nvPr/>
            </p:nvCxnSpPr>
            <p:spPr>
              <a:xfrm rot="5400000">
                <a:off x="3747062" y="1573075"/>
                <a:ext cx="1233063" cy="17167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1" idx="2"/>
                <a:endCxn id="23" idx="7"/>
              </p:cNvCxnSpPr>
              <p:nvPr/>
            </p:nvCxnSpPr>
            <p:spPr>
              <a:xfrm rot="5400000">
                <a:off x="4486744" y="2335075"/>
                <a:ext cx="1255381" cy="2151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685800" y="2819400"/>
              <a:ext cx="236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96278" y="2903357"/>
              <a:ext cx="762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981200" y="2895599"/>
              <a:ext cx="228600" cy="17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</a:t>
              </a:r>
              <a:endParaRPr lang="it-IT" sz="14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09600" y="43434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u="sng" dirty="0" smtClean="0"/>
              <a:t>Caratteristiche delle sorgenti e dei ricevitori</a:t>
            </a:r>
            <a:endParaRPr lang="it-IT" sz="1400" b="1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0" y="4800600"/>
            <a:ext cx="68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Sorg1</a:t>
            </a:r>
          </a:p>
          <a:p>
            <a:r>
              <a:rPr lang="it-IT" sz="1400" dirty="0" smtClean="0"/>
              <a:t>Sorg2</a:t>
            </a:r>
          </a:p>
          <a:p>
            <a:r>
              <a:rPr lang="it-IT" sz="1400" dirty="0" smtClean="0"/>
              <a:t>Sorg3</a:t>
            </a:r>
            <a:endParaRPr lang="it-IT" sz="1400" dirty="0"/>
          </a:p>
        </p:txBody>
      </p:sp>
      <p:sp>
        <p:nvSpPr>
          <p:cNvPr id="57" name="Right Brace 56"/>
          <p:cNvSpPr/>
          <p:nvPr/>
        </p:nvSpPr>
        <p:spPr>
          <a:xfrm>
            <a:off x="1295400" y="4800600"/>
            <a:ext cx="304800" cy="76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133600" y="51816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62400" y="5029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Sorgenti di tipo audio</a:t>
            </a:r>
            <a:endParaRPr lang="it-IT" dirty="0"/>
          </a:p>
        </p:txBody>
      </p:sp>
      <p:sp>
        <p:nvSpPr>
          <p:cNvPr id="61" name="TextBox 60"/>
          <p:cNvSpPr txBox="1"/>
          <p:nvPr/>
        </p:nvSpPr>
        <p:spPr>
          <a:xfrm>
            <a:off x="685800" y="5791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MIC1</a:t>
            </a:r>
          </a:p>
          <a:p>
            <a:r>
              <a:rPr lang="it-IT" sz="1400" dirty="0" smtClean="0"/>
              <a:t>MIC2</a:t>
            </a:r>
          </a:p>
        </p:txBody>
      </p:sp>
      <p:sp>
        <p:nvSpPr>
          <p:cNvPr id="62" name="Right Brace 61"/>
          <p:cNvSpPr/>
          <p:nvPr/>
        </p:nvSpPr>
        <p:spPr>
          <a:xfrm>
            <a:off x="1295400" y="5867400"/>
            <a:ext cx="152400" cy="381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133600" y="6096000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624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Microfoni (omnidirezionali</a:t>
            </a:r>
            <a:r>
              <a:rPr lang="it-IT" dirty="0" smtClean="0"/>
              <a:t>)</a:t>
            </a:r>
          </a:p>
          <a:p>
            <a:r>
              <a:rPr lang="it-IT" dirty="0" smtClean="0"/>
              <a:t>Freq</a:t>
            </a:r>
            <a:r>
              <a:rPr lang="it-IT" dirty="0" smtClean="0"/>
              <a:t>. </a:t>
            </a:r>
            <a:r>
              <a:rPr lang="it-IT" dirty="0" smtClean="0"/>
              <a:t>di </a:t>
            </a:r>
            <a:r>
              <a:rPr lang="it-IT" dirty="0" smtClean="0"/>
              <a:t>campionamento 8000 kHz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14750</TotalTime>
  <Words>821</Words>
  <Application>Microsoft Office PowerPoint</Application>
  <PresentationFormat>On-screen Show (4:3)</PresentationFormat>
  <Paragraphs>219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BSS with binary masking in TIME-FREQUENCY domain</vt:lpstr>
      <vt:lpstr>Intento delle prove</vt:lpstr>
      <vt:lpstr>Descrizione dell’algortimo</vt:lpstr>
      <vt:lpstr>STFT/ISTFT</vt:lpstr>
      <vt:lpstr>Feature extraction</vt:lpstr>
      <vt:lpstr>Classificazione</vt:lpstr>
      <vt:lpstr>Maschere binarie/Ricostruzione</vt:lpstr>
      <vt:lpstr>Performance</vt:lpstr>
      <vt:lpstr>Geometria delle prove</vt:lpstr>
      <vt:lpstr>Geometria delle prove</vt:lpstr>
      <vt:lpstr>Prima prova</vt:lpstr>
      <vt:lpstr>Problemi Sottodeterminati</vt:lpstr>
      <vt:lpstr>Problemi Sottodeterminati</vt:lpstr>
      <vt:lpstr>Problemi Sottodeterminati</vt:lpstr>
      <vt:lpstr>Problemi Sottodeterminati</vt:lpstr>
      <vt:lpstr>Problemi Sottodeterminati</vt:lpstr>
      <vt:lpstr>Problemi Sottodeterminati</vt:lpstr>
      <vt:lpstr>Spazio delle Features</vt:lpstr>
      <vt:lpstr>Eliminazione del rumore</vt:lpstr>
      <vt:lpstr>Considerazioni Finali</vt:lpstr>
    </vt:vector>
  </TitlesOfParts>
  <Company>Charly&amp;Co.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DECOMPOSIZIONE SVD (Problema del Radiometro)</dc:title>
  <dc:creator>Charly</dc:creator>
  <cp:lastModifiedBy>Charly</cp:lastModifiedBy>
  <cp:revision>254</cp:revision>
  <dcterms:created xsi:type="dcterms:W3CDTF">2009-02-19T14:06:44Z</dcterms:created>
  <dcterms:modified xsi:type="dcterms:W3CDTF">2009-09-14T21:00:11Z</dcterms:modified>
</cp:coreProperties>
</file>