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58" r:id="rId4"/>
    <p:sldId id="259" r:id="rId5"/>
    <p:sldId id="270" r:id="rId6"/>
    <p:sldId id="273" r:id="rId7"/>
    <p:sldId id="300" r:id="rId8"/>
    <p:sldId id="322" r:id="rId9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15" autoAdjust="0"/>
  </p:normalViewPr>
  <p:slideViewPr>
    <p:cSldViewPr>
      <p:cViewPr varScale="1">
        <p:scale>
          <a:sx n="64" d="100"/>
          <a:sy n="64" d="100"/>
        </p:scale>
        <p:origin x="5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57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B0E3564-591C-4926-8078-47E4D5BABD41}" type="datetimeFigureOut">
              <a:rPr lang="fr-CA" smtClean="0"/>
              <a:t>2023-08-09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8F2F6B8-2BEA-4C5B-870A-403D16BCCD8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E37A62B-D874-49AD-8428-CF9C13A65EFA}" type="datetimeFigureOut">
              <a:rPr lang="fr-FR" smtClean="0"/>
              <a:pPr/>
              <a:t>09/08/2023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8753AA1-62D9-48FD-A716-5B1E5B0BD06D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1ACEE-8CD3-4756-86F6-1A2348F62AEC}" type="slidenum">
              <a:rPr lang="fr-CA" smtClean="0">
                <a:latin typeface="Arial" pitchFamily="34" charset="0"/>
              </a:rPr>
              <a:pPr/>
              <a:t>3</a:t>
            </a:fld>
            <a:endParaRPr lang="fr-CA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CA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53AA1-62D9-48FD-A716-5B1E5B0BD06D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023358" y="1"/>
            <a:ext cx="3079117" cy="47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549" tIns="47274" rIns="94549" bIns="47274" anchor="ctr"/>
          <a:lstStyle/>
          <a:p>
            <a:endParaRPr lang="fr-CA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654" y="1"/>
            <a:ext cx="3075811" cy="47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549" tIns="47274" rIns="94549" bIns="47274" anchor="ctr"/>
          <a:lstStyle/>
          <a:p>
            <a:endParaRPr lang="fr-CA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295" y="4898335"/>
            <a:ext cx="6230995" cy="3903973"/>
          </a:xfrm>
          <a:noFill/>
          <a:ln/>
        </p:spPr>
        <p:txBody>
          <a:bodyPr lIns="0" tIns="0" rIns="0" bIns="0"/>
          <a:lstStyle/>
          <a:p>
            <a:pPr defTabSz="461257">
              <a:tabLst>
                <a:tab pos="449766" algn="l"/>
              </a:tabLst>
            </a:pPr>
            <a:endParaRPr lang="fr-FR" dirty="0">
              <a:solidFill>
                <a:srgbClr val="000000"/>
              </a:solidFill>
            </a:endParaRPr>
          </a:p>
          <a:p>
            <a:pPr defTabSz="461257">
              <a:tabLst>
                <a:tab pos="449766" algn="l"/>
              </a:tabLst>
            </a:pPr>
            <a:endParaRPr lang="fr-FR" dirty="0">
              <a:solidFill>
                <a:srgbClr val="000000"/>
              </a:solidFill>
            </a:endParaRPr>
          </a:p>
          <a:p>
            <a:pPr defTabSz="461257">
              <a:tabLst>
                <a:tab pos="449766" algn="l"/>
              </a:tabLst>
            </a:pPr>
            <a:endParaRPr lang="fr-FR" dirty="0">
              <a:solidFill>
                <a:srgbClr val="000000"/>
              </a:solidFill>
            </a:endParaRPr>
          </a:p>
          <a:p>
            <a:pPr defTabSz="461257">
              <a:tabLst>
                <a:tab pos="449766" algn="l"/>
              </a:tabLst>
            </a:pPr>
            <a:endParaRPr lang="fr-FR" dirty="0">
              <a:solidFill>
                <a:srgbClr val="000000"/>
              </a:solidFill>
            </a:endParaRPr>
          </a:p>
          <a:p>
            <a:pPr defTabSz="461257">
              <a:tabLst>
                <a:tab pos="449766" algn="l"/>
              </a:tabLst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34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1650" y="173038"/>
            <a:ext cx="6097588" cy="45720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E4BE-9D90-4B21-8072-37ED80AB2117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EEF5-DB10-4A39-9920-BA446D9EBA1C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0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48DB-C592-4983-B02F-1CEF49601CE7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19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85720" y="6572272"/>
            <a:ext cx="835824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0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413E-BEDF-4EAB-B4E8-EC67E14FC75F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FB7E-B044-400E-816C-EF629AE771D9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72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4AEA-5AD7-49A2-B131-98B04E7C804F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10512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214282" y="6572272"/>
            <a:ext cx="835824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8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6777-07CE-44EC-AFB6-03FEC7F3C1B8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14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14913F-68F8-4746-AC31-463528E92D90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9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DEB0-9016-41F5-AADC-A09DF66E2A96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00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94AEA-5AD7-49A2-B131-98B04E7C804F}" type="datetime1">
              <a:rPr lang="fr-FR" smtClean="0"/>
              <a:pPr/>
              <a:t>09/08/2023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F4990E-3DEB-49B6-B47F-4768F9739EA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ppf.com/site/spip.php?mot44" TargetMode="External"/><Relationship Id="rId2" Type="http://schemas.openxmlformats.org/officeDocument/2006/relationships/hyperlink" Target="https://netbeans.apache.org/kb/docs/ide/java-db.html#_configuring_the_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ppf.com/site/spip.php?mot25" TargetMode="External"/><Relationship Id="rId4" Type="http://schemas.openxmlformats.org/officeDocument/2006/relationships/hyperlink" Target="https://www.leppf.com/site/spip.php?mot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1640" y="2276872"/>
            <a:ext cx="6921545" cy="1673352"/>
          </a:xfrm>
        </p:spPr>
        <p:txBody>
          <a:bodyPr>
            <a:normAutofit/>
          </a:bodyPr>
          <a:lstStyle/>
          <a:p>
            <a:pPr algn="ctr"/>
            <a:r>
              <a:rPr lang="fr-CA" sz="3200" b="1"/>
              <a:t>SGBD et BDD </a:t>
            </a:r>
            <a:endParaRPr lang="fr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920087"/>
            <a:ext cx="5937755" cy="761288"/>
          </a:xfrm>
        </p:spPr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988840"/>
            <a:ext cx="8229600" cy="5143536"/>
          </a:xfrm>
        </p:spPr>
        <p:txBody>
          <a:bodyPr>
            <a:normAutofit/>
          </a:bodyPr>
          <a:lstStyle/>
          <a:p>
            <a:r>
              <a:rPr lang="fr-CA" dirty="0"/>
              <a:t>Chaque organisation a des besoins d'information: </a:t>
            </a:r>
          </a:p>
          <a:p>
            <a:pPr lvl="1"/>
            <a:r>
              <a:rPr lang="fr-CA" dirty="0"/>
              <a:t>Une bibliothèque conserve une liste des membres, des livres, des dates d'échéance, et les amendes. </a:t>
            </a:r>
          </a:p>
          <a:p>
            <a:pPr lvl="1"/>
            <a:r>
              <a:rPr lang="fr-CA" dirty="0"/>
              <a:t>Une entreprise a besoin pour enregistrer des informations sur les employés, les départements et les salaires. Ces informations sont appelées des données. </a:t>
            </a:r>
          </a:p>
          <a:p>
            <a:r>
              <a:rPr lang="fr-CA" dirty="0"/>
              <a:t>Les organisations peuvent stocker ces données sur différents supports et dans différents formats, par exemple, un document :</a:t>
            </a:r>
          </a:p>
          <a:p>
            <a:pPr lvl="1"/>
            <a:r>
              <a:rPr lang="fr-CA" dirty="0"/>
              <a:t>Papier, dans un classeur  </a:t>
            </a:r>
          </a:p>
          <a:p>
            <a:pPr lvl="1"/>
            <a:r>
              <a:rPr lang="fr-CA" dirty="0"/>
              <a:t>électronique :</a:t>
            </a:r>
          </a:p>
          <a:p>
            <a:pPr lvl="2"/>
            <a:r>
              <a:rPr lang="fr-CA" dirty="0"/>
              <a:t> stockées dans des tableurs (Excel par exemple)</a:t>
            </a:r>
          </a:p>
          <a:p>
            <a:pPr lvl="3"/>
            <a:r>
              <a:rPr lang="fr-CA" dirty="0"/>
              <a:t>ou </a:t>
            </a:r>
          </a:p>
          <a:p>
            <a:pPr lvl="2"/>
            <a:r>
              <a:rPr lang="fr-CA" dirty="0"/>
              <a:t>dans des bases de données.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2</a:t>
            </a:fld>
            <a:endParaRPr lang="fr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92257"/>
            <a:ext cx="9901764" cy="112590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dirty="0"/>
              <a:t>Qu'est-ce qu'une base de données (BDD) ?</a:t>
            </a:r>
            <a:endParaRPr lang="fr-CA" sz="36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204864"/>
            <a:ext cx="8572560" cy="308152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CA" sz="2400" dirty="0"/>
              <a:t>En informatique une </a:t>
            </a:r>
            <a:r>
              <a:rPr lang="fr-CA" sz="2400" b="1" u="sng" dirty="0"/>
              <a:t>b</a:t>
            </a:r>
            <a:r>
              <a:rPr lang="fr-CA" sz="2400" dirty="0"/>
              <a:t>ase </a:t>
            </a:r>
            <a:r>
              <a:rPr lang="fr-CA" sz="2400" b="1" u="sng" dirty="0"/>
              <a:t>d</a:t>
            </a:r>
            <a:r>
              <a:rPr lang="fr-CA" sz="2400" dirty="0"/>
              <a:t>e </a:t>
            </a:r>
            <a:r>
              <a:rPr lang="fr-CA" sz="2400" b="1" u="sng" dirty="0"/>
              <a:t>d</a:t>
            </a:r>
            <a:r>
              <a:rPr lang="fr-CA" sz="2400" dirty="0"/>
              <a:t>onnées (BDD ou BD), peut être définie comme suit: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CA" sz="2400" dirty="0"/>
              <a:t>	« une </a:t>
            </a:r>
            <a:r>
              <a:rPr lang="fr-CA" sz="2400" b="1" dirty="0"/>
              <a:t>base de données</a:t>
            </a:r>
            <a:r>
              <a:rPr lang="fr-CA" sz="2400" dirty="0"/>
              <a:t> est un ensemble d'informations organisé et structuré de manière à pouvoir être facilement manipulé et être en mesure de stocker efficacement de très grandes quantités d'informations</a:t>
            </a:r>
            <a:r>
              <a:rPr lang="fr-CA" sz="2400" baseline="30000" dirty="0"/>
              <a:t> »</a:t>
            </a:r>
            <a:endParaRPr lang="fr-CA" sz="2400" dirty="0"/>
          </a:p>
          <a:p>
            <a:pPr>
              <a:buFont typeface="Wingdings" pitchFamily="2" charset="2"/>
              <a:buNone/>
            </a:pPr>
            <a:endParaRPr lang="fr-CA" sz="2400" b="1" dirty="0"/>
          </a:p>
        </p:txBody>
      </p:sp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D2E98-DCF2-4B70-826A-F0007FC788E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908720"/>
            <a:ext cx="2145432" cy="722295"/>
          </a:xfrm>
        </p:spPr>
        <p:txBody>
          <a:bodyPr>
            <a:normAutofit/>
          </a:bodyPr>
          <a:lstStyle/>
          <a:p>
            <a:pPr eaLnBrk="1" hangingPunct="1"/>
            <a:r>
              <a:rPr lang="fr-FR" b="1" dirty="0"/>
              <a:t>SGBD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98235" y="2204864"/>
            <a:ext cx="8572560" cy="243402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/>
              <a:t>Le logiciel qui gère une base de données s'appelle un </a:t>
            </a:r>
            <a:r>
              <a:rPr lang="fr-FR" sz="2400" b="1" u="sng" dirty="0"/>
              <a:t>S</a:t>
            </a:r>
            <a:r>
              <a:rPr lang="fr-FR" sz="2400" dirty="0"/>
              <a:t>ystème de </a:t>
            </a:r>
            <a:r>
              <a:rPr lang="fr-FR" sz="2400" b="1" u="sng" dirty="0"/>
              <a:t>G</a:t>
            </a:r>
            <a:r>
              <a:rPr lang="fr-FR" sz="2400" dirty="0"/>
              <a:t>estion de </a:t>
            </a:r>
            <a:r>
              <a:rPr lang="fr-FR" sz="2400" b="1" u="sng" dirty="0"/>
              <a:t>B</a:t>
            </a:r>
            <a:r>
              <a:rPr lang="fr-FR" sz="2400" dirty="0"/>
              <a:t>ase de </a:t>
            </a:r>
            <a:r>
              <a:rPr lang="fr-FR" sz="2400" b="1" u="sng" dirty="0"/>
              <a:t>D</a:t>
            </a:r>
            <a:r>
              <a:rPr lang="fr-FR" sz="2400" dirty="0"/>
              <a:t>onnées(</a:t>
            </a:r>
            <a:r>
              <a:rPr lang="fr-FR" sz="2400" b="1" dirty="0"/>
              <a:t>SGBD)</a:t>
            </a:r>
            <a:r>
              <a:rPr lang="fr-FR" sz="2400" dirty="0"/>
              <a:t>.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Un SGBD, doit permettre de stocker, modifier et récupérer les données de la BDD. 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 dirty="0"/>
              <a:t>DBMS</a:t>
            </a:r>
            <a:r>
              <a:rPr lang="fr-FR" sz="2400" dirty="0"/>
              <a:t> en anglais, pour </a:t>
            </a:r>
            <a:r>
              <a:rPr lang="fr-FR" sz="2400" b="1" u="sng" dirty="0"/>
              <a:t>D</a:t>
            </a:r>
            <a:r>
              <a:rPr lang="fr-FR" sz="2400" dirty="0"/>
              <a:t>ata </a:t>
            </a:r>
            <a:r>
              <a:rPr lang="fr-FR" sz="2400" b="1" u="sng" dirty="0"/>
              <a:t>B</a:t>
            </a:r>
            <a:r>
              <a:rPr lang="fr-FR" sz="2400" dirty="0"/>
              <a:t>ase </a:t>
            </a:r>
            <a:r>
              <a:rPr lang="fr-FR" sz="2400" b="1" u="sng"/>
              <a:t>M</a:t>
            </a:r>
            <a:r>
              <a:rPr lang="fr-FR" sz="2400"/>
              <a:t>anagement </a:t>
            </a:r>
            <a:r>
              <a:rPr lang="fr-FR" sz="2400" b="1" u="sng"/>
              <a:t>S</a:t>
            </a:r>
            <a:r>
              <a:rPr lang="fr-FR" sz="2400"/>
              <a:t>ystem.</a:t>
            </a:r>
            <a:endParaRPr lang="fr-FR" sz="2400" dirty="0"/>
          </a:p>
          <a:p>
            <a:pPr eaLnBrk="1" hangingPunct="1">
              <a:lnSpc>
                <a:spcPct val="90000"/>
              </a:lnSpc>
            </a:pPr>
            <a:r>
              <a:rPr lang="fr-FR" sz="2400" dirty="0"/>
              <a:t>Il existe plusieurs SGBD sur le marché</a:t>
            </a:r>
          </a:p>
          <a:p>
            <a:pPr eaLnBrk="1" hangingPunct="1">
              <a:lnSpc>
                <a:spcPct val="90000"/>
              </a:lnSpc>
            </a:pPr>
            <a:endParaRPr lang="fr-FR" sz="2400" dirty="0"/>
          </a:p>
        </p:txBody>
      </p:sp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1BC1D5-D02F-428B-94BD-ECDEF559800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038" y="717874"/>
            <a:ext cx="6249923" cy="796908"/>
          </a:xfrm>
        </p:spPr>
        <p:txBody>
          <a:bodyPr>
            <a:noAutofit/>
          </a:bodyPr>
          <a:lstStyle/>
          <a:p>
            <a:r>
              <a:rPr lang="fr-CA" sz="2800" dirty="0"/>
              <a:t>Architecture et fonctionnement d'un SGBDR</a:t>
            </a:r>
          </a:p>
        </p:txBody>
      </p:sp>
      <p:sp>
        <p:nvSpPr>
          <p:cNvPr id="376" name="Espace réservé du contenu 2"/>
          <p:cNvSpPr>
            <a:spLocks noGrp="1"/>
          </p:cNvSpPr>
          <p:nvPr>
            <p:ph idx="1"/>
          </p:nvPr>
        </p:nvSpPr>
        <p:spPr>
          <a:xfrm>
            <a:off x="214282" y="2108742"/>
            <a:ext cx="4899523" cy="4109178"/>
          </a:xfrm>
        </p:spPr>
        <p:txBody>
          <a:bodyPr>
            <a:normAutofit/>
          </a:bodyPr>
          <a:lstStyle/>
          <a:p>
            <a:r>
              <a:rPr lang="fr-CA" dirty="0"/>
              <a:t>Un ordinateur sert de serveur "de base de données"</a:t>
            </a:r>
          </a:p>
          <a:p>
            <a:r>
              <a:rPr lang="fr-CA" dirty="0"/>
              <a:t>Le SGBDR est installé sur ce serveur</a:t>
            </a:r>
          </a:p>
          <a:p>
            <a:r>
              <a:rPr lang="fr-CA" dirty="0"/>
              <a:t>Un logiciel "client" est installé sur un autre ordinateur.</a:t>
            </a:r>
          </a:p>
          <a:p>
            <a:r>
              <a:rPr lang="fr-CA" dirty="0"/>
              <a:t>On saisit des  instructions "SQL" sur le client et on les envoie au serveur de BDD pour qu'il les exécute et nous retourne les informations correspondant à l'instruction SQL.</a:t>
            </a:r>
          </a:p>
          <a:p>
            <a:r>
              <a:rPr lang="fr-CA" dirty="0"/>
              <a:t>Ce fonctionnement reflète l'architecture: </a:t>
            </a:r>
          </a:p>
          <a:p>
            <a:pPr lvl="1"/>
            <a:r>
              <a:rPr lang="fr-CA" b="1" u="sng" dirty="0"/>
              <a:t>client-serveur.</a:t>
            </a:r>
          </a:p>
        </p:txBody>
      </p:sp>
      <p:sp>
        <p:nvSpPr>
          <p:cNvPr id="375" name="Espace réservé du numéro de diapositive 3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5</a:t>
            </a:fld>
            <a:endParaRPr lang="fr-CA"/>
          </a:p>
        </p:txBody>
      </p:sp>
      <p:grpSp>
        <p:nvGrpSpPr>
          <p:cNvPr id="3" name="Groupe 2"/>
          <p:cNvGrpSpPr/>
          <p:nvPr/>
        </p:nvGrpSpPr>
        <p:grpSpPr>
          <a:xfrm>
            <a:off x="5185871" y="1916832"/>
            <a:ext cx="3672409" cy="4278338"/>
            <a:chOff x="700084" y="1131889"/>
            <a:chExt cx="7430650" cy="4446588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370009" y="2605089"/>
              <a:ext cx="5280025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ltGray">
            <a:xfrm>
              <a:off x="5938834" y="1876427"/>
              <a:ext cx="1662112" cy="1030287"/>
            </a:xfrm>
            <a:prstGeom prst="rect">
              <a:avLst/>
            </a:pr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ltGray">
            <a:xfrm>
              <a:off x="5938834" y="1527177"/>
              <a:ext cx="1662112" cy="660400"/>
            </a:xfrm>
            <a:prstGeom prst="ellipse">
              <a:avLst/>
            </a:prstGeom>
            <a:gradFill rotWithShape="0">
              <a:gsLst>
                <a:gs pos="0">
                  <a:srgbClr val="A0A0A0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ltGray">
            <a:xfrm>
              <a:off x="5938834" y="2586039"/>
              <a:ext cx="1662112" cy="660400"/>
            </a:xfrm>
            <a:prstGeom prst="ellipse">
              <a:avLst/>
            </a:prstGeom>
            <a:gradFill rotWithShape="0">
              <a:gsLst>
                <a:gs pos="0">
                  <a:srgbClr val="8E8E8E"/>
                </a:gs>
                <a:gs pos="50000">
                  <a:srgbClr val="B2B2B2"/>
                </a:gs>
                <a:gs pos="100000">
                  <a:srgbClr val="8E8E8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CA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609062" y="1657352"/>
              <a:ext cx="2521672" cy="30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fr-FR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Serveur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ltGray">
            <a:xfrm>
              <a:off x="6181721" y="2306639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ltGray">
            <a:xfrm>
              <a:off x="6611934" y="2306639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ltGray">
            <a:xfrm>
              <a:off x="7038971" y="2306639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ltGray">
            <a:xfrm>
              <a:off x="6183309" y="25781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ltGray">
            <a:xfrm>
              <a:off x="6613521" y="25781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ltGray">
            <a:xfrm>
              <a:off x="7040559" y="25781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ltGray">
            <a:xfrm>
              <a:off x="6613521" y="28448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254" name="Rectangle 254"/>
            <p:cNvSpPr>
              <a:spLocks noChangeArrowheads="1"/>
            </p:cNvSpPr>
            <p:nvPr/>
          </p:nvSpPr>
          <p:spPr bwMode="ltGray">
            <a:xfrm>
              <a:off x="6183309" y="28448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255" name="Rectangle 255"/>
            <p:cNvSpPr>
              <a:spLocks noChangeArrowheads="1"/>
            </p:cNvSpPr>
            <p:nvPr/>
          </p:nvSpPr>
          <p:spPr bwMode="ltGray">
            <a:xfrm>
              <a:off x="7040559" y="2844802"/>
              <a:ext cx="352425" cy="200025"/>
            </a:xfrm>
            <a:prstGeom prst="rect">
              <a:avLst/>
            </a:prstGeom>
            <a:solidFill>
              <a:srgbClr val="990066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256" name="Line 256"/>
            <p:cNvSpPr>
              <a:spLocks noChangeShapeType="1"/>
            </p:cNvSpPr>
            <p:nvPr/>
          </p:nvSpPr>
          <p:spPr bwMode="auto">
            <a:xfrm flipH="1" flipV="1">
              <a:off x="2474909" y="2084389"/>
              <a:ext cx="1714500" cy="51435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57" name="Line 257"/>
            <p:cNvSpPr>
              <a:spLocks noChangeShapeType="1"/>
            </p:cNvSpPr>
            <p:nvPr/>
          </p:nvSpPr>
          <p:spPr bwMode="auto">
            <a:xfrm flipH="1">
              <a:off x="2132009" y="2598739"/>
              <a:ext cx="2038350" cy="6604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58" name="Line 258"/>
            <p:cNvSpPr>
              <a:spLocks noChangeShapeType="1"/>
            </p:cNvSpPr>
            <p:nvPr/>
          </p:nvSpPr>
          <p:spPr bwMode="auto">
            <a:xfrm flipH="1">
              <a:off x="1465259" y="2598739"/>
              <a:ext cx="2762250" cy="203835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sp>
          <p:nvSpPr>
            <p:cNvPr id="259" name="Line 259"/>
            <p:cNvSpPr>
              <a:spLocks noChangeShapeType="1"/>
            </p:cNvSpPr>
            <p:nvPr/>
          </p:nvSpPr>
          <p:spPr bwMode="auto">
            <a:xfrm flipH="1">
              <a:off x="2493959" y="2617789"/>
              <a:ext cx="1695450" cy="200025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CA"/>
            </a:p>
          </p:txBody>
        </p:sp>
        <p:grpSp>
          <p:nvGrpSpPr>
            <p:cNvPr id="260" name="Group 285"/>
            <p:cNvGrpSpPr>
              <a:grpSpLocks/>
            </p:cNvGrpSpPr>
            <p:nvPr/>
          </p:nvGrpSpPr>
          <p:grpSpPr bwMode="auto">
            <a:xfrm>
              <a:off x="700084" y="1700214"/>
              <a:ext cx="1268412" cy="1168400"/>
              <a:chOff x="490" y="1462"/>
              <a:chExt cx="799" cy="736"/>
            </a:xfrm>
          </p:grpSpPr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1158" y="2019"/>
                <a:ext cx="130" cy="65"/>
              </a:xfrm>
              <a:custGeom>
                <a:avLst/>
                <a:gdLst>
                  <a:gd name="T0" fmla="*/ 123 w 130"/>
                  <a:gd name="T1" fmla="*/ 12 h 65"/>
                  <a:gd name="T2" fmla="*/ 42 w 130"/>
                  <a:gd name="T3" fmla="*/ 0 h 65"/>
                  <a:gd name="T4" fmla="*/ 0 w 130"/>
                  <a:gd name="T5" fmla="*/ 33 h 65"/>
                  <a:gd name="T6" fmla="*/ 0 w 130"/>
                  <a:gd name="T7" fmla="*/ 34 h 65"/>
                  <a:gd name="T8" fmla="*/ 0 w 130"/>
                  <a:gd name="T9" fmla="*/ 35 h 65"/>
                  <a:gd name="T10" fmla="*/ 0 w 130"/>
                  <a:gd name="T11" fmla="*/ 37 h 65"/>
                  <a:gd name="T12" fmla="*/ 0 w 130"/>
                  <a:gd name="T13" fmla="*/ 38 h 65"/>
                  <a:gd name="T14" fmla="*/ 0 w 130"/>
                  <a:gd name="T15" fmla="*/ 39 h 65"/>
                  <a:gd name="T16" fmla="*/ 0 w 130"/>
                  <a:gd name="T17" fmla="*/ 40 h 65"/>
                  <a:gd name="T18" fmla="*/ 1 w 130"/>
                  <a:gd name="T19" fmla="*/ 41 h 65"/>
                  <a:gd name="T20" fmla="*/ 6 w 130"/>
                  <a:gd name="T21" fmla="*/ 42 h 65"/>
                  <a:gd name="T22" fmla="*/ 17 w 130"/>
                  <a:gd name="T23" fmla="*/ 45 h 65"/>
                  <a:gd name="T24" fmla="*/ 32 w 130"/>
                  <a:gd name="T25" fmla="*/ 50 h 65"/>
                  <a:gd name="T26" fmla="*/ 49 w 130"/>
                  <a:gd name="T27" fmla="*/ 55 h 65"/>
                  <a:gd name="T28" fmla="*/ 68 w 130"/>
                  <a:gd name="T29" fmla="*/ 59 h 65"/>
                  <a:gd name="T30" fmla="*/ 86 w 130"/>
                  <a:gd name="T31" fmla="*/ 63 h 65"/>
                  <a:gd name="T32" fmla="*/ 99 w 130"/>
                  <a:gd name="T33" fmla="*/ 64 h 65"/>
                  <a:gd name="T34" fmla="*/ 108 w 130"/>
                  <a:gd name="T35" fmla="*/ 63 h 65"/>
                  <a:gd name="T36" fmla="*/ 111 w 130"/>
                  <a:gd name="T37" fmla="*/ 61 h 65"/>
                  <a:gd name="T38" fmla="*/ 113 w 130"/>
                  <a:gd name="T39" fmla="*/ 59 h 65"/>
                  <a:gd name="T40" fmla="*/ 116 w 130"/>
                  <a:gd name="T41" fmla="*/ 57 h 65"/>
                  <a:gd name="T42" fmla="*/ 119 w 130"/>
                  <a:gd name="T43" fmla="*/ 54 h 65"/>
                  <a:gd name="T44" fmla="*/ 121 w 130"/>
                  <a:gd name="T45" fmla="*/ 52 h 65"/>
                  <a:gd name="T46" fmla="*/ 124 w 130"/>
                  <a:gd name="T47" fmla="*/ 49 h 65"/>
                  <a:gd name="T48" fmla="*/ 126 w 130"/>
                  <a:gd name="T49" fmla="*/ 47 h 65"/>
                  <a:gd name="T50" fmla="*/ 127 w 130"/>
                  <a:gd name="T51" fmla="*/ 45 h 65"/>
                  <a:gd name="T52" fmla="*/ 128 w 130"/>
                  <a:gd name="T53" fmla="*/ 39 h 65"/>
                  <a:gd name="T54" fmla="*/ 129 w 130"/>
                  <a:gd name="T55" fmla="*/ 33 h 65"/>
                  <a:gd name="T56" fmla="*/ 128 w 130"/>
                  <a:gd name="T57" fmla="*/ 28 h 65"/>
                  <a:gd name="T58" fmla="*/ 127 w 130"/>
                  <a:gd name="T59" fmla="*/ 22 h 65"/>
                  <a:gd name="T60" fmla="*/ 126 w 130"/>
                  <a:gd name="T61" fmla="*/ 18 h 65"/>
                  <a:gd name="T62" fmla="*/ 124 w 130"/>
                  <a:gd name="T63" fmla="*/ 15 h 65"/>
                  <a:gd name="T64" fmla="*/ 123 w 130"/>
                  <a:gd name="T65" fmla="*/ 12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0"/>
                  <a:gd name="T100" fmla="*/ 0 h 65"/>
                  <a:gd name="T101" fmla="*/ 130 w 130"/>
                  <a:gd name="T102" fmla="*/ 65 h 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0" h="65">
                    <a:moveTo>
                      <a:pt x="123" y="12"/>
                    </a:moveTo>
                    <a:lnTo>
                      <a:pt x="42" y="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1" y="41"/>
                    </a:lnTo>
                    <a:lnTo>
                      <a:pt x="6" y="42"/>
                    </a:lnTo>
                    <a:lnTo>
                      <a:pt x="17" y="45"/>
                    </a:lnTo>
                    <a:lnTo>
                      <a:pt x="32" y="50"/>
                    </a:lnTo>
                    <a:lnTo>
                      <a:pt x="49" y="55"/>
                    </a:lnTo>
                    <a:lnTo>
                      <a:pt x="68" y="59"/>
                    </a:lnTo>
                    <a:lnTo>
                      <a:pt x="86" y="63"/>
                    </a:lnTo>
                    <a:lnTo>
                      <a:pt x="99" y="64"/>
                    </a:lnTo>
                    <a:lnTo>
                      <a:pt x="108" y="63"/>
                    </a:lnTo>
                    <a:lnTo>
                      <a:pt x="111" y="61"/>
                    </a:lnTo>
                    <a:lnTo>
                      <a:pt x="113" y="59"/>
                    </a:lnTo>
                    <a:lnTo>
                      <a:pt x="116" y="57"/>
                    </a:lnTo>
                    <a:lnTo>
                      <a:pt x="119" y="54"/>
                    </a:lnTo>
                    <a:lnTo>
                      <a:pt x="121" y="52"/>
                    </a:lnTo>
                    <a:lnTo>
                      <a:pt x="124" y="49"/>
                    </a:lnTo>
                    <a:lnTo>
                      <a:pt x="126" y="47"/>
                    </a:lnTo>
                    <a:lnTo>
                      <a:pt x="127" y="45"/>
                    </a:lnTo>
                    <a:lnTo>
                      <a:pt x="128" y="39"/>
                    </a:lnTo>
                    <a:lnTo>
                      <a:pt x="129" y="33"/>
                    </a:lnTo>
                    <a:lnTo>
                      <a:pt x="128" y="28"/>
                    </a:lnTo>
                    <a:lnTo>
                      <a:pt x="127" y="22"/>
                    </a:lnTo>
                    <a:lnTo>
                      <a:pt x="126" y="18"/>
                    </a:lnTo>
                    <a:lnTo>
                      <a:pt x="124" y="15"/>
                    </a:lnTo>
                    <a:lnTo>
                      <a:pt x="123" y="1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1165" y="2020"/>
                <a:ext cx="124" cy="59"/>
              </a:xfrm>
              <a:custGeom>
                <a:avLst/>
                <a:gdLst>
                  <a:gd name="T0" fmla="*/ 118 w 124"/>
                  <a:gd name="T1" fmla="*/ 10 h 59"/>
                  <a:gd name="T2" fmla="*/ 40 w 124"/>
                  <a:gd name="T3" fmla="*/ 0 h 59"/>
                  <a:gd name="T4" fmla="*/ 0 w 124"/>
                  <a:gd name="T5" fmla="*/ 30 h 59"/>
                  <a:gd name="T6" fmla="*/ 0 w 124"/>
                  <a:gd name="T7" fmla="*/ 31 h 59"/>
                  <a:gd name="T8" fmla="*/ 0 w 124"/>
                  <a:gd name="T9" fmla="*/ 32 h 59"/>
                  <a:gd name="T10" fmla="*/ 0 w 124"/>
                  <a:gd name="T11" fmla="*/ 33 h 59"/>
                  <a:gd name="T12" fmla="*/ 0 w 124"/>
                  <a:gd name="T13" fmla="*/ 34 h 59"/>
                  <a:gd name="T14" fmla="*/ 0 w 124"/>
                  <a:gd name="T15" fmla="*/ 35 h 59"/>
                  <a:gd name="T16" fmla="*/ 0 w 124"/>
                  <a:gd name="T17" fmla="*/ 36 h 59"/>
                  <a:gd name="T18" fmla="*/ 1 w 124"/>
                  <a:gd name="T19" fmla="*/ 36 h 59"/>
                  <a:gd name="T20" fmla="*/ 5 w 124"/>
                  <a:gd name="T21" fmla="*/ 38 h 59"/>
                  <a:gd name="T22" fmla="*/ 16 w 124"/>
                  <a:gd name="T23" fmla="*/ 40 h 59"/>
                  <a:gd name="T24" fmla="*/ 31 w 124"/>
                  <a:gd name="T25" fmla="*/ 44 h 59"/>
                  <a:gd name="T26" fmla="*/ 47 w 124"/>
                  <a:gd name="T27" fmla="*/ 49 h 59"/>
                  <a:gd name="T28" fmla="*/ 65 w 124"/>
                  <a:gd name="T29" fmla="*/ 53 h 59"/>
                  <a:gd name="T30" fmla="*/ 82 w 124"/>
                  <a:gd name="T31" fmla="*/ 56 h 59"/>
                  <a:gd name="T32" fmla="*/ 95 w 124"/>
                  <a:gd name="T33" fmla="*/ 58 h 59"/>
                  <a:gd name="T34" fmla="*/ 103 w 124"/>
                  <a:gd name="T35" fmla="*/ 56 h 59"/>
                  <a:gd name="T36" fmla="*/ 106 w 124"/>
                  <a:gd name="T37" fmla="*/ 55 h 59"/>
                  <a:gd name="T38" fmla="*/ 109 w 124"/>
                  <a:gd name="T39" fmla="*/ 53 h 59"/>
                  <a:gd name="T40" fmla="*/ 111 w 124"/>
                  <a:gd name="T41" fmla="*/ 51 h 59"/>
                  <a:gd name="T42" fmla="*/ 114 w 124"/>
                  <a:gd name="T43" fmla="*/ 49 h 59"/>
                  <a:gd name="T44" fmla="*/ 116 w 124"/>
                  <a:gd name="T45" fmla="*/ 46 h 59"/>
                  <a:gd name="T46" fmla="*/ 119 w 124"/>
                  <a:gd name="T47" fmla="*/ 44 h 59"/>
                  <a:gd name="T48" fmla="*/ 120 w 124"/>
                  <a:gd name="T49" fmla="*/ 42 h 59"/>
                  <a:gd name="T50" fmla="*/ 121 w 124"/>
                  <a:gd name="T51" fmla="*/ 40 h 59"/>
                  <a:gd name="T52" fmla="*/ 123 w 124"/>
                  <a:gd name="T53" fmla="*/ 35 h 59"/>
                  <a:gd name="T54" fmla="*/ 123 w 124"/>
                  <a:gd name="T55" fmla="*/ 30 h 59"/>
                  <a:gd name="T56" fmla="*/ 123 w 124"/>
                  <a:gd name="T57" fmla="*/ 24 h 59"/>
                  <a:gd name="T58" fmla="*/ 122 w 124"/>
                  <a:gd name="T59" fmla="*/ 20 h 59"/>
                  <a:gd name="T60" fmla="*/ 120 w 124"/>
                  <a:gd name="T61" fmla="*/ 16 h 59"/>
                  <a:gd name="T62" fmla="*/ 119 w 124"/>
                  <a:gd name="T63" fmla="*/ 13 h 59"/>
                  <a:gd name="T64" fmla="*/ 118 w 124"/>
                  <a:gd name="T65" fmla="*/ 11 h 59"/>
                  <a:gd name="T66" fmla="*/ 118 w 124"/>
                  <a:gd name="T67" fmla="*/ 10 h 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4"/>
                  <a:gd name="T103" fmla="*/ 0 h 59"/>
                  <a:gd name="T104" fmla="*/ 124 w 124"/>
                  <a:gd name="T105" fmla="*/ 59 h 5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4" h="59">
                    <a:moveTo>
                      <a:pt x="118" y="10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1" y="36"/>
                    </a:lnTo>
                    <a:lnTo>
                      <a:pt x="5" y="38"/>
                    </a:lnTo>
                    <a:lnTo>
                      <a:pt x="16" y="40"/>
                    </a:lnTo>
                    <a:lnTo>
                      <a:pt x="31" y="44"/>
                    </a:lnTo>
                    <a:lnTo>
                      <a:pt x="47" y="49"/>
                    </a:lnTo>
                    <a:lnTo>
                      <a:pt x="65" y="53"/>
                    </a:lnTo>
                    <a:lnTo>
                      <a:pt x="82" y="56"/>
                    </a:lnTo>
                    <a:lnTo>
                      <a:pt x="95" y="58"/>
                    </a:lnTo>
                    <a:lnTo>
                      <a:pt x="103" y="56"/>
                    </a:lnTo>
                    <a:lnTo>
                      <a:pt x="106" y="55"/>
                    </a:lnTo>
                    <a:lnTo>
                      <a:pt x="109" y="53"/>
                    </a:lnTo>
                    <a:lnTo>
                      <a:pt x="111" y="51"/>
                    </a:lnTo>
                    <a:lnTo>
                      <a:pt x="114" y="49"/>
                    </a:lnTo>
                    <a:lnTo>
                      <a:pt x="116" y="46"/>
                    </a:lnTo>
                    <a:lnTo>
                      <a:pt x="119" y="44"/>
                    </a:lnTo>
                    <a:lnTo>
                      <a:pt x="120" y="42"/>
                    </a:lnTo>
                    <a:lnTo>
                      <a:pt x="121" y="40"/>
                    </a:lnTo>
                    <a:lnTo>
                      <a:pt x="123" y="35"/>
                    </a:lnTo>
                    <a:lnTo>
                      <a:pt x="123" y="30"/>
                    </a:lnTo>
                    <a:lnTo>
                      <a:pt x="123" y="24"/>
                    </a:lnTo>
                    <a:lnTo>
                      <a:pt x="122" y="20"/>
                    </a:lnTo>
                    <a:lnTo>
                      <a:pt x="120" y="16"/>
                    </a:lnTo>
                    <a:lnTo>
                      <a:pt x="119" y="13"/>
                    </a:lnTo>
                    <a:lnTo>
                      <a:pt x="118" y="11"/>
                    </a:lnTo>
                    <a:lnTo>
                      <a:pt x="118" y="10"/>
                    </a:lnTo>
                  </a:path>
                </a:pathLst>
              </a:custGeom>
              <a:solidFill>
                <a:srgbClr val="86868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3" name="Freeform 262"/>
              <p:cNvSpPr>
                <a:spLocks/>
              </p:cNvSpPr>
              <p:nvPr/>
            </p:nvSpPr>
            <p:spPr bwMode="auto">
              <a:xfrm>
                <a:off x="1167" y="2007"/>
                <a:ext cx="121" cy="60"/>
              </a:xfrm>
              <a:custGeom>
                <a:avLst/>
                <a:gdLst>
                  <a:gd name="T0" fmla="*/ 80 w 121"/>
                  <a:gd name="T1" fmla="*/ 1 h 60"/>
                  <a:gd name="T2" fmla="*/ 71 w 121"/>
                  <a:gd name="T3" fmla="*/ 0 h 60"/>
                  <a:gd name="T4" fmla="*/ 62 w 121"/>
                  <a:gd name="T5" fmla="*/ 0 h 60"/>
                  <a:gd name="T6" fmla="*/ 55 w 121"/>
                  <a:gd name="T7" fmla="*/ 0 h 60"/>
                  <a:gd name="T8" fmla="*/ 48 w 121"/>
                  <a:gd name="T9" fmla="*/ 1 h 60"/>
                  <a:gd name="T10" fmla="*/ 43 w 121"/>
                  <a:gd name="T11" fmla="*/ 3 h 60"/>
                  <a:gd name="T12" fmla="*/ 40 w 121"/>
                  <a:gd name="T13" fmla="*/ 5 h 60"/>
                  <a:gd name="T14" fmla="*/ 37 w 121"/>
                  <a:gd name="T15" fmla="*/ 7 h 60"/>
                  <a:gd name="T16" fmla="*/ 0 w 121"/>
                  <a:gd name="T17" fmla="*/ 37 h 60"/>
                  <a:gd name="T18" fmla="*/ 0 w 121"/>
                  <a:gd name="T19" fmla="*/ 40 h 60"/>
                  <a:gd name="T20" fmla="*/ 2 w 121"/>
                  <a:gd name="T21" fmla="*/ 39 h 60"/>
                  <a:gd name="T22" fmla="*/ 6 w 121"/>
                  <a:gd name="T23" fmla="*/ 38 h 60"/>
                  <a:gd name="T24" fmla="*/ 11 w 121"/>
                  <a:gd name="T25" fmla="*/ 36 h 60"/>
                  <a:gd name="T26" fmla="*/ 17 w 121"/>
                  <a:gd name="T27" fmla="*/ 35 h 60"/>
                  <a:gd name="T28" fmla="*/ 23 w 121"/>
                  <a:gd name="T29" fmla="*/ 35 h 60"/>
                  <a:gd name="T30" fmla="*/ 30 w 121"/>
                  <a:gd name="T31" fmla="*/ 35 h 60"/>
                  <a:gd name="T32" fmla="*/ 39 w 121"/>
                  <a:gd name="T33" fmla="*/ 37 h 60"/>
                  <a:gd name="T34" fmla="*/ 49 w 121"/>
                  <a:gd name="T35" fmla="*/ 40 h 60"/>
                  <a:gd name="T36" fmla="*/ 58 w 121"/>
                  <a:gd name="T37" fmla="*/ 43 h 60"/>
                  <a:gd name="T38" fmla="*/ 64 w 121"/>
                  <a:gd name="T39" fmla="*/ 46 h 60"/>
                  <a:gd name="T40" fmla="*/ 69 w 121"/>
                  <a:gd name="T41" fmla="*/ 49 h 60"/>
                  <a:gd name="T42" fmla="*/ 74 w 121"/>
                  <a:gd name="T43" fmla="*/ 51 h 60"/>
                  <a:gd name="T44" fmla="*/ 77 w 121"/>
                  <a:gd name="T45" fmla="*/ 53 h 60"/>
                  <a:gd name="T46" fmla="*/ 80 w 121"/>
                  <a:gd name="T47" fmla="*/ 54 h 60"/>
                  <a:gd name="T48" fmla="*/ 84 w 121"/>
                  <a:gd name="T49" fmla="*/ 56 h 60"/>
                  <a:gd name="T50" fmla="*/ 100 w 121"/>
                  <a:gd name="T51" fmla="*/ 59 h 60"/>
                  <a:gd name="T52" fmla="*/ 110 w 121"/>
                  <a:gd name="T53" fmla="*/ 57 h 60"/>
                  <a:gd name="T54" fmla="*/ 117 w 121"/>
                  <a:gd name="T55" fmla="*/ 52 h 60"/>
                  <a:gd name="T56" fmla="*/ 120 w 121"/>
                  <a:gd name="T57" fmla="*/ 45 h 60"/>
                  <a:gd name="T58" fmla="*/ 120 w 121"/>
                  <a:gd name="T59" fmla="*/ 37 h 60"/>
                  <a:gd name="T60" fmla="*/ 119 w 121"/>
                  <a:gd name="T61" fmla="*/ 29 h 60"/>
                  <a:gd name="T62" fmla="*/ 117 w 121"/>
                  <a:gd name="T63" fmla="*/ 23 h 60"/>
                  <a:gd name="T64" fmla="*/ 115 w 121"/>
                  <a:gd name="T65" fmla="*/ 20 h 60"/>
                  <a:gd name="T66" fmla="*/ 114 w 121"/>
                  <a:gd name="T67" fmla="*/ 19 h 60"/>
                  <a:gd name="T68" fmla="*/ 112 w 121"/>
                  <a:gd name="T69" fmla="*/ 18 h 60"/>
                  <a:gd name="T70" fmla="*/ 109 w 121"/>
                  <a:gd name="T71" fmla="*/ 15 h 60"/>
                  <a:gd name="T72" fmla="*/ 106 w 121"/>
                  <a:gd name="T73" fmla="*/ 13 h 60"/>
                  <a:gd name="T74" fmla="*/ 101 w 121"/>
                  <a:gd name="T75" fmla="*/ 10 h 60"/>
                  <a:gd name="T76" fmla="*/ 96 w 121"/>
                  <a:gd name="T77" fmla="*/ 7 h 60"/>
                  <a:gd name="T78" fmla="*/ 89 w 121"/>
                  <a:gd name="T79" fmla="*/ 4 h 60"/>
                  <a:gd name="T80" fmla="*/ 80 w 121"/>
                  <a:gd name="T81" fmla="*/ 1 h 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1"/>
                  <a:gd name="T124" fmla="*/ 0 h 60"/>
                  <a:gd name="T125" fmla="*/ 121 w 121"/>
                  <a:gd name="T126" fmla="*/ 60 h 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1" h="60">
                    <a:moveTo>
                      <a:pt x="80" y="1"/>
                    </a:moveTo>
                    <a:lnTo>
                      <a:pt x="71" y="0"/>
                    </a:lnTo>
                    <a:lnTo>
                      <a:pt x="62" y="0"/>
                    </a:lnTo>
                    <a:lnTo>
                      <a:pt x="55" y="0"/>
                    </a:lnTo>
                    <a:lnTo>
                      <a:pt x="48" y="1"/>
                    </a:lnTo>
                    <a:lnTo>
                      <a:pt x="43" y="3"/>
                    </a:lnTo>
                    <a:lnTo>
                      <a:pt x="40" y="5"/>
                    </a:lnTo>
                    <a:lnTo>
                      <a:pt x="37" y="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2" y="39"/>
                    </a:lnTo>
                    <a:lnTo>
                      <a:pt x="6" y="38"/>
                    </a:lnTo>
                    <a:lnTo>
                      <a:pt x="11" y="36"/>
                    </a:lnTo>
                    <a:lnTo>
                      <a:pt x="17" y="35"/>
                    </a:lnTo>
                    <a:lnTo>
                      <a:pt x="23" y="35"/>
                    </a:lnTo>
                    <a:lnTo>
                      <a:pt x="30" y="35"/>
                    </a:lnTo>
                    <a:lnTo>
                      <a:pt x="39" y="37"/>
                    </a:lnTo>
                    <a:lnTo>
                      <a:pt x="49" y="40"/>
                    </a:lnTo>
                    <a:lnTo>
                      <a:pt x="58" y="43"/>
                    </a:lnTo>
                    <a:lnTo>
                      <a:pt x="64" y="46"/>
                    </a:lnTo>
                    <a:lnTo>
                      <a:pt x="69" y="49"/>
                    </a:lnTo>
                    <a:lnTo>
                      <a:pt x="74" y="51"/>
                    </a:lnTo>
                    <a:lnTo>
                      <a:pt x="77" y="53"/>
                    </a:lnTo>
                    <a:lnTo>
                      <a:pt x="80" y="54"/>
                    </a:lnTo>
                    <a:lnTo>
                      <a:pt x="84" y="56"/>
                    </a:lnTo>
                    <a:lnTo>
                      <a:pt x="100" y="59"/>
                    </a:lnTo>
                    <a:lnTo>
                      <a:pt x="110" y="57"/>
                    </a:lnTo>
                    <a:lnTo>
                      <a:pt x="117" y="52"/>
                    </a:lnTo>
                    <a:lnTo>
                      <a:pt x="120" y="45"/>
                    </a:lnTo>
                    <a:lnTo>
                      <a:pt x="120" y="37"/>
                    </a:lnTo>
                    <a:lnTo>
                      <a:pt x="119" y="29"/>
                    </a:lnTo>
                    <a:lnTo>
                      <a:pt x="117" y="23"/>
                    </a:lnTo>
                    <a:lnTo>
                      <a:pt x="115" y="20"/>
                    </a:lnTo>
                    <a:lnTo>
                      <a:pt x="114" y="19"/>
                    </a:lnTo>
                    <a:lnTo>
                      <a:pt x="112" y="18"/>
                    </a:lnTo>
                    <a:lnTo>
                      <a:pt x="109" y="15"/>
                    </a:lnTo>
                    <a:lnTo>
                      <a:pt x="106" y="13"/>
                    </a:lnTo>
                    <a:lnTo>
                      <a:pt x="101" y="10"/>
                    </a:lnTo>
                    <a:lnTo>
                      <a:pt x="96" y="7"/>
                    </a:lnTo>
                    <a:lnTo>
                      <a:pt x="89" y="4"/>
                    </a:lnTo>
                    <a:lnTo>
                      <a:pt x="80" y="1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4" name="Freeform 263"/>
              <p:cNvSpPr>
                <a:spLocks/>
              </p:cNvSpPr>
              <p:nvPr/>
            </p:nvSpPr>
            <p:spPr bwMode="auto">
              <a:xfrm>
                <a:off x="1011" y="1911"/>
                <a:ext cx="197" cy="137"/>
              </a:xfrm>
              <a:custGeom>
                <a:avLst/>
                <a:gdLst>
                  <a:gd name="T0" fmla="*/ 173 w 197"/>
                  <a:gd name="T1" fmla="*/ 130 h 137"/>
                  <a:gd name="T2" fmla="*/ 160 w 197"/>
                  <a:gd name="T3" fmla="*/ 124 h 137"/>
                  <a:gd name="T4" fmla="*/ 145 w 197"/>
                  <a:gd name="T5" fmla="*/ 113 h 137"/>
                  <a:gd name="T6" fmla="*/ 137 w 197"/>
                  <a:gd name="T7" fmla="*/ 102 h 137"/>
                  <a:gd name="T8" fmla="*/ 147 w 197"/>
                  <a:gd name="T9" fmla="*/ 91 h 137"/>
                  <a:gd name="T10" fmla="*/ 167 w 197"/>
                  <a:gd name="T11" fmla="*/ 87 h 137"/>
                  <a:gd name="T12" fmla="*/ 186 w 197"/>
                  <a:gd name="T13" fmla="*/ 82 h 137"/>
                  <a:gd name="T14" fmla="*/ 196 w 197"/>
                  <a:gd name="T15" fmla="*/ 73 h 137"/>
                  <a:gd name="T16" fmla="*/ 188 w 197"/>
                  <a:gd name="T17" fmla="*/ 57 h 137"/>
                  <a:gd name="T18" fmla="*/ 174 w 197"/>
                  <a:gd name="T19" fmla="*/ 44 h 137"/>
                  <a:gd name="T20" fmla="*/ 156 w 197"/>
                  <a:gd name="T21" fmla="*/ 36 h 137"/>
                  <a:gd name="T22" fmla="*/ 139 w 197"/>
                  <a:gd name="T23" fmla="*/ 32 h 137"/>
                  <a:gd name="T24" fmla="*/ 116 w 197"/>
                  <a:gd name="T25" fmla="*/ 32 h 137"/>
                  <a:gd name="T26" fmla="*/ 90 w 197"/>
                  <a:gd name="T27" fmla="*/ 34 h 137"/>
                  <a:gd name="T28" fmla="*/ 70 w 197"/>
                  <a:gd name="T29" fmla="*/ 34 h 137"/>
                  <a:gd name="T30" fmla="*/ 50 w 197"/>
                  <a:gd name="T31" fmla="*/ 27 h 137"/>
                  <a:gd name="T32" fmla="*/ 27 w 197"/>
                  <a:gd name="T33" fmla="*/ 14 h 137"/>
                  <a:gd name="T34" fmla="*/ 13 w 197"/>
                  <a:gd name="T35" fmla="*/ 4 h 137"/>
                  <a:gd name="T36" fmla="*/ 6 w 197"/>
                  <a:gd name="T37" fmla="*/ 0 h 137"/>
                  <a:gd name="T38" fmla="*/ 0 w 197"/>
                  <a:gd name="T39" fmla="*/ 3 h 137"/>
                  <a:gd name="T40" fmla="*/ 43 w 197"/>
                  <a:gd name="T41" fmla="*/ 29 h 137"/>
                  <a:gd name="T42" fmla="*/ 59 w 197"/>
                  <a:gd name="T43" fmla="*/ 36 h 137"/>
                  <a:gd name="T44" fmla="*/ 74 w 197"/>
                  <a:gd name="T45" fmla="*/ 39 h 137"/>
                  <a:gd name="T46" fmla="*/ 90 w 197"/>
                  <a:gd name="T47" fmla="*/ 39 h 137"/>
                  <a:gd name="T48" fmla="*/ 102 w 197"/>
                  <a:gd name="T49" fmla="*/ 38 h 137"/>
                  <a:gd name="T50" fmla="*/ 108 w 197"/>
                  <a:gd name="T51" fmla="*/ 37 h 137"/>
                  <a:gd name="T52" fmla="*/ 113 w 197"/>
                  <a:gd name="T53" fmla="*/ 37 h 137"/>
                  <a:gd name="T54" fmla="*/ 121 w 197"/>
                  <a:gd name="T55" fmla="*/ 36 h 137"/>
                  <a:gd name="T56" fmla="*/ 130 w 197"/>
                  <a:gd name="T57" fmla="*/ 36 h 137"/>
                  <a:gd name="T58" fmla="*/ 145 w 197"/>
                  <a:gd name="T59" fmla="*/ 38 h 137"/>
                  <a:gd name="T60" fmla="*/ 162 w 197"/>
                  <a:gd name="T61" fmla="*/ 44 h 137"/>
                  <a:gd name="T62" fmla="*/ 178 w 197"/>
                  <a:gd name="T63" fmla="*/ 54 h 137"/>
                  <a:gd name="T64" fmla="*/ 186 w 197"/>
                  <a:gd name="T65" fmla="*/ 67 h 137"/>
                  <a:gd name="T66" fmla="*/ 188 w 197"/>
                  <a:gd name="T67" fmla="*/ 72 h 137"/>
                  <a:gd name="T68" fmla="*/ 185 w 197"/>
                  <a:gd name="T69" fmla="*/ 75 h 137"/>
                  <a:gd name="T70" fmla="*/ 178 w 197"/>
                  <a:gd name="T71" fmla="*/ 78 h 137"/>
                  <a:gd name="T72" fmla="*/ 166 w 197"/>
                  <a:gd name="T73" fmla="*/ 81 h 137"/>
                  <a:gd name="T74" fmla="*/ 157 w 197"/>
                  <a:gd name="T75" fmla="*/ 83 h 137"/>
                  <a:gd name="T76" fmla="*/ 148 w 197"/>
                  <a:gd name="T77" fmla="*/ 85 h 137"/>
                  <a:gd name="T78" fmla="*/ 139 w 197"/>
                  <a:gd name="T79" fmla="*/ 88 h 137"/>
                  <a:gd name="T80" fmla="*/ 133 w 197"/>
                  <a:gd name="T81" fmla="*/ 92 h 137"/>
                  <a:gd name="T82" fmla="*/ 130 w 197"/>
                  <a:gd name="T83" fmla="*/ 96 h 137"/>
                  <a:gd name="T84" fmla="*/ 130 w 197"/>
                  <a:gd name="T85" fmla="*/ 99 h 137"/>
                  <a:gd name="T86" fmla="*/ 130 w 197"/>
                  <a:gd name="T87" fmla="*/ 103 h 137"/>
                  <a:gd name="T88" fmla="*/ 130 w 197"/>
                  <a:gd name="T89" fmla="*/ 106 h 137"/>
                  <a:gd name="T90" fmla="*/ 138 w 197"/>
                  <a:gd name="T91" fmla="*/ 116 h 137"/>
                  <a:gd name="T92" fmla="*/ 152 w 197"/>
                  <a:gd name="T93" fmla="*/ 126 h 137"/>
                  <a:gd name="T94" fmla="*/ 164 w 197"/>
                  <a:gd name="T95" fmla="*/ 133 h 137"/>
                  <a:gd name="T96" fmla="*/ 171 w 197"/>
                  <a:gd name="T97" fmla="*/ 136 h 13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7"/>
                  <a:gd name="T148" fmla="*/ 0 h 137"/>
                  <a:gd name="T149" fmla="*/ 197 w 197"/>
                  <a:gd name="T150" fmla="*/ 137 h 13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7" h="137">
                    <a:moveTo>
                      <a:pt x="174" y="131"/>
                    </a:moveTo>
                    <a:lnTo>
                      <a:pt x="173" y="130"/>
                    </a:lnTo>
                    <a:lnTo>
                      <a:pt x="167" y="128"/>
                    </a:lnTo>
                    <a:lnTo>
                      <a:pt x="160" y="124"/>
                    </a:lnTo>
                    <a:lnTo>
                      <a:pt x="152" y="119"/>
                    </a:lnTo>
                    <a:lnTo>
                      <a:pt x="145" y="113"/>
                    </a:lnTo>
                    <a:lnTo>
                      <a:pt x="139" y="108"/>
                    </a:lnTo>
                    <a:lnTo>
                      <a:pt x="137" y="102"/>
                    </a:lnTo>
                    <a:lnTo>
                      <a:pt x="140" y="96"/>
                    </a:lnTo>
                    <a:lnTo>
                      <a:pt x="147" y="91"/>
                    </a:lnTo>
                    <a:lnTo>
                      <a:pt x="156" y="89"/>
                    </a:lnTo>
                    <a:lnTo>
                      <a:pt x="167" y="87"/>
                    </a:lnTo>
                    <a:lnTo>
                      <a:pt x="177" y="85"/>
                    </a:lnTo>
                    <a:lnTo>
                      <a:pt x="186" y="82"/>
                    </a:lnTo>
                    <a:lnTo>
                      <a:pt x="193" y="78"/>
                    </a:lnTo>
                    <a:lnTo>
                      <a:pt x="196" y="73"/>
                    </a:lnTo>
                    <a:lnTo>
                      <a:pt x="194" y="66"/>
                    </a:lnTo>
                    <a:lnTo>
                      <a:pt x="188" y="57"/>
                    </a:lnTo>
                    <a:lnTo>
                      <a:pt x="181" y="50"/>
                    </a:lnTo>
                    <a:lnTo>
                      <a:pt x="174" y="44"/>
                    </a:lnTo>
                    <a:lnTo>
                      <a:pt x="165" y="39"/>
                    </a:lnTo>
                    <a:lnTo>
                      <a:pt x="156" y="36"/>
                    </a:lnTo>
                    <a:lnTo>
                      <a:pt x="148" y="33"/>
                    </a:lnTo>
                    <a:lnTo>
                      <a:pt x="139" y="32"/>
                    </a:lnTo>
                    <a:lnTo>
                      <a:pt x="132" y="31"/>
                    </a:lnTo>
                    <a:lnTo>
                      <a:pt x="116" y="32"/>
                    </a:lnTo>
                    <a:lnTo>
                      <a:pt x="103" y="33"/>
                    </a:lnTo>
                    <a:lnTo>
                      <a:pt x="90" y="34"/>
                    </a:lnTo>
                    <a:lnTo>
                      <a:pt x="80" y="34"/>
                    </a:lnTo>
                    <a:lnTo>
                      <a:pt x="70" y="34"/>
                    </a:lnTo>
                    <a:lnTo>
                      <a:pt x="61" y="31"/>
                    </a:lnTo>
                    <a:lnTo>
                      <a:pt x="50" y="27"/>
                    </a:lnTo>
                    <a:lnTo>
                      <a:pt x="39" y="21"/>
                    </a:lnTo>
                    <a:lnTo>
                      <a:pt x="27" y="14"/>
                    </a:lnTo>
                    <a:lnTo>
                      <a:pt x="19" y="8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3" y="24"/>
                    </a:lnTo>
                    <a:lnTo>
                      <a:pt x="43" y="29"/>
                    </a:lnTo>
                    <a:lnTo>
                      <a:pt x="51" y="34"/>
                    </a:lnTo>
                    <a:lnTo>
                      <a:pt x="59" y="36"/>
                    </a:lnTo>
                    <a:lnTo>
                      <a:pt x="67" y="38"/>
                    </a:lnTo>
                    <a:lnTo>
                      <a:pt x="74" y="39"/>
                    </a:lnTo>
                    <a:lnTo>
                      <a:pt x="82" y="39"/>
                    </a:lnTo>
                    <a:lnTo>
                      <a:pt x="90" y="39"/>
                    </a:lnTo>
                    <a:lnTo>
                      <a:pt x="98" y="38"/>
                    </a:lnTo>
                    <a:lnTo>
                      <a:pt x="102" y="38"/>
                    </a:lnTo>
                    <a:lnTo>
                      <a:pt x="105" y="38"/>
                    </a:lnTo>
                    <a:lnTo>
                      <a:pt x="108" y="37"/>
                    </a:lnTo>
                    <a:lnTo>
                      <a:pt x="110" y="37"/>
                    </a:lnTo>
                    <a:lnTo>
                      <a:pt x="113" y="37"/>
                    </a:lnTo>
                    <a:lnTo>
                      <a:pt x="117" y="37"/>
                    </a:lnTo>
                    <a:lnTo>
                      <a:pt x="121" y="36"/>
                    </a:lnTo>
                    <a:lnTo>
                      <a:pt x="126" y="36"/>
                    </a:lnTo>
                    <a:lnTo>
                      <a:pt x="130" y="36"/>
                    </a:lnTo>
                    <a:lnTo>
                      <a:pt x="137" y="37"/>
                    </a:lnTo>
                    <a:lnTo>
                      <a:pt x="145" y="38"/>
                    </a:lnTo>
                    <a:lnTo>
                      <a:pt x="153" y="41"/>
                    </a:lnTo>
                    <a:lnTo>
                      <a:pt x="162" y="44"/>
                    </a:lnTo>
                    <a:lnTo>
                      <a:pt x="171" y="48"/>
                    </a:lnTo>
                    <a:lnTo>
                      <a:pt x="178" y="54"/>
                    </a:lnTo>
                    <a:lnTo>
                      <a:pt x="184" y="63"/>
                    </a:lnTo>
                    <a:lnTo>
                      <a:pt x="186" y="67"/>
                    </a:lnTo>
                    <a:lnTo>
                      <a:pt x="188" y="69"/>
                    </a:lnTo>
                    <a:lnTo>
                      <a:pt x="188" y="72"/>
                    </a:lnTo>
                    <a:lnTo>
                      <a:pt x="187" y="74"/>
                    </a:lnTo>
                    <a:lnTo>
                      <a:pt x="185" y="75"/>
                    </a:lnTo>
                    <a:lnTo>
                      <a:pt x="182" y="77"/>
                    </a:lnTo>
                    <a:lnTo>
                      <a:pt x="178" y="78"/>
                    </a:lnTo>
                    <a:lnTo>
                      <a:pt x="173" y="79"/>
                    </a:lnTo>
                    <a:lnTo>
                      <a:pt x="166" y="81"/>
                    </a:lnTo>
                    <a:lnTo>
                      <a:pt x="161" y="82"/>
                    </a:lnTo>
                    <a:lnTo>
                      <a:pt x="157" y="83"/>
                    </a:lnTo>
                    <a:lnTo>
                      <a:pt x="152" y="84"/>
                    </a:lnTo>
                    <a:lnTo>
                      <a:pt x="148" y="85"/>
                    </a:lnTo>
                    <a:lnTo>
                      <a:pt x="144" y="87"/>
                    </a:lnTo>
                    <a:lnTo>
                      <a:pt x="139" y="88"/>
                    </a:lnTo>
                    <a:lnTo>
                      <a:pt x="136" y="90"/>
                    </a:lnTo>
                    <a:lnTo>
                      <a:pt x="133" y="92"/>
                    </a:lnTo>
                    <a:lnTo>
                      <a:pt x="131" y="94"/>
                    </a:lnTo>
                    <a:lnTo>
                      <a:pt x="130" y="96"/>
                    </a:lnTo>
                    <a:lnTo>
                      <a:pt x="130" y="97"/>
                    </a:lnTo>
                    <a:lnTo>
                      <a:pt x="130" y="99"/>
                    </a:lnTo>
                    <a:lnTo>
                      <a:pt x="129" y="101"/>
                    </a:lnTo>
                    <a:lnTo>
                      <a:pt x="130" y="103"/>
                    </a:lnTo>
                    <a:lnTo>
                      <a:pt x="130" y="105"/>
                    </a:lnTo>
                    <a:lnTo>
                      <a:pt x="130" y="106"/>
                    </a:lnTo>
                    <a:lnTo>
                      <a:pt x="133" y="112"/>
                    </a:lnTo>
                    <a:lnTo>
                      <a:pt x="138" y="116"/>
                    </a:lnTo>
                    <a:lnTo>
                      <a:pt x="145" y="121"/>
                    </a:lnTo>
                    <a:lnTo>
                      <a:pt x="152" y="126"/>
                    </a:lnTo>
                    <a:lnTo>
                      <a:pt x="158" y="130"/>
                    </a:lnTo>
                    <a:lnTo>
                      <a:pt x="164" y="133"/>
                    </a:lnTo>
                    <a:lnTo>
                      <a:pt x="169" y="135"/>
                    </a:lnTo>
                    <a:lnTo>
                      <a:pt x="171" y="136"/>
                    </a:lnTo>
                    <a:lnTo>
                      <a:pt x="174" y="131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1010" y="1910"/>
                <a:ext cx="198" cy="137"/>
              </a:xfrm>
              <a:custGeom>
                <a:avLst/>
                <a:gdLst>
                  <a:gd name="T0" fmla="*/ 173 w 198"/>
                  <a:gd name="T1" fmla="*/ 130 h 137"/>
                  <a:gd name="T2" fmla="*/ 160 w 198"/>
                  <a:gd name="T3" fmla="*/ 123 h 137"/>
                  <a:gd name="T4" fmla="*/ 145 w 198"/>
                  <a:gd name="T5" fmla="*/ 113 h 137"/>
                  <a:gd name="T6" fmla="*/ 137 w 198"/>
                  <a:gd name="T7" fmla="*/ 101 h 137"/>
                  <a:gd name="T8" fmla="*/ 148 w 198"/>
                  <a:gd name="T9" fmla="*/ 91 h 137"/>
                  <a:gd name="T10" fmla="*/ 167 w 198"/>
                  <a:gd name="T11" fmla="*/ 86 h 137"/>
                  <a:gd name="T12" fmla="*/ 187 w 198"/>
                  <a:gd name="T13" fmla="*/ 82 h 137"/>
                  <a:gd name="T14" fmla="*/ 197 w 198"/>
                  <a:gd name="T15" fmla="*/ 73 h 137"/>
                  <a:gd name="T16" fmla="*/ 189 w 198"/>
                  <a:gd name="T17" fmla="*/ 57 h 137"/>
                  <a:gd name="T18" fmla="*/ 174 w 198"/>
                  <a:gd name="T19" fmla="*/ 44 h 137"/>
                  <a:gd name="T20" fmla="*/ 156 w 198"/>
                  <a:gd name="T21" fmla="*/ 35 h 137"/>
                  <a:gd name="T22" fmla="*/ 140 w 198"/>
                  <a:gd name="T23" fmla="*/ 31 h 137"/>
                  <a:gd name="T24" fmla="*/ 116 w 198"/>
                  <a:gd name="T25" fmla="*/ 32 h 137"/>
                  <a:gd name="T26" fmla="*/ 91 w 198"/>
                  <a:gd name="T27" fmla="*/ 34 h 137"/>
                  <a:gd name="T28" fmla="*/ 70 w 198"/>
                  <a:gd name="T29" fmla="*/ 33 h 137"/>
                  <a:gd name="T30" fmla="*/ 50 w 198"/>
                  <a:gd name="T31" fmla="*/ 26 h 137"/>
                  <a:gd name="T32" fmla="*/ 27 w 198"/>
                  <a:gd name="T33" fmla="*/ 13 h 137"/>
                  <a:gd name="T34" fmla="*/ 13 w 198"/>
                  <a:gd name="T35" fmla="*/ 4 h 137"/>
                  <a:gd name="T36" fmla="*/ 7 w 198"/>
                  <a:gd name="T37" fmla="*/ 0 h 137"/>
                  <a:gd name="T38" fmla="*/ 5 w 198"/>
                  <a:gd name="T39" fmla="*/ 0 h 137"/>
                  <a:gd name="T40" fmla="*/ 33 w 198"/>
                  <a:gd name="T41" fmla="*/ 24 h 137"/>
                  <a:gd name="T42" fmla="*/ 51 w 198"/>
                  <a:gd name="T43" fmla="*/ 33 h 137"/>
                  <a:gd name="T44" fmla="*/ 67 w 198"/>
                  <a:gd name="T45" fmla="*/ 38 h 137"/>
                  <a:gd name="T46" fmla="*/ 83 w 198"/>
                  <a:gd name="T47" fmla="*/ 39 h 137"/>
                  <a:gd name="T48" fmla="*/ 98 w 198"/>
                  <a:gd name="T49" fmla="*/ 38 h 137"/>
                  <a:gd name="T50" fmla="*/ 105 w 198"/>
                  <a:gd name="T51" fmla="*/ 37 h 137"/>
                  <a:gd name="T52" fmla="*/ 110 w 198"/>
                  <a:gd name="T53" fmla="*/ 37 h 137"/>
                  <a:gd name="T54" fmla="*/ 117 w 198"/>
                  <a:gd name="T55" fmla="*/ 36 h 137"/>
                  <a:gd name="T56" fmla="*/ 126 w 198"/>
                  <a:gd name="T57" fmla="*/ 36 h 137"/>
                  <a:gd name="T58" fmla="*/ 138 w 198"/>
                  <a:gd name="T59" fmla="*/ 37 h 137"/>
                  <a:gd name="T60" fmla="*/ 154 w 198"/>
                  <a:gd name="T61" fmla="*/ 40 h 137"/>
                  <a:gd name="T62" fmla="*/ 171 w 198"/>
                  <a:gd name="T63" fmla="*/ 48 h 137"/>
                  <a:gd name="T64" fmla="*/ 184 w 198"/>
                  <a:gd name="T65" fmla="*/ 62 h 137"/>
                  <a:gd name="T66" fmla="*/ 188 w 198"/>
                  <a:gd name="T67" fmla="*/ 69 h 137"/>
                  <a:gd name="T68" fmla="*/ 187 w 198"/>
                  <a:gd name="T69" fmla="*/ 73 h 137"/>
                  <a:gd name="T70" fmla="*/ 183 w 198"/>
                  <a:gd name="T71" fmla="*/ 76 h 137"/>
                  <a:gd name="T72" fmla="*/ 174 w 198"/>
                  <a:gd name="T73" fmla="*/ 79 h 137"/>
                  <a:gd name="T74" fmla="*/ 162 w 198"/>
                  <a:gd name="T75" fmla="*/ 81 h 137"/>
                  <a:gd name="T76" fmla="*/ 153 w 198"/>
                  <a:gd name="T77" fmla="*/ 83 h 137"/>
                  <a:gd name="T78" fmla="*/ 144 w 198"/>
                  <a:gd name="T79" fmla="*/ 86 h 137"/>
                  <a:gd name="T80" fmla="*/ 136 w 198"/>
                  <a:gd name="T81" fmla="*/ 90 h 137"/>
                  <a:gd name="T82" fmla="*/ 132 w 198"/>
                  <a:gd name="T83" fmla="*/ 94 h 137"/>
                  <a:gd name="T84" fmla="*/ 131 w 198"/>
                  <a:gd name="T85" fmla="*/ 97 h 137"/>
                  <a:gd name="T86" fmla="*/ 130 w 198"/>
                  <a:gd name="T87" fmla="*/ 100 h 137"/>
                  <a:gd name="T88" fmla="*/ 130 w 198"/>
                  <a:gd name="T89" fmla="*/ 104 h 137"/>
                  <a:gd name="T90" fmla="*/ 133 w 198"/>
                  <a:gd name="T91" fmla="*/ 112 h 137"/>
                  <a:gd name="T92" fmla="*/ 145 w 198"/>
                  <a:gd name="T93" fmla="*/ 121 h 137"/>
                  <a:gd name="T94" fmla="*/ 158 w 198"/>
                  <a:gd name="T95" fmla="*/ 129 h 137"/>
                  <a:gd name="T96" fmla="*/ 169 w 198"/>
                  <a:gd name="T97" fmla="*/ 135 h 137"/>
                  <a:gd name="T98" fmla="*/ 175 w 198"/>
                  <a:gd name="T99" fmla="*/ 131 h 13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8"/>
                  <a:gd name="T151" fmla="*/ 0 h 137"/>
                  <a:gd name="T152" fmla="*/ 198 w 198"/>
                  <a:gd name="T153" fmla="*/ 137 h 13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8" h="137">
                    <a:moveTo>
                      <a:pt x="175" y="131"/>
                    </a:moveTo>
                    <a:lnTo>
                      <a:pt x="173" y="130"/>
                    </a:lnTo>
                    <a:lnTo>
                      <a:pt x="168" y="127"/>
                    </a:lnTo>
                    <a:lnTo>
                      <a:pt x="160" y="123"/>
                    </a:lnTo>
                    <a:lnTo>
                      <a:pt x="153" y="118"/>
                    </a:lnTo>
                    <a:lnTo>
                      <a:pt x="145" y="113"/>
                    </a:lnTo>
                    <a:lnTo>
                      <a:pt x="140" y="108"/>
                    </a:lnTo>
                    <a:lnTo>
                      <a:pt x="137" y="101"/>
                    </a:lnTo>
                    <a:lnTo>
                      <a:pt x="140" y="95"/>
                    </a:lnTo>
                    <a:lnTo>
                      <a:pt x="148" y="91"/>
                    </a:lnTo>
                    <a:lnTo>
                      <a:pt x="156" y="89"/>
                    </a:lnTo>
                    <a:lnTo>
                      <a:pt x="167" y="86"/>
                    </a:lnTo>
                    <a:lnTo>
                      <a:pt x="177" y="84"/>
                    </a:lnTo>
                    <a:lnTo>
                      <a:pt x="187" y="82"/>
                    </a:lnTo>
                    <a:lnTo>
                      <a:pt x="194" y="78"/>
                    </a:lnTo>
                    <a:lnTo>
                      <a:pt x="197" y="73"/>
                    </a:lnTo>
                    <a:lnTo>
                      <a:pt x="195" y="66"/>
                    </a:lnTo>
                    <a:lnTo>
                      <a:pt x="189" y="57"/>
                    </a:lnTo>
                    <a:lnTo>
                      <a:pt x="181" y="49"/>
                    </a:lnTo>
                    <a:lnTo>
                      <a:pt x="174" y="44"/>
                    </a:lnTo>
                    <a:lnTo>
                      <a:pt x="165" y="39"/>
                    </a:lnTo>
                    <a:lnTo>
                      <a:pt x="156" y="35"/>
                    </a:lnTo>
                    <a:lnTo>
                      <a:pt x="148" y="33"/>
                    </a:lnTo>
                    <a:lnTo>
                      <a:pt x="140" y="31"/>
                    </a:lnTo>
                    <a:lnTo>
                      <a:pt x="132" y="31"/>
                    </a:lnTo>
                    <a:lnTo>
                      <a:pt x="116" y="32"/>
                    </a:lnTo>
                    <a:lnTo>
                      <a:pt x="103" y="33"/>
                    </a:lnTo>
                    <a:lnTo>
                      <a:pt x="91" y="34"/>
                    </a:lnTo>
                    <a:lnTo>
                      <a:pt x="81" y="34"/>
                    </a:lnTo>
                    <a:lnTo>
                      <a:pt x="70" y="33"/>
                    </a:lnTo>
                    <a:lnTo>
                      <a:pt x="61" y="31"/>
                    </a:lnTo>
                    <a:lnTo>
                      <a:pt x="50" y="26"/>
                    </a:lnTo>
                    <a:lnTo>
                      <a:pt x="39" y="21"/>
                    </a:lnTo>
                    <a:lnTo>
                      <a:pt x="27" y="13"/>
                    </a:lnTo>
                    <a:lnTo>
                      <a:pt x="20" y="8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33" y="24"/>
                    </a:lnTo>
                    <a:lnTo>
                      <a:pt x="43" y="29"/>
                    </a:lnTo>
                    <a:lnTo>
                      <a:pt x="51" y="33"/>
                    </a:lnTo>
                    <a:lnTo>
                      <a:pt x="60" y="36"/>
                    </a:lnTo>
                    <a:lnTo>
                      <a:pt x="67" y="38"/>
                    </a:lnTo>
                    <a:lnTo>
                      <a:pt x="75" y="38"/>
                    </a:lnTo>
                    <a:lnTo>
                      <a:pt x="83" y="39"/>
                    </a:lnTo>
                    <a:lnTo>
                      <a:pt x="90" y="38"/>
                    </a:lnTo>
                    <a:lnTo>
                      <a:pt x="98" y="38"/>
                    </a:lnTo>
                    <a:lnTo>
                      <a:pt x="102" y="38"/>
                    </a:lnTo>
                    <a:lnTo>
                      <a:pt x="105" y="37"/>
                    </a:lnTo>
                    <a:lnTo>
                      <a:pt x="108" y="37"/>
                    </a:lnTo>
                    <a:lnTo>
                      <a:pt x="110" y="37"/>
                    </a:lnTo>
                    <a:lnTo>
                      <a:pt x="113" y="36"/>
                    </a:lnTo>
                    <a:lnTo>
                      <a:pt x="117" y="36"/>
                    </a:lnTo>
                    <a:lnTo>
                      <a:pt x="121" y="36"/>
                    </a:lnTo>
                    <a:lnTo>
                      <a:pt x="126" y="36"/>
                    </a:lnTo>
                    <a:lnTo>
                      <a:pt x="131" y="36"/>
                    </a:lnTo>
                    <a:lnTo>
                      <a:pt x="138" y="37"/>
                    </a:lnTo>
                    <a:lnTo>
                      <a:pt x="146" y="38"/>
                    </a:lnTo>
                    <a:lnTo>
                      <a:pt x="154" y="40"/>
                    </a:lnTo>
                    <a:lnTo>
                      <a:pt x="163" y="44"/>
                    </a:lnTo>
                    <a:lnTo>
                      <a:pt x="171" y="48"/>
                    </a:lnTo>
                    <a:lnTo>
                      <a:pt x="178" y="54"/>
                    </a:lnTo>
                    <a:lnTo>
                      <a:pt x="184" y="62"/>
                    </a:lnTo>
                    <a:lnTo>
                      <a:pt x="187" y="67"/>
                    </a:lnTo>
                    <a:lnTo>
                      <a:pt x="188" y="69"/>
                    </a:lnTo>
                    <a:lnTo>
                      <a:pt x="188" y="71"/>
                    </a:lnTo>
                    <a:lnTo>
                      <a:pt x="187" y="73"/>
                    </a:lnTo>
                    <a:lnTo>
                      <a:pt x="186" y="75"/>
                    </a:lnTo>
                    <a:lnTo>
                      <a:pt x="183" y="76"/>
                    </a:lnTo>
                    <a:lnTo>
                      <a:pt x="178" y="78"/>
                    </a:lnTo>
                    <a:lnTo>
                      <a:pt x="174" y="79"/>
                    </a:lnTo>
                    <a:lnTo>
                      <a:pt x="167" y="80"/>
                    </a:lnTo>
                    <a:lnTo>
                      <a:pt x="162" y="81"/>
                    </a:lnTo>
                    <a:lnTo>
                      <a:pt x="157" y="82"/>
                    </a:lnTo>
                    <a:lnTo>
                      <a:pt x="153" y="83"/>
                    </a:lnTo>
                    <a:lnTo>
                      <a:pt x="148" y="85"/>
                    </a:lnTo>
                    <a:lnTo>
                      <a:pt x="144" y="86"/>
                    </a:lnTo>
                    <a:lnTo>
                      <a:pt x="140" y="88"/>
                    </a:lnTo>
                    <a:lnTo>
                      <a:pt x="136" y="90"/>
                    </a:lnTo>
                    <a:lnTo>
                      <a:pt x="133" y="92"/>
                    </a:lnTo>
                    <a:lnTo>
                      <a:pt x="132" y="94"/>
                    </a:lnTo>
                    <a:lnTo>
                      <a:pt x="131" y="95"/>
                    </a:lnTo>
                    <a:lnTo>
                      <a:pt x="131" y="97"/>
                    </a:lnTo>
                    <a:lnTo>
                      <a:pt x="130" y="99"/>
                    </a:lnTo>
                    <a:lnTo>
                      <a:pt x="130" y="100"/>
                    </a:lnTo>
                    <a:lnTo>
                      <a:pt x="130" y="102"/>
                    </a:lnTo>
                    <a:lnTo>
                      <a:pt x="130" y="104"/>
                    </a:lnTo>
                    <a:lnTo>
                      <a:pt x="131" y="106"/>
                    </a:lnTo>
                    <a:lnTo>
                      <a:pt x="133" y="112"/>
                    </a:lnTo>
                    <a:lnTo>
                      <a:pt x="139" y="116"/>
                    </a:lnTo>
                    <a:lnTo>
                      <a:pt x="145" y="121"/>
                    </a:lnTo>
                    <a:lnTo>
                      <a:pt x="152" y="126"/>
                    </a:lnTo>
                    <a:lnTo>
                      <a:pt x="158" y="129"/>
                    </a:lnTo>
                    <a:lnTo>
                      <a:pt x="164" y="132"/>
                    </a:lnTo>
                    <a:lnTo>
                      <a:pt x="169" y="135"/>
                    </a:lnTo>
                    <a:lnTo>
                      <a:pt x="172" y="136"/>
                    </a:lnTo>
                    <a:lnTo>
                      <a:pt x="175" y="13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1166" y="2007"/>
                <a:ext cx="123" cy="59"/>
              </a:xfrm>
              <a:custGeom>
                <a:avLst/>
                <a:gdLst>
                  <a:gd name="T0" fmla="*/ 81 w 123"/>
                  <a:gd name="T1" fmla="*/ 1 h 59"/>
                  <a:gd name="T2" fmla="*/ 72 w 123"/>
                  <a:gd name="T3" fmla="*/ 0 h 59"/>
                  <a:gd name="T4" fmla="*/ 63 w 123"/>
                  <a:gd name="T5" fmla="*/ 0 h 59"/>
                  <a:gd name="T6" fmla="*/ 56 w 123"/>
                  <a:gd name="T7" fmla="*/ 0 h 59"/>
                  <a:gd name="T8" fmla="*/ 49 w 123"/>
                  <a:gd name="T9" fmla="*/ 1 h 59"/>
                  <a:gd name="T10" fmla="*/ 44 w 123"/>
                  <a:gd name="T11" fmla="*/ 3 h 59"/>
                  <a:gd name="T12" fmla="*/ 40 w 123"/>
                  <a:gd name="T13" fmla="*/ 5 h 59"/>
                  <a:gd name="T14" fmla="*/ 38 w 123"/>
                  <a:gd name="T15" fmla="*/ 7 h 59"/>
                  <a:gd name="T16" fmla="*/ 37 w 123"/>
                  <a:gd name="T17" fmla="*/ 7 h 59"/>
                  <a:gd name="T18" fmla="*/ 0 w 123"/>
                  <a:gd name="T19" fmla="*/ 37 h 59"/>
                  <a:gd name="T20" fmla="*/ 0 w 123"/>
                  <a:gd name="T21" fmla="*/ 41 h 59"/>
                  <a:gd name="T22" fmla="*/ 0 w 123"/>
                  <a:gd name="T23" fmla="*/ 40 h 59"/>
                  <a:gd name="T24" fmla="*/ 3 w 123"/>
                  <a:gd name="T25" fmla="*/ 39 h 59"/>
                  <a:gd name="T26" fmla="*/ 6 w 123"/>
                  <a:gd name="T27" fmla="*/ 38 h 59"/>
                  <a:gd name="T28" fmla="*/ 11 w 123"/>
                  <a:gd name="T29" fmla="*/ 36 h 59"/>
                  <a:gd name="T30" fmla="*/ 17 w 123"/>
                  <a:gd name="T31" fmla="*/ 35 h 59"/>
                  <a:gd name="T32" fmla="*/ 23 w 123"/>
                  <a:gd name="T33" fmla="*/ 34 h 59"/>
                  <a:gd name="T34" fmla="*/ 31 w 123"/>
                  <a:gd name="T35" fmla="*/ 34 h 59"/>
                  <a:gd name="T36" fmla="*/ 39 w 123"/>
                  <a:gd name="T37" fmla="*/ 36 h 59"/>
                  <a:gd name="T38" fmla="*/ 50 w 123"/>
                  <a:gd name="T39" fmla="*/ 40 h 59"/>
                  <a:gd name="T40" fmla="*/ 59 w 123"/>
                  <a:gd name="T41" fmla="*/ 43 h 59"/>
                  <a:gd name="T42" fmla="*/ 65 w 123"/>
                  <a:gd name="T43" fmla="*/ 46 h 59"/>
                  <a:gd name="T44" fmla="*/ 70 w 123"/>
                  <a:gd name="T45" fmla="*/ 48 h 59"/>
                  <a:gd name="T46" fmla="*/ 75 w 123"/>
                  <a:gd name="T47" fmla="*/ 50 h 59"/>
                  <a:gd name="T48" fmla="*/ 78 w 123"/>
                  <a:gd name="T49" fmla="*/ 52 h 59"/>
                  <a:gd name="T50" fmla="*/ 81 w 123"/>
                  <a:gd name="T51" fmla="*/ 54 h 59"/>
                  <a:gd name="T52" fmla="*/ 85 w 123"/>
                  <a:gd name="T53" fmla="*/ 55 h 59"/>
                  <a:gd name="T54" fmla="*/ 101 w 123"/>
                  <a:gd name="T55" fmla="*/ 58 h 59"/>
                  <a:gd name="T56" fmla="*/ 112 w 123"/>
                  <a:gd name="T57" fmla="*/ 57 h 59"/>
                  <a:gd name="T58" fmla="*/ 119 w 123"/>
                  <a:gd name="T59" fmla="*/ 51 h 59"/>
                  <a:gd name="T60" fmla="*/ 122 w 123"/>
                  <a:gd name="T61" fmla="*/ 44 h 59"/>
                  <a:gd name="T62" fmla="*/ 122 w 123"/>
                  <a:gd name="T63" fmla="*/ 37 h 59"/>
                  <a:gd name="T64" fmla="*/ 121 w 123"/>
                  <a:gd name="T65" fmla="*/ 29 h 59"/>
                  <a:gd name="T66" fmla="*/ 119 w 123"/>
                  <a:gd name="T67" fmla="*/ 23 h 59"/>
                  <a:gd name="T68" fmla="*/ 117 w 123"/>
                  <a:gd name="T69" fmla="*/ 20 h 59"/>
                  <a:gd name="T70" fmla="*/ 115 w 123"/>
                  <a:gd name="T71" fmla="*/ 19 h 59"/>
                  <a:gd name="T72" fmla="*/ 114 w 123"/>
                  <a:gd name="T73" fmla="*/ 17 h 59"/>
                  <a:gd name="T74" fmla="*/ 111 w 123"/>
                  <a:gd name="T75" fmla="*/ 15 h 59"/>
                  <a:gd name="T76" fmla="*/ 107 w 123"/>
                  <a:gd name="T77" fmla="*/ 13 h 59"/>
                  <a:gd name="T78" fmla="*/ 102 w 123"/>
                  <a:gd name="T79" fmla="*/ 10 h 59"/>
                  <a:gd name="T80" fmla="*/ 97 w 123"/>
                  <a:gd name="T81" fmla="*/ 7 h 59"/>
                  <a:gd name="T82" fmla="*/ 90 w 123"/>
                  <a:gd name="T83" fmla="*/ 4 h 59"/>
                  <a:gd name="T84" fmla="*/ 81 w 123"/>
                  <a:gd name="T85" fmla="*/ 1 h 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23"/>
                  <a:gd name="T130" fmla="*/ 0 h 59"/>
                  <a:gd name="T131" fmla="*/ 123 w 123"/>
                  <a:gd name="T132" fmla="*/ 59 h 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23" h="59">
                    <a:moveTo>
                      <a:pt x="81" y="1"/>
                    </a:moveTo>
                    <a:lnTo>
                      <a:pt x="72" y="0"/>
                    </a:lnTo>
                    <a:lnTo>
                      <a:pt x="63" y="0"/>
                    </a:lnTo>
                    <a:lnTo>
                      <a:pt x="56" y="0"/>
                    </a:lnTo>
                    <a:lnTo>
                      <a:pt x="49" y="1"/>
                    </a:lnTo>
                    <a:lnTo>
                      <a:pt x="44" y="3"/>
                    </a:lnTo>
                    <a:lnTo>
                      <a:pt x="40" y="5"/>
                    </a:lnTo>
                    <a:lnTo>
                      <a:pt x="38" y="7"/>
                    </a:lnTo>
                    <a:lnTo>
                      <a:pt x="37" y="7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3" y="39"/>
                    </a:lnTo>
                    <a:lnTo>
                      <a:pt x="6" y="38"/>
                    </a:lnTo>
                    <a:lnTo>
                      <a:pt x="11" y="36"/>
                    </a:lnTo>
                    <a:lnTo>
                      <a:pt x="17" y="35"/>
                    </a:lnTo>
                    <a:lnTo>
                      <a:pt x="23" y="34"/>
                    </a:lnTo>
                    <a:lnTo>
                      <a:pt x="31" y="34"/>
                    </a:lnTo>
                    <a:lnTo>
                      <a:pt x="39" y="36"/>
                    </a:lnTo>
                    <a:lnTo>
                      <a:pt x="50" y="40"/>
                    </a:lnTo>
                    <a:lnTo>
                      <a:pt x="59" y="43"/>
                    </a:lnTo>
                    <a:lnTo>
                      <a:pt x="65" y="46"/>
                    </a:lnTo>
                    <a:lnTo>
                      <a:pt x="70" y="48"/>
                    </a:lnTo>
                    <a:lnTo>
                      <a:pt x="75" y="50"/>
                    </a:lnTo>
                    <a:lnTo>
                      <a:pt x="78" y="52"/>
                    </a:lnTo>
                    <a:lnTo>
                      <a:pt x="81" y="54"/>
                    </a:lnTo>
                    <a:lnTo>
                      <a:pt x="85" y="55"/>
                    </a:lnTo>
                    <a:lnTo>
                      <a:pt x="101" y="58"/>
                    </a:lnTo>
                    <a:lnTo>
                      <a:pt x="112" y="57"/>
                    </a:lnTo>
                    <a:lnTo>
                      <a:pt x="119" y="51"/>
                    </a:lnTo>
                    <a:lnTo>
                      <a:pt x="122" y="44"/>
                    </a:lnTo>
                    <a:lnTo>
                      <a:pt x="122" y="37"/>
                    </a:lnTo>
                    <a:lnTo>
                      <a:pt x="121" y="29"/>
                    </a:lnTo>
                    <a:lnTo>
                      <a:pt x="119" y="23"/>
                    </a:lnTo>
                    <a:lnTo>
                      <a:pt x="117" y="20"/>
                    </a:lnTo>
                    <a:lnTo>
                      <a:pt x="115" y="19"/>
                    </a:lnTo>
                    <a:lnTo>
                      <a:pt x="114" y="17"/>
                    </a:lnTo>
                    <a:lnTo>
                      <a:pt x="111" y="15"/>
                    </a:lnTo>
                    <a:lnTo>
                      <a:pt x="107" y="13"/>
                    </a:lnTo>
                    <a:lnTo>
                      <a:pt x="102" y="10"/>
                    </a:lnTo>
                    <a:lnTo>
                      <a:pt x="97" y="7"/>
                    </a:lnTo>
                    <a:lnTo>
                      <a:pt x="90" y="4"/>
                    </a:lnTo>
                    <a:lnTo>
                      <a:pt x="81" y="1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1186" y="2008"/>
                <a:ext cx="39" cy="34"/>
              </a:xfrm>
              <a:custGeom>
                <a:avLst/>
                <a:gdLst>
                  <a:gd name="T0" fmla="*/ 0 w 39"/>
                  <a:gd name="T1" fmla="*/ 33 h 34"/>
                  <a:gd name="T2" fmla="*/ 0 w 39"/>
                  <a:gd name="T3" fmla="*/ 33 h 34"/>
                  <a:gd name="T4" fmla="*/ 0 w 39"/>
                  <a:gd name="T5" fmla="*/ 32 h 34"/>
                  <a:gd name="T6" fmla="*/ 0 w 39"/>
                  <a:gd name="T7" fmla="*/ 31 h 34"/>
                  <a:gd name="T8" fmla="*/ 0 w 39"/>
                  <a:gd name="T9" fmla="*/ 30 h 34"/>
                  <a:gd name="T10" fmla="*/ 0 w 39"/>
                  <a:gd name="T11" fmla="*/ 29 h 34"/>
                  <a:gd name="T12" fmla="*/ 1 w 39"/>
                  <a:gd name="T13" fmla="*/ 28 h 34"/>
                  <a:gd name="T14" fmla="*/ 6 w 39"/>
                  <a:gd name="T15" fmla="*/ 24 h 34"/>
                  <a:gd name="T16" fmla="*/ 11 w 39"/>
                  <a:gd name="T17" fmla="*/ 20 h 34"/>
                  <a:gd name="T18" fmla="*/ 18 w 39"/>
                  <a:gd name="T19" fmla="*/ 14 h 34"/>
                  <a:gd name="T20" fmla="*/ 24 w 39"/>
                  <a:gd name="T21" fmla="*/ 9 h 34"/>
                  <a:gd name="T22" fmla="*/ 30 w 39"/>
                  <a:gd name="T23" fmla="*/ 4 h 34"/>
                  <a:gd name="T24" fmla="*/ 34 w 39"/>
                  <a:gd name="T25" fmla="*/ 0 h 34"/>
                  <a:gd name="T26" fmla="*/ 37 w 39"/>
                  <a:gd name="T27" fmla="*/ 0 h 34"/>
                  <a:gd name="T28" fmla="*/ 38 w 39"/>
                  <a:gd name="T29" fmla="*/ 0 h 34"/>
                  <a:gd name="T30" fmla="*/ 37 w 39"/>
                  <a:gd name="T31" fmla="*/ 0 h 34"/>
                  <a:gd name="T32" fmla="*/ 36 w 39"/>
                  <a:gd name="T33" fmla="*/ 0 h 34"/>
                  <a:gd name="T34" fmla="*/ 31 w 39"/>
                  <a:gd name="T35" fmla="*/ 4 h 34"/>
                  <a:gd name="T36" fmla="*/ 25 w 39"/>
                  <a:gd name="T37" fmla="*/ 9 h 34"/>
                  <a:gd name="T38" fmla="*/ 19 w 39"/>
                  <a:gd name="T39" fmla="*/ 14 h 34"/>
                  <a:gd name="T40" fmla="*/ 13 w 39"/>
                  <a:gd name="T41" fmla="*/ 20 h 34"/>
                  <a:gd name="T42" fmla="*/ 7 w 39"/>
                  <a:gd name="T43" fmla="*/ 24 h 34"/>
                  <a:gd name="T44" fmla="*/ 2 w 39"/>
                  <a:gd name="T45" fmla="*/ 28 h 34"/>
                  <a:gd name="T46" fmla="*/ 0 w 39"/>
                  <a:gd name="T47" fmla="*/ 29 h 34"/>
                  <a:gd name="T48" fmla="*/ 0 w 39"/>
                  <a:gd name="T49" fmla="*/ 30 h 34"/>
                  <a:gd name="T50" fmla="*/ 0 w 39"/>
                  <a:gd name="T51" fmla="*/ 31 h 34"/>
                  <a:gd name="T52" fmla="*/ 0 w 39"/>
                  <a:gd name="T53" fmla="*/ 32 h 34"/>
                  <a:gd name="T54" fmla="*/ 0 w 39"/>
                  <a:gd name="T55" fmla="*/ 33 h 3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9"/>
                  <a:gd name="T85" fmla="*/ 0 h 34"/>
                  <a:gd name="T86" fmla="*/ 39 w 39"/>
                  <a:gd name="T87" fmla="*/ 34 h 3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9" h="34">
                    <a:moveTo>
                      <a:pt x="0" y="33"/>
                    </a:moveTo>
                    <a:lnTo>
                      <a:pt x="0" y="33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1" y="28"/>
                    </a:lnTo>
                    <a:lnTo>
                      <a:pt x="6" y="24"/>
                    </a:lnTo>
                    <a:lnTo>
                      <a:pt x="11" y="20"/>
                    </a:lnTo>
                    <a:lnTo>
                      <a:pt x="18" y="14"/>
                    </a:lnTo>
                    <a:lnTo>
                      <a:pt x="24" y="9"/>
                    </a:lnTo>
                    <a:lnTo>
                      <a:pt x="30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1" y="4"/>
                    </a:lnTo>
                    <a:lnTo>
                      <a:pt x="25" y="9"/>
                    </a:lnTo>
                    <a:lnTo>
                      <a:pt x="19" y="14"/>
                    </a:lnTo>
                    <a:lnTo>
                      <a:pt x="13" y="20"/>
                    </a:lnTo>
                    <a:lnTo>
                      <a:pt x="7" y="24"/>
                    </a:lnTo>
                    <a:lnTo>
                      <a:pt x="2" y="28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8" name="Freeform 267"/>
              <p:cNvSpPr>
                <a:spLocks/>
              </p:cNvSpPr>
              <p:nvPr/>
            </p:nvSpPr>
            <p:spPr bwMode="auto">
              <a:xfrm>
                <a:off x="1189" y="2022"/>
                <a:ext cx="17" cy="17"/>
              </a:xfrm>
              <a:custGeom>
                <a:avLst/>
                <a:gdLst>
                  <a:gd name="T0" fmla="*/ 1 w 17"/>
                  <a:gd name="T1" fmla="*/ 12 h 17"/>
                  <a:gd name="T2" fmla="*/ 1 w 17"/>
                  <a:gd name="T3" fmla="*/ 12 h 17"/>
                  <a:gd name="T4" fmla="*/ 2 w 17"/>
                  <a:gd name="T5" fmla="*/ 12 h 17"/>
                  <a:gd name="T6" fmla="*/ 4 w 17"/>
                  <a:gd name="T7" fmla="*/ 8 h 17"/>
                  <a:gd name="T8" fmla="*/ 6 w 17"/>
                  <a:gd name="T9" fmla="*/ 8 h 17"/>
                  <a:gd name="T10" fmla="*/ 8 w 17"/>
                  <a:gd name="T11" fmla="*/ 4 h 17"/>
                  <a:gd name="T12" fmla="*/ 10 w 17"/>
                  <a:gd name="T13" fmla="*/ 0 h 17"/>
                  <a:gd name="T14" fmla="*/ 12 w 17"/>
                  <a:gd name="T15" fmla="*/ 0 h 17"/>
                  <a:gd name="T16" fmla="*/ 13 w 17"/>
                  <a:gd name="T17" fmla="*/ 0 h 17"/>
                  <a:gd name="T18" fmla="*/ 14 w 17"/>
                  <a:gd name="T19" fmla="*/ 0 h 17"/>
                  <a:gd name="T20" fmla="*/ 15 w 17"/>
                  <a:gd name="T21" fmla="*/ 0 h 17"/>
                  <a:gd name="T22" fmla="*/ 16 w 17"/>
                  <a:gd name="T23" fmla="*/ 0 h 17"/>
                  <a:gd name="T24" fmla="*/ 15 w 17"/>
                  <a:gd name="T25" fmla="*/ 4 h 17"/>
                  <a:gd name="T26" fmla="*/ 14 w 17"/>
                  <a:gd name="T27" fmla="*/ 4 h 17"/>
                  <a:gd name="T28" fmla="*/ 13 w 17"/>
                  <a:gd name="T29" fmla="*/ 4 h 17"/>
                  <a:gd name="T30" fmla="*/ 12 w 17"/>
                  <a:gd name="T31" fmla="*/ 4 h 17"/>
                  <a:gd name="T32" fmla="*/ 11 w 17"/>
                  <a:gd name="T33" fmla="*/ 4 h 17"/>
                  <a:gd name="T34" fmla="*/ 10 w 17"/>
                  <a:gd name="T35" fmla="*/ 4 h 17"/>
                  <a:gd name="T36" fmla="*/ 8 w 17"/>
                  <a:gd name="T37" fmla="*/ 8 h 17"/>
                  <a:gd name="T38" fmla="*/ 6 w 17"/>
                  <a:gd name="T39" fmla="*/ 8 h 17"/>
                  <a:gd name="T40" fmla="*/ 4 w 17"/>
                  <a:gd name="T41" fmla="*/ 12 h 17"/>
                  <a:gd name="T42" fmla="*/ 3 w 17"/>
                  <a:gd name="T43" fmla="*/ 12 h 17"/>
                  <a:gd name="T44" fmla="*/ 1 w 17"/>
                  <a:gd name="T45" fmla="*/ 16 h 17"/>
                  <a:gd name="T46" fmla="*/ 0 w 17"/>
                  <a:gd name="T47" fmla="*/ 16 h 17"/>
                  <a:gd name="T48" fmla="*/ 1 w 17"/>
                  <a:gd name="T49" fmla="*/ 12 h 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"/>
                  <a:gd name="T76" fmla="*/ 0 h 17"/>
                  <a:gd name="T77" fmla="*/ 17 w 17"/>
                  <a:gd name="T78" fmla="*/ 17 h 1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" h="17">
                    <a:moveTo>
                      <a:pt x="1" y="12"/>
                    </a:moveTo>
                    <a:lnTo>
                      <a:pt x="1" y="12"/>
                    </a:lnTo>
                    <a:lnTo>
                      <a:pt x="2" y="12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1" y="12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69" name="Freeform 268"/>
              <p:cNvSpPr>
                <a:spLocks/>
              </p:cNvSpPr>
              <p:nvPr/>
            </p:nvSpPr>
            <p:spPr bwMode="auto">
              <a:xfrm>
                <a:off x="499" y="1824"/>
                <a:ext cx="539" cy="297"/>
              </a:xfrm>
              <a:custGeom>
                <a:avLst/>
                <a:gdLst>
                  <a:gd name="T0" fmla="*/ 174 w 539"/>
                  <a:gd name="T1" fmla="*/ 296 h 297"/>
                  <a:gd name="T2" fmla="*/ 538 w 539"/>
                  <a:gd name="T3" fmla="*/ 194 h 297"/>
                  <a:gd name="T4" fmla="*/ 538 w 539"/>
                  <a:gd name="T5" fmla="*/ 147 h 297"/>
                  <a:gd name="T6" fmla="*/ 289 w 539"/>
                  <a:gd name="T7" fmla="*/ 0 h 297"/>
                  <a:gd name="T8" fmla="*/ 0 w 539"/>
                  <a:gd name="T9" fmla="*/ 173 h 297"/>
                  <a:gd name="T10" fmla="*/ 0 w 539"/>
                  <a:gd name="T11" fmla="*/ 196 h 297"/>
                  <a:gd name="T12" fmla="*/ 174 w 539"/>
                  <a:gd name="T13" fmla="*/ 296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9"/>
                  <a:gd name="T22" fmla="*/ 0 h 297"/>
                  <a:gd name="T23" fmla="*/ 539 w 539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9" h="297">
                    <a:moveTo>
                      <a:pt x="174" y="296"/>
                    </a:moveTo>
                    <a:lnTo>
                      <a:pt x="538" y="194"/>
                    </a:lnTo>
                    <a:lnTo>
                      <a:pt x="538" y="147"/>
                    </a:lnTo>
                    <a:lnTo>
                      <a:pt x="289" y="0"/>
                    </a:lnTo>
                    <a:lnTo>
                      <a:pt x="0" y="173"/>
                    </a:lnTo>
                    <a:lnTo>
                      <a:pt x="0" y="196"/>
                    </a:lnTo>
                    <a:lnTo>
                      <a:pt x="174" y="296"/>
                    </a:lnTo>
                  </a:path>
                </a:pathLst>
              </a:custGeom>
              <a:solidFill>
                <a:srgbClr val="86868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0" name="Freeform 269"/>
              <p:cNvSpPr>
                <a:spLocks/>
              </p:cNvSpPr>
              <p:nvPr/>
            </p:nvSpPr>
            <p:spPr bwMode="auto">
              <a:xfrm>
                <a:off x="490" y="1770"/>
                <a:ext cx="553" cy="318"/>
              </a:xfrm>
              <a:custGeom>
                <a:avLst/>
                <a:gdLst>
                  <a:gd name="T0" fmla="*/ 181 w 553"/>
                  <a:gd name="T1" fmla="*/ 317 h 318"/>
                  <a:gd name="T2" fmla="*/ 552 w 553"/>
                  <a:gd name="T3" fmla="*/ 214 h 318"/>
                  <a:gd name="T4" fmla="*/ 552 w 553"/>
                  <a:gd name="T5" fmla="*/ 88 h 318"/>
                  <a:gd name="T6" fmla="*/ 393 w 553"/>
                  <a:gd name="T7" fmla="*/ 0 h 318"/>
                  <a:gd name="T8" fmla="*/ 0 w 553"/>
                  <a:gd name="T9" fmla="*/ 105 h 318"/>
                  <a:gd name="T10" fmla="*/ 0 w 553"/>
                  <a:gd name="T11" fmla="*/ 212 h 318"/>
                  <a:gd name="T12" fmla="*/ 181 w 553"/>
                  <a:gd name="T13" fmla="*/ 317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3"/>
                  <a:gd name="T22" fmla="*/ 0 h 318"/>
                  <a:gd name="T23" fmla="*/ 553 w 553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3" h="318">
                    <a:moveTo>
                      <a:pt x="181" y="317"/>
                    </a:moveTo>
                    <a:lnTo>
                      <a:pt x="552" y="214"/>
                    </a:lnTo>
                    <a:lnTo>
                      <a:pt x="552" y="88"/>
                    </a:lnTo>
                    <a:lnTo>
                      <a:pt x="393" y="0"/>
                    </a:lnTo>
                    <a:lnTo>
                      <a:pt x="0" y="105"/>
                    </a:lnTo>
                    <a:lnTo>
                      <a:pt x="0" y="212"/>
                    </a:lnTo>
                    <a:lnTo>
                      <a:pt x="181" y="317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1" name="Freeform 270"/>
              <p:cNvSpPr>
                <a:spLocks/>
              </p:cNvSpPr>
              <p:nvPr/>
            </p:nvSpPr>
            <p:spPr bwMode="auto">
              <a:xfrm>
                <a:off x="496" y="1888"/>
                <a:ext cx="177" cy="190"/>
              </a:xfrm>
              <a:custGeom>
                <a:avLst/>
                <a:gdLst>
                  <a:gd name="T0" fmla="*/ 0 w 177"/>
                  <a:gd name="T1" fmla="*/ 92 h 190"/>
                  <a:gd name="T2" fmla="*/ 0 w 177"/>
                  <a:gd name="T3" fmla="*/ 0 h 190"/>
                  <a:gd name="T4" fmla="*/ 171 w 177"/>
                  <a:gd name="T5" fmla="*/ 84 h 190"/>
                  <a:gd name="T6" fmla="*/ 176 w 177"/>
                  <a:gd name="T7" fmla="*/ 189 h 190"/>
                  <a:gd name="T8" fmla="*/ 0 w 177"/>
                  <a:gd name="T9" fmla="*/ 92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"/>
                  <a:gd name="T16" fmla="*/ 0 h 190"/>
                  <a:gd name="T17" fmla="*/ 177 w 177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" h="190">
                    <a:moveTo>
                      <a:pt x="0" y="92"/>
                    </a:moveTo>
                    <a:lnTo>
                      <a:pt x="0" y="0"/>
                    </a:lnTo>
                    <a:lnTo>
                      <a:pt x="171" y="84"/>
                    </a:lnTo>
                    <a:lnTo>
                      <a:pt x="176" y="189"/>
                    </a:lnTo>
                    <a:lnTo>
                      <a:pt x="0" y="9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2" name="Freeform 271"/>
              <p:cNvSpPr>
                <a:spLocks/>
              </p:cNvSpPr>
              <p:nvPr/>
            </p:nvSpPr>
            <p:spPr bwMode="auto">
              <a:xfrm>
                <a:off x="689" y="2019"/>
                <a:ext cx="467" cy="179"/>
              </a:xfrm>
              <a:custGeom>
                <a:avLst/>
                <a:gdLst>
                  <a:gd name="T0" fmla="*/ 83 w 467"/>
                  <a:gd name="T1" fmla="*/ 178 h 179"/>
                  <a:gd name="T2" fmla="*/ 466 w 467"/>
                  <a:gd name="T3" fmla="*/ 74 h 179"/>
                  <a:gd name="T4" fmla="*/ 334 w 467"/>
                  <a:gd name="T5" fmla="*/ 0 h 179"/>
                  <a:gd name="T6" fmla="*/ 0 w 467"/>
                  <a:gd name="T7" fmla="*/ 83 h 179"/>
                  <a:gd name="T8" fmla="*/ 83 w 467"/>
                  <a:gd name="T9" fmla="*/ 178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7"/>
                  <a:gd name="T16" fmla="*/ 0 h 179"/>
                  <a:gd name="T17" fmla="*/ 467 w 46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7" h="179">
                    <a:moveTo>
                      <a:pt x="83" y="178"/>
                    </a:moveTo>
                    <a:lnTo>
                      <a:pt x="466" y="74"/>
                    </a:lnTo>
                    <a:lnTo>
                      <a:pt x="334" y="0"/>
                    </a:lnTo>
                    <a:lnTo>
                      <a:pt x="0" y="83"/>
                    </a:lnTo>
                    <a:lnTo>
                      <a:pt x="83" y="178"/>
                    </a:lnTo>
                  </a:path>
                </a:pathLst>
              </a:custGeom>
              <a:solidFill>
                <a:srgbClr val="86868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3" name="Freeform 272"/>
              <p:cNvSpPr>
                <a:spLocks/>
              </p:cNvSpPr>
              <p:nvPr/>
            </p:nvSpPr>
            <p:spPr bwMode="auto">
              <a:xfrm>
                <a:off x="692" y="2008"/>
                <a:ext cx="466" cy="181"/>
              </a:xfrm>
              <a:custGeom>
                <a:avLst/>
                <a:gdLst>
                  <a:gd name="T0" fmla="*/ 83 w 466"/>
                  <a:gd name="T1" fmla="*/ 180 h 181"/>
                  <a:gd name="T2" fmla="*/ 465 w 466"/>
                  <a:gd name="T3" fmla="*/ 75 h 181"/>
                  <a:gd name="T4" fmla="*/ 333 w 466"/>
                  <a:gd name="T5" fmla="*/ 0 h 181"/>
                  <a:gd name="T6" fmla="*/ 0 w 466"/>
                  <a:gd name="T7" fmla="*/ 87 h 181"/>
                  <a:gd name="T8" fmla="*/ 83 w 466"/>
                  <a:gd name="T9" fmla="*/ 180 h 1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6"/>
                  <a:gd name="T16" fmla="*/ 0 h 181"/>
                  <a:gd name="T17" fmla="*/ 466 w 466"/>
                  <a:gd name="T18" fmla="*/ 181 h 1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6" h="181">
                    <a:moveTo>
                      <a:pt x="83" y="180"/>
                    </a:moveTo>
                    <a:lnTo>
                      <a:pt x="465" y="75"/>
                    </a:lnTo>
                    <a:lnTo>
                      <a:pt x="333" y="0"/>
                    </a:lnTo>
                    <a:lnTo>
                      <a:pt x="0" y="87"/>
                    </a:lnTo>
                    <a:lnTo>
                      <a:pt x="83" y="180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4" name="Line 273"/>
              <p:cNvSpPr>
                <a:spLocks noChangeShapeType="1"/>
              </p:cNvSpPr>
              <p:nvPr/>
            </p:nvSpPr>
            <p:spPr bwMode="auto">
              <a:xfrm flipV="1">
                <a:off x="702" y="1899"/>
                <a:ext cx="299" cy="82"/>
              </a:xfrm>
              <a:prstGeom prst="line">
                <a:avLst/>
              </a:prstGeom>
              <a:noFill/>
              <a:ln w="952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5" name="Freeform 274"/>
              <p:cNvSpPr>
                <a:spLocks/>
              </p:cNvSpPr>
              <p:nvPr/>
            </p:nvSpPr>
            <p:spPr bwMode="auto">
              <a:xfrm>
                <a:off x="704" y="1899"/>
                <a:ext cx="300" cy="83"/>
              </a:xfrm>
              <a:custGeom>
                <a:avLst/>
                <a:gdLst>
                  <a:gd name="T0" fmla="*/ 0 w 300"/>
                  <a:gd name="T1" fmla="*/ 82 h 83"/>
                  <a:gd name="T2" fmla="*/ 299 w 300"/>
                  <a:gd name="T3" fmla="*/ 0 h 83"/>
                  <a:gd name="T4" fmla="*/ 0 w 300"/>
                  <a:gd name="T5" fmla="*/ 82 h 83"/>
                  <a:gd name="T6" fmla="*/ 0 60000 65536"/>
                  <a:gd name="T7" fmla="*/ 0 60000 65536"/>
                  <a:gd name="T8" fmla="*/ 0 60000 65536"/>
                  <a:gd name="T9" fmla="*/ 0 w 300"/>
                  <a:gd name="T10" fmla="*/ 0 h 83"/>
                  <a:gd name="T11" fmla="*/ 300 w 300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0" h="83">
                    <a:moveTo>
                      <a:pt x="0" y="82"/>
                    </a:moveTo>
                    <a:lnTo>
                      <a:pt x="299" y="0"/>
                    </a:lnTo>
                    <a:lnTo>
                      <a:pt x="0" y="82"/>
                    </a:lnTo>
                  </a:path>
                </a:pathLst>
              </a:custGeom>
              <a:noFill/>
              <a:ln w="12700" cap="rnd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6" name="Freeform 275"/>
              <p:cNvSpPr>
                <a:spLocks/>
              </p:cNvSpPr>
              <p:nvPr/>
            </p:nvSpPr>
            <p:spPr bwMode="auto">
              <a:xfrm>
                <a:off x="721" y="1961"/>
                <a:ext cx="63" cy="25"/>
              </a:xfrm>
              <a:custGeom>
                <a:avLst/>
                <a:gdLst>
                  <a:gd name="T0" fmla="*/ 0 w 63"/>
                  <a:gd name="T1" fmla="*/ 16 h 25"/>
                  <a:gd name="T2" fmla="*/ 61 w 63"/>
                  <a:gd name="T3" fmla="*/ 0 h 25"/>
                  <a:gd name="T4" fmla="*/ 62 w 63"/>
                  <a:gd name="T5" fmla="*/ 7 h 25"/>
                  <a:gd name="T6" fmla="*/ 0 w 63"/>
                  <a:gd name="T7" fmla="*/ 24 h 25"/>
                  <a:gd name="T8" fmla="*/ 0 w 63"/>
                  <a:gd name="T9" fmla="*/ 16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"/>
                  <a:gd name="T17" fmla="*/ 63 w 6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">
                    <a:moveTo>
                      <a:pt x="0" y="16"/>
                    </a:moveTo>
                    <a:lnTo>
                      <a:pt x="61" y="0"/>
                    </a:lnTo>
                    <a:lnTo>
                      <a:pt x="62" y="7"/>
                    </a:lnTo>
                    <a:lnTo>
                      <a:pt x="0" y="24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7" name="Freeform 276"/>
              <p:cNvSpPr>
                <a:spLocks/>
              </p:cNvSpPr>
              <p:nvPr/>
            </p:nvSpPr>
            <p:spPr bwMode="auto">
              <a:xfrm>
                <a:off x="721" y="1961"/>
                <a:ext cx="63" cy="25"/>
              </a:xfrm>
              <a:custGeom>
                <a:avLst/>
                <a:gdLst>
                  <a:gd name="T0" fmla="*/ 0 w 63"/>
                  <a:gd name="T1" fmla="*/ 16 h 25"/>
                  <a:gd name="T2" fmla="*/ 61 w 63"/>
                  <a:gd name="T3" fmla="*/ 0 h 25"/>
                  <a:gd name="T4" fmla="*/ 62 w 63"/>
                  <a:gd name="T5" fmla="*/ 7 h 25"/>
                  <a:gd name="T6" fmla="*/ 0 w 63"/>
                  <a:gd name="T7" fmla="*/ 24 h 25"/>
                  <a:gd name="T8" fmla="*/ 0 w 63"/>
                  <a:gd name="T9" fmla="*/ 16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25"/>
                  <a:gd name="T17" fmla="*/ 63 w 6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25">
                    <a:moveTo>
                      <a:pt x="0" y="16"/>
                    </a:moveTo>
                    <a:lnTo>
                      <a:pt x="61" y="0"/>
                    </a:lnTo>
                    <a:lnTo>
                      <a:pt x="62" y="7"/>
                    </a:lnTo>
                    <a:lnTo>
                      <a:pt x="0" y="24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8" name="Freeform 277"/>
              <p:cNvSpPr>
                <a:spLocks/>
              </p:cNvSpPr>
              <p:nvPr/>
            </p:nvSpPr>
            <p:spPr bwMode="auto">
              <a:xfrm>
                <a:off x="806" y="1939"/>
                <a:ext cx="65" cy="25"/>
              </a:xfrm>
              <a:custGeom>
                <a:avLst/>
                <a:gdLst>
                  <a:gd name="T0" fmla="*/ 0 w 65"/>
                  <a:gd name="T1" fmla="*/ 16 h 25"/>
                  <a:gd name="T2" fmla="*/ 63 w 65"/>
                  <a:gd name="T3" fmla="*/ 0 h 25"/>
                  <a:gd name="T4" fmla="*/ 64 w 65"/>
                  <a:gd name="T5" fmla="*/ 7 h 25"/>
                  <a:gd name="T6" fmla="*/ 1 w 65"/>
                  <a:gd name="T7" fmla="*/ 24 h 25"/>
                  <a:gd name="T8" fmla="*/ 0 w 65"/>
                  <a:gd name="T9" fmla="*/ 16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25"/>
                  <a:gd name="T17" fmla="*/ 65 w 6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25">
                    <a:moveTo>
                      <a:pt x="0" y="16"/>
                    </a:moveTo>
                    <a:lnTo>
                      <a:pt x="63" y="0"/>
                    </a:lnTo>
                    <a:lnTo>
                      <a:pt x="64" y="7"/>
                    </a:lnTo>
                    <a:lnTo>
                      <a:pt x="1" y="24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79" name="Freeform 278"/>
              <p:cNvSpPr>
                <a:spLocks/>
              </p:cNvSpPr>
              <p:nvPr/>
            </p:nvSpPr>
            <p:spPr bwMode="auto">
              <a:xfrm>
                <a:off x="806" y="1939"/>
                <a:ext cx="65" cy="25"/>
              </a:xfrm>
              <a:custGeom>
                <a:avLst/>
                <a:gdLst>
                  <a:gd name="T0" fmla="*/ 0 w 65"/>
                  <a:gd name="T1" fmla="*/ 16 h 25"/>
                  <a:gd name="T2" fmla="*/ 63 w 65"/>
                  <a:gd name="T3" fmla="*/ 0 h 25"/>
                  <a:gd name="T4" fmla="*/ 64 w 65"/>
                  <a:gd name="T5" fmla="*/ 7 h 25"/>
                  <a:gd name="T6" fmla="*/ 1 w 65"/>
                  <a:gd name="T7" fmla="*/ 24 h 25"/>
                  <a:gd name="T8" fmla="*/ 0 w 65"/>
                  <a:gd name="T9" fmla="*/ 16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25"/>
                  <a:gd name="T17" fmla="*/ 65 w 6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25">
                    <a:moveTo>
                      <a:pt x="0" y="16"/>
                    </a:moveTo>
                    <a:lnTo>
                      <a:pt x="63" y="0"/>
                    </a:lnTo>
                    <a:lnTo>
                      <a:pt x="64" y="7"/>
                    </a:lnTo>
                    <a:lnTo>
                      <a:pt x="1" y="24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0" name="Freeform 279"/>
              <p:cNvSpPr>
                <a:spLocks/>
              </p:cNvSpPr>
              <p:nvPr/>
            </p:nvSpPr>
            <p:spPr bwMode="auto">
              <a:xfrm>
                <a:off x="516" y="1519"/>
                <a:ext cx="510" cy="436"/>
              </a:xfrm>
              <a:custGeom>
                <a:avLst/>
                <a:gdLst>
                  <a:gd name="T0" fmla="*/ 146 w 510"/>
                  <a:gd name="T1" fmla="*/ 435 h 436"/>
                  <a:gd name="T2" fmla="*/ 509 w 510"/>
                  <a:gd name="T3" fmla="*/ 339 h 436"/>
                  <a:gd name="T4" fmla="*/ 497 w 510"/>
                  <a:gd name="T5" fmla="*/ 19 h 436"/>
                  <a:gd name="T6" fmla="*/ 475 w 510"/>
                  <a:gd name="T7" fmla="*/ 0 h 436"/>
                  <a:gd name="T8" fmla="*/ 147 w 510"/>
                  <a:gd name="T9" fmla="*/ 87 h 436"/>
                  <a:gd name="T10" fmla="*/ 70 w 510"/>
                  <a:gd name="T11" fmla="*/ 46 h 436"/>
                  <a:gd name="T12" fmla="*/ 0 w 510"/>
                  <a:gd name="T13" fmla="*/ 89 h 436"/>
                  <a:gd name="T14" fmla="*/ 31 w 510"/>
                  <a:gd name="T15" fmla="*/ 346 h 436"/>
                  <a:gd name="T16" fmla="*/ 146 w 510"/>
                  <a:gd name="T17" fmla="*/ 435 h 4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10"/>
                  <a:gd name="T28" fmla="*/ 0 h 436"/>
                  <a:gd name="T29" fmla="*/ 510 w 510"/>
                  <a:gd name="T30" fmla="*/ 436 h 4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10" h="436">
                    <a:moveTo>
                      <a:pt x="146" y="435"/>
                    </a:moveTo>
                    <a:lnTo>
                      <a:pt x="509" y="339"/>
                    </a:lnTo>
                    <a:lnTo>
                      <a:pt x="497" y="19"/>
                    </a:lnTo>
                    <a:lnTo>
                      <a:pt x="475" y="0"/>
                    </a:lnTo>
                    <a:lnTo>
                      <a:pt x="147" y="87"/>
                    </a:lnTo>
                    <a:lnTo>
                      <a:pt x="70" y="46"/>
                    </a:lnTo>
                    <a:lnTo>
                      <a:pt x="0" y="89"/>
                    </a:lnTo>
                    <a:lnTo>
                      <a:pt x="31" y="346"/>
                    </a:lnTo>
                    <a:lnTo>
                      <a:pt x="146" y="43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1" name="Freeform 280"/>
              <p:cNvSpPr>
                <a:spLocks/>
              </p:cNvSpPr>
              <p:nvPr/>
            </p:nvSpPr>
            <p:spPr bwMode="auto">
              <a:xfrm>
                <a:off x="508" y="1503"/>
                <a:ext cx="525" cy="441"/>
              </a:xfrm>
              <a:custGeom>
                <a:avLst/>
                <a:gdLst>
                  <a:gd name="T0" fmla="*/ 89 w 525"/>
                  <a:gd name="T1" fmla="*/ 393 h 441"/>
                  <a:gd name="T2" fmla="*/ 163 w 525"/>
                  <a:gd name="T3" fmla="*/ 440 h 441"/>
                  <a:gd name="T4" fmla="*/ 524 w 525"/>
                  <a:gd name="T5" fmla="*/ 339 h 441"/>
                  <a:gd name="T6" fmla="*/ 512 w 525"/>
                  <a:gd name="T7" fmla="*/ 19 h 441"/>
                  <a:gd name="T8" fmla="*/ 490 w 525"/>
                  <a:gd name="T9" fmla="*/ 0 h 441"/>
                  <a:gd name="T10" fmla="*/ 161 w 525"/>
                  <a:gd name="T11" fmla="*/ 87 h 441"/>
                  <a:gd name="T12" fmla="*/ 84 w 525"/>
                  <a:gd name="T13" fmla="*/ 47 h 441"/>
                  <a:gd name="T14" fmla="*/ 10 w 525"/>
                  <a:gd name="T15" fmla="*/ 77 h 441"/>
                  <a:gd name="T16" fmla="*/ 0 w 525"/>
                  <a:gd name="T17" fmla="*/ 87 h 441"/>
                  <a:gd name="T18" fmla="*/ 0 w 525"/>
                  <a:gd name="T19" fmla="*/ 305 h 441"/>
                  <a:gd name="T20" fmla="*/ 89 w 525"/>
                  <a:gd name="T21" fmla="*/ 393 h 4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25"/>
                  <a:gd name="T34" fmla="*/ 0 h 441"/>
                  <a:gd name="T35" fmla="*/ 525 w 525"/>
                  <a:gd name="T36" fmla="*/ 441 h 44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25" h="441">
                    <a:moveTo>
                      <a:pt x="89" y="393"/>
                    </a:moveTo>
                    <a:lnTo>
                      <a:pt x="163" y="440"/>
                    </a:lnTo>
                    <a:lnTo>
                      <a:pt x="524" y="339"/>
                    </a:lnTo>
                    <a:lnTo>
                      <a:pt x="512" y="19"/>
                    </a:lnTo>
                    <a:lnTo>
                      <a:pt x="490" y="0"/>
                    </a:lnTo>
                    <a:lnTo>
                      <a:pt x="161" y="87"/>
                    </a:lnTo>
                    <a:lnTo>
                      <a:pt x="84" y="47"/>
                    </a:lnTo>
                    <a:lnTo>
                      <a:pt x="10" y="77"/>
                    </a:lnTo>
                    <a:lnTo>
                      <a:pt x="0" y="87"/>
                    </a:lnTo>
                    <a:lnTo>
                      <a:pt x="0" y="305"/>
                    </a:lnTo>
                    <a:lnTo>
                      <a:pt x="89" y="393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2" name="Freeform 281"/>
              <p:cNvSpPr>
                <a:spLocks/>
              </p:cNvSpPr>
              <p:nvPr/>
            </p:nvSpPr>
            <p:spPr bwMode="auto">
              <a:xfrm>
                <a:off x="515" y="1564"/>
                <a:ext cx="68" cy="301"/>
              </a:xfrm>
              <a:custGeom>
                <a:avLst/>
                <a:gdLst>
                  <a:gd name="T0" fmla="*/ 0 w 68"/>
                  <a:gd name="T1" fmla="*/ 234 h 301"/>
                  <a:gd name="T2" fmla="*/ 2 w 68"/>
                  <a:gd name="T3" fmla="*/ 29 h 301"/>
                  <a:gd name="T4" fmla="*/ 67 w 68"/>
                  <a:gd name="T5" fmla="*/ 0 h 301"/>
                  <a:gd name="T6" fmla="*/ 66 w 68"/>
                  <a:gd name="T7" fmla="*/ 300 h 301"/>
                  <a:gd name="T8" fmla="*/ 0 w 68"/>
                  <a:gd name="T9" fmla="*/ 234 h 3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301"/>
                  <a:gd name="T17" fmla="*/ 68 w 68"/>
                  <a:gd name="T18" fmla="*/ 301 h 3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301">
                    <a:moveTo>
                      <a:pt x="0" y="234"/>
                    </a:moveTo>
                    <a:lnTo>
                      <a:pt x="2" y="29"/>
                    </a:lnTo>
                    <a:lnTo>
                      <a:pt x="67" y="0"/>
                    </a:lnTo>
                    <a:lnTo>
                      <a:pt x="66" y="300"/>
                    </a:lnTo>
                    <a:lnTo>
                      <a:pt x="0" y="234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3" name="Freeform 282"/>
              <p:cNvSpPr>
                <a:spLocks/>
              </p:cNvSpPr>
              <p:nvPr/>
            </p:nvSpPr>
            <p:spPr bwMode="auto">
              <a:xfrm>
                <a:off x="603" y="1573"/>
                <a:ext cx="61" cy="349"/>
              </a:xfrm>
              <a:custGeom>
                <a:avLst/>
                <a:gdLst>
                  <a:gd name="T0" fmla="*/ 0 w 61"/>
                  <a:gd name="T1" fmla="*/ 312 h 349"/>
                  <a:gd name="T2" fmla="*/ 60 w 61"/>
                  <a:gd name="T3" fmla="*/ 348 h 349"/>
                  <a:gd name="T4" fmla="*/ 60 w 61"/>
                  <a:gd name="T5" fmla="*/ 31 h 349"/>
                  <a:gd name="T6" fmla="*/ 3 w 61"/>
                  <a:gd name="T7" fmla="*/ 0 h 349"/>
                  <a:gd name="T8" fmla="*/ 0 w 61"/>
                  <a:gd name="T9" fmla="*/ 312 h 3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349"/>
                  <a:gd name="T17" fmla="*/ 61 w 61"/>
                  <a:gd name="T18" fmla="*/ 349 h 3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349">
                    <a:moveTo>
                      <a:pt x="0" y="312"/>
                    </a:moveTo>
                    <a:lnTo>
                      <a:pt x="60" y="348"/>
                    </a:lnTo>
                    <a:lnTo>
                      <a:pt x="60" y="31"/>
                    </a:lnTo>
                    <a:lnTo>
                      <a:pt x="3" y="0"/>
                    </a:lnTo>
                    <a:lnTo>
                      <a:pt x="0" y="312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4" name="Freeform 283"/>
              <p:cNvSpPr>
                <a:spLocks/>
              </p:cNvSpPr>
              <p:nvPr/>
            </p:nvSpPr>
            <p:spPr bwMode="auto">
              <a:xfrm>
                <a:off x="724" y="1556"/>
                <a:ext cx="261" cy="329"/>
              </a:xfrm>
              <a:custGeom>
                <a:avLst/>
                <a:gdLst>
                  <a:gd name="T0" fmla="*/ 260 w 261"/>
                  <a:gd name="T1" fmla="*/ 258 h 329"/>
                  <a:gd name="T2" fmla="*/ 0 w 261"/>
                  <a:gd name="T3" fmla="*/ 328 h 329"/>
                  <a:gd name="T4" fmla="*/ 0 w 261"/>
                  <a:gd name="T5" fmla="*/ 70 h 329"/>
                  <a:gd name="T6" fmla="*/ 252 w 261"/>
                  <a:gd name="T7" fmla="*/ 0 h 329"/>
                  <a:gd name="T8" fmla="*/ 260 w 261"/>
                  <a:gd name="T9" fmla="*/ 258 h 3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329"/>
                  <a:gd name="T17" fmla="*/ 261 w 261"/>
                  <a:gd name="T18" fmla="*/ 329 h 3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329">
                    <a:moveTo>
                      <a:pt x="260" y="258"/>
                    </a:moveTo>
                    <a:lnTo>
                      <a:pt x="0" y="328"/>
                    </a:lnTo>
                    <a:lnTo>
                      <a:pt x="0" y="70"/>
                    </a:lnTo>
                    <a:lnTo>
                      <a:pt x="252" y="0"/>
                    </a:lnTo>
                    <a:lnTo>
                      <a:pt x="260" y="258"/>
                    </a:lnTo>
                  </a:path>
                </a:pathLst>
              </a:custGeom>
              <a:solidFill>
                <a:srgbClr val="03289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285" name="Freeform 284"/>
              <p:cNvSpPr>
                <a:spLocks/>
              </p:cNvSpPr>
              <p:nvPr/>
            </p:nvSpPr>
            <p:spPr bwMode="auto">
              <a:xfrm>
                <a:off x="592" y="1462"/>
                <a:ext cx="407" cy="129"/>
              </a:xfrm>
              <a:custGeom>
                <a:avLst/>
                <a:gdLst>
                  <a:gd name="T0" fmla="*/ 329 w 407"/>
                  <a:gd name="T1" fmla="*/ 0 h 129"/>
                  <a:gd name="T2" fmla="*/ 406 w 407"/>
                  <a:gd name="T3" fmla="*/ 40 h 129"/>
                  <a:gd name="T4" fmla="*/ 77 w 407"/>
                  <a:gd name="T5" fmla="*/ 128 h 129"/>
                  <a:gd name="T6" fmla="*/ 0 w 407"/>
                  <a:gd name="T7" fmla="*/ 88 h 129"/>
                  <a:gd name="T8" fmla="*/ 329 w 407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7"/>
                  <a:gd name="T16" fmla="*/ 0 h 129"/>
                  <a:gd name="T17" fmla="*/ 407 w 407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7" h="129">
                    <a:moveTo>
                      <a:pt x="329" y="0"/>
                    </a:moveTo>
                    <a:lnTo>
                      <a:pt x="406" y="40"/>
                    </a:lnTo>
                    <a:lnTo>
                      <a:pt x="77" y="128"/>
                    </a:lnTo>
                    <a:lnTo>
                      <a:pt x="0" y="88"/>
                    </a:lnTo>
                    <a:lnTo>
                      <a:pt x="329" y="0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286" name="Group 314"/>
            <p:cNvGrpSpPr>
              <a:grpSpLocks/>
            </p:cNvGrpSpPr>
            <p:nvPr/>
          </p:nvGrpSpPr>
          <p:grpSpPr bwMode="auto">
            <a:xfrm>
              <a:off x="1901821" y="1131889"/>
              <a:ext cx="1219200" cy="1300163"/>
              <a:chOff x="1247" y="1104"/>
              <a:chExt cx="768" cy="819"/>
            </a:xfrm>
          </p:grpSpPr>
          <p:grpSp>
            <p:nvGrpSpPr>
              <p:cNvPr id="287" name="Group 294"/>
              <p:cNvGrpSpPr>
                <a:grpSpLocks/>
              </p:cNvGrpSpPr>
              <p:nvPr/>
            </p:nvGrpSpPr>
            <p:grpSpPr bwMode="auto">
              <a:xfrm>
                <a:off x="1612" y="1104"/>
                <a:ext cx="340" cy="593"/>
                <a:chOff x="1612" y="1104"/>
                <a:chExt cx="340" cy="593"/>
              </a:xfrm>
            </p:grpSpPr>
            <p:sp>
              <p:nvSpPr>
                <p:cNvPr id="307" name="Freeform 286"/>
                <p:cNvSpPr>
                  <a:spLocks/>
                </p:cNvSpPr>
                <p:nvPr/>
              </p:nvSpPr>
              <p:spPr bwMode="auto">
                <a:xfrm>
                  <a:off x="1613" y="1104"/>
                  <a:ext cx="339" cy="592"/>
                </a:xfrm>
                <a:custGeom>
                  <a:avLst/>
                  <a:gdLst>
                    <a:gd name="T0" fmla="*/ 193 w 339"/>
                    <a:gd name="T1" fmla="*/ 591 h 592"/>
                    <a:gd name="T2" fmla="*/ 338 w 339"/>
                    <a:gd name="T3" fmla="*/ 553 h 592"/>
                    <a:gd name="T4" fmla="*/ 337 w 339"/>
                    <a:gd name="T5" fmla="*/ 113 h 592"/>
                    <a:gd name="T6" fmla="*/ 140 w 339"/>
                    <a:gd name="T7" fmla="*/ 0 h 592"/>
                    <a:gd name="T8" fmla="*/ 0 w 339"/>
                    <a:gd name="T9" fmla="*/ 35 h 592"/>
                    <a:gd name="T10" fmla="*/ 0 w 339"/>
                    <a:gd name="T11" fmla="*/ 474 h 592"/>
                    <a:gd name="T12" fmla="*/ 193 w 339"/>
                    <a:gd name="T13" fmla="*/ 591 h 5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9"/>
                    <a:gd name="T22" fmla="*/ 0 h 592"/>
                    <a:gd name="T23" fmla="*/ 339 w 339"/>
                    <a:gd name="T24" fmla="*/ 592 h 5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9" h="592">
                      <a:moveTo>
                        <a:pt x="193" y="591"/>
                      </a:moveTo>
                      <a:lnTo>
                        <a:pt x="338" y="553"/>
                      </a:lnTo>
                      <a:lnTo>
                        <a:pt x="337" y="113"/>
                      </a:lnTo>
                      <a:lnTo>
                        <a:pt x="140" y="0"/>
                      </a:lnTo>
                      <a:lnTo>
                        <a:pt x="0" y="35"/>
                      </a:lnTo>
                      <a:lnTo>
                        <a:pt x="0" y="474"/>
                      </a:lnTo>
                      <a:lnTo>
                        <a:pt x="193" y="591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8" name="Freeform 287"/>
                <p:cNvSpPr>
                  <a:spLocks/>
                </p:cNvSpPr>
                <p:nvPr/>
              </p:nvSpPr>
              <p:spPr bwMode="auto">
                <a:xfrm>
                  <a:off x="1612" y="1140"/>
                  <a:ext cx="198" cy="557"/>
                </a:xfrm>
                <a:custGeom>
                  <a:avLst/>
                  <a:gdLst>
                    <a:gd name="T0" fmla="*/ 0 w 198"/>
                    <a:gd name="T1" fmla="*/ 439 h 557"/>
                    <a:gd name="T2" fmla="*/ 0 w 198"/>
                    <a:gd name="T3" fmla="*/ 0 h 557"/>
                    <a:gd name="T4" fmla="*/ 197 w 198"/>
                    <a:gd name="T5" fmla="*/ 112 h 557"/>
                    <a:gd name="T6" fmla="*/ 197 w 198"/>
                    <a:gd name="T7" fmla="*/ 556 h 557"/>
                    <a:gd name="T8" fmla="*/ 0 w 198"/>
                    <a:gd name="T9" fmla="*/ 439 h 5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8"/>
                    <a:gd name="T16" fmla="*/ 0 h 557"/>
                    <a:gd name="T17" fmla="*/ 198 w 198"/>
                    <a:gd name="T18" fmla="*/ 557 h 5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8" h="557">
                      <a:moveTo>
                        <a:pt x="0" y="439"/>
                      </a:moveTo>
                      <a:lnTo>
                        <a:pt x="0" y="0"/>
                      </a:lnTo>
                      <a:lnTo>
                        <a:pt x="197" y="112"/>
                      </a:lnTo>
                      <a:lnTo>
                        <a:pt x="197" y="556"/>
                      </a:lnTo>
                      <a:lnTo>
                        <a:pt x="0" y="439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9" name="Freeform 288"/>
                <p:cNvSpPr>
                  <a:spLocks/>
                </p:cNvSpPr>
                <p:nvPr/>
              </p:nvSpPr>
              <p:spPr bwMode="auto">
                <a:xfrm>
                  <a:off x="1613" y="1105"/>
                  <a:ext cx="338" cy="149"/>
                </a:xfrm>
                <a:custGeom>
                  <a:avLst/>
                  <a:gdLst>
                    <a:gd name="T0" fmla="*/ 196 w 338"/>
                    <a:gd name="T1" fmla="*/ 148 h 149"/>
                    <a:gd name="T2" fmla="*/ 337 w 338"/>
                    <a:gd name="T3" fmla="*/ 113 h 149"/>
                    <a:gd name="T4" fmla="*/ 146 w 338"/>
                    <a:gd name="T5" fmla="*/ 0 h 149"/>
                    <a:gd name="T6" fmla="*/ 0 w 338"/>
                    <a:gd name="T7" fmla="*/ 35 h 149"/>
                    <a:gd name="T8" fmla="*/ 196 w 338"/>
                    <a:gd name="T9" fmla="*/ 148 h 1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8"/>
                    <a:gd name="T16" fmla="*/ 0 h 149"/>
                    <a:gd name="T17" fmla="*/ 338 w 338"/>
                    <a:gd name="T18" fmla="*/ 149 h 1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8" h="149">
                      <a:moveTo>
                        <a:pt x="196" y="148"/>
                      </a:moveTo>
                      <a:lnTo>
                        <a:pt x="337" y="113"/>
                      </a:lnTo>
                      <a:lnTo>
                        <a:pt x="146" y="0"/>
                      </a:lnTo>
                      <a:lnTo>
                        <a:pt x="0" y="35"/>
                      </a:lnTo>
                      <a:lnTo>
                        <a:pt x="196" y="148"/>
                      </a:lnTo>
                    </a:path>
                  </a:pathLst>
                </a:custGeom>
                <a:solidFill>
                  <a:srgbClr val="CBCBC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10" name="Freeform 289"/>
                <p:cNvSpPr>
                  <a:spLocks/>
                </p:cNvSpPr>
                <p:nvPr/>
              </p:nvSpPr>
              <p:spPr bwMode="auto">
                <a:xfrm>
                  <a:off x="1919" y="1295"/>
                  <a:ext cx="17" cy="17"/>
                </a:xfrm>
                <a:custGeom>
                  <a:avLst/>
                  <a:gdLst>
                    <a:gd name="T0" fmla="*/ 0 w 17"/>
                    <a:gd name="T1" fmla="*/ 3 h 17"/>
                    <a:gd name="T2" fmla="*/ 16 w 17"/>
                    <a:gd name="T3" fmla="*/ 0 h 17"/>
                    <a:gd name="T4" fmla="*/ 16 w 17"/>
                    <a:gd name="T5" fmla="*/ 12 h 17"/>
                    <a:gd name="T6" fmla="*/ 0 w 17"/>
                    <a:gd name="T7" fmla="*/ 16 h 17"/>
                    <a:gd name="T8" fmla="*/ 0 w 17"/>
                    <a:gd name="T9" fmla="*/ 3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3"/>
                      </a:moveTo>
                      <a:lnTo>
                        <a:pt x="16" y="0"/>
                      </a:lnTo>
                      <a:lnTo>
                        <a:pt x="16" y="12"/>
                      </a:lnTo>
                      <a:lnTo>
                        <a:pt x="0" y="16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E5E5E5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11" name="Freeform 290"/>
                <p:cNvSpPr>
                  <a:spLocks/>
                </p:cNvSpPr>
                <p:nvPr/>
              </p:nvSpPr>
              <p:spPr bwMode="auto">
                <a:xfrm>
                  <a:off x="1809" y="1370"/>
                  <a:ext cx="142" cy="48"/>
                </a:xfrm>
                <a:custGeom>
                  <a:avLst/>
                  <a:gdLst>
                    <a:gd name="T0" fmla="*/ 0 w 142"/>
                    <a:gd name="T1" fmla="*/ 37 h 48"/>
                    <a:gd name="T2" fmla="*/ 141 w 142"/>
                    <a:gd name="T3" fmla="*/ 0 h 48"/>
                    <a:gd name="T4" fmla="*/ 141 w 142"/>
                    <a:gd name="T5" fmla="*/ 8 h 48"/>
                    <a:gd name="T6" fmla="*/ 0 w 142"/>
                    <a:gd name="T7" fmla="*/ 47 h 48"/>
                    <a:gd name="T8" fmla="*/ 0 w 142"/>
                    <a:gd name="T9" fmla="*/ 37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48"/>
                    <a:gd name="T17" fmla="*/ 142 w 142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48">
                      <a:moveTo>
                        <a:pt x="0" y="37"/>
                      </a:moveTo>
                      <a:lnTo>
                        <a:pt x="141" y="0"/>
                      </a:lnTo>
                      <a:lnTo>
                        <a:pt x="141" y="8"/>
                      </a:lnTo>
                      <a:lnTo>
                        <a:pt x="0" y="47"/>
                      </a:lnTo>
                      <a:lnTo>
                        <a:pt x="0" y="37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12" name="Freeform 291"/>
                <p:cNvSpPr>
                  <a:spLocks/>
                </p:cNvSpPr>
                <p:nvPr/>
              </p:nvSpPr>
              <p:spPr bwMode="auto">
                <a:xfrm>
                  <a:off x="1847" y="1350"/>
                  <a:ext cx="73" cy="25"/>
                </a:xfrm>
                <a:custGeom>
                  <a:avLst/>
                  <a:gdLst>
                    <a:gd name="T0" fmla="*/ 0 w 73"/>
                    <a:gd name="T1" fmla="*/ 17 h 25"/>
                    <a:gd name="T2" fmla="*/ 72 w 73"/>
                    <a:gd name="T3" fmla="*/ 0 h 25"/>
                    <a:gd name="T4" fmla="*/ 72 w 73"/>
                    <a:gd name="T5" fmla="*/ 6 h 25"/>
                    <a:gd name="T6" fmla="*/ 0 w 73"/>
                    <a:gd name="T7" fmla="*/ 24 h 25"/>
                    <a:gd name="T8" fmla="*/ 0 w 73"/>
                    <a:gd name="T9" fmla="*/ 17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25"/>
                    <a:gd name="T17" fmla="*/ 73 w 7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25">
                      <a:moveTo>
                        <a:pt x="0" y="17"/>
                      </a:moveTo>
                      <a:lnTo>
                        <a:pt x="72" y="0"/>
                      </a:lnTo>
                      <a:lnTo>
                        <a:pt x="72" y="6"/>
                      </a:lnTo>
                      <a:lnTo>
                        <a:pt x="0" y="24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13" name="Freeform 292"/>
                <p:cNvSpPr>
                  <a:spLocks/>
                </p:cNvSpPr>
                <p:nvPr/>
              </p:nvSpPr>
              <p:spPr bwMode="auto">
                <a:xfrm>
                  <a:off x="1809" y="1309"/>
                  <a:ext cx="142" cy="48"/>
                </a:xfrm>
                <a:custGeom>
                  <a:avLst/>
                  <a:gdLst>
                    <a:gd name="T0" fmla="*/ 0 w 142"/>
                    <a:gd name="T1" fmla="*/ 37 h 48"/>
                    <a:gd name="T2" fmla="*/ 141 w 142"/>
                    <a:gd name="T3" fmla="*/ 0 h 48"/>
                    <a:gd name="T4" fmla="*/ 141 w 142"/>
                    <a:gd name="T5" fmla="*/ 8 h 48"/>
                    <a:gd name="T6" fmla="*/ 0 w 142"/>
                    <a:gd name="T7" fmla="*/ 47 h 48"/>
                    <a:gd name="T8" fmla="*/ 0 w 142"/>
                    <a:gd name="T9" fmla="*/ 37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48"/>
                    <a:gd name="T17" fmla="*/ 142 w 142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48">
                      <a:moveTo>
                        <a:pt x="0" y="37"/>
                      </a:moveTo>
                      <a:lnTo>
                        <a:pt x="141" y="0"/>
                      </a:lnTo>
                      <a:lnTo>
                        <a:pt x="141" y="8"/>
                      </a:lnTo>
                      <a:lnTo>
                        <a:pt x="0" y="47"/>
                      </a:lnTo>
                      <a:lnTo>
                        <a:pt x="0" y="37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14" name="Freeform 293"/>
                <p:cNvSpPr>
                  <a:spLocks/>
                </p:cNvSpPr>
                <p:nvPr/>
              </p:nvSpPr>
              <p:spPr bwMode="auto">
                <a:xfrm>
                  <a:off x="1847" y="1275"/>
                  <a:ext cx="73" cy="25"/>
                </a:xfrm>
                <a:custGeom>
                  <a:avLst/>
                  <a:gdLst>
                    <a:gd name="T0" fmla="*/ 0 w 73"/>
                    <a:gd name="T1" fmla="*/ 17 h 25"/>
                    <a:gd name="T2" fmla="*/ 72 w 73"/>
                    <a:gd name="T3" fmla="*/ 0 h 25"/>
                    <a:gd name="T4" fmla="*/ 72 w 73"/>
                    <a:gd name="T5" fmla="*/ 6 h 25"/>
                    <a:gd name="T6" fmla="*/ 0 w 73"/>
                    <a:gd name="T7" fmla="*/ 24 h 25"/>
                    <a:gd name="T8" fmla="*/ 0 w 73"/>
                    <a:gd name="T9" fmla="*/ 17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25"/>
                    <a:gd name="T17" fmla="*/ 73 w 7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25">
                      <a:moveTo>
                        <a:pt x="0" y="17"/>
                      </a:moveTo>
                      <a:lnTo>
                        <a:pt x="72" y="0"/>
                      </a:lnTo>
                      <a:lnTo>
                        <a:pt x="72" y="6"/>
                      </a:lnTo>
                      <a:lnTo>
                        <a:pt x="0" y="24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</p:grpSp>
          <p:grpSp>
            <p:nvGrpSpPr>
              <p:cNvPr id="288" name="Group 303"/>
              <p:cNvGrpSpPr>
                <a:grpSpLocks/>
              </p:cNvGrpSpPr>
              <p:nvPr/>
            </p:nvGrpSpPr>
            <p:grpSpPr bwMode="auto">
              <a:xfrm>
                <a:off x="1741" y="1639"/>
                <a:ext cx="274" cy="172"/>
                <a:chOff x="1741" y="1639"/>
                <a:chExt cx="274" cy="172"/>
              </a:xfrm>
            </p:grpSpPr>
            <p:sp>
              <p:nvSpPr>
                <p:cNvPr id="299" name="Freeform 295"/>
                <p:cNvSpPr>
                  <a:spLocks/>
                </p:cNvSpPr>
                <p:nvPr/>
              </p:nvSpPr>
              <p:spPr bwMode="auto">
                <a:xfrm>
                  <a:off x="1886" y="1747"/>
                  <a:ext cx="127" cy="64"/>
                </a:xfrm>
                <a:custGeom>
                  <a:avLst/>
                  <a:gdLst>
                    <a:gd name="T0" fmla="*/ 120 w 127"/>
                    <a:gd name="T1" fmla="*/ 11 h 64"/>
                    <a:gd name="T2" fmla="*/ 40 w 127"/>
                    <a:gd name="T3" fmla="*/ 0 h 64"/>
                    <a:gd name="T4" fmla="*/ 0 w 127"/>
                    <a:gd name="T5" fmla="*/ 32 h 64"/>
                    <a:gd name="T6" fmla="*/ 0 w 127"/>
                    <a:gd name="T7" fmla="*/ 33 h 64"/>
                    <a:gd name="T8" fmla="*/ 0 w 127"/>
                    <a:gd name="T9" fmla="*/ 34 h 64"/>
                    <a:gd name="T10" fmla="*/ 0 w 127"/>
                    <a:gd name="T11" fmla="*/ 36 h 64"/>
                    <a:gd name="T12" fmla="*/ 0 w 127"/>
                    <a:gd name="T13" fmla="*/ 37 h 64"/>
                    <a:gd name="T14" fmla="*/ 0 w 127"/>
                    <a:gd name="T15" fmla="*/ 38 h 64"/>
                    <a:gd name="T16" fmla="*/ 0 w 127"/>
                    <a:gd name="T17" fmla="*/ 39 h 64"/>
                    <a:gd name="T18" fmla="*/ 1 w 127"/>
                    <a:gd name="T19" fmla="*/ 39 h 64"/>
                    <a:gd name="T20" fmla="*/ 6 w 127"/>
                    <a:gd name="T21" fmla="*/ 41 h 64"/>
                    <a:gd name="T22" fmla="*/ 16 w 127"/>
                    <a:gd name="T23" fmla="*/ 44 h 64"/>
                    <a:gd name="T24" fmla="*/ 31 w 127"/>
                    <a:gd name="T25" fmla="*/ 49 h 64"/>
                    <a:gd name="T26" fmla="*/ 49 w 127"/>
                    <a:gd name="T27" fmla="*/ 54 h 64"/>
                    <a:gd name="T28" fmla="*/ 67 w 127"/>
                    <a:gd name="T29" fmla="*/ 58 h 64"/>
                    <a:gd name="T30" fmla="*/ 83 w 127"/>
                    <a:gd name="T31" fmla="*/ 61 h 64"/>
                    <a:gd name="T32" fmla="*/ 97 w 127"/>
                    <a:gd name="T33" fmla="*/ 63 h 64"/>
                    <a:gd name="T34" fmla="*/ 107 w 127"/>
                    <a:gd name="T35" fmla="*/ 61 h 64"/>
                    <a:gd name="T36" fmla="*/ 109 w 127"/>
                    <a:gd name="T37" fmla="*/ 60 h 64"/>
                    <a:gd name="T38" fmla="*/ 112 w 127"/>
                    <a:gd name="T39" fmla="*/ 57 h 64"/>
                    <a:gd name="T40" fmla="*/ 114 w 127"/>
                    <a:gd name="T41" fmla="*/ 56 h 64"/>
                    <a:gd name="T42" fmla="*/ 117 w 127"/>
                    <a:gd name="T43" fmla="*/ 53 h 64"/>
                    <a:gd name="T44" fmla="*/ 119 w 127"/>
                    <a:gd name="T45" fmla="*/ 50 h 64"/>
                    <a:gd name="T46" fmla="*/ 121 w 127"/>
                    <a:gd name="T47" fmla="*/ 48 h 64"/>
                    <a:gd name="T48" fmla="*/ 123 w 127"/>
                    <a:gd name="T49" fmla="*/ 46 h 64"/>
                    <a:gd name="T50" fmla="*/ 124 w 127"/>
                    <a:gd name="T51" fmla="*/ 44 h 64"/>
                    <a:gd name="T52" fmla="*/ 126 w 127"/>
                    <a:gd name="T53" fmla="*/ 38 h 64"/>
                    <a:gd name="T54" fmla="*/ 126 w 127"/>
                    <a:gd name="T55" fmla="*/ 32 h 64"/>
                    <a:gd name="T56" fmla="*/ 126 w 127"/>
                    <a:gd name="T57" fmla="*/ 27 h 64"/>
                    <a:gd name="T58" fmla="*/ 125 w 127"/>
                    <a:gd name="T59" fmla="*/ 22 h 64"/>
                    <a:gd name="T60" fmla="*/ 123 w 127"/>
                    <a:gd name="T61" fmla="*/ 18 h 64"/>
                    <a:gd name="T62" fmla="*/ 122 w 127"/>
                    <a:gd name="T63" fmla="*/ 14 h 64"/>
                    <a:gd name="T64" fmla="*/ 120 w 127"/>
                    <a:gd name="T65" fmla="*/ 12 h 64"/>
                    <a:gd name="T66" fmla="*/ 120 w 127"/>
                    <a:gd name="T67" fmla="*/ 11 h 6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7"/>
                    <a:gd name="T103" fmla="*/ 0 h 64"/>
                    <a:gd name="T104" fmla="*/ 127 w 127"/>
                    <a:gd name="T105" fmla="*/ 64 h 6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7" h="64">
                      <a:moveTo>
                        <a:pt x="120" y="11"/>
                      </a:moveTo>
                      <a:lnTo>
                        <a:pt x="40" y="0"/>
                      </a:lnTo>
                      <a:lnTo>
                        <a:pt x="0" y="32"/>
                      </a:lnTo>
                      <a:lnTo>
                        <a:pt x="0" y="33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1" y="39"/>
                      </a:lnTo>
                      <a:lnTo>
                        <a:pt x="6" y="41"/>
                      </a:lnTo>
                      <a:lnTo>
                        <a:pt x="16" y="44"/>
                      </a:lnTo>
                      <a:lnTo>
                        <a:pt x="31" y="49"/>
                      </a:lnTo>
                      <a:lnTo>
                        <a:pt x="49" y="54"/>
                      </a:lnTo>
                      <a:lnTo>
                        <a:pt x="67" y="58"/>
                      </a:lnTo>
                      <a:lnTo>
                        <a:pt x="83" y="61"/>
                      </a:lnTo>
                      <a:lnTo>
                        <a:pt x="97" y="63"/>
                      </a:lnTo>
                      <a:lnTo>
                        <a:pt x="107" y="61"/>
                      </a:lnTo>
                      <a:lnTo>
                        <a:pt x="109" y="60"/>
                      </a:lnTo>
                      <a:lnTo>
                        <a:pt x="112" y="57"/>
                      </a:lnTo>
                      <a:lnTo>
                        <a:pt x="114" y="56"/>
                      </a:lnTo>
                      <a:lnTo>
                        <a:pt x="117" y="53"/>
                      </a:lnTo>
                      <a:lnTo>
                        <a:pt x="119" y="50"/>
                      </a:lnTo>
                      <a:lnTo>
                        <a:pt x="121" y="48"/>
                      </a:lnTo>
                      <a:lnTo>
                        <a:pt x="123" y="46"/>
                      </a:lnTo>
                      <a:lnTo>
                        <a:pt x="124" y="44"/>
                      </a:lnTo>
                      <a:lnTo>
                        <a:pt x="126" y="38"/>
                      </a:lnTo>
                      <a:lnTo>
                        <a:pt x="126" y="32"/>
                      </a:lnTo>
                      <a:lnTo>
                        <a:pt x="126" y="27"/>
                      </a:lnTo>
                      <a:lnTo>
                        <a:pt x="125" y="22"/>
                      </a:lnTo>
                      <a:lnTo>
                        <a:pt x="123" y="18"/>
                      </a:lnTo>
                      <a:lnTo>
                        <a:pt x="122" y="14"/>
                      </a:lnTo>
                      <a:lnTo>
                        <a:pt x="120" y="12"/>
                      </a:lnTo>
                      <a:lnTo>
                        <a:pt x="120" y="11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0" name="Freeform 296"/>
                <p:cNvSpPr>
                  <a:spLocks/>
                </p:cNvSpPr>
                <p:nvPr/>
              </p:nvSpPr>
              <p:spPr bwMode="auto">
                <a:xfrm>
                  <a:off x="1892" y="1747"/>
                  <a:ext cx="123" cy="59"/>
                </a:xfrm>
                <a:custGeom>
                  <a:avLst/>
                  <a:gdLst>
                    <a:gd name="T0" fmla="*/ 116 w 123"/>
                    <a:gd name="T1" fmla="*/ 11 h 59"/>
                    <a:gd name="T2" fmla="*/ 39 w 123"/>
                    <a:gd name="T3" fmla="*/ 0 h 59"/>
                    <a:gd name="T4" fmla="*/ 0 w 123"/>
                    <a:gd name="T5" fmla="*/ 30 h 59"/>
                    <a:gd name="T6" fmla="*/ 0 w 123"/>
                    <a:gd name="T7" fmla="*/ 31 h 59"/>
                    <a:gd name="T8" fmla="*/ 0 w 123"/>
                    <a:gd name="T9" fmla="*/ 32 h 59"/>
                    <a:gd name="T10" fmla="*/ 0 w 123"/>
                    <a:gd name="T11" fmla="*/ 34 h 59"/>
                    <a:gd name="T12" fmla="*/ 0 w 123"/>
                    <a:gd name="T13" fmla="*/ 35 h 59"/>
                    <a:gd name="T14" fmla="*/ 0 w 123"/>
                    <a:gd name="T15" fmla="*/ 36 h 59"/>
                    <a:gd name="T16" fmla="*/ 1 w 123"/>
                    <a:gd name="T17" fmla="*/ 36 h 59"/>
                    <a:gd name="T18" fmla="*/ 6 w 123"/>
                    <a:gd name="T19" fmla="*/ 38 h 59"/>
                    <a:gd name="T20" fmla="*/ 16 w 123"/>
                    <a:gd name="T21" fmla="*/ 41 h 59"/>
                    <a:gd name="T22" fmla="*/ 31 w 123"/>
                    <a:gd name="T23" fmla="*/ 45 h 59"/>
                    <a:gd name="T24" fmla="*/ 47 w 123"/>
                    <a:gd name="T25" fmla="*/ 49 h 59"/>
                    <a:gd name="T26" fmla="*/ 64 w 123"/>
                    <a:gd name="T27" fmla="*/ 53 h 59"/>
                    <a:gd name="T28" fmla="*/ 81 w 123"/>
                    <a:gd name="T29" fmla="*/ 56 h 59"/>
                    <a:gd name="T30" fmla="*/ 94 w 123"/>
                    <a:gd name="T31" fmla="*/ 58 h 59"/>
                    <a:gd name="T32" fmla="*/ 102 w 123"/>
                    <a:gd name="T33" fmla="*/ 56 h 59"/>
                    <a:gd name="T34" fmla="*/ 105 w 123"/>
                    <a:gd name="T35" fmla="*/ 55 h 59"/>
                    <a:gd name="T36" fmla="*/ 108 w 123"/>
                    <a:gd name="T37" fmla="*/ 53 h 59"/>
                    <a:gd name="T38" fmla="*/ 110 w 123"/>
                    <a:gd name="T39" fmla="*/ 51 h 59"/>
                    <a:gd name="T40" fmla="*/ 113 w 123"/>
                    <a:gd name="T41" fmla="*/ 49 h 59"/>
                    <a:gd name="T42" fmla="*/ 115 w 123"/>
                    <a:gd name="T43" fmla="*/ 46 h 59"/>
                    <a:gd name="T44" fmla="*/ 117 w 123"/>
                    <a:gd name="T45" fmla="*/ 45 h 59"/>
                    <a:gd name="T46" fmla="*/ 119 w 123"/>
                    <a:gd name="T47" fmla="*/ 42 h 59"/>
                    <a:gd name="T48" fmla="*/ 120 w 123"/>
                    <a:gd name="T49" fmla="*/ 40 h 59"/>
                    <a:gd name="T50" fmla="*/ 122 w 123"/>
                    <a:gd name="T51" fmla="*/ 35 h 59"/>
                    <a:gd name="T52" fmla="*/ 122 w 123"/>
                    <a:gd name="T53" fmla="*/ 30 h 59"/>
                    <a:gd name="T54" fmla="*/ 122 w 123"/>
                    <a:gd name="T55" fmla="*/ 25 h 59"/>
                    <a:gd name="T56" fmla="*/ 120 w 123"/>
                    <a:gd name="T57" fmla="*/ 20 h 59"/>
                    <a:gd name="T58" fmla="*/ 119 w 123"/>
                    <a:gd name="T59" fmla="*/ 17 h 59"/>
                    <a:gd name="T60" fmla="*/ 117 w 123"/>
                    <a:gd name="T61" fmla="*/ 13 h 59"/>
                    <a:gd name="T62" fmla="*/ 116 w 123"/>
                    <a:gd name="T63" fmla="*/ 12 h 59"/>
                    <a:gd name="T64" fmla="*/ 116 w 123"/>
                    <a:gd name="T65" fmla="*/ 11 h 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23"/>
                    <a:gd name="T100" fmla="*/ 0 h 59"/>
                    <a:gd name="T101" fmla="*/ 123 w 123"/>
                    <a:gd name="T102" fmla="*/ 59 h 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23" h="59">
                      <a:moveTo>
                        <a:pt x="116" y="11"/>
                      </a:moveTo>
                      <a:lnTo>
                        <a:pt x="39" y="0"/>
                      </a:lnTo>
                      <a:lnTo>
                        <a:pt x="0" y="30"/>
                      </a:lnTo>
                      <a:lnTo>
                        <a:pt x="0" y="31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0" y="35"/>
                      </a:lnTo>
                      <a:lnTo>
                        <a:pt x="0" y="36"/>
                      </a:lnTo>
                      <a:lnTo>
                        <a:pt x="1" y="36"/>
                      </a:lnTo>
                      <a:lnTo>
                        <a:pt x="6" y="38"/>
                      </a:lnTo>
                      <a:lnTo>
                        <a:pt x="16" y="41"/>
                      </a:lnTo>
                      <a:lnTo>
                        <a:pt x="31" y="45"/>
                      </a:lnTo>
                      <a:lnTo>
                        <a:pt x="47" y="49"/>
                      </a:lnTo>
                      <a:lnTo>
                        <a:pt x="64" y="53"/>
                      </a:lnTo>
                      <a:lnTo>
                        <a:pt x="81" y="56"/>
                      </a:lnTo>
                      <a:lnTo>
                        <a:pt x="94" y="58"/>
                      </a:lnTo>
                      <a:lnTo>
                        <a:pt x="102" y="56"/>
                      </a:lnTo>
                      <a:lnTo>
                        <a:pt x="105" y="55"/>
                      </a:lnTo>
                      <a:lnTo>
                        <a:pt x="108" y="53"/>
                      </a:lnTo>
                      <a:lnTo>
                        <a:pt x="110" y="51"/>
                      </a:lnTo>
                      <a:lnTo>
                        <a:pt x="113" y="49"/>
                      </a:lnTo>
                      <a:lnTo>
                        <a:pt x="115" y="46"/>
                      </a:lnTo>
                      <a:lnTo>
                        <a:pt x="117" y="45"/>
                      </a:lnTo>
                      <a:lnTo>
                        <a:pt x="119" y="42"/>
                      </a:lnTo>
                      <a:lnTo>
                        <a:pt x="120" y="40"/>
                      </a:lnTo>
                      <a:lnTo>
                        <a:pt x="122" y="35"/>
                      </a:lnTo>
                      <a:lnTo>
                        <a:pt x="122" y="30"/>
                      </a:lnTo>
                      <a:lnTo>
                        <a:pt x="122" y="25"/>
                      </a:lnTo>
                      <a:lnTo>
                        <a:pt x="120" y="20"/>
                      </a:lnTo>
                      <a:lnTo>
                        <a:pt x="119" y="17"/>
                      </a:lnTo>
                      <a:lnTo>
                        <a:pt x="117" y="13"/>
                      </a:lnTo>
                      <a:lnTo>
                        <a:pt x="116" y="12"/>
                      </a:lnTo>
                      <a:lnTo>
                        <a:pt x="116" y="11"/>
                      </a:lnTo>
                    </a:path>
                  </a:pathLst>
                </a:custGeom>
                <a:solidFill>
                  <a:srgbClr val="86868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1" name="Freeform 297"/>
                <p:cNvSpPr>
                  <a:spLocks/>
                </p:cNvSpPr>
                <p:nvPr/>
              </p:nvSpPr>
              <p:spPr bwMode="auto">
                <a:xfrm>
                  <a:off x="1893" y="1736"/>
                  <a:ext cx="120" cy="59"/>
                </a:xfrm>
                <a:custGeom>
                  <a:avLst/>
                  <a:gdLst>
                    <a:gd name="T0" fmla="*/ 80 w 120"/>
                    <a:gd name="T1" fmla="*/ 2 h 59"/>
                    <a:gd name="T2" fmla="*/ 70 w 120"/>
                    <a:gd name="T3" fmla="*/ 0 h 59"/>
                    <a:gd name="T4" fmla="*/ 62 w 120"/>
                    <a:gd name="T5" fmla="*/ 0 h 59"/>
                    <a:gd name="T6" fmla="*/ 54 w 120"/>
                    <a:gd name="T7" fmla="*/ 0 h 59"/>
                    <a:gd name="T8" fmla="*/ 48 w 120"/>
                    <a:gd name="T9" fmla="*/ 2 h 59"/>
                    <a:gd name="T10" fmla="*/ 43 w 120"/>
                    <a:gd name="T11" fmla="*/ 4 h 59"/>
                    <a:gd name="T12" fmla="*/ 39 w 120"/>
                    <a:gd name="T13" fmla="*/ 5 h 59"/>
                    <a:gd name="T14" fmla="*/ 37 w 120"/>
                    <a:gd name="T15" fmla="*/ 7 h 59"/>
                    <a:gd name="T16" fmla="*/ 37 w 120"/>
                    <a:gd name="T17" fmla="*/ 8 h 59"/>
                    <a:gd name="T18" fmla="*/ 0 w 120"/>
                    <a:gd name="T19" fmla="*/ 36 h 59"/>
                    <a:gd name="T20" fmla="*/ 0 w 120"/>
                    <a:gd name="T21" fmla="*/ 40 h 59"/>
                    <a:gd name="T22" fmla="*/ 3 w 120"/>
                    <a:gd name="T23" fmla="*/ 39 h 59"/>
                    <a:gd name="T24" fmla="*/ 6 w 120"/>
                    <a:gd name="T25" fmla="*/ 37 h 59"/>
                    <a:gd name="T26" fmla="*/ 11 w 120"/>
                    <a:gd name="T27" fmla="*/ 35 h 59"/>
                    <a:gd name="T28" fmla="*/ 17 w 120"/>
                    <a:gd name="T29" fmla="*/ 34 h 59"/>
                    <a:gd name="T30" fmla="*/ 23 w 120"/>
                    <a:gd name="T31" fmla="*/ 34 h 59"/>
                    <a:gd name="T32" fmla="*/ 31 w 120"/>
                    <a:gd name="T33" fmla="*/ 34 h 59"/>
                    <a:gd name="T34" fmla="*/ 38 w 120"/>
                    <a:gd name="T35" fmla="*/ 36 h 59"/>
                    <a:gd name="T36" fmla="*/ 49 w 120"/>
                    <a:gd name="T37" fmla="*/ 40 h 59"/>
                    <a:gd name="T38" fmla="*/ 57 w 120"/>
                    <a:gd name="T39" fmla="*/ 43 h 59"/>
                    <a:gd name="T40" fmla="*/ 64 w 120"/>
                    <a:gd name="T41" fmla="*/ 46 h 59"/>
                    <a:gd name="T42" fmla="*/ 68 w 120"/>
                    <a:gd name="T43" fmla="*/ 48 h 59"/>
                    <a:gd name="T44" fmla="*/ 73 w 120"/>
                    <a:gd name="T45" fmla="*/ 50 h 59"/>
                    <a:gd name="T46" fmla="*/ 76 w 120"/>
                    <a:gd name="T47" fmla="*/ 52 h 59"/>
                    <a:gd name="T48" fmla="*/ 80 w 120"/>
                    <a:gd name="T49" fmla="*/ 53 h 59"/>
                    <a:gd name="T50" fmla="*/ 83 w 120"/>
                    <a:gd name="T51" fmla="*/ 55 h 59"/>
                    <a:gd name="T52" fmla="*/ 99 w 120"/>
                    <a:gd name="T53" fmla="*/ 58 h 59"/>
                    <a:gd name="T54" fmla="*/ 109 w 120"/>
                    <a:gd name="T55" fmla="*/ 56 h 59"/>
                    <a:gd name="T56" fmla="*/ 115 w 120"/>
                    <a:gd name="T57" fmla="*/ 51 h 59"/>
                    <a:gd name="T58" fmla="*/ 119 w 120"/>
                    <a:gd name="T59" fmla="*/ 44 h 59"/>
                    <a:gd name="T60" fmla="*/ 119 w 120"/>
                    <a:gd name="T61" fmla="*/ 36 h 59"/>
                    <a:gd name="T62" fmla="*/ 118 w 120"/>
                    <a:gd name="T63" fmla="*/ 29 h 59"/>
                    <a:gd name="T64" fmla="*/ 115 w 120"/>
                    <a:gd name="T65" fmla="*/ 23 h 59"/>
                    <a:gd name="T66" fmla="*/ 113 w 120"/>
                    <a:gd name="T67" fmla="*/ 20 h 59"/>
                    <a:gd name="T68" fmla="*/ 112 w 120"/>
                    <a:gd name="T69" fmla="*/ 19 h 59"/>
                    <a:gd name="T70" fmla="*/ 111 w 120"/>
                    <a:gd name="T71" fmla="*/ 17 h 59"/>
                    <a:gd name="T72" fmla="*/ 108 w 120"/>
                    <a:gd name="T73" fmla="*/ 15 h 59"/>
                    <a:gd name="T74" fmla="*/ 105 w 120"/>
                    <a:gd name="T75" fmla="*/ 12 h 59"/>
                    <a:gd name="T76" fmla="*/ 100 w 120"/>
                    <a:gd name="T77" fmla="*/ 10 h 59"/>
                    <a:gd name="T78" fmla="*/ 94 w 120"/>
                    <a:gd name="T79" fmla="*/ 7 h 59"/>
                    <a:gd name="T80" fmla="*/ 87 w 120"/>
                    <a:gd name="T81" fmla="*/ 5 h 59"/>
                    <a:gd name="T82" fmla="*/ 80 w 120"/>
                    <a:gd name="T83" fmla="*/ 2 h 5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0"/>
                    <a:gd name="T127" fmla="*/ 0 h 59"/>
                    <a:gd name="T128" fmla="*/ 120 w 120"/>
                    <a:gd name="T129" fmla="*/ 59 h 5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0" h="59">
                      <a:moveTo>
                        <a:pt x="80" y="2"/>
                      </a:move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0"/>
                      </a:lnTo>
                      <a:lnTo>
                        <a:pt x="48" y="2"/>
                      </a:lnTo>
                      <a:lnTo>
                        <a:pt x="43" y="4"/>
                      </a:lnTo>
                      <a:lnTo>
                        <a:pt x="39" y="5"/>
                      </a:lnTo>
                      <a:lnTo>
                        <a:pt x="37" y="7"/>
                      </a:lnTo>
                      <a:lnTo>
                        <a:pt x="37" y="8"/>
                      </a:lnTo>
                      <a:lnTo>
                        <a:pt x="0" y="36"/>
                      </a:lnTo>
                      <a:lnTo>
                        <a:pt x="0" y="40"/>
                      </a:lnTo>
                      <a:lnTo>
                        <a:pt x="3" y="39"/>
                      </a:lnTo>
                      <a:lnTo>
                        <a:pt x="6" y="37"/>
                      </a:lnTo>
                      <a:lnTo>
                        <a:pt x="11" y="35"/>
                      </a:lnTo>
                      <a:lnTo>
                        <a:pt x="17" y="34"/>
                      </a:lnTo>
                      <a:lnTo>
                        <a:pt x="23" y="34"/>
                      </a:lnTo>
                      <a:lnTo>
                        <a:pt x="31" y="34"/>
                      </a:lnTo>
                      <a:lnTo>
                        <a:pt x="38" y="36"/>
                      </a:lnTo>
                      <a:lnTo>
                        <a:pt x="49" y="40"/>
                      </a:lnTo>
                      <a:lnTo>
                        <a:pt x="57" y="43"/>
                      </a:lnTo>
                      <a:lnTo>
                        <a:pt x="64" y="46"/>
                      </a:lnTo>
                      <a:lnTo>
                        <a:pt x="68" y="48"/>
                      </a:lnTo>
                      <a:lnTo>
                        <a:pt x="73" y="50"/>
                      </a:lnTo>
                      <a:lnTo>
                        <a:pt x="76" y="52"/>
                      </a:lnTo>
                      <a:lnTo>
                        <a:pt x="80" y="53"/>
                      </a:lnTo>
                      <a:lnTo>
                        <a:pt x="83" y="55"/>
                      </a:lnTo>
                      <a:lnTo>
                        <a:pt x="99" y="58"/>
                      </a:lnTo>
                      <a:lnTo>
                        <a:pt x="109" y="56"/>
                      </a:lnTo>
                      <a:lnTo>
                        <a:pt x="115" y="51"/>
                      </a:lnTo>
                      <a:lnTo>
                        <a:pt x="119" y="44"/>
                      </a:lnTo>
                      <a:lnTo>
                        <a:pt x="119" y="36"/>
                      </a:lnTo>
                      <a:lnTo>
                        <a:pt x="118" y="29"/>
                      </a:lnTo>
                      <a:lnTo>
                        <a:pt x="115" y="23"/>
                      </a:lnTo>
                      <a:lnTo>
                        <a:pt x="113" y="20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08" y="15"/>
                      </a:lnTo>
                      <a:lnTo>
                        <a:pt x="105" y="12"/>
                      </a:lnTo>
                      <a:lnTo>
                        <a:pt x="100" y="10"/>
                      </a:lnTo>
                      <a:lnTo>
                        <a:pt x="94" y="7"/>
                      </a:lnTo>
                      <a:lnTo>
                        <a:pt x="87" y="5"/>
                      </a:lnTo>
                      <a:lnTo>
                        <a:pt x="80" y="2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2" name="Freeform 298"/>
                <p:cNvSpPr>
                  <a:spLocks/>
                </p:cNvSpPr>
                <p:nvPr/>
              </p:nvSpPr>
              <p:spPr bwMode="auto">
                <a:xfrm>
                  <a:off x="1741" y="1640"/>
                  <a:ext cx="194" cy="134"/>
                </a:xfrm>
                <a:custGeom>
                  <a:avLst/>
                  <a:gdLst>
                    <a:gd name="T0" fmla="*/ 169 w 194"/>
                    <a:gd name="T1" fmla="*/ 127 h 134"/>
                    <a:gd name="T2" fmla="*/ 157 w 194"/>
                    <a:gd name="T3" fmla="*/ 121 h 134"/>
                    <a:gd name="T4" fmla="*/ 142 w 194"/>
                    <a:gd name="T5" fmla="*/ 111 h 134"/>
                    <a:gd name="T6" fmla="*/ 135 w 194"/>
                    <a:gd name="T7" fmla="*/ 100 h 134"/>
                    <a:gd name="T8" fmla="*/ 144 w 194"/>
                    <a:gd name="T9" fmla="*/ 89 h 134"/>
                    <a:gd name="T10" fmla="*/ 163 w 194"/>
                    <a:gd name="T11" fmla="*/ 84 h 134"/>
                    <a:gd name="T12" fmla="*/ 183 w 194"/>
                    <a:gd name="T13" fmla="*/ 80 h 134"/>
                    <a:gd name="T14" fmla="*/ 193 w 194"/>
                    <a:gd name="T15" fmla="*/ 71 h 134"/>
                    <a:gd name="T16" fmla="*/ 185 w 194"/>
                    <a:gd name="T17" fmla="*/ 56 h 134"/>
                    <a:gd name="T18" fmla="*/ 170 w 194"/>
                    <a:gd name="T19" fmla="*/ 43 h 134"/>
                    <a:gd name="T20" fmla="*/ 153 w 194"/>
                    <a:gd name="T21" fmla="*/ 35 h 134"/>
                    <a:gd name="T22" fmla="*/ 136 w 194"/>
                    <a:gd name="T23" fmla="*/ 31 h 134"/>
                    <a:gd name="T24" fmla="*/ 114 w 194"/>
                    <a:gd name="T25" fmla="*/ 31 h 134"/>
                    <a:gd name="T26" fmla="*/ 89 w 194"/>
                    <a:gd name="T27" fmla="*/ 33 h 134"/>
                    <a:gd name="T28" fmla="*/ 69 w 194"/>
                    <a:gd name="T29" fmla="*/ 32 h 134"/>
                    <a:gd name="T30" fmla="*/ 49 w 194"/>
                    <a:gd name="T31" fmla="*/ 26 h 134"/>
                    <a:gd name="T32" fmla="*/ 27 w 194"/>
                    <a:gd name="T33" fmla="*/ 13 h 134"/>
                    <a:gd name="T34" fmla="*/ 13 w 194"/>
                    <a:gd name="T35" fmla="*/ 4 h 134"/>
                    <a:gd name="T36" fmla="*/ 6 w 194"/>
                    <a:gd name="T37" fmla="*/ 0 h 134"/>
                    <a:gd name="T38" fmla="*/ 0 w 194"/>
                    <a:gd name="T39" fmla="*/ 3 h 134"/>
                    <a:gd name="T40" fmla="*/ 42 w 194"/>
                    <a:gd name="T41" fmla="*/ 29 h 134"/>
                    <a:gd name="T42" fmla="*/ 58 w 194"/>
                    <a:gd name="T43" fmla="*/ 35 h 134"/>
                    <a:gd name="T44" fmla="*/ 74 w 194"/>
                    <a:gd name="T45" fmla="*/ 38 h 134"/>
                    <a:gd name="T46" fmla="*/ 88 w 194"/>
                    <a:gd name="T47" fmla="*/ 38 h 134"/>
                    <a:gd name="T48" fmla="*/ 99 w 194"/>
                    <a:gd name="T49" fmla="*/ 37 h 134"/>
                    <a:gd name="T50" fmla="*/ 105 w 194"/>
                    <a:gd name="T51" fmla="*/ 36 h 134"/>
                    <a:gd name="T52" fmla="*/ 112 w 194"/>
                    <a:gd name="T53" fmla="*/ 36 h 134"/>
                    <a:gd name="T54" fmla="*/ 118 w 194"/>
                    <a:gd name="T55" fmla="*/ 35 h 134"/>
                    <a:gd name="T56" fmla="*/ 128 w 194"/>
                    <a:gd name="T57" fmla="*/ 35 h 134"/>
                    <a:gd name="T58" fmla="*/ 143 w 194"/>
                    <a:gd name="T59" fmla="*/ 37 h 134"/>
                    <a:gd name="T60" fmla="*/ 159 w 194"/>
                    <a:gd name="T61" fmla="*/ 43 h 134"/>
                    <a:gd name="T62" fmla="*/ 174 w 194"/>
                    <a:gd name="T63" fmla="*/ 53 h 134"/>
                    <a:gd name="T64" fmla="*/ 183 w 194"/>
                    <a:gd name="T65" fmla="*/ 65 h 134"/>
                    <a:gd name="T66" fmla="*/ 184 w 194"/>
                    <a:gd name="T67" fmla="*/ 70 h 134"/>
                    <a:gd name="T68" fmla="*/ 182 w 194"/>
                    <a:gd name="T69" fmla="*/ 74 h 134"/>
                    <a:gd name="T70" fmla="*/ 175 w 194"/>
                    <a:gd name="T71" fmla="*/ 76 h 134"/>
                    <a:gd name="T72" fmla="*/ 163 w 194"/>
                    <a:gd name="T73" fmla="*/ 79 h 134"/>
                    <a:gd name="T74" fmla="*/ 154 w 194"/>
                    <a:gd name="T75" fmla="*/ 81 h 134"/>
                    <a:gd name="T76" fmla="*/ 145 w 194"/>
                    <a:gd name="T77" fmla="*/ 82 h 134"/>
                    <a:gd name="T78" fmla="*/ 136 w 194"/>
                    <a:gd name="T79" fmla="*/ 86 h 134"/>
                    <a:gd name="T80" fmla="*/ 130 w 194"/>
                    <a:gd name="T81" fmla="*/ 90 h 134"/>
                    <a:gd name="T82" fmla="*/ 128 w 194"/>
                    <a:gd name="T83" fmla="*/ 94 h 134"/>
                    <a:gd name="T84" fmla="*/ 127 w 194"/>
                    <a:gd name="T85" fmla="*/ 97 h 134"/>
                    <a:gd name="T86" fmla="*/ 127 w 194"/>
                    <a:gd name="T87" fmla="*/ 101 h 134"/>
                    <a:gd name="T88" fmla="*/ 128 w 194"/>
                    <a:gd name="T89" fmla="*/ 104 h 134"/>
                    <a:gd name="T90" fmla="*/ 136 w 194"/>
                    <a:gd name="T91" fmla="*/ 114 h 134"/>
                    <a:gd name="T92" fmla="*/ 149 w 194"/>
                    <a:gd name="T93" fmla="*/ 123 h 134"/>
                    <a:gd name="T94" fmla="*/ 161 w 194"/>
                    <a:gd name="T95" fmla="*/ 130 h 134"/>
                    <a:gd name="T96" fmla="*/ 168 w 194"/>
                    <a:gd name="T97" fmla="*/ 133 h 13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4"/>
                    <a:gd name="T148" fmla="*/ 0 h 134"/>
                    <a:gd name="T149" fmla="*/ 194 w 194"/>
                    <a:gd name="T150" fmla="*/ 134 h 13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4" h="134">
                      <a:moveTo>
                        <a:pt x="172" y="128"/>
                      </a:moveTo>
                      <a:lnTo>
                        <a:pt x="169" y="127"/>
                      </a:lnTo>
                      <a:lnTo>
                        <a:pt x="164" y="125"/>
                      </a:lnTo>
                      <a:lnTo>
                        <a:pt x="157" y="121"/>
                      </a:lnTo>
                      <a:lnTo>
                        <a:pt x="149" y="116"/>
                      </a:lnTo>
                      <a:lnTo>
                        <a:pt x="142" y="111"/>
                      </a:lnTo>
                      <a:lnTo>
                        <a:pt x="136" y="105"/>
                      </a:lnTo>
                      <a:lnTo>
                        <a:pt x="135" y="100"/>
                      </a:lnTo>
                      <a:lnTo>
                        <a:pt x="137" y="94"/>
                      </a:lnTo>
                      <a:lnTo>
                        <a:pt x="144" y="89"/>
                      </a:lnTo>
                      <a:lnTo>
                        <a:pt x="154" y="87"/>
                      </a:lnTo>
                      <a:lnTo>
                        <a:pt x="163" y="84"/>
                      </a:lnTo>
                      <a:lnTo>
                        <a:pt x="174" y="82"/>
                      </a:lnTo>
                      <a:lnTo>
                        <a:pt x="183" y="80"/>
                      </a:lnTo>
                      <a:lnTo>
                        <a:pt x="189" y="76"/>
                      </a:lnTo>
                      <a:lnTo>
                        <a:pt x="193" y="71"/>
                      </a:lnTo>
                      <a:lnTo>
                        <a:pt x="190" y="63"/>
                      </a:lnTo>
                      <a:lnTo>
                        <a:pt x="185" y="56"/>
                      </a:lnTo>
                      <a:lnTo>
                        <a:pt x="178" y="49"/>
                      </a:lnTo>
                      <a:lnTo>
                        <a:pt x="170" y="43"/>
                      </a:lnTo>
                      <a:lnTo>
                        <a:pt x="161" y="38"/>
                      </a:lnTo>
                      <a:lnTo>
                        <a:pt x="153" y="35"/>
                      </a:lnTo>
                      <a:lnTo>
                        <a:pt x="144" y="32"/>
                      </a:lnTo>
                      <a:lnTo>
                        <a:pt x="136" y="31"/>
                      </a:lnTo>
                      <a:lnTo>
                        <a:pt x="130" y="31"/>
                      </a:lnTo>
                      <a:lnTo>
                        <a:pt x="114" y="31"/>
                      </a:lnTo>
                      <a:lnTo>
                        <a:pt x="100" y="32"/>
                      </a:lnTo>
                      <a:lnTo>
                        <a:pt x="89" y="33"/>
                      </a:lnTo>
                      <a:lnTo>
                        <a:pt x="79" y="33"/>
                      </a:lnTo>
                      <a:lnTo>
                        <a:pt x="69" y="32"/>
                      </a:lnTo>
                      <a:lnTo>
                        <a:pt x="59" y="31"/>
                      </a:lnTo>
                      <a:lnTo>
                        <a:pt x="49" y="26"/>
                      </a:lnTo>
                      <a:lnTo>
                        <a:pt x="37" y="19"/>
                      </a:lnTo>
                      <a:lnTo>
                        <a:pt x="27" y="13"/>
                      </a:lnTo>
                      <a:lnTo>
                        <a:pt x="18" y="8"/>
                      </a:lnTo>
                      <a:lnTo>
                        <a:pt x="13" y="4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32" y="24"/>
                      </a:lnTo>
                      <a:lnTo>
                        <a:pt x="42" y="29"/>
                      </a:lnTo>
                      <a:lnTo>
                        <a:pt x="50" y="32"/>
                      </a:lnTo>
                      <a:lnTo>
                        <a:pt x="58" y="35"/>
                      </a:lnTo>
                      <a:lnTo>
                        <a:pt x="66" y="37"/>
                      </a:lnTo>
                      <a:lnTo>
                        <a:pt x="74" y="38"/>
                      </a:lnTo>
                      <a:lnTo>
                        <a:pt x="80" y="38"/>
                      </a:lnTo>
                      <a:lnTo>
                        <a:pt x="88" y="38"/>
                      </a:lnTo>
                      <a:lnTo>
                        <a:pt x="96" y="37"/>
                      </a:lnTo>
                      <a:lnTo>
                        <a:pt x="99" y="37"/>
                      </a:lnTo>
                      <a:lnTo>
                        <a:pt x="103" y="37"/>
                      </a:lnTo>
                      <a:lnTo>
                        <a:pt x="105" y="36"/>
                      </a:lnTo>
                      <a:lnTo>
                        <a:pt x="108" y="36"/>
                      </a:lnTo>
                      <a:lnTo>
                        <a:pt x="112" y="36"/>
                      </a:lnTo>
                      <a:lnTo>
                        <a:pt x="115" y="36"/>
                      </a:lnTo>
                      <a:lnTo>
                        <a:pt x="118" y="35"/>
                      </a:lnTo>
                      <a:lnTo>
                        <a:pt x="124" y="35"/>
                      </a:lnTo>
                      <a:lnTo>
                        <a:pt x="128" y="35"/>
                      </a:lnTo>
                      <a:lnTo>
                        <a:pt x="135" y="36"/>
                      </a:lnTo>
                      <a:lnTo>
                        <a:pt x="143" y="37"/>
                      </a:lnTo>
                      <a:lnTo>
                        <a:pt x="151" y="39"/>
                      </a:lnTo>
                      <a:lnTo>
                        <a:pt x="159" y="43"/>
                      </a:lnTo>
                      <a:lnTo>
                        <a:pt x="168" y="47"/>
                      </a:lnTo>
                      <a:lnTo>
                        <a:pt x="174" y="53"/>
                      </a:lnTo>
                      <a:lnTo>
                        <a:pt x="180" y="61"/>
                      </a:lnTo>
                      <a:lnTo>
                        <a:pt x="183" y="65"/>
                      </a:lnTo>
                      <a:lnTo>
                        <a:pt x="184" y="68"/>
                      </a:lnTo>
                      <a:lnTo>
                        <a:pt x="184" y="70"/>
                      </a:lnTo>
                      <a:lnTo>
                        <a:pt x="184" y="72"/>
                      </a:lnTo>
                      <a:lnTo>
                        <a:pt x="182" y="74"/>
                      </a:lnTo>
                      <a:lnTo>
                        <a:pt x="179" y="75"/>
                      </a:lnTo>
                      <a:lnTo>
                        <a:pt x="175" y="76"/>
                      </a:lnTo>
                      <a:lnTo>
                        <a:pt x="169" y="77"/>
                      </a:lnTo>
                      <a:lnTo>
                        <a:pt x="163" y="79"/>
                      </a:lnTo>
                      <a:lnTo>
                        <a:pt x="159" y="80"/>
                      </a:lnTo>
                      <a:lnTo>
                        <a:pt x="154" y="81"/>
                      </a:lnTo>
                      <a:lnTo>
                        <a:pt x="149" y="82"/>
                      </a:lnTo>
                      <a:lnTo>
                        <a:pt x="145" y="82"/>
                      </a:lnTo>
                      <a:lnTo>
                        <a:pt x="141" y="84"/>
                      </a:lnTo>
                      <a:lnTo>
                        <a:pt x="136" y="86"/>
                      </a:lnTo>
                      <a:lnTo>
                        <a:pt x="133" y="88"/>
                      </a:lnTo>
                      <a:lnTo>
                        <a:pt x="130" y="90"/>
                      </a:lnTo>
                      <a:lnTo>
                        <a:pt x="129" y="92"/>
                      </a:lnTo>
                      <a:lnTo>
                        <a:pt x="128" y="94"/>
                      </a:lnTo>
                      <a:lnTo>
                        <a:pt x="127" y="95"/>
                      </a:lnTo>
                      <a:lnTo>
                        <a:pt x="127" y="97"/>
                      </a:lnTo>
                      <a:lnTo>
                        <a:pt x="127" y="99"/>
                      </a:lnTo>
                      <a:lnTo>
                        <a:pt x="127" y="101"/>
                      </a:lnTo>
                      <a:lnTo>
                        <a:pt x="127" y="102"/>
                      </a:lnTo>
                      <a:lnTo>
                        <a:pt x="128" y="104"/>
                      </a:lnTo>
                      <a:lnTo>
                        <a:pt x="130" y="109"/>
                      </a:lnTo>
                      <a:lnTo>
                        <a:pt x="136" y="114"/>
                      </a:lnTo>
                      <a:lnTo>
                        <a:pt x="142" y="119"/>
                      </a:lnTo>
                      <a:lnTo>
                        <a:pt x="149" y="123"/>
                      </a:lnTo>
                      <a:lnTo>
                        <a:pt x="155" y="126"/>
                      </a:lnTo>
                      <a:lnTo>
                        <a:pt x="161" y="130"/>
                      </a:lnTo>
                      <a:lnTo>
                        <a:pt x="165" y="132"/>
                      </a:lnTo>
                      <a:lnTo>
                        <a:pt x="168" y="133"/>
                      </a:lnTo>
                      <a:lnTo>
                        <a:pt x="172" y="128"/>
                      </a:lnTo>
                    </a:path>
                  </a:pathLst>
                </a:custGeom>
                <a:solidFill>
                  <a:srgbClr val="4C4C4C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3" name="Freeform 299"/>
                <p:cNvSpPr>
                  <a:spLocks/>
                </p:cNvSpPr>
                <p:nvPr/>
              </p:nvSpPr>
              <p:spPr bwMode="auto">
                <a:xfrm>
                  <a:off x="1742" y="1639"/>
                  <a:ext cx="193" cy="135"/>
                </a:xfrm>
                <a:custGeom>
                  <a:avLst/>
                  <a:gdLst>
                    <a:gd name="T0" fmla="*/ 169 w 193"/>
                    <a:gd name="T1" fmla="*/ 128 h 135"/>
                    <a:gd name="T2" fmla="*/ 156 w 193"/>
                    <a:gd name="T3" fmla="*/ 121 h 135"/>
                    <a:gd name="T4" fmla="*/ 142 w 193"/>
                    <a:gd name="T5" fmla="*/ 112 h 135"/>
                    <a:gd name="T6" fmla="*/ 134 w 193"/>
                    <a:gd name="T7" fmla="*/ 100 h 135"/>
                    <a:gd name="T8" fmla="*/ 143 w 193"/>
                    <a:gd name="T9" fmla="*/ 90 h 135"/>
                    <a:gd name="T10" fmla="*/ 163 w 193"/>
                    <a:gd name="T11" fmla="*/ 85 h 135"/>
                    <a:gd name="T12" fmla="*/ 182 w 193"/>
                    <a:gd name="T13" fmla="*/ 81 h 135"/>
                    <a:gd name="T14" fmla="*/ 192 w 193"/>
                    <a:gd name="T15" fmla="*/ 72 h 135"/>
                    <a:gd name="T16" fmla="*/ 184 w 193"/>
                    <a:gd name="T17" fmla="*/ 56 h 135"/>
                    <a:gd name="T18" fmla="*/ 169 w 193"/>
                    <a:gd name="T19" fmla="*/ 44 h 135"/>
                    <a:gd name="T20" fmla="*/ 152 w 193"/>
                    <a:gd name="T21" fmla="*/ 35 h 135"/>
                    <a:gd name="T22" fmla="*/ 136 w 193"/>
                    <a:gd name="T23" fmla="*/ 31 h 135"/>
                    <a:gd name="T24" fmla="*/ 113 w 193"/>
                    <a:gd name="T25" fmla="*/ 31 h 135"/>
                    <a:gd name="T26" fmla="*/ 88 w 193"/>
                    <a:gd name="T27" fmla="*/ 34 h 135"/>
                    <a:gd name="T28" fmla="*/ 68 w 193"/>
                    <a:gd name="T29" fmla="*/ 33 h 135"/>
                    <a:gd name="T30" fmla="*/ 49 w 193"/>
                    <a:gd name="T31" fmla="*/ 26 h 135"/>
                    <a:gd name="T32" fmla="*/ 26 w 193"/>
                    <a:gd name="T33" fmla="*/ 13 h 135"/>
                    <a:gd name="T34" fmla="*/ 12 w 193"/>
                    <a:gd name="T35" fmla="*/ 5 h 135"/>
                    <a:gd name="T36" fmla="*/ 6 w 193"/>
                    <a:gd name="T37" fmla="*/ 1 h 135"/>
                    <a:gd name="T38" fmla="*/ 0 w 193"/>
                    <a:gd name="T39" fmla="*/ 4 h 135"/>
                    <a:gd name="T40" fmla="*/ 41 w 193"/>
                    <a:gd name="T41" fmla="*/ 29 h 135"/>
                    <a:gd name="T42" fmla="*/ 57 w 193"/>
                    <a:gd name="T43" fmla="*/ 36 h 135"/>
                    <a:gd name="T44" fmla="*/ 73 w 193"/>
                    <a:gd name="T45" fmla="*/ 38 h 135"/>
                    <a:gd name="T46" fmla="*/ 87 w 193"/>
                    <a:gd name="T47" fmla="*/ 38 h 135"/>
                    <a:gd name="T48" fmla="*/ 99 w 193"/>
                    <a:gd name="T49" fmla="*/ 37 h 135"/>
                    <a:gd name="T50" fmla="*/ 105 w 193"/>
                    <a:gd name="T51" fmla="*/ 37 h 135"/>
                    <a:gd name="T52" fmla="*/ 111 w 193"/>
                    <a:gd name="T53" fmla="*/ 36 h 135"/>
                    <a:gd name="T54" fmla="*/ 118 w 193"/>
                    <a:gd name="T55" fmla="*/ 36 h 135"/>
                    <a:gd name="T56" fmla="*/ 128 w 193"/>
                    <a:gd name="T57" fmla="*/ 36 h 135"/>
                    <a:gd name="T58" fmla="*/ 142 w 193"/>
                    <a:gd name="T59" fmla="*/ 38 h 135"/>
                    <a:gd name="T60" fmla="*/ 159 w 193"/>
                    <a:gd name="T61" fmla="*/ 43 h 135"/>
                    <a:gd name="T62" fmla="*/ 173 w 193"/>
                    <a:gd name="T63" fmla="*/ 54 h 135"/>
                    <a:gd name="T64" fmla="*/ 182 w 193"/>
                    <a:gd name="T65" fmla="*/ 66 h 135"/>
                    <a:gd name="T66" fmla="*/ 184 w 193"/>
                    <a:gd name="T67" fmla="*/ 70 h 135"/>
                    <a:gd name="T68" fmla="*/ 181 w 193"/>
                    <a:gd name="T69" fmla="*/ 74 h 135"/>
                    <a:gd name="T70" fmla="*/ 174 w 193"/>
                    <a:gd name="T71" fmla="*/ 76 h 135"/>
                    <a:gd name="T72" fmla="*/ 162 w 193"/>
                    <a:gd name="T73" fmla="*/ 79 h 135"/>
                    <a:gd name="T74" fmla="*/ 154 w 193"/>
                    <a:gd name="T75" fmla="*/ 81 h 135"/>
                    <a:gd name="T76" fmla="*/ 144 w 193"/>
                    <a:gd name="T77" fmla="*/ 83 h 135"/>
                    <a:gd name="T78" fmla="*/ 136 w 193"/>
                    <a:gd name="T79" fmla="*/ 87 h 135"/>
                    <a:gd name="T80" fmla="*/ 130 w 193"/>
                    <a:gd name="T81" fmla="*/ 91 h 135"/>
                    <a:gd name="T82" fmla="*/ 128 w 193"/>
                    <a:gd name="T83" fmla="*/ 95 h 135"/>
                    <a:gd name="T84" fmla="*/ 126 w 193"/>
                    <a:gd name="T85" fmla="*/ 97 h 135"/>
                    <a:gd name="T86" fmla="*/ 126 w 193"/>
                    <a:gd name="T87" fmla="*/ 101 h 135"/>
                    <a:gd name="T88" fmla="*/ 127 w 193"/>
                    <a:gd name="T89" fmla="*/ 104 h 135"/>
                    <a:gd name="T90" fmla="*/ 136 w 193"/>
                    <a:gd name="T91" fmla="*/ 114 h 135"/>
                    <a:gd name="T92" fmla="*/ 148 w 193"/>
                    <a:gd name="T93" fmla="*/ 124 h 135"/>
                    <a:gd name="T94" fmla="*/ 161 w 193"/>
                    <a:gd name="T95" fmla="*/ 130 h 135"/>
                    <a:gd name="T96" fmla="*/ 167 w 193"/>
                    <a:gd name="T97" fmla="*/ 134 h 1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3"/>
                    <a:gd name="T148" fmla="*/ 0 h 135"/>
                    <a:gd name="T149" fmla="*/ 193 w 193"/>
                    <a:gd name="T150" fmla="*/ 135 h 1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3" h="135">
                      <a:moveTo>
                        <a:pt x="171" y="129"/>
                      </a:moveTo>
                      <a:lnTo>
                        <a:pt x="169" y="128"/>
                      </a:lnTo>
                      <a:lnTo>
                        <a:pt x="163" y="126"/>
                      </a:lnTo>
                      <a:lnTo>
                        <a:pt x="156" y="121"/>
                      </a:lnTo>
                      <a:lnTo>
                        <a:pt x="148" y="117"/>
                      </a:lnTo>
                      <a:lnTo>
                        <a:pt x="142" y="112"/>
                      </a:lnTo>
                      <a:lnTo>
                        <a:pt x="136" y="106"/>
                      </a:lnTo>
                      <a:lnTo>
                        <a:pt x="134" y="100"/>
                      </a:lnTo>
                      <a:lnTo>
                        <a:pt x="136" y="95"/>
                      </a:lnTo>
                      <a:lnTo>
                        <a:pt x="143" y="90"/>
                      </a:lnTo>
                      <a:lnTo>
                        <a:pt x="153" y="87"/>
                      </a:lnTo>
                      <a:lnTo>
                        <a:pt x="163" y="85"/>
                      </a:lnTo>
                      <a:lnTo>
                        <a:pt x="173" y="82"/>
                      </a:lnTo>
                      <a:lnTo>
                        <a:pt x="182" y="81"/>
                      </a:lnTo>
                      <a:lnTo>
                        <a:pt x="189" y="77"/>
                      </a:lnTo>
                      <a:lnTo>
                        <a:pt x="192" y="72"/>
                      </a:lnTo>
                      <a:lnTo>
                        <a:pt x="190" y="64"/>
                      </a:lnTo>
                      <a:lnTo>
                        <a:pt x="184" y="56"/>
                      </a:lnTo>
                      <a:lnTo>
                        <a:pt x="177" y="49"/>
                      </a:lnTo>
                      <a:lnTo>
                        <a:pt x="169" y="44"/>
                      </a:lnTo>
                      <a:lnTo>
                        <a:pt x="161" y="38"/>
                      </a:lnTo>
                      <a:lnTo>
                        <a:pt x="152" y="35"/>
                      </a:lnTo>
                      <a:lnTo>
                        <a:pt x="144" y="32"/>
                      </a:lnTo>
                      <a:lnTo>
                        <a:pt x="136" y="31"/>
                      </a:lnTo>
                      <a:lnTo>
                        <a:pt x="130" y="31"/>
                      </a:lnTo>
                      <a:lnTo>
                        <a:pt x="113" y="31"/>
                      </a:lnTo>
                      <a:lnTo>
                        <a:pt x="100" y="33"/>
                      </a:lnTo>
                      <a:lnTo>
                        <a:pt x="88" y="34"/>
                      </a:lnTo>
                      <a:lnTo>
                        <a:pt x="78" y="34"/>
                      </a:lnTo>
                      <a:lnTo>
                        <a:pt x="68" y="33"/>
                      </a:lnTo>
                      <a:lnTo>
                        <a:pt x="59" y="31"/>
                      </a:lnTo>
                      <a:lnTo>
                        <a:pt x="49" y="26"/>
                      </a:lnTo>
                      <a:lnTo>
                        <a:pt x="37" y="20"/>
                      </a:lnTo>
                      <a:lnTo>
                        <a:pt x="26" y="13"/>
                      </a:lnTo>
                      <a:lnTo>
                        <a:pt x="18" y="8"/>
                      </a:lnTo>
                      <a:lnTo>
                        <a:pt x="12" y="5"/>
                      </a:lnTo>
                      <a:lnTo>
                        <a:pt x="8" y="2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32" y="24"/>
                      </a:lnTo>
                      <a:lnTo>
                        <a:pt x="41" y="29"/>
                      </a:lnTo>
                      <a:lnTo>
                        <a:pt x="49" y="33"/>
                      </a:lnTo>
                      <a:lnTo>
                        <a:pt x="57" y="36"/>
                      </a:lnTo>
                      <a:lnTo>
                        <a:pt x="65" y="38"/>
                      </a:lnTo>
                      <a:lnTo>
                        <a:pt x="73" y="38"/>
                      </a:lnTo>
                      <a:lnTo>
                        <a:pt x="80" y="38"/>
                      </a:lnTo>
                      <a:lnTo>
                        <a:pt x="87" y="38"/>
                      </a:lnTo>
                      <a:lnTo>
                        <a:pt x="96" y="38"/>
                      </a:lnTo>
                      <a:lnTo>
                        <a:pt x="99" y="37"/>
                      </a:lnTo>
                      <a:lnTo>
                        <a:pt x="102" y="37"/>
                      </a:lnTo>
                      <a:lnTo>
                        <a:pt x="105" y="37"/>
                      </a:lnTo>
                      <a:lnTo>
                        <a:pt x="107" y="37"/>
                      </a:lnTo>
                      <a:lnTo>
                        <a:pt x="111" y="36"/>
                      </a:lnTo>
                      <a:lnTo>
                        <a:pt x="114" y="36"/>
                      </a:lnTo>
                      <a:lnTo>
                        <a:pt x="118" y="36"/>
                      </a:lnTo>
                      <a:lnTo>
                        <a:pt x="123" y="36"/>
                      </a:lnTo>
                      <a:lnTo>
                        <a:pt x="128" y="36"/>
                      </a:lnTo>
                      <a:lnTo>
                        <a:pt x="134" y="37"/>
                      </a:lnTo>
                      <a:lnTo>
                        <a:pt x="142" y="38"/>
                      </a:lnTo>
                      <a:lnTo>
                        <a:pt x="150" y="39"/>
                      </a:lnTo>
                      <a:lnTo>
                        <a:pt x="159" y="43"/>
                      </a:lnTo>
                      <a:lnTo>
                        <a:pt x="167" y="48"/>
                      </a:lnTo>
                      <a:lnTo>
                        <a:pt x="173" y="54"/>
                      </a:lnTo>
                      <a:lnTo>
                        <a:pt x="179" y="62"/>
                      </a:lnTo>
                      <a:lnTo>
                        <a:pt x="182" y="66"/>
                      </a:lnTo>
                      <a:lnTo>
                        <a:pt x="183" y="69"/>
                      </a:lnTo>
                      <a:lnTo>
                        <a:pt x="184" y="70"/>
                      </a:lnTo>
                      <a:lnTo>
                        <a:pt x="183" y="73"/>
                      </a:lnTo>
                      <a:lnTo>
                        <a:pt x="181" y="74"/>
                      </a:lnTo>
                      <a:lnTo>
                        <a:pt x="179" y="76"/>
                      </a:lnTo>
                      <a:lnTo>
                        <a:pt x="174" y="76"/>
                      </a:lnTo>
                      <a:lnTo>
                        <a:pt x="169" y="78"/>
                      </a:lnTo>
                      <a:lnTo>
                        <a:pt x="162" y="79"/>
                      </a:lnTo>
                      <a:lnTo>
                        <a:pt x="158" y="80"/>
                      </a:lnTo>
                      <a:lnTo>
                        <a:pt x="154" y="81"/>
                      </a:lnTo>
                      <a:lnTo>
                        <a:pt x="148" y="82"/>
                      </a:lnTo>
                      <a:lnTo>
                        <a:pt x="144" y="83"/>
                      </a:lnTo>
                      <a:lnTo>
                        <a:pt x="140" y="85"/>
                      </a:lnTo>
                      <a:lnTo>
                        <a:pt x="136" y="87"/>
                      </a:lnTo>
                      <a:lnTo>
                        <a:pt x="133" y="89"/>
                      </a:lnTo>
                      <a:lnTo>
                        <a:pt x="130" y="91"/>
                      </a:lnTo>
                      <a:lnTo>
                        <a:pt x="129" y="93"/>
                      </a:lnTo>
                      <a:lnTo>
                        <a:pt x="128" y="95"/>
                      </a:lnTo>
                      <a:lnTo>
                        <a:pt x="127" y="95"/>
                      </a:lnTo>
                      <a:lnTo>
                        <a:pt x="126" y="97"/>
                      </a:lnTo>
                      <a:lnTo>
                        <a:pt x="126" y="99"/>
                      </a:lnTo>
                      <a:lnTo>
                        <a:pt x="126" y="101"/>
                      </a:lnTo>
                      <a:lnTo>
                        <a:pt x="126" y="102"/>
                      </a:lnTo>
                      <a:lnTo>
                        <a:pt x="127" y="104"/>
                      </a:lnTo>
                      <a:lnTo>
                        <a:pt x="130" y="110"/>
                      </a:lnTo>
                      <a:lnTo>
                        <a:pt x="136" y="114"/>
                      </a:lnTo>
                      <a:lnTo>
                        <a:pt x="142" y="120"/>
                      </a:lnTo>
                      <a:lnTo>
                        <a:pt x="148" y="124"/>
                      </a:lnTo>
                      <a:lnTo>
                        <a:pt x="154" y="127"/>
                      </a:lnTo>
                      <a:lnTo>
                        <a:pt x="161" y="130"/>
                      </a:lnTo>
                      <a:lnTo>
                        <a:pt x="165" y="133"/>
                      </a:lnTo>
                      <a:lnTo>
                        <a:pt x="167" y="134"/>
                      </a:lnTo>
                      <a:lnTo>
                        <a:pt x="171" y="129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4" name="Freeform 300"/>
                <p:cNvSpPr>
                  <a:spLocks/>
                </p:cNvSpPr>
                <p:nvPr/>
              </p:nvSpPr>
              <p:spPr bwMode="auto">
                <a:xfrm>
                  <a:off x="1893" y="1733"/>
                  <a:ext cx="121" cy="60"/>
                </a:xfrm>
                <a:custGeom>
                  <a:avLst/>
                  <a:gdLst>
                    <a:gd name="T0" fmla="*/ 80 w 121"/>
                    <a:gd name="T1" fmla="*/ 2 h 60"/>
                    <a:gd name="T2" fmla="*/ 70 w 121"/>
                    <a:gd name="T3" fmla="*/ 0 h 60"/>
                    <a:gd name="T4" fmla="*/ 62 w 121"/>
                    <a:gd name="T5" fmla="*/ 0 h 60"/>
                    <a:gd name="T6" fmla="*/ 54 w 121"/>
                    <a:gd name="T7" fmla="*/ 0 h 60"/>
                    <a:gd name="T8" fmla="*/ 48 w 121"/>
                    <a:gd name="T9" fmla="*/ 2 h 60"/>
                    <a:gd name="T10" fmla="*/ 43 w 121"/>
                    <a:gd name="T11" fmla="*/ 4 h 60"/>
                    <a:gd name="T12" fmla="*/ 39 w 121"/>
                    <a:gd name="T13" fmla="*/ 6 h 60"/>
                    <a:gd name="T14" fmla="*/ 37 w 121"/>
                    <a:gd name="T15" fmla="*/ 7 h 60"/>
                    <a:gd name="T16" fmla="*/ 36 w 121"/>
                    <a:gd name="T17" fmla="*/ 7 h 60"/>
                    <a:gd name="T18" fmla="*/ 0 w 121"/>
                    <a:gd name="T19" fmla="*/ 38 h 60"/>
                    <a:gd name="T20" fmla="*/ 0 w 121"/>
                    <a:gd name="T21" fmla="*/ 41 h 60"/>
                    <a:gd name="T22" fmla="*/ 2 w 121"/>
                    <a:gd name="T23" fmla="*/ 39 h 60"/>
                    <a:gd name="T24" fmla="*/ 6 w 121"/>
                    <a:gd name="T25" fmla="*/ 39 h 60"/>
                    <a:gd name="T26" fmla="*/ 11 w 121"/>
                    <a:gd name="T27" fmla="*/ 37 h 60"/>
                    <a:gd name="T28" fmla="*/ 16 w 121"/>
                    <a:gd name="T29" fmla="*/ 35 h 60"/>
                    <a:gd name="T30" fmla="*/ 23 w 121"/>
                    <a:gd name="T31" fmla="*/ 35 h 60"/>
                    <a:gd name="T32" fmla="*/ 30 w 121"/>
                    <a:gd name="T33" fmla="*/ 35 h 60"/>
                    <a:gd name="T34" fmla="*/ 37 w 121"/>
                    <a:gd name="T35" fmla="*/ 37 h 60"/>
                    <a:gd name="T36" fmla="*/ 49 w 121"/>
                    <a:gd name="T37" fmla="*/ 40 h 60"/>
                    <a:gd name="T38" fmla="*/ 57 w 121"/>
                    <a:gd name="T39" fmla="*/ 44 h 60"/>
                    <a:gd name="T40" fmla="*/ 64 w 121"/>
                    <a:gd name="T41" fmla="*/ 46 h 60"/>
                    <a:gd name="T42" fmla="*/ 69 w 121"/>
                    <a:gd name="T43" fmla="*/ 49 h 60"/>
                    <a:gd name="T44" fmla="*/ 73 w 121"/>
                    <a:gd name="T45" fmla="*/ 52 h 60"/>
                    <a:gd name="T46" fmla="*/ 76 w 121"/>
                    <a:gd name="T47" fmla="*/ 53 h 60"/>
                    <a:gd name="T48" fmla="*/ 80 w 121"/>
                    <a:gd name="T49" fmla="*/ 55 h 60"/>
                    <a:gd name="T50" fmla="*/ 84 w 121"/>
                    <a:gd name="T51" fmla="*/ 56 h 60"/>
                    <a:gd name="T52" fmla="*/ 100 w 121"/>
                    <a:gd name="T53" fmla="*/ 59 h 60"/>
                    <a:gd name="T54" fmla="*/ 110 w 121"/>
                    <a:gd name="T55" fmla="*/ 57 h 60"/>
                    <a:gd name="T56" fmla="*/ 116 w 121"/>
                    <a:gd name="T57" fmla="*/ 52 h 60"/>
                    <a:gd name="T58" fmla="*/ 119 w 121"/>
                    <a:gd name="T59" fmla="*/ 45 h 60"/>
                    <a:gd name="T60" fmla="*/ 120 w 121"/>
                    <a:gd name="T61" fmla="*/ 38 h 60"/>
                    <a:gd name="T62" fmla="*/ 118 w 121"/>
                    <a:gd name="T63" fmla="*/ 30 h 60"/>
                    <a:gd name="T64" fmla="*/ 116 w 121"/>
                    <a:gd name="T65" fmla="*/ 24 h 60"/>
                    <a:gd name="T66" fmla="*/ 114 w 121"/>
                    <a:gd name="T67" fmla="*/ 20 h 60"/>
                    <a:gd name="T68" fmla="*/ 113 w 121"/>
                    <a:gd name="T69" fmla="*/ 19 h 60"/>
                    <a:gd name="T70" fmla="*/ 112 w 121"/>
                    <a:gd name="T71" fmla="*/ 18 h 60"/>
                    <a:gd name="T72" fmla="*/ 109 w 121"/>
                    <a:gd name="T73" fmla="*/ 15 h 60"/>
                    <a:gd name="T74" fmla="*/ 106 w 121"/>
                    <a:gd name="T75" fmla="*/ 13 h 60"/>
                    <a:gd name="T76" fmla="*/ 101 w 121"/>
                    <a:gd name="T77" fmla="*/ 10 h 60"/>
                    <a:gd name="T78" fmla="*/ 95 w 121"/>
                    <a:gd name="T79" fmla="*/ 7 h 60"/>
                    <a:gd name="T80" fmla="*/ 88 w 121"/>
                    <a:gd name="T81" fmla="*/ 5 h 60"/>
                    <a:gd name="T82" fmla="*/ 80 w 121"/>
                    <a:gd name="T83" fmla="*/ 2 h 6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21"/>
                    <a:gd name="T127" fmla="*/ 0 h 60"/>
                    <a:gd name="T128" fmla="*/ 121 w 121"/>
                    <a:gd name="T129" fmla="*/ 60 h 6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21" h="60">
                      <a:moveTo>
                        <a:pt x="80" y="2"/>
                      </a:move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0"/>
                      </a:lnTo>
                      <a:lnTo>
                        <a:pt x="48" y="2"/>
                      </a:lnTo>
                      <a:lnTo>
                        <a:pt x="43" y="4"/>
                      </a:lnTo>
                      <a:lnTo>
                        <a:pt x="39" y="6"/>
                      </a:lnTo>
                      <a:lnTo>
                        <a:pt x="37" y="7"/>
                      </a:lnTo>
                      <a:lnTo>
                        <a:pt x="36" y="7"/>
                      </a:lnTo>
                      <a:lnTo>
                        <a:pt x="0" y="38"/>
                      </a:lnTo>
                      <a:lnTo>
                        <a:pt x="0" y="41"/>
                      </a:lnTo>
                      <a:lnTo>
                        <a:pt x="2" y="39"/>
                      </a:lnTo>
                      <a:lnTo>
                        <a:pt x="6" y="39"/>
                      </a:lnTo>
                      <a:lnTo>
                        <a:pt x="11" y="37"/>
                      </a:lnTo>
                      <a:lnTo>
                        <a:pt x="16" y="35"/>
                      </a:lnTo>
                      <a:lnTo>
                        <a:pt x="23" y="35"/>
                      </a:lnTo>
                      <a:lnTo>
                        <a:pt x="30" y="35"/>
                      </a:lnTo>
                      <a:lnTo>
                        <a:pt x="37" y="37"/>
                      </a:lnTo>
                      <a:lnTo>
                        <a:pt x="49" y="40"/>
                      </a:lnTo>
                      <a:lnTo>
                        <a:pt x="57" y="44"/>
                      </a:lnTo>
                      <a:lnTo>
                        <a:pt x="64" y="46"/>
                      </a:lnTo>
                      <a:lnTo>
                        <a:pt x="69" y="49"/>
                      </a:lnTo>
                      <a:lnTo>
                        <a:pt x="73" y="52"/>
                      </a:lnTo>
                      <a:lnTo>
                        <a:pt x="76" y="53"/>
                      </a:lnTo>
                      <a:lnTo>
                        <a:pt x="80" y="55"/>
                      </a:lnTo>
                      <a:lnTo>
                        <a:pt x="84" y="56"/>
                      </a:lnTo>
                      <a:lnTo>
                        <a:pt x="100" y="59"/>
                      </a:lnTo>
                      <a:lnTo>
                        <a:pt x="110" y="57"/>
                      </a:lnTo>
                      <a:lnTo>
                        <a:pt x="116" y="52"/>
                      </a:lnTo>
                      <a:lnTo>
                        <a:pt x="119" y="45"/>
                      </a:lnTo>
                      <a:lnTo>
                        <a:pt x="120" y="38"/>
                      </a:lnTo>
                      <a:lnTo>
                        <a:pt x="118" y="30"/>
                      </a:lnTo>
                      <a:lnTo>
                        <a:pt x="116" y="24"/>
                      </a:lnTo>
                      <a:lnTo>
                        <a:pt x="114" y="20"/>
                      </a:lnTo>
                      <a:lnTo>
                        <a:pt x="113" y="19"/>
                      </a:lnTo>
                      <a:lnTo>
                        <a:pt x="112" y="18"/>
                      </a:lnTo>
                      <a:lnTo>
                        <a:pt x="109" y="15"/>
                      </a:lnTo>
                      <a:lnTo>
                        <a:pt x="106" y="13"/>
                      </a:lnTo>
                      <a:lnTo>
                        <a:pt x="101" y="10"/>
                      </a:lnTo>
                      <a:lnTo>
                        <a:pt x="95" y="7"/>
                      </a:lnTo>
                      <a:lnTo>
                        <a:pt x="88" y="5"/>
                      </a:lnTo>
                      <a:lnTo>
                        <a:pt x="80" y="2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5" name="Freeform 301"/>
                <p:cNvSpPr>
                  <a:spLocks/>
                </p:cNvSpPr>
                <p:nvPr/>
              </p:nvSpPr>
              <p:spPr bwMode="auto">
                <a:xfrm>
                  <a:off x="1913" y="1735"/>
                  <a:ext cx="37" cy="35"/>
                </a:xfrm>
                <a:custGeom>
                  <a:avLst/>
                  <a:gdLst>
                    <a:gd name="T0" fmla="*/ 0 w 37"/>
                    <a:gd name="T1" fmla="*/ 34 h 35"/>
                    <a:gd name="T2" fmla="*/ 0 w 37"/>
                    <a:gd name="T3" fmla="*/ 34 h 35"/>
                    <a:gd name="T4" fmla="*/ 0 w 37"/>
                    <a:gd name="T5" fmla="*/ 33 h 35"/>
                    <a:gd name="T6" fmla="*/ 0 w 37"/>
                    <a:gd name="T7" fmla="*/ 32 h 35"/>
                    <a:gd name="T8" fmla="*/ 0 w 37"/>
                    <a:gd name="T9" fmla="*/ 31 h 35"/>
                    <a:gd name="T10" fmla="*/ 0 w 37"/>
                    <a:gd name="T11" fmla="*/ 30 h 35"/>
                    <a:gd name="T12" fmla="*/ 2 w 37"/>
                    <a:gd name="T13" fmla="*/ 28 h 35"/>
                    <a:gd name="T14" fmla="*/ 5 w 37"/>
                    <a:gd name="T15" fmla="*/ 25 h 35"/>
                    <a:gd name="T16" fmla="*/ 11 w 37"/>
                    <a:gd name="T17" fmla="*/ 20 h 35"/>
                    <a:gd name="T18" fmla="*/ 17 w 37"/>
                    <a:gd name="T19" fmla="*/ 15 h 35"/>
                    <a:gd name="T20" fmla="*/ 24 w 37"/>
                    <a:gd name="T21" fmla="*/ 9 h 35"/>
                    <a:gd name="T22" fmla="*/ 29 w 37"/>
                    <a:gd name="T23" fmla="*/ 5 h 35"/>
                    <a:gd name="T24" fmla="*/ 33 w 37"/>
                    <a:gd name="T25" fmla="*/ 1 h 35"/>
                    <a:gd name="T26" fmla="*/ 35 w 37"/>
                    <a:gd name="T27" fmla="*/ 0 h 35"/>
                    <a:gd name="T28" fmla="*/ 36 w 37"/>
                    <a:gd name="T29" fmla="*/ 0 h 35"/>
                    <a:gd name="T30" fmla="*/ 34 w 37"/>
                    <a:gd name="T31" fmla="*/ 1 h 35"/>
                    <a:gd name="T32" fmla="*/ 30 w 37"/>
                    <a:gd name="T33" fmla="*/ 5 h 35"/>
                    <a:gd name="T34" fmla="*/ 25 w 37"/>
                    <a:gd name="T35" fmla="*/ 9 h 35"/>
                    <a:gd name="T36" fmla="*/ 19 w 37"/>
                    <a:gd name="T37" fmla="*/ 14 h 35"/>
                    <a:gd name="T38" fmla="*/ 12 w 37"/>
                    <a:gd name="T39" fmla="*/ 20 h 35"/>
                    <a:gd name="T40" fmla="*/ 6 w 37"/>
                    <a:gd name="T41" fmla="*/ 25 h 35"/>
                    <a:gd name="T42" fmla="*/ 3 w 37"/>
                    <a:gd name="T43" fmla="*/ 28 h 35"/>
                    <a:gd name="T44" fmla="*/ 1 w 37"/>
                    <a:gd name="T45" fmla="*/ 30 h 35"/>
                    <a:gd name="T46" fmla="*/ 1 w 37"/>
                    <a:gd name="T47" fmla="*/ 31 h 35"/>
                    <a:gd name="T48" fmla="*/ 1 w 37"/>
                    <a:gd name="T49" fmla="*/ 32 h 35"/>
                    <a:gd name="T50" fmla="*/ 1 w 37"/>
                    <a:gd name="T51" fmla="*/ 33 h 35"/>
                    <a:gd name="T52" fmla="*/ 1 w 37"/>
                    <a:gd name="T53" fmla="*/ 34 h 35"/>
                    <a:gd name="T54" fmla="*/ 0 w 37"/>
                    <a:gd name="T55" fmla="*/ 34 h 3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37"/>
                    <a:gd name="T85" fmla="*/ 0 h 35"/>
                    <a:gd name="T86" fmla="*/ 37 w 37"/>
                    <a:gd name="T87" fmla="*/ 35 h 35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37" h="35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0" y="31"/>
                      </a:lnTo>
                      <a:lnTo>
                        <a:pt x="0" y="30"/>
                      </a:lnTo>
                      <a:lnTo>
                        <a:pt x="2" y="28"/>
                      </a:lnTo>
                      <a:lnTo>
                        <a:pt x="5" y="25"/>
                      </a:lnTo>
                      <a:lnTo>
                        <a:pt x="11" y="20"/>
                      </a:lnTo>
                      <a:lnTo>
                        <a:pt x="17" y="15"/>
                      </a:lnTo>
                      <a:lnTo>
                        <a:pt x="24" y="9"/>
                      </a:lnTo>
                      <a:lnTo>
                        <a:pt x="29" y="5"/>
                      </a:lnTo>
                      <a:lnTo>
                        <a:pt x="33" y="1"/>
                      </a:lnTo>
                      <a:lnTo>
                        <a:pt x="35" y="0"/>
                      </a:lnTo>
                      <a:lnTo>
                        <a:pt x="36" y="0"/>
                      </a:lnTo>
                      <a:lnTo>
                        <a:pt x="34" y="1"/>
                      </a:lnTo>
                      <a:lnTo>
                        <a:pt x="30" y="5"/>
                      </a:lnTo>
                      <a:lnTo>
                        <a:pt x="25" y="9"/>
                      </a:lnTo>
                      <a:lnTo>
                        <a:pt x="19" y="14"/>
                      </a:lnTo>
                      <a:lnTo>
                        <a:pt x="12" y="20"/>
                      </a:lnTo>
                      <a:lnTo>
                        <a:pt x="6" y="25"/>
                      </a:lnTo>
                      <a:lnTo>
                        <a:pt x="3" y="28"/>
                      </a:lnTo>
                      <a:lnTo>
                        <a:pt x="1" y="30"/>
                      </a:lnTo>
                      <a:lnTo>
                        <a:pt x="1" y="31"/>
                      </a:lnTo>
                      <a:lnTo>
                        <a:pt x="1" y="32"/>
                      </a:lnTo>
                      <a:lnTo>
                        <a:pt x="1" y="33"/>
                      </a:lnTo>
                      <a:lnTo>
                        <a:pt x="1" y="34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306" name="Freeform 302"/>
                <p:cNvSpPr>
                  <a:spLocks/>
                </p:cNvSpPr>
                <p:nvPr/>
              </p:nvSpPr>
              <p:spPr bwMode="auto">
                <a:xfrm>
                  <a:off x="1915" y="1749"/>
                  <a:ext cx="17" cy="17"/>
                </a:xfrm>
                <a:custGeom>
                  <a:avLst/>
                  <a:gdLst>
                    <a:gd name="T0" fmla="*/ 0 w 17"/>
                    <a:gd name="T1" fmla="*/ 12 h 17"/>
                    <a:gd name="T2" fmla="*/ 0 w 17"/>
                    <a:gd name="T3" fmla="*/ 12 h 17"/>
                    <a:gd name="T4" fmla="*/ 1 w 17"/>
                    <a:gd name="T5" fmla="*/ 12 h 17"/>
                    <a:gd name="T6" fmla="*/ 3 w 17"/>
                    <a:gd name="T7" fmla="*/ 8 h 17"/>
                    <a:gd name="T8" fmla="*/ 5 w 17"/>
                    <a:gd name="T9" fmla="*/ 8 h 17"/>
                    <a:gd name="T10" fmla="*/ 7 w 17"/>
                    <a:gd name="T11" fmla="*/ 4 h 17"/>
                    <a:gd name="T12" fmla="*/ 9 w 17"/>
                    <a:gd name="T13" fmla="*/ 0 h 17"/>
                    <a:gd name="T14" fmla="*/ 11 w 17"/>
                    <a:gd name="T15" fmla="*/ 0 h 17"/>
                    <a:gd name="T16" fmla="*/ 13 w 17"/>
                    <a:gd name="T17" fmla="*/ 0 h 17"/>
                    <a:gd name="T18" fmla="*/ 14 w 17"/>
                    <a:gd name="T19" fmla="*/ 0 h 17"/>
                    <a:gd name="T20" fmla="*/ 15 w 17"/>
                    <a:gd name="T21" fmla="*/ 0 h 17"/>
                    <a:gd name="T22" fmla="*/ 16 w 17"/>
                    <a:gd name="T23" fmla="*/ 0 h 17"/>
                    <a:gd name="T24" fmla="*/ 15 w 17"/>
                    <a:gd name="T25" fmla="*/ 4 h 17"/>
                    <a:gd name="T26" fmla="*/ 14 w 17"/>
                    <a:gd name="T27" fmla="*/ 4 h 17"/>
                    <a:gd name="T28" fmla="*/ 14 w 17"/>
                    <a:gd name="T29" fmla="*/ 0 h 17"/>
                    <a:gd name="T30" fmla="*/ 13 w 17"/>
                    <a:gd name="T31" fmla="*/ 0 h 17"/>
                    <a:gd name="T32" fmla="*/ 12 w 17"/>
                    <a:gd name="T33" fmla="*/ 0 h 17"/>
                    <a:gd name="T34" fmla="*/ 11 w 17"/>
                    <a:gd name="T35" fmla="*/ 4 h 17"/>
                    <a:gd name="T36" fmla="*/ 9 w 17"/>
                    <a:gd name="T37" fmla="*/ 4 h 17"/>
                    <a:gd name="T38" fmla="*/ 7 w 17"/>
                    <a:gd name="T39" fmla="*/ 8 h 17"/>
                    <a:gd name="T40" fmla="*/ 5 w 17"/>
                    <a:gd name="T41" fmla="*/ 8 h 17"/>
                    <a:gd name="T42" fmla="*/ 3 w 17"/>
                    <a:gd name="T43" fmla="*/ 12 h 17"/>
                    <a:gd name="T44" fmla="*/ 1 w 17"/>
                    <a:gd name="T45" fmla="*/ 12 h 17"/>
                    <a:gd name="T46" fmla="*/ 0 w 17"/>
                    <a:gd name="T47" fmla="*/ 16 h 17"/>
                    <a:gd name="T48" fmla="*/ 0 w 17"/>
                    <a:gd name="T49" fmla="*/ 12 h 1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"/>
                    <a:gd name="T76" fmla="*/ 0 h 17"/>
                    <a:gd name="T77" fmla="*/ 17 w 17"/>
                    <a:gd name="T78" fmla="*/ 17 h 1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" h="17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1" y="12"/>
                      </a:lnTo>
                      <a:lnTo>
                        <a:pt x="3" y="8"/>
                      </a:lnTo>
                      <a:lnTo>
                        <a:pt x="5" y="8"/>
                      </a:lnTo>
                      <a:lnTo>
                        <a:pt x="7" y="4"/>
                      </a:lnTo>
                      <a:lnTo>
                        <a:pt x="9" y="0"/>
                      </a:lnTo>
                      <a:lnTo>
                        <a:pt x="11" y="0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5" y="0"/>
                      </a:lnTo>
                      <a:lnTo>
                        <a:pt x="16" y="0"/>
                      </a:lnTo>
                      <a:lnTo>
                        <a:pt x="15" y="4"/>
                      </a:lnTo>
                      <a:lnTo>
                        <a:pt x="14" y="4"/>
                      </a:lnTo>
                      <a:lnTo>
                        <a:pt x="14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7" y="8"/>
                      </a:lnTo>
                      <a:lnTo>
                        <a:pt x="5" y="8"/>
                      </a:lnTo>
                      <a:lnTo>
                        <a:pt x="3" y="12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7F7F7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</p:grpSp>
          <p:grpSp>
            <p:nvGrpSpPr>
              <p:cNvPr id="289" name="Group 313"/>
              <p:cNvGrpSpPr>
                <a:grpSpLocks/>
              </p:cNvGrpSpPr>
              <p:nvPr/>
            </p:nvGrpSpPr>
            <p:grpSpPr bwMode="auto">
              <a:xfrm>
                <a:off x="1247" y="1322"/>
                <a:ext cx="640" cy="601"/>
                <a:chOff x="1247" y="1322"/>
                <a:chExt cx="640" cy="601"/>
              </a:xfrm>
            </p:grpSpPr>
            <p:sp>
              <p:nvSpPr>
                <p:cNvPr id="290" name="Freeform 304"/>
                <p:cNvSpPr>
                  <a:spLocks/>
                </p:cNvSpPr>
                <p:nvPr/>
              </p:nvSpPr>
              <p:spPr bwMode="auto">
                <a:xfrm>
                  <a:off x="1423" y="1746"/>
                  <a:ext cx="461" cy="177"/>
                </a:xfrm>
                <a:custGeom>
                  <a:avLst/>
                  <a:gdLst>
                    <a:gd name="T0" fmla="*/ 82 w 461"/>
                    <a:gd name="T1" fmla="*/ 176 h 177"/>
                    <a:gd name="T2" fmla="*/ 460 w 461"/>
                    <a:gd name="T3" fmla="*/ 74 h 177"/>
                    <a:gd name="T4" fmla="*/ 329 w 461"/>
                    <a:gd name="T5" fmla="*/ 0 h 177"/>
                    <a:gd name="T6" fmla="*/ 0 w 461"/>
                    <a:gd name="T7" fmla="*/ 81 h 177"/>
                    <a:gd name="T8" fmla="*/ 82 w 461"/>
                    <a:gd name="T9" fmla="*/ 176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1"/>
                    <a:gd name="T16" fmla="*/ 0 h 177"/>
                    <a:gd name="T17" fmla="*/ 461 w 461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1" h="177">
                      <a:moveTo>
                        <a:pt x="82" y="176"/>
                      </a:moveTo>
                      <a:lnTo>
                        <a:pt x="460" y="74"/>
                      </a:lnTo>
                      <a:lnTo>
                        <a:pt x="329" y="0"/>
                      </a:lnTo>
                      <a:lnTo>
                        <a:pt x="0" y="81"/>
                      </a:lnTo>
                      <a:lnTo>
                        <a:pt x="82" y="176"/>
                      </a:lnTo>
                    </a:path>
                  </a:pathLst>
                </a:custGeom>
                <a:solidFill>
                  <a:srgbClr val="96969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sp>
              <p:nvSpPr>
                <p:cNvPr id="291" name="Freeform 305"/>
                <p:cNvSpPr>
                  <a:spLocks/>
                </p:cNvSpPr>
                <p:nvPr/>
              </p:nvSpPr>
              <p:spPr bwMode="auto">
                <a:xfrm>
                  <a:off x="1429" y="1736"/>
                  <a:ext cx="458" cy="177"/>
                </a:xfrm>
                <a:custGeom>
                  <a:avLst/>
                  <a:gdLst>
                    <a:gd name="T0" fmla="*/ 81 w 458"/>
                    <a:gd name="T1" fmla="*/ 176 h 177"/>
                    <a:gd name="T2" fmla="*/ 457 w 458"/>
                    <a:gd name="T3" fmla="*/ 73 h 177"/>
                    <a:gd name="T4" fmla="*/ 326 w 458"/>
                    <a:gd name="T5" fmla="*/ 0 h 177"/>
                    <a:gd name="T6" fmla="*/ 0 w 458"/>
                    <a:gd name="T7" fmla="*/ 84 h 177"/>
                    <a:gd name="T8" fmla="*/ 81 w 458"/>
                    <a:gd name="T9" fmla="*/ 176 h 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8"/>
                    <a:gd name="T16" fmla="*/ 0 h 177"/>
                    <a:gd name="T17" fmla="*/ 458 w 458"/>
                    <a:gd name="T18" fmla="*/ 177 h 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8" h="177">
                      <a:moveTo>
                        <a:pt x="81" y="176"/>
                      </a:moveTo>
                      <a:lnTo>
                        <a:pt x="457" y="73"/>
                      </a:lnTo>
                      <a:lnTo>
                        <a:pt x="326" y="0"/>
                      </a:lnTo>
                      <a:lnTo>
                        <a:pt x="0" y="84"/>
                      </a:lnTo>
                      <a:lnTo>
                        <a:pt x="81" y="176"/>
                      </a:lnTo>
                    </a:path>
                  </a:pathLst>
                </a:custGeom>
                <a:solidFill>
                  <a:srgbClr val="DDDDDD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CA"/>
                </a:p>
              </p:txBody>
            </p:sp>
            <p:grpSp>
              <p:nvGrpSpPr>
                <p:cNvPr id="292" name="Group 312"/>
                <p:cNvGrpSpPr>
                  <a:grpSpLocks/>
                </p:cNvGrpSpPr>
                <p:nvPr/>
              </p:nvGrpSpPr>
              <p:grpSpPr bwMode="auto">
                <a:xfrm>
                  <a:off x="1247" y="1322"/>
                  <a:ext cx="514" cy="484"/>
                  <a:chOff x="1247" y="1322"/>
                  <a:chExt cx="514" cy="484"/>
                </a:xfrm>
              </p:grpSpPr>
              <p:sp>
                <p:nvSpPr>
                  <p:cNvPr id="293" name="Freeform 306"/>
                  <p:cNvSpPr>
                    <a:spLocks/>
                  </p:cNvSpPr>
                  <p:nvPr/>
                </p:nvSpPr>
                <p:spPr bwMode="auto">
                  <a:xfrm>
                    <a:off x="1253" y="1377"/>
                    <a:ext cx="502" cy="429"/>
                  </a:xfrm>
                  <a:custGeom>
                    <a:avLst/>
                    <a:gdLst>
                      <a:gd name="T0" fmla="*/ 144 w 502"/>
                      <a:gd name="T1" fmla="*/ 428 h 429"/>
                      <a:gd name="T2" fmla="*/ 501 w 502"/>
                      <a:gd name="T3" fmla="*/ 334 h 429"/>
                      <a:gd name="T4" fmla="*/ 489 w 502"/>
                      <a:gd name="T5" fmla="*/ 18 h 429"/>
                      <a:gd name="T6" fmla="*/ 468 w 502"/>
                      <a:gd name="T7" fmla="*/ 0 h 429"/>
                      <a:gd name="T8" fmla="*/ 144 w 502"/>
                      <a:gd name="T9" fmla="*/ 86 h 429"/>
                      <a:gd name="T10" fmla="*/ 68 w 502"/>
                      <a:gd name="T11" fmla="*/ 46 h 429"/>
                      <a:gd name="T12" fmla="*/ 0 w 502"/>
                      <a:gd name="T13" fmla="*/ 88 h 429"/>
                      <a:gd name="T14" fmla="*/ 31 w 502"/>
                      <a:gd name="T15" fmla="*/ 340 h 429"/>
                      <a:gd name="T16" fmla="*/ 144 w 502"/>
                      <a:gd name="T17" fmla="*/ 428 h 4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02"/>
                      <a:gd name="T28" fmla="*/ 0 h 429"/>
                      <a:gd name="T29" fmla="*/ 502 w 502"/>
                      <a:gd name="T30" fmla="*/ 429 h 4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02" h="429">
                        <a:moveTo>
                          <a:pt x="144" y="428"/>
                        </a:moveTo>
                        <a:lnTo>
                          <a:pt x="501" y="334"/>
                        </a:lnTo>
                        <a:lnTo>
                          <a:pt x="489" y="18"/>
                        </a:lnTo>
                        <a:lnTo>
                          <a:pt x="468" y="0"/>
                        </a:lnTo>
                        <a:lnTo>
                          <a:pt x="144" y="86"/>
                        </a:lnTo>
                        <a:lnTo>
                          <a:pt x="68" y="46"/>
                        </a:lnTo>
                        <a:lnTo>
                          <a:pt x="0" y="88"/>
                        </a:lnTo>
                        <a:lnTo>
                          <a:pt x="31" y="340"/>
                        </a:lnTo>
                        <a:lnTo>
                          <a:pt x="144" y="428"/>
                        </a:lnTo>
                      </a:path>
                    </a:pathLst>
                  </a:custGeom>
                  <a:solidFill>
                    <a:srgbClr val="969696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294" name="Freeform 307"/>
                  <p:cNvSpPr>
                    <a:spLocks/>
                  </p:cNvSpPr>
                  <p:nvPr/>
                </p:nvSpPr>
                <p:spPr bwMode="auto">
                  <a:xfrm>
                    <a:off x="1247" y="1360"/>
                    <a:ext cx="514" cy="435"/>
                  </a:xfrm>
                  <a:custGeom>
                    <a:avLst/>
                    <a:gdLst>
                      <a:gd name="T0" fmla="*/ 87 w 514"/>
                      <a:gd name="T1" fmla="*/ 388 h 435"/>
                      <a:gd name="T2" fmla="*/ 160 w 514"/>
                      <a:gd name="T3" fmla="*/ 434 h 435"/>
                      <a:gd name="T4" fmla="*/ 513 w 514"/>
                      <a:gd name="T5" fmla="*/ 333 h 435"/>
                      <a:gd name="T6" fmla="*/ 501 w 514"/>
                      <a:gd name="T7" fmla="*/ 18 h 435"/>
                      <a:gd name="T8" fmla="*/ 480 w 514"/>
                      <a:gd name="T9" fmla="*/ 0 h 435"/>
                      <a:gd name="T10" fmla="*/ 157 w 514"/>
                      <a:gd name="T11" fmla="*/ 86 h 435"/>
                      <a:gd name="T12" fmla="*/ 81 w 514"/>
                      <a:gd name="T13" fmla="*/ 46 h 435"/>
                      <a:gd name="T14" fmla="*/ 9 w 514"/>
                      <a:gd name="T15" fmla="*/ 75 h 435"/>
                      <a:gd name="T16" fmla="*/ 0 w 514"/>
                      <a:gd name="T17" fmla="*/ 86 h 435"/>
                      <a:gd name="T18" fmla="*/ 0 w 514"/>
                      <a:gd name="T19" fmla="*/ 301 h 435"/>
                      <a:gd name="T20" fmla="*/ 87 w 514"/>
                      <a:gd name="T21" fmla="*/ 388 h 43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14"/>
                      <a:gd name="T34" fmla="*/ 0 h 435"/>
                      <a:gd name="T35" fmla="*/ 514 w 514"/>
                      <a:gd name="T36" fmla="*/ 435 h 43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14" h="435">
                        <a:moveTo>
                          <a:pt x="87" y="388"/>
                        </a:moveTo>
                        <a:lnTo>
                          <a:pt x="160" y="434"/>
                        </a:lnTo>
                        <a:lnTo>
                          <a:pt x="513" y="333"/>
                        </a:lnTo>
                        <a:lnTo>
                          <a:pt x="501" y="18"/>
                        </a:lnTo>
                        <a:lnTo>
                          <a:pt x="480" y="0"/>
                        </a:lnTo>
                        <a:lnTo>
                          <a:pt x="157" y="86"/>
                        </a:lnTo>
                        <a:lnTo>
                          <a:pt x="81" y="46"/>
                        </a:lnTo>
                        <a:lnTo>
                          <a:pt x="9" y="75"/>
                        </a:lnTo>
                        <a:lnTo>
                          <a:pt x="0" y="86"/>
                        </a:lnTo>
                        <a:lnTo>
                          <a:pt x="0" y="301"/>
                        </a:lnTo>
                        <a:lnTo>
                          <a:pt x="87" y="388"/>
                        </a:lnTo>
                      </a:path>
                    </a:pathLst>
                  </a:custGeom>
                  <a:solidFill>
                    <a:srgbClr val="DDDDDD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295" name="Freeform 308"/>
                  <p:cNvSpPr>
                    <a:spLocks/>
                  </p:cNvSpPr>
                  <p:nvPr/>
                </p:nvSpPr>
                <p:spPr bwMode="auto">
                  <a:xfrm>
                    <a:off x="1254" y="1422"/>
                    <a:ext cx="68" cy="296"/>
                  </a:xfrm>
                  <a:custGeom>
                    <a:avLst/>
                    <a:gdLst>
                      <a:gd name="T0" fmla="*/ 0 w 68"/>
                      <a:gd name="T1" fmla="*/ 230 h 296"/>
                      <a:gd name="T2" fmla="*/ 1 w 68"/>
                      <a:gd name="T3" fmla="*/ 28 h 296"/>
                      <a:gd name="T4" fmla="*/ 67 w 68"/>
                      <a:gd name="T5" fmla="*/ 0 h 296"/>
                      <a:gd name="T6" fmla="*/ 65 w 68"/>
                      <a:gd name="T7" fmla="*/ 295 h 296"/>
                      <a:gd name="T8" fmla="*/ 0 w 68"/>
                      <a:gd name="T9" fmla="*/ 230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"/>
                      <a:gd name="T16" fmla="*/ 0 h 296"/>
                      <a:gd name="T17" fmla="*/ 68 w 68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" h="296">
                        <a:moveTo>
                          <a:pt x="0" y="230"/>
                        </a:moveTo>
                        <a:lnTo>
                          <a:pt x="1" y="28"/>
                        </a:lnTo>
                        <a:lnTo>
                          <a:pt x="67" y="0"/>
                        </a:lnTo>
                        <a:lnTo>
                          <a:pt x="65" y="295"/>
                        </a:lnTo>
                        <a:lnTo>
                          <a:pt x="0" y="230"/>
                        </a:lnTo>
                      </a:path>
                    </a:pathLst>
                  </a:custGeom>
                  <a:solidFill>
                    <a:srgbClr val="B2B2B2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296" name="Freeform 309"/>
                  <p:cNvSpPr>
                    <a:spLocks/>
                  </p:cNvSpPr>
                  <p:nvPr/>
                </p:nvSpPr>
                <p:spPr bwMode="auto">
                  <a:xfrm>
                    <a:off x="1339" y="1430"/>
                    <a:ext cx="60" cy="345"/>
                  </a:xfrm>
                  <a:custGeom>
                    <a:avLst/>
                    <a:gdLst>
                      <a:gd name="T0" fmla="*/ 0 w 60"/>
                      <a:gd name="T1" fmla="*/ 309 h 345"/>
                      <a:gd name="T2" fmla="*/ 59 w 60"/>
                      <a:gd name="T3" fmla="*/ 344 h 345"/>
                      <a:gd name="T4" fmla="*/ 59 w 60"/>
                      <a:gd name="T5" fmla="*/ 31 h 345"/>
                      <a:gd name="T6" fmla="*/ 4 w 60"/>
                      <a:gd name="T7" fmla="*/ 0 h 345"/>
                      <a:gd name="T8" fmla="*/ 0 w 60"/>
                      <a:gd name="T9" fmla="*/ 309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0"/>
                      <a:gd name="T16" fmla="*/ 0 h 345"/>
                      <a:gd name="T17" fmla="*/ 60 w 60"/>
                      <a:gd name="T18" fmla="*/ 345 h 3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0" h="345">
                        <a:moveTo>
                          <a:pt x="0" y="309"/>
                        </a:moveTo>
                        <a:lnTo>
                          <a:pt x="59" y="344"/>
                        </a:lnTo>
                        <a:lnTo>
                          <a:pt x="59" y="31"/>
                        </a:lnTo>
                        <a:lnTo>
                          <a:pt x="4" y="0"/>
                        </a:lnTo>
                        <a:lnTo>
                          <a:pt x="0" y="309"/>
                        </a:lnTo>
                      </a:path>
                    </a:pathLst>
                  </a:custGeom>
                  <a:solidFill>
                    <a:srgbClr val="B2B2B2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297" name="Freeform 310"/>
                  <p:cNvSpPr>
                    <a:spLocks/>
                  </p:cNvSpPr>
                  <p:nvPr/>
                </p:nvSpPr>
                <p:spPr bwMode="auto">
                  <a:xfrm>
                    <a:off x="1457" y="1414"/>
                    <a:ext cx="259" cy="322"/>
                  </a:xfrm>
                  <a:custGeom>
                    <a:avLst/>
                    <a:gdLst>
                      <a:gd name="T0" fmla="*/ 258 w 259"/>
                      <a:gd name="T1" fmla="*/ 253 h 322"/>
                      <a:gd name="T2" fmla="*/ 0 w 259"/>
                      <a:gd name="T3" fmla="*/ 321 h 322"/>
                      <a:gd name="T4" fmla="*/ 0 w 259"/>
                      <a:gd name="T5" fmla="*/ 68 h 322"/>
                      <a:gd name="T6" fmla="*/ 250 w 259"/>
                      <a:gd name="T7" fmla="*/ 0 h 322"/>
                      <a:gd name="T8" fmla="*/ 258 w 259"/>
                      <a:gd name="T9" fmla="*/ 253 h 3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9"/>
                      <a:gd name="T16" fmla="*/ 0 h 322"/>
                      <a:gd name="T17" fmla="*/ 259 w 259"/>
                      <a:gd name="T18" fmla="*/ 322 h 3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9" h="322">
                        <a:moveTo>
                          <a:pt x="258" y="253"/>
                        </a:moveTo>
                        <a:lnTo>
                          <a:pt x="0" y="321"/>
                        </a:lnTo>
                        <a:lnTo>
                          <a:pt x="0" y="68"/>
                        </a:lnTo>
                        <a:lnTo>
                          <a:pt x="250" y="0"/>
                        </a:lnTo>
                        <a:lnTo>
                          <a:pt x="258" y="253"/>
                        </a:lnTo>
                      </a:path>
                    </a:pathLst>
                  </a:custGeom>
                  <a:solidFill>
                    <a:srgbClr val="032896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  <p:sp>
                <p:nvSpPr>
                  <p:cNvPr id="298" name="Freeform 311"/>
                  <p:cNvSpPr>
                    <a:spLocks/>
                  </p:cNvSpPr>
                  <p:nvPr/>
                </p:nvSpPr>
                <p:spPr bwMode="auto">
                  <a:xfrm>
                    <a:off x="1328" y="1322"/>
                    <a:ext cx="400" cy="126"/>
                  </a:xfrm>
                  <a:custGeom>
                    <a:avLst/>
                    <a:gdLst>
                      <a:gd name="T0" fmla="*/ 323 w 400"/>
                      <a:gd name="T1" fmla="*/ 0 h 126"/>
                      <a:gd name="T2" fmla="*/ 399 w 400"/>
                      <a:gd name="T3" fmla="*/ 38 h 126"/>
                      <a:gd name="T4" fmla="*/ 75 w 400"/>
                      <a:gd name="T5" fmla="*/ 125 h 126"/>
                      <a:gd name="T6" fmla="*/ 0 w 400"/>
                      <a:gd name="T7" fmla="*/ 87 h 126"/>
                      <a:gd name="T8" fmla="*/ 323 w 40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0"/>
                      <a:gd name="T16" fmla="*/ 0 h 126"/>
                      <a:gd name="T17" fmla="*/ 400 w 400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0" h="126">
                        <a:moveTo>
                          <a:pt x="323" y="0"/>
                        </a:moveTo>
                        <a:lnTo>
                          <a:pt x="399" y="38"/>
                        </a:lnTo>
                        <a:lnTo>
                          <a:pt x="75" y="125"/>
                        </a:lnTo>
                        <a:lnTo>
                          <a:pt x="0" y="87"/>
                        </a:lnTo>
                        <a:lnTo>
                          <a:pt x="323" y="0"/>
                        </a:lnTo>
                      </a:path>
                    </a:pathLst>
                  </a:custGeom>
                  <a:solidFill>
                    <a:srgbClr val="B2B2B2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CA"/>
                  </a:p>
                </p:txBody>
              </p:sp>
            </p:grpSp>
          </p:grpSp>
        </p:grpSp>
        <p:grpSp>
          <p:nvGrpSpPr>
            <p:cNvPr id="315" name="Group 323"/>
            <p:cNvGrpSpPr>
              <a:grpSpLocks/>
            </p:cNvGrpSpPr>
            <p:nvPr/>
          </p:nvGrpSpPr>
          <p:grpSpPr bwMode="auto">
            <a:xfrm>
              <a:off x="1520821" y="2795589"/>
              <a:ext cx="1233488" cy="928688"/>
              <a:chOff x="1007" y="2152"/>
              <a:chExt cx="777" cy="585"/>
            </a:xfrm>
          </p:grpSpPr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>
                <a:off x="1007" y="2156"/>
                <a:ext cx="526" cy="409"/>
              </a:xfrm>
              <a:custGeom>
                <a:avLst/>
                <a:gdLst>
                  <a:gd name="T0" fmla="*/ 525 w 526"/>
                  <a:gd name="T1" fmla="*/ 296 h 409"/>
                  <a:gd name="T2" fmla="*/ 436 w 526"/>
                  <a:gd name="T3" fmla="*/ 0 h 409"/>
                  <a:gd name="T4" fmla="*/ 0 w 526"/>
                  <a:gd name="T5" fmla="*/ 111 h 409"/>
                  <a:gd name="T6" fmla="*/ 88 w 526"/>
                  <a:gd name="T7" fmla="*/ 408 h 409"/>
                  <a:gd name="T8" fmla="*/ 525 w 526"/>
                  <a:gd name="T9" fmla="*/ 296 h 4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409"/>
                  <a:gd name="T17" fmla="*/ 526 w 526"/>
                  <a:gd name="T18" fmla="*/ 409 h 4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409">
                    <a:moveTo>
                      <a:pt x="525" y="296"/>
                    </a:moveTo>
                    <a:lnTo>
                      <a:pt x="436" y="0"/>
                    </a:lnTo>
                    <a:lnTo>
                      <a:pt x="0" y="111"/>
                    </a:lnTo>
                    <a:lnTo>
                      <a:pt x="88" y="408"/>
                    </a:lnTo>
                    <a:lnTo>
                      <a:pt x="525" y="29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17" name="Freeform 316"/>
              <p:cNvSpPr>
                <a:spLocks/>
              </p:cNvSpPr>
              <p:nvPr/>
            </p:nvSpPr>
            <p:spPr bwMode="auto">
              <a:xfrm>
                <a:off x="1022" y="2152"/>
                <a:ext cx="526" cy="410"/>
              </a:xfrm>
              <a:custGeom>
                <a:avLst/>
                <a:gdLst>
                  <a:gd name="T0" fmla="*/ 525 w 526"/>
                  <a:gd name="T1" fmla="*/ 297 h 410"/>
                  <a:gd name="T2" fmla="*/ 436 w 526"/>
                  <a:gd name="T3" fmla="*/ 0 h 410"/>
                  <a:gd name="T4" fmla="*/ 0 w 526"/>
                  <a:gd name="T5" fmla="*/ 111 h 410"/>
                  <a:gd name="T6" fmla="*/ 88 w 526"/>
                  <a:gd name="T7" fmla="*/ 409 h 410"/>
                  <a:gd name="T8" fmla="*/ 525 w 526"/>
                  <a:gd name="T9" fmla="*/ 297 h 4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410"/>
                  <a:gd name="T17" fmla="*/ 526 w 526"/>
                  <a:gd name="T18" fmla="*/ 410 h 4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410">
                    <a:moveTo>
                      <a:pt x="525" y="297"/>
                    </a:moveTo>
                    <a:lnTo>
                      <a:pt x="436" y="0"/>
                    </a:lnTo>
                    <a:lnTo>
                      <a:pt x="0" y="111"/>
                    </a:lnTo>
                    <a:lnTo>
                      <a:pt x="88" y="409"/>
                    </a:lnTo>
                    <a:lnTo>
                      <a:pt x="525" y="297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1113" y="2495"/>
                <a:ext cx="671" cy="242"/>
              </a:xfrm>
              <a:custGeom>
                <a:avLst/>
                <a:gdLst>
                  <a:gd name="T0" fmla="*/ 670 w 671"/>
                  <a:gd name="T1" fmla="*/ 129 h 242"/>
                  <a:gd name="T2" fmla="*/ 669 w 671"/>
                  <a:gd name="T3" fmla="*/ 83 h 242"/>
                  <a:gd name="T4" fmla="*/ 436 w 671"/>
                  <a:gd name="T5" fmla="*/ 0 h 242"/>
                  <a:gd name="T6" fmla="*/ 0 w 671"/>
                  <a:gd name="T7" fmla="*/ 65 h 242"/>
                  <a:gd name="T8" fmla="*/ 0 w 671"/>
                  <a:gd name="T9" fmla="*/ 111 h 242"/>
                  <a:gd name="T10" fmla="*/ 232 w 671"/>
                  <a:gd name="T11" fmla="*/ 241 h 242"/>
                  <a:gd name="T12" fmla="*/ 670 w 671"/>
                  <a:gd name="T13" fmla="*/ 129 h 2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1"/>
                  <a:gd name="T22" fmla="*/ 0 h 242"/>
                  <a:gd name="T23" fmla="*/ 671 w 671"/>
                  <a:gd name="T24" fmla="*/ 242 h 2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1" h="242">
                    <a:moveTo>
                      <a:pt x="670" y="129"/>
                    </a:moveTo>
                    <a:lnTo>
                      <a:pt x="669" y="83"/>
                    </a:lnTo>
                    <a:lnTo>
                      <a:pt x="436" y="0"/>
                    </a:lnTo>
                    <a:lnTo>
                      <a:pt x="0" y="65"/>
                    </a:lnTo>
                    <a:lnTo>
                      <a:pt x="0" y="111"/>
                    </a:lnTo>
                    <a:lnTo>
                      <a:pt x="232" y="241"/>
                    </a:lnTo>
                    <a:lnTo>
                      <a:pt x="670" y="129"/>
                    </a:lnTo>
                  </a:path>
                </a:pathLst>
              </a:custGeom>
              <a:solidFill>
                <a:srgbClr val="DDDDDD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19" name="Freeform 318"/>
              <p:cNvSpPr>
                <a:spLocks/>
              </p:cNvSpPr>
              <p:nvPr/>
            </p:nvSpPr>
            <p:spPr bwMode="auto">
              <a:xfrm>
                <a:off x="1111" y="2561"/>
                <a:ext cx="235" cy="176"/>
              </a:xfrm>
              <a:custGeom>
                <a:avLst/>
                <a:gdLst>
                  <a:gd name="T0" fmla="*/ 0 w 235"/>
                  <a:gd name="T1" fmla="*/ 45 h 176"/>
                  <a:gd name="T2" fmla="*/ 0 w 235"/>
                  <a:gd name="T3" fmla="*/ 0 h 176"/>
                  <a:gd name="T4" fmla="*/ 234 w 235"/>
                  <a:gd name="T5" fmla="*/ 129 h 176"/>
                  <a:gd name="T6" fmla="*/ 234 w 235"/>
                  <a:gd name="T7" fmla="*/ 175 h 176"/>
                  <a:gd name="T8" fmla="*/ 0 w 235"/>
                  <a:gd name="T9" fmla="*/ 45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5"/>
                  <a:gd name="T16" fmla="*/ 0 h 176"/>
                  <a:gd name="T17" fmla="*/ 235 w 235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5" h="176">
                    <a:moveTo>
                      <a:pt x="0" y="45"/>
                    </a:moveTo>
                    <a:lnTo>
                      <a:pt x="0" y="0"/>
                    </a:lnTo>
                    <a:lnTo>
                      <a:pt x="234" y="129"/>
                    </a:lnTo>
                    <a:lnTo>
                      <a:pt x="234" y="175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777777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0" name="Freeform 319"/>
              <p:cNvSpPr>
                <a:spLocks/>
              </p:cNvSpPr>
              <p:nvPr/>
            </p:nvSpPr>
            <p:spPr bwMode="auto">
              <a:xfrm>
                <a:off x="1112" y="2449"/>
                <a:ext cx="670" cy="242"/>
              </a:xfrm>
              <a:custGeom>
                <a:avLst/>
                <a:gdLst>
                  <a:gd name="T0" fmla="*/ 669 w 670"/>
                  <a:gd name="T1" fmla="*/ 129 h 242"/>
                  <a:gd name="T2" fmla="*/ 436 w 670"/>
                  <a:gd name="T3" fmla="*/ 0 h 242"/>
                  <a:gd name="T4" fmla="*/ 0 w 670"/>
                  <a:gd name="T5" fmla="*/ 111 h 242"/>
                  <a:gd name="T6" fmla="*/ 232 w 670"/>
                  <a:gd name="T7" fmla="*/ 241 h 242"/>
                  <a:gd name="T8" fmla="*/ 669 w 670"/>
                  <a:gd name="T9" fmla="*/ 1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242"/>
                  <a:gd name="T17" fmla="*/ 670 w 670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242">
                    <a:moveTo>
                      <a:pt x="669" y="129"/>
                    </a:moveTo>
                    <a:lnTo>
                      <a:pt x="436" y="0"/>
                    </a:lnTo>
                    <a:lnTo>
                      <a:pt x="0" y="111"/>
                    </a:lnTo>
                    <a:lnTo>
                      <a:pt x="232" y="241"/>
                    </a:lnTo>
                    <a:lnTo>
                      <a:pt x="669" y="129"/>
                    </a:lnTo>
                  </a:path>
                </a:pathLst>
              </a:custGeom>
              <a:solidFill>
                <a:srgbClr val="98989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1" name="Freeform 320"/>
              <p:cNvSpPr>
                <a:spLocks/>
              </p:cNvSpPr>
              <p:nvPr/>
            </p:nvSpPr>
            <p:spPr bwMode="auto">
              <a:xfrm>
                <a:off x="1065" y="2189"/>
                <a:ext cx="440" cy="331"/>
              </a:xfrm>
              <a:custGeom>
                <a:avLst/>
                <a:gdLst>
                  <a:gd name="T0" fmla="*/ 439 w 440"/>
                  <a:gd name="T1" fmla="*/ 235 h 331"/>
                  <a:gd name="T2" fmla="*/ 370 w 440"/>
                  <a:gd name="T3" fmla="*/ 0 h 331"/>
                  <a:gd name="T4" fmla="*/ 0 w 440"/>
                  <a:gd name="T5" fmla="*/ 94 h 331"/>
                  <a:gd name="T6" fmla="*/ 67 w 440"/>
                  <a:gd name="T7" fmla="*/ 330 h 331"/>
                  <a:gd name="T8" fmla="*/ 439 w 440"/>
                  <a:gd name="T9" fmla="*/ 235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0"/>
                  <a:gd name="T16" fmla="*/ 0 h 331"/>
                  <a:gd name="T17" fmla="*/ 440 w 440"/>
                  <a:gd name="T18" fmla="*/ 331 h 3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0" h="331">
                    <a:moveTo>
                      <a:pt x="439" y="235"/>
                    </a:moveTo>
                    <a:lnTo>
                      <a:pt x="370" y="0"/>
                    </a:lnTo>
                    <a:lnTo>
                      <a:pt x="0" y="94"/>
                    </a:lnTo>
                    <a:lnTo>
                      <a:pt x="67" y="330"/>
                    </a:lnTo>
                    <a:lnTo>
                      <a:pt x="439" y="235"/>
                    </a:lnTo>
                  </a:path>
                </a:pathLst>
              </a:custGeom>
              <a:solidFill>
                <a:srgbClr val="03289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2" name="Freeform 321"/>
              <p:cNvSpPr>
                <a:spLocks/>
              </p:cNvSpPr>
              <p:nvPr/>
            </p:nvSpPr>
            <p:spPr bwMode="auto">
              <a:xfrm>
                <a:off x="1166" y="2471"/>
                <a:ext cx="518" cy="178"/>
              </a:xfrm>
              <a:custGeom>
                <a:avLst/>
                <a:gdLst>
                  <a:gd name="T0" fmla="*/ 517 w 518"/>
                  <a:gd name="T1" fmla="*/ 81 h 178"/>
                  <a:gd name="T2" fmla="*/ 370 w 518"/>
                  <a:gd name="T3" fmla="*/ 0 h 178"/>
                  <a:gd name="T4" fmla="*/ 0 w 518"/>
                  <a:gd name="T5" fmla="*/ 95 h 178"/>
                  <a:gd name="T6" fmla="*/ 146 w 518"/>
                  <a:gd name="T7" fmla="*/ 177 h 178"/>
                  <a:gd name="T8" fmla="*/ 517 w 518"/>
                  <a:gd name="T9" fmla="*/ 81 h 1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178"/>
                  <a:gd name="T17" fmla="*/ 518 w 518"/>
                  <a:gd name="T18" fmla="*/ 178 h 1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178">
                    <a:moveTo>
                      <a:pt x="517" y="81"/>
                    </a:moveTo>
                    <a:lnTo>
                      <a:pt x="370" y="0"/>
                    </a:lnTo>
                    <a:lnTo>
                      <a:pt x="0" y="95"/>
                    </a:lnTo>
                    <a:lnTo>
                      <a:pt x="146" y="177"/>
                    </a:lnTo>
                    <a:lnTo>
                      <a:pt x="517" y="8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3" name="Freeform 322"/>
              <p:cNvSpPr>
                <a:spLocks/>
              </p:cNvSpPr>
              <p:nvPr/>
            </p:nvSpPr>
            <p:spPr bwMode="auto">
              <a:xfrm>
                <a:off x="1455" y="2600"/>
                <a:ext cx="124" cy="42"/>
              </a:xfrm>
              <a:custGeom>
                <a:avLst/>
                <a:gdLst>
                  <a:gd name="T0" fmla="*/ 123 w 124"/>
                  <a:gd name="T1" fmla="*/ 17 h 42"/>
                  <a:gd name="T2" fmla="*/ 92 w 124"/>
                  <a:gd name="T3" fmla="*/ 0 h 42"/>
                  <a:gd name="T4" fmla="*/ 0 w 124"/>
                  <a:gd name="T5" fmla="*/ 23 h 42"/>
                  <a:gd name="T6" fmla="*/ 30 w 124"/>
                  <a:gd name="T7" fmla="*/ 41 h 42"/>
                  <a:gd name="T8" fmla="*/ 123 w 124"/>
                  <a:gd name="T9" fmla="*/ 17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42"/>
                  <a:gd name="T17" fmla="*/ 124 w 12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42">
                    <a:moveTo>
                      <a:pt x="123" y="17"/>
                    </a:moveTo>
                    <a:lnTo>
                      <a:pt x="92" y="0"/>
                    </a:lnTo>
                    <a:lnTo>
                      <a:pt x="0" y="23"/>
                    </a:lnTo>
                    <a:lnTo>
                      <a:pt x="30" y="41"/>
                    </a:lnTo>
                    <a:lnTo>
                      <a:pt x="123" y="17"/>
                    </a:lnTo>
                  </a:path>
                </a:pathLst>
              </a:custGeom>
              <a:solidFill>
                <a:srgbClr val="666666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324" name="Group 348"/>
            <p:cNvGrpSpPr>
              <a:grpSpLocks/>
            </p:cNvGrpSpPr>
            <p:nvPr/>
          </p:nvGrpSpPr>
          <p:grpSpPr bwMode="auto">
            <a:xfrm>
              <a:off x="784221" y="4291014"/>
              <a:ext cx="1009650" cy="1287463"/>
              <a:chOff x="543" y="3094"/>
              <a:chExt cx="636" cy="811"/>
            </a:xfrm>
          </p:grpSpPr>
          <p:sp>
            <p:nvSpPr>
              <p:cNvPr id="325" name="Freeform 324"/>
              <p:cNvSpPr>
                <a:spLocks/>
              </p:cNvSpPr>
              <p:nvPr/>
            </p:nvSpPr>
            <p:spPr bwMode="auto">
              <a:xfrm>
                <a:off x="724" y="3178"/>
                <a:ext cx="432" cy="727"/>
              </a:xfrm>
              <a:custGeom>
                <a:avLst/>
                <a:gdLst>
                  <a:gd name="T0" fmla="*/ 0 w 432"/>
                  <a:gd name="T1" fmla="*/ 115 h 727"/>
                  <a:gd name="T2" fmla="*/ 0 w 432"/>
                  <a:gd name="T3" fmla="*/ 726 h 727"/>
                  <a:gd name="T4" fmla="*/ 431 w 432"/>
                  <a:gd name="T5" fmla="*/ 610 h 727"/>
                  <a:gd name="T6" fmla="*/ 431 w 432"/>
                  <a:gd name="T7" fmla="*/ 0 h 727"/>
                  <a:gd name="T8" fmla="*/ 0 w 432"/>
                  <a:gd name="T9" fmla="*/ 115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727"/>
                  <a:gd name="T17" fmla="*/ 432 w 432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727">
                    <a:moveTo>
                      <a:pt x="0" y="115"/>
                    </a:moveTo>
                    <a:lnTo>
                      <a:pt x="0" y="726"/>
                    </a:lnTo>
                    <a:lnTo>
                      <a:pt x="431" y="610"/>
                    </a:lnTo>
                    <a:lnTo>
                      <a:pt x="431" y="0"/>
                    </a:lnTo>
                    <a:lnTo>
                      <a:pt x="0" y="11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6" name="Freeform 325"/>
              <p:cNvSpPr>
                <a:spLocks/>
              </p:cNvSpPr>
              <p:nvPr/>
            </p:nvSpPr>
            <p:spPr bwMode="auto">
              <a:xfrm>
                <a:off x="724" y="3141"/>
                <a:ext cx="455" cy="732"/>
              </a:xfrm>
              <a:custGeom>
                <a:avLst/>
                <a:gdLst>
                  <a:gd name="T0" fmla="*/ 0 w 455"/>
                  <a:gd name="T1" fmla="*/ 122 h 732"/>
                  <a:gd name="T2" fmla="*/ 0 w 455"/>
                  <a:gd name="T3" fmla="*/ 731 h 732"/>
                  <a:gd name="T4" fmla="*/ 454 w 455"/>
                  <a:gd name="T5" fmla="*/ 609 h 732"/>
                  <a:gd name="T6" fmla="*/ 454 w 455"/>
                  <a:gd name="T7" fmla="*/ 0 h 732"/>
                  <a:gd name="T8" fmla="*/ 0 w 455"/>
                  <a:gd name="T9" fmla="*/ 122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"/>
                  <a:gd name="T16" fmla="*/ 0 h 732"/>
                  <a:gd name="T17" fmla="*/ 455 w 455"/>
                  <a:gd name="T18" fmla="*/ 732 h 7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" h="732">
                    <a:moveTo>
                      <a:pt x="0" y="122"/>
                    </a:moveTo>
                    <a:lnTo>
                      <a:pt x="0" y="731"/>
                    </a:lnTo>
                    <a:lnTo>
                      <a:pt x="454" y="609"/>
                    </a:lnTo>
                    <a:lnTo>
                      <a:pt x="454" y="0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D8D8D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7" name="Freeform 326"/>
              <p:cNvSpPr>
                <a:spLocks/>
              </p:cNvSpPr>
              <p:nvPr/>
            </p:nvSpPr>
            <p:spPr bwMode="auto">
              <a:xfrm>
                <a:off x="544" y="3094"/>
                <a:ext cx="635" cy="170"/>
              </a:xfrm>
              <a:custGeom>
                <a:avLst/>
                <a:gdLst>
                  <a:gd name="T0" fmla="*/ 0 w 635"/>
                  <a:gd name="T1" fmla="*/ 121 h 170"/>
                  <a:gd name="T2" fmla="*/ 180 w 635"/>
                  <a:gd name="T3" fmla="*/ 169 h 170"/>
                  <a:gd name="T4" fmla="*/ 634 w 635"/>
                  <a:gd name="T5" fmla="*/ 46 h 170"/>
                  <a:gd name="T6" fmla="*/ 454 w 635"/>
                  <a:gd name="T7" fmla="*/ 0 h 170"/>
                  <a:gd name="T8" fmla="*/ 0 w 635"/>
                  <a:gd name="T9" fmla="*/ 121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5"/>
                  <a:gd name="T16" fmla="*/ 0 h 170"/>
                  <a:gd name="T17" fmla="*/ 635 w 635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5" h="170">
                    <a:moveTo>
                      <a:pt x="0" y="121"/>
                    </a:moveTo>
                    <a:lnTo>
                      <a:pt x="180" y="169"/>
                    </a:lnTo>
                    <a:lnTo>
                      <a:pt x="634" y="46"/>
                    </a:lnTo>
                    <a:lnTo>
                      <a:pt x="454" y="0"/>
                    </a:lnTo>
                    <a:lnTo>
                      <a:pt x="0" y="1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>
                <a:off x="1029" y="3176"/>
                <a:ext cx="20" cy="616"/>
              </a:xfrm>
              <a:custGeom>
                <a:avLst/>
                <a:gdLst>
                  <a:gd name="T0" fmla="*/ 0 w 20"/>
                  <a:gd name="T1" fmla="*/ 615 h 616"/>
                  <a:gd name="T2" fmla="*/ 0 w 20"/>
                  <a:gd name="T3" fmla="*/ 5 h 616"/>
                  <a:gd name="T4" fmla="*/ 19 w 20"/>
                  <a:gd name="T5" fmla="*/ 0 h 616"/>
                  <a:gd name="T6" fmla="*/ 19 w 20"/>
                  <a:gd name="T7" fmla="*/ 609 h 616"/>
                  <a:gd name="T8" fmla="*/ 0 w 20"/>
                  <a:gd name="T9" fmla="*/ 615 h 6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616"/>
                  <a:gd name="T17" fmla="*/ 20 w 20"/>
                  <a:gd name="T18" fmla="*/ 616 h 6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616">
                    <a:moveTo>
                      <a:pt x="0" y="615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19" y="609"/>
                    </a:lnTo>
                    <a:lnTo>
                      <a:pt x="0" y="61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29" name="Freeform 328"/>
              <p:cNvSpPr>
                <a:spLocks/>
              </p:cNvSpPr>
              <p:nvPr/>
            </p:nvSpPr>
            <p:spPr bwMode="auto">
              <a:xfrm>
                <a:off x="1038" y="3176"/>
                <a:ext cx="17" cy="612"/>
              </a:xfrm>
              <a:custGeom>
                <a:avLst/>
                <a:gdLst>
                  <a:gd name="T0" fmla="*/ 0 w 17"/>
                  <a:gd name="T1" fmla="*/ 611 h 612"/>
                  <a:gd name="T2" fmla="*/ 0 w 17"/>
                  <a:gd name="T3" fmla="*/ 2 h 612"/>
                  <a:gd name="T4" fmla="*/ 16 w 17"/>
                  <a:gd name="T5" fmla="*/ 0 h 612"/>
                  <a:gd name="T6" fmla="*/ 16 w 17"/>
                  <a:gd name="T7" fmla="*/ 609 h 612"/>
                  <a:gd name="T8" fmla="*/ 0 w 17"/>
                  <a:gd name="T9" fmla="*/ 611 h 6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12"/>
                  <a:gd name="T17" fmla="*/ 17 w 17"/>
                  <a:gd name="T18" fmla="*/ 612 h 6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12">
                    <a:moveTo>
                      <a:pt x="0" y="611"/>
                    </a:moveTo>
                    <a:lnTo>
                      <a:pt x="0" y="2"/>
                    </a:lnTo>
                    <a:lnTo>
                      <a:pt x="16" y="0"/>
                    </a:lnTo>
                    <a:lnTo>
                      <a:pt x="16" y="609"/>
                    </a:lnTo>
                    <a:lnTo>
                      <a:pt x="0" y="6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>
                <a:off x="744" y="3273"/>
                <a:ext cx="22" cy="79"/>
              </a:xfrm>
              <a:custGeom>
                <a:avLst/>
                <a:gdLst>
                  <a:gd name="T0" fmla="*/ 21 w 22"/>
                  <a:gd name="T1" fmla="*/ 71 h 79"/>
                  <a:gd name="T2" fmla="*/ 21 w 22"/>
                  <a:gd name="T3" fmla="*/ 0 h 79"/>
                  <a:gd name="T4" fmla="*/ 0 w 22"/>
                  <a:gd name="T5" fmla="*/ 6 h 79"/>
                  <a:gd name="T6" fmla="*/ 0 w 22"/>
                  <a:gd name="T7" fmla="*/ 78 h 79"/>
                  <a:gd name="T8" fmla="*/ 21 w 22"/>
                  <a:gd name="T9" fmla="*/ 71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9"/>
                  <a:gd name="T17" fmla="*/ 22 w 22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9">
                    <a:moveTo>
                      <a:pt x="21" y="71"/>
                    </a:moveTo>
                    <a:lnTo>
                      <a:pt x="21" y="0"/>
                    </a:lnTo>
                    <a:lnTo>
                      <a:pt x="0" y="6"/>
                    </a:lnTo>
                    <a:lnTo>
                      <a:pt x="0" y="78"/>
                    </a:lnTo>
                    <a:lnTo>
                      <a:pt x="21" y="71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>
                <a:off x="888" y="3666"/>
                <a:ext cx="120" cy="151"/>
              </a:xfrm>
              <a:custGeom>
                <a:avLst/>
                <a:gdLst>
                  <a:gd name="T0" fmla="*/ 119 w 120"/>
                  <a:gd name="T1" fmla="*/ 117 h 151"/>
                  <a:gd name="T2" fmla="*/ 119 w 120"/>
                  <a:gd name="T3" fmla="*/ 0 h 151"/>
                  <a:gd name="T4" fmla="*/ 0 w 120"/>
                  <a:gd name="T5" fmla="*/ 32 h 151"/>
                  <a:gd name="T6" fmla="*/ 0 w 120"/>
                  <a:gd name="T7" fmla="*/ 150 h 151"/>
                  <a:gd name="T8" fmla="*/ 119 w 120"/>
                  <a:gd name="T9" fmla="*/ 117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51"/>
                  <a:gd name="T17" fmla="*/ 120 w 120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51">
                    <a:moveTo>
                      <a:pt x="119" y="117"/>
                    </a:moveTo>
                    <a:lnTo>
                      <a:pt x="119" y="0"/>
                    </a:lnTo>
                    <a:lnTo>
                      <a:pt x="0" y="32"/>
                    </a:lnTo>
                    <a:lnTo>
                      <a:pt x="0" y="150"/>
                    </a:lnTo>
                    <a:lnTo>
                      <a:pt x="119" y="11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>
                <a:off x="980" y="3666"/>
                <a:ext cx="28" cy="119"/>
              </a:xfrm>
              <a:custGeom>
                <a:avLst/>
                <a:gdLst>
                  <a:gd name="T0" fmla="*/ 27 w 28"/>
                  <a:gd name="T1" fmla="*/ 118 h 119"/>
                  <a:gd name="T2" fmla="*/ 27 w 28"/>
                  <a:gd name="T3" fmla="*/ 0 h 119"/>
                  <a:gd name="T4" fmla="*/ 0 w 28"/>
                  <a:gd name="T5" fmla="*/ 32 h 119"/>
                  <a:gd name="T6" fmla="*/ 0 w 28"/>
                  <a:gd name="T7" fmla="*/ 106 h 119"/>
                  <a:gd name="T8" fmla="*/ 27 w 28"/>
                  <a:gd name="T9" fmla="*/ 118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9"/>
                  <a:gd name="T17" fmla="*/ 28 w 28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9">
                    <a:moveTo>
                      <a:pt x="27" y="118"/>
                    </a:moveTo>
                    <a:lnTo>
                      <a:pt x="27" y="0"/>
                    </a:lnTo>
                    <a:lnTo>
                      <a:pt x="0" y="32"/>
                    </a:lnTo>
                    <a:lnTo>
                      <a:pt x="0" y="106"/>
                    </a:lnTo>
                    <a:lnTo>
                      <a:pt x="27" y="118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>
                <a:off x="888" y="3699"/>
                <a:ext cx="27" cy="118"/>
              </a:xfrm>
              <a:custGeom>
                <a:avLst/>
                <a:gdLst>
                  <a:gd name="T0" fmla="*/ 26 w 27"/>
                  <a:gd name="T1" fmla="*/ 85 h 118"/>
                  <a:gd name="T2" fmla="*/ 26 w 27"/>
                  <a:gd name="T3" fmla="*/ 21 h 118"/>
                  <a:gd name="T4" fmla="*/ 0 w 27"/>
                  <a:gd name="T5" fmla="*/ 0 h 118"/>
                  <a:gd name="T6" fmla="*/ 0 w 27"/>
                  <a:gd name="T7" fmla="*/ 117 h 118"/>
                  <a:gd name="T8" fmla="*/ 26 w 27"/>
                  <a:gd name="T9" fmla="*/ 85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8"/>
                  <a:gd name="T17" fmla="*/ 27 w 2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8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7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>
                <a:off x="900" y="3685"/>
                <a:ext cx="92" cy="114"/>
              </a:xfrm>
              <a:custGeom>
                <a:avLst/>
                <a:gdLst>
                  <a:gd name="T0" fmla="*/ 91 w 92"/>
                  <a:gd name="T1" fmla="*/ 88 h 114"/>
                  <a:gd name="T2" fmla="*/ 91 w 92"/>
                  <a:gd name="T3" fmla="*/ 0 h 114"/>
                  <a:gd name="T4" fmla="*/ 0 w 92"/>
                  <a:gd name="T5" fmla="*/ 24 h 114"/>
                  <a:gd name="T6" fmla="*/ 0 w 92"/>
                  <a:gd name="T7" fmla="*/ 113 h 114"/>
                  <a:gd name="T8" fmla="*/ 91 w 92"/>
                  <a:gd name="T9" fmla="*/ 88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14"/>
                  <a:gd name="T17" fmla="*/ 92 w 92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14">
                    <a:moveTo>
                      <a:pt x="91" y="88"/>
                    </a:moveTo>
                    <a:lnTo>
                      <a:pt x="91" y="0"/>
                    </a:lnTo>
                    <a:lnTo>
                      <a:pt x="0" y="24"/>
                    </a:lnTo>
                    <a:lnTo>
                      <a:pt x="0" y="113"/>
                    </a:lnTo>
                    <a:lnTo>
                      <a:pt x="91" y="8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>
                <a:off x="744" y="3705"/>
                <a:ext cx="121" cy="150"/>
              </a:xfrm>
              <a:custGeom>
                <a:avLst/>
                <a:gdLst>
                  <a:gd name="T0" fmla="*/ 120 w 121"/>
                  <a:gd name="T1" fmla="*/ 116 h 150"/>
                  <a:gd name="T2" fmla="*/ 120 w 121"/>
                  <a:gd name="T3" fmla="*/ 0 h 150"/>
                  <a:gd name="T4" fmla="*/ 0 w 121"/>
                  <a:gd name="T5" fmla="*/ 31 h 150"/>
                  <a:gd name="T6" fmla="*/ 0 w 121"/>
                  <a:gd name="T7" fmla="*/ 149 h 150"/>
                  <a:gd name="T8" fmla="*/ 120 w 121"/>
                  <a:gd name="T9" fmla="*/ 11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50"/>
                  <a:gd name="T17" fmla="*/ 121 w 121"/>
                  <a:gd name="T18" fmla="*/ 150 h 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50">
                    <a:moveTo>
                      <a:pt x="120" y="116"/>
                    </a:moveTo>
                    <a:lnTo>
                      <a:pt x="120" y="0"/>
                    </a:lnTo>
                    <a:lnTo>
                      <a:pt x="0" y="31"/>
                    </a:lnTo>
                    <a:lnTo>
                      <a:pt x="0" y="149"/>
                    </a:lnTo>
                    <a:lnTo>
                      <a:pt x="120" y="11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>
                <a:off x="836" y="3705"/>
                <a:ext cx="29" cy="117"/>
              </a:xfrm>
              <a:custGeom>
                <a:avLst/>
                <a:gdLst>
                  <a:gd name="T0" fmla="*/ 28 w 29"/>
                  <a:gd name="T1" fmla="*/ 116 h 117"/>
                  <a:gd name="T2" fmla="*/ 28 w 29"/>
                  <a:gd name="T3" fmla="*/ 0 h 117"/>
                  <a:gd name="T4" fmla="*/ 0 w 29"/>
                  <a:gd name="T5" fmla="*/ 30 h 117"/>
                  <a:gd name="T6" fmla="*/ 0 w 29"/>
                  <a:gd name="T7" fmla="*/ 104 h 117"/>
                  <a:gd name="T8" fmla="*/ 28 w 29"/>
                  <a:gd name="T9" fmla="*/ 116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117"/>
                  <a:gd name="T17" fmla="*/ 29 w 2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117">
                    <a:moveTo>
                      <a:pt x="28" y="116"/>
                    </a:moveTo>
                    <a:lnTo>
                      <a:pt x="28" y="0"/>
                    </a:lnTo>
                    <a:lnTo>
                      <a:pt x="0" y="30"/>
                    </a:lnTo>
                    <a:lnTo>
                      <a:pt x="0" y="104"/>
                    </a:lnTo>
                    <a:lnTo>
                      <a:pt x="28" y="116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>
                <a:off x="744" y="3737"/>
                <a:ext cx="28" cy="118"/>
              </a:xfrm>
              <a:custGeom>
                <a:avLst/>
                <a:gdLst>
                  <a:gd name="T0" fmla="*/ 27 w 28"/>
                  <a:gd name="T1" fmla="*/ 86 h 118"/>
                  <a:gd name="T2" fmla="*/ 27 w 28"/>
                  <a:gd name="T3" fmla="*/ 21 h 118"/>
                  <a:gd name="T4" fmla="*/ 0 w 28"/>
                  <a:gd name="T5" fmla="*/ 0 h 118"/>
                  <a:gd name="T6" fmla="*/ 0 w 28"/>
                  <a:gd name="T7" fmla="*/ 117 h 118"/>
                  <a:gd name="T8" fmla="*/ 27 w 28"/>
                  <a:gd name="T9" fmla="*/ 86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86"/>
                    </a:moveTo>
                    <a:lnTo>
                      <a:pt x="27" y="21"/>
                    </a:lnTo>
                    <a:lnTo>
                      <a:pt x="0" y="0"/>
                    </a:lnTo>
                    <a:lnTo>
                      <a:pt x="0" y="117"/>
                    </a:lnTo>
                    <a:lnTo>
                      <a:pt x="27" y="86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757" y="3723"/>
                <a:ext cx="92" cy="114"/>
              </a:xfrm>
              <a:custGeom>
                <a:avLst/>
                <a:gdLst>
                  <a:gd name="T0" fmla="*/ 91 w 92"/>
                  <a:gd name="T1" fmla="*/ 89 h 114"/>
                  <a:gd name="T2" fmla="*/ 91 w 92"/>
                  <a:gd name="T3" fmla="*/ 0 h 114"/>
                  <a:gd name="T4" fmla="*/ 0 w 92"/>
                  <a:gd name="T5" fmla="*/ 23 h 114"/>
                  <a:gd name="T6" fmla="*/ 0 w 92"/>
                  <a:gd name="T7" fmla="*/ 113 h 114"/>
                  <a:gd name="T8" fmla="*/ 91 w 92"/>
                  <a:gd name="T9" fmla="*/ 89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14"/>
                  <a:gd name="T17" fmla="*/ 92 w 92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14">
                    <a:moveTo>
                      <a:pt x="91" y="89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0" y="113"/>
                    </a:lnTo>
                    <a:lnTo>
                      <a:pt x="91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1061" y="3160"/>
                <a:ext cx="102" cy="145"/>
              </a:xfrm>
              <a:custGeom>
                <a:avLst/>
                <a:gdLst>
                  <a:gd name="T0" fmla="*/ 101 w 102"/>
                  <a:gd name="T1" fmla="*/ 117 h 145"/>
                  <a:gd name="T2" fmla="*/ 101 w 102"/>
                  <a:gd name="T3" fmla="*/ 0 h 145"/>
                  <a:gd name="T4" fmla="*/ 0 w 102"/>
                  <a:gd name="T5" fmla="*/ 27 h 145"/>
                  <a:gd name="T6" fmla="*/ 0 w 102"/>
                  <a:gd name="T7" fmla="*/ 144 h 145"/>
                  <a:gd name="T8" fmla="*/ 101 w 102"/>
                  <a:gd name="T9" fmla="*/ 117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45"/>
                  <a:gd name="T17" fmla="*/ 102 w 102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45">
                    <a:moveTo>
                      <a:pt x="101" y="117"/>
                    </a:moveTo>
                    <a:lnTo>
                      <a:pt x="101" y="0"/>
                    </a:lnTo>
                    <a:lnTo>
                      <a:pt x="0" y="27"/>
                    </a:lnTo>
                    <a:lnTo>
                      <a:pt x="0" y="144"/>
                    </a:lnTo>
                    <a:lnTo>
                      <a:pt x="101" y="11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1135" y="3160"/>
                <a:ext cx="28" cy="118"/>
              </a:xfrm>
              <a:custGeom>
                <a:avLst/>
                <a:gdLst>
                  <a:gd name="T0" fmla="*/ 27 w 28"/>
                  <a:gd name="T1" fmla="*/ 117 h 118"/>
                  <a:gd name="T2" fmla="*/ 27 w 28"/>
                  <a:gd name="T3" fmla="*/ 0 h 118"/>
                  <a:gd name="T4" fmla="*/ 0 w 28"/>
                  <a:gd name="T5" fmla="*/ 31 h 118"/>
                  <a:gd name="T6" fmla="*/ 0 w 28"/>
                  <a:gd name="T7" fmla="*/ 104 h 118"/>
                  <a:gd name="T8" fmla="*/ 27 w 28"/>
                  <a:gd name="T9" fmla="*/ 117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117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104"/>
                    </a:lnTo>
                    <a:lnTo>
                      <a:pt x="27" y="117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1061" y="3188"/>
                <a:ext cx="27" cy="117"/>
              </a:xfrm>
              <a:custGeom>
                <a:avLst/>
                <a:gdLst>
                  <a:gd name="T0" fmla="*/ 26 w 27"/>
                  <a:gd name="T1" fmla="*/ 85 h 117"/>
                  <a:gd name="T2" fmla="*/ 26 w 27"/>
                  <a:gd name="T3" fmla="*/ 21 h 117"/>
                  <a:gd name="T4" fmla="*/ 0 w 27"/>
                  <a:gd name="T5" fmla="*/ 0 h 117"/>
                  <a:gd name="T6" fmla="*/ 0 w 27"/>
                  <a:gd name="T7" fmla="*/ 116 h 117"/>
                  <a:gd name="T8" fmla="*/ 26 w 27"/>
                  <a:gd name="T9" fmla="*/ 85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7"/>
                  <a:gd name="T17" fmla="*/ 27 w 27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7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1073" y="3178"/>
                <a:ext cx="75" cy="110"/>
              </a:xfrm>
              <a:custGeom>
                <a:avLst/>
                <a:gdLst>
                  <a:gd name="T0" fmla="*/ 74 w 75"/>
                  <a:gd name="T1" fmla="*/ 89 h 110"/>
                  <a:gd name="T2" fmla="*/ 74 w 75"/>
                  <a:gd name="T3" fmla="*/ 0 h 110"/>
                  <a:gd name="T4" fmla="*/ 0 w 75"/>
                  <a:gd name="T5" fmla="*/ 19 h 110"/>
                  <a:gd name="T6" fmla="*/ 0 w 75"/>
                  <a:gd name="T7" fmla="*/ 109 h 110"/>
                  <a:gd name="T8" fmla="*/ 74 w 75"/>
                  <a:gd name="T9" fmla="*/ 8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0"/>
                  <a:gd name="T17" fmla="*/ 75 w 75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0">
                    <a:moveTo>
                      <a:pt x="74" y="89"/>
                    </a:moveTo>
                    <a:lnTo>
                      <a:pt x="74" y="0"/>
                    </a:lnTo>
                    <a:lnTo>
                      <a:pt x="0" y="19"/>
                    </a:lnTo>
                    <a:lnTo>
                      <a:pt x="0" y="109"/>
                    </a:lnTo>
                    <a:lnTo>
                      <a:pt x="74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>
                <a:off x="1061" y="3622"/>
                <a:ext cx="102" cy="144"/>
              </a:xfrm>
              <a:custGeom>
                <a:avLst/>
                <a:gdLst>
                  <a:gd name="T0" fmla="*/ 101 w 102"/>
                  <a:gd name="T1" fmla="*/ 115 h 144"/>
                  <a:gd name="T2" fmla="*/ 101 w 102"/>
                  <a:gd name="T3" fmla="*/ 0 h 144"/>
                  <a:gd name="T4" fmla="*/ 0 w 102"/>
                  <a:gd name="T5" fmla="*/ 26 h 144"/>
                  <a:gd name="T6" fmla="*/ 0 w 102"/>
                  <a:gd name="T7" fmla="*/ 143 h 144"/>
                  <a:gd name="T8" fmla="*/ 101 w 102"/>
                  <a:gd name="T9" fmla="*/ 11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44"/>
                  <a:gd name="T17" fmla="*/ 102 w 10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44">
                    <a:moveTo>
                      <a:pt x="101" y="115"/>
                    </a:moveTo>
                    <a:lnTo>
                      <a:pt x="101" y="0"/>
                    </a:lnTo>
                    <a:lnTo>
                      <a:pt x="0" y="26"/>
                    </a:lnTo>
                    <a:lnTo>
                      <a:pt x="0" y="143"/>
                    </a:lnTo>
                    <a:lnTo>
                      <a:pt x="101" y="11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1135" y="3622"/>
                <a:ext cx="28" cy="118"/>
              </a:xfrm>
              <a:custGeom>
                <a:avLst/>
                <a:gdLst>
                  <a:gd name="T0" fmla="*/ 27 w 28"/>
                  <a:gd name="T1" fmla="*/ 117 h 118"/>
                  <a:gd name="T2" fmla="*/ 27 w 28"/>
                  <a:gd name="T3" fmla="*/ 0 h 118"/>
                  <a:gd name="T4" fmla="*/ 0 w 28"/>
                  <a:gd name="T5" fmla="*/ 31 h 118"/>
                  <a:gd name="T6" fmla="*/ 0 w 28"/>
                  <a:gd name="T7" fmla="*/ 105 h 118"/>
                  <a:gd name="T8" fmla="*/ 27 w 28"/>
                  <a:gd name="T9" fmla="*/ 117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117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105"/>
                    </a:lnTo>
                    <a:lnTo>
                      <a:pt x="27" y="117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1061" y="3649"/>
                <a:ext cx="27" cy="117"/>
              </a:xfrm>
              <a:custGeom>
                <a:avLst/>
                <a:gdLst>
                  <a:gd name="T0" fmla="*/ 26 w 27"/>
                  <a:gd name="T1" fmla="*/ 85 h 117"/>
                  <a:gd name="T2" fmla="*/ 26 w 27"/>
                  <a:gd name="T3" fmla="*/ 21 h 117"/>
                  <a:gd name="T4" fmla="*/ 0 w 27"/>
                  <a:gd name="T5" fmla="*/ 0 h 117"/>
                  <a:gd name="T6" fmla="*/ 0 w 27"/>
                  <a:gd name="T7" fmla="*/ 116 h 117"/>
                  <a:gd name="T8" fmla="*/ 26 w 27"/>
                  <a:gd name="T9" fmla="*/ 85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7"/>
                  <a:gd name="T17" fmla="*/ 27 w 27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7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1073" y="3640"/>
                <a:ext cx="75" cy="110"/>
              </a:xfrm>
              <a:custGeom>
                <a:avLst/>
                <a:gdLst>
                  <a:gd name="T0" fmla="*/ 74 w 75"/>
                  <a:gd name="T1" fmla="*/ 89 h 110"/>
                  <a:gd name="T2" fmla="*/ 74 w 75"/>
                  <a:gd name="T3" fmla="*/ 0 h 110"/>
                  <a:gd name="T4" fmla="*/ 0 w 75"/>
                  <a:gd name="T5" fmla="*/ 19 h 110"/>
                  <a:gd name="T6" fmla="*/ 0 w 75"/>
                  <a:gd name="T7" fmla="*/ 109 h 110"/>
                  <a:gd name="T8" fmla="*/ 74 w 75"/>
                  <a:gd name="T9" fmla="*/ 8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0"/>
                  <a:gd name="T17" fmla="*/ 75 w 75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0">
                    <a:moveTo>
                      <a:pt x="74" y="89"/>
                    </a:moveTo>
                    <a:lnTo>
                      <a:pt x="74" y="0"/>
                    </a:lnTo>
                    <a:lnTo>
                      <a:pt x="0" y="19"/>
                    </a:lnTo>
                    <a:lnTo>
                      <a:pt x="0" y="109"/>
                    </a:lnTo>
                    <a:lnTo>
                      <a:pt x="74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566" y="3252"/>
                <a:ext cx="159" cy="652"/>
              </a:xfrm>
              <a:custGeom>
                <a:avLst/>
                <a:gdLst>
                  <a:gd name="T0" fmla="*/ 158 w 159"/>
                  <a:gd name="T1" fmla="*/ 42 h 652"/>
                  <a:gd name="T2" fmla="*/ 158 w 159"/>
                  <a:gd name="T3" fmla="*/ 651 h 652"/>
                  <a:gd name="T4" fmla="*/ 0 w 159"/>
                  <a:gd name="T5" fmla="*/ 609 h 652"/>
                  <a:gd name="T6" fmla="*/ 0 w 159"/>
                  <a:gd name="T7" fmla="*/ 0 h 652"/>
                  <a:gd name="T8" fmla="*/ 158 w 159"/>
                  <a:gd name="T9" fmla="*/ 42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652"/>
                  <a:gd name="T17" fmla="*/ 159 w 159"/>
                  <a:gd name="T18" fmla="*/ 652 h 6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652">
                    <a:moveTo>
                      <a:pt x="158" y="42"/>
                    </a:moveTo>
                    <a:lnTo>
                      <a:pt x="158" y="651"/>
                    </a:lnTo>
                    <a:lnTo>
                      <a:pt x="0" y="609"/>
                    </a:lnTo>
                    <a:lnTo>
                      <a:pt x="0" y="0"/>
                    </a:lnTo>
                    <a:lnTo>
                      <a:pt x="158" y="4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543" y="3214"/>
                <a:ext cx="182" cy="659"/>
              </a:xfrm>
              <a:custGeom>
                <a:avLst/>
                <a:gdLst>
                  <a:gd name="T0" fmla="*/ 181 w 182"/>
                  <a:gd name="T1" fmla="*/ 49 h 659"/>
                  <a:gd name="T2" fmla="*/ 181 w 182"/>
                  <a:gd name="T3" fmla="*/ 658 h 659"/>
                  <a:gd name="T4" fmla="*/ 0 w 182"/>
                  <a:gd name="T5" fmla="*/ 609 h 659"/>
                  <a:gd name="T6" fmla="*/ 0 w 182"/>
                  <a:gd name="T7" fmla="*/ 0 h 659"/>
                  <a:gd name="T8" fmla="*/ 181 w 182"/>
                  <a:gd name="T9" fmla="*/ 49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59"/>
                  <a:gd name="T17" fmla="*/ 182 w 182"/>
                  <a:gd name="T18" fmla="*/ 659 h 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59">
                    <a:moveTo>
                      <a:pt x="181" y="49"/>
                    </a:moveTo>
                    <a:lnTo>
                      <a:pt x="181" y="658"/>
                    </a:lnTo>
                    <a:lnTo>
                      <a:pt x="0" y="609"/>
                    </a:lnTo>
                    <a:lnTo>
                      <a:pt x="0" y="0"/>
                    </a:lnTo>
                    <a:lnTo>
                      <a:pt x="181" y="49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</p:grpSp>
        <p:grpSp>
          <p:nvGrpSpPr>
            <p:cNvPr id="349" name="Group 373"/>
            <p:cNvGrpSpPr>
              <a:grpSpLocks/>
            </p:cNvGrpSpPr>
            <p:nvPr/>
          </p:nvGrpSpPr>
          <p:grpSpPr bwMode="auto">
            <a:xfrm>
              <a:off x="2016121" y="4291014"/>
              <a:ext cx="1009650" cy="1287463"/>
              <a:chOff x="1319" y="3094"/>
              <a:chExt cx="636" cy="811"/>
            </a:xfrm>
          </p:grpSpPr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1500" y="3178"/>
                <a:ext cx="432" cy="727"/>
              </a:xfrm>
              <a:custGeom>
                <a:avLst/>
                <a:gdLst>
                  <a:gd name="T0" fmla="*/ 0 w 432"/>
                  <a:gd name="T1" fmla="*/ 115 h 727"/>
                  <a:gd name="T2" fmla="*/ 0 w 432"/>
                  <a:gd name="T3" fmla="*/ 726 h 727"/>
                  <a:gd name="T4" fmla="*/ 431 w 432"/>
                  <a:gd name="T5" fmla="*/ 610 h 727"/>
                  <a:gd name="T6" fmla="*/ 431 w 432"/>
                  <a:gd name="T7" fmla="*/ 0 h 727"/>
                  <a:gd name="T8" fmla="*/ 0 w 432"/>
                  <a:gd name="T9" fmla="*/ 115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727"/>
                  <a:gd name="T17" fmla="*/ 432 w 432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727">
                    <a:moveTo>
                      <a:pt x="0" y="115"/>
                    </a:moveTo>
                    <a:lnTo>
                      <a:pt x="0" y="726"/>
                    </a:lnTo>
                    <a:lnTo>
                      <a:pt x="431" y="610"/>
                    </a:lnTo>
                    <a:lnTo>
                      <a:pt x="431" y="0"/>
                    </a:lnTo>
                    <a:lnTo>
                      <a:pt x="0" y="115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1" name="Freeform 350"/>
              <p:cNvSpPr>
                <a:spLocks/>
              </p:cNvSpPr>
              <p:nvPr/>
            </p:nvSpPr>
            <p:spPr bwMode="auto">
              <a:xfrm>
                <a:off x="1500" y="3141"/>
                <a:ext cx="455" cy="732"/>
              </a:xfrm>
              <a:custGeom>
                <a:avLst/>
                <a:gdLst>
                  <a:gd name="T0" fmla="*/ 0 w 455"/>
                  <a:gd name="T1" fmla="*/ 122 h 732"/>
                  <a:gd name="T2" fmla="*/ 0 w 455"/>
                  <a:gd name="T3" fmla="*/ 731 h 732"/>
                  <a:gd name="T4" fmla="*/ 454 w 455"/>
                  <a:gd name="T5" fmla="*/ 609 h 732"/>
                  <a:gd name="T6" fmla="*/ 454 w 455"/>
                  <a:gd name="T7" fmla="*/ 0 h 732"/>
                  <a:gd name="T8" fmla="*/ 0 w 455"/>
                  <a:gd name="T9" fmla="*/ 122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"/>
                  <a:gd name="T16" fmla="*/ 0 h 732"/>
                  <a:gd name="T17" fmla="*/ 455 w 455"/>
                  <a:gd name="T18" fmla="*/ 732 h 7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" h="732">
                    <a:moveTo>
                      <a:pt x="0" y="122"/>
                    </a:moveTo>
                    <a:lnTo>
                      <a:pt x="0" y="731"/>
                    </a:lnTo>
                    <a:lnTo>
                      <a:pt x="454" y="609"/>
                    </a:lnTo>
                    <a:lnTo>
                      <a:pt x="454" y="0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D8D8D8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2" name="Freeform 351"/>
              <p:cNvSpPr>
                <a:spLocks/>
              </p:cNvSpPr>
              <p:nvPr/>
            </p:nvSpPr>
            <p:spPr bwMode="auto">
              <a:xfrm>
                <a:off x="1320" y="3094"/>
                <a:ext cx="635" cy="170"/>
              </a:xfrm>
              <a:custGeom>
                <a:avLst/>
                <a:gdLst>
                  <a:gd name="T0" fmla="*/ 0 w 635"/>
                  <a:gd name="T1" fmla="*/ 121 h 170"/>
                  <a:gd name="T2" fmla="*/ 180 w 635"/>
                  <a:gd name="T3" fmla="*/ 169 h 170"/>
                  <a:gd name="T4" fmla="*/ 634 w 635"/>
                  <a:gd name="T5" fmla="*/ 46 h 170"/>
                  <a:gd name="T6" fmla="*/ 454 w 635"/>
                  <a:gd name="T7" fmla="*/ 0 h 170"/>
                  <a:gd name="T8" fmla="*/ 0 w 635"/>
                  <a:gd name="T9" fmla="*/ 121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5"/>
                  <a:gd name="T16" fmla="*/ 0 h 170"/>
                  <a:gd name="T17" fmla="*/ 635 w 635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5" h="170">
                    <a:moveTo>
                      <a:pt x="0" y="121"/>
                    </a:moveTo>
                    <a:lnTo>
                      <a:pt x="180" y="169"/>
                    </a:lnTo>
                    <a:lnTo>
                      <a:pt x="634" y="46"/>
                    </a:lnTo>
                    <a:lnTo>
                      <a:pt x="454" y="0"/>
                    </a:lnTo>
                    <a:lnTo>
                      <a:pt x="0" y="121"/>
                    </a:lnTo>
                  </a:path>
                </a:pathLst>
              </a:custGeom>
              <a:solidFill>
                <a:srgbClr val="B2B2B2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3" name="Freeform 352"/>
              <p:cNvSpPr>
                <a:spLocks/>
              </p:cNvSpPr>
              <p:nvPr/>
            </p:nvSpPr>
            <p:spPr bwMode="auto">
              <a:xfrm>
                <a:off x="1805" y="3176"/>
                <a:ext cx="20" cy="616"/>
              </a:xfrm>
              <a:custGeom>
                <a:avLst/>
                <a:gdLst>
                  <a:gd name="T0" fmla="*/ 0 w 20"/>
                  <a:gd name="T1" fmla="*/ 615 h 616"/>
                  <a:gd name="T2" fmla="*/ 0 w 20"/>
                  <a:gd name="T3" fmla="*/ 5 h 616"/>
                  <a:gd name="T4" fmla="*/ 19 w 20"/>
                  <a:gd name="T5" fmla="*/ 0 h 616"/>
                  <a:gd name="T6" fmla="*/ 19 w 20"/>
                  <a:gd name="T7" fmla="*/ 609 h 616"/>
                  <a:gd name="T8" fmla="*/ 0 w 20"/>
                  <a:gd name="T9" fmla="*/ 615 h 6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616"/>
                  <a:gd name="T17" fmla="*/ 20 w 20"/>
                  <a:gd name="T18" fmla="*/ 616 h 6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616">
                    <a:moveTo>
                      <a:pt x="0" y="615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19" y="609"/>
                    </a:lnTo>
                    <a:lnTo>
                      <a:pt x="0" y="61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4" name="Freeform 353"/>
              <p:cNvSpPr>
                <a:spLocks/>
              </p:cNvSpPr>
              <p:nvPr/>
            </p:nvSpPr>
            <p:spPr bwMode="auto">
              <a:xfrm>
                <a:off x="1814" y="3176"/>
                <a:ext cx="17" cy="612"/>
              </a:xfrm>
              <a:custGeom>
                <a:avLst/>
                <a:gdLst>
                  <a:gd name="T0" fmla="*/ 0 w 17"/>
                  <a:gd name="T1" fmla="*/ 611 h 612"/>
                  <a:gd name="T2" fmla="*/ 0 w 17"/>
                  <a:gd name="T3" fmla="*/ 2 h 612"/>
                  <a:gd name="T4" fmla="*/ 16 w 17"/>
                  <a:gd name="T5" fmla="*/ 0 h 612"/>
                  <a:gd name="T6" fmla="*/ 16 w 17"/>
                  <a:gd name="T7" fmla="*/ 609 h 612"/>
                  <a:gd name="T8" fmla="*/ 0 w 17"/>
                  <a:gd name="T9" fmla="*/ 611 h 6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612"/>
                  <a:gd name="T17" fmla="*/ 17 w 17"/>
                  <a:gd name="T18" fmla="*/ 612 h 6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612">
                    <a:moveTo>
                      <a:pt x="0" y="611"/>
                    </a:moveTo>
                    <a:lnTo>
                      <a:pt x="0" y="2"/>
                    </a:lnTo>
                    <a:lnTo>
                      <a:pt x="16" y="0"/>
                    </a:lnTo>
                    <a:lnTo>
                      <a:pt x="16" y="609"/>
                    </a:lnTo>
                    <a:lnTo>
                      <a:pt x="0" y="611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1520" y="3273"/>
                <a:ext cx="22" cy="79"/>
              </a:xfrm>
              <a:custGeom>
                <a:avLst/>
                <a:gdLst>
                  <a:gd name="T0" fmla="*/ 21 w 22"/>
                  <a:gd name="T1" fmla="*/ 71 h 79"/>
                  <a:gd name="T2" fmla="*/ 21 w 22"/>
                  <a:gd name="T3" fmla="*/ 0 h 79"/>
                  <a:gd name="T4" fmla="*/ 0 w 22"/>
                  <a:gd name="T5" fmla="*/ 6 h 79"/>
                  <a:gd name="T6" fmla="*/ 0 w 22"/>
                  <a:gd name="T7" fmla="*/ 78 h 79"/>
                  <a:gd name="T8" fmla="*/ 21 w 22"/>
                  <a:gd name="T9" fmla="*/ 71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79"/>
                  <a:gd name="T17" fmla="*/ 22 w 22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79">
                    <a:moveTo>
                      <a:pt x="21" y="71"/>
                    </a:moveTo>
                    <a:lnTo>
                      <a:pt x="21" y="0"/>
                    </a:lnTo>
                    <a:lnTo>
                      <a:pt x="0" y="6"/>
                    </a:lnTo>
                    <a:lnTo>
                      <a:pt x="0" y="78"/>
                    </a:lnTo>
                    <a:lnTo>
                      <a:pt x="21" y="71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1664" y="3666"/>
                <a:ext cx="120" cy="151"/>
              </a:xfrm>
              <a:custGeom>
                <a:avLst/>
                <a:gdLst>
                  <a:gd name="T0" fmla="*/ 119 w 120"/>
                  <a:gd name="T1" fmla="*/ 117 h 151"/>
                  <a:gd name="T2" fmla="*/ 119 w 120"/>
                  <a:gd name="T3" fmla="*/ 0 h 151"/>
                  <a:gd name="T4" fmla="*/ 0 w 120"/>
                  <a:gd name="T5" fmla="*/ 32 h 151"/>
                  <a:gd name="T6" fmla="*/ 0 w 120"/>
                  <a:gd name="T7" fmla="*/ 150 h 151"/>
                  <a:gd name="T8" fmla="*/ 119 w 120"/>
                  <a:gd name="T9" fmla="*/ 117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51"/>
                  <a:gd name="T17" fmla="*/ 120 w 120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51">
                    <a:moveTo>
                      <a:pt x="119" y="117"/>
                    </a:moveTo>
                    <a:lnTo>
                      <a:pt x="119" y="0"/>
                    </a:lnTo>
                    <a:lnTo>
                      <a:pt x="0" y="32"/>
                    </a:lnTo>
                    <a:lnTo>
                      <a:pt x="0" y="150"/>
                    </a:lnTo>
                    <a:lnTo>
                      <a:pt x="119" y="11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1756" y="3666"/>
                <a:ext cx="28" cy="119"/>
              </a:xfrm>
              <a:custGeom>
                <a:avLst/>
                <a:gdLst>
                  <a:gd name="T0" fmla="*/ 27 w 28"/>
                  <a:gd name="T1" fmla="*/ 118 h 119"/>
                  <a:gd name="T2" fmla="*/ 27 w 28"/>
                  <a:gd name="T3" fmla="*/ 0 h 119"/>
                  <a:gd name="T4" fmla="*/ 0 w 28"/>
                  <a:gd name="T5" fmla="*/ 32 h 119"/>
                  <a:gd name="T6" fmla="*/ 0 w 28"/>
                  <a:gd name="T7" fmla="*/ 106 h 119"/>
                  <a:gd name="T8" fmla="*/ 27 w 28"/>
                  <a:gd name="T9" fmla="*/ 118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9"/>
                  <a:gd name="T17" fmla="*/ 28 w 28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9">
                    <a:moveTo>
                      <a:pt x="27" y="118"/>
                    </a:moveTo>
                    <a:lnTo>
                      <a:pt x="27" y="0"/>
                    </a:lnTo>
                    <a:lnTo>
                      <a:pt x="0" y="32"/>
                    </a:lnTo>
                    <a:lnTo>
                      <a:pt x="0" y="106"/>
                    </a:lnTo>
                    <a:lnTo>
                      <a:pt x="27" y="118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1664" y="3699"/>
                <a:ext cx="27" cy="118"/>
              </a:xfrm>
              <a:custGeom>
                <a:avLst/>
                <a:gdLst>
                  <a:gd name="T0" fmla="*/ 26 w 27"/>
                  <a:gd name="T1" fmla="*/ 85 h 118"/>
                  <a:gd name="T2" fmla="*/ 26 w 27"/>
                  <a:gd name="T3" fmla="*/ 21 h 118"/>
                  <a:gd name="T4" fmla="*/ 0 w 27"/>
                  <a:gd name="T5" fmla="*/ 0 h 118"/>
                  <a:gd name="T6" fmla="*/ 0 w 27"/>
                  <a:gd name="T7" fmla="*/ 117 h 118"/>
                  <a:gd name="T8" fmla="*/ 26 w 27"/>
                  <a:gd name="T9" fmla="*/ 85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8"/>
                  <a:gd name="T17" fmla="*/ 27 w 2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8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7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1676" y="3685"/>
                <a:ext cx="92" cy="114"/>
              </a:xfrm>
              <a:custGeom>
                <a:avLst/>
                <a:gdLst>
                  <a:gd name="T0" fmla="*/ 91 w 92"/>
                  <a:gd name="T1" fmla="*/ 88 h 114"/>
                  <a:gd name="T2" fmla="*/ 91 w 92"/>
                  <a:gd name="T3" fmla="*/ 0 h 114"/>
                  <a:gd name="T4" fmla="*/ 0 w 92"/>
                  <a:gd name="T5" fmla="*/ 24 h 114"/>
                  <a:gd name="T6" fmla="*/ 0 w 92"/>
                  <a:gd name="T7" fmla="*/ 113 h 114"/>
                  <a:gd name="T8" fmla="*/ 91 w 92"/>
                  <a:gd name="T9" fmla="*/ 88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14"/>
                  <a:gd name="T17" fmla="*/ 92 w 92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14">
                    <a:moveTo>
                      <a:pt x="91" y="88"/>
                    </a:moveTo>
                    <a:lnTo>
                      <a:pt x="91" y="0"/>
                    </a:lnTo>
                    <a:lnTo>
                      <a:pt x="0" y="24"/>
                    </a:lnTo>
                    <a:lnTo>
                      <a:pt x="0" y="113"/>
                    </a:lnTo>
                    <a:lnTo>
                      <a:pt x="91" y="88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1520" y="3705"/>
                <a:ext cx="121" cy="150"/>
              </a:xfrm>
              <a:custGeom>
                <a:avLst/>
                <a:gdLst>
                  <a:gd name="T0" fmla="*/ 120 w 121"/>
                  <a:gd name="T1" fmla="*/ 116 h 150"/>
                  <a:gd name="T2" fmla="*/ 120 w 121"/>
                  <a:gd name="T3" fmla="*/ 0 h 150"/>
                  <a:gd name="T4" fmla="*/ 0 w 121"/>
                  <a:gd name="T5" fmla="*/ 31 h 150"/>
                  <a:gd name="T6" fmla="*/ 0 w 121"/>
                  <a:gd name="T7" fmla="*/ 149 h 150"/>
                  <a:gd name="T8" fmla="*/ 120 w 121"/>
                  <a:gd name="T9" fmla="*/ 116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50"/>
                  <a:gd name="T17" fmla="*/ 121 w 121"/>
                  <a:gd name="T18" fmla="*/ 150 h 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50">
                    <a:moveTo>
                      <a:pt x="120" y="116"/>
                    </a:moveTo>
                    <a:lnTo>
                      <a:pt x="120" y="0"/>
                    </a:lnTo>
                    <a:lnTo>
                      <a:pt x="0" y="31"/>
                    </a:lnTo>
                    <a:lnTo>
                      <a:pt x="0" y="149"/>
                    </a:lnTo>
                    <a:lnTo>
                      <a:pt x="120" y="116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1612" y="3705"/>
                <a:ext cx="29" cy="117"/>
              </a:xfrm>
              <a:custGeom>
                <a:avLst/>
                <a:gdLst>
                  <a:gd name="T0" fmla="*/ 28 w 29"/>
                  <a:gd name="T1" fmla="*/ 116 h 117"/>
                  <a:gd name="T2" fmla="*/ 28 w 29"/>
                  <a:gd name="T3" fmla="*/ 0 h 117"/>
                  <a:gd name="T4" fmla="*/ 0 w 29"/>
                  <a:gd name="T5" fmla="*/ 30 h 117"/>
                  <a:gd name="T6" fmla="*/ 0 w 29"/>
                  <a:gd name="T7" fmla="*/ 104 h 117"/>
                  <a:gd name="T8" fmla="*/ 28 w 29"/>
                  <a:gd name="T9" fmla="*/ 116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117"/>
                  <a:gd name="T17" fmla="*/ 29 w 2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117">
                    <a:moveTo>
                      <a:pt x="28" y="116"/>
                    </a:moveTo>
                    <a:lnTo>
                      <a:pt x="28" y="0"/>
                    </a:lnTo>
                    <a:lnTo>
                      <a:pt x="0" y="30"/>
                    </a:lnTo>
                    <a:lnTo>
                      <a:pt x="0" y="104"/>
                    </a:lnTo>
                    <a:lnTo>
                      <a:pt x="28" y="116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1520" y="3737"/>
                <a:ext cx="28" cy="118"/>
              </a:xfrm>
              <a:custGeom>
                <a:avLst/>
                <a:gdLst>
                  <a:gd name="T0" fmla="*/ 27 w 28"/>
                  <a:gd name="T1" fmla="*/ 86 h 118"/>
                  <a:gd name="T2" fmla="*/ 27 w 28"/>
                  <a:gd name="T3" fmla="*/ 21 h 118"/>
                  <a:gd name="T4" fmla="*/ 0 w 28"/>
                  <a:gd name="T5" fmla="*/ 0 h 118"/>
                  <a:gd name="T6" fmla="*/ 0 w 28"/>
                  <a:gd name="T7" fmla="*/ 117 h 118"/>
                  <a:gd name="T8" fmla="*/ 27 w 28"/>
                  <a:gd name="T9" fmla="*/ 86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86"/>
                    </a:moveTo>
                    <a:lnTo>
                      <a:pt x="27" y="21"/>
                    </a:lnTo>
                    <a:lnTo>
                      <a:pt x="0" y="0"/>
                    </a:lnTo>
                    <a:lnTo>
                      <a:pt x="0" y="117"/>
                    </a:lnTo>
                    <a:lnTo>
                      <a:pt x="27" y="86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1533" y="3723"/>
                <a:ext cx="92" cy="114"/>
              </a:xfrm>
              <a:custGeom>
                <a:avLst/>
                <a:gdLst>
                  <a:gd name="T0" fmla="*/ 91 w 92"/>
                  <a:gd name="T1" fmla="*/ 89 h 114"/>
                  <a:gd name="T2" fmla="*/ 91 w 92"/>
                  <a:gd name="T3" fmla="*/ 0 h 114"/>
                  <a:gd name="T4" fmla="*/ 0 w 92"/>
                  <a:gd name="T5" fmla="*/ 23 h 114"/>
                  <a:gd name="T6" fmla="*/ 0 w 92"/>
                  <a:gd name="T7" fmla="*/ 113 h 114"/>
                  <a:gd name="T8" fmla="*/ 91 w 92"/>
                  <a:gd name="T9" fmla="*/ 89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14"/>
                  <a:gd name="T17" fmla="*/ 92 w 92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14">
                    <a:moveTo>
                      <a:pt x="91" y="89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0" y="113"/>
                    </a:lnTo>
                    <a:lnTo>
                      <a:pt x="91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1837" y="3160"/>
                <a:ext cx="102" cy="145"/>
              </a:xfrm>
              <a:custGeom>
                <a:avLst/>
                <a:gdLst>
                  <a:gd name="T0" fmla="*/ 101 w 102"/>
                  <a:gd name="T1" fmla="*/ 117 h 145"/>
                  <a:gd name="T2" fmla="*/ 101 w 102"/>
                  <a:gd name="T3" fmla="*/ 0 h 145"/>
                  <a:gd name="T4" fmla="*/ 0 w 102"/>
                  <a:gd name="T5" fmla="*/ 27 h 145"/>
                  <a:gd name="T6" fmla="*/ 0 w 102"/>
                  <a:gd name="T7" fmla="*/ 144 h 145"/>
                  <a:gd name="T8" fmla="*/ 101 w 102"/>
                  <a:gd name="T9" fmla="*/ 117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45"/>
                  <a:gd name="T17" fmla="*/ 102 w 102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45">
                    <a:moveTo>
                      <a:pt x="101" y="117"/>
                    </a:moveTo>
                    <a:lnTo>
                      <a:pt x="101" y="0"/>
                    </a:lnTo>
                    <a:lnTo>
                      <a:pt x="0" y="27"/>
                    </a:lnTo>
                    <a:lnTo>
                      <a:pt x="0" y="144"/>
                    </a:lnTo>
                    <a:lnTo>
                      <a:pt x="101" y="117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1911" y="3160"/>
                <a:ext cx="28" cy="118"/>
              </a:xfrm>
              <a:custGeom>
                <a:avLst/>
                <a:gdLst>
                  <a:gd name="T0" fmla="*/ 27 w 28"/>
                  <a:gd name="T1" fmla="*/ 117 h 118"/>
                  <a:gd name="T2" fmla="*/ 27 w 28"/>
                  <a:gd name="T3" fmla="*/ 0 h 118"/>
                  <a:gd name="T4" fmla="*/ 0 w 28"/>
                  <a:gd name="T5" fmla="*/ 31 h 118"/>
                  <a:gd name="T6" fmla="*/ 0 w 28"/>
                  <a:gd name="T7" fmla="*/ 104 h 118"/>
                  <a:gd name="T8" fmla="*/ 27 w 28"/>
                  <a:gd name="T9" fmla="*/ 117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117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104"/>
                    </a:lnTo>
                    <a:lnTo>
                      <a:pt x="27" y="117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6" name="Freeform 365"/>
              <p:cNvSpPr>
                <a:spLocks/>
              </p:cNvSpPr>
              <p:nvPr/>
            </p:nvSpPr>
            <p:spPr bwMode="auto">
              <a:xfrm>
                <a:off x="1837" y="3188"/>
                <a:ext cx="27" cy="117"/>
              </a:xfrm>
              <a:custGeom>
                <a:avLst/>
                <a:gdLst>
                  <a:gd name="T0" fmla="*/ 26 w 27"/>
                  <a:gd name="T1" fmla="*/ 85 h 117"/>
                  <a:gd name="T2" fmla="*/ 26 w 27"/>
                  <a:gd name="T3" fmla="*/ 21 h 117"/>
                  <a:gd name="T4" fmla="*/ 0 w 27"/>
                  <a:gd name="T5" fmla="*/ 0 h 117"/>
                  <a:gd name="T6" fmla="*/ 0 w 27"/>
                  <a:gd name="T7" fmla="*/ 116 h 117"/>
                  <a:gd name="T8" fmla="*/ 26 w 27"/>
                  <a:gd name="T9" fmla="*/ 85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7"/>
                  <a:gd name="T17" fmla="*/ 27 w 27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7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7" name="Freeform 366"/>
              <p:cNvSpPr>
                <a:spLocks/>
              </p:cNvSpPr>
              <p:nvPr/>
            </p:nvSpPr>
            <p:spPr bwMode="auto">
              <a:xfrm>
                <a:off x="1849" y="3178"/>
                <a:ext cx="75" cy="110"/>
              </a:xfrm>
              <a:custGeom>
                <a:avLst/>
                <a:gdLst>
                  <a:gd name="T0" fmla="*/ 74 w 75"/>
                  <a:gd name="T1" fmla="*/ 89 h 110"/>
                  <a:gd name="T2" fmla="*/ 74 w 75"/>
                  <a:gd name="T3" fmla="*/ 0 h 110"/>
                  <a:gd name="T4" fmla="*/ 0 w 75"/>
                  <a:gd name="T5" fmla="*/ 19 h 110"/>
                  <a:gd name="T6" fmla="*/ 0 w 75"/>
                  <a:gd name="T7" fmla="*/ 109 h 110"/>
                  <a:gd name="T8" fmla="*/ 74 w 75"/>
                  <a:gd name="T9" fmla="*/ 8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0"/>
                  <a:gd name="T17" fmla="*/ 75 w 75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0">
                    <a:moveTo>
                      <a:pt x="74" y="89"/>
                    </a:moveTo>
                    <a:lnTo>
                      <a:pt x="74" y="0"/>
                    </a:lnTo>
                    <a:lnTo>
                      <a:pt x="0" y="19"/>
                    </a:lnTo>
                    <a:lnTo>
                      <a:pt x="0" y="109"/>
                    </a:lnTo>
                    <a:lnTo>
                      <a:pt x="74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8" name="Freeform 367"/>
              <p:cNvSpPr>
                <a:spLocks/>
              </p:cNvSpPr>
              <p:nvPr/>
            </p:nvSpPr>
            <p:spPr bwMode="auto">
              <a:xfrm>
                <a:off x="1837" y="3622"/>
                <a:ext cx="102" cy="144"/>
              </a:xfrm>
              <a:custGeom>
                <a:avLst/>
                <a:gdLst>
                  <a:gd name="T0" fmla="*/ 101 w 102"/>
                  <a:gd name="T1" fmla="*/ 115 h 144"/>
                  <a:gd name="T2" fmla="*/ 101 w 102"/>
                  <a:gd name="T3" fmla="*/ 0 h 144"/>
                  <a:gd name="T4" fmla="*/ 0 w 102"/>
                  <a:gd name="T5" fmla="*/ 26 h 144"/>
                  <a:gd name="T6" fmla="*/ 0 w 102"/>
                  <a:gd name="T7" fmla="*/ 143 h 144"/>
                  <a:gd name="T8" fmla="*/ 101 w 102"/>
                  <a:gd name="T9" fmla="*/ 11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44"/>
                  <a:gd name="T17" fmla="*/ 102 w 10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44">
                    <a:moveTo>
                      <a:pt x="101" y="115"/>
                    </a:moveTo>
                    <a:lnTo>
                      <a:pt x="101" y="0"/>
                    </a:lnTo>
                    <a:lnTo>
                      <a:pt x="0" y="26"/>
                    </a:lnTo>
                    <a:lnTo>
                      <a:pt x="0" y="143"/>
                    </a:lnTo>
                    <a:lnTo>
                      <a:pt x="101" y="115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69" name="Freeform 368"/>
              <p:cNvSpPr>
                <a:spLocks/>
              </p:cNvSpPr>
              <p:nvPr/>
            </p:nvSpPr>
            <p:spPr bwMode="auto">
              <a:xfrm>
                <a:off x="1911" y="3622"/>
                <a:ext cx="28" cy="118"/>
              </a:xfrm>
              <a:custGeom>
                <a:avLst/>
                <a:gdLst>
                  <a:gd name="T0" fmla="*/ 27 w 28"/>
                  <a:gd name="T1" fmla="*/ 117 h 118"/>
                  <a:gd name="T2" fmla="*/ 27 w 28"/>
                  <a:gd name="T3" fmla="*/ 0 h 118"/>
                  <a:gd name="T4" fmla="*/ 0 w 28"/>
                  <a:gd name="T5" fmla="*/ 31 h 118"/>
                  <a:gd name="T6" fmla="*/ 0 w 28"/>
                  <a:gd name="T7" fmla="*/ 105 h 118"/>
                  <a:gd name="T8" fmla="*/ 27 w 28"/>
                  <a:gd name="T9" fmla="*/ 117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18"/>
                  <a:gd name="T17" fmla="*/ 28 w 2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18">
                    <a:moveTo>
                      <a:pt x="27" y="117"/>
                    </a:moveTo>
                    <a:lnTo>
                      <a:pt x="27" y="0"/>
                    </a:lnTo>
                    <a:lnTo>
                      <a:pt x="0" y="31"/>
                    </a:lnTo>
                    <a:lnTo>
                      <a:pt x="0" y="105"/>
                    </a:lnTo>
                    <a:lnTo>
                      <a:pt x="27" y="117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70" name="Freeform 369"/>
              <p:cNvSpPr>
                <a:spLocks/>
              </p:cNvSpPr>
              <p:nvPr/>
            </p:nvSpPr>
            <p:spPr bwMode="auto">
              <a:xfrm>
                <a:off x="1837" y="3649"/>
                <a:ext cx="27" cy="117"/>
              </a:xfrm>
              <a:custGeom>
                <a:avLst/>
                <a:gdLst>
                  <a:gd name="T0" fmla="*/ 26 w 27"/>
                  <a:gd name="T1" fmla="*/ 85 h 117"/>
                  <a:gd name="T2" fmla="*/ 26 w 27"/>
                  <a:gd name="T3" fmla="*/ 21 h 117"/>
                  <a:gd name="T4" fmla="*/ 0 w 27"/>
                  <a:gd name="T5" fmla="*/ 0 h 117"/>
                  <a:gd name="T6" fmla="*/ 0 w 27"/>
                  <a:gd name="T7" fmla="*/ 116 h 117"/>
                  <a:gd name="T8" fmla="*/ 26 w 27"/>
                  <a:gd name="T9" fmla="*/ 85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17"/>
                  <a:gd name="T17" fmla="*/ 27 w 27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17">
                    <a:moveTo>
                      <a:pt x="26" y="85"/>
                    </a:moveTo>
                    <a:lnTo>
                      <a:pt x="26" y="21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26" y="8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71" name="Freeform 370"/>
              <p:cNvSpPr>
                <a:spLocks/>
              </p:cNvSpPr>
              <p:nvPr/>
            </p:nvSpPr>
            <p:spPr bwMode="auto">
              <a:xfrm>
                <a:off x="1849" y="3640"/>
                <a:ext cx="75" cy="110"/>
              </a:xfrm>
              <a:custGeom>
                <a:avLst/>
                <a:gdLst>
                  <a:gd name="T0" fmla="*/ 74 w 75"/>
                  <a:gd name="T1" fmla="*/ 89 h 110"/>
                  <a:gd name="T2" fmla="*/ 74 w 75"/>
                  <a:gd name="T3" fmla="*/ 0 h 110"/>
                  <a:gd name="T4" fmla="*/ 0 w 75"/>
                  <a:gd name="T5" fmla="*/ 19 h 110"/>
                  <a:gd name="T6" fmla="*/ 0 w 75"/>
                  <a:gd name="T7" fmla="*/ 109 h 110"/>
                  <a:gd name="T8" fmla="*/ 74 w 75"/>
                  <a:gd name="T9" fmla="*/ 89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110"/>
                  <a:gd name="T17" fmla="*/ 75 w 75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110">
                    <a:moveTo>
                      <a:pt x="74" y="89"/>
                    </a:moveTo>
                    <a:lnTo>
                      <a:pt x="74" y="0"/>
                    </a:lnTo>
                    <a:lnTo>
                      <a:pt x="0" y="19"/>
                    </a:lnTo>
                    <a:lnTo>
                      <a:pt x="0" y="109"/>
                    </a:lnTo>
                    <a:lnTo>
                      <a:pt x="74" y="89"/>
                    </a:lnTo>
                  </a:path>
                </a:pathLst>
              </a:custGeom>
              <a:solidFill>
                <a:srgbClr val="E5E5E5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72" name="Freeform 371"/>
              <p:cNvSpPr>
                <a:spLocks/>
              </p:cNvSpPr>
              <p:nvPr/>
            </p:nvSpPr>
            <p:spPr bwMode="auto">
              <a:xfrm>
                <a:off x="1342" y="3252"/>
                <a:ext cx="159" cy="652"/>
              </a:xfrm>
              <a:custGeom>
                <a:avLst/>
                <a:gdLst>
                  <a:gd name="T0" fmla="*/ 158 w 159"/>
                  <a:gd name="T1" fmla="*/ 42 h 652"/>
                  <a:gd name="T2" fmla="*/ 158 w 159"/>
                  <a:gd name="T3" fmla="*/ 651 h 652"/>
                  <a:gd name="T4" fmla="*/ 0 w 159"/>
                  <a:gd name="T5" fmla="*/ 609 h 652"/>
                  <a:gd name="T6" fmla="*/ 0 w 159"/>
                  <a:gd name="T7" fmla="*/ 0 h 652"/>
                  <a:gd name="T8" fmla="*/ 158 w 159"/>
                  <a:gd name="T9" fmla="*/ 42 h 6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652"/>
                  <a:gd name="T17" fmla="*/ 159 w 159"/>
                  <a:gd name="T18" fmla="*/ 652 h 6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652">
                    <a:moveTo>
                      <a:pt x="158" y="42"/>
                    </a:moveTo>
                    <a:lnTo>
                      <a:pt x="158" y="651"/>
                    </a:lnTo>
                    <a:lnTo>
                      <a:pt x="0" y="609"/>
                    </a:lnTo>
                    <a:lnTo>
                      <a:pt x="0" y="0"/>
                    </a:lnTo>
                    <a:lnTo>
                      <a:pt x="158" y="42"/>
                    </a:lnTo>
                  </a:path>
                </a:pathLst>
              </a:custGeom>
              <a:solidFill>
                <a:srgbClr val="4C4C4C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373" name="Freeform 372"/>
              <p:cNvSpPr>
                <a:spLocks/>
              </p:cNvSpPr>
              <p:nvPr/>
            </p:nvSpPr>
            <p:spPr bwMode="auto">
              <a:xfrm>
                <a:off x="1319" y="3214"/>
                <a:ext cx="182" cy="659"/>
              </a:xfrm>
              <a:custGeom>
                <a:avLst/>
                <a:gdLst>
                  <a:gd name="T0" fmla="*/ 181 w 182"/>
                  <a:gd name="T1" fmla="*/ 49 h 659"/>
                  <a:gd name="T2" fmla="*/ 181 w 182"/>
                  <a:gd name="T3" fmla="*/ 658 h 659"/>
                  <a:gd name="T4" fmla="*/ 0 w 182"/>
                  <a:gd name="T5" fmla="*/ 609 h 659"/>
                  <a:gd name="T6" fmla="*/ 0 w 182"/>
                  <a:gd name="T7" fmla="*/ 0 h 659"/>
                  <a:gd name="T8" fmla="*/ 181 w 182"/>
                  <a:gd name="T9" fmla="*/ 49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59"/>
                  <a:gd name="T17" fmla="*/ 182 w 182"/>
                  <a:gd name="T18" fmla="*/ 659 h 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59">
                    <a:moveTo>
                      <a:pt x="181" y="49"/>
                    </a:moveTo>
                    <a:lnTo>
                      <a:pt x="181" y="658"/>
                    </a:lnTo>
                    <a:lnTo>
                      <a:pt x="0" y="609"/>
                    </a:lnTo>
                    <a:lnTo>
                      <a:pt x="0" y="0"/>
                    </a:lnTo>
                    <a:lnTo>
                      <a:pt x="181" y="49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CA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03282" y="1500174"/>
            <a:ext cx="2530475" cy="1201737"/>
            <a:chOff x="793" y="1123"/>
            <a:chExt cx="1594" cy="757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blackWhite">
            <a:xfrm>
              <a:off x="860" y="1528"/>
              <a:ext cx="1381" cy="3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fr-F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SQL&gt; SELECT </a:t>
              </a:r>
              <a:r>
                <a:rPr lang="fr-FR" sz="1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loc</a:t>
              </a:r>
              <a:r>
                <a:rPr lang="fr-F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fr-F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  2  FROM   </a:t>
              </a:r>
              <a:r>
                <a:rPr lang="fr-FR" sz="12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dept</a:t>
              </a:r>
              <a:r>
                <a:rPr lang="fr-F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;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793" y="1123"/>
              <a:ext cx="159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fr-FR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Une requête SQL est </a:t>
              </a:r>
              <a:r>
                <a:rPr lang="fr-F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saisie</a:t>
              </a:r>
              <a:endPara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76582" y="1804974"/>
            <a:ext cx="3182937" cy="1497012"/>
            <a:chOff x="2225" y="1315"/>
            <a:chExt cx="2005" cy="943"/>
          </a:xfrm>
        </p:grpSpPr>
        <p:sp>
          <p:nvSpPr>
            <p:cNvPr id="52237" name="Arc 13"/>
            <p:cNvSpPr>
              <a:spLocks/>
            </p:cNvSpPr>
            <p:nvPr/>
          </p:nvSpPr>
          <p:spPr bwMode="auto">
            <a:xfrm>
              <a:off x="2225" y="1682"/>
              <a:ext cx="2005" cy="576"/>
            </a:xfrm>
            <a:custGeom>
              <a:avLst/>
              <a:gdLst>
                <a:gd name="G0" fmla="+- 0 0 0"/>
                <a:gd name="G1" fmla="+- 21598 0 0"/>
                <a:gd name="G2" fmla="+- 21600 0 0"/>
                <a:gd name="T0" fmla="*/ 276 w 19771"/>
                <a:gd name="T1" fmla="*/ 0 h 21598"/>
                <a:gd name="T2" fmla="*/ 19771 w 19771"/>
                <a:gd name="T3" fmla="*/ 12900 h 21598"/>
                <a:gd name="T4" fmla="*/ 0 w 19771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71" h="21598" fill="none" extrusionOk="0">
                  <a:moveTo>
                    <a:pt x="276" y="-1"/>
                  </a:moveTo>
                  <a:cubicBezTo>
                    <a:pt x="8740" y="107"/>
                    <a:pt x="16362" y="5151"/>
                    <a:pt x="19771" y="12899"/>
                  </a:cubicBezTo>
                </a:path>
                <a:path w="19771" h="21598" stroke="0" extrusionOk="0">
                  <a:moveTo>
                    <a:pt x="276" y="-1"/>
                  </a:moveTo>
                  <a:cubicBezTo>
                    <a:pt x="8740" y="107"/>
                    <a:pt x="16362" y="5151"/>
                    <a:pt x="19771" y="12899"/>
                  </a:cubicBezTo>
                  <a:lnTo>
                    <a:pt x="0" y="21598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fr-CA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598" y="1315"/>
              <a:ext cx="15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822325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fr-FR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La requête est envoyée à la BD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39794" y="3527411"/>
            <a:ext cx="6021388" cy="2125663"/>
            <a:chOff x="816" y="2400"/>
            <a:chExt cx="3793" cy="1339"/>
          </a:xfrm>
        </p:grpSpPr>
        <p:sp>
          <p:nvSpPr>
            <p:cNvPr id="52240" name="Arc 16"/>
            <p:cNvSpPr>
              <a:spLocks/>
            </p:cNvSpPr>
            <p:nvPr/>
          </p:nvSpPr>
          <p:spPr bwMode="blackWhite">
            <a:xfrm rot="10800000">
              <a:off x="2262" y="2710"/>
              <a:ext cx="2347" cy="576"/>
            </a:xfrm>
            <a:custGeom>
              <a:avLst/>
              <a:gdLst>
                <a:gd name="G0" fmla="+- 21567 0 0"/>
                <a:gd name="G1" fmla="+- 21594 0 0"/>
                <a:gd name="G2" fmla="+- 21600 0 0"/>
                <a:gd name="T0" fmla="*/ 0 w 21567"/>
                <a:gd name="T1" fmla="*/ 20394 h 21594"/>
                <a:gd name="T2" fmla="*/ 21071 w 21567"/>
                <a:gd name="T3" fmla="*/ 0 h 21594"/>
                <a:gd name="T4" fmla="*/ 21567 w 21567"/>
                <a:gd name="T5" fmla="*/ 21594 h 2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67" h="21594" fill="none" extrusionOk="0">
                  <a:moveTo>
                    <a:pt x="0" y="20394"/>
                  </a:moveTo>
                  <a:cubicBezTo>
                    <a:pt x="626" y="9139"/>
                    <a:pt x="9801" y="258"/>
                    <a:pt x="21070" y="-1"/>
                  </a:cubicBezTo>
                </a:path>
                <a:path w="21567" h="21594" stroke="0" extrusionOk="0">
                  <a:moveTo>
                    <a:pt x="0" y="20394"/>
                  </a:moveTo>
                  <a:cubicBezTo>
                    <a:pt x="626" y="9139"/>
                    <a:pt x="9801" y="258"/>
                    <a:pt x="21070" y="-1"/>
                  </a:cubicBezTo>
                  <a:lnTo>
                    <a:pt x="21567" y="21594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fr-CA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blackWhite">
            <a:xfrm>
              <a:off x="876" y="2809"/>
              <a:ext cx="1379" cy="93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LOC</a:t>
              </a:r>
            </a:p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-------------</a:t>
              </a:r>
            </a:p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NEW YORK</a:t>
              </a:r>
            </a:p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DALLAS</a:t>
              </a:r>
            </a:p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CHICAGO</a:t>
              </a:r>
            </a:p>
            <a:p>
              <a:pPr algn="l" defTabSz="400050">
                <a:lnSpc>
                  <a:spcPct val="125000"/>
                </a:lnSpc>
                <a:spcBef>
                  <a:spcPct val="0"/>
                </a:spcBef>
                <a:tabLst>
                  <a:tab pos="400050" algn="r"/>
                  <a:tab pos="685800" algn="l"/>
                </a:tabLst>
                <a:defRPr/>
              </a:pPr>
              <a:r>
                <a:rPr lang="fr-F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BOSTON</a:t>
              </a: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blackWhite">
            <a:xfrm>
              <a:off x="816" y="2400"/>
              <a:ext cx="218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fr-FR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Les données sont traitées( par exemple affichées)</a:t>
              </a:r>
            </a:p>
          </p:txBody>
        </p:sp>
      </p:grpSp>
      <p:sp>
        <p:nvSpPr>
          <p:cNvPr id="52245" name="Rectangle 21"/>
          <p:cNvSpPr>
            <a:spLocks noGrp="1" noChangeArrowheads="1"/>
          </p:cNvSpPr>
          <p:nvPr>
            <p:ph type="title"/>
          </p:nvPr>
        </p:nvSpPr>
        <p:spPr>
          <a:xfrm>
            <a:off x="201665" y="407855"/>
            <a:ext cx="8585177" cy="112724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 dirty="0"/>
              <a:t>Communiquer avec un SGBDR en </a:t>
            </a:r>
            <a:r>
              <a:rPr lang="fr-FR" dirty="0" err="1"/>
              <a:t>utilisantle</a:t>
            </a:r>
            <a:r>
              <a:rPr lang="fr-FR" dirty="0"/>
              <a:t> langage SQL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6</a:t>
            </a:fld>
            <a:endParaRPr lang="fr-CA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38869" y="2811449"/>
            <a:ext cx="1319213" cy="1363662"/>
            <a:chOff x="4154" y="1949"/>
            <a:chExt cx="831" cy="859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154" y="1949"/>
              <a:ext cx="831" cy="859"/>
              <a:chOff x="4154" y="1949"/>
              <a:chExt cx="831" cy="859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4154" y="1949"/>
                <a:ext cx="831" cy="859"/>
                <a:chOff x="4154" y="1949"/>
                <a:chExt cx="831" cy="859"/>
              </a:xfrm>
            </p:grpSpPr>
            <p:sp>
              <p:nvSpPr>
                <p:cNvPr id="28683" name="Rectangle 5"/>
                <p:cNvSpPr>
                  <a:spLocks noChangeArrowheads="1"/>
                </p:cNvSpPr>
                <p:nvPr/>
              </p:nvSpPr>
              <p:spPr bwMode="ltGray">
                <a:xfrm>
                  <a:off x="4154" y="2123"/>
                  <a:ext cx="831" cy="515"/>
                </a:xfrm>
                <a:prstGeom prst="rect">
                  <a:avLst/>
                </a:prstGeom>
                <a:gradFill rotWithShape="0">
                  <a:gsLst>
                    <a:gs pos="0">
                      <a:srgbClr val="8E8E8E"/>
                    </a:gs>
                    <a:gs pos="50000">
                      <a:srgbClr val="B2B2B2"/>
                    </a:gs>
                    <a:gs pos="100000">
                      <a:srgbClr val="8E8E8E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CA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684" name="Oval 6"/>
                <p:cNvSpPr>
                  <a:spLocks noChangeArrowheads="1"/>
                </p:cNvSpPr>
                <p:nvPr/>
              </p:nvSpPr>
              <p:spPr bwMode="ltGray">
                <a:xfrm>
                  <a:off x="4154" y="1949"/>
                  <a:ext cx="831" cy="33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A0A0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CA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685" name="Oval 7"/>
                <p:cNvSpPr>
                  <a:spLocks noChangeArrowheads="1"/>
                </p:cNvSpPr>
                <p:nvPr/>
              </p:nvSpPr>
              <p:spPr bwMode="ltGray">
                <a:xfrm>
                  <a:off x="4154" y="2478"/>
                  <a:ext cx="831" cy="33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E8E8E"/>
                    </a:gs>
                    <a:gs pos="50000">
                      <a:srgbClr val="B2B2B2"/>
                    </a:gs>
                    <a:gs pos="100000">
                      <a:srgbClr val="8E8E8E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CA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4188" y="2003"/>
                <a:ext cx="1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fr-F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4368" y="201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fr-FR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BD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5429256" y="5143512"/>
            <a:ext cx="3357586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 b="1" u="sng" dirty="0"/>
              <a:t>SQL</a:t>
            </a:r>
            <a:r>
              <a:rPr lang="fr-CA" sz="2000" dirty="0"/>
              <a:t> (</a:t>
            </a:r>
            <a:r>
              <a:rPr lang="fr-CA" sz="2000" b="1" dirty="0" err="1"/>
              <a:t>Structured</a:t>
            </a:r>
            <a:r>
              <a:rPr lang="fr-CA" sz="2000" b="1" dirty="0"/>
              <a:t> </a:t>
            </a:r>
            <a:r>
              <a:rPr lang="fr-CA" sz="2000" b="1" dirty="0" err="1"/>
              <a:t>Query</a:t>
            </a:r>
            <a:r>
              <a:rPr lang="fr-CA" sz="2000" b="1" dirty="0"/>
              <a:t> Langage</a:t>
            </a:r>
            <a:r>
              <a:rPr lang="fr-CA" sz="2000" dirty="0"/>
              <a:t>. C'est le langage utilisé pour communiquer avec un SGBD </a:t>
            </a:r>
            <a:r>
              <a:rPr lang="fr-CA" sz="2000" b="1" dirty="0"/>
              <a:t>relationnel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88752"/>
            <a:ext cx="8892480" cy="812056"/>
          </a:xfrm>
        </p:spPr>
        <p:txBody>
          <a:bodyPr>
            <a:noAutofit/>
          </a:bodyPr>
          <a:lstStyle/>
          <a:p>
            <a:r>
              <a:rPr lang="fr-CA" sz="3200" dirty="0"/>
              <a:t>Fonctionnalités des SGBDR et instructions SQL équivalentes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90022" y="1902734"/>
            <a:ext cx="3927921" cy="453650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fr-CA" sz="2000" dirty="0"/>
              <a:t>Tout SGBD doit offrir les fonctionnalités suivantes:</a:t>
            </a:r>
          </a:p>
          <a:p>
            <a:pPr lvl="1" eaLnBrk="1" hangingPunct="1"/>
            <a:r>
              <a:rPr lang="fr-CA" sz="2000" b="1" dirty="0"/>
              <a:t>Description</a:t>
            </a:r>
            <a:r>
              <a:rPr lang="fr-CA" sz="2000" dirty="0"/>
              <a:t> des données</a:t>
            </a:r>
          </a:p>
          <a:p>
            <a:pPr lvl="1" eaLnBrk="1" hangingPunct="1"/>
            <a:r>
              <a:rPr lang="fr-CA" sz="2000" b="1" dirty="0"/>
              <a:t>Recherche</a:t>
            </a:r>
            <a:r>
              <a:rPr lang="fr-CA" sz="2000" dirty="0"/>
              <a:t> de données</a:t>
            </a:r>
          </a:p>
          <a:p>
            <a:pPr lvl="1" eaLnBrk="1" hangingPunct="1"/>
            <a:r>
              <a:rPr lang="fr-CA" sz="2000" b="1" dirty="0"/>
              <a:t>Mise</a:t>
            </a:r>
            <a:r>
              <a:rPr lang="fr-CA" sz="2000" dirty="0"/>
              <a:t> </a:t>
            </a:r>
            <a:r>
              <a:rPr lang="fr-CA" sz="2000" b="1" dirty="0"/>
              <a:t>à</a:t>
            </a:r>
            <a:r>
              <a:rPr lang="fr-CA" sz="2000" dirty="0"/>
              <a:t> </a:t>
            </a:r>
            <a:r>
              <a:rPr lang="fr-CA" sz="2000" b="1" dirty="0"/>
              <a:t>jour</a:t>
            </a:r>
            <a:r>
              <a:rPr lang="fr-CA" sz="2000" dirty="0"/>
              <a:t> des données</a:t>
            </a:r>
          </a:p>
          <a:p>
            <a:pPr lvl="1" eaLnBrk="1" hangingPunct="1"/>
            <a:r>
              <a:rPr lang="fr-CA" sz="2000" b="1" dirty="0"/>
              <a:t>Contrôle</a:t>
            </a:r>
            <a:r>
              <a:rPr lang="fr-CA" sz="2000" dirty="0"/>
              <a:t> de </a:t>
            </a:r>
            <a:r>
              <a:rPr lang="fr-CA" sz="2000" b="1" dirty="0"/>
              <a:t>l’intégrité</a:t>
            </a:r>
            <a:r>
              <a:rPr lang="fr-CA" sz="2000" dirty="0"/>
              <a:t> des données</a:t>
            </a:r>
          </a:p>
          <a:p>
            <a:pPr lvl="1" eaLnBrk="1" hangingPunct="1"/>
            <a:r>
              <a:rPr lang="fr-CA" sz="2000" b="1" dirty="0"/>
              <a:t>Gestion</a:t>
            </a:r>
            <a:r>
              <a:rPr lang="fr-CA" sz="2000" dirty="0"/>
              <a:t> des </a:t>
            </a:r>
            <a:r>
              <a:rPr lang="fr-CA" sz="2000" b="1" dirty="0"/>
              <a:t>transactions</a:t>
            </a:r>
          </a:p>
          <a:p>
            <a:pPr lvl="1" eaLnBrk="1" hangingPunct="1"/>
            <a:r>
              <a:rPr lang="fr-CA" sz="2000" b="1" dirty="0"/>
              <a:t>Gestion</a:t>
            </a:r>
            <a:r>
              <a:rPr lang="fr-CA" sz="2000" dirty="0"/>
              <a:t> de la </a:t>
            </a:r>
            <a:r>
              <a:rPr lang="fr-CA" sz="2000" b="1" dirty="0"/>
              <a:t>sécurité</a:t>
            </a:r>
          </a:p>
          <a:p>
            <a:pPr eaLnBrk="1" hangingPunct="1"/>
            <a:r>
              <a:rPr lang="fr-CA" sz="2000" dirty="0"/>
              <a:t>Les demandes adressées au SGBD pour traitement (correspondant aux différentes fonctionnalités) sont appelées </a:t>
            </a:r>
            <a:r>
              <a:rPr lang="fr-CA" sz="2000" b="1" dirty="0"/>
              <a:t>requêtes</a:t>
            </a:r>
          </a:p>
          <a:p>
            <a:pPr eaLnBrk="1" hangingPunct="1"/>
            <a:r>
              <a:rPr lang="fr-CA" sz="2000" dirty="0"/>
              <a:t>Et comme ces requêtes sont écrites en SQL (cas des SGBD relationnels), on dit « </a:t>
            </a:r>
            <a:r>
              <a:rPr lang="fr-CA" sz="2000" b="1" dirty="0"/>
              <a:t>requêtes SQL</a:t>
            </a:r>
            <a:r>
              <a:rPr lang="fr-CA" sz="2000" dirty="0"/>
              <a:t> »</a:t>
            </a:r>
          </a:p>
        </p:txBody>
      </p:sp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98469-FBED-41C2-9756-30E177CEEE6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17943" y="2274019"/>
            <a:ext cx="4464496" cy="3963293"/>
          </a:xfrm>
          <a:prstGeom prst="rect">
            <a:avLst/>
          </a:prstGeom>
        </p:spPr>
        <p:txBody>
          <a:bodyPr vert="horz" lIns="54864" tIns="91440" rtlCol="0">
            <a:normAutofit fontScale="77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CA" sz="2400" dirty="0"/>
              <a:t>Description des données: </a:t>
            </a:r>
          </a:p>
          <a:p>
            <a:pPr lvl="1"/>
            <a:r>
              <a:rPr lang="fr-CA" dirty="0"/>
              <a:t>CREATE, DROP, ALTER</a:t>
            </a:r>
          </a:p>
          <a:p>
            <a:r>
              <a:rPr lang="fr-CA" sz="2400" dirty="0"/>
              <a:t>Recherche de données: </a:t>
            </a:r>
          </a:p>
          <a:p>
            <a:pPr lvl="1"/>
            <a:r>
              <a:rPr lang="fr-CA" dirty="0"/>
              <a:t>SELECT</a:t>
            </a:r>
          </a:p>
          <a:p>
            <a:r>
              <a:rPr lang="fr-CA" sz="2400" dirty="0"/>
              <a:t>Mise à jour des données: </a:t>
            </a:r>
          </a:p>
          <a:p>
            <a:pPr lvl="1"/>
            <a:r>
              <a:rPr lang="fr-CA" dirty="0"/>
              <a:t>UPDATE, INSERT, DELETE</a:t>
            </a:r>
          </a:p>
          <a:p>
            <a:r>
              <a:rPr lang="fr-CA" sz="2400" dirty="0"/>
              <a:t>Contrôle de l’intégrité des données:</a:t>
            </a:r>
          </a:p>
          <a:p>
            <a:pPr lvl="1"/>
            <a:r>
              <a:rPr lang="fr-CA" dirty="0"/>
              <a:t>CHECK, UNIQUE, NOT NULL,..</a:t>
            </a:r>
          </a:p>
          <a:p>
            <a:r>
              <a:rPr lang="fr-CA" sz="2400" dirty="0"/>
              <a:t>Gestion des transactions: </a:t>
            </a:r>
          </a:p>
          <a:p>
            <a:pPr lvl="1"/>
            <a:r>
              <a:rPr lang="fr-CA" dirty="0"/>
              <a:t>COMMIT, ROLLBACK</a:t>
            </a:r>
          </a:p>
          <a:p>
            <a:r>
              <a:rPr lang="fr-CA" sz="2400" dirty="0"/>
              <a:t>Gestion de la sécurité: </a:t>
            </a:r>
          </a:p>
          <a:p>
            <a:pPr lvl="1"/>
            <a:r>
              <a:rPr lang="fr-CA" dirty="0"/>
              <a:t>GRANT, REVOKE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B32EA-93C9-88E8-BB17-D0EBBA2C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990E-3DEB-49B6-B47F-4768F9739EAD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CE5670-10D2-1392-9113-70CC73C2CE2C}"/>
              </a:ext>
            </a:extLst>
          </p:cNvPr>
          <p:cNvSpPr txBox="1"/>
          <p:nvPr/>
        </p:nvSpPr>
        <p:spPr>
          <a:xfrm>
            <a:off x="797143" y="5862598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2"/>
              </a:rPr>
              <a:t>Utilisation de la base de données Java DB (Derby) (apache.org)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92BAB-4C37-4E5E-DF64-B7154DA2B0D2}"/>
              </a:ext>
            </a:extLst>
          </p:cNvPr>
          <p:cNvSpPr txBox="1"/>
          <p:nvPr/>
        </p:nvSpPr>
        <p:spPr>
          <a:xfrm>
            <a:off x="818301" y="1736586"/>
            <a:ext cx="80283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CA" dirty="0">
                <a:solidFill>
                  <a:srgbClr val="333333"/>
                </a:solidFill>
                <a:latin typeface="Helvetica Neue"/>
              </a:rPr>
              <a:t>Derby est un système de bases de données relationnelle de la fondation Apache sous licence </a:t>
            </a:r>
            <a:r>
              <a:rPr lang="fr-CA" dirty="0" err="1">
                <a:solidFill>
                  <a:srgbClr val="333333"/>
                </a:solidFill>
                <a:latin typeface="Helvetica Neue"/>
              </a:rPr>
              <a:t>OpenSource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 dont l’origine était un projet d’IBM nommé </a:t>
            </a:r>
            <a:r>
              <a:rPr lang="fr-CA" dirty="0" err="1">
                <a:solidFill>
                  <a:srgbClr val="333333"/>
                </a:solidFill>
                <a:latin typeface="Helvetica Neue"/>
              </a:rPr>
              <a:t>Cloudscape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. </a:t>
            </a:r>
          </a:p>
          <a:p>
            <a:pPr algn="just"/>
            <a:endParaRPr lang="fr-CA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fr-CA" dirty="0">
                <a:solidFill>
                  <a:srgbClr val="333333"/>
                </a:solidFill>
                <a:latin typeface="Helvetica Neue"/>
              </a:rPr>
              <a:t>Ce </a:t>
            </a:r>
            <a:r>
              <a:rPr lang="fr-CA" dirty="0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SGBD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 est également fourni par SUN dans son kit de développement Java ( depuis le </a:t>
            </a:r>
            <a:r>
              <a:rPr lang="fr-CA" dirty="0">
                <a:solidFill>
                  <a:srgbClr val="333333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 6) mais également avec NetBeans et </a:t>
            </a:r>
            <a:r>
              <a:rPr lang="fr-CA" dirty="0" err="1">
                <a:solidFill>
                  <a:srgbClr val="333333"/>
                </a:solidFill>
                <a:latin typeface="Helvetica Neue"/>
              </a:rPr>
              <a:t>GlassFish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. Dans ce cas, il se nomme </a:t>
            </a:r>
            <a:r>
              <a:rPr lang="fr-CA" dirty="0" err="1">
                <a:solidFill>
                  <a:srgbClr val="333333"/>
                </a:solidFill>
                <a:latin typeface="Helvetica Neue"/>
              </a:rPr>
              <a:t>JavaDB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algn="just"/>
            <a:endParaRPr lang="fr-CA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fr-CA" dirty="0">
                <a:solidFill>
                  <a:srgbClr val="333333"/>
                </a:solidFill>
                <a:latin typeface="Helvetica Neue"/>
              </a:rPr>
              <a:t>Derby a la particularité principale d’avoir été écrit entièrement en Java tout en fournissant les fonctionnalités d’un système de gestion de bases de données relationnelle complet avec implémentation du langage </a:t>
            </a:r>
            <a:r>
              <a:rPr lang="fr-CA" dirty="0">
                <a:solidFill>
                  <a:srgbClr val="333333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CA" dirty="0">
                <a:solidFill>
                  <a:srgbClr val="333333"/>
                </a:solidFill>
                <a:latin typeface="Helvetica Neue"/>
              </a:rPr>
              <a:t>, gestion des transactions, triggers et procédures stockées.</a:t>
            </a:r>
          </a:p>
          <a:p>
            <a:pPr algn="just"/>
            <a:endParaRPr lang="fr-CA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Étant multi-plateforme et de très petite taille (2MB), il s'intègre particulièrement bien dans toute application Java.</a:t>
            </a:r>
            <a:endParaRPr lang="fr-CA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0CEEE2-EF78-1A24-3621-41ED3AA2E82D}"/>
              </a:ext>
            </a:extLst>
          </p:cNvPr>
          <p:cNvSpPr txBox="1"/>
          <p:nvPr/>
        </p:nvSpPr>
        <p:spPr>
          <a:xfrm>
            <a:off x="983643" y="1026893"/>
            <a:ext cx="8362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A" sz="4800" b="0" i="0" dirty="0">
                <a:solidFill>
                  <a:srgbClr val="333333"/>
                </a:solidFill>
                <a:effectLst/>
                <a:latin typeface="Helvetica Neue"/>
              </a:rPr>
              <a:t>SGBD Derby (</a:t>
            </a:r>
            <a:r>
              <a:rPr lang="fr-CA" sz="4800" b="0" i="0" dirty="0" err="1">
                <a:solidFill>
                  <a:srgbClr val="333333"/>
                </a:solidFill>
                <a:effectLst/>
                <a:latin typeface="Helvetica Neue"/>
              </a:rPr>
              <a:t>JavaDB</a:t>
            </a:r>
            <a:r>
              <a:rPr lang="fr-CA" sz="48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370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628</Words>
  <Application>Microsoft Office PowerPoint</Application>
  <PresentationFormat>Affichage à l'écran (4:3)</PresentationFormat>
  <Paragraphs>84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Wingdings</vt:lpstr>
      <vt:lpstr>Wingdings 2</vt:lpstr>
      <vt:lpstr>Rétrospective</vt:lpstr>
      <vt:lpstr>SGBD et BDD </vt:lpstr>
      <vt:lpstr>Introduction</vt:lpstr>
      <vt:lpstr>Qu'est-ce qu'une base de données (BDD) ?</vt:lpstr>
      <vt:lpstr>SGBD</vt:lpstr>
      <vt:lpstr>Architecture et fonctionnement d'un SGBDR</vt:lpstr>
      <vt:lpstr>Communiquer avec un SGBDR en utilisantle langage SQL</vt:lpstr>
      <vt:lpstr>Fonctionnalités des SGBDR et instructions SQL équivalentes</vt:lpstr>
      <vt:lpstr>Présentation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SGBD et aux BDD</dc:title>
  <dc:creator>Toshiba</dc:creator>
  <cp:lastModifiedBy>Khlif, Aymen</cp:lastModifiedBy>
  <cp:revision>108</cp:revision>
  <cp:lastPrinted>2022-11-25T01:19:28Z</cp:lastPrinted>
  <dcterms:created xsi:type="dcterms:W3CDTF">2011-01-09T19:36:43Z</dcterms:created>
  <dcterms:modified xsi:type="dcterms:W3CDTF">2023-08-09T14:56:45Z</dcterms:modified>
</cp:coreProperties>
</file>