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21" r:id="rId3"/>
    <p:sldId id="354" r:id="rId4"/>
    <p:sldId id="347" r:id="rId5"/>
    <p:sldId id="287" r:id="rId6"/>
    <p:sldId id="349" r:id="rId7"/>
    <p:sldId id="346" r:id="rId8"/>
    <p:sldId id="35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71982" autoAdjust="0"/>
  </p:normalViewPr>
  <p:slideViewPr>
    <p:cSldViewPr snapToGrid="0">
      <p:cViewPr varScale="1">
        <p:scale>
          <a:sx n="78" d="100"/>
          <a:sy n="78" d="100"/>
        </p:scale>
        <p:origin x="18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7C28C-ACFD-4386-8071-A66FEBB8D5A8}" type="datetimeFigureOut">
              <a:rPr lang="fr-CA" smtClean="0"/>
              <a:t>2022-10-07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32030-5EAA-455A-802C-2EC9361F8245}" type="slidenum">
              <a:rPr lang="fr-CA" smtClean="0"/>
              <a:t>‹N°›</a:t>
            </a:fld>
            <a:endParaRPr lang="fr-CA"/>
          </a:p>
        </p:txBody>
      </p:sp>
    </p:spTree>
    <p:extLst>
      <p:ext uri="{BB962C8B-B14F-4D97-AF65-F5344CB8AC3E}">
        <p14:creationId xmlns:p14="http://schemas.microsoft.com/office/powerpoint/2010/main" val="18977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1</a:t>
            </a:fld>
            <a:endParaRPr lang="fr-CA"/>
          </a:p>
        </p:txBody>
      </p:sp>
    </p:spTree>
    <p:extLst>
      <p:ext uri="{BB962C8B-B14F-4D97-AF65-F5344CB8AC3E}">
        <p14:creationId xmlns:p14="http://schemas.microsoft.com/office/powerpoint/2010/main" val="4181966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2</a:t>
            </a:fld>
            <a:endParaRPr lang="fr-CA"/>
          </a:p>
        </p:txBody>
      </p:sp>
    </p:spTree>
    <p:extLst>
      <p:ext uri="{BB962C8B-B14F-4D97-AF65-F5344CB8AC3E}">
        <p14:creationId xmlns:p14="http://schemas.microsoft.com/office/powerpoint/2010/main" val="346964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3</a:t>
            </a:fld>
            <a:endParaRPr lang="fr-CA"/>
          </a:p>
        </p:txBody>
      </p:sp>
    </p:spTree>
    <p:extLst>
      <p:ext uri="{BB962C8B-B14F-4D97-AF65-F5344CB8AC3E}">
        <p14:creationId xmlns:p14="http://schemas.microsoft.com/office/powerpoint/2010/main" val="137927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br>
              <a:rPr lang="fr-CA" sz="1200" dirty="0">
                <a:latin typeface="Arial" panose="020B0604020202020204" pitchFamily="34" charset="0"/>
                <a:cs typeface="Arial" panose="020B0604020202020204" pitchFamily="34" charset="0"/>
              </a:rPr>
            </a:br>
            <a:endParaRPr lang="fr-CA"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4</a:t>
            </a:fld>
            <a:endParaRPr lang="fr-CA"/>
          </a:p>
        </p:txBody>
      </p:sp>
    </p:spTree>
    <p:extLst>
      <p:ext uri="{BB962C8B-B14F-4D97-AF65-F5344CB8AC3E}">
        <p14:creationId xmlns:p14="http://schemas.microsoft.com/office/powerpoint/2010/main" val="376256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6</a:t>
            </a:fld>
            <a:endParaRPr lang="fr-CA"/>
          </a:p>
        </p:txBody>
      </p:sp>
    </p:spTree>
    <p:extLst>
      <p:ext uri="{BB962C8B-B14F-4D97-AF65-F5344CB8AC3E}">
        <p14:creationId xmlns:p14="http://schemas.microsoft.com/office/powerpoint/2010/main" val="295073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fr-CA" sz="1800" b="0" i="0" dirty="0">
              <a:solidFill>
                <a:srgbClr val="000000"/>
              </a:solidFill>
              <a:effectLst/>
              <a:latin typeface="Consolas" panose="020B0609020204030204" pitchFamily="49" charset="0"/>
            </a:endParaRPr>
          </a:p>
          <a:p>
            <a:pPr algn="l"/>
            <a:endParaRPr lang="fr-CA" b="0" i="0" dirty="0">
              <a:solidFill>
                <a:srgbClr val="000000"/>
              </a:solidFill>
              <a:effectLst/>
              <a:latin typeface="Candara" panose="020E0502030303020204" pitchFamily="34" charset="0"/>
            </a:endParaRPr>
          </a:p>
          <a:p>
            <a:br>
              <a:rPr lang="fr-CA" dirty="0"/>
            </a:br>
            <a:endParaRPr lang="fr-CA" sz="1200" kern="1200" dirty="0">
              <a:solidFill>
                <a:schemeClr val="tx1"/>
              </a:solidFill>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7</a:t>
            </a:fld>
            <a:endParaRPr lang="fr-CA"/>
          </a:p>
        </p:txBody>
      </p:sp>
    </p:spTree>
    <p:extLst>
      <p:ext uri="{BB962C8B-B14F-4D97-AF65-F5344CB8AC3E}">
        <p14:creationId xmlns:p14="http://schemas.microsoft.com/office/powerpoint/2010/main" val="471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Slide Number Placeholder 3"/>
          <p:cNvSpPr>
            <a:spLocks noGrp="1"/>
          </p:cNvSpPr>
          <p:nvPr>
            <p:ph type="sldNum" sz="quarter" idx="5"/>
          </p:nvPr>
        </p:nvSpPr>
        <p:spPr/>
        <p:txBody>
          <a:bodyPr/>
          <a:lstStyle/>
          <a:p>
            <a:fld id="{6B032030-5EAA-455A-802C-2EC9361F8245}" type="slidenum">
              <a:rPr lang="fr-CA" smtClean="0"/>
              <a:t>8</a:t>
            </a:fld>
            <a:endParaRPr lang="fr-CA"/>
          </a:p>
        </p:txBody>
      </p:sp>
    </p:spTree>
    <p:extLst>
      <p:ext uri="{BB962C8B-B14F-4D97-AF65-F5344CB8AC3E}">
        <p14:creationId xmlns:p14="http://schemas.microsoft.com/office/powerpoint/2010/main" val="153674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B19C-C259-4F2B-927F-A5ECDBEEA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C97712D4-2C36-4202-B634-B412AAA37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9CCCB1DB-468C-4BB8-BC42-5B7BD866800A}"/>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5" name="Footer Placeholder 4">
            <a:extLst>
              <a:ext uri="{FF2B5EF4-FFF2-40B4-BE49-F238E27FC236}">
                <a16:creationId xmlns:a16="http://schemas.microsoft.com/office/drawing/2014/main" id="{46FF18DF-B1BC-47A6-9A2B-4C6E5434F7FF}"/>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F5DE8339-4AFE-41E3-A14E-FF999CF730D3}"/>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52526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D647-E1D6-4984-ACD2-974DBACFFDFE}"/>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7D8EFE67-F0A4-4122-8B0A-A4650D386D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5F95320B-A166-4BB7-94C1-D75880B38B71}"/>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5" name="Footer Placeholder 4">
            <a:extLst>
              <a:ext uri="{FF2B5EF4-FFF2-40B4-BE49-F238E27FC236}">
                <a16:creationId xmlns:a16="http://schemas.microsoft.com/office/drawing/2014/main" id="{913748F9-F40D-434E-AB18-8FBBE335533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EFA9F794-FEC9-4A40-B637-182662840B0E}"/>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269526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E4D4B-8C95-4D3E-A2BE-DF508F163D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4D4B7B8A-9F64-4C58-BB6B-22CC6F55B9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6A454CB-FE38-400C-82BA-C62A12E51379}"/>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5" name="Footer Placeholder 4">
            <a:extLst>
              <a:ext uri="{FF2B5EF4-FFF2-40B4-BE49-F238E27FC236}">
                <a16:creationId xmlns:a16="http://schemas.microsoft.com/office/drawing/2014/main" id="{54305CB0-C7E7-456F-8278-5570928C888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6D8C84E0-B673-45CD-8B3E-0DFC54BFDA20}"/>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3273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3156-1944-4A51-9CD0-D2CAF95F6A9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8864396A-EC1F-48C4-A58E-BF5DB52445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B7FEA627-B537-4EF3-8FA1-4DFCEB18E089}"/>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5" name="Footer Placeholder 4">
            <a:extLst>
              <a:ext uri="{FF2B5EF4-FFF2-40B4-BE49-F238E27FC236}">
                <a16:creationId xmlns:a16="http://schemas.microsoft.com/office/drawing/2014/main" id="{D7B72C92-44E3-4586-9C8D-0DDD8E0126C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8EAA8AC-5268-4309-A280-AF11E014D808}"/>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54075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DF53-7401-40ED-BAC0-0AE95E650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F88CC240-8F81-4F5E-9955-BE337709A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30E092-536E-4733-B5C6-5E5BB74FC1FD}"/>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5" name="Footer Placeholder 4">
            <a:extLst>
              <a:ext uri="{FF2B5EF4-FFF2-40B4-BE49-F238E27FC236}">
                <a16:creationId xmlns:a16="http://schemas.microsoft.com/office/drawing/2014/main" id="{C69F327E-98FB-4A5D-B439-3B544B0D2CF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4960CB5-7CAE-4ED9-AED3-80409388EF00}"/>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169515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E172-C8EB-48B6-B273-AE6836C72734}"/>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177E9606-167D-4F2D-995E-1584D3BC79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78177857-6954-4456-B2EA-2349E9F5F5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95CB148-6533-4AD3-A8B5-5BEC109E4AEC}"/>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6" name="Footer Placeholder 5">
            <a:extLst>
              <a:ext uri="{FF2B5EF4-FFF2-40B4-BE49-F238E27FC236}">
                <a16:creationId xmlns:a16="http://schemas.microsoft.com/office/drawing/2014/main" id="{7C4683D6-BE22-46B1-B226-3A61708F2C12}"/>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04D2B370-243D-4542-8771-7A36C26BED43}"/>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349830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869-C644-4224-BC60-B1CD7FCA2AB3}"/>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A67EA362-AA7F-4107-8759-D75D6BE5F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334420-1BAF-4EEC-A7CA-504C1E2B9E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DA89A063-4842-458F-8A56-8973C5E70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E98CA5-1DF7-4B10-87FB-B8ECC77492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178C65C2-1BE5-4774-9433-5A0937AB0D22}"/>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8" name="Footer Placeholder 7">
            <a:extLst>
              <a:ext uri="{FF2B5EF4-FFF2-40B4-BE49-F238E27FC236}">
                <a16:creationId xmlns:a16="http://schemas.microsoft.com/office/drawing/2014/main" id="{E692E4B0-0EFD-42F6-A28A-82228991D869}"/>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CC7740A1-29D3-4689-A76C-7C5F018D1284}"/>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8952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683-7A30-4E38-81AD-F02867136189}"/>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A0008499-06F9-4718-A5A7-016E27AD676F}"/>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4" name="Footer Placeholder 3">
            <a:extLst>
              <a:ext uri="{FF2B5EF4-FFF2-40B4-BE49-F238E27FC236}">
                <a16:creationId xmlns:a16="http://schemas.microsoft.com/office/drawing/2014/main" id="{9B6DA499-E218-4C53-BFC6-AFD818311404}"/>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F3CA83B3-C970-4092-A739-21B3583AD1A3}"/>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242893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0A022-12EB-424F-B8F5-077EC7A319F5}"/>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3" name="Footer Placeholder 2">
            <a:extLst>
              <a:ext uri="{FF2B5EF4-FFF2-40B4-BE49-F238E27FC236}">
                <a16:creationId xmlns:a16="http://schemas.microsoft.com/office/drawing/2014/main" id="{55F77409-E013-439B-BB36-64E24D015A43}"/>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37CD1704-7977-4A04-853A-0CA8E66ED066}"/>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336518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750E-042E-4E1A-9C16-6354C53B8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CB65CDDE-D147-4398-9849-EB2A6E8A5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56E45C6C-CA02-440C-99A7-D2A64C9E8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E514F-89AF-40E0-BEBD-12BE65B4BE84}"/>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6" name="Footer Placeholder 5">
            <a:extLst>
              <a:ext uri="{FF2B5EF4-FFF2-40B4-BE49-F238E27FC236}">
                <a16:creationId xmlns:a16="http://schemas.microsoft.com/office/drawing/2014/main" id="{4B301410-2B05-4164-BFA5-0152D442B965}"/>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5C357DB4-90F7-42D8-8E0E-B9FE6E7697C5}"/>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274811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8775-5701-4885-8576-AC6F97E4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48D6C889-0FEF-4285-BC69-AD29FB483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EC1427EF-CD83-4727-8A15-43AF20526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36A514-4FFF-4261-A33B-298B45C53536}"/>
              </a:ext>
            </a:extLst>
          </p:cNvPr>
          <p:cNvSpPr>
            <a:spLocks noGrp="1"/>
          </p:cNvSpPr>
          <p:nvPr>
            <p:ph type="dt" sz="half" idx="10"/>
          </p:nvPr>
        </p:nvSpPr>
        <p:spPr/>
        <p:txBody>
          <a:bodyPr/>
          <a:lstStyle/>
          <a:p>
            <a:fld id="{B3AC3156-C0C3-4ECA-8DF9-540651CFEBFA}" type="datetimeFigureOut">
              <a:rPr lang="fr-CA" smtClean="0"/>
              <a:t>2022-10-07</a:t>
            </a:fld>
            <a:endParaRPr lang="fr-CA"/>
          </a:p>
        </p:txBody>
      </p:sp>
      <p:sp>
        <p:nvSpPr>
          <p:cNvPr id="6" name="Footer Placeholder 5">
            <a:extLst>
              <a:ext uri="{FF2B5EF4-FFF2-40B4-BE49-F238E27FC236}">
                <a16:creationId xmlns:a16="http://schemas.microsoft.com/office/drawing/2014/main" id="{A05CDAD5-A080-4753-BDE2-40859B620313}"/>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298352EB-13D8-4049-8FE0-F0FA80AC15F4}"/>
              </a:ext>
            </a:extLst>
          </p:cNvPr>
          <p:cNvSpPr>
            <a:spLocks noGrp="1"/>
          </p:cNvSpPr>
          <p:nvPr>
            <p:ph type="sldNum" sz="quarter" idx="12"/>
          </p:nvPr>
        </p:nvSpPr>
        <p:spPr/>
        <p:txBody>
          <a:bodyPr/>
          <a:lstStyle/>
          <a:p>
            <a:fld id="{515136A1-7593-4433-9DF9-08E80FB75F9F}" type="slidenum">
              <a:rPr lang="fr-CA" smtClean="0"/>
              <a:t>‹N°›</a:t>
            </a:fld>
            <a:endParaRPr lang="fr-CA"/>
          </a:p>
        </p:txBody>
      </p:sp>
    </p:spTree>
    <p:extLst>
      <p:ext uri="{BB962C8B-B14F-4D97-AF65-F5344CB8AC3E}">
        <p14:creationId xmlns:p14="http://schemas.microsoft.com/office/powerpoint/2010/main" val="245507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ADE23-F9A8-4976-A9C2-0D47269C0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FBE39AFE-1A96-4619-9354-31E25B156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E58AA518-A3DA-4212-B015-CF55AAB7C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C3156-C0C3-4ECA-8DF9-540651CFEBFA}" type="datetimeFigureOut">
              <a:rPr lang="fr-CA" smtClean="0"/>
              <a:t>2022-10-07</a:t>
            </a:fld>
            <a:endParaRPr lang="fr-CA"/>
          </a:p>
        </p:txBody>
      </p:sp>
      <p:sp>
        <p:nvSpPr>
          <p:cNvPr id="5" name="Footer Placeholder 4">
            <a:extLst>
              <a:ext uri="{FF2B5EF4-FFF2-40B4-BE49-F238E27FC236}">
                <a16:creationId xmlns:a16="http://schemas.microsoft.com/office/drawing/2014/main" id="{C4611B02-7E5F-4D26-99BC-682209BD4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a:extLst>
              <a:ext uri="{FF2B5EF4-FFF2-40B4-BE49-F238E27FC236}">
                <a16:creationId xmlns:a16="http://schemas.microsoft.com/office/drawing/2014/main" id="{D68783D2-5AF9-4E65-A011-F1077B1AD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136A1-7593-4433-9DF9-08E80FB75F9F}" type="slidenum">
              <a:rPr lang="fr-CA" smtClean="0"/>
              <a:t>‹N°›</a:t>
            </a:fld>
            <a:endParaRPr lang="fr-CA"/>
          </a:p>
        </p:txBody>
      </p:sp>
    </p:spTree>
    <p:extLst>
      <p:ext uri="{BB962C8B-B14F-4D97-AF65-F5344CB8AC3E}">
        <p14:creationId xmlns:p14="http://schemas.microsoft.com/office/powerpoint/2010/main" val="3049645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8" name="Arc 10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7EC382-DEF6-48CE-AA62-FDC3849C3C6B}"/>
              </a:ext>
            </a:extLst>
          </p:cNvPr>
          <p:cNvSpPr>
            <a:spLocks noGrp="1"/>
          </p:cNvSpPr>
          <p:nvPr>
            <p:ph type="title"/>
          </p:nvPr>
        </p:nvSpPr>
        <p:spPr>
          <a:xfrm>
            <a:off x="3801481" y="3285933"/>
            <a:ext cx="7644627" cy="2751086"/>
          </a:xfrm>
        </p:spPr>
        <p:txBody>
          <a:bodyPr vert="horz" lIns="91440" tIns="45720" rIns="91440" bIns="45720" rtlCol="0" anchor="b">
            <a:normAutofit/>
          </a:bodyPr>
          <a:lstStyle/>
          <a:p>
            <a:pPr algn="ctr"/>
            <a:r>
              <a:rPr lang="en-US" sz="6000" b="1" kern="1200" dirty="0">
                <a:solidFill>
                  <a:schemeClr val="tx1"/>
                </a:solidFill>
                <a:latin typeface="+mj-lt"/>
                <a:ea typeface="+mj-ea"/>
                <a:cs typeface="+mj-cs"/>
              </a:rPr>
              <a:t>Polymorphisme</a:t>
            </a:r>
            <a:br>
              <a:rPr lang="en-US" sz="6000" b="1" kern="1200">
                <a:solidFill>
                  <a:schemeClr val="tx1"/>
                </a:solidFill>
                <a:latin typeface="+mj-lt"/>
                <a:ea typeface="+mj-ea"/>
                <a:cs typeface="+mj-cs"/>
              </a:rPr>
            </a:br>
            <a:br>
              <a:rPr lang="en-US" sz="2400" b="1" dirty="0"/>
            </a:br>
            <a:br>
              <a:rPr lang="en-US" sz="2400" b="1" dirty="0"/>
            </a:br>
            <a:br>
              <a:rPr lang="en-US" sz="1100" b="1" dirty="0"/>
            </a:br>
            <a:br>
              <a:rPr lang="en-US" sz="1100" b="1" dirty="0"/>
            </a:br>
            <a:endParaRPr lang="en-US" sz="1100" b="1" kern="1200" dirty="0">
              <a:solidFill>
                <a:schemeClr val="tx1"/>
              </a:solidFill>
            </a:endParaRPr>
          </a:p>
        </p:txBody>
      </p:sp>
      <p:pic>
        <p:nvPicPr>
          <p:cNvPr id="3" name="Picture 2" descr="Francisation du Collège de Bois-de-Boulogne - Home | Facebook">
            <a:extLst>
              <a:ext uri="{FF2B5EF4-FFF2-40B4-BE49-F238E27FC236}">
                <a16:creationId xmlns:a16="http://schemas.microsoft.com/office/drawing/2014/main" id="{AC69DA0A-B1CC-EF40-C0F2-70D77AAB80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15816" y="1"/>
            <a:ext cx="976184" cy="976184"/>
          </a:xfrm>
          <a:prstGeom prst="rect">
            <a:avLst/>
          </a:prstGeom>
          <a:extLst>
            <a:ext uri="{909E8E84-426E-40DD-AFC4-6F175D3DCCD1}">
              <a14:hiddenFill xmlns:a14="http://schemas.microsoft.com/office/drawing/2010/main">
                <a:solidFill>
                  <a:srgbClr val="FFFFFF"/>
                </a:solidFill>
              </a14:hiddenFill>
            </a:ext>
          </a:extLst>
        </p:spPr>
      </p:pic>
      <p:pic>
        <p:nvPicPr>
          <p:cNvPr id="5" name="Picture 12" descr="Introd_POO_TP">
            <a:extLst>
              <a:ext uri="{FF2B5EF4-FFF2-40B4-BE49-F238E27FC236}">
                <a16:creationId xmlns:a16="http://schemas.microsoft.com/office/drawing/2014/main" id="{46EBE418-5511-7500-1017-072C99C16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9276" y="680245"/>
            <a:ext cx="1977362" cy="197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6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3F7586-748B-44CD-A9E1-CD18BD6906A4}"/>
              </a:ext>
            </a:extLst>
          </p:cNvPr>
          <p:cNvSpPr/>
          <p:nvPr/>
        </p:nvSpPr>
        <p:spPr>
          <a:xfrm>
            <a:off x="338667" y="411705"/>
            <a:ext cx="12073467" cy="1446550"/>
          </a:xfrm>
          <a:prstGeom prst="rect">
            <a:avLst/>
          </a:prstGeom>
        </p:spPr>
        <p:txBody>
          <a:bodyPr vert="horz" lIns="91440" tIns="45720" rIns="91440" bIns="45720" rtlCol="0" anchor="ctr">
            <a:normAutofit/>
          </a:bodyPr>
          <a:lstStyle/>
          <a:p>
            <a:pPr>
              <a:lnSpc>
                <a:spcPct val="90000"/>
              </a:lnSpc>
              <a:spcBef>
                <a:spcPct val="0"/>
              </a:spcBef>
            </a:pPr>
            <a:r>
              <a:rPr lang="fr-CA" sz="4400" dirty="0">
                <a:solidFill>
                  <a:srgbClr val="0070C0"/>
                </a:solidFill>
                <a:latin typeface="arial" panose="020B0604020202020204" pitchFamily="34" charset="0"/>
                <a:ea typeface="+mj-ea"/>
                <a:cs typeface="+mj-cs"/>
              </a:rPr>
              <a:t>Définition (Polymorphisme)</a:t>
            </a:r>
          </a:p>
        </p:txBody>
      </p:sp>
      <p:sp>
        <p:nvSpPr>
          <p:cNvPr id="16" name="ZoneTexte 15">
            <a:extLst>
              <a:ext uri="{FF2B5EF4-FFF2-40B4-BE49-F238E27FC236}">
                <a16:creationId xmlns:a16="http://schemas.microsoft.com/office/drawing/2014/main" id="{74922941-FD5F-8331-FF36-80ECA60B4435}"/>
              </a:ext>
            </a:extLst>
          </p:cNvPr>
          <p:cNvSpPr txBox="1"/>
          <p:nvPr/>
        </p:nvSpPr>
        <p:spPr>
          <a:xfrm>
            <a:off x="338666" y="1595021"/>
            <a:ext cx="11853333" cy="4401205"/>
          </a:xfrm>
          <a:prstGeom prst="rect">
            <a:avLst/>
          </a:prstGeom>
          <a:noFill/>
        </p:spPr>
        <p:txBody>
          <a:bodyPr wrap="square">
            <a:spAutoFit/>
          </a:bodyPr>
          <a:lstStyle/>
          <a:p>
            <a:pPr marL="457200" indent="-457200" algn="l">
              <a:buFont typeface="Wingdings" panose="05000000000000000000" pitchFamily="2" charset="2"/>
              <a:buChar char="Ø"/>
            </a:pPr>
            <a:r>
              <a:rPr lang="fr-CA" sz="2800" dirty="0">
                <a:latin typeface="Arial" panose="020B0604020202020204" pitchFamily="34" charset="0"/>
                <a:cs typeface="Arial" panose="020B0604020202020204" pitchFamily="34" charset="0"/>
              </a:rPr>
              <a:t>Le polymorphisme est l'un des principaux concepts de programmation orientée objet. </a:t>
            </a:r>
          </a:p>
          <a:p>
            <a:pPr marL="457200" indent="-457200" algn="just">
              <a:buFont typeface="Wingdings" panose="05000000000000000000" pitchFamily="2" charset="2"/>
              <a:buChar char="Ø"/>
            </a:pPr>
            <a:endParaRPr lang="fr-CA"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fr-CA" sz="2800" b="0" i="0" dirty="0">
                <a:solidFill>
                  <a:srgbClr val="000000"/>
                </a:solidFill>
                <a:effectLst/>
                <a:latin typeface="Arial" panose="020B0604020202020204" pitchFamily="34" charset="0"/>
              </a:rPr>
              <a:t>Le polymorphisme est la capacité d’une méthode de se comporter différemment en fonction de l’objet qui s’en sert.</a:t>
            </a:r>
            <a:endParaRPr lang="fr-CA" sz="28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endParaRPr lang="fr-CA" sz="28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fr-CA" sz="2800" dirty="0">
                <a:latin typeface="Arial" panose="020B0604020202020204" pitchFamily="34" charset="0"/>
                <a:cs typeface="Arial" panose="020B0604020202020204" pitchFamily="34" charset="0"/>
              </a:rPr>
              <a:t>Il y a deux façons d'effectuer un polymorphisme:</a:t>
            </a:r>
          </a:p>
          <a:p>
            <a:pPr algn="l"/>
            <a:endParaRPr lang="fr-CA"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ü"/>
            </a:pPr>
            <a:r>
              <a:rPr lang="fr-CA" sz="2800" dirty="0">
                <a:latin typeface="Arial" panose="020B0604020202020204" pitchFamily="34" charset="0"/>
                <a:cs typeface="Arial" panose="020B0604020202020204" pitchFamily="34" charset="0"/>
              </a:rPr>
              <a:t>Redéfinition de méthode (Polymorphisme dynamique)</a:t>
            </a:r>
          </a:p>
          <a:p>
            <a:pPr marL="914400" lvl="1" indent="-457200">
              <a:buFont typeface="Wingdings" panose="05000000000000000000" pitchFamily="2" charset="2"/>
              <a:buChar char="ü"/>
            </a:pPr>
            <a:r>
              <a:rPr lang="fr-CA" sz="2800" dirty="0">
                <a:latin typeface="Arial" panose="020B0604020202020204" pitchFamily="34" charset="0"/>
                <a:cs typeface="Arial" panose="020B0604020202020204" pitchFamily="34" charset="0"/>
              </a:rPr>
              <a:t>Surcharge de méthode (Polymorphisme statique)</a:t>
            </a:r>
          </a:p>
        </p:txBody>
      </p:sp>
    </p:spTree>
    <p:extLst>
      <p:ext uri="{BB962C8B-B14F-4D97-AF65-F5344CB8AC3E}">
        <p14:creationId xmlns:p14="http://schemas.microsoft.com/office/powerpoint/2010/main" val="52958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55AD03-81CF-4160-B31A-CDAF3DDC23E2}"/>
              </a:ext>
            </a:extLst>
          </p:cNvPr>
          <p:cNvSpPr/>
          <p:nvPr/>
        </p:nvSpPr>
        <p:spPr>
          <a:xfrm>
            <a:off x="76200" y="306562"/>
            <a:ext cx="12115800" cy="1920526"/>
          </a:xfrm>
          <a:prstGeom prst="rect">
            <a:avLst/>
          </a:prstGeom>
        </p:spPr>
        <p:txBody>
          <a:bodyPr vert="horz" lIns="91440" tIns="45720" rIns="91440" bIns="45720" rtlCol="0" anchor="ctr">
            <a:normAutofit fontScale="92500"/>
          </a:bodyPr>
          <a:lstStyle/>
          <a:p>
            <a:pPr>
              <a:lnSpc>
                <a:spcPct val="90000"/>
              </a:lnSpc>
              <a:spcBef>
                <a:spcPct val="0"/>
              </a:spcBef>
            </a:pPr>
            <a:r>
              <a:rPr lang="fr-CA" sz="4100" dirty="0">
                <a:solidFill>
                  <a:srgbClr val="0070C0"/>
                </a:solidFill>
                <a:latin typeface="arial" panose="020B0604020202020204" pitchFamily="34" charset="0"/>
                <a:ea typeface="+mj-ea"/>
                <a:cs typeface="+mj-cs"/>
              </a:rPr>
              <a:t>Polymorphisme dynamique (redéfinition de méthodes) </a:t>
            </a:r>
            <a:br>
              <a:rPr lang="fr-CA" sz="4400" dirty="0"/>
            </a:br>
            <a:br>
              <a:rPr lang="fr-CA" sz="4400" dirty="0">
                <a:solidFill>
                  <a:srgbClr val="0070C0"/>
                </a:solidFill>
                <a:latin typeface="arial" panose="020B0604020202020204" pitchFamily="34" charset="0"/>
                <a:ea typeface="+mj-ea"/>
                <a:cs typeface="+mj-cs"/>
              </a:rPr>
            </a:br>
            <a:endParaRPr lang="fr-CA" sz="4400" dirty="0">
              <a:solidFill>
                <a:srgbClr val="0070C0"/>
              </a:solidFill>
              <a:latin typeface="arial" panose="020B0604020202020204" pitchFamily="34" charset="0"/>
              <a:ea typeface="+mj-ea"/>
              <a:cs typeface="+mj-cs"/>
            </a:endParaRPr>
          </a:p>
        </p:txBody>
      </p:sp>
      <p:sp>
        <p:nvSpPr>
          <p:cNvPr id="8" name="ZoneTexte 7">
            <a:extLst>
              <a:ext uri="{FF2B5EF4-FFF2-40B4-BE49-F238E27FC236}">
                <a16:creationId xmlns:a16="http://schemas.microsoft.com/office/drawing/2014/main" id="{C8CED003-6971-8761-3B09-2AD805031863}"/>
              </a:ext>
            </a:extLst>
          </p:cNvPr>
          <p:cNvSpPr txBox="1"/>
          <p:nvPr/>
        </p:nvSpPr>
        <p:spPr>
          <a:xfrm>
            <a:off x="462863" y="1612841"/>
            <a:ext cx="11266273" cy="2677656"/>
          </a:xfrm>
          <a:prstGeom prst="rect">
            <a:avLst/>
          </a:prstGeom>
          <a:noFill/>
        </p:spPr>
        <p:txBody>
          <a:bodyPr wrap="square">
            <a:spAutoFit/>
          </a:bodyPr>
          <a:lstStyle/>
          <a:p>
            <a:pPr marL="457200" indent="-457200">
              <a:buFont typeface="Wingdings" panose="05000000000000000000" pitchFamily="2" charset="2"/>
              <a:buChar char="Ø"/>
            </a:pPr>
            <a:r>
              <a:rPr lang="fr-CA" sz="2800" dirty="0">
                <a:latin typeface="Arial" panose="020B0604020202020204" pitchFamily="34" charset="0"/>
                <a:cs typeface="Arial" panose="020B0604020202020204" pitchFamily="34" charset="0"/>
              </a:rPr>
              <a:t>Il est mis en œuvre lors de l'héritage d'une classe mère vers une classe fille dans le cas d'une méthode ayant la même signature dans les deux classes. </a:t>
            </a:r>
          </a:p>
          <a:p>
            <a:pPr marL="457200" indent="-457200">
              <a:buFont typeface="Wingdings" panose="05000000000000000000" pitchFamily="2" charset="2"/>
              <a:buChar char="Ø"/>
            </a:pPr>
            <a:endParaRPr lang="fr-CA"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fr-CA" sz="2800" dirty="0">
                <a:latin typeface="Arial" panose="020B0604020202020204" pitchFamily="34" charset="0"/>
                <a:cs typeface="Arial" panose="020B0604020202020204" pitchFamily="34" charset="0"/>
              </a:rPr>
              <a:t>la méthode est choisie selon la nature de l'objet appelant</a:t>
            </a:r>
            <a:br>
              <a:rPr lang="fr-CA" sz="2800" dirty="0">
                <a:latin typeface="Arial" panose="020B0604020202020204" pitchFamily="34" charset="0"/>
                <a:cs typeface="Arial" panose="020B0604020202020204" pitchFamily="34" charset="0"/>
              </a:rPr>
            </a:br>
            <a:endParaRPr lang="fr-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75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55AD03-81CF-4160-B31A-CDAF3DDC23E2}"/>
              </a:ext>
            </a:extLst>
          </p:cNvPr>
          <p:cNvSpPr/>
          <p:nvPr/>
        </p:nvSpPr>
        <p:spPr>
          <a:xfrm>
            <a:off x="76200" y="306562"/>
            <a:ext cx="12115800" cy="1920526"/>
          </a:xfrm>
          <a:prstGeom prst="rect">
            <a:avLst/>
          </a:prstGeom>
        </p:spPr>
        <p:txBody>
          <a:bodyPr vert="horz" lIns="91440" tIns="45720" rIns="91440" bIns="45720" rtlCol="0" anchor="ctr">
            <a:normAutofit fontScale="47500" lnSpcReduction="20000"/>
          </a:bodyPr>
          <a:lstStyle/>
          <a:p>
            <a:pPr>
              <a:lnSpc>
                <a:spcPct val="90000"/>
              </a:lnSpc>
              <a:spcBef>
                <a:spcPct val="0"/>
              </a:spcBef>
            </a:pPr>
            <a:r>
              <a:rPr lang="fr-CA" sz="8000" dirty="0">
                <a:solidFill>
                  <a:srgbClr val="0070C0"/>
                </a:solidFill>
                <a:latin typeface="arial" panose="020B0604020202020204" pitchFamily="34" charset="0"/>
                <a:ea typeface="+mj-ea"/>
                <a:cs typeface="+mj-cs"/>
              </a:rPr>
              <a:t>Polymorphisme dynamique (redéfinition de méthodes</a:t>
            </a:r>
            <a:r>
              <a:rPr lang="fr-CA" sz="6900" dirty="0">
                <a:solidFill>
                  <a:srgbClr val="0070C0"/>
                </a:solidFill>
                <a:latin typeface="arial" panose="020B0604020202020204" pitchFamily="34" charset="0"/>
                <a:ea typeface="+mj-ea"/>
                <a:cs typeface="+mj-cs"/>
              </a:rPr>
              <a:t>) </a:t>
            </a:r>
            <a:br>
              <a:rPr lang="fr-CA" sz="6900" dirty="0">
                <a:solidFill>
                  <a:srgbClr val="0070C0"/>
                </a:solidFill>
                <a:latin typeface="arial" panose="020B0604020202020204" pitchFamily="34" charset="0"/>
                <a:ea typeface="+mj-ea"/>
                <a:cs typeface="+mj-cs"/>
              </a:rPr>
            </a:br>
            <a:br>
              <a:rPr lang="fr-CA" sz="6900" dirty="0">
                <a:solidFill>
                  <a:srgbClr val="0070C0"/>
                </a:solidFill>
                <a:latin typeface="arial" panose="020B0604020202020204" pitchFamily="34" charset="0"/>
                <a:ea typeface="+mj-ea"/>
                <a:cs typeface="+mj-cs"/>
              </a:rPr>
            </a:br>
            <a:endParaRPr lang="fr-CA" sz="6900" dirty="0">
              <a:solidFill>
                <a:srgbClr val="0070C0"/>
              </a:solidFill>
              <a:latin typeface="arial" panose="020B0604020202020204" pitchFamily="34" charset="0"/>
              <a:ea typeface="+mj-ea"/>
              <a:cs typeface="+mj-cs"/>
            </a:endParaRPr>
          </a:p>
          <a:p>
            <a:pPr>
              <a:lnSpc>
                <a:spcPct val="90000"/>
              </a:lnSpc>
              <a:spcBef>
                <a:spcPct val="0"/>
              </a:spcBef>
            </a:pPr>
            <a:endParaRPr lang="fr-CA" sz="4400" dirty="0">
              <a:solidFill>
                <a:srgbClr val="0070C0"/>
              </a:solidFill>
              <a:latin typeface="arial" panose="020B0604020202020204" pitchFamily="34" charset="0"/>
              <a:ea typeface="+mj-ea"/>
              <a:cs typeface="+mj-cs"/>
            </a:endParaRPr>
          </a:p>
          <a:p>
            <a:pPr>
              <a:lnSpc>
                <a:spcPct val="90000"/>
              </a:lnSpc>
              <a:spcBef>
                <a:spcPct val="0"/>
              </a:spcBef>
            </a:pPr>
            <a:br>
              <a:rPr lang="fr-CA" sz="4400" dirty="0">
                <a:solidFill>
                  <a:srgbClr val="0070C0"/>
                </a:solidFill>
                <a:latin typeface="arial" panose="020B0604020202020204" pitchFamily="34" charset="0"/>
                <a:ea typeface="+mj-ea"/>
                <a:cs typeface="+mj-cs"/>
              </a:rPr>
            </a:br>
            <a:endParaRPr lang="fr-CA" sz="4400" dirty="0">
              <a:solidFill>
                <a:srgbClr val="0070C0"/>
              </a:solidFill>
              <a:latin typeface="arial" panose="020B0604020202020204" pitchFamily="34" charset="0"/>
              <a:ea typeface="+mj-ea"/>
              <a:cs typeface="+mj-cs"/>
            </a:endParaRPr>
          </a:p>
        </p:txBody>
      </p:sp>
      <p:pic>
        <p:nvPicPr>
          <p:cNvPr id="6" name="Image 5">
            <a:extLst>
              <a:ext uri="{FF2B5EF4-FFF2-40B4-BE49-F238E27FC236}">
                <a16:creationId xmlns:a16="http://schemas.microsoft.com/office/drawing/2014/main" id="{73CF4266-0A6D-841C-A6E9-9834D1494781}"/>
              </a:ext>
            </a:extLst>
          </p:cNvPr>
          <p:cNvPicPr>
            <a:picLocks noChangeAspect="1"/>
          </p:cNvPicPr>
          <p:nvPr/>
        </p:nvPicPr>
        <p:blipFill>
          <a:blip r:embed="rId3"/>
          <a:stretch>
            <a:fillRect/>
          </a:stretch>
        </p:blipFill>
        <p:spPr>
          <a:xfrm>
            <a:off x="8007581" y="4649459"/>
            <a:ext cx="2722116" cy="1636990"/>
          </a:xfrm>
          <a:prstGeom prst="rect">
            <a:avLst/>
          </a:prstGeom>
        </p:spPr>
      </p:pic>
      <p:pic>
        <p:nvPicPr>
          <p:cNvPr id="10" name="Image 9">
            <a:extLst>
              <a:ext uri="{FF2B5EF4-FFF2-40B4-BE49-F238E27FC236}">
                <a16:creationId xmlns:a16="http://schemas.microsoft.com/office/drawing/2014/main" id="{EEFB02E5-A1DA-0F42-8389-7AE9308D42D6}"/>
              </a:ext>
            </a:extLst>
          </p:cNvPr>
          <p:cNvPicPr>
            <a:picLocks noChangeAspect="1"/>
          </p:cNvPicPr>
          <p:nvPr/>
        </p:nvPicPr>
        <p:blipFill>
          <a:blip r:embed="rId4"/>
          <a:stretch>
            <a:fillRect/>
          </a:stretch>
        </p:blipFill>
        <p:spPr>
          <a:xfrm>
            <a:off x="465680" y="1123347"/>
            <a:ext cx="4572000" cy="2905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 11">
            <a:extLst>
              <a:ext uri="{FF2B5EF4-FFF2-40B4-BE49-F238E27FC236}">
                <a16:creationId xmlns:a16="http://schemas.microsoft.com/office/drawing/2014/main" id="{6D4ED335-302B-0014-F7A8-0EA6B02431E7}"/>
              </a:ext>
            </a:extLst>
          </p:cNvPr>
          <p:cNvPicPr>
            <a:picLocks noChangeAspect="1"/>
          </p:cNvPicPr>
          <p:nvPr/>
        </p:nvPicPr>
        <p:blipFill>
          <a:blip r:embed="rId5"/>
          <a:stretch>
            <a:fillRect/>
          </a:stretch>
        </p:blipFill>
        <p:spPr>
          <a:xfrm>
            <a:off x="465680" y="4162426"/>
            <a:ext cx="5922763" cy="26189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Image 13">
            <a:extLst>
              <a:ext uri="{FF2B5EF4-FFF2-40B4-BE49-F238E27FC236}">
                <a16:creationId xmlns:a16="http://schemas.microsoft.com/office/drawing/2014/main" id="{44946192-4D92-0751-AFDC-1E4EFC9E1731}"/>
              </a:ext>
            </a:extLst>
          </p:cNvPr>
          <p:cNvPicPr>
            <a:picLocks noChangeAspect="1"/>
          </p:cNvPicPr>
          <p:nvPr/>
        </p:nvPicPr>
        <p:blipFill>
          <a:blip r:embed="rId6"/>
          <a:stretch>
            <a:fillRect/>
          </a:stretch>
        </p:blipFill>
        <p:spPr>
          <a:xfrm>
            <a:off x="7133534" y="951471"/>
            <a:ext cx="4935158" cy="2477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ZoneTexte 15">
            <a:extLst>
              <a:ext uri="{FF2B5EF4-FFF2-40B4-BE49-F238E27FC236}">
                <a16:creationId xmlns:a16="http://schemas.microsoft.com/office/drawing/2014/main" id="{E6CEF52A-F881-5A11-B5BF-D0CEDF2CED61}"/>
              </a:ext>
            </a:extLst>
          </p:cNvPr>
          <p:cNvSpPr txBox="1"/>
          <p:nvPr/>
        </p:nvSpPr>
        <p:spPr>
          <a:xfrm>
            <a:off x="376398" y="754015"/>
            <a:ext cx="6159842" cy="369332"/>
          </a:xfrm>
          <a:prstGeom prst="rect">
            <a:avLst/>
          </a:prstGeom>
          <a:noFill/>
        </p:spPr>
        <p:txBody>
          <a:bodyPr wrap="square">
            <a:spAutoFit/>
          </a:bodyPr>
          <a:lstStyle/>
          <a:p>
            <a:r>
              <a:rPr lang="fr-CA" b="1" dirty="0"/>
              <a:t>Exemple 1: </a:t>
            </a:r>
            <a:endParaRPr lang="fr-CA" dirty="0"/>
          </a:p>
        </p:txBody>
      </p:sp>
    </p:spTree>
    <p:extLst>
      <p:ext uri="{BB962C8B-B14F-4D97-AF65-F5344CB8AC3E}">
        <p14:creationId xmlns:p14="http://schemas.microsoft.com/office/powerpoint/2010/main" val="15412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AE9F22-6E9F-4F46-9F84-4CAA29A55A66}"/>
              </a:ext>
            </a:extLst>
          </p:cNvPr>
          <p:cNvSpPr>
            <a:spLocks noGrp="1"/>
          </p:cNvSpPr>
          <p:nvPr>
            <p:ph type="title"/>
          </p:nvPr>
        </p:nvSpPr>
        <p:spPr>
          <a:xfrm>
            <a:off x="165981" y="117666"/>
            <a:ext cx="12167087" cy="1325563"/>
          </a:xfrm>
        </p:spPr>
        <p:txBody>
          <a:bodyPr>
            <a:normAutofit/>
          </a:bodyPr>
          <a:lstStyle/>
          <a:p>
            <a:r>
              <a:rPr lang="fr-CA" dirty="0">
                <a:solidFill>
                  <a:srgbClr val="0070C0"/>
                </a:solidFill>
                <a:latin typeface="arial" panose="020B0604020202020204" pitchFamily="34" charset="0"/>
              </a:rPr>
              <a:t>Tableau polymorphique</a:t>
            </a:r>
          </a:p>
        </p:txBody>
      </p:sp>
      <p:sp>
        <p:nvSpPr>
          <p:cNvPr id="7" name="Rectangle 6">
            <a:extLst>
              <a:ext uri="{FF2B5EF4-FFF2-40B4-BE49-F238E27FC236}">
                <a16:creationId xmlns:a16="http://schemas.microsoft.com/office/drawing/2014/main" id="{059F0EFB-310A-4796-B586-0EB6E3ADD59A}"/>
              </a:ext>
            </a:extLst>
          </p:cNvPr>
          <p:cNvSpPr/>
          <p:nvPr/>
        </p:nvSpPr>
        <p:spPr>
          <a:xfrm>
            <a:off x="332095" y="2518284"/>
            <a:ext cx="8635442" cy="738664"/>
          </a:xfrm>
          <a:prstGeom prst="rect">
            <a:avLst/>
          </a:prstGeom>
        </p:spPr>
        <p:txBody>
          <a:bodyPr wrap="square">
            <a:spAutoFit/>
          </a:bodyPr>
          <a:lstStyle/>
          <a:p>
            <a:r>
              <a:rPr lang="fr-CA" sz="2400" dirty="0">
                <a:solidFill>
                  <a:srgbClr val="008000"/>
                </a:solidFill>
                <a:latin typeface="F16"/>
              </a:rPr>
              <a:t>Exemple : </a:t>
            </a:r>
            <a:endParaRPr lang="fr-CA" sz="2400" dirty="0">
              <a:solidFill>
                <a:srgbClr val="000000"/>
              </a:solidFill>
              <a:latin typeface="F16"/>
            </a:endParaRPr>
          </a:p>
          <a:p>
            <a:endParaRPr lang="fr-CA" dirty="0">
              <a:solidFill>
                <a:srgbClr val="000000"/>
              </a:solidFill>
              <a:latin typeface="F16"/>
            </a:endParaRPr>
          </a:p>
        </p:txBody>
      </p:sp>
      <p:sp>
        <p:nvSpPr>
          <p:cNvPr id="9" name="Rectangle 8">
            <a:extLst>
              <a:ext uri="{FF2B5EF4-FFF2-40B4-BE49-F238E27FC236}">
                <a16:creationId xmlns:a16="http://schemas.microsoft.com/office/drawing/2014/main" id="{64BEB15D-93DF-47F0-AE1B-418148539173}"/>
              </a:ext>
            </a:extLst>
          </p:cNvPr>
          <p:cNvSpPr/>
          <p:nvPr/>
        </p:nvSpPr>
        <p:spPr>
          <a:xfrm>
            <a:off x="332095" y="1246890"/>
            <a:ext cx="11608268" cy="1015663"/>
          </a:xfrm>
          <a:prstGeom prst="rect">
            <a:avLst/>
          </a:prstGeom>
        </p:spPr>
        <p:txBody>
          <a:bodyPr wrap="square">
            <a:spAutoFit/>
          </a:bodyPr>
          <a:lstStyle/>
          <a:p>
            <a:endParaRPr lang="fr-CA" sz="2000" dirty="0">
              <a:latin typeface="Tahoma" panose="020B0604030504040204" pitchFamily="34" charset="0"/>
            </a:endParaRPr>
          </a:p>
          <a:p>
            <a:r>
              <a:rPr lang="fr-CA" sz="2000" dirty="0">
                <a:latin typeface="Tahoma" panose="020B0604030504040204" pitchFamily="34" charset="0"/>
              </a:rPr>
              <a:t>Cette propriété est très utile pour la création d’un tableau regroupant des objets de classes différentes comme dans l’exemple suivant : </a:t>
            </a:r>
          </a:p>
        </p:txBody>
      </p:sp>
      <p:graphicFrame>
        <p:nvGraphicFramePr>
          <p:cNvPr id="8" name="Tableau 11">
            <a:extLst>
              <a:ext uri="{FF2B5EF4-FFF2-40B4-BE49-F238E27FC236}">
                <a16:creationId xmlns:a16="http://schemas.microsoft.com/office/drawing/2014/main" id="{707EB065-87D6-91A4-EAFB-BA9D3DE3C45D}"/>
              </a:ext>
            </a:extLst>
          </p:cNvPr>
          <p:cNvGraphicFramePr>
            <a:graphicFrameLocks noGrp="1"/>
          </p:cNvGraphicFramePr>
          <p:nvPr>
            <p:extLst>
              <p:ext uri="{D42A27DB-BD31-4B8C-83A1-F6EECF244321}">
                <p14:modId xmlns:p14="http://schemas.microsoft.com/office/powerpoint/2010/main" val="4211011452"/>
              </p:ext>
            </p:extLst>
          </p:nvPr>
        </p:nvGraphicFramePr>
        <p:xfrm>
          <a:off x="2242411" y="3148923"/>
          <a:ext cx="3029098" cy="1036690"/>
        </p:xfrm>
        <a:graphic>
          <a:graphicData uri="http://schemas.openxmlformats.org/drawingml/2006/table">
            <a:tbl>
              <a:tblPr firstRow="1" bandRow="1">
                <a:tableStyleId>{5C22544A-7EE6-4342-B048-85BDC9FD1C3A}</a:tableStyleId>
              </a:tblPr>
              <a:tblGrid>
                <a:gridCol w="3029098">
                  <a:extLst>
                    <a:ext uri="{9D8B030D-6E8A-4147-A177-3AD203B41FA5}">
                      <a16:colId xmlns:a16="http://schemas.microsoft.com/office/drawing/2014/main" val="3954471470"/>
                    </a:ext>
                  </a:extLst>
                </a:gridCol>
              </a:tblGrid>
              <a:tr h="393415">
                <a:tc>
                  <a:txBody>
                    <a:bodyPr/>
                    <a:lstStyle/>
                    <a:p>
                      <a:pPr algn="ctr"/>
                      <a:r>
                        <a:rPr lang="fr-CA" dirty="0"/>
                        <a:t>Employé</a:t>
                      </a:r>
                    </a:p>
                  </a:txBody>
                  <a:tcPr/>
                </a:tc>
                <a:extLst>
                  <a:ext uri="{0D108BD9-81ED-4DB2-BD59-A6C34878D82A}">
                    <a16:rowId xmlns:a16="http://schemas.microsoft.com/office/drawing/2014/main" val="1529693734"/>
                  </a:ext>
                </a:extLst>
              </a:tr>
              <a:tr h="643275">
                <a:tc>
                  <a:txBody>
                    <a:bodyPr/>
                    <a:lstStyle/>
                    <a:p>
                      <a:endParaRPr lang="fr-CA" dirty="0"/>
                    </a:p>
                  </a:txBody>
                  <a:tcPr/>
                </a:tc>
                <a:extLst>
                  <a:ext uri="{0D108BD9-81ED-4DB2-BD59-A6C34878D82A}">
                    <a16:rowId xmlns:a16="http://schemas.microsoft.com/office/drawing/2014/main" val="3743820424"/>
                  </a:ext>
                </a:extLst>
              </a:tr>
            </a:tbl>
          </a:graphicData>
        </a:graphic>
      </p:graphicFrame>
      <p:graphicFrame>
        <p:nvGraphicFramePr>
          <p:cNvPr id="12" name="Tableau 11">
            <a:extLst>
              <a:ext uri="{FF2B5EF4-FFF2-40B4-BE49-F238E27FC236}">
                <a16:creationId xmlns:a16="http://schemas.microsoft.com/office/drawing/2014/main" id="{AFC1EC04-B1CE-762A-7B9E-8D1984CCB6E4}"/>
              </a:ext>
            </a:extLst>
          </p:cNvPr>
          <p:cNvGraphicFramePr>
            <a:graphicFrameLocks noGrp="1"/>
          </p:cNvGraphicFramePr>
          <p:nvPr>
            <p:extLst>
              <p:ext uri="{D42A27DB-BD31-4B8C-83A1-F6EECF244321}">
                <p14:modId xmlns:p14="http://schemas.microsoft.com/office/powerpoint/2010/main" val="2186034355"/>
              </p:ext>
            </p:extLst>
          </p:nvPr>
        </p:nvGraphicFramePr>
        <p:xfrm>
          <a:off x="332095" y="4640635"/>
          <a:ext cx="3029098" cy="1036690"/>
        </p:xfrm>
        <a:graphic>
          <a:graphicData uri="http://schemas.openxmlformats.org/drawingml/2006/table">
            <a:tbl>
              <a:tblPr firstRow="1" bandRow="1">
                <a:tableStyleId>{5C22544A-7EE6-4342-B048-85BDC9FD1C3A}</a:tableStyleId>
              </a:tblPr>
              <a:tblGrid>
                <a:gridCol w="3029098">
                  <a:extLst>
                    <a:ext uri="{9D8B030D-6E8A-4147-A177-3AD203B41FA5}">
                      <a16:colId xmlns:a16="http://schemas.microsoft.com/office/drawing/2014/main" val="3954471470"/>
                    </a:ext>
                  </a:extLst>
                </a:gridCol>
              </a:tblGrid>
              <a:tr h="393415">
                <a:tc>
                  <a:txBody>
                    <a:bodyPr/>
                    <a:lstStyle/>
                    <a:p>
                      <a:pPr algn="ctr"/>
                      <a:r>
                        <a:rPr lang="fr-CA" dirty="0"/>
                        <a:t>Ouvrier</a:t>
                      </a:r>
                    </a:p>
                  </a:txBody>
                  <a:tcPr/>
                </a:tc>
                <a:extLst>
                  <a:ext uri="{0D108BD9-81ED-4DB2-BD59-A6C34878D82A}">
                    <a16:rowId xmlns:a16="http://schemas.microsoft.com/office/drawing/2014/main" val="1529693734"/>
                  </a:ext>
                </a:extLst>
              </a:tr>
              <a:tr h="643275">
                <a:tc>
                  <a:txBody>
                    <a:bodyPr/>
                    <a:lstStyle/>
                    <a:p>
                      <a:endParaRPr lang="fr-CA" dirty="0"/>
                    </a:p>
                  </a:txBody>
                  <a:tcPr/>
                </a:tc>
                <a:extLst>
                  <a:ext uri="{0D108BD9-81ED-4DB2-BD59-A6C34878D82A}">
                    <a16:rowId xmlns:a16="http://schemas.microsoft.com/office/drawing/2014/main" val="3743820424"/>
                  </a:ext>
                </a:extLst>
              </a:tr>
            </a:tbl>
          </a:graphicData>
        </a:graphic>
      </p:graphicFrame>
      <p:graphicFrame>
        <p:nvGraphicFramePr>
          <p:cNvPr id="13" name="Tableau 11">
            <a:extLst>
              <a:ext uri="{FF2B5EF4-FFF2-40B4-BE49-F238E27FC236}">
                <a16:creationId xmlns:a16="http://schemas.microsoft.com/office/drawing/2014/main" id="{41D9DF6C-0BE1-099E-3927-29C8CE7DB181}"/>
              </a:ext>
            </a:extLst>
          </p:cNvPr>
          <p:cNvGraphicFramePr>
            <a:graphicFrameLocks noGrp="1"/>
          </p:cNvGraphicFramePr>
          <p:nvPr>
            <p:extLst>
              <p:ext uri="{D42A27DB-BD31-4B8C-83A1-F6EECF244321}">
                <p14:modId xmlns:p14="http://schemas.microsoft.com/office/powerpoint/2010/main" val="2210317657"/>
              </p:ext>
            </p:extLst>
          </p:nvPr>
        </p:nvGraphicFramePr>
        <p:xfrm>
          <a:off x="4457527" y="4661663"/>
          <a:ext cx="3029098" cy="1036690"/>
        </p:xfrm>
        <a:graphic>
          <a:graphicData uri="http://schemas.openxmlformats.org/drawingml/2006/table">
            <a:tbl>
              <a:tblPr firstRow="1" bandRow="1">
                <a:tableStyleId>{5C22544A-7EE6-4342-B048-85BDC9FD1C3A}</a:tableStyleId>
              </a:tblPr>
              <a:tblGrid>
                <a:gridCol w="3029098">
                  <a:extLst>
                    <a:ext uri="{9D8B030D-6E8A-4147-A177-3AD203B41FA5}">
                      <a16:colId xmlns:a16="http://schemas.microsoft.com/office/drawing/2014/main" val="3954471470"/>
                    </a:ext>
                  </a:extLst>
                </a:gridCol>
              </a:tblGrid>
              <a:tr h="393415">
                <a:tc>
                  <a:txBody>
                    <a:bodyPr/>
                    <a:lstStyle/>
                    <a:p>
                      <a:pPr algn="ctr"/>
                      <a:r>
                        <a:rPr lang="fr-CA" dirty="0"/>
                        <a:t>Cadre</a:t>
                      </a:r>
                    </a:p>
                  </a:txBody>
                  <a:tcPr/>
                </a:tc>
                <a:extLst>
                  <a:ext uri="{0D108BD9-81ED-4DB2-BD59-A6C34878D82A}">
                    <a16:rowId xmlns:a16="http://schemas.microsoft.com/office/drawing/2014/main" val="1529693734"/>
                  </a:ext>
                </a:extLst>
              </a:tr>
              <a:tr h="643275">
                <a:tc>
                  <a:txBody>
                    <a:bodyPr/>
                    <a:lstStyle/>
                    <a:p>
                      <a:endParaRPr lang="fr-CA" dirty="0"/>
                    </a:p>
                  </a:txBody>
                  <a:tcPr/>
                </a:tc>
                <a:extLst>
                  <a:ext uri="{0D108BD9-81ED-4DB2-BD59-A6C34878D82A}">
                    <a16:rowId xmlns:a16="http://schemas.microsoft.com/office/drawing/2014/main" val="3743820424"/>
                  </a:ext>
                </a:extLst>
              </a:tr>
            </a:tbl>
          </a:graphicData>
        </a:graphic>
      </p:graphicFrame>
      <p:cxnSp>
        <p:nvCxnSpPr>
          <p:cNvPr id="15" name="Connecteur droit avec flèche 14">
            <a:extLst>
              <a:ext uri="{FF2B5EF4-FFF2-40B4-BE49-F238E27FC236}">
                <a16:creationId xmlns:a16="http://schemas.microsoft.com/office/drawing/2014/main" id="{F811B024-90E9-5D21-A303-0F58FEFF30AB}"/>
              </a:ext>
            </a:extLst>
          </p:cNvPr>
          <p:cNvCxnSpPr/>
          <p:nvPr/>
        </p:nvCxnSpPr>
        <p:spPr>
          <a:xfrm flipV="1">
            <a:off x="2310776" y="4185613"/>
            <a:ext cx="687728" cy="45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E929A73E-6026-1469-EA93-F1440F767A42}"/>
              </a:ext>
            </a:extLst>
          </p:cNvPr>
          <p:cNvCxnSpPr>
            <a:cxnSpLocks/>
          </p:cNvCxnSpPr>
          <p:nvPr/>
        </p:nvCxnSpPr>
        <p:spPr>
          <a:xfrm flipH="1" flipV="1">
            <a:off x="4537708" y="4206641"/>
            <a:ext cx="616689" cy="45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CE184C0B-B4F8-6734-7094-75B4DDFA9E44}"/>
              </a:ext>
            </a:extLst>
          </p:cNvPr>
          <p:cNvSpPr txBox="1"/>
          <p:nvPr/>
        </p:nvSpPr>
        <p:spPr>
          <a:xfrm>
            <a:off x="6123656" y="2282857"/>
            <a:ext cx="6209412" cy="1200329"/>
          </a:xfrm>
          <a:prstGeom prst="rect">
            <a:avLst/>
          </a:prstGeom>
          <a:noFill/>
        </p:spPr>
        <p:txBody>
          <a:bodyPr wrap="square">
            <a:spAutoFit/>
          </a:bodyPr>
          <a:lstStyle/>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Employe</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TabEmploye</a:t>
            </a:r>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Employe</a:t>
            </a:r>
            <a:r>
              <a:rPr lang="en-US" sz="1200" b="1" dirty="0">
                <a:solidFill>
                  <a:srgbClr val="000000"/>
                </a:solidFill>
                <a:latin typeface="Consolas" panose="020B0609020204030204" pitchFamily="49" charset="0"/>
              </a:rPr>
              <a:t>[4];</a:t>
            </a:r>
          </a:p>
          <a:p>
            <a:pPr algn="l"/>
            <a:endParaRPr lang="en-US" sz="1200" b="1" dirty="0">
              <a:solidFill>
                <a:srgbClr val="000000"/>
              </a:solidFill>
              <a:latin typeface="Consolas" panose="020B0609020204030204" pitchFamily="49" charset="0"/>
            </a:endParaRPr>
          </a:p>
          <a:p>
            <a:pPr algn="l"/>
            <a:r>
              <a:rPr lang="fr-CA" sz="1200" dirty="0">
                <a:solidFill>
                  <a:srgbClr val="000000"/>
                </a:solidFill>
                <a:latin typeface="Consolas" panose="020B0609020204030204" pitchFamily="49" charset="0"/>
              </a:rPr>
              <a:t>    </a:t>
            </a:r>
            <a:r>
              <a:rPr lang="fr-CA" sz="1200" dirty="0" err="1">
                <a:solidFill>
                  <a:srgbClr val="6A3E3E"/>
                </a:solidFill>
                <a:latin typeface="Consolas" panose="020B0609020204030204" pitchFamily="49" charset="0"/>
              </a:rPr>
              <a:t>TabEmploye</a:t>
            </a:r>
            <a:r>
              <a:rPr lang="fr-CA" sz="1200" dirty="0">
                <a:solidFill>
                  <a:srgbClr val="000000"/>
                </a:solidFill>
                <a:latin typeface="Consolas" panose="020B0609020204030204" pitchFamily="49" charset="0"/>
              </a:rPr>
              <a:t>[0]=</a:t>
            </a:r>
            <a:r>
              <a:rPr lang="fr-CA" sz="1200" b="1" dirty="0">
                <a:solidFill>
                  <a:srgbClr val="7F0055"/>
                </a:solidFill>
                <a:latin typeface="Consolas" panose="020B0609020204030204" pitchFamily="49" charset="0"/>
              </a:rPr>
              <a:t>new</a:t>
            </a:r>
            <a:r>
              <a:rPr lang="fr-CA" sz="1200" b="1" dirty="0">
                <a:solidFill>
                  <a:srgbClr val="000000"/>
                </a:solidFill>
                <a:latin typeface="Consolas" panose="020B0609020204030204" pitchFamily="49" charset="0"/>
              </a:rPr>
              <a:t> Ouvrier(120,</a:t>
            </a:r>
            <a:r>
              <a:rPr lang="fr-CA" sz="1200" b="1" dirty="0">
                <a:solidFill>
                  <a:srgbClr val="2A00FF"/>
                </a:solidFill>
                <a:latin typeface="Consolas" panose="020B0609020204030204" pitchFamily="49" charset="0"/>
              </a:rPr>
              <a:t>"Roy"</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"Sébastien"</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"2000-04-02"</a:t>
            </a:r>
            <a:r>
              <a:rPr lang="fr-CA" sz="1200" b="1" dirty="0">
                <a:solidFill>
                  <a:srgbClr val="000000"/>
                </a:solidFill>
                <a:latin typeface="Consolas" panose="020B0609020204030204" pitchFamily="49" charset="0"/>
              </a:rPr>
              <a:t>,6);</a:t>
            </a:r>
          </a:p>
          <a:p>
            <a:pPr algn="l"/>
            <a:r>
              <a:rPr lang="fr-CA" sz="1200" dirty="0">
                <a:solidFill>
                  <a:srgbClr val="000000"/>
                </a:solidFill>
                <a:latin typeface="Consolas" panose="020B0609020204030204" pitchFamily="49" charset="0"/>
              </a:rPr>
              <a:t>    </a:t>
            </a:r>
            <a:r>
              <a:rPr lang="fr-CA" sz="1200" dirty="0" err="1">
                <a:solidFill>
                  <a:srgbClr val="6A3E3E"/>
                </a:solidFill>
                <a:latin typeface="Consolas" panose="020B0609020204030204" pitchFamily="49" charset="0"/>
              </a:rPr>
              <a:t>TabEmploye</a:t>
            </a:r>
            <a:r>
              <a:rPr lang="fr-CA" sz="1200" dirty="0">
                <a:solidFill>
                  <a:srgbClr val="000000"/>
                </a:solidFill>
                <a:latin typeface="Consolas" panose="020B0609020204030204" pitchFamily="49" charset="0"/>
              </a:rPr>
              <a:t>[1]=</a:t>
            </a:r>
            <a:r>
              <a:rPr lang="fr-CA" sz="1200" b="1" dirty="0">
                <a:solidFill>
                  <a:srgbClr val="7F0055"/>
                </a:solidFill>
                <a:latin typeface="Consolas" panose="020B0609020204030204" pitchFamily="49" charset="0"/>
              </a:rPr>
              <a:t>new</a:t>
            </a:r>
            <a:r>
              <a:rPr lang="fr-CA" sz="1200" b="1" dirty="0">
                <a:solidFill>
                  <a:srgbClr val="000000"/>
                </a:solidFill>
                <a:latin typeface="Consolas" panose="020B0609020204030204" pitchFamily="49" charset="0"/>
              </a:rPr>
              <a:t> Cadre(125,</a:t>
            </a:r>
            <a:r>
              <a:rPr lang="fr-CA" sz="1200" b="1" dirty="0">
                <a:solidFill>
                  <a:srgbClr val="2A00FF"/>
                </a:solidFill>
                <a:latin typeface="Consolas" panose="020B0609020204030204" pitchFamily="49" charset="0"/>
              </a:rPr>
              <a:t>"Meunier"</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"Jean"</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"1985-02-03"</a:t>
            </a:r>
            <a:r>
              <a:rPr lang="fr-CA" sz="1200" b="1" dirty="0">
                <a:solidFill>
                  <a:srgbClr val="000000"/>
                </a:solidFill>
                <a:latin typeface="Consolas" panose="020B0609020204030204" pitchFamily="49" charset="0"/>
              </a:rPr>
              <a:t>,1);</a:t>
            </a:r>
          </a:p>
          <a:p>
            <a:pPr algn="l"/>
            <a:r>
              <a:rPr lang="fr-CA" sz="1200" dirty="0">
                <a:solidFill>
                  <a:srgbClr val="000000"/>
                </a:solidFill>
                <a:latin typeface="Consolas" panose="020B0609020204030204" pitchFamily="49" charset="0"/>
              </a:rPr>
              <a:t>    </a:t>
            </a:r>
            <a:r>
              <a:rPr lang="fr-CA" sz="1200" dirty="0" err="1">
                <a:solidFill>
                  <a:srgbClr val="6A3E3E"/>
                </a:solidFill>
                <a:latin typeface="Consolas" panose="020B0609020204030204" pitchFamily="49" charset="0"/>
              </a:rPr>
              <a:t>TabEmploye</a:t>
            </a:r>
            <a:r>
              <a:rPr lang="fr-CA" sz="1200" dirty="0">
                <a:solidFill>
                  <a:srgbClr val="000000"/>
                </a:solidFill>
                <a:latin typeface="Consolas" panose="020B0609020204030204" pitchFamily="49" charset="0"/>
              </a:rPr>
              <a:t>[2]=</a:t>
            </a:r>
            <a:r>
              <a:rPr lang="fr-CA" sz="1200" b="1" dirty="0">
                <a:solidFill>
                  <a:srgbClr val="7F0055"/>
                </a:solidFill>
                <a:latin typeface="Consolas" panose="020B0609020204030204" pitchFamily="49" charset="0"/>
              </a:rPr>
              <a:t>new</a:t>
            </a:r>
            <a:r>
              <a:rPr lang="fr-CA" sz="1200" b="1" dirty="0">
                <a:solidFill>
                  <a:srgbClr val="000000"/>
                </a:solidFill>
                <a:latin typeface="Consolas" panose="020B0609020204030204" pitchFamily="49" charset="0"/>
              </a:rPr>
              <a:t> Ouvrier(150,</a:t>
            </a:r>
            <a:r>
              <a:rPr lang="fr-CA" sz="1200" b="1" dirty="0">
                <a:solidFill>
                  <a:srgbClr val="2A00FF"/>
                </a:solidFill>
                <a:latin typeface="Consolas" panose="020B0609020204030204" pitchFamily="49" charset="0"/>
              </a:rPr>
              <a:t>"Stewart"</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"Céline"</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"2002-04-02"</a:t>
            </a:r>
            <a:r>
              <a:rPr lang="fr-CA" sz="1200" b="1" dirty="0">
                <a:solidFill>
                  <a:srgbClr val="000000"/>
                </a:solidFill>
                <a:latin typeface="Consolas" panose="020B0609020204030204" pitchFamily="49" charset="0"/>
              </a:rPr>
              <a:t>,6);</a:t>
            </a:r>
          </a:p>
          <a:p>
            <a:pPr algn="l"/>
            <a:r>
              <a:rPr lang="fr-CA" sz="1200" dirty="0">
                <a:solidFill>
                  <a:srgbClr val="000000"/>
                </a:solidFill>
                <a:latin typeface="Consolas" panose="020B0609020204030204" pitchFamily="49" charset="0"/>
              </a:rPr>
              <a:t>    </a:t>
            </a:r>
            <a:r>
              <a:rPr lang="fr-CA" sz="1200" dirty="0" err="1">
                <a:solidFill>
                  <a:srgbClr val="6A3E3E"/>
                </a:solidFill>
                <a:latin typeface="Consolas" panose="020B0609020204030204" pitchFamily="49" charset="0"/>
              </a:rPr>
              <a:t>TabEmploye</a:t>
            </a:r>
            <a:r>
              <a:rPr lang="fr-CA" sz="1200" dirty="0">
                <a:solidFill>
                  <a:srgbClr val="000000"/>
                </a:solidFill>
                <a:latin typeface="Consolas" panose="020B0609020204030204" pitchFamily="49" charset="0"/>
              </a:rPr>
              <a:t>[3]=</a:t>
            </a:r>
            <a:r>
              <a:rPr lang="fr-CA" sz="1200" b="1" dirty="0">
                <a:solidFill>
                  <a:srgbClr val="7F0055"/>
                </a:solidFill>
                <a:latin typeface="Consolas" panose="020B0609020204030204" pitchFamily="49" charset="0"/>
              </a:rPr>
              <a:t>new</a:t>
            </a:r>
            <a:r>
              <a:rPr lang="fr-CA" sz="1200" b="1" dirty="0">
                <a:solidFill>
                  <a:srgbClr val="000000"/>
                </a:solidFill>
                <a:latin typeface="Consolas" panose="020B0609020204030204" pitchFamily="49" charset="0"/>
              </a:rPr>
              <a:t> Cadre(145,</a:t>
            </a:r>
            <a:r>
              <a:rPr lang="fr-CA" sz="1200" b="1" dirty="0">
                <a:solidFill>
                  <a:srgbClr val="2A00FF"/>
                </a:solidFill>
                <a:latin typeface="Consolas" panose="020B0609020204030204" pitchFamily="49" charset="0"/>
              </a:rPr>
              <a:t>"Marcotte"</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"Patrice"</a:t>
            </a:r>
            <a:r>
              <a:rPr lang="fr-CA" sz="1200" b="1" dirty="0">
                <a:solidFill>
                  <a:srgbClr val="000000"/>
                </a:solidFill>
                <a:latin typeface="Consolas" panose="020B0609020204030204" pitchFamily="49" charset="0"/>
              </a:rPr>
              <a:t>,</a:t>
            </a:r>
            <a:r>
              <a:rPr lang="fr-CA" sz="1200" b="1" dirty="0">
                <a:solidFill>
                  <a:srgbClr val="2A00FF"/>
                </a:solidFill>
                <a:latin typeface="Consolas" panose="020B0609020204030204" pitchFamily="49" charset="0"/>
              </a:rPr>
              <a:t>"1990-02-03"</a:t>
            </a:r>
            <a:r>
              <a:rPr lang="fr-CA" sz="1200" b="1" dirty="0">
                <a:solidFill>
                  <a:srgbClr val="000000"/>
                </a:solidFill>
                <a:latin typeface="Consolas" panose="020B0609020204030204" pitchFamily="49" charset="0"/>
              </a:rPr>
              <a:t>,4);</a:t>
            </a:r>
            <a:endParaRPr lang="fr-CA" sz="1200" dirty="0"/>
          </a:p>
        </p:txBody>
      </p:sp>
      <p:sp>
        <p:nvSpPr>
          <p:cNvPr id="23" name="ZoneTexte 22">
            <a:extLst>
              <a:ext uri="{FF2B5EF4-FFF2-40B4-BE49-F238E27FC236}">
                <a16:creationId xmlns:a16="http://schemas.microsoft.com/office/drawing/2014/main" id="{4412EAE8-A578-CBDE-1113-877A2F297A95}"/>
              </a:ext>
            </a:extLst>
          </p:cNvPr>
          <p:cNvSpPr txBox="1"/>
          <p:nvPr/>
        </p:nvSpPr>
        <p:spPr>
          <a:xfrm>
            <a:off x="6531053" y="3647016"/>
            <a:ext cx="6209270" cy="461665"/>
          </a:xfrm>
          <a:prstGeom prst="rect">
            <a:avLst/>
          </a:prstGeom>
          <a:noFill/>
        </p:spPr>
        <p:txBody>
          <a:bodyPr wrap="square">
            <a:spAutoFit/>
          </a:bodyPr>
          <a:lstStyle/>
          <a:p>
            <a:pPr algn="l"/>
            <a:r>
              <a:rPr lang="fr-CA" sz="1200" dirty="0">
                <a:solidFill>
                  <a:srgbClr val="000000"/>
                </a:solidFill>
                <a:latin typeface="Consolas" panose="020B0609020204030204" pitchFamily="49" charset="0"/>
              </a:rPr>
              <a:t> </a:t>
            </a:r>
            <a:r>
              <a:rPr lang="fr-CA" sz="1200" b="1" dirty="0">
                <a:solidFill>
                  <a:srgbClr val="7F0055"/>
                </a:solidFill>
                <a:latin typeface="Consolas" panose="020B0609020204030204" pitchFamily="49" charset="0"/>
              </a:rPr>
              <a:t>for</a:t>
            </a:r>
            <a:r>
              <a:rPr lang="fr-CA" sz="1200" b="1" dirty="0">
                <a:solidFill>
                  <a:srgbClr val="000000"/>
                </a:solidFill>
                <a:latin typeface="Consolas" panose="020B0609020204030204" pitchFamily="49" charset="0"/>
              </a:rPr>
              <a:t>(</a:t>
            </a:r>
            <a:r>
              <a:rPr lang="fr-CA" sz="1200" b="1" dirty="0" err="1">
                <a:solidFill>
                  <a:srgbClr val="7F0055"/>
                </a:solidFill>
                <a:latin typeface="Consolas" panose="020B0609020204030204" pitchFamily="49" charset="0"/>
              </a:rPr>
              <a:t>int</a:t>
            </a:r>
            <a:r>
              <a:rPr lang="fr-CA" sz="1200" b="1" dirty="0">
                <a:solidFill>
                  <a:srgbClr val="000000"/>
                </a:solidFill>
                <a:latin typeface="Consolas" panose="020B0609020204030204" pitchFamily="49" charset="0"/>
              </a:rPr>
              <a:t> </a:t>
            </a:r>
            <a:r>
              <a:rPr lang="fr-CA" sz="1200" b="1" dirty="0">
                <a:solidFill>
                  <a:srgbClr val="6A3E3E"/>
                </a:solidFill>
                <a:latin typeface="Consolas" panose="020B0609020204030204" pitchFamily="49" charset="0"/>
              </a:rPr>
              <a:t>i</a:t>
            </a:r>
            <a:r>
              <a:rPr lang="fr-CA" sz="1200" b="1" dirty="0">
                <a:solidFill>
                  <a:srgbClr val="000000"/>
                </a:solidFill>
                <a:latin typeface="Consolas" panose="020B0609020204030204" pitchFamily="49" charset="0"/>
              </a:rPr>
              <a:t>=0;</a:t>
            </a:r>
            <a:r>
              <a:rPr lang="fr-CA" sz="1200" b="1" dirty="0">
                <a:solidFill>
                  <a:srgbClr val="6A3E3E"/>
                </a:solidFill>
                <a:latin typeface="Consolas" panose="020B0609020204030204" pitchFamily="49" charset="0"/>
              </a:rPr>
              <a:t>i</a:t>
            </a:r>
            <a:r>
              <a:rPr lang="fr-CA" sz="1200" b="1" dirty="0">
                <a:solidFill>
                  <a:srgbClr val="000000"/>
                </a:solidFill>
                <a:latin typeface="Consolas" panose="020B0609020204030204" pitchFamily="49" charset="0"/>
              </a:rPr>
              <a:t>&lt;</a:t>
            </a:r>
            <a:r>
              <a:rPr lang="fr-CA" sz="1200" b="1" dirty="0" err="1">
                <a:solidFill>
                  <a:srgbClr val="6A3E3E"/>
                </a:solidFill>
                <a:latin typeface="Consolas" panose="020B0609020204030204" pitchFamily="49" charset="0"/>
              </a:rPr>
              <a:t>TabEmploye</a:t>
            </a:r>
            <a:r>
              <a:rPr lang="fr-CA" sz="1200" b="1" dirty="0" err="1">
                <a:solidFill>
                  <a:srgbClr val="000000"/>
                </a:solidFill>
                <a:latin typeface="Consolas" panose="020B0609020204030204" pitchFamily="49" charset="0"/>
              </a:rPr>
              <a:t>.</a:t>
            </a:r>
            <a:r>
              <a:rPr lang="fr-CA" sz="1200" b="1" dirty="0" err="1">
                <a:solidFill>
                  <a:srgbClr val="0000C0"/>
                </a:solidFill>
                <a:latin typeface="Consolas" panose="020B0609020204030204" pitchFamily="49" charset="0"/>
              </a:rPr>
              <a:t>length</a:t>
            </a:r>
            <a:r>
              <a:rPr lang="fr-CA" sz="1200" b="1" dirty="0" err="1">
                <a:solidFill>
                  <a:srgbClr val="000000"/>
                </a:solidFill>
                <a:latin typeface="Consolas" panose="020B0609020204030204" pitchFamily="49" charset="0"/>
              </a:rPr>
              <a:t>;</a:t>
            </a:r>
            <a:r>
              <a:rPr lang="fr-CA" sz="1200" b="1" dirty="0" err="1">
                <a:solidFill>
                  <a:srgbClr val="6A3E3E"/>
                </a:solidFill>
                <a:latin typeface="Consolas" panose="020B0609020204030204" pitchFamily="49" charset="0"/>
              </a:rPr>
              <a:t>i</a:t>
            </a:r>
            <a:r>
              <a:rPr lang="fr-CA" sz="1200" b="1" dirty="0">
                <a:solidFill>
                  <a:srgbClr val="000000"/>
                </a:solidFill>
                <a:latin typeface="Consolas" panose="020B0609020204030204" pitchFamily="49" charset="0"/>
              </a:rPr>
              <a:t>++)</a:t>
            </a:r>
          </a:p>
          <a:p>
            <a:pPr algn="l"/>
            <a:r>
              <a:rPr lang="fr-CA" sz="1200">
                <a:solidFill>
                  <a:srgbClr val="000000"/>
                </a:solidFill>
                <a:latin typeface="Consolas" panose="020B0609020204030204" pitchFamily="49" charset="0"/>
              </a:rPr>
              <a:t>     System</a:t>
            </a:r>
            <a:r>
              <a:rPr lang="fr-CA" sz="1200" dirty="0" err="1">
                <a:solidFill>
                  <a:srgbClr val="000000"/>
                </a:solidFill>
                <a:latin typeface="Consolas" panose="020B0609020204030204" pitchFamily="49" charset="0"/>
              </a:rPr>
              <a:t>.</a:t>
            </a:r>
            <a:r>
              <a:rPr lang="fr-CA" sz="1200" b="1" i="1" dirty="0" err="1">
                <a:solidFill>
                  <a:srgbClr val="0000C0"/>
                </a:solidFill>
                <a:latin typeface="Consolas" panose="020B0609020204030204" pitchFamily="49" charset="0"/>
              </a:rPr>
              <a:t>out</a:t>
            </a:r>
            <a:r>
              <a:rPr lang="fr-CA" sz="1200" b="1" i="1" dirty="0" err="1">
                <a:solidFill>
                  <a:srgbClr val="000000"/>
                </a:solidFill>
                <a:latin typeface="Consolas" panose="020B0609020204030204" pitchFamily="49" charset="0"/>
              </a:rPr>
              <a:t>.println</a:t>
            </a:r>
            <a:r>
              <a:rPr lang="fr-CA" sz="1200" b="1" i="1" dirty="0">
                <a:solidFill>
                  <a:srgbClr val="000000"/>
                </a:solidFill>
                <a:latin typeface="Consolas" panose="020B0609020204030204" pitchFamily="49" charset="0"/>
              </a:rPr>
              <a:t>(</a:t>
            </a:r>
            <a:r>
              <a:rPr lang="fr-CA" sz="1200" b="1" i="1" dirty="0" err="1">
                <a:solidFill>
                  <a:srgbClr val="6A3E3E"/>
                </a:solidFill>
                <a:latin typeface="Consolas" panose="020B0609020204030204" pitchFamily="49" charset="0"/>
              </a:rPr>
              <a:t>TabEmploye</a:t>
            </a:r>
            <a:r>
              <a:rPr lang="fr-CA" sz="1200" b="1" i="1" dirty="0">
                <a:solidFill>
                  <a:srgbClr val="000000"/>
                </a:solidFill>
                <a:latin typeface="Consolas" panose="020B0609020204030204" pitchFamily="49" charset="0"/>
              </a:rPr>
              <a:t>[</a:t>
            </a:r>
            <a:r>
              <a:rPr lang="fr-CA" sz="1200" b="1" i="1" dirty="0">
                <a:solidFill>
                  <a:srgbClr val="6A3E3E"/>
                </a:solidFill>
                <a:latin typeface="Consolas" panose="020B0609020204030204" pitchFamily="49" charset="0"/>
              </a:rPr>
              <a:t>i</a:t>
            </a:r>
            <a:r>
              <a:rPr lang="fr-CA" sz="1200" b="1" i="1" dirty="0">
                <a:solidFill>
                  <a:srgbClr val="000000"/>
                </a:solidFill>
                <a:latin typeface="Consolas" panose="020B0609020204030204" pitchFamily="49" charset="0"/>
              </a:rPr>
              <a:t>]);</a:t>
            </a:r>
            <a:endParaRPr lang="fr-CA" sz="1200" dirty="0"/>
          </a:p>
        </p:txBody>
      </p:sp>
    </p:spTree>
    <p:extLst>
      <p:ext uri="{BB962C8B-B14F-4D97-AF65-F5344CB8AC3E}">
        <p14:creationId xmlns:p14="http://schemas.microsoft.com/office/powerpoint/2010/main" val="407109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55AD03-81CF-4160-B31A-CDAF3DDC23E2}"/>
              </a:ext>
            </a:extLst>
          </p:cNvPr>
          <p:cNvSpPr/>
          <p:nvPr/>
        </p:nvSpPr>
        <p:spPr>
          <a:xfrm>
            <a:off x="76200" y="306562"/>
            <a:ext cx="12630150" cy="1920526"/>
          </a:xfrm>
          <a:prstGeom prst="rect">
            <a:avLst/>
          </a:prstGeom>
        </p:spPr>
        <p:txBody>
          <a:bodyPr vert="horz" lIns="91440" tIns="45720" rIns="91440" bIns="45720" rtlCol="0" anchor="ctr">
            <a:normAutofit/>
          </a:bodyPr>
          <a:lstStyle/>
          <a:p>
            <a:pPr>
              <a:lnSpc>
                <a:spcPct val="90000"/>
              </a:lnSpc>
              <a:spcBef>
                <a:spcPct val="0"/>
              </a:spcBef>
            </a:pPr>
            <a:r>
              <a:rPr lang="fr-CA" sz="3900" dirty="0">
                <a:solidFill>
                  <a:srgbClr val="0070C0"/>
                </a:solidFill>
                <a:latin typeface="arial" panose="020B0604020202020204" pitchFamily="34" charset="0"/>
                <a:ea typeface="+mj-ea"/>
                <a:cs typeface="+mj-cs"/>
              </a:rPr>
              <a:t>Polymorphisme statique (Surcharge des méthodes)</a:t>
            </a:r>
          </a:p>
          <a:p>
            <a:pPr>
              <a:lnSpc>
                <a:spcPct val="90000"/>
              </a:lnSpc>
              <a:spcBef>
                <a:spcPct val="0"/>
              </a:spcBef>
            </a:pPr>
            <a:br>
              <a:rPr lang="fr-CA" sz="4400" dirty="0">
                <a:solidFill>
                  <a:srgbClr val="0070C0"/>
                </a:solidFill>
                <a:latin typeface="arial" panose="020B0604020202020204" pitchFamily="34" charset="0"/>
                <a:ea typeface="+mj-ea"/>
                <a:cs typeface="+mj-cs"/>
              </a:rPr>
            </a:br>
            <a:endParaRPr lang="fr-CA" sz="4400" dirty="0">
              <a:solidFill>
                <a:srgbClr val="0070C0"/>
              </a:solidFill>
              <a:latin typeface="arial" panose="020B0604020202020204" pitchFamily="34" charset="0"/>
              <a:ea typeface="+mj-ea"/>
              <a:cs typeface="+mj-cs"/>
            </a:endParaRPr>
          </a:p>
        </p:txBody>
      </p:sp>
      <p:sp>
        <p:nvSpPr>
          <p:cNvPr id="5" name="Rectangle 4">
            <a:extLst>
              <a:ext uri="{FF2B5EF4-FFF2-40B4-BE49-F238E27FC236}">
                <a16:creationId xmlns:a16="http://schemas.microsoft.com/office/drawing/2014/main" id="{532789EB-180E-479C-BD05-700FA06565B3}"/>
              </a:ext>
            </a:extLst>
          </p:cNvPr>
          <p:cNvSpPr/>
          <p:nvPr/>
        </p:nvSpPr>
        <p:spPr>
          <a:xfrm>
            <a:off x="433917" y="1545553"/>
            <a:ext cx="11324166" cy="3908762"/>
          </a:xfrm>
          <a:prstGeom prst="rect">
            <a:avLst/>
          </a:prstGeom>
        </p:spPr>
        <p:txBody>
          <a:bodyPr wrap="square">
            <a:spAutoFit/>
          </a:bodyPr>
          <a:lstStyle/>
          <a:p>
            <a:pPr marL="457200" indent="-457200" algn="just">
              <a:buFont typeface="Wingdings" panose="05000000000000000000" pitchFamily="2" charset="2"/>
              <a:buChar char="Ø"/>
            </a:pPr>
            <a:r>
              <a:rPr lang="fr-CA" sz="2800" dirty="0">
                <a:latin typeface="Arial" panose="020B0604020202020204" pitchFamily="34" charset="0"/>
                <a:cs typeface="Arial" panose="020B0604020202020204" pitchFamily="34" charset="0"/>
              </a:rPr>
              <a:t>La surcharge permet au programmeur de déclarer plusieurs méthodes ou constructeurs ayant le même nom, mais ayant des paramètres différents. </a:t>
            </a:r>
          </a:p>
          <a:p>
            <a:pPr marL="457200" indent="-457200" algn="just">
              <a:buFont typeface="Wingdings" panose="05000000000000000000" pitchFamily="2" charset="2"/>
              <a:buChar char="Ø"/>
            </a:pPr>
            <a:endParaRPr lang="fr-CA"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fr-CA" sz="2800" dirty="0">
                <a:latin typeface="Arial" panose="020B0604020202020204" pitchFamily="34" charset="0"/>
                <a:cs typeface="Arial" panose="020B0604020202020204" pitchFamily="34" charset="0"/>
              </a:rPr>
              <a:t>Au moment de la génération de code, le compilateur identifie tous les appels à ces méthodes. Il les compare avec les déclarations des méthodes, et choisit la méthode à appeler en fonction de ses paramètres. </a:t>
            </a:r>
            <a:br>
              <a:rPr lang="fr-CA" sz="2400" dirty="0"/>
            </a:br>
            <a:endParaRPr lang="fr-CA"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4A12854E-3399-4176-BA42-45E8A7EE878F}"/>
              </a:ext>
            </a:extLst>
          </p:cNvPr>
          <p:cNvSpPr/>
          <p:nvPr/>
        </p:nvSpPr>
        <p:spPr>
          <a:xfrm>
            <a:off x="4074695" y="5454316"/>
            <a:ext cx="818147"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0" name="Rectangle 9">
            <a:extLst>
              <a:ext uri="{FF2B5EF4-FFF2-40B4-BE49-F238E27FC236}">
                <a16:creationId xmlns:a16="http://schemas.microsoft.com/office/drawing/2014/main" id="{9895357D-7966-4C33-A7CC-F095169057FD}"/>
              </a:ext>
            </a:extLst>
          </p:cNvPr>
          <p:cNvSpPr/>
          <p:nvPr/>
        </p:nvSpPr>
        <p:spPr>
          <a:xfrm>
            <a:off x="7299160" y="5454315"/>
            <a:ext cx="681787"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02612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55AD03-81CF-4160-B31A-CDAF3DDC23E2}"/>
              </a:ext>
            </a:extLst>
          </p:cNvPr>
          <p:cNvSpPr/>
          <p:nvPr/>
        </p:nvSpPr>
        <p:spPr>
          <a:xfrm>
            <a:off x="76200" y="306562"/>
            <a:ext cx="12115800" cy="1920526"/>
          </a:xfrm>
          <a:prstGeom prst="rect">
            <a:avLst/>
          </a:prstGeom>
        </p:spPr>
        <p:txBody>
          <a:bodyPr vert="horz" lIns="91440" tIns="45720" rIns="91440" bIns="45720" rtlCol="0" anchor="ctr">
            <a:normAutofit fontScale="92500"/>
          </a:bodyPr>
          <a:lstStyle/>
          <a:p>
            <a:pPr>
              <a:lnSpc>
                <a:spcPct val="90000"/>
              </a:lnSpc>
              <a:spcBef>
                <a:spcPct val="0"/>
              </a:spcBef>
            </a:pPr>
            <a:r>
              <a:rPr lang="fr-CA" sz="4400" dirty="0">
                <a:solidFill>
                  <a:srgbClr val="0070C0"/>
                </a:solidFill>
                <a:latin typeface="arial" panose="020B0604020202020204" pitchFamily="34" charset="0"/>
                <a:ea typeface="+mj-ea"/>
                <a:cs typeface="+mj-cs"/>
              </a:rPr>
              <a:t>Polymorphisme statique (Surcharge de méthodes)</a:t>
            </a:r>
          </a:p>
          <a:p>
            <a:pPr>
              <a:lnSpc>
                <a:spcPct val="90000"/>
              </a:lnSpc>
              <a:spcBef>
                <a:spcPct val="0"/>
              </a:spcBef>
            </a:pPr>
            <a:br>
              <a:rPr lang="fr-CA" sz="4400" dirty="0">
                <a:solidFill>
                  <a:srgbClr val="0070C0"/>
                </a:solidFill>
                <a:latin typeface="arial" panose="020B0604020202020204" pitchFamily="34" charset="0"/>
                <a:ea typeface="+mj-ea"/>
                <a:cs typeface="+mj-cs"/>
              </a:rPr>
            </a:br>
            <a:endParaRPr lang="fr-CA" sz="4400" dirty="0">
              <a:solidFill>
                <a:srgbClr val="0070C0"/>
              </a:solidFill>
              <a:latin typeface="arial" panose="020B0604020202020204" pitchFamily="34" charset="0"/>
              <a:ea typeface="+mj-ea"/>
              <a:cs typeface="+mj-cs"/>
            </a:endParaRPr>
          </a:p>
        </p:txBody>
      </p:sp>
      <p:sp>
        <p:nvSpPr>
          <p:cNvPr id="8" name="Rectangle 7">
            <a:extLst>
              <a:ext uri="{FF2B5EF4-FFF2-40B4-BE49-F238E27FC236}">
                <a16:creationId xmlns:a16="http://schemas.microsoft.com/office/drawing/2014/main" id="{4A12854E-3399-4176-BA42-45E8A7EE878F}"/>
              </a:ext>
            </a:extLst>
          </p:cNvPr>
          <p:cNvSpPr/>
          <p:nvPr/>
        </p:nvSpPr>
        <p:spPr>
          <a:xfrm>
            <a:off x="4074695" y="5454316"/>
            <a:ext cx="818147"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0" name="Rectangle 9">
            <a:extLst>
              <a:ext uri="{FF2B5EF4-FFF2-40B4-BE49-F238E27FC236}">
                <a16:creationId xmlns:a16="http://schemas.microsoft.com/office/drawing/2014/main" id="{9895357D-7966-4C33-A7CC-F095169057FD}"/>
              </a:ext>
            </a:extLst>
          </p:cNvPr>
          <p:cNvSpPr/>
          <p:nvPr/>
        </p:nvSpPr>
        <p:spPr>
          <a:xfrm>
            <a:off x="7299160" y="5454315"/>
            <a:ext cx="681787"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6" name="Image 5">
            <a:extLst>
              <a:ext uri="{FF2B5EF4-FFF2-40B4-BE49-F238E27FC236}">
                <a16:creationId xmlns:a16="http://schemas.microsoft.com/office/drawing/2014/main" id="{1CAA3CC7-870C-A37E-E19A-9B8B38DE2761}"/>
              </a:ext>
            </a:extLst>
          </p:cNvPr>
          <p:cNvPicPr>
            <a:picLocks noChangeAspect="1"/>
          </p:cNvPicPr>
          <p:nvPr/>
        </p:nvPicPr>
        <p:blipFill>
          <a:blip r:embed="rId3"/>
          <a:stretch>
            <a:fillRect/>
          </a:stretch>
        </p:blipFill>
        <p:spPr>
          <a:xfrm>
            <a:off x="466680" y="1844439"/>
            <a:ext cx="3781469" cy="4773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ZoneTexte 16">
            <a:extLst>
              <a:ext uri="{FF2B5EF4-FFF2-40B4-BE49-F238E27FC236}">
                <a16:creationId xmlns:a16="http://schemas.microsoft.com/office/drawing/2014/main" id="{8A016848-D06C-C1AB-DCE8-23FF01D3853A}"/>
              </a:ext>
            </a:extLst>
          </p:cNvPr>
          <p:cNvSpPr txBox="1"/>
          <p:nvPr/>
        </p:nvSpPr>
        <p:spPr>
          <a:xfrm>
            <a:off x="364524" y="1490269"/>
            <a:ext cx="6240162" cy="369332"/>
          </a:xfrm>
          <a:prstGeom prst="rect">
            <a:avLst/>
          </a:prstGeom>
          <a:noFill/>
        </p:spPr>
        <p:txBody>
          <a:bodyPr wrap="square">
            <a:spAutoFit/>
          </a:bodyPr>
          <a:lstStyle/>
          <a:p>
            <a:r>
              <a:rPr lang="fr-CA" b="1" dirty="0"/>
              <a:t>Exemple 1: </a:t>
            </a:r>
            <a:endParaRPr lang="fr-CA" dirty="0"/>
          </a:p>
        </p:txBody>
      </p:sp>
      <p:sp>
        <p:nvSpPr>
          <p:cNvPr id="19" name="ZoneTexte 18">
            <a:extLst>
              <a:ext uri="{FF2B5EF4-FFF2-40B4-BE49-F238E27FC236}">
                <a16:creationId xmlns:a16="http://schemas.microsoft.com/office/drawing/2014/main" id="{AF5D45B6-3AF2-D939-26CC-F662AB31BB6E}"/>
              </a:ext>
            </a:extLst>
          </p:cNvPr>
          <p:cNvSpPr txBox="1"/>
          <p:nvPr/>
        </p:nvSpPr>
        <p:spPr>
          <a:xfrm>
            <a:off x="5843281" y="4679138"/>
            <a:ext cx="5881887" cy="1938992"/>
          </a:xfrm>
          <a:prstGeom prst="rect">
            <a:avLst/>
          </a:prstGeom>
          <a:noFill/>
        </p:spPr>
        <p:txBody>
          <a:bodyPr wrap="square">
            <a:spAutoFit/>
          </a:bodyPr>
          <a:lstStyle/>
          <a:p>
            <a:pPr algn="just"/>
            <a:r>
              <a:rPr lang="fr-CA" sz="2400" b="0" i="0" dirty="0">
                <a:solidFill>
                  <a:srgbClr val="000000"/>
                </a:solidFill>
                <a:effectLst/>
                <a:latin typeface="Arial" panose="020B0604020202020204" pitchFamily="34" charset="0"/>
                <a:cs typeface="Arial" panose="020B0604020202020204" pitchFamily="34" charset="0"/>
              </a:rPr>
              <a:t>Il n'est pas possible d'avoir deux méthodes (de même nom) dont tous les paramètres sont identiques, et dont seul le type de méthode diffère. Le compilateur ne saurait pas quelle méthode employer. </a:t>
            </a:r>
            <a:endParaRPr lang="fr-CA" sz="2400" dirty="0">
              <a:latin typeface="Arial" panose="020B0604020202020204" pitchFamily="34" charset="0"/>
              <a:cs typeface="Arial" panose="020B0604020202020204" pitchFamily="34" charset="0"/>
            </a:endParaRPr>
          </a:p>
        </p:txBody>
      </p:sp>
      <p:pic>
        <p:nvPicPr>
          <p:cNvPr id="2050" name="Picture 2" descr="Front Page - East Pacific">
            <a:extLst>
              <a:ext uri="{FF2B5EF4-FFF2-40B4-BE49-F238E27FC236}">
                <a16:creationId xmlns:a16="http://schemas.microsoft.com/office/drawing/2014/main" id="{18874A30-CCA0-6265-28B4-9D3B53818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8159">
            <a:off x="5377902" y="3780916"/>
            <a:ext cx="1901551" cy="900735"/>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9C56959-8387-EFF8-7F04-C8DFD7AF7D67}"/>
              </a:ext>
            </a:extLst>
          </p:cNvPr>
          <p:cNvSpPr txBox="1"/>
          <p:nvPr/>
        </p:nvSpPr>
        <p:spPr>
          <a:xfrm>
            <a:off x="5358195" y="1490269"/>
            <a:ext cx="6041858" cy="830997"/>
          </a:xfrm>
          <a:prstGeom prst="rect">
            <a:avLst/>
          </a:prstGeom>
          <a:noFill/>
        </p:spPr>
        <p:txBody>
          <a:bodyPr wrap="square">
            <a:spAutoFit/>
          </a:bodyPr>
          <a:lstStyle/>
          <a:p>
            <a:pPr algn="just"/>
            <a:r>
              <a:rPr lang="fr-CA" sz="2400" dirty="0">
                <a:solidFill>
                  <a:srgbClr val="000000"/>
                </a:solidFill>
                <a:latin typeface="Arial" panose="020B0604020202020204" pitchFamily="34" charset="0"/>
                <a:cs typeface="Arial" panose="020B0604020202020204" pitchFamily="34" charset="0"/>
              </a:rPr>
              <a:t>Le compilateur vérifie la signature de la méthode pour la surcharge de la méthode.</a:t>
            </a:r>
          </a:p>
        </p:txBody>
      </p:sp>
    </p:spTree>
    <p:extLst>
      <p:ext uri="{BB962C8B-B14F-4D97-AF65-F5344CB8AC3E}">
        <p14:creationId xmlns:p14="http://schemas.microsoft.com/office/powerpoint/2010/main" val="288074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12854E-3399-4176-BA42-45E8A7EE878F}"/>
              </a:ext>
            </a:extLst>
          </p:cNvPr>
          <p:cNvSpPr/>
          <p:nvPr/>
        </p:nvSpPr>
        <p:spPr>
          <a:xfrm>
            <a:off x="4074695" y="5454316"/>
            <a:ext cx="818147"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0" name="Rectangle 9">
            <a:extLst>
              <a:ext uri="{FF2B5EF4-FFF2-40B4-BE49-F238E27FC236}">
                <a16:creationId xmlns:a16="http://schemas.microsoft.com/office/drawing/2014/main" id="{9895357D-7966-4C33-A7CC-F095169057FD}"/>
              </a:ext>
            </a:extLst>
          </p:cNvPr>
          <p:cNvSpPr/>
          <p:nvPr/>
        </p:nvSpPr>
        <p:spPr>
          <a:xfrm>
            <a:off x="7299160" y="5454315"/>
            <a:ext cx="681787" cy="818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9BAA8B22-FCF1-A084-E3D1-B5D1E4BCEF83}"/>
              </a:ext>
            </a:extLst>
          </p:cNvPr>
          <p:cNvSpPr txBox="1"/>
          <p:nvPr/>
        </p:nvSpPr>
        <p:spPr>
          <a:xfrm>
            <a:off x="216243" y="1359928"/>
            <a:ext cx="6240162" cy="369332"/>
          </a:xfrm>
          <a:prstGeom prst="rect">
            <a:avLst/>
          </a:prstGeom>
          <a:noFill/>
        </p:spPr>
        <p:txBody>
          <a:bodyPr wrap="square">
            <a:spAutoFit/>
          </a:bodyPr>
          <a:lstStyle/>
          <a:p>
            <a:r>
              <a:rPr lang="fr-CA" b="1" dirty="0"/>
              <a:t>Exemple 2: </a:t>
            </a:r>
            <a:endParaRPr lang="fr-CA" dirty="0"/>
          </a:p>
        </p:txBody>
      </p:sp>
      <p:pic>
        <p:nvPicPr>
          <p:cNvPr id="18" name="Image 17">
            <a:extLst>
              <a:ext uri="{FF2B5EF4-FFF2-40B4-BE49-F238E27FC236}">
                <a16:creationId xmlns:a16="http://schemas.microsoft.com/office/drawing/2014/main" id="{26DBFE58-D94A-9CE8-76E8-4967A84A447A}"/>
              </a:ext>
            </a:extLst>
          </p:cNvPr>
          <p:cNvPicPr>
            <a:picLocks noChangeAspect="1"/>
          </p:cNvPicPr>
          <p:nvPr/>
        </p:nvPicPr>
        <p:blipFill>
          <a:blip r:embed="rId3"/>
          <a:stretch>
            <a:fillRect/>
          </a:stretch>
        </p:blipFill>
        <p:spPr>
          <a:xfrm>
            <a:off x="870074" y="2144450"/>
            <a:ext cx="5137740" cy="1691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Image 19">
            <a:extLst>
              <a:ext uri="{FF2B5EF4-FFF2-40B4-BE49-F238E27FC236}">
                <a16:creationId xmlns:a16="http://schemas.microsoft.com/office/drawing/2014/main" id="{7AA464CA-F123-BD04-6FC2-B32FAAD761F6}"/>
              </a:ext>
            </a:extLst>
          </p:cNvPr>
          <p:cNvPicPr>
            <a:picLocks noChangeAspect="1"/>
          </p:cNvPicPr>
          <p:nvPr/>
        </p:nvPicPr>
        <p:blipFill>
          <a:blip r:embed="rId4"/>
          <a:stretch>
            <a:fillRect/>
          </a:stretch>
        </p:blipFill>
        <p:spPr>
          <a:xfrm>
            <a:off x="883440" y="4019275"/>
            <a:ext cx="5124374" cy="1691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Image 21">
            <a:extLst>
              <a:ext uri="{FF2B5EF4-FFF2-40B4-BE49-F238E27FC236}">
                <a16:creationId xmlns:a16="http://schemas.microsoft.com/office/drawing/2014/main" id="{89C9E137-3B52-8DC1-E66C-D2490B2112FB}"/>
              </a:ext>
            </a:extLst>
          </p:cNvPr>
          <p:cNvPicPr>
            <a:picLocks noChangeAspect="1"/>
          </p:cNvPicPr>
          <p:nvPr/>
        </p:nvPicPr>
        <p:blipFill>
          <a:blip r:embed="rId5"/>
          <a:stretch>
            <a:fillRect/>
          </a:stretch>
        </p:blipFill>
        <p:spPr>
          <a:xfrm>
            <a:off x="6722329" y="2144450"/>
            <a:ext cx="4755155" cy="3566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Rectangle 24">
            <a:extLst>
              <a:ext uri="{FF2B5EF4-FFF2-40B4-BE49-F238E27FC236}">
                <a16:creationId xmlns:a16="http://schemas.microsoft.com/office/drawing/2014/main" id="{2389FB6B-E293-412A-65F9-107832D9BFA0}"/>
              </a:ext>
            </a:extLst>
          </p:cNvPr>
          <p:cNvSpPr/>
          <p:nvPr/>
        </p:nvSpPr>
        <p:spPr>
          <a:xfrm>
            <a:off x="76200" y="306562"/>
            <a:ext cx="12115800" cy="1920526"/>
          </a:xfrm>
          <a:prstGeom prst="rect">
            <a:avLst/>
          </a:prstGeom>
        </p:spPr>
        <p:txBody>
          <a:bodyPr vert="horz" lIns="91440" tIns="45720" rIns="91440" bIns="45720" rtlCol="0" anchor="ctr">
            <a:normAutofit fontScale="92500"/>
          </a:bodyPr>
          <a:lstStyle/>
          <a:p>
            <a:pPr>
              <a:lnSpc>
                <a:spcPct val="90000"/>
              </a:lnSpc>
              <a:spcBef>
                <a:spcPct val="0"/>
              </a:spcBef>
            </a:pPr>
            <a:r>
              <a:rPr lang="fr-CA" sz="4400" dirty="0">
                <a:solidFill>
                  <a:srgbClr val="0070C0"/>
                </a:solidFill>
                <a:latin typeface="arial" panose="020B0604020202020204" pitchFamily="34" charset="0"/>
                <a:ea typeface="+mj-ea"/>
                <a:cs typeface="+mj-cs"/>
              </a:rPr>
              <a:t>Polymorphisme statique (Surcharge des méthodes)</a:t>
            </a:r>
          </a:p>
          <a:p>
            <a:pPr>
              <a:lnSpc>
                <a:spcPct val="90000"/>
              </a:lnSpc>
              <a:spcBef>
                <a:spcPct val="0"/>
              </a:spcBef>
            </a:pPr>
            <a:br>
              <a:rPr lang="fr-CA" sz="4400" dirty="0">
                <a:solidFill>
                  <a:srgbClr val="0070C0"/>
                </a:solidFill>
                <a:latin typeface="arial" panose="020B0604020202020204" pitchFamily="34" charset="0"/>
                <a:ea typeface="+mj-ea"/>
                <a:cs typeface="+mj-cs"/>
              </a:rPr>
            </a:br>
            <a:endParaRPr lang="fr-CA" sz="4400" dirty="0">
              <a:solidFill>
                <a:srgbClr val="0070C0"/>
              </a:solidFill>
              <a:latin typeface="arial" panose="020B0604020202020204" pitchFamily="34" charset="0"/>
              <a:ea typeface="+mj-ea"/>
              <a:cs typeface="+mj-cs"/>
            </a:endParaRPr>
          </a:p>
        </p:txBody>
      </p:sp>
    </p:spTree>
    <p:extLst>
      <p:ext uri="{BB962C8B-B14F-4D97-AF65-F5344CB8AC3E}">
        <p14:creationId xmlns:p14="http://schemas.microsoft.com/office/powerpoint/2010/main" val="2794013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8058</TotalTime>
  <Words>415</Words>
  <Application>Microsoft Office PowerPoint</Application>
  <PresentationFormat>Grand écran</PresentationFormat>
  <Paragraphs>61</Paragraphs>
  <Slides>8</Slides>
  <Notes>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Arial</vt:lpstr>
      <vt:lpstr>Calibri</vt:lpstr>
      <vt:lpstr>Calibri Light</vt:lpstr>
      <vt:lpstr>Candara</vt:lpstr>
      <vt:lpstr>Consolas</vt:lpstr>
      <vt:lpstr>F16</vt:lpstr>
      <vt:lpstr>Tahoma</vt:lpstr>
      <vt:lpstr>Wingdings</vt:lpstr>
      <vt:lpstr>Office Theme</vt:lpstr>
      <vt:lpstr>Polymorphisme     </vt:lpstr>
      <vt:lpstr>Présentation PowerPoint</vt:lpstr>
      <vt:lpstr>Présentation PowerPoint</vt:lpstr>
      <vt:lpstr>Présentation PowerPoint</vt:lpstr>
      <vt:lpstr>Tableau polymorphique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   Aymen Khlif  Ph.D  informatique</dc:title>
  <dc:creator>ADMIN</dc:creator>
  <cp:lastModifiedBy>Khlif, Aymen</cp:lastModifiedBy>
  <cp:revision>236</cp:revision>
  <dcterms:created xsi:type="dcterms:W3CDTF">2019-03-12T22:59:28Z</dcterms:created>
  <dcterms:modified xsi:type="dcterms:W3CDTF">2022-10-07T14:59:33Z</dcterms:modified>
</cp:coreProperties>
</file>