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1" r:id="rId2"/>
    <p:sldId id="284" r:id="rId3"/>
    <p:sldId id="285" r:id="rId4"/>
    <p:sldId id="282" r:id="rId5"/>
    <p:sldId id="283" r:id="rId6"/>
    <p:sldId id="257" r:id="rId7"/>
    <p:sldId id="258" r:id="rId8"/>
    <p:sldId id="259" r:id="rId9"/>
    <p:sldId id="261" r:id="rId10"/>
    <p:sldId id="266" r:id="rId11"/>
    <p:sldId id="265" r:id="rId12"/>
    <p:sldId id="264" r:id="rId13"/>
    <p:sldId id="281" r:id="rId14"/>
  </p:sldIdLst>
  <p:sldSz cx="4610100" cy="3460750"/>
  <p:notesSz cx="4610100" cy="34607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98" autoAdjust="0"/>
  </p:normalViewPr>
  <p:slideViewPr>
    <p:cSldViewPr>
      <p:cViewPr varScale="1">
        <p:scale>
          <a:sx n="164" d="100"/>
          <a:sy n="164" d="100"/>
        </p:scale>
        <p:origin x="2472"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8BD8110-2520-4C26-BBD1-40116E2AEE1B}" type="datetimeFigureOut">
              <a:rPr lang="fr-CA" smtClean="0"/>
              <a:t>2023-07-12</a:t>
            </a:fld>
            <a:endParaRPr lang="fr-CA"/>
          </a:p>
        </p:txBody>
      </p:sp>
      <p:sp>
        <p:nvSpPr>
          <p:cNvPr id="4" name="Espace réservé de l'image des diapositives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FB3AB85-FC8E-4724-A1AE-CB365DBF04D0}" type="slidenum">
              <a:rPr lang="fr-CA" smtClean="0"/>
              <a:t>‹N°›</a:t>
            </a:fld>
            <a:endParaRPr lang="fr-CA"/>
          </a:p>
        </p:txBody>
      </p:sp>
    </p:spTree>
    <p:extLst>
      <p:ext uri="{BB962C8B-B14F-4D97-AF65-F5344CB8AC3E}">
        <p14:creationId xmlns:p14="http://schemas.microsoft.com/office/powerpoint/2010/main" val="149177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1</a:t>
            </a:fld>
            <a:endParaRPr lang="fr-CA"/>
          </a:p>
        </p:txBody>
      </p:sp>
    </p:spTree>
    <p:extLst>
      <p:ext uri="{BB962C8B-B14F-4D97-AF65-F5344CB8AC3E}">
        <p14:creationId xmlns:p14="http://schemas.microsoft.com/office/powerpoint/2010/main" val="418196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2FB3AB85-FC8E-4724-A1AE-CB365DBF04D0}" type="slidenum">
              <a:rPr lang="fr-CA" smtClean="0"/>
              <a:t>2</a:t>
            </a:fld>
            <a:endParaRPr lang="fr-CA"/>
          </a:p>
        </p:txBody>
      </p:sp>
    </p:spTree>
    <p:extLst>
      <p:ext uri="{BB962C8B-B14F-4D97-AF65-F5344CB8AC3E}">
        <p14:creationId xmlns:p14="http://schemas.microsoft.com/office/powerpoint/2010/main" val="241646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2FB3AB85-FC8E-4724-A1AE-CB365DBF04D0}" type="slidenum">
              <a:rPr lang="fr-CA" smtClean="0"/>
              <a:t>4</a:t>
            </a:fld>
            <a:endParaRPr lang="fr-CA"/>
          </a:p>
        </p:txBody>
      </p:sp>
    </p:spTree>
    <p:extLst>
      <p:ext uri="{BB962C8B-B14F-4D97-AF65-F5344CB8AC3E}">
        <p14:creationId xmlns:p14="http://schemas.microsoft.com/office/powerpoint/2010/main" val="5868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238BCF1-3011-46DC-AD1E-BD0798AC9BF3}" type="datetime1">
              <a:rPr lang="en-US" smtClean="0"/>
              <a:t>7/12/2023</a:t>
            </a:fld>
            <a:endParaRPr lang="en-US"/>
          </a:p>
        </p:txBody>
      </p:sp>
      <p:sp>
        <p:nvSpPr>
          <p:cNvPr id="6" name="Holder 6"/>
          <p:cNvSpPr>
            <a:spLocks noGrp="1"/>
          </p:cNvSpPr>
          <p:nvPr>
            <p:ph type="sldNum" sz="quarter" idx="7"/>
          </p:nvPr>
        </p:nvSpPr>
        <p:spPr/>
        <p:txBody>
          <a:bodyPr lIns="0" tIns="0" rIns="0" bIns="0"/>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p:txBody>
          <a:bodyPr lIns="0" tIns="0" rIns="0" bIns="0"/>
          <a:lstStyle>
            <a:lvl1pPr>
              <a:defRPr sz="600" b="1" i="0">
                <a:solidFill>
                  <a:srgbClr val="007021"/>
                </a:solidFill>
                <a:latin typeface="LM Mono Light 10"/>
                <a:cs typeface="LM Mono Light 1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7215E04-BD45-4D8E-B29C-CF57C8D513E1}" type="datetime1">
              <a:rPr lang="en-US" smtClean="0"/>
              <a:t>7/12/2023</a:t>
            </a:fld>
            <a:endParaRPr lang="en-US"/>
          </a:p>
        </p:txBody>
      </p:sp>
      <p:sp>
        <p:nvSpPr>
          <p:cNvPr id="6" name="Holder 6"/>
          <p:cNvSpPr>
            <a:spLocks noGrp="1"/>
          </p:cNvSpPr>
          <p:nvPr>
            <p:ph type="sldNum" sz="quarter" idx="7"/>
          </p:nvPr>
        </p:nvSpPr>
        <p:spPr/>
        <p:txBody>
          <a:bodyPr lIns="0" tIns="0" rIns="0" bIns="0"/>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C7CED22-8805-47A2-800D-11F9EE94B54B}" type="datetime1">
              <a:rPr lang="en-US" smtClean="0"/>
              <a:t>7/12/2023</a:t>
            </a:fld>
            <a:endParaRPr lang="en-US"/>
          </a:p>
        </p:txBody>
      </p:sp>
      <p:sp>
        <p:nvSpPr>
          <p:cNvPr id="7" name="Holder 7"/>
          <p:cNvSpPr>
            <a:spLocks noGrp="1"/>
          </p:cNvSpPr>
          <p:nvPr>
            <p:ph type="sldNum" sz="quarter" idx="7"/>
          </p:nvPr>
        </p:nvSpPr>
        <p:spPr/>
        <p:txBody>
          <a:bodyPr lIns="0" tIns="0" rIns="0" bIns="0"/>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79088C1-A966-441D-A845-2300EE635E89}" type="datetime1">
              <a:rPr lang="en-US" smtClean="0"/>
              <a:t>7/12/2023</a:t>
            </a:fld>
            <a:endParaRPr lang="en-US"/>
          </a:p>
        </p:txBody>
      </p:sp>
      <p:sp>
        <p:nvSpPr>
          <p:cNvPr id="5" name="Holder 5"/>
          <p:cNvSpPr>
            <a:spLocks noGrp="1"/>
          </p:cNvSpPr>
          <p:nvPr>
            <p:ph type="sldNum" sz="quarter" idx="7"/>
          </p:nvPr>
        </p:nvSpPr>
        <p:spPr/>
        <p:txBody>
          <a:bodyPr lIns="0" tIns="0" rIns="0" bIns="0"/>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8CAC45E-9785-4F84-A334-E2015683088F}" type="datetime1">
              <a:rPr lang="en-US" smtClean="0"/>
              <a:t>7/12/2023</a:t>
            </a:fld>
            <a:endParaRPr lang="en-US"/>
          </a:p>
        </p:txBody>
      </p:sp>
      <p:sp>
        <p:nvSpPr>
          <p:cNvPr id="4" name="Holder 4"/>
          <p:cNvSpPr>
            <a:spLocks noGrp="1"/>
          </p:cNvSpPr>
          <p:nvPr>
            <p:ph type="sldNum" sz="quarter" idx="7"/>
          </p:nvPr>
        </p:nvSpPr>
        <p:spPr/>
        <p:txBody>
          <a:bodyPr lIns="0" tIns="0" rIns="0" bIns="0"/>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72527"/>
            <a:ext cx="1570989" cy="244475"/>
          </a:xfrm>
          <a:prstGeom prst="rect">
            <a:avLst/>
          </a:prstGeom>
        </p:spPr>
        <p:txBody>
          <a:bodyPr wrap="square" lIns="0" tIns="0" rIns="0" bIns="0">
            <a:spAutoFit/>
          </a:bodyPr>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a:xfrm>
            <a:off x="261747" y="920361"/>
            <a:ext cx="4086605" cy="1622425"/>
          </a:xfrm>
          <a:prstGeom prst="rect">
            <a:avLst/>
          </a:prstGeom>
        </p:spPr>
        <p:txBody>
          <a:bodyPr wrap="square" lIns="0" tIns="0" rIns="0" bIns="0">
            <a:spAutoFit/>
          </a:bodyPr>
          <a:lstStyle>
            <a:lvl1pPr>
              <a:defRPr sz="600" b="1" i="0">
                <a:solidFill>
                  <a:srgbClr val="007021"/>
                </a:solidFill>
                <a:latin typeface="LM Mono Light 10"/>
                <a:cs typeface="LM Mono Light 10"/>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6E648BFC-25EB-4AD8-AA4F-76F3FBEF8D09}" type="datetime1">
              <a:rPr lang="en-US" smtClean="0"/>
              <a:t>7/12/2023</a:t>
            </a:fld>
            <a:endParaRPr lang="en-US"/>
          </a:p>
        </p:txBody>
      </p:sp>
      <p:sp>
        <p:nvSpPr>
          <p:cNvPr id="6" name="Holder 6"/>
          <p:cNvSpPr>
            <a:spLocks noGrp="1"/>
          </p:cNvSpPr>
          <p:nvPr>
            <p:ph type="sldNum" sz="quarter" idx="7"/>
          </p:nvPr>
        </p:nvSpPr>
        <p:spPr>
          <a:xfrm>
            <a:off x="4260697" y="3311408"/>
            <a:ext cx="279400" cy="137160"/>
          </a:xfrm>
          <a:prstGeom prst="rect">
            <a:avLst/>
          </a:prstGeom>
        </p:spPr>
        <p:txBody>
          <a:bodyPr wrap="square" lIns="0" tIns="0" rIns="0" bIns="0">
            <a:spAutoFit/>
          </a:bodyPr>
          <a:lstStyle>
            <a:lvl1pPr>
              <a:defRPr sz="600" b="0" i="0">
                <a:solidFill>
                  <a:srgbClr val="262685"/>
                </a:solidFill>
                <a:latin typeface="LM Sans 8"/>
                <a:cs typeface="LM Sans 8"/>
              </a:defRPr>
            </a:lvl1pPr>
          </a:lstStyle>
          <a:p>
            <a:pPr marL="38100">
              <a:lnSpc>
                <a:spcPct val="100000"/>
              </a:lnSpc>
              <a:spcBef>
                <a:spcPts val="190"/>
              </a:spcBef>
            </a:pPr>
            <a:fld id="{81D60167-4931-47E6-BA6A-407CBD079E47}" type="slidenum">
              <a:rPr spc="-5" dirty="0"/>
              <a:t>‹N°›</a:t>
            </a:fld>
            <a:r>
              <a:rPr spc="-140" dirty="0"/>
              <a:t> </a:t>
            </a:r>
            <a:r>
              <a:rPr spc="-5" dirty="0"/>
              <a:t>/</a:t>
            </a:r>
            <a:r>
              <a:rPr spc="-135" dirty="0"/>
              <a:t> </a:t>
            </a:r>
            <a:r>
              <a:rPr spc="-5" dirty="0"/>
              <a:t>33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nit.org/junit5/docs/current/api/index.html" TargetMode="External"/><Relationship Id="rId2" Type="http://schemas.openxmlformats.org/officeDocument/2006/relationships/hyperlink" Target="https://junit.org/"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text on a black background&#10;&#10;Description automatically generated">
            <a:extLst>
              <a:ext uri="{FF2B5EF4-FFF2-40B4-BE49-F238E27FC236}">
                <a16:creationId xmlns:a16="http://schemas.microsoft.com/office/drawing/2014/main" id="{3883C9F2-0AE4-4ABD-8498-F1B7F747C5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 b="928"/>
          <a:stretch/>
        </p:blipFill>
        <p:spPr>
          <a:xfrm>
            <a:off x="2791272" y="433789"/>
            <a:ext cx="1818829" cy="946003"/>
          </a:xfrm>
          <a:custGeom>
            <a:avLst/>
            <a:gdLst>
              <a:gd name="connsiteX0" fmla="*/ 1159248 w 4810125"/>
              <a:gd name="connsiteY0" fmla="*/ 0 h 2501837"/>
              <a:gd name="connsiteX1" fmla="*/ 4810125 w 4810125"/>
              <a:gd name="connsiteY1" fmla="*/ 0 h 2501837"/>
              <a:gd name="connsiteX2" fmla="*/ 4810125 w 4810125"/>
              <a:gd name="connsiteY2" fmla="*/ 2501837 h 2501837"/>
              <a:gd name="connsiteX3" fmla="*/ 0 w 4810125"/>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4810125" h="2501837">
                <a:moveTo>
                  <a:pt x="1159248" y="0"/>
                </a:moveTo>
                <a:lnTo>
                  <a:pt x="4810125" y="0"/>
                </a:lnTo>
                <a:lnTo>
                  <a:pt x="4810125" y="2501837"/>
                </a:lnTo>
                <a:lnTo>
                  <a:pt x="0" y="2501837"/>
                </a:lnTo>
                <a:close/>
              </a:path>
            </a:pathLst>
          </a:custGeom>
        </p:spPr>
      </p:pic>
      <p:pic>
        <p:nvPicPr>
          <p:cNvPr id="6" name="Picture 5" descr="A close up of a screen&#10;&#10;Description automatically generated">
            <a:extLst>
              <a:ext uri="{FF2B5EF4-FFF2-40B4-BE49-F238E27FC236}">
                <a16:creationId xmlns:a16="http://schemas.microsoft.com/office/drawing/2014/main" id="{98307F1E-A224-4A2D-B329-0E5754CCCA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852" r="-2" b="5849"/>
          <a:stretch/>
        </p:blipFill>
        <p:spPr>
          <a:xfrm>
            <a:off x="1" y="1439631"/>
            <a:ext cx="2693204" cy="1587335"/>
          </a:xfrm>
          <a:custGeom>
            <a:avLst/>
            <a:gdLst>
              <a:gd name="connsiteX0" fmla="*/ 0 w 7122523"/>
              <a:gd name="connsiteY0" fmla="*/ 0 h 4197911"/>
              <a:gd name="connsiteX1" fmla="*/ 7122523 w 7122523"/>
              <a:gd name="connsiteY1" fmla="*/ 0 h 4197911"/>
              <a:gd name="connsiteX2" fmla="*/ 5177382 w 7122523"/>
              <a:gd name="connsiteY2" fmla="*/ 4197911 h 4197911"/>
              <a:gd name="connsiteX3" fmla="*/ 5171159 w 7122523"/>
              <a:gd name="connsiteY3" fmla="*/ 4197911 h 4197911"/>
              <a:gd name="connsiteX4" fmla="*/ 3981368 w 7122523"/>
              <a:gd name="connsiteY4" fmla="*/ 4197911 h 4197911"/>
              <a:gd name="connsiteX5" fmla="*/ 2331323 w 7122523"/>
              <a:gd name="connsiteY5" fmla="*/ 4197911 h 4197911"/>
              <a:gd name="connsiteX6" fmla="*/ 0 w 7122523"/>
              <a:gd name="connsiteY6"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2523" h="4197911">
                <a:moveTo>
                  <a:pt x="0" y="0"/>
                </a:moveTo>
                <a:lnTo>
                  <a:pt x="7122523" y="0"/>
                </a:lnTo>
                <a:lnTo>
                  <a:pt x="5177382" y="4197911"/>
                </a:lnTo>
                <a:lnTo>
                  <a:pt x="5171159" y="4197911"/>
                </a:lnTo>
                <a:lnTo>
                  <a:pt x="3981368" y="4197911"/>
                </a:lnTo>
                <a:lnTo>
                  <a:pt x="2331323" y="4197911"/>
                </a:lnTo>
                <a:lnTo>
                  <a:pt x="0" y="4197911"/>
                </a:lnTo>
                <a:close/>
              </a:path>
            </a:pathLst>
          </a:custGeom>
        </p:spPr>
      </p:pic>
      <p:sp>
        <p:nvSpPr>
          <p:cNvPr id="2" name="Title 1">
            <a:extLst>
              <a:ext uri="{FF2B5EF4-FFF2-40B4-BE49-F238E27FC236}">
                <a16:creationId xmlns:a16="http://schemas.microsoft.com/office/drawing/2014/main" id="{E87EC382-DEF6-48CE-AA62-FDC3849C3C6B}"/>
              </a:ext>
            </a:extLst>
          </p:cNvPr>
          <p:cNvSpPr>
            <a:spLocks noGrp="1"/>
          </p:cNvSpPr>
          <p:nvPr>
            <p:ph type="title"/>
          </p:nvPr>
        </p:nvSpPr>
        <p:spPr>
          <a:xfrm>
            <a:off x="2633939" y="1937605"/>
            <a:ext cx="1889624" cy="479827"/>
          </a:xfrm>
        </p:spPr>
        <p:txBody>
          <a:bodyPr vert="horz" wrap="square" lIns="34576" tIns="17288" rIns="34576" bIns="17288" rtlCol="0" anchor="t">
            <a:normAutofit fontScale="90000"/>
          </a:bodyPr>
          <a:lstStyle/>
          <a:p>
            <a:pPr algn="ctr"/>
            <a:r>
              <a:rPr lang="fr-CA" sz="1512" b="1" dirty="0"/>
              <a:t>Tests unitaires en Java</a:t>
            </a:r>
            <a:br>
              <a:rPr lang="fr-CA" sz="1512" b="1" dirty="0"/>
            </a:br>
            <a:r>
              <a:rPr lang="fr-CA" sz="1512" b="1" dirty="0"/>
              <a:t>Application avec Junit 5</a:t>
            </a:r>
            <a:br>
              <a:rPr lang="fr-CA" sz="1512" b="1" dirty="0"/>
            </a:br>
            <a:endParaRPr lang="en-US" sz="1512" b="1" kern="1200" dirty="0"/>
          </a:p>
        </p:txBody>
      </p:sp>
      <p:pic>
        <p:nvPicPr>
          <p:cNvPr id="22" name="Picture 21" descr="A close up of a logo&#10;&#10;Description automatically generated">
            <a:extLst>
              <a:ext uri="{FF2B5EF4-FFF2-40B4-BE49-F238E27FC236}">
                <a16:creationId xmlns:a16="http://schemas.microsoft.com/office/drawing/2014/main" id="{CE85B71D-D991-41B5-B72D-9B710AD9C7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832" y="601465"/>
            <a:ext cx="745540" cy="745540"/>
          </a:xfrm>
          <a:prstGeom prst="rect">
            <a:avLst/>
          </a:prstGeom>
        </p:spPr>
      </p:pic>
      <p:sp>
        <p:nvSpPr>
          <p:cNvPr id="23" name="Rectangle 22">
            <a:extLst>
              <a:ext uri="{FF2B5EF4-FFF2-40B4-BE49-F238E27FC236}">
                <a16:creationId xmlns:a16="http://schemas.microsoft.com/office/drawing/2014/main" id="{AC1FBC57-2C13-44BB-8AC4-4310963E2913}"/>
              </a:ext>
            </a:extLst>
          </p:cNvPr>
          <p:cNvSpPr/>
          <p:nvPr/>
        </p:nvSpPr>
        <p:spPr>
          <a:xfrm>
            <a:off x="3085296" y="2703659"/>
            <a:ext cx="1098378" cy="197105"/>
          </a:xfrm>
          <a:prstGeom prst="rect">
            <a:avLst/>
          </a:prstGeom>
        </p:spPr>
        <p:txBody>
          <a:bodyPr wrap="none">
            <a:spAutoFit/>
          </a:bodyPr>
          <a:lstStyle/>
          <a:p>
            <a:r>
              <a:rPr lang="fr-CA" sz="681" dirty="0">
                <a:solidFill>
                  <a:schemeClr val="bg1"/>
                </a:solidFill>
                <a:latin typeface="Times New Roman" panose="02020603050405020304" pitchFamily="18" charset="0"/>
              </a:rPr>
              <a:t>  aymen.khlif@bdeb.qc.ca</a:t>
            </a:r>
            <a:endParaRPr lang="fr-CA" sz="681" dirty="0">
              <a:solidFill>
                <a:schemeClr val="bg1"/>
              </a:solidFill>
            </a:endParaRPr>
          </a:p>
        </p:txBody>
      </p:sp>
    </p:spTree>
    <p:extLst>
      <p:ext uri="{BB962C8B-B14F-4D97-AF65-F5344CB8AC3E}">
        <p14:creationId xmlns:p14="http://schemas.microsoft.com/office/powerpoint/2010/main" val="28554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99235" cy="232756"/>
          </a:xfrm>
          <a:prstGeom prst="rect">
            <a:avLst/>
          </a:prstGeom>
        </p:spPr>
        <p:txBody>
          <a:bodyPr vert="horz" wrap="square" lIns="0" tIns="17145" rIns="0" bIns="0" rtlCol="0">
            <a:spAutoFit/>
          </a:bodyPr>
          <a:lstStyle/>
          <a:p>
            <a:pPr marL="12700">
              <a:lnSpc>
                <a:spcPct val="100000"/>
              </a:lnSpc>
              <a:spcBef>
                <a:spcPts val="135"/>
              </a:spcBef>
            </a:pPr>
            <a:r>
              <a:rPr spc="10" dirty="0"/>
              <a:t>La </a:t>
            </a:r>
            <a:r>
              <a:rPr spc="10" dirty="0" err="1"/>
              <a:t>classe</a:t>
            </a:r>
            <a:r>
              <a:rPr spc="-15" dirty="0"/>
              <a:t> </a:t>
            </a:r>
            <a:r>
              <a:rPr lang="fr-CA" spc="10" dirty="0" err="1"/>
              <a:t>Assert</a:t>
            </a:r>
            <a:endParaRPr spc="10" dirty="0"/>
          </a:p>
        </p:txBody>
      </p:sp>
      <p:sp>
        <p:nvSpPr>
          <p:cNvPr id="3" name="object 3"/>
          <p:cNvSpPr txBox="1"/>
          <p:nvPr/>
        </p:nvSpPr>
        <p:spPr>
          <a:xfrm>
            <a:off x="215900" y="434975"/>
            <a:ext cx="4527550" cy="902235"/>
          </a:xfrm>
          <a:prstGeom prst="rect">
            <a:avLst/>
          </a:prstGeom>
        </p:spPr>
        <p:txBody>
          <a:bodyPr vert="horz" wrap="square" lIns="0" tIns="12065" rIns="0" bIns="0" rtlCol="0">
            <a:spAutoFit/>
          </a:bodyPr>
          <a:lstStyle/>
          <a:p>
            <a:pPr marL="25400" marR="293370">
              <a:lnSpc>
                <a:spcPts val="1350"/>
              </a:lnSpc>
              <a:spcBef>
                <a:spcPts val="15"/>
              </a:spcBef>
            </a:pPr>
            <a:r>
              <a:rPr lang="fr-CA" sz="1100" spc="-5" dirty="0">
                <a:latin typeface="LM Sans 10"/>
                <a:cs typeface="LM Sans 10"/>
              </a:rPr>
              <a:t>Contient </a:t>
            </a:r>
            <a:r>
              <a:rPr lang="fr-CA" sz="1100" spc="-5">
                <a:latin typeface="LM Sans 10"/>
                <a:cs typeface="LM Sans 10"/>
              </a:rPr>
              <a:t>un </a:t>
            </a:r>
            <a:r>
              <a:rPr sz="1100" spc="-5">
                <a:latin typeface="LM Sans 10"/>
                <a:cs typeface="LM Sans 10"/>
              </a:rPr>
              <a:t>ensemble </a:t>
            </a:r>
            <a:r>
              <a:rPr sz="1100" spc="-10" dirty="0">
                <a:latin typeface="LM Sans 10"/>
                <a:cs typeface="LM Sans 10"/>
              </a:rPr>
              <a:t>de </a:t>
            </a:r>
            <a:r>
              <a:rPr sz="1100" spc="-5" dirty="0">
                <a:latin typeface="LM Sans 10"/>
                <a:cs typeface="LM Sans 10"/>
              </a:rPr>
              <a:t>méthodes statiques </a:t>
            </a:r>
            <a:r>
              <a:rPr sz="1100" spc="-10" dirty="0">
                <a:latin typeface="LM Sans 10"/>
                <a:cs typeface="LM Sans 10"/>
              </a:rPr>
              <a:t>aidant </a:t>
            </a:r>
            <a:r>
              <a:rPr sz="1100" spc="-5" dirty="0">
                <a:latin typeface="LM Sans 10"/>
                <a:cs typeface="LM Sans 10"/>
              </a:rPr>
              <a:t>à écrire </a:t>
            </a:r>
            <a:r>
              <a:rPr sz="1100" spc="-10" dirty="0">
                <a:latin typeface="LM Sans 10"/>
                <a:cs typeface="LM Sans 10"/>
              </a:rPr>
              <a:t>des </a:t>
            </a:r>
            <a:r>
              <a:rPr sz="1100" spc="-5" dirty="0">
                <a:latin typeface="LM Sans 10"/>
                <a:cs typeface="LM Sans 10"/>
              </a:rPr>
              <a:t>tests.</a:t>
            </a:r>
            <a:endParaRPr lang="fr-CA" sz="1100" spc="-5" dirty="0">
              <a:latin typeface="LM Sans 10"/>
              <a:cs typeface="LM Sans 10"/>
            </a:endParaRPr>
          </a:p>
          <a:p>
            <a:pPr marL="25400" marR="293370">
              <a:lnSpc>
                <a:spcPts val="1350"/>
              </a:lnSpc>
              <a:spcBef>
                <a:spcPts val="15"/>
              </a:spcBef>
            </a:pPr>
            <a:endParaRPr lang="fr-CA" sz="1100" spc="-5" dirty="0">
              <a:latin typeface="LM Sans 10"/>
              <a:cs typeface="LM Sans 10"/>
            </a:endParaRPr>
          </a:p>
          <a:p>
            <a:pPr marL="25400" marR="293370">
              <a:lnSpc>
                <a:spcPts val="1350"/>
              </a:lnSpc>
              <a:spcBef>
                <a:spcPts val="15"/>
              </a:spcBef>
            </a:pPr>
            <a:r>
              <a:rPr lang="fr-CA" sz="1200" spc="-5" dirty="0">
                <a:solidFill>
                  <a:srgbClr val="3333B2"/>
                </a:solidFill>
                <a:latin typeface="LM Sans 12"/>
              </a:rPr>
              <a:t>Méthodes de base de la classe Assertions</a:t>
            </a:r>
          </a:p>
          <a:p>
            <a:pPr marL="25400" marR="293370">
              <a:lnSpc>
                <a:spcPts val="1350"/>
              </a:lnSpc>
              <a:spcBef>
                <a:spcPts val="15"/>
              </a:spcBef>
            </a:pPr>
            <a:endParaRPr lang="fr-CA" sz="1200" spc="-5" dirty="0">
              <a:solidFill>
                <a:srgbClr val="3333B2"/>
              </a:solidFill>
              <a:latin typeface="LM Sans 12"/>
            </a:endParaRPr>
          </a:p>
          <a:p>
            <a:pPr marL="25400" marR="293370">
              <a:lnSpc>
                <a:spcPts val="1350"/>
              </a:lnSpc>
              <a:spcBef>
                <a:spcPts val="15"/>
              </a:spcBef>
            </a:pPr>
            <a:endParaRPr lang="fr-CA" sz="1100" spc="-5" dirty="0">
              <a:latin typeface="LM Sans 10"/>
              <a:cs typeface="LM Sans 10"/>
            </a:endParaRPr>
          </a:p>
        </p:txBody>
      </p:sp>
      <p:pic>
        <p:nvPicPr>
          <p:cNvPr id="7" name="Image 6">
            <a:extLst>
              <a:ext uri="{FF2B5EF4-FFF2-40B4-BE49-F238E27FC236}">
                <a16:creationId xmlns:a16="http://schemas.microsoft.com/office/drawing/2014/main" id="{C69AADCC-31D2-4929-9F99-F98E3DA0C975}"/>
              </a:ext>
            </a:extLst>
          </p:cNvPr>
          <p:cNvPicPr>
            <a:picLocks noChangeAspect="1"/>
          </p:cNvPicPr>
          <p:nvPr/>
        </p:nvPicPr>
        <p:blipFill>
          <a:blip r:embed="rId2"/>
          <a:stretch>
            <a:fillRect/>
          </a:stretch>
        </p:blipFill>
        <p:spPr>
          <a:xfrm>
            <a:off x="400050" y="1126374"/>
            <a:ext cx="2252662" cy="1862888"/>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3232785" cy="232756"/>
          </a:xfrm>
          <a:prstGeom prst="rect">
            <a:avLst/>
          </a:prstGeom>
        </p:spPr>
        <p:txBody>
          <a:bodyPr vert="horz" wrap="square" lIns="0" tIns="17145" rIns="0" bIns="0" rtlCol="0">
            <a:spAutoFit/>
          </a:bodyPr>
          <a:lstStyle/>
          <a:p>
            <a:pPr marL="12700">
              <a:lnSpc>
                <a:spcPct val="100000"/>
              </a:lnSpc>
              <a:spcBef>
                <a:spcPts val="135"/>
              </a:spcBef>
            </a:pPr>
            <a:r>
              <a:rPr sz="1400" spc="15" dirty="0" err="1">
                <a:solidFill>
                  <a:srgbClr val="3333B2"/>
                </a:solidFill>
                <a:latin typeface="LM Sans 12"/>
                <a:cs typeface="LM Sans 12"/>
              </a:rPr>
              <a:t>exemple</a:t>
            </a:r>
            <a:r>
              <a:rPr sz="1400" spc="15" dirty="0">
                <a:solidFill>
                  <a:srgbClr val="3333B2"/>
                </a:solidFill>
                <a:latin typeface="LM Sans 12"/>
                <a:cs typeface="LM Sans 12"/>
              </a:rPr>
              <a:t> </a:t>
            </a:r>
            <a:r>
              <a:rPr sz="1400" spc="5" dirty="0">
                <a:solidFill>
                  <a:srgbClr val="3333B2"/>
                </a:solidFill>
                <a:latin typeface="LM Sans 12"/>
                <a:cs typeface="LM Sans 12"/>
              </a:rPr>
              <a:t>: </a:t>
            </a:r>
            <a:r>
              <a:rPr sz="1400" spc="10" dirty="0">
                <a:solidFill>
                  <a:srgbClr val="3333B2"/>
                </a:solidFill>
                <a:latin typeface="LM Sans 12"/>
                <a:cs typeface="LM Sans 12"/>
              </a:rPr>
              <a:t>exécution </a:t>
            </a:r>
            <a:r>
              <a:rPr sz="1400" spc="15" dirty="0">
                <a:solidFill>
                  <a:srgbClr val="3333B2"/>
                </a:solidFill>
                <a:latin typeface="LM Sans 12"/>
                <a:cs typeface="LM Sans 12"/>
              </a:rPr>
              <a:t>dans</a:t>
            </a:r>
            <a:r>
              <a:rPr sz="1400" spc="5" dirty="0">
                <a:solidFill>
                  <a:srgbClr val="3333B2"/>
                </a:solidFill>
                <a:latin typeface="LM Sans 12"/>
                <a:cs typeface="LM Sans 12"/>
              </a:rPr>
              <a:t> </a:t>
            </a:r>
            <a:r>
              <a:rPr sz="1400" spc="10" dirty="0">
                <a:solidFill>
                  <a:srgbClr val="3333B2"/>
                </a:solidFill>
                <a:latin typeface="LM Sans 12"/>
                <a:cs typeface="LM Sans 12"/>
              </a:rPr>
              <a:t>Eclipse</a:t>
            </a:r>
            <a:endParaRPr sz="1400" dirty="0">
              <a:latin typeface="LM Sans 12"/>
              <a:cs typeface="LM Sans 12"/>
            </a:endParaRPr>
          </a:p>
        </p:txBody>
      </p:sp>
      <p:pic>
        <p:nvPicPr>
          <p:cNvPr id="5" name="Image 4">
            <a:extLst>
              <a:ext uri="{FF2B5EF4-FFF2-40B4-BE49-F238E27FC236}">
                <a16:creationId xmlns:a16="http://schemas.microsoft.com/office/drawing/2014/main" id="{51DF0434-447F-49A9-BD4A-C074EBC883F3}"/>
              </a:ext>
            </a:extLst>
          </p:cNvPr>
          <p:cNvPicPr>
            <a:picLocks noChangeAspect="1"/>
          </p:cNvPicPr>
          <p:nvPr/>
        </p:nvPicPr>
        <p:blipFill>
          <a:blip r:embed="rId2"/>
          <a:stretch>
            <a:fillRect/>
          </a:stretch>
        </p:blipFill>
        <p:spPr>
          <a:xfrm>
            <a:off x="247650" y="1120775"/>
            <a:ext cx="3962400" cy="1329055"/>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28750" cy="232756"/>
          </a:xfrm>
          <a:prstGeom prst="rect">
            <a:avLst/>
          </a:prstGeom>
        </p:spPr>
        <p:txBody>
          <a:bodyPr vert="horz" wrap="square" lIns="0" tIns="17145" rIns="0" bIns="0" rtlCol="0">
            <a:spAutoFit/>
          </a:bodyPr>
          <a:lstStyle/>
          <a:p>
            <a:pPr marL="12700">
              <a:lnSpc>
                <a:spcPct val="100000"/>
              </a:lnSpc>
              <a:spcBef>
                <a:spcPts val="135"/>
              </a:spcBef>
            </a:pPr>
            <a:r>
              <a:rPr spc="15" dirty="0" err="1"/>
              <a:t>Exemple</a:t>
            </a:r>
            <a:endParaRPr spc="15" dirty="0"/>
          </a:p>
        </p:txBody>
      </p:sp>
      <p:sp>
        <p:nvSpPr>
          <p:cNvPr id="3" name="object 3"/>
          <p:cNvSpPr txBox="1"/>
          <p:nvPr/>
        </p:nvSpPr>
        <p:spPr>
          <a:xfrm>
            <a:off x="236131" y="758379"/>
            <a:ext cx="1393825" cy="180819"/>
          </a:xfrm>
          <a:prstGeom prst="rect">
            <a:avLst/>
          </a:prstGeom>
        </p:spPr>
        <p:txBody>
          <a:bodyPr vert="horz" wrap="square" lIns="0" tIns="11430" rIns="0" bIns="0" rtlCol="0">
            <a:spAutoFit/>
          </a:bodyPr>
          <a:lstStyle/>
          <a:p>
            <a:pPr marL="274955">
              <a:lnSpc>
                <a:spcPct val="100000"/>
              </a:lnSpc>
              <a:spcBef>
                <a:spcPts val="90"/>
              </a:spcBef>
            </a:pPr>
            <a:r>
              <a:rPr sz="1100" spc="-10" dirty="0">
                <a:latin typeface="LM Sans 10"/>
                <a:cs typeface="LM Sans 10"/>
              </a:rPr>
              <a:t>Classe </a:t>
            </a:r>
            <a:r>
              <a:rPr sz="1100" spc="-5" dirty="0">
                <a:latin typeface="LM Sans 10"/>
                <a:cs typeface="LM Sans 10"/>
              </a:rPr>
              <a:t>à</a:t>
            </a:r>
            <a:r>
              <a:rPr sz="1100" spc="-80" dirty="0">
                <a:latin typeface="LM Sans 10"/>
                <a:cs typeface="LM Sans 10"/>
              </a:rPr>
              <a:t> </a:t>
            </a:r>
            <a:r>
              <a:rPr sz="1100" spc="-5" dirty="0">
                <a:latin typeface="LM Sans 10"/>
                <a:cs typeface="LM Sans 10"/>
              </a:rPr>
              <a:t>tester</a:t>
            </a:r>
            <a:endParaRPr sz="1100" dirty="0">
              <a:latin typeface="LM Sans 10"/>
              <a:cs typeface="LM Sans 10"/>
            </a:endParaRPr>
          </a:p>
        </p:txBody>
      </p:sp>
      <p:sp>
        <p:nvSpPr>
          <p:cNvPr id="4" name="object 4"/>
          <p:cNvSpPr/>
          <p:nvPr/>
        </p:nvSpPr>
        <p:spPr>
          <a:xfrm>
            <a:off x="1861007" y="449707"/>
            <a:ext cx="0" cy="2519680"/>
          </a:xfrm>
          <a:custGeom>
            <a:avLst/>
            <a:gdLst/>
            <a:ahLst/>
            <a:cxnLst/>
            <a:rect l="l" t="t" r="r" b="b"/>
            <a:pathLst>
              <a:path h="2519680">
                <a:moveTo>
                  <a:pt x="0" y="2519121"/>
                </a:moveTo>
                <a:lnTo>
                  <a:pt x="0" y="0"/>
                </a:lnTo>
              </a:path>
            </a:pathLst>
          </a:custGeom>
          <a:ln w="5054">
            <a:solidFill>
              <a:srgbClr val="000000"/>
            </a:solidFill>
          </a:ln>
        </p:spPr>
        <p:txBody>
          <a:bodyPr wrap="square" lIns="0" tIns="0" rIns="0" bIns="0" rtlCol="0"/>
          <a:lstStyle/>
          <a:p>
            <a:endParaRPr/>
          </a:p>
        </p:txBody>
      </p:sp>
      <p:sp>
        <p:nvSpPr>
          <p:cNvPr id="5" name="object 5"/>
          <p:cNvSpPr txBox="1"/>
          <p:nvPr/>
        </p:nvSpPr>
        <p:spPr>
          <a:xfrm>
            <a:off x="1897011" y="622362"/>
            <a:ext cx="2439035" cy="180819"/>
          </a:xfrm>
          <a:prstGeom prst="rect">
            <a:avLst/>
          </a:prstGeom>
        </p:spPr>
        <p:txBody>
          <a:bodyPr vert="horz" wrap="square" lIns="0" tIns="11430" rIns="0" bIns="0" rtlCol="0">
            <a:spAutoFit/>
          </a:bodyPr>
          <a:lstStyle/>
          <a:p>
            <a:pPr marL="838835">
              <a:lnSpc>
                <a:spcPct val="100000"/>
              </a:lnSpc>
              <a:spcBef>
                <a:spcPts val="90"/>
              </a:spcBef>
            </a:pPr>
            <a:r>
              <a:rPr sz="1100" spc="-10" dirty="0">
                <a:latin typeface="LM Sans 10"/>
                <a:cs typeface="LM Sans 10"/>
              </a:rPr>
              <a:t>Classe de </a:t>
            </a:r>
            <a:r>
              <a:rPr sz="1100" spc="-5" dirty="0">
                <a:latin typeface="LM Sans 10"/>
                <a:cs typeface="LM Sans 10"/>
              </a:rPr>
              <a:t>test</a:t>
            </a:r>
            <a:endParaRPr sz="1100" dirty="0">
              <a:latin typeface="LM Sans 10"/>
              <a:cs typeface="LM Sans 10"/>
            </a:endParaRPr>
          </a:p>
        </p:txBody>
      </p:sp>
      <p:sp>
        <p:nvSpPr>
          <p:cNvPr id="7" name="Rectangle 6">
            <a:extLst>
              <a:ext uri="{FF2B5EF4-FFF2-40B4-BE49-F238E27FC236}">
                <a16:creationId xmlns:a16="http://schemas.microsoft.com/office/drawing/2014/main" id="{9CA00CBE-6606-41CC-B089-F7C288F18A8F}"/>
              </a:ext>
            </a:extLst>
          </p:cNvPr>
          <p:cNvSpPr/>
          <p:nvPr/>
        </p:nvSpPr>
        <p:spPr>
          <a:xfrm>
            <a:off x="135204" y="1030395"/>
            <a:ext cx="1636446" cy="1938992"/>
          </a:xfrm>
          <a:prstGeom prst="rect">
            <a:avLst/>
          </a:prstGeom>
        </p:spPr>
        <p:txBody>
          <a:bodyPr wrap="square">
            <a:spAutoFit/>
          </a:bodyPr>
          <a:lstStyle/>
          <a:p>
            <a:r>
              <a:rPr lang="fr-CA" sz="600" b="1" dirty="0">
                <a:solidFill>
                  <a:srgbClr val="7F0055"/>
                </a:solidFill>
                <a:latin typeface="Consolas" panose="020B0609020204030204" pitchFamily="49" charset="0"/>
              </a:rPr>
              <a:t>public</a:t>
            </a:r>
            <a:r>
              <a:rPr lang="fr-CA" sz="600" b="1" dirty="0">
                <a:solidFill>
                  <a:srgbClr val="000000"/>
                </a:solidFill>
                <a:latin typeface="Consolas" panose="020B0609020204030204" pitchFamily="49" charset="0"/>
              </a:rPr>
              <a:t> </a:t>
            </a:r>
            <a:r>
              <a:rPr lang="fr-CA" sz="600" b="1" dirty="0">
                <a:solidFill>
                  <a:srgbClr val="7F0055"/>
                </a:solidFill>
                <a:latin typeface="Consolas" panose="020B0609020204030204" pitchFamily="49" charset="0"/>
              </a:rPr>
              <a:t>class</a:t>
            </a:r>
            <a:r>
              <a:rPr lang="fr-CA" sz="600" b="1" dirty="0">
                <a:solidFill>
                  <a:srgbClr val="000000"/>
                </a:solidFill>
                <a:latin typeface="Consolas" panose="020B0609020204030204" pitchFamily="49" charset="0"/>
              </a:rPr>
              <a:t>  Calculatrice </a:t>
            </a:r>
          </a:p>
          <a:p>
            <a:endParaRPr lang="fr-CA" sz="600" dirty="0">
              <a:latin typeface="Consolas" panose="020B0609020204030204" pitchFamily="49" charset="0"/>
            </a:endParaRPr>
          </a:p>
          <a:p>
            <a:r>
              <a:rPr lang="fr-CA" sz="600" dirty="0">
                <a:solidFill>
                  <a:srgbClr val="000000"/>
                </a:solidFill>
                <a:latin typeface="Consolas" panose="020B0609020204030204" pitchFamily="49" charset="0"/>
              </a:rPr>
              <a:t>{</a:t>
            </a:r>
          </a:p>
          <a:p>
            <a:r>
              <a:rPr lang="fr-CA" sz="600" b="1" dirty="0" err="1">
                <a:solidFill>
                  <a:srgbClr val="7F0055"/>
                </a:solidFill>
                <a:latin typeface="Consolas" panose="020B0609020204030204" pitchFamily="49" charset="0"/>
              </a:rPr>
              <a:t>private</a:t>
            </a:r>
            <a:r>
              <a:rPr lang="fr-CA" sz="600" b="1" dirty="0">
                <a:solidFill>
                  <a:srgbClr val="000000"/>
                </a:solidFill>
                <a:latin typeface="Consolas" panose="020B0609020204030204" pitchFamily="49" charset="0"/>
              </a:rPr>
              <a:t> </a:t>
            </a:r>
            <a:r>
              <a:rPr lang="fr-CA" sz="600" b="1" dirty="0">
                <a:solidFill>
                  <a:srgbClr val="7F0055"/>
                </a:solidFill>
                <a:latin typeface="Consolas" panose="020B0609020204030204" pitchFamily="49" charset="0"/>
              </a:rPr>
              <a:t>int</a:t>
            </a:r>
            <a:r>
              <a:rPr lang="fr-CA" sz="600" b="1" dirty="0">
                <a:solidFill>
                  <a:srgbClr val="000000"/>
                </a:solidFill>
                <a:latin typeface="Consolas" panose="020B0609020204030204" pitchFamily="49" charset="0"/>
              </a:rPr>
              <a:t> </a:t>
            </a:r>
            <a:r>
              <a:rPr lang="fr-CA" sz="600" b="1" dirty="0">
                <a:solidFill>
                  <a:srgbClr val="0000C0"/>
                </a:solidFill>
                <a:latin typeface="Consolas" panose="020B0609020204030204" pitchFamily="49" charset="0"/>
              </a:rPr>
              <a:t>x</a:t>
            </a:r>
            <a:r>
              <a:rPr lang="fr-CA" sz="600" b="1" dirty="0">
                <a:solidFill>
                  <a:srgbClr val="000000"/>
                </a:solidFill>
                <a:latin typeface="Consolas" panose="020B0609020204030204" pitchFamily="49" charset="0"/>
              </a:rPr>
              <a:t>;</a:t>
            </a:r>
          </a:p>
          <a:p>
            <a:r>
              <a:rPr lang="fr-CA" sz="600" b="1" dirty="0" err="1">
                <a:solidFill>
                  <a:srgbClr val="7F0055"/>
                </a:solidFill>
                <a:latin typeface="Consolas" panose="020B0609020204030204" pitchFamily="49" charset="0"/>
              </a:rPr>
              <a:t>private</a:t>
            </a:r>
            <a:r>
              <a:rPr lang="fr-CA" sz="600" b="1" dirty="0">
                <a:solidFill>
                  <a:srgbClr val="000000"/>
                </a:solidFill>
                <a:latin typeface="Consolas" panose="020B0609020204030204" pitchFamily="49" charset="0"/>
              </a:rPr>
              <a:t> </a:t>
            </a:r>
            <a:r>
              <a:rPr lang="fr-CA" sz="600" b="1" dirty="0">
                <a:solidFill>
                  <a:srgbClr val="7F0055"/>
                </a:solidFill>
                <a:latin typeface="Consolas" panose="020B0609020204030204" pitchFamily="49" charset="0"/>
              </a:rPr>
              <a:t>int</a:t>
            </a:r>
            <a:r>
              <a:rPr lang="fr-CA" sz="600" b="1" dirty="0">
                <a:solidFill>
                  <a:srgbClr val="000000"/>
                </a:solidFill>
                <a:latin typeface="Consolas" panose="020B0609020204030204" pitchFamily="49" charset="0"/>
              </a:rPr>
              <a:t> </a:t>
            </a:r>
            <a:r>
              <a:rPr lang="fr-CA" sz="600" b="1" dirty="0">
                <a:solidFill>
                  <a:srgbClr val="0000C0"/>
                </a:solidFill>
                <a:latin typeface="Consolas" panose="020B0609020204030204" pitchFamily="49" charset="0"/>
              </a:rPr>
              <a:t>y</a:t>
            </a:r>
            <a:r>
              <a:rPr lang="fr-CA" sz="600" b="1" dirty="0">
                <a:solidFill>
                  <a:srgbClr val="000000"/>
                </a:solidFill>
                <a:latin typeface="Consolas" panose="020B0609020204030204" pitchFamily="49" charset="0"/>
              </a:rPr>
              <a:t>;</a:t>
            </a:r>
          </a:p>
          <a:p>
            <a:r>
              <a:rPr lang="fr-CA" sz="600" b="1" dirty="0">
                <a:solidFill>
                  <a:srgbClr val="7F0055"/>
                </a:solidFill>
                <a:latin typeface="Consolas" panose="020B0609020204030204" pitchFamily="49" charset="0"/>
              </a:rPr>
              <a:t>public</a:t>
            </a:r>
            <a:r>
              <a:rPr lang="fr-CA" sz="600" b="1" dirty="0">
                <a:solidFill>
                  <a:srgbClr val="000000"/>
                </a:solidFill>
                <a:latin typeface="Consolas" panose="020B0609020204030204" pitchFamily="49" charset="0"/>
              </a:rPr>
              <a:t> Calculatrice(</a:t>
            </a:r>
            <a:r>
              <a:rPr lang="fr-CA" sz="600" b="1" dirty="0">
                <a:solidFill>
                  <a:srgbClr val="7F0055"/>
                </a:solidFill>
                <a:latin typeface="Consolas" panose="020B0609020204030204" pitchFamily="49" charset="0"/>
              </a:rPr>
              <a:t>int</a:t>
            </a:r>
            <a:r>
              <a:rPr lang="fr-CA" sz="600" b="1" dirty="0">
                <a:solidFill>
                  <a:srgbClr val="000000"/>
                </a:solidFill>
                <a:latin typeface="Consolas" panose="020B0609020204030204" pitchFamily="49" charset="0"/>
              </a:rPr>
              <a:t> </a:t>
            </a:r>
            <a:r>
              <a:rPr lang="fr-CA" sz="600" b="1" dirty="0" err="1">
                <a:solidFill>
                  <a:srgbClr val="6A3E3E"/>
                </a:solidFill>
                <a:latin typeface="Consolas" panose="020B0609020204030204" pitchFamily="49" charset="0"/>
              </a:rPr>
              <a:t>a</a:t>
            </a:r>
            <a:r>
              <a:rPr lang="fr-CA" sz="600" b="1" dirty="0" err="1">
                <a:solidFill>
                  <a:srgbClr val="000000"/>
                </a:solidFill>
                <a:latin typeface="Consolas" panose="020B0609020204030204" pitchFamily="49" charset="0"/>
              </a:rPr>
              <a:t>,</a:t>
            </a:r>
            <a:r>
              <a:rPr lang="fr-CA" sz="600" b="1" dirty="0" err="1">
                <a:solidFill>
                  <a:srgbClr val="7F0055"/>
                </a:solidFill>
                <a:latin typeface="Consolas" panose="020B0609020204030204" pitchFamily="49" charset="0"/>
              </a:rPr>
              <a:t>int</a:t>
            </a:r>
            <a:r>
              <a:rPr lang="fr-CA" sz="600" b="1" dirty="0">
                <a:solidFill>
                  <a:srgbClr val="000000"/>
                </a:solidFill>
                <a:latin typeface="Consolas" panose="020B0609020204030204" pitchFamily="49" charset="0"/>
              </a:rPr>
              <a:t> </a:t>
            </a:r>
            <a:r>
              <a:rPr lang="fr-CA" sz="600" b="1" dirty="0">
                <a:solidFill>
                  <a:srgbClr val="6A3E3E"/>
                </a:solidFill>
                <a:latin typeface="Consolas" panose="020B0609020204030204" pitchFamily="49" charset="0"/>
              </a:rPr>
              <a:t>b</a:t>
            </a:r>
            <a:r>
              <a:rPr lang="fr-CA" sz="600" b="1" dirty="0">
                <a:solidFill>
                  <a:srgbClr val="000000"/>
                </a:solidFill>
                <a:latin typeface="Consolas" panose="020B0609020204030204" pitchFamily="49" charset="0"/>
              </a:rPr>
              <a:t>) </a:t>
            </a:r>
          </a:p>
          <a:p>
            <a:r>
              <a:rPr lang="fr-CA" sz="600" dirty="0">
                <a:solidFill>
                  <a:srgbClr val="000000"/>
                </a:solidFill>
                <a:latin typeface="Consolas" panose="020B0609020204030204" pitchFamily="49" charset="0"/>
              </a:rPr>
              <a:t>{   </a:t>
            </a:r>
          </a:p>
          <a:p>
            <a:r>
              <a:rPr lang="fr-CA" sz="600" dirty="0">
                <a:solidFill>
                  <a:srgbClr val="0000C0"/>
                </a:solidFill>
                <a:latin typeface="Consolas" panose="020B0609020204030204" pitchFamily="49" charset="0"/>
              </a:rPr>
              <a:t>x</a:t>
            </a:r>
            <a:r>
              <a:rPr lang="fr-CA" sz="600" dirty="0">
                <a:solidFill>
                  <a:srgbClr val="000000"/>
                </a:solidFill>
                <a:latin typeface="Consolas" panose="020B0609020204030204" pitchFamily="49" charset="0"/>
              </a:rPr>
              <a:t> = </a:t>
            </a:r>
            <a:r>
              <a:rPr lang="fr-CA" sz="600" dirty="0">
                <a:solidFill>
                  <a:srgbClr val="6A3E3E"/>
                </a:solidFill>
                <a:latin typeface="Consolas" panose="020B0609020204030204" pitchFamily="49" charset="0"/>
              </a:rPr>
              <a:t>a</a:t>
            </a:r>
            <a:r>
              <a:rPr lang="fr-CA" sz="600" dirty="0">
                <a:solidFill>
                  <a:srgbClr val="000000"/>
                </a:solidFill>
                <a:latin typeface="Consolas" panose="020B0609020204030204" pitchFamily="49" charset="0"/>
              </a:rPr>
              <a:t>;</a:t>
            </a:r>
          </a:p>
          <a:p>
            <a:r>
              <a:rPr lang="fr-CA" sz="600" dirty="0">
                <a:solidFill>
                  <a:srgbClr val="0000C0"/>
                </a:solidFill>
                <a:latin typeface="Consolas" panose="020B0609020204030204" pitchFamily="49" charset="0"/>
              </a:rPr>
              <a:t>y</a:t>
            </a:r>
            <a:r>
              <a:rPr lang="fr-CA" sz="600" dirty="0">
                <a:solidFill>
                  <a:srgbClr val="000000"/>
                </a:solidFill>
                <a:latin typeface="Consolas" panose="020B0609020204030204" pitchFamily="49" charset="0"/>
              </a:rPr>
              <a:t> = </a:t>
            </a:r>
            <a:r>
              <a:rPr lang="fr-CA" sz="600" dirty="0">
                <a:solidFill>
                  <a:srgbClr val="6A3E3E"/>
                </a:solidFill>
                <a:latin typeface="Consolas" panose="020B0609020204030204" pitchFamily="49" charset="0"/>
              </a:rPr>
              <a:t>b</a:t>
            </a:r>
            <a:r>
              <a:rPr lang="fr-CA" sz="600" dirty="0">
                <a:solidFill>
                  <a:srgbClr val="000000"/>
                </a:solidFill>
                <a:latin typeface="Consolas" panose="020B0609020204030204" pitchFamily="49" charset="0"/>
              </a:rPr>
              <a:t>;</a:t>
            </a:r>
          </a:p>
          <a:p>
            <a:r>
              <a:rPr lang="fr-CA" sz="600" dirty="0">
                <a:solidFill>
                  <a:srgbClr val="000000"/>
                </a:solidFill>
                <a:latin typeface="Consolas" panose="020B0609020204030204" pitchFamily="49" charset="0"/>
              </a:rPr>
              <a:t>}</a:t>
            </a:r>
          </a:p>
          <a:p>
            <a:r>
              <a:rPr lang="fr-CA" sz="600" b="1" dirty="0">
                <a:solidFill>
                  <a:srgbClr val="7F0055"/>
                </a:solidFill>
                <a:latin typeface="Consolas" panose="020B0609020204030204" pitchFamily="49" charset="0"/>
              </a:rPr>
              <a:t>public</a:t>
            </a:r>
            <a:r>
              <a:rPr lang="fr-CA" sz="600" b="1" dirty="0">
                <a:solidFill>
                  <a:srgbClr val="000000"/>
                </a:solidFill>
                <a:latin typeface="Consolas" panose="020B0609020204030204" pitchFamily="49" charset="0"/>
              </a:rPr>
              <a:t> </a:t>
            </a:r>
            <a:r>
              <a:rPr lang="fr-CA" sz="600" b="1" dirty="0">
                <a:solidFill>
                  <a:srgbClr val="7F0055"/>
                </a:solidFill>
                <a:latin typeface="Consolas" panose="020B0609020204030204" pitchFamily="49" charset="0"/>
              </a:rPr>
              <a:t>int</a:t>
            </a:r>
            <a:r>
              <a:rPr lang="fr-CA" sz="600" b="1" dirty="0">
                <a:solidFill>
                  <a:srgbClr val="000000"/>
                </a:solidFill>
                <a:latin typeface="Consolas" panose="020B0609020204030204" pitchFamily="49" charset="0"/>
              </a:rPr>
              <a:t> ajouter() </a:t>
            </a:r>
          </a:p>
          <a:p>
            <a:r>
              <a:rPr lang="fr-CA" sz="600" dirty="0">
                <a:solidFill>
                  <a:srgbClr val="000000"/>
                </a:solidFill>
                <a:latin typeface="Consolas" panose="020B0609020204030204" pitchFamily="49" charset="0"/>
              </a:rPr>
              <a:t>{   </a:t>
            </a:r>
          </a:p>
          <a:p>
            <a:r>
              <a:rPr lang="fr-CA" sz="600" dirty="0">
                <a:solidFill>
                  <a:srgbClr val="0000C0"/>
                </a:solidFill>
                <a:latin typeface="Consolas" panose="020B0609020204030204" pitchFamily="49" charset="0"/>
              </a:rPr>
              <a:t>x</a:t>
            </a:r>
            <a:r>
              <a:rPr lang="fr-CA" sz="600" dirty="0">
                <a:solidFill>
                  <a:srgbClr val="000000"/>
                </a:solidFill>
                <a:latin typeface="Consolas" panose="020B0609020204030204" pitchFamily="49" charset="0"/>
              </a:rPr>
              <a:t> += </a:t>
            </a:r>
            <a:r>
              <a:rPr lang="fr-CA" sz="600" dirty="0">
                <a:solidFill>
                  <a:srgbClr val="0000C0"/>
                </a:solidFill>
                <a:latin typeface="Consolas" panose="020B0609020204030204" pitchFamily="49" charset="0"/>
              </a:rPr>
              <a:t>y</a:t>
            </a:r>
            <a:r>
              <a:rPr lang="fr-CA" sz="600" dirty="0">
                <a:solidFill>
                  <a:srgbClr val="000000"/>
                </a:solidFill>
                <a:latin typeface="Consolas" panose="020B0609020204030204" pitchFamily="49" charset="0"/>
              </a:rPr>
              <a:t>;</a:t>
            </a:r>
          </a:p>
          <a:p>
            <a:r>
              <a:rPr lang="fr-CA" sz="600" b="1" dirty="0">
                <a:solidFill>
                  <a:srgbClr val="7F0055"/>
                </a:solidFill>
                <a:latin typeface="Consolas" panose="020B0609020204030204" pitchFamily="49" charset="0"/>
              </a:rPr>
              <a:t>return</a:t>
            </a:r>
            <a:r>
              <a:rPr lang="fr-CA" sz="600" b="1" dirty="0">
                <a:solidFill>
                  <a:srgbClr val="000000"/>
                </a:solidFill>
                <a:latin typeface="Consolas" panose="020B0609020204030204" pitchFamily="49" charset="0"/>
              </a:rPr>
              <a:t> </a:t>
            </a:r>
            <a:r>
              <a:rPr lang="fr-CA" sz="600" b="1" dirty="0">
                <a:solidFill>
                  <a:srgbClr val="0000C0"/>
                </a:solidFill>
                <a:latin typeface="Consolas" panose="020B0609020204030204" pitchFamily="49" charset="0"/>
              </a:rPr>
              <a:t>x</a:t>
            </a:r>
            <a:r>
              <a:rPr lang="fr-CA" sz="600" b="1" dirty="0">
                <a:solidFill>
                  <a:srgbClr val="000000"/>
                </a:solidFill>
                <a:latin typeface="Consolas" panose="020B0609020204030204" pitchFamily="49" charset="0"/>
              </a:rPr>
              <a:t>;</a:t>
            </a:r>
          </a:p>
          <a:p>
            <a:r>
              <a:rPr lang="fr-CA" sz="600" dirty="0">
                <a:solidFill>
                  <a:srgbClr val="000000"/>
                </a:solidFill>
                <a:latin typeface="Consolas" panose="020B0609020204030204" pitchFamily="49" charset="0"/>
              </a:rPr>
              <a:t>}</a:t>
            </a:r>
          </a:p>
          <a:p>
            <a:endParaRPr lang="fr-CA" sz="600" dirty="0">
              <a:latin typeface="Consolas" panose="020B0609020204030204" pitchFamily="49" charset="0"/>
            </a:endParaRPr>
          </a:p>
          <a:p>
            <a:r>
              <a:rPr lang="fr-CA" sz="600" b="1" dirty="0">
                <a:solidFill>
                  <a:srgbClr val="7F0055"/>
                </a:solidFill>
                <a:latin typeface="Consolas" panose="020B0609020204030204" pitchFamily="49" charset="0"/>
              </a:rPr>
              <a:t>public</a:t>
            </a:r>
            <a:r>
              <a:rPr lang="fr-CA" sz="600" b="1" dirty="0">
                <a:solidFill>
                  <a:srgbClr val="000000"/>
                </a:solidFill>
                <a:latin typeface="Consolas" panose="020B0609020204030204" pitchFamily="49" charset="0"/>
              </a:rPr>
              <a:t> String </a:t>
            </a:r>
            <a:r>
              <a:rPr lang="fr-CA" sz="600" b="1" dirty="0" err="1">
                <a:solidFill>
                  <a:srgbClr val="000000"/>
                </a:solidFill>
                <a:latin typeface="Consolas" panose="020B0609020204030204" pitchFamily="49" charset="0"/>
              </a:rPr>
              <a:t>toString</a:t>
            </a:r>
            <a:r>
              <a:rPr lang="fr-CA" sz="600" b="1" dirty="0">
                <a:solidFill>
                  <a:srgbClr val="000000"/>
                </a:solidFill>
                <a:latin typeface="Consolas" panose="020B0609020204030204" pitchFamily="49" charset="0"/>
              </a:rPr>
              <a:t>() {</a:t>
            </a:r>
          </a:p>
          <a:p>
            <a:r>
              <a:rPr lang="es-ES" sz="600" b="1" dirty="0" err="1">
                <a:solidFill>
                  <a:srgbClr val="7F0055"/>
                </a:solidFill>
                <a:latin typeface="Consolas" panose="020B0609020204030204" pitchFamily="49" charset="0"/>
              </a:rPr>
              <a:t>return</a:t>
            </a:r>
            <a:r>
              <a:rPr lang="es-ES" sz="600" b="1" dirty="0">
                <a:solidFill>
                  <a:srgbClr val="000000"/>
                </a:solidFill>
                <a:latin typeface="Consolas" panose="020B0609020204030204" pitchFamily="49" charset="0"/>
              </a:rPr>
              <a:t> </a:t>
            </a:r>
            <a:r>
              <a:rPr lang="es-ES" sz="600" b="1" dirty="0">
                <a:solidFill>
                  <a:srgbClr val="2A00FF"/>
                </a:solidFill>
                <a:latin typeface="Consolas" panose="020B0609020204030204" pitchFamily="49" charset="0"/>
              </a:rPr>
              <a:t>"x = "</a:t>
            </a:r>
            <a:r>
              <a:rPr lang="es-ES" sz="600" b="1" dirty="0">
                <a:solidFill>
                  <a:srgbClr val="000000"/>
                </a:solidFill>
                <a:latin typeface="Consolas" panose="020B0609020204030204" pitchFamily="49" charset="0"/>
              </a:rPr>
              <a:t>+ </a:t>
            </a:r>
            <a:r>
              <a:rPr lang="es-ES" sz="600" b="1" dirty="0">
                <a:solidFill>
                  <a:srgbClr val="0000C0"/>
                </a:solidFill>
                <a:latin typeface="Consolas" panose="020B0609020204030204" pitchFamily="49" charset="0"/>
              </a:rPr>
              <a:t>x</a:t>
            </a:r>
            <a:r>
              <a:rPr lang="es-ES" sz="600" b="1" dirty="0">
                <a:solidFill>
                  <a:srgbClr val="000000"/>
                </a:solidFill>
                <a:latin typeface="Consolas" panose="020B0609020204030204" pitchFamily="49" charset="0"/>
              </a:rPr>
              <a:t> +</a:t>
            </a:r>
            <a:r>
              <a:rPr lang="es-ES" sz="600" b="1" dirty="0">
                <a:solidFill>
                  <a:srgbClr val="2A00FF"/>
                </a:solidFill>
                <a:latin typeface="Consolas" panose="020B0609020204030204" pitchFamily="49" charset="0"/>
              </a:rPr>
              <a:t>"; y = "</a:t>
            </a:r>
            <a:r>
              <a:rPr lang="es-ES" sz="600" b="1" dirty="0">
                <a:solidFill>
                  <a:srgbClr val="000000"/>
                </a:solidFill>
                <a:latin typeface="Consolas" panose="020B0609020204030204" pitchFamily="49" charset="0"/>
              </a:rPr>
              <a:t>+ </a:t>
            </a:r>
            <a:r>
              <a:rPr lang="es-ES" sz="600" b="1" dirty="0">
                <a:solidFill>
                  <a:srgbClr val="0000C0"/>
                </a:solidFill>
                <a:latin typeface="Consolas" panose="020B0609020204030204" pitchFamily="49" charset="0"/>
              </a:rPr>
              <a:t>y</a:t>
            </a:r>
            <a:r>
              <a:rPr lang="es-ES" sz="600" b="1" dirty="0">
                <a:solidFill>
                  <a:srgbClr val="000000"/>
                </a:solidFill>
                <a:latin typeface="Consolas" panose="020B0609020204030204" pitchFamily="49" charset="0"/>
              </a:rPr>
              <a:t>;</a:t>
            </a:r>
          </a:p>
          <a:p>
            <a:r>
              <a:rPr lang="fr-CA" sz="600" dirty="0">
                <a:solidFill>
                  <a:srgbClr val="000000"/>
                </a:solidFill>
                <a:latin typeface="Consolas" panose="020B0609020204030204" pitchFamily="49" charset="0"/>
              </a:rPr>
              <a:t>}</a:t>
            </a:r>
          </a:p>
          <a:p>
            <a:r>
              <a:rPr lang="fr-CA" sz="600" dirty="0">
                <a:solidFill>
                  <a:srgbClr val="000000"/>
                </a:solidFill>
                <a:latin typeface="Consolas" panose="020B0609020204030204" pitchFamily="49" charset="0"/>
              </a:rPr>
              <a:t>}</a:t>
            </a:r>
          </a:p>
        </p:txBody>
      </p:sp>
      <p:sp>
        <p:nvSpPr>
          <p:cNvPr id="11" name="ZoneTexte 10">
            <a:extLst>
              <a:ext uri="{FF2B5EF4-FFF2-40B4-BE49-F238E27FC236}">
                <a16:creationId xmlns:a16="http://schemas.microsoft.com/office/drawing/2014/main" id="{B66E20D6-1097-4526-B26E-FE3E393631F8}"/>
              </a:ext>
            </a:extLst>
          </p:cNvPr>
          <p:cNvSpPr txBox="1"/>
          <p:nvPr/>
        </p:nvSpPr>
        <p:spPr>
          <a:xfrm>
            <a:off x="2015074" y="939198"/>
            <a:ext cx="2452852" cy="1938992"/>
          </a:xfrm>
          <a:prstGeom prst="rect">
            <a:avLst/>
          </a:prstGeom>
          <a:noFill/>
        </p:spPr>
        <p:txBody>
          <a:bodyPr wrap="square">
            <a:spAutoFit/>
          </a:bodyPr>
          <a:lstStyle/>
          <a:p>
            <a:r>
              <a:rPr lang="fr-CA" sz="800" dirty="0"/>
              <a:t>import </a:t>
            </a:r>
            <a:r>
              <a:rPr lang="fr-CA" sz="800" dirty="0" err="1"/>
              <a:t>static</a:t>
            </a:r>
            <a:r>
              <a:rPr lang="fr-CA" sz="800" dirty="0"/>
              <a:t> </a:t>
            </a:r>
            <a:r>
              <a:rPr lang="fr-CA" sz="800" dirty="0" err="1"/>
              <a:t>org.junit.jupiter.api.Assertions</a:t>
            </a:r>
            <a:r>
              <a:rPr lang="fr-CA" sz="800" dirty="0"/>
              <a:t>.*;</a:t>
            </a:r>
          </a:p>
          <a:p>
            <a:endParaRPr lang="fr-CA" sz="800" dirty="0"/>
          </a:p>
          <a:p>
            <a:r>
              <a:rPr lang="fr-CA" sz="800" dirty="0"/>
              <a:t>import </a:t>
            </a:r>
            <a:r>
              <a:rPr lang="fr-CA" sz="800" dirty="0" err="1"/>
              <a:t>org.junit.jupiter.api.Test</a:t>
            </a:r>
            <a:r>
              <a:rPr lang="fr-CA" sz="800" dirty="0"/>
              <a:t>;</a:t>
            </a:r>
          </a:p>
          <a:p>
            <a:endParaRPr lang="fr-CA" sz="800" dirty="0"/>
          </a:p>
          <a:p>
            <a:r>
              <a:rPr lang="fr-CA" sz="800" dirty="0"/>
              <a:t>class </a:t>
            </a:r>
            <a:r>
              <a:rPr lang="fr-CA" sz="800" dirty="0" err="1"/>
              <a:t>CalculatriceTest</a:t>
            </a:r>
            <a:r>
              <a:rPr lang="fr-CA" sz="800" dirty="0"/>
              <a:t> {</a:t>
            </a:r>
          </a:p>
          <a:p>
            <a:endParaRPr lang="fr-CA" sz="800" dirty="0"/>
          </a:p>
          <a:p>
            <a:r>
              <a:rPr lang="fr-CA" sz="800" dirty="0"/>
              <a:t>@Test</a:t>
            </a:r>
          </a:p>
          <a:p>
            <a:r>
              <a:rPr lang="fr-CA" sz="800" dirty="0" err="1"/>
              <a:t>void</a:t>
            </a:r>
            <a:r>
              <a:rPr lang="fr-CA" sz="800" dirty="0"/>
              <a:t> </a:t>
            </a:r>
            <a:r>
              <a:rPr lang="fr-CA" sz="800" dirty="0" err="1"/>
              <a:t>testAjouter</a:t>
            </a:r>
            <a:r>
              <a:rPr lang="fr-CA" sz="800" dirty="0"/>
              <a:t>() </a:t>
            </a:r>
          </a:p>
          <a:p>
            <a:r>
              <a:rPr lang="fr-CA" sz="800" dirty="0"/>
              <a:t>{</a:t>
            </a:r>
          </a:p>
          <a:p>
            <a:r>
              <a:rPr lang="fr-CA" sz="800" dirty="0"/>
              <a:t>Calculatrice </a:t>
            </a:r>
            <a:r>
              <a:rPr lang="fr-CA" sz="800" dirty="0" err="1"/>
              <a:t>calc</a:t>
            </a:r>
            <a:r>
              <a:rPr lang="fr-CA" sz="800" dirty="0"/>
              <a:t> = new Calculatrice(4,5);</a:t>
            </a:r>
          </a:p>
          <a:p>
            <a:r>
              <a:rPr lang="fr-CA" sz="800" dirty="0" err="1"/>
              <a:t>assertEquals</a:t>
            </a:r>
            <a:r>
              <a:rPr lang="fr-CA" sz="800" dirty="0"/>
              <a:t>(9, </a:t>
            </a:r>
            <a:r>
              <a:rPr lang="fr-CA" sz="800" dirty="0" err="1"/>
              <a:t>calc.ajouter</a:t>
            </a:r>
            <a:r>
              <a:rPr lang="fr-CA" sz="800" dirty="0"/>
              <a:t>());</a:t>
            </a:r>
          </a:p>
          <a:p>
            <a:r>
              <a:rPr lang="fr-CA" sz="800" dirty="0"/>
              <a:t>		</a:t>
            </a:r>
          </a:p>
          <a:p>
            <a:r>
              <a:rPr lang="fr-CA" sz="800" dirty="0"/>
              <a:t>}</a:t>
            </a:r>
          </a:p>
          <a:p>
            <a:endParaRPr lang="fr-CA" sz="800" dirty="0"/>
          </a:p>
          <a:p>
            <a:r>
              <a:rPr lang="fr-CA" sz="800" dirty="0"/>
              <a:t>}</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265804" cy="244475"/>
          </a:xfrm>
          <a:prstGeom prst="rect">
            <a:avLst/>
          </a:prstGeom>
        </p:spPr>
        <p:txBody>
          <a:bodyPr vert="horz" wrap="square" lIns="0" tIns="17145" rIns="0" bIns="0" rtlCol="0">
            <a:spAutoFit/>
          </a:bodyPr>
          <a:lstStyle/>
          <a:p>
            <a:pPr marL="12700">
              <a:lnSpc>
                <a:spcPct val="100000"/>
              </a:lnSpc>
              <a:spcBef>
                <a:spcPts val="135"/>
              </a:spcBef>
            </a:pPr>
            <a:r>
              <a:rPr lang="fr-CA" spc="15"/>
              <a:t>Exécuter </a:t>
            </a:r>
            <a:r>
              <a:rPr lang="fr-CA" spc="10"/>
              <a:t>plusieurs fois </a:t>
            </a:r>
            <a:r>
              <a:rPr lang="fr-CA" spc="15"/>
              <a:t>une </a:t>
            </a:r>
            <a:r>
              <a:rPr lang="fr-CA" spc="20"/>
              <a:t>méthode </a:t>
            </a:r>
            <a:r>
              <a:rPr lang="fr-CA" spc="15"/>
              <a:t>de</a:t>
            </a:r>
            <a:r>
              <a:rPr lang="fr-CA" spc="-35"/>
              <a:t> </a:t>
            </a:r>
            <a:r>
              <a:rPr lang="fr-CA" spc="5"/>
              <a:t>test</a:t>
            </a:r>
            <a:endParaRPr lang="fr-CA" spc="5" dirty="0"/>
          </a:p>
        </p:txBody>
      </p:sp>
      <p:sp>
        <p:nvSpPr>
          <p:cNvPr id="3" name="object 3"/>
          <p:cNvSpPr txBox="1"/>
          <p:nvPr/>
        </p:nvSpPr>
        <p:spPr>
          <a:xfrm>
            <a:off x="257926" y="434975"/>
            <a:ext cx="4317948" cy="714298"/>
          </a:xfrm>
          <a:prstGeom prst="rect">
            <a:avLst/>
          </a:prstGeom>
        </p:spPr>
        <p:txBody>
          <a:bodyPr vert="horz" wrap="square" lIns="0" tIns="12700" rIns="0" bIns="0" rtlCol="0">
            <a:spAutoFit/>
          </a:bodyPr>
          <a:lstStyle/>
          <a:p>
            <a:pPr marL="12700" marR="5080" algn="just">
              <a:lnSpc>
                <a:spcPct val="125499"/>
              </a:lnSpc>
              <a:spcBef>
                <a:spcPts val="100"/>
              </a:spcBef>
            </a:pPr>
            <a:r>
              <a:rPr lang="fr-CA" sz="900" spc="-10" dirty="0">
                <a:latin typeface="LM Sans 9"/>
                <a:cs typeface="LM Sans 9"/>
              </a:rPr>
              <a:t>Dans certains cas, </a:t>
            </a:r>
            <a:r>
              <a:rPr lang="fr-CA" sz="900" spc="-5" dirty="0">
                <a:latin typeface="LM Sans 9"/>
                <a:cs typeface="LM Sans 9"/>
              </a:rPr>
              <a:t>il peut </a:t>
            </a:r>
            <a:r>
              <a:rPr lang="fr-CA" sz="900" spc="-10" dirty="0">
                <a:latin typeface="LM Sans 9"/>
                <a:cs typeface="LM Sans 9"/>
              </a:rPr>
              <a:t>être souhaitable d’exécuter plusieurs </a:t>
            </a:r>
            <a:r>
              <a:rPr lang="fr-CA" sz="900" spc="-5" dirty="0">
                <a:latin typeface="LM Sans 9"/>
                <a:cs typeface="LM Sans 9"/>
              </a:rPr>
              <a:t>fois </a:t>
            </a:r>
            <a:r>
              <a:rPr lang="fr-CA" sz="900" spc="-10" dirty="0">
                <a:latin typeface="LM Sans 9"/>
                <a:cs typeface="LM Sans 9"/>
              </a:rPr>
              <a:t>une </a:t>
            </a:r>
            <a:r>
              <a:rPr lang="fr-CA" sz="900" spc="-5" dirty="0">
                <a:latin typeface="LM Sans 9"/>
                <a:cs typeface="LM Sans 9"/>
              </a:rPr>
              <a:t>méthode  </a:t>
            </a:r>
            <a:r>
              <a:rPr lang="fr-CA" sz="900" spc="-15" dirty="0">
                <a:latin typeface="LM Sans 9"/>
                <a:cs typeface="LM Sans 9"/>
              </a:rPr>
              <a:t>de </a:t>
            </a:r>
            <a:r>
              <a:rPr lang="fr-CA" sz="900" spc="-10" dirty="0">
                <a:latin typeface="LM Sans 9"/>
                <a:cs typeface="LM Sans 9"/>
              </a:rPr>
              <a:t>test. Il faut </a:t>
            </a:r>
            <a:r>
              <a:rPr lang="fr-CA" sz="900" spc="-20" dirty="0">
                <a:latin typeface="LM Sans 9"/>
                <a:cs typeface="LM Sans 9"/>
              </a:rPr>
              <a:t>alors </a:t>
            </a:r>
            <a:r>
              <a:rPr lang="fr-CA" sz="900" spc="-15" dirty="0">
                <a:latin typeface="LM Sans 9"/>
                <a:cs typeface="LM Sans 9"/>
              </a:rPr>
              <a:t>utiliser </a:t>
            </a:r>
            <a:r>
              <a:rPr lang="fr-CA" sz="900" spc="-10" dirty="0">
                <a:latin typeface="LM Sans 9"/>
                <a:cs typeface="LM Sans 9"/>
              </a:rPr>
              <a:t>l’annotation </a:t>
            </a:r>
            <a:r>
              <a:rPr lang="fr-CA" sz="900" spc="-10" dirty="0">
                <a:latin typeface="LM Mono 9"/>
                <a:cs typeface="LM Mono 9"/>
              </a:rPr>
              <a:t>@RepeatedTest(</a:t>
            </a:r>
            <a:r>
              <a:rPr lang="fr-CA" sz="900" i="1" spc="-10" dirty="0">
                <a:latin typeface="LM Sans 9"/>
                <a:cs typeface="LM Sans 9"/>
              </a:rPr>
              <a:t>nombreRépétitions</a:t>
            </a:r>
            <a:r>
              <a:rPr lang="fr-CA" sz="900" spc="-10" dirty="0">
                <a:latin typeface="LM Mono 9"/>
                <a:cs typeface="LM Mono 9"/>
              </a:rPr>
              <a:t>) </a:t>
            </a:r>
            <a:r>
              <a:rPr lang="fr-CA" sz="900" spc="-20" dirty="0">
                <a:latin typeface="LM Sans 9"/>
                <a:cs typeface="LM Sans 9"/>
              </a:rPr>
              <a:t>au  </a:t>
            </a:r>
            <a:r>
              <a:rPr lang="fr-CA" sz="900" spc="-5" dirty="0">
                <a:latin typeface="LM Sans 9"/>
                <a:cs typeface="LM Sans 9"/>
              </a:rPr>
              <a:t>lieu de l’annotation</a:t>
            </a:r>
            <a:r>
              <a:rPr lang="fr-CA" sz="900" spc="-15" dirty="0">
                <a:latin typeface="LM Sans 9"/>
                <a:cs typeface="LM Sans 9"/>
              </a:rPr>
              <a:t> </a:t>
            </a:r>
            <a:r>
              <a:rPr lang="fr-CA" sz="900" spc="-5" dirty="0">
                <a:latin typeface="LM Mono 9"/>
                <a:cs typeface="LM Mono 9"/>
              </a:rPr>
              <a:t>@Test</a:t>
            </a:r>
            <a:r>
              <a:rPr lang="fr-CA" sz="900" spc="-5" dirty="0">
                <a:latin typeface="LM Sans 9"/>
                <a:cs typeface="LM Sans 9"/>
              </a:rPr>
              <a:t>.</a:t>
            </a:r>
            <a:endParaRPr lang="fr-CA" sz="900" dirty="0">
              <a:latin typeface="LM Sans 9"/>
              <a:cs typeface="LM Sans 9"/>
            </a:endParaRPr>
          </a:p>
          <a:p>
            <a:pPr>
              <a:lnSpc>
                <a:spcPct val="100000"/>
              </a:lnSpc>
              <a:spcBef>
                <a:spcPts val="55"/>
              </a:spcBef>
            </a:pPr>
            <a:endParaRPr lang="fr-CA" sz="1100" dirty="0">
              <a:latin typeface="LM Mono 9"/>
              <a:cs typeface="LM Mono 9"/>
            </a:endParaRPr>
          </a:p>
        </p:txBody>
      </p:sp>
      <p:pic>
        <p:nvPicPr>
          <p:cNvPr id="4" name="Image 3">
            <a:extLst>
              <a:ext uri="{FF2B5EF4-FFF2-40B4-BE49-F238E27FC236}">
                <a16:creationId xmlns:a16="http://schemas.microsoft.com/office/drawing/2014/main" id="{570B90C6-6B5C-4B96-9977-BB7BFC0FBCBD}"/>
              </a:ext>
            </a:extLst>
          </p:cNvPr>
          <p:cNvPicPr>
            <a:picLocks noChangeAspect="1"/>
          </p:cNvPicPr>
          <p:nvPr/>
        </p:nvPicPr>
        <p:blipFill>
          <a:blip r:embed="rId2"/>
          <a:stretch>
            <a:fillRect/>
          </a:stretch>
        </p:blipFill>
        <p:spPr>
          <a:xfrm>
            <a:off x="781050" y="1714500"/>
            <a:ext cx="1905000" cy="1746250"/>
          </a:xfrm>
          <a:prstGeom prst="rect">
            <a:avLst/>
          </a:prstGeom>
        </p:spPr>
      </p:pic>
      <p:sp>
        <p:nvSpPr>
          <p:cNvPr id="5" name="Rectangle 4">
            <a:extLst>
              <a:ext uri="{FF2B5EF4-FFF2-40B4-BE49-F238E27FC236}">
                <a16:creationId xmlns:a16="http://schemas.microsoft.com/office/drawing/2014/main" id="{1C32D715-D49C-48A6-990C-E1E97679FF75}"/>
              </a:ext>
            </a:extLst>
          </p:cNvPr>
          <p:cNvSpPr/>
          <p:nvPr/>
        </p:nvSpPr>
        <p:spPr>
          <a:xfrm>
            <a:off x="229351" y="1149273"/>
            <a:ext cx="3733800" cy="369332"/>
          </a:xfrm>
          <a:prstGeom prst="rect">
            <a:avLst/>
          </a:prstGeom>
        </p:spPr>
        <p:txBody>
          <a:bodyPr wrap="square">
            <a:spAutoFit/>
          </a:bodyPr>
          <a:lstStyle/>
          <a:p>
            <a:r>
              <a:rPr lang="fr-CA" dirty="0">
                <a:solidFill>
                  <a:srgbClr val="646464"/>
                </a:solidFill>
                <a:latin typeface="Consolas" panose="020B0609020204030204" pitchFamily="49" charset="0"/>
              </a:rPr>
              <a:t>Syntaxe : @RepeatedTest</a:t>
            </a:r>
            <a:r>
              <a:rPr lang="fr-CA" dirty="0">
                <a:solidFill>
                  <a:srgbClr val="000000"/>
                </a:solidFill>
                <a:latin typeface="Consolas" panose="020B0609020204030204" pitchFamily="49" charset="0"/>
              </a:rPr>
              <a:t>(nb)</a:t>
            </a:r>
            <a:endParaRPr lang="fr-CA"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C82D8-A411-445C-AFD8-6419F94E59B1}"/>
              </a:ext>
            </a:extLst>
          </p:cNvPr>
          <p:cNvSpPr>
            <a:spLocks noGrp="1"/>
          </p:cNvSpPr>
          <p:nvPr>
            <p:ph type="title"/>
          </p:nvPr>
        </p:nvSpPr>
        <p:spPr>
          <a:xfrm>
            <a:off x="95300" y="72527"/>
            <a:ext cx="1570989" cy="215444"/>
          </a:xfrm>
        </p:spPr>
        <p:txBody>
          <a:bodyPr/>
          <a:lstStyle/>
          <a:p>
            <a:r>
              <a:rPr lang="fr-CA" dirty="0"/>
              <a:t>Sortes de test</a:t>
            </a:r>
          </a:p>
        </p:txBody>
      </p:sp>
      <p:sp>
        <p:nvSpPr>
          <p:cNvPr id="3" name="Espace réservé du texte 2">
            <a:extLst>
              <a:ext uri="{FF2B5EF4-FFF2-40B4-BE49-F238E27FC236}">
                <a16:creationId xmlns:a16="http://schemas.microsoft.com/office/drawing/2014/main" id="{F2F54691-0638-4F18-B1A8-60EC915F0174}"/>
              </a:ext>
            </a:extLst>
          </p:cNvPr>
          <p:cNvSpPr>
            <a:spLocks noGrp="1"/>
          </p:cNvSpPr>
          <p:nvPr>
            <p:ph type="body" idx="1"/>
          </p:nvPr>
        </p:nvSpPr>
        <p:spPr/>
        <p:txBody>
          <a:bodyPr/>
          <a:lstStyle/>
          <a:p>
            <a:endParaRPr lang="fr-CA"/>
          </a:p>
        </p:txBody>
      </p:sp>
      <p:pic>
        <p:nvPicPr>
          <p:cNvPr id="4" name="Image 3">
            <a:extLst>
              <a:ext uri="{FF2B5EF4-FFF2-40B4-BE49-F238E27FC236}">
                <a16:creationId xmlns:a16="http://schemas.microsoft.com/office/drawing/2014/main" id="{67BCEF7E-8F2E-4C8D-887E-4E8E9502F609}"/>
              </a:ext>
            </a:extLst>
          </p:cNvPr>
          <p:cNvPicPr>
            <a:picLocks noChangeAspect="1"/>
          </p:cNvPicPr>
          <p:nvPr/>
        </p:nvPicPr>
        <p:blipFill>
          <a:blip r:embed="rId3"/>
          <a:stretch>
            <a:fillRect/>
          </a:stretch>
        </p:blipFill>
        <p:spPr>
          <a:xfrm>
            <a:off x="85775" y="434975"/>
            <a:ext cx="4426618" cy="2286000"/>
          </a:xfrm>
          <a:prstGeom prst="rect">
            <a:avLst/>
          </a:prstGeom>
        </p:spPr>
      </p:pic>
    </p:spTree>
    <p:extLst>
      <p:ext uri="{BB962C8B-B14F-4D97-AF65-F5344CB8AC3E}">
        <p14:creationId xmlns:p14="http://schemas.microsoft.com/office/powerpoint/2010/main" val="19849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1BE43-19EB-B7A1-AE4E-B3E897736A30}"/>
              </a:ext>
            </a:extLst>
          </p:cNvPr>
          <p:cNvSpPr>
            <a:spLocks noGrp="1"/>
          </p:cNvSpPr>
          <p:nvPr>
            <p:ph type="title"/>
          </p:nvPr>
        </p:nvSpPr>
        <p:spPr>
          <a:xfrm>
            <a:off x="95300" y="72527"/>
            <a:ext cx="4340708" cy="1077218"/>
          </a:xfrm>
        </p:spPr>
        <p:txBody>
          <a:bodyPr/>
          <a:lstStyle/>
          <a:p>
            <a:r>
              <a:rPr lang="fr-CA" b="0" i="0" dirty="0">
                <a:solidFill>
                  <a:srgbClr val="130654"/>
                </a:solidFill>
                <a:effectLst/>
                <a:latin typeface="Lato" panose="020F0502020204030203" pitchFamily="34" charset="0"/>
              </a:rPr>
              <a:t>Différences entre les tests de la boîte noire et les tests de la boîte blanche</a:t>
            </a:r>
            <a:br>
              <a:rPr lang="fr-CA" b="0" i="0" dirty="0">
                <a:solidFill>
                  <a:srgbClr val="130654"/>
                </a:solidFill>
                <a:effectLst/>
                <a:latin typeface="Lato" panose="020F0502020204030203" pitchFamily="34" charset="0"/>
              </a:rPr>
            </a:br>
            <a:endParaRPr lang="fr-CA" dirty="0"/>
          </a:p>
        </p:txBody>
      </p:sp>
      <p:sp>
        <p:nvSpPr>
          <p:cNvPr id="3" name="Espace réservé du texte 2">
            <a:extLst>
              <a:ext uri="{FF2B5EF4-FFF2-40B4-BE49-F238E27FC236}">
                <a16:creationId xmlns:a16="http://schemas.microsoft.com/office/drawing/2014/main" id="{9602F922-244D-450E-C1DC-F901C8903559}"/>
              </a:ext>
            </a:extLst>
          </p:cNvPr>
          <p:cNvSpPr>
            <a:spLocks noGrp="1"/>
          </p:cNvSpPr>
          <p:nvPr>
            <p:ph type="body" idx="1"/>
          </p:nvPr>
        </p:nvSpPr>
        <p:spPr>
          <a:xfrm>
            <a:off x="133375" y="511175"/>
            <a:ext cx="4264558" cy="2769989"/>
          </a:xfrm>
        </p:spPr>
        <p:txBody>
          <a:bodyPr/>
          <a:lstStyle/>
          <a:p>
            <a:pPr algn="just"/>
            <a:r>
              <a:rPr lang="fr-CA" sz="1000" b="0" kern="1200" dirty="0">
                <a:solidFill>
                  <a:schemeClr val="tx1"/>
                </a:solidFill>
                <a:latin typeface="+mn-lt"/>
                <a:cs typeface="+mn-cs"/>
              </a:rPr>
              <a:t>Les tests de logiciels peuvent être principalement classés en deux catégories : </a:t>
            </a:r>
          </a:p>
          <a:p>
            <a:pPr algn="just"/>
            <a:r>
              <a:rPr lang="fr-CA" sz="1000" b="0" kern="1200" dirty="0">
                <a:solidFill>
                  <a:schemeClr val="tx1"/>
                </a:solidFill>
                <a:latin typeface="+mn-lt"/>
                <a:cs typeface="+mn-cs"/>
              </a:rPr>
              <a:t> </a:t>
            </a:r>
          </a:p>
          <a:p>
            <a:pPr algn="just"/>
            <a:r>
              <a:rPr lang="fr-CA" sz="1000" kern="1200" dirty="0">
                <a:solidFill>
                  <a:schemeClr val="tx1"/>
                </a:solidFill>
                <a:latin typeface="+mn-lt"/>
                <a:cs typeface="+mn-cs"/>
              </a:rPr>
              <a:t>Le test boîte noire </a:t>
            </a:r>
            <a:r>
              <a:rPr lang="fr-CA" sz="1000" b="0" kern="1200" dirty="0">
                <a:solidFill>
                  <a:schemeClr val="tx1"/>
                </a:solidFill>
                <a:latin typeface="+mn-lt"/>
                <a:cs typeface="+mn-cs"/>
              </a:rPr>
              <a:t>est une méthode de test où le testeur n'a pas connaissance de la structure interne, de la conception ou de la mise en œuvre de l'élément testé. Le testeur se concentre uniquement sur les entrées et les sorties attendues, sans se soucier des détails internes. Le testeur traite l'élément testé comme une "boîte noire" dont le fonctionnement interne n'est pas visible.</a:t>
            </a:r>
          </a:p>
          <a:p>
            <a:pPr algn="just"/>
            <a:endParaRPr lang="fr-CA" sz="1000" b="0" kern="1200" dirty="0">
              <a:solidFill>
                <a:schemeClr val="tx1"/>
              </a:solidFill>
              <a:latin typeface="+mn-lt"/>
              <a:cs typeface="+mn-cs"/>
            </a:endParaRPr>
          </a:p>
          <a:p>
            <a:pPr algn="just"/>
            <a:r>
              <a:rPr lang="fr-CA" sz="1000" kern="1200" dirty="0">
                <a:solidFill>
                  <a:schemeClr val="tx1"/>
                </a:solidFill>
                <a:latin typeface="+mn-lt"/>
                <a:cs typeface="+mn-cs"/>
              </a:rPr>
              <a:t>Le test boîte blanche</a:t>
            </a:r>
            <a:r>
              <a:rPr lang="fr-CA" sz="1000" b="0" kern="1200" dirty="0">
                <a:solidFill>
                  <a:schemeClr val="tx1"/>
                </a:solidFill>
                <a:latin typeface="+mn-lt"/>
                <a:cs typeface="+mn-cs"/>
              </a:rPr>
              <a:t>, en revanche, est une méthode de test où le testeur a une connaissance complète de la structure interne, de la conception ou de la mise en œuvre de l'élément testé. Le testeur examine les parties internes de l'élément testé, y compris le code source, les algorithmes utilisés et les chemins d'exécution possibles, afin de concevoir des cas de test spécifiques pour couvrir tous les scénarios possibles.</a:t>
            </a:r>
          </a:p>
          <a:p>
            <a:pPr algn="just"/>
            <a:endParaRPr lang="fr-CA" sz="1000" b="0" kern="1200" dirty="0">
              <a:solidFill>
                <a:schemeClr val="tx1"/>
              </a:solidFill>
              <a:latin typeface="+mn-lt"/>
              <a:cs typeface="+mn-cs"/>
            </a:endParaRPr>
          </a:p>
          <a:p>
            <a:pPr algn="just"/>
            <a:r>
              <a:rPr lang="fr-CA" sz="1000" b="0" kern="1200" dirty="0">
                <a:solidFill>
                  <a:schemeClr val="tx1"/>
                </a:solidFill>
                <a:latin typeface="+mn-lt"/>
                <a:cs typeface="+mn-cs"/>
              </a:rPr>
              <a:t>Ces deux approches de test sont complémentaires et peuvent être utilisées en fonction des objectifs de test et de la disponibilité des informations sur l'élément testé.</a:t>
            </a:r>
          </a:p>
        </p:txBody>
      </p:sp>
      <p:sp>
        <p:nvSpPr>
          <p:cNvPr id="4" name="Espace réservé du numéro de diapositive 3">
            <a:extLst>
              <a:ext uri="{FF2B5EF4-FFF2-40B4-BE49-F238E27FC236}">
                <a16:creationId xmlns:a16="http://schemas.microsoft.com/office/drawing/2014/main" id="{4ECF9A09-17BA-E0A5-AB01-0A4FDA74C8C2}"/>
              </a:ext>
            </a:extLst>
          </p:cNvPr>
          <p:cNvSpPr>
            <a:spLocks noGrp="1"/>
          </p:cNvSpPr>
          <p:nvPr>
            <p:ph type="sldNum" sz="quarter" idx="7"/>
          </p:nvPr>
        </p:nvSpPr>
        <p:spPr/>
        <p:txBody>
          <a:bodyPr/>
          <a:lstStyle/>
          <a:p>
            <a:pPr marL="38100">
              <a:lnSpc>
                <a:spcPct val="100000"/>
              </a:lnSpc>
              <a:spcBef>
                <a:spcPts val="190"/>
              </a:spcBef>
            </a:pPr>
            <a:fld id="{81D60167-4931-47E6-BA6A-407CBD079E47}" type="slidenum">
              <a:rPr lang="fr-CA" spc="-5" smtClean="0"/>
              <a:t>3</a:t>
            </a:fld>
            <a:r>
              <a:rPr lang="fr-CA" spc="-140"/>
              <a:t> </a:t>
            </a:r>
            <a:r>
              <a:rPr lang="fr-CA" spc="-5"/>
              <a:t>/</a:t>
            </a:r>
            <a:r>
              <a:rPr lang="fr-CA" spc="-135"/>
              <a:t> </a:t>
            </a:r>
            <a:r>
              <a:rPr lang="fr-CA" spc="-5"/>
              <a:t>33</a:t>
            </a:r>
            <a:endParaRPr lang="fr-CA" spc="-5" dirty="0"/>
          </a:p>
        </p:txBody>
      </p:sp>
    </p:spTree>
    <p:extLst>
      <p:ext uri="{BB962C8B-B14F-4D97-AF65-F5344CB8AC3E}">
        <p14:creationId xmlns:p14="http://schemas.microsoft.com/office/powerpoint/2010/main" val="81455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9278C-5A84-466D-B26A-7725A9461611}"/>
              </a:ext>
            </a:extLst>
          </p:cNvPr>
          <p:cNvSpPr>
            <a:spLocks noGrp="1"/>
          </p:cNvSpPr>
          <p:nvPr>
            <p:ph type="title"/>
          </p:nvPr>
        </p:nvSpPr>
        <p:spPr>
          <a:xfrm>
            <a:off x="95300" y="72527"/>
            <a:ext cx="3200350" cy="430887"/>
          </a:xfrm>
        </p:spPr>
        <p:txBody>
          <a:bodyPr/>
          <a:lstStyle/>
          <a:p>
            <a:r>
              <a:rPr lang="fr-CA" dirty="0"/>
              <a:t>Différentes manières de tester le code</a:t>
            </a:r>
          </a:p>
        </p:txBody>
      </p:sp>
      <p:sp>
        <p:nvSpPr>
          <p:cNvPr id="4" name="Rectangle 3">
            <a:extLst>
              <a:ext uri="{FF2B5EF4-FFF2-40B4-BE49-F238E27FC236}">
                <a16:creationId xmlns:a16="http://schemas.microsoft.com/office/drawing/2014/main" id="{7E262B45-1950-44E8-AE39-1C6E5426CBA9}"/>
              </a:ext>
            </a:extLst>
          </p:cNvPr>
          <p:cNvSpPr/>
          <p:nvPr/>
        </p:nvSpPr>
        <p:spPr>
          <a:xfrm>
            <a:off x="95300" y="434975"/>
            <a:ext cx="4419499" cy="2123658"/>
          </a:xfrm>
          <a:prstGeom prst="rect">
            <a:avLst/>
          </a:prstGeom>
        </p:spPr>
        <p:txBody>
          <a:bodyPr wrap="square">
            <a:spAutoFit/>
          </a:bodyPr>
          <a:lstStyle/>
          <a:p>
            <a:r>
              <a:rPr lang="fr-CA" sz="1200" dirty="0"/>
              <a:t>• Utiliser des expressions de type </a:t>
            </a:r>
            <a:r>
              <a:rPr lang="fr-CA" sz="1200" b="1" dirty="0" err="1">
                <a:solidFill>
                  <a:srgbClr val="FF0000"/>
                </a:solidFill>
              </a:rPr>
              <a:t>System.out.println</a:t>
            </a:r>
            <a:r>
              <a:rPr lang="fr-CA" sz="1200" b="1" dirty="0">
                <a:solidFill>
                  <a:srgbClr val="FF0000"/>
                </a:solidFill>
              </a:rPr>
              <a:t>(…) </a:t>
            </a:r>
            <a:r>
              <a:rPr lang="fr-CA" sz="1200" dirty="0"/>
              <a:t>pour imprimer de l’information sur la console lors de l’exécution du programme </a:t>
            </a:r>
          </a:p>
          <a:p>
            <a:endParaRPr lang="fr-CA" sz="1200" dirty="0"/>
          </a:p>
          <a:p>
            <a:r>
              <a:rPr lang="fr-CA" sz="1200" dirty="0"/>
              <a:t>Avantage: </a:t>
            </a:r>
          </a:p>
          <a:p>
            <a:endParaRPr lang="fr-CA" sz="1200" dirty="0"/>
          </a:p>
          <a:p>
            <a:r>
              <a:rPr lang="fr-CA" sz="1200" dirty="0"/>
              <a:t>     • Très facile à déployer </a:t>
            </a:r>
          </a:p>
          <a:p>
            <a:endParaRPr lang="fr-CA" sz="1200" dirty="0"/>
          </a:p>
          <a:p>
            <a:r>
              <a:rPr lang="fr-CA" sz="1200" dirty="0"/>
              <a:t>Problèmes: </a:t>
            </a:r>
          </a:p>
          <a:p>
            <a:endParaRPr lang="fr-CA" sz="1200" dirty="0"/>
          </a:p>
          <a:p>
            <a:r>
              <a:rPr lang="fr-CA" sz="1200" dirty="0"/>
              <a:t>il y a souvent trop de résultats affichés sur la console</a:t>
            </a:r>
          </a:p>
        </p:txBody>
      </p:sp>
    </p:spTree>
    <p:extLst>
      <p:ext uri="{BB962C8B-B14F-4D97-AF65-F5344CB8AC3E}">
        <p14:creationId xmlns:p14="http://schemas.microsoft.com/office/powerpoint/2010/main" val="271272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25347-3C34-4502-A031-B5FC7AC364CE}"/>
              </a:ext>
            </a:extLst>
          </p:cNvPr>
          <p:cNvSpPr>
            <a:spLocks noGrp="1"/>
          </p:cNvSpPr>
          <p:nvPr>
            <p:ph type="title"/>
          </p:nvPr>
        </p:nvSpPr>
        <p:spPr>
          <a:xfrm>
            <a:off x="95300" y="72527"/>
            <a:ext cx="1570989" cy="215444"/>
          </a:xfrm>
        </p:spPr>
        <p:txBody>
          <a:bodyPr/>
          <a:lstStyle/>
          <a:p>
            <a:r>
              <a:rPr lang="fr-CA" dirty="0"/>
              <a:t>Exemple</a:t>
            </a:r>
          </a:p>
        </p:txBody>
      </p:sp>
      <p:pic>
        <p:nvPicPr>
          <p:cNvPr id="4" name="Image 3">
            <a:extLst>
              <a:ext uri="{FF2B5EF4-FFF2-40B4-BE49-F238E27FC236}">
                <a16:creationId xmlns:a16="http://schemas.microsoft.com/office/drawing/2014/main" id="{83A5E6ED-D392-43F2-90F3-51741A10F664}"/>
              </a:ext>
            </a:extLst>
          </p:cNvPr>
          <p:cNvPicPr>
            <a:picLocks noChangeAspect="1"/>
          </p:cNvPicPr>
          <p:nvPr/>
        </p:nvPicPr>
        <p:blipFill>
          <a:blip r:embed="rId2"/>
          <a:stretch>
            <a:fillRect/>
          </a:stretch>
        </p:blipFill>
        <p:spPr>
          <a:xfrm>
            <a:off x="171450" y="521939"/>
            <a:ext cx="3976687" cy="2866284"/>
          </a:xfrm>
          <a:prstGeom prst="rect">
            <a:avLst/>
          </a:prstGeom>
        </p:spPr>
      </p:pic>
    </p:spTree>
    <p:extLst>
      <p:ext uri="{BB962C8B-B14F-4D97-AF65-F5344CB8AC3E}">
        <p14:creationId xmlns:p14="http://schemas.microsoft.com/office/powerpoint/2010/main" val="12706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358265" cy="244475"/>
          </a:xfrm>
          <a:prstGeom prst="rect">
            <a:avLst/>
          </a:prstGeom>
        </p:spPr>
        <p:txBody>
          <a:bodyPr vert="horz" wrap="square" lIns="0" tIns="17145" rIns="0" bIns="0" rtlCol="0">
            <a:spAutoFit/>
          </a:bodyPr>
          <a:lstStyle/>
          <a:p>
            <a:pPr marL="12700">
              <a:lnSpc>
                <a:spcPct val="100000"/>
              </a:lnSpc>
              <a:spcBef>
                <a:spcPts val="135"/>
              </a:spcBef>
            </a:pPr>
            <a:r>
              <a:rPr spc="10" dirty="0"/>
              <a:t>Les </a:t>
            </a:r>
            <a:r>
              <a:rPr spc="5" dirty="0"/>
              <a:t>tests</a:t>
            </a:r>
            <a:r>
              <a:rPr spc="-30" dirty="0"/>
              <a:t> </a:t>
            </a:r>
            <a:r>
              <a:rPr spc="10" dirty="0"/>
              <a:t>unitaires</a:t>
            </a:r>
          </a:p>
        </p:txBody>
      </p:sp>
      <p:sp>
        <p:nvSpPr>
          <p:cNvPr id="3" name="object 3"/>
          <p:cNvSpPr txBox="1"/>
          <p:nvPr/>
        </p:nvSpPr>
        <p:spPr>
          <a:xfrm>
            <a:off x="323850" y="587375"/>
            <a:ext cx="3863975" cy="1872436"/>
          </a:xfrm>
          <a:prstGeom prst="rect">
            <a:avLst/>
          </a:prstGeom>
        </p:spPr>
        <p:txBody>
          <a:bodyPr vert="horz" wrap="square" lIns="0" tIns="6985" rIns="0" bIns="0" rtlCol="0">
            <a:spAutoFit/>
          </a:bodyPr>
          <a:lstStyle/>
          <a:p>
            <a:pPr marL="214629" marR="30480" indent="-177165" algn="just">
              <a:lnSpc>
                <a:spcPct val="102600"/>
              </a:lnSpc>
              <a:spcBef>
                <a:spcPts val="55"/>
              </a:spcBef>
              <a:buClr>
                <a:srgbClr val="3333B2"/>
              </a:buClr>
              <a:buFont typeface="Arial"/>
              <a:buChar char="►"/>
              <a:tabLst>
                <a:tab pos="215265" algn="l"/>
              </a:tabLst>
            </a:pPr>
            <a:r>
              <a:rPr sz="1100" spc="-20" dirty="0">
                <a:latin typeface="LM Sans 10"/>
                <a:cs typeface="LM Sans 10"/>
              </a:rPr>
              <a:t>Les </a:t>
            </a:r>
            <a:r>
              <a:rPr sz="1100" spc="-15" dirty="0">
                <a:latin typeface="LM Sans 10"/>
                <a:cs typeface="LM Sans 10"/>
              </a:rPr>
              <a:t>tests </a:t>
            </a:r>
            <a:r>
              <a:rPr sz="1100" spc="-20" dirty="0">
                <a:latin typeface="LM Sans 10"/>
                <a:cs typeface="LM Sans 10"/>
              </a:rPr>
              <a:t>unitaires </a:t>
            </a:r>
            <a:r>
              <a:rPr sz="1100" spc="-15" dirty="0">
                <a:latin typeface="LM Sans 10"/>
                <a:cs typeface="LM Sans 10"/>
              </a:rPr>
              <a:t>sont </a:t>
            </a:r>
            <a:r>
              <a:rPr sz="1100" spc="-20" dirty="0">
                <a:latin typeface="LM Sans 10"/>
                <a:cs typeface="LM Sans 10"/>
              </a:rPr>
              <a:t>des </a:t>
            </a:r>
            <a:r>
              <a:rPr sz="1100" spc="-15" dirty="0">
                <a:latin typeface="LM Sans 10"/>
                <a:cs typeface="LM Sans 10"/>
              </a:rPr>
              <a:t>tests permettant </a:t>
            </a:r>
            <a:r>
              <a:rPr sz="1100" spc="-20" dirty="0">
                <a:latin typeface="LM Sans 10"/>
                <a:cs typeface="LM Sans 10"/>
              </a:rPr>
              <a:t>de </a:t>
            </a:r>
            <a:r>
              <a:rPr sz="1100" spc="-15" dirty="0">
                <a:latin typeface="LM Sans 10"/>
                <a:cs typeface="LM Sans 10"/>
              </a:rPr>
              <a:t>tester </a:t>
            </a:r>
            <a:r>
              <a:rPr sz="1100" spc="-20" dirty="0">
                <a:latin typeface="LM Sans 10"/>
                <a:cs typeface="LM Sans 10"/>
              </a:rPr>
              <a:t>de </a:t>
            </a:r>
            <a:r>
              <a:rPr sz="1100" spc="-15" dirty="0">
                <a:latin typeface="LM Sans 10"/>
                <a:cs typeface="LM Sans 10"/>
              </a:rPr>
              <a:t>toutes  </a:t>
            </a:r>
            <a:r>
              <a:rPr sz="1100" dirty="0">
                <a:latin typeface="LM Sans 10"/>
                <a:cs typeface="LM Sans 10"/>
              </a:rPr>
              <a:t>petites </a:t>
            </a:r>
            <a:r>
              <a:rPr sz="1100" i="1" spc="-10" dirty="0">
                <a:latin typeface="LM Sans 10"/>
                <a:cs typeface="LM Sans 10"/>
              </a:rPr>
              <a:t>unités </a:t>
            </a:r>
            <a:r>
              <a:rPr sz="1100" spc="-10" dirty="0">
                <a:latin typeface="LM Sans 10"/>
                <a:cs typeface="LM Sans 10"/>
              </a:rPr>
              <a:t>d’un logiciel. Ils </a:t>
            </a:r>
            <a:r>
              <a:rPr sz="1100" spc="-5" dirty="0">
                <a:latin typeface="LM Sans 10"/>
                <a:cs typeface="LM Sans 10"/>
              </a:rPr>
              <a:t>sont </a:t>
            </a:r>
            <a:r>
              <a:rPr sz="1100" spc="-10" dirty="0">
                <a:latin typeface="LM Sans 10"/>
                <a:cs typeface="LM Sans 10"/>
              </a:rPr>
              <a:t>notamment </a:t>
            </a:r>
            <a:r>
              <a:rPr sz="1100" b="1" spc="-10" dirty="0">
                <a:solidFill>
                  <a:srgbClr val="FF0000"/>
                </a:solidFill>
                <a:latin typeface="LM Sans 10"/>
                <a:cs typeface="LM Sans 10"/>
              </a:rPr>
              <a:t>dédiés </a:t>
            </a:r>
            <a:r>
              <a:rPr sz="1100" b="1" spc="-5" dirty="0">
                <a:solidFill>
                  <a:srgbClr val="FF0000"/>
                </a:solidFill>
                <a:latin typeface="LM Sans 10"/>
                <a:cs typeface="LM Sans 10"/>
              </a:rPr>
              <a:t>à </a:t>
            </a:r>
            <a:r>
              <a:rPr sz="1100" b="1" spc="-10" dirty="0">
                <a:solidFill>
                  <a:srgbClr val="FF0000"/>
                </a:solidFill>
                <a:latin typeface="LM Sans 10"/>
                <a:cs typeface="LM Sans 10"/>
              </a:rPr>
              <a:t>des  </a:t>
            </a:r>
            <a:r>
              <a:rPr sz="1100" b="1" spc="-5" dirty="0">
                <a:solidFill>
                  <a:srgbClr val="FF0000"/>
                </a:solidFill>
                <a:latin typeface="LM Sans 10"/>
                <a:cs typeface="LM Sans 10"/>
              </a:rPr>
              <a:t>tests </a:t>
            </a:r>
            <a:r>
              <a:rPr sz="1100" b="1" spc="-10" dirty="0">
                <a:solidFill>
                  <a:srgbClr val="FF0000"/>
                </a:solidFill>
                <a:latin typeface="LM Sans 10"/>
                <a:cs typeface="LM Sans 10"/>
              </a:rPr>
              <a:t>de </a:t>
            </a:r>
            <a:r>
              <a:rPr sz="1100" b="1" spc="-5" dirty="0" err="1">
                <a:solidFill>
                  <a:srgbClr val="FF0000"/>
                </a:solidFill>
                <a:latin typeface="LM Sans 10"/>
                <a:cs typeface="LM Sans 10"/>
              </a:rPr>
              <a:t>méthodes</a:t>
            </a:r>
            <a:r>
              <a:rPr sz="1100" spc="-5" dirty="0">
                <a:latin typeface="LM Sans 10"/>
                <a:cs typeface="LM Sans 10"/>
              </a:rPr>
              <a:t>.</a:t>
            </a:r>
            <a:endParaRPr lang="fr-CA" sz="1100" spc="-5" dirty="0">
              <a:latin typeface="LM Sans 10"/>
              <a:cs typeface="LM Sans 10"/>
            </a:endParaRPr>
          </a:p>
          <a:p>
            <a:pPr marL="214629" marR="30480" indent="-177165" algn="just">
              <a:lnSpc>
                <a:spcPct val="102600"/>
              </a:lnSpc>
              <a:spcBef>
                <a:spcPts val="55"/>
              </a:spcBef>
              <a:buClr>
                <a:srgbClr val="3333B2"/>
              </a:buClr>
              <a:buFont typeface="Arial"/>
              <a:buChar char="►"/>
              <a:tabLst>
                <a:tab pos="215265" algn="l"/>
              </a:tabLst>
            </a:pPr>
            <a:endParaRPr sz="1100" dirty="0">
              <a:latin typeface="LM Sans 10"/>
              <a:cs typeface="LM Sans 10"/>
            </a:endParaRPr>
          </a:p>
          <a:p>
            <a:pPr marL="214629" marR="41275" indent="-177165" algn="just">
              <a:lnSpc>
                <a:spcPct val="102600"/>
              </a:lnSpc>
              <a:spcBef>
                <a:spcPts val="300"/>
              </a:spcBef>
              <a:buClr>
                <a:srgbClr val="3333B2"/>
              </a:buClr>
              <a:buFont typeface="Arial"/>
              <a:buChar char="►"/>
              <a:tabLst>
                <a:tab pos="215265" algn="l"/>
              </a:tabLst>
            </a:pPr>
            <a:r>
              <a:rPr sz="1100" spc="-10" dirty="0">
                <a:latin typeface="LM Sans 10"/>
                <a:cs typeface="LM Sans 10"/>
              </a:rPr>
              <a:t>Les </a:t>
            </a:r>
            <a:r>
              <a:rPr sz="1100" spc="-5" dirty="0">
                <a:latin typeface="LM Sans 10"/>
                <a:cs typeface="LM Sans 10"/>
              </a:rPr>
              <a:t>tests </a:t>
            </a:r>
            <a:r>
              <a:rPr sz="1100" spc="-10" dirty="0">
                <a:latin typeface="LM Sans 10"/>
                <a:cs typeface="LM Sans 10"/>
              </a:rPr>
              <a:t>unitaires doivent </a:t>
            </a:r>
            <a:r>
              <a:rPr sz="1100" spc="-5" dirty="0">
                <a:latin typeface="LM Sans 10"/>
                <a:cs typeface="LM Sans 10"/>
              </a:rPr>
              <a:t>être </a:t>
            </a:r>
            <a:r>
              <a:rPr sz="1100" spc="-10" dirty="0">
                <a:latin typeface="LM Sans 10"/>
                <a:cs typeface="LM Sans 10"/>
              </a:rPr>
              <a:t>lancés aussi </a:t>
            </a:r>
            <a:r>
              <a:rPr sz="1100" spc="-5" dirty="0">
                <a:latin typeface="LM Sans 10"/>
                <a:cs typeface="LM Sans 10"/>
              </a:rPr>
              <a:t>souvent </a:t>
            </a:r>
            <a:r>
              <a:rPr sz="1100" spc="-10" dirty="0">
                <a:latin typeface="LM Sans 10"/>
                <a:cs typeface="LM Sans 10"/>
              </a:rPr>
              <a:t>que  </a:t>
            </a:r>
            <a:r>
              <a:rPr sz="1100" spc="-5" dirty="0">
                <a:latin typeface="LM Sans 10"/>
                <a:cs typeface="LM Sans 10"/>
              </a:rPr>
              <a:t>possibles, </a:t>
            </a:r>
            <a:r>
              <a:rPr sz="1100" b="1" spc="-10" dirty="0">
                <a:solidFill>
                  <a:srgbClr val="FF0000"/>
                </a:solidFill>
                <a:latin typeface="LM Sans 10"/>
                <a:cs typeface="LM Sans 10"/>
              </a:rPr>
              <a:t>notamment </a:t>
            </a:r>
            <a:r>
              <a:rPr sz="1100" b="1" spc="-5" dirty="0">
                <a:solidFill>
                  <a:srgbClr val="FF0000"/>
                </a:solidFill>
                <a:latin typeface="LM Sans 10"/>
                <a:cs typeface="LM Sans 10"/>
              </a:rPr>
              <a:t>à chaque </a:t>
            </a:r>
            <a:r>
              <a:rPr sz="1100" b="1" spc="-10" dirty="0">
                <a:solidFill>
                  <a:srgbClr val="FF0000"/>
                </a:solidFill>
                <a:latin typeface="LM Sans 10"/>
                <a:cs typeface="LM Sans 10"/>
              </a:rPr>
              <a:t>modification du </a:t>
            </a:r>
            <a:r>
              <a:rPr sz="1100" b="1" dirty="0">
                <a:solidFill>
                  <a:srgbClr val="FF0000"/>
                </a:solidFill>
                <a:latin typeface="LM Sans 10"/>
                <a:cs typeface="LM Sans 10"/>
              </a:rPr>
              <a:t>code </a:t>
            </a:r>
            <a:r>
              <a:rPr sz="1100" b="1" spc="-5" dirty="0">
                <a:solidFill>
                  <a:srgbClr val="FF0000"/>
                </a:solidFill>
                <a:latin typeface="LM Sans 10"/>
                <a:cs typeface="LM Sans 10"/>
              </a:rPr>
              <a:t>source</a:t>
            </a:r>
            <a:r>
              <a:rPr sz="1100" spc="-5" dirty="0">
                <a:latin typeface="LM Sans 10"/>
                <a:cs typeface="LM Sans 10"/>
              </a:rPr>
              <a:t>; </a:t>
            </a:r>
            <a:endParaRPr lang="fr-CA" sz="1100" spc="-5" dirty="0">
              <a:latin typeface="LM Sans 10"/>
              <a:cs typeface="LM Sans 10"/>
            </a:endParaRPr>
          </a:p>
          <a:p>
            <a:pPr marL="214629" marR="41275" indent="-177165" algn="just">
              <a:lnSpc>
                <a:spcPct val="102600"/>
              </a:lnSpc>
              <a:spcBef>
                <a:spcPts val="300"/>
              </a:spcBef>
              <a:buClr>
                <a:srgbClr val="3333B2"/>
              </a:buClr>
              <a:buFont typeface="Arial"/>
              <a:buChar char="►"/>
              <a:tabLst>
                <a:tab pos="215265" algn="l"/>
              </a:tabLst>
            </a:pPr>
            <a:endParaRPr lang="fr-CA" sz="1100" spc="-5" dirty="0">
              <a:latin typeface="LM Sans 10"/>
              <a:cs typeface="LM Sans 10"/>
            </a:endParaRPr>
          </a:p>
          <a:p>
            <a:pPr marL="214629" marR="41275" indent="-177165" algn="just">
              <a:lnSpc>
                <a:spcPct val="102600"/>
              </a:lnSpc>
              <a:spcBef>
                <a:spcPts val="300"/>
              </a:spcBef>
              <a:buClr>
                <a:srgbClr val="3333B2"/>
              </a:buClr>
              <a:buFont typeface="Arial"/>
              <a:buChar char="►"/>
              <a:tabLst>
                <a:tab pos="215265" algn="l"/>
              </a:tabLst>
            </a:pPr>
            <a:r>
              <a:rPr sz="1100" spc="-10" dirty="0">
                <a:latin typeface="LM Sans 10"/>
                <a:cs typeface="LM Sans 10"/>
              </a:rPr>
              <a:t>Comme les </a:t>
            </a:r>
            <a:r>
              <a:rPr sz="1100" spc="-5" dirty="0">
                <a:latin typeface="LM Sans 10"/>
                <a:cs typeface="LM Sans 10"/>
              </a:rPr>
              <a:t>tests </a:t>
            </a:r>
            <a:r>
              <a:rPr sz="1100" spc="-10" dirty="0">
                <a:latin typeface="LM Sans 10"/>
                <a:cs typeface="LM Sans 10"/>
              </a:rPr>
              <a:t>unitaires doivent </a:t>
            </a:r>
            <a:r>
              <a:rPr sz="1100" spc="-5" dirty="0">
                <a:latin typeface="LM Sans 10"/>
                <a:cs typeface="LM Sans 10"/>
              </a:rPr>
              <a:t>être exécutés </a:t>
            </a:r>
            <a:r>
              <a:rPr sz="1100" spc="-10" dirty="0">
                <a:latin typeface="LM Sans 10"/>
                <a:cs typeface="LM Sans 10"/>
              </a:rPr>
              <a:t>fréquemment,  </a:t>
            </a:r>
            <a:r>
              <a:rPr sz="1100" spc="-15" dirty="0">
                <a:latin typeface="LM Sans 10"/>
                <a:cs typeface="LM Sans 10"/>
              </a:rPr>
              <a:t>ils </a:t>
            </a:r>
            <a:r>
              <a:rPr sz="1100" spc="-20" dirty="0">
                <a:latin typeface="LM Sans 10"/>
                <a:cs typeface="LM Sans 10"/>
              </a:rPr>
              <a:t>doivent </a:t>
            </a:r>
            <a:r>
              <a:rPr sz="1100" spc="-15" dirty="0">
                <a:latin typeface="LM Sans 10"/>
                <a:cs typeface="LM Sans 10"/>
              </a:rPr>
              <a:t>être </a:t>
            </a:r>
            <a:r>
              <a:rPr sz="1100" b="1" spc="-10" dirty="0">
                <a:solidFill>
                  <a:srgbClr val="FF0000"/>
                </a:solidFill>
                <a:latin typeface="LM Sans 10"/>
                <a:cs typeface="LM Sans 10"/>
              </a:rPr>
              <a:t>rapides</a:t>
            </a:r>
            <a:r>
              <a:rPr sz="1100" spc="-10" dirty="0">
                <a:latin typeface="LM Sans 10"/>
                <a:cs typeface="LM Sans 10"/>
              </a:rPr>
              <a:t>, </a:t>
            </a:r>
            <a:r>
              <a:rPr sz="1100" spc="-15" dirty="0">
                <a:latin typeface="LM Sans 10"/>
                <a:cs typeface="LM Sans 10"/>
              </a:rPr>
              <a:t>et </a:t>
            </a:r>
            <a:r>
              <a:rPr sz="1100" spc="-20" dirty="0">
                <a:latin typeface="LM Sans 10"/>
                <a:cs typeface="LM Sans 10"/>
              </a:rPr>
              <a:t>notamment </a:t>
            </a:r>
            <a:r>
              <a:rPr sz="1100" spc="-15" dirty="0">
                <a:latin typeface="LM Sans 10"/>
                <a:cs typeface="LM Sans 10"/>
              </a:rPr>
              <a:t>sans </a:t>
            </a:r>
            <a:r>
              <a:rPr sz="1100" spc="-20" dirty="0">
                <a:latin typeface="LM Sans 10"/>
                <a:cs typeface="LM Sans 10"/>
              </a:rPr>
              <a:t>interaction avec un  </a:t>
            </a:r>
            <a:r>
              <a:rPr sz="1100" spc="-10" dirty="0">
                <a:latin typeface="LM Sans 10"/>
                <a:cs typeface="LM Sans 10"/>
              </a:rPr>
              <a:t>humain. </a:t>
            </a:r>
            <a:endParaRPr sz="1100" dirty="0">
              <a:latin typeface="LM Sans 10"/>
              <a:cs typeface="LM Sans 1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9415" cy="244475"/>
          </a:xfrm>
          <a:prstGeom prst="rect">
            <a:avLst/>
          </a:prstGeom>
        </p:spPr>
        <p:txBody>
          <a:bodyPr vert="horz" wrap="square" lIns="0" tIns="17145" rIns="0" bIns="0" rtlCol="0">
            <a:spAutoFit/>
          </a:bodyPr>
          <a:lstStyle/>
          <a:p>
            <a:pPr marL="12700">
              <a:lnSpc>
                <a:spcPct val="100000"/>
              </a:lnSpc>
              <a:spcBef>
                <a:spcPts val="135"/>
              </a:spcBef>
            </a:pPr>
            <a:r>
              <a:rPr spc="10" dirty="0"/>
              <a:t>Junit</a:t>
            </a:r>
          </a:p>
        </p:txBody>
      </p:sp>
      <p:sp>
        <p:nvSpPr>
          <p:cNvPr id="3" name="object 3"/>
          <p:cNvSpPr txBox="1"/>
          <p:nvPr/>
        </p:nvSpPr>
        <p:spPr>
          <a:xfrm>
            <a:off x="332587" y="934538"/>
            <a:ext cx="3877463" cy="2248501"/>
          </a:xfrm>
          <a:prstGeom prst="rect">
            <a:avLst/>
          </a:prstGeom>
        </p:spPr>
        <p:txBody>
          <a:bodyPr vert="horz" wrap="square" lIns="0" tIns="6985" rIns="0" bIns="0" rtlCol="0">
            <a:spAutoFit/>
          </a:bodyPr>
          <a:lstStyle/>
          <a:p>
            <a:pPr marL="201930" marR="198755" indent="-177165" algn="just">
              <a:lnSpc>
                <a:spcPct val="102600"/>
              </a:lnSpc>
              <a:spcBef>
                <a:spcPts val="55"/>
              </a:spcBef>
              <a:buClr>
                <a:srgbClr val="3333B2"/>
              </a:buClr>
              <a:buFont typeface="Arial"/>
              <a:buChar char="►"/>
              <a:tabLst>
                <a:tab pos="202565" algn="l"/>
              </a:tabLst>
            </a:pPr>
            <a:r>
              <a:rPr sz="1100" spc="-5" dirty="0">
                <a:latin typeface="LM Sans 10"/>
                <a:cs typeface="LM Sans 10"/>
              </a:rPr>
              <a:t>JUnit est </a:t>
            </a:r>
            <a:r>
              <a:rPr sz="1100" spc="-10" dirty="0">
                <a:latin typeface="LM Sans 10"/>
                <a:cs typeface="LM Sans 10"/>
              </a:rPr>
              <a:t>une famille de bibliothèques de </a:t>
            </a:r>
            <a:r>
              <a:rPr sz="1100" spc="-5" dirty="0">
                <a:latin typeface="LM Sans 10"/>
                <a:cs typeface="LM Sans 10"/>
              </a:rPr>
              <a:t>tests </a:t>
            </a:r>
            <a:r>
              <a:rPr sz="1100" spc="-10" dirty="0">
                <a:latin typeface="LM Sans 10"/>
                <a:cs typeface="LM Sans 10"/>
              </a:rPr>
              <a:t>unitaires. </a:t>
            </a:r>
            <a:endParaRPr lang="fr-CA" sz="1100" spc="-10" dirty="0">
              <a:latin typeface="LM Sans 10"/>
              <a:cs typeface="LM Sans 10"/>
            </a:endParaRPr>
          </a:p>
          <a:p>
            <a:pPr marL="24765" marR="198755" algn="just">
              <a:lnSpc>
                <a:spcPct val="102600"/>
              </a:lnSpc>
              <a:spcBef>
                <a:spcPts val="55"/>
              </a:spcBef>
              <a:buClr>
                <a:srgbClr val="3333B2"/>
              </a:buClr>
              <a:tabLst>
                <a:tab pos="202565" algn="l"/>
              </a:tabLst>
            </a:pPr>
            <a:endParaRPr lang="fr-CA" sz="1100" spc="-10" dirty="0">
              <a:latin typeface="LM Sans 10"/>
              <a:cs typeface="LM Sans 10"/>
            </a:endParaRPr>
          </a:p>
          <a:p>
            <a:pPr marL="201930" marR="198755" indent="-177165" algn="just">
              <a:lnSpc>
                <a:spcPct val="102600"/>
              </a:lnSpc>
              <a:spcBef>
                <a:spcPts val="55"/>
              </a:spcBef>
              <a:buClr>
                <a:srgbClr val="3333B2"/>
              </a:buClr>
              <a:buFont typeface="Arial"/>
              <a:buChar char="►"/>
              <a:tabLst>
                <a:tab pos="202565" algn="l"/>
              </a:tabLst>
            </a:pPr>
            <a:r>
              <a:rPr sz="1100" spc="-10" dirty="0">
                <a:latin typeface="LM Sans 10"/>
                <a:cs typeface="LM Sans 10"/>
              </a:rPr>
              <a:t>Un </a:t>
            </a:r>
            <a:r>
              <a:rPr sz="1100" spc="5" dirty="0">
                <a:latin typeface="LM Sans 10"/>
                <a:cs typeface="LM Sans 10"/>
              </a:rPr>
              <a:t>peu</a:t>
            </a:r>
            <a:r>
              <a:rPr sz="1100" spc="-5" dirty="0">
                <a:latin typeface="LM Sans 10"/>
                <a:cs typeface="LM Sans 10"/>
              </a:rPr>
              <a:t> </a:t>
            </a:r>
            <a:r>
              <a:rPr sz="1100" spc="-10" dirty="0">
                <a:latin typeface="LM Sans 10"/>
                <a:cs typeface="LM Sans 10"/>
              </a:rPr>
              <a:t>d’histoire</a:t>
            </a:r>
            <a:endParaRPr sz="1100" dirty="0">
              <a:latin typeface="LM Sans 10"/>
              <a:cs typeface="LM Sans 10"/>
            </a:endParaRPr>
          </a:p>
          <a:p>
            <a:pPr marL="479425" marR="246379" lvl="1" indent="-168275" algn="just">
              <a:lnSpc>
                <a:spcPct val="100000"/>
              </a:lnSpc>
              <a:spcBef>
                <a:spcPts val="475"/>
              </a:spcBef>
              <a:buClr>
                <a:srgbClr val="3333B2"/>
              </a:buClr>
              <a:buFont typeface="Arial"/>
              <a:buChar char="►"/>
              <a:tabLst>
                <a:tab pos="480059" algn="l"/>
              </a:tabLst>
            </a:pPr>
            <a:r>
              <a:rPr sz="1000" spc="-5" dirty="0">
                <a:latin typeface="LM Sans 10"/>
                <a:cs typeface="LM Sans 10"/>
              </a:rPr>
              <a:t>La </a:t>
            </a:r>
            <a:r>
              <a:rPr sz="1000" spc="-10" dirty="0">
                <a:latin typeface="LM Sans 10"/>
                <a:cs typeface="LM Sans 10"/>
              </a:rPr>
              <a:t>première version </a:t>
            </a:r>
            <a:r>
              <a:rPr sz="1000" spc="-5" dirty="0">
                <a:latin typeface="LM Sans 10"/>
                <a:cs typeface="LM Sans 10"/>
              </a:rPr>
              <a:t>de Junit </a:t>
            </a:r>
            <a:r>
              <a:rPr sz="1000" spc="-10" dirty="0">
                <a:latin typeface="LM Sans 10"/>
                <a:cs typeface="LM Sans 10"/>
              </a:rPr>
              <a:t>largement utilisée </a:t>
            </a:r>
            <a:r>
              <a:rPr sz="1000" spc="-5" dirty="0">
                <a:latin typeface="LM Sans 10"/>
                <a:cs typeface="LM Sans 10"/>
              </a:rPr>
              <a:t>fut </a:t>
            </a:r>
            <a:r>
              <a:rPr sz="1000" b="1" spc="-5" dirty="0">
                <a:solidFill>
                  <a:srgbClr val="FF0000"/>
                </a:solidFill>
                <a:latin typeface="LM Sans 10"/>
                <a:cs typeface="LM Sans 10"/>
              </a:rPr>
              <a:t>Junit 3</a:t>
            </a:r>
            <a:r>
              <a:rPr sz="1000" spc="-5" dirty="0">
                <a:latin typeface="LM Sans 10"/>
                <a:cs typeface="LM Sans 10"/>
              </a:rPr>
              <a:t>.  </a:t>
            </a:r>
            <a:r>
              <a:rPr sz="1000" spc="-10" dirty="0">
                <a:latin typeface="LM Sans 10"/>
                <a:cs typeface="LM Sans 10"/>
              </a:rPr>
              <a:t>Cette </a:t>
            </a:r>
            <a:r>
              <a:rPr sz="1000" spc="-5" dirty="0">
                <a:latin typeface="LM Sans 10"/>
                <a:cs typeface="LM Sans 10"/>
              </a:rPr>
              <a:t>version est </a:t>
            </a:r>
            <a:r>
              <a:rPr sz="1000" spc="-10" dirty="0">
                <a:latin typeface="LM Sans 10"/>
                <a:cs typeface="LM Sans 10"/>
              </a:rPr>
              <a:t>désormais </a:t>
            </a:r>
            <a:r>
              <a:rPr sz="1000" spc="-5" dirty="0">
                <a:latin typeface="LM Sans 10"/>
                <a:cs typeface="LM Sans 10"/>
              </a:rPr>
              <a:t>considérée comme</a:t>
            </a:r>
            <a:r>
              <a:rPr sz="1000" spc="35" dirty="0">
                <a:latin typeface="LM Sans 10"/>
                <a:cs typeface="LM Sans 10"/>
              </a:rPr>
              <a:t> </a:t>
            </a:r>
            <a:r>
              <a:rPr sz="1000" spc="-5" dirty="0">
                <a:latin typeface="LM Sans 10"/>
                <a:cs typeface="LM Sans 10"/>
              </a:rPr>
              <a:t>obsolète.</a:t>
            </a:r>
            <a:endParaRPr sz="1000" dirty="0">
              <a:latin typeface="LM Sans 10"/>
              <a:cs typeface="LM Sans 10"/>
            </a:endParaRPr>
          </a:p>
          <a:p>
            <a:pPr marL="476250" marR="17780" lvl="1" indent="-165100" algn="just">
              <a:lnSpc>
                <a:spcPts val="1200"/>
              </a:lnSpc>
              <a:spcBef>
                <a:spcPts val="30"/>
              </a:spcBef>
              <a:buClr>
                <a:srgbClr val="3333B2"/>
              </a:buClr>
              <a:buFont typeface="Arial"/>
              <a:buChar char="►"/>
              <a:tabLst>
                <a:tab pos="480059" algn="l"/>
              </a:tabLst>
            </a:pPr>
            <a:r>
              <a:rPr sz="1000" b="1" spc="-5" dirty="0">
                <a:solidFill>
                  <a:srgbClr val="FF0000"/>
                </a:solidFill>
                <a:latin typeface="LM Sans 10"/>
                <a:cs typeface="LM Sans 10"/>
              </a:rPr>
              <a:t>La version suivante de Junit fut Junit 4</a:t>
            </a:r>
            <a:r>
              <a:rPr sz="1000" spc="-5" dirty="0">
                <a:latin typeface="LM Sans 10"/>
                <a:cs typeface="LM Sans 10"/>
              </a:rPr>
              <a:t>. </a:t>
            </a:r>
            <a:r>
              <a:rPr sz="1000" spc="-10" dirty="0">
                <a:latin typeface="LM Sans 10"/>
                <a:cs typeface="LM Sans 10"/>
              </a:rPr>
              <a:t>C’est </a:t>
            </a:r>
            <a:r>
              <a:rPr sz="1000" spc="-5" dirty="0">
                <a:latin typeface="LM Sans 10"/>
                <a:cs typeface="LM Sans 10"/>
              </a:rPr>
              <a:t>la version qui a  vraiment </a:t>
            </a:r>
            <a:r>
              <a:rPr sz="1000" spc="-10" dirty="0">
                <a:latin typeface="LM Sans 10"/>
                <a:cs typeface="LM Sans 10"/>
              </a:rPr>
              <a:t>vu l’explosion de </a:t>
            </a:r>
            <a:r>
              <a:rPr sz="1000" spc="-5" dirty="0">
                <a:latin typeface="LM Sans 10"/>
                <a:cs typeface="LM Sans 10"/>
              </a:rPr>
              <a:t>Junit. </a:t>
            </a:r>
            <a:r>
              <a:rPr sz="1000" b="1" spc="-5" dirty="0">
                <a:solidFill>
                  <a:srgbClr val="FF0000"/>
                </a:solidFill>
                <a:latin typeface="LM Sans 10"/>
                <a:cs typeface="LM Sans 10"/>
              </a:rPr>
              <a:t>Elle </a:t>
            </a:r>
            <a:r>
              <a:rPr sz="1000" b="1" spc="-10" dirty="0">
                <a:solidFill>
                  <a:srgbClr val="FF0000"/>
                </a:solidFill>
                <a:latin typeface="LM Sans 10"/>
                <a:cs typeface="LM Sans 10"/>
              </a:rPr>
              <a:t>n’est pas </a:t>
            </a:r>
            <a:r>
              <a:rPr sz="1000" b="1" spc="-5" dirty="0">
                <a:solidFill>
                  <a:srgbClr val="FF0000"/>
                </a:solidFill>
                <a:latin typeface="LM Sans 10"/>
                <a:cs typeface="LM Sans 10"/>
              </a:rPr>
              <a:t>compatible </a:t>
            </a:r>
            <a:r>
              <a:rPr sz="1000" b="1" spc="-10" dirty="0">
                <a:solidFill>
                  <a:srgbClr val="FF0000"/>
                </a:solidFill>
                <a:latin typeface="LM Sans 10"/>
                <a:cs typeface="LM Sans 10"/>
              </a:rPr>
              <a:t>avec  </a:t>
            </a:r>
            <a:r>
              <a:rPr sz="1000" b="1" spc="-5" dirty="0">
                <a:solidFill>
                  <a:srgbClr val="FF0000"/>
                </a:solidFill>
                <a:latin typeface="LM Sans 10"/>
                <a:cs typeface="LM Sans 10"/>
              </a:rPr>
              <a:t>Junit 3. </a:t>
            </a:r>
            <a:r>
              <a:rPr sz="1000" spc="-10" dirty="0">
                <a:latin typeface="LM Sans 10"/>
              </a:rPr>
              <a:t>Elle reste encore la version la plus présente dans les  projets industriels.</a:t>
            </a:r>
          </a:p>
          <a:p>
            <a:pPr marL="479425" lvl="1" indent="-168275" algn="just">
              <a:lnSpc>
                <a:spcPts val="1140"/>
              </a:lnSpc>
              <a:buClr>
                <a:srgbClr val="3333B2"/>
              </a:buClr>
              <a:buFont typeface="Arial"/>
              <a:buChar char="►"/>
              <a:tabLst>
                <a:tab pos="480059" algn="l"/>
              </a:tabLst>
            </a:pPr>
            <a:r>
              <a:rPr sz="1000" b="1" spc="-5" dirty="0">
                <a:solidFill>
                  <a:srgbClr val="FF0000"/>
                </a:solidFill>
                <a:latin typeface="LM Sans 10"/>
                <a:cs typeface="LM Sans 10"/>
              </a:rPr>
              <a:t>La </a:t>
            </a:r>
            <a:r>
              <a:rPr sz="1000" b="1" spc="-10" dirty="0">
                <a:solidFill>
                  <a:srgbClr val="FF0000"/>
                </a:solidFill>
                <a:latin typeface="LM Sans 10"/>
                <a:cs typeface="LM Sans 10"/>
              </a:rPr>
              <a:t>dernière </a:t>
            </a:r>
            <a:r>
              <a:rPr sz="1000" b="1" spc="-5" dirty="0">
                <a:solidFill>
                  <a:srgbClr val="FF0000"/>
                </a:solidFill>
                <a:latin typeface="LM Sans 10"/>
                <a:cs typeface="LM Sans 10"/>
              </a:rPr>
              <a:t>version de Junit est Junit 5</a:t>
            </a:r>
            <a:r>
              <a:rPr sz="1000" spc="-5" dirty="0">
                <a:latin typeface="LM Sans 10"/>
                <a:cs typeface="LM Sans 10"/>
              </a:rPr>
              <a:t>. Elle </a:t>
            </a:r>
            <a:r>
              <a:rPr sz="1000" spc="-10" dirty="0">
                <a:latin typeface="LM Sans 10"/>
                <a:cs typeface="LM Sans 10"/>
              </a:rPr>
              <a:t>n</a:t>
            </a:r>
            <a:r>
              <a:rPr lang="fr-CA" sz="1000" spc="-10" dirty="0">
                <a:latin typeface="LM Sans 10"/>
                <a:cs typeface="LM Sans 10"/>
              </a:rPr>
              <a:t>'</a:t>
            </a:r>
            <a:r>
              <a:rPr sz="1000" spc="-10" dirty="0" err="1">
                <a:latin typeface="LM Sans 10"/>
                <a:cs typeface="LM Sans 10"/>
              </a:rPr>
              <a:t>est</a:t>
            </a:r>
            <a:r>
              <a:rPr sz="1000" spc="30" dirty="0">
                <a:latin typeface="LM Sans 10"/>
                <a:cs typeface="LM Sans 10"/>
              </a:rPr>
              <a:t> </a:t>
            </a:r>
            <a:r>
              <a:rPr sz="1000" spc="-10" dirty="0">
                <a:latin typeface="LM Sans 10"/>
                <a:cs typeface="LM Sans 10"/>
              </a:rPr>
              <a:t>pas</a:t>
            </a:r>
            <a:r>
              <a:rPr lang="fr-CA" sz="1000" dirty="0">
                <a:latin typeface="LM Sans 10"/>
                <a:cs typeface="LM Sans 10"/>
              </a:rPr>
              <a:t> </a:t>
            </a:r>
            <a:r>
              <a:rPr sz="1000" spc="-5" dirty="0">
                <a:latin typeface="LM Sans 10"/>
                <a:cs typeface="LM Sans 10"/>
              </a:rPr>
              <a:t>compatible </a:t>
            </a:r>
            <a:r>
              <a:rPr sz="1000" spc="-10" dirty="0">
                <a:latin typeface="LM Sans 10"/>
                <a:cs typeface="LM Sans 10"/>
              </a:rPr>
              <a:t>avec </a:t>
            </a:r>
            <a:r>
              <a:rPr sz="1000" spc="-5" dirty="0">
                <a:latin typeface="LM Sans 10"/>
                <a:cs typeface="LM Sans 10"/>
              </a:rPr>
              <a:t>Junit 4, mais </a:t>
            </a:r>
            <a:r>
              <a:rPr sz="1000" spc="-10" dirty="0">
                <a:latin typeface="LM Sans 10"/>
                <a:cs typeface="LM Sans 10"/>
              </a:rPr>
              <a:t>présente </a:t>
            </a:r>
            <a:r>
              <a:rPr sz="1000" spc="-5" dirty="0">
                <a:latin typeface="LM Sans 10"/>
                <a:cs typeface="LM Sans 10"/>
              </a:rPr>
              <a:t>de </a:t>
            </a:r>
            <a:r>
              <a:rPr sz="1000" spc="-10" dirty="0">
                <a:latin typeface="LM Sans 10"/>
                <a:cs typeface="LM Sans 10"/>
              </a:rPr>
              <a:t>nombreuses  similarités, </a:t>
            </a:r>
            <a:r>
              <a:rPr sz="1000" spc="-5" dirty="0">
                <a:latin typeface="LM Sans 10"/>
                <a:cs typeface="LM Sans 10"/>
              </a:rPr>
              <a:t>et des </a:t>
            </a:r>
            <a:r>
              <a:rPr sz="1000" dirty="0">
                <a:latin typeface="LM Sans 10"/>
                <a:cs typeface="LM Sans 10"/>
              </a:rPr>
              <a:t>méthodes </a:t>
            </a:r>
            <a:r>
              <a:rPr sz="1000" spc="-10" dirty="0">
                <a:latin typeface="LM Sans 10"/>
                <a:cs typeface="LM Sans 10"/>
              </a:rPr>
              <a:t>particulières </a:t>
            </a:r>
            <a:r>
              <a:rPr sz="1000" dirty="0">
                <a:latin typeface="LM Sans 10"/>
                <a:cs typeface="LM Sans 10"/>
              </a:rPr>
              <a:t>permettent </a:t>
            </a:r>
            <a:r>
              <a:rPr sz="1000" spc="-5" dirty="0">
                <a:latin typeface="LM Sans 10"/>
                <a:cs typeface="LM Sans 10"/>
              </a:rPr>
              <a:t>de </a:t>
            </a:r>
            <a:r>
              <a:rPr sz="1000" spc="-10" dirty="0">
                <a:latin typeface="LM Sans 10"/>
                <a:cs typeface="LM Sans 10"/>
              </a:rPr>
              <a:t>lancer  depuis </a:t>
            </a:r>
            <a:r>
              <a:rPr sz="1000" spc="-5" dirty="0">
                <a:latin typeface="LM Sans 10"/>
                <a:cs typeface="LM Sans 10"/>
              </a:rPr>
              <a:t>Junit 5 des tests Junit 4. Le développement de cette  </a:t>
            </a:r>
            <a:r>
              <a:rPr sz="1000" spc="-10" dirty="0">
                <a:latin typeface="LM Sans 10"/>
                <a:cs typeface="LM Sans 10"/>
              </a:rPr>
              <a:t>nouvelle </a:t>
            </a:r>
            <a:r>
              <a:rPr sz="1000" spc="-5" dirty="0">
                <a:latin typeface="LM Sans 10"/>
                <a:cs typeface="LM Sans 10"/>
              </a:rPr>
              <a:t>version a </a:t>
            </a:r>
            <a:r>
              <a:rPr sz="1000" spc="-15" dirty="0">
                <a:latin typeface="LM Sans 10"/>
                <a:cs typeface="LM Sans 10"/>
              </a:rPr>
              <a:t>pris </a:t>
            </a:r>
            <a:r>
              <a:rPr sz="1000" spc="-5" dirty="0">
                <a:latin typeface="LM Sans 10"/>
                <a:cs typeface="LM Sans 10"/>
              </a:rPr>
              <a:t>du temps, mais elle semble </a:t>
            </a:r>
            <a:r>
              <a:rPr sz="1000" spc="-10" dirty="0">
                <a:latin typeface="LM Sans 10"/>
                <a:cs typeface="LM Sans 10"/>
              </a:rPr>
              <a:t>avoir atteint  l’âge </a:t>
            </a:r>
            <a:r>
              <a:rPr sz="1000" spc="-5" dirty="0">
                <a:latin typeface="LM Sans 10"/>
                <a:cs typeface="LM Sans 10"/>
              </a:rPr>
              <a:t>de la maturité.</a:t>
            </a:r>
            <a:endParaRPr sz="1000" dirty="0">
              <a:latin typeface="LM Sans 10"/>
              <a:cs typeface="LM Sans 10"/>
            </a:endParaRPr>
          </a:p>
        </p:txBody>
      </p:sp>
      <p:graphicFrame>
        <p:nvGraphicFramePr>
          <p:cNvPr id="5" name="Tableau 4">
            <a:extLst>
              <a:ext uri="{FF2B5EF4-FFF2-40B4-BE49-F238E27FC236}">
                <a16:creationId xmlns:a16="http://schemas.microsoft.com/office/drawing/2014/main" id="{850A1B8F-B336-4CD5-863D-A447F2C7AB23}"/>
              </a:ext>
            </a:extLst>
          </p:cNvPr>
          <p:cNvGraphicFramePr>
            <a:graphicFrameLocks noGrp="1"/>
          </p:cNvGraphicFramePr>
          <p:nvPr>
            <p:extLst>
              <p:ext uri="{D42A27DB-BD31-4B8C-83A1-F6EECF244321}">
                <p14:modId xmlns:p14="http://schemas.microsoft.com/office/powerpoint/2010/main" val="1391816236"/>
              </p:ext>
            </p:extLst>
          </p:nvPr>
        </p:nvGraphicFramePr>
        <p:xfrm>
          <a:off x="214807" y="358775"/>
          <a:ext cx="4086225" cy="838200"/>
        </p:xfrm>
        <a:graphic>
          <a:graphicData uri="http://schemas.openxmlformats.org/drawingml/2006/table">
            <a:tbl>
              <a:tblPr/>
              <a:tblGrid>
                <a:gridCol w="4086225">
                  <a:extLst>
                    <a:ext uri="{9D8B030D-6E8A-4147-A177-3AD203B41FA5}">
                      <a16:colId xmlns:a16="http://schemas.microsoft.com/office/drawing/2014/main" val="2574097546"/>
                    </a:ext>
                  </a:extLst>
                </a:gridCol>
              </a:tblGrid>
              <a:tr h="400283">
                <a:tc>
                  <a:txBody>
                    <a:bodyPr/>
                    <a:lstStyle/>
                    <a:p>
                      <a:pPr algn="just"/>
                      <a:br>
                        <a:rPr lang="fr-CA" sz="1100" kern="1200" spc="-10" dirty="0">
                          <a:solidFill>
                            <a:schemeClr val="tx1"/>
                          </a:solidFill>
                          <a:latin typeface="LM Sans 10"/>
                          <a:ea typeface="+mn-ea"/>
                        </a:rPr>
                      </a:br>
                      <a:r>
                        <a:rPr lang="fr-CA" sz="1100" kern="1200" spc="-10" dirty="0">
                          <a:solidFill>
                            <a:schemeClr val="tx1"/>
                          </a:solidFill>
                          <a:latin typeface="LM Sans 10"/>
                          <a:ea typeface="+mn-ea"/>
                        </a:rPr>
                        <a:t>JUnit est un </a:t>
                      </a:r>
                      <a:r>
                        <a:rPr lang="fr-CA" sz="1100" kern="1200" spc="-10" dirty="0" err="1">
                          <a:solidFill>
                            <a:schemeClr val="tx1"/>
                          </a:solidFill>
                          <a:latin typeface="LM Sans 10"/>
                          <a:ea typeface="+mn-ea"/>
                        </a:rPr>
                        <a:t>framework</a:t>
                      </a:r>
                      <a:r>
                        <a:rPr lang="fr-CA" sz="1100" kern="1200" spc="-10" dirty="0">
                          <a:solidFill>
                            <a:schemeClr val="tx1"/>
                          </a:solidFill>
                          <a:latin typeface="LM Sans 10"/>
                          <a:ea typeface="+mn-ea"/>
                        </a:rPr>
                        <a:t> open source pour le développement et l'exécution de tests unitaires automatisables. Le principal intérêt est de s'assurer que le code répond toujours aux besoins même après d'éventuelles modifications. </a:t>
                      </a:r>
                    </a:p>
                  </a:txBody>
                  <a:tcPr marL="0" marR="0" marT="0" marB="0" anchor="ctr">
                    <a:lnL>
                      <a:noFill/>
                    </a:lnL>
                    <a:lnR>
                      <a:noFill/>
                    </a:lnR>
                    <a:lnT>
                      <a:noFill/>
                    </a:lnT>
                    <a:lnB>
                      <a:noFill/>
                    </a:lnB>
                    <a:solidFill>
                      <a:srgbClr val="E1E1E2"/>
                    </a:solidFill>
                  </a:tcPr>
                </a:tc>
                <a:extLst>
                  <a:ext uri="{0D108BD9-81ED-4DB2-BD59-A6C34878D82A}">
                    <a16:rowId xmlns:a16="http://schemas.microsoft.com/office/drawing/2014/main" val="271706128"/>
                  </a:ext>
                </a:extLst>
              </a:tr>
            </a:tbl>
          </a:graphicData>
        </a:graphic>
      </p:graphicFrame>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548005" cy="244475"/>
          </a:xfrm>
          <a:prstGeom prst="rect">
            <a:avLst/>
          </a:prstGeom>
        </p:spPr>
        <p:txBody>
          <a:bodyPr vert="horz" wrap="square" lIns="0" tIns="17145" rIns="0" bIns="0" rtlCol="0">
            <a:spAutoFit/>
          </a:bodyPr>
          <a:lstStyle/>
          <a:p>
            <a:pPr marL="12700">
              <a:lnSpc>
                <a:spcPct val="100000"/>
              </a:lnSpc>
              <a:spcBef>
                <a:spcPts val="135"/>
              </a:spcBef>
            </a:pPr>
            <a:r>
              <a:rPr spc="10" dirty="0"/>
              <a:t>Junit</a:t>
            </a:r>
            <a:r>
              <a:rPr spc="-55" dirty="0"/>
              <a:t> </a:t>
            </a:r>
            <a:r>
              <a:rPr spc="15" dirty="0"/>
              <a:t>5</a:t>
            </a:r>
          </a:p>
        </p:txBody>
      </p:sp>
      <p:sp>
        <p:nvSpPr>
          <p:cNvPr id="3" name="object 3"/>
          <p:cNvSpPr txBox="1"/>
          <p:nvPr/>
        </p:nvSpPr>
        <p:spPr>
          <a:xfrm>
            <a:off x="323850" y="739775"/>
            <a:ext cx="3874135" cy="1109278"/>
          </a:xfrm>
          <a:prstGeom prst="rect">
            <a:avLst/>
          </a:prstGeom>
        </p:spPr>
        <p:txBody>
          <a:bodyPr vert="horz" wrap="square" lIns="0" tIns="11430" rIns="0" bIns="0" rtlCol="0">
            <a:spAutoFit/>
          </a:bodyPr>
          <a:lstStyle/>
          <a:p>
            <a:pPr marL="214629" indent="-177165">
              <a:lnSpc>
                <a:spcPct val="100000"/>
              </a:lnSpc>
              <a:spcBef>
                <a:spcPts val="90"/>
              </a:spcBef>
              <a:buClr>
                <a:srgbClr val="3333B2"/>
              </a:buClr>
              <a:buFont typeface="Arial"/>
              <a:buChar char="►"/>
              <a:tabLst>
                <a:tab pos="215265" algn="l"/>
              </a:tabLst>
            </a:pPr>
            <a:r>
              <a:rPr sz="1100" spc="-10" dirty="0">
                <a:latin typeface="LM Sans 10"/>
                <a:cs typeface="LM Sans 10"/>
              </a:rPr>
              <a:t>Référence</a:t>
            </a:r>
            <a:r>
              <a:rPr sz="1100" spc="-5" dirty="0">
                <a:latin typeface="LM Sans 10"/>
                <a:cs typeface="LM Sans 10"/>
              </a:rPr>
              <a:t> </a:t>
            </a:r>
            <a:r>
              <a:rPr sz="1100" spc="-15" dirty="0">
                <a:latin typeface="LM Sans 10"/>
                <a:cs typeface="LM Sans 10"/>
              </a:rPr>
              <a:t>:</a:t>
            </a:r>
            <a:r>
              <a:rPr sz="1100" spc="-15" dirty="0">
                <a:solidFill>
                  <a:srgbClr val="0000FF"/>
                </a:solidFill>
                <a:latin typeface="LM Sans 10"/>
                <a:cs typeface="LM Sans 10"/>
                <a:hlinkClick r:id="rId2"/>
              </a:rPr>
              <a:t>https://junit.org</a:t>
            </a:r>
            <a:endParaRPr sz="1100" dirty="0">
              <a:latin typeface="LM Sans 10"/>
              <a:cs typeface="LM Sans 10"/>
            </a:endParaRPr>
          </a:p>
          <a:p>
            <a:pPr marL="214629" indent="-177165">
              <a:lnSpc>
                <a:spcPct val="100000"/>
              </a:lnSpc>
              <a:spcBef>
                <a:spcPts val="35"/>
              </a:spcBef>
              <a:buClr>
                <a:srgbClr val="3333B2"/>
              </a:buClr>
              <a:buFont typeface="Arial"/>
              <a:buChar char="►"/>
              <a:tabLst>
                <a:tab pos="215265" algn="l"/>
              </a:tabLst>
            </a:pPr>
            <a:r>
              <a:rPr sz="1100" spc="-15" dirty="0">
                <a:latin typeface="LM Sans 10"/>
                <a:cs typeface="LM Sans 10"/>
              </a:rPr>
              <a:t>Javadoc</a:t>
            </a:r>
            <a:r>
              <a:rPr sz="1100" spc="35" dirty="0">
                <a:latin typeface="LM Sans 10"/>
                <a:cs typeface="LM Sans 10"/>
              </a:rPr>
              <a:t> </a:t>
            </a:r>
            <a:r>
              <a:rPr sz="1100" spc="-20" dirty="0">
                <a:latin typeface="LM Sans 10"/>
                <a:cs typeface="LM Sans 10"/>
              </a:rPr>
              <a:t>:</a:t>
            </a:r>
            <a:r>
              <a:rPr sz="1100" spc="-20" dirty="0">
                <a:solidFill>
                  <a:srgbClr val="0000FF"/>
                </a:solidFill>
                <a:latin typeface="LM Sans 10"/>
                <a:cs typeface="LM Sans 10"/>
                <a:hlinkClick r:id="rId3"/>
              </a:rPr>
              <a:t>https://junit.org/junit5/docs/current/api/index.html</a:t>
            </a:r>
            <a:endParaRPr sz="1100" dirty="0">
              <a:latin typeface="LM Sans 10"/>
              <a:cs typeface="LM Sans 10"/>
            </a:endParaRPr>
          </a:p>
          <a:p>
            <a:pPr marL="214629" indent="-177165">
              <a:lnSpc>
                <a:spcPct val="100000"/>
              </a:lnSpc>
              <a:spcBef>
                <a:spcPts val="509"/>
              </a:spcBef>
              <a:buClr>
                <a:srgbClr val="3333B2"/>
              </a:buClr>
              <a:buFont typeface="Arial"/>
              <a:buChar char="►"/>
              <a:tabLst>
                <a:tab pos="215265" algn="l"/>
              </a:tabLst>
            </a:pPr>
            <a:r>
              <a:rPr sz="1100" spc="-10" dirty="0" err="1">
                <a:latin typeface="LM Sans 10"/>
                <a:cs typeface="LM Sans 10"/>
              </a:rPr>
              <a:t>Intégration</a:t>
            </a:r>
            <a:r>
              <a:rPr sz="1100" spc="-10" dirty="0">
                <a:latin typeface="LM Sans 10"/>
                <a:cs typeface="LM Sans 10"/>
              </a:rPr>
              <a:t> dans les </a:t>
            </a:r>
            <a:r>
              <a:rPr sz="1100" spc="-5" dirty="0">
                <a:latin typeface="LM Sans 10"/>
                <a:cs typeface="LM Sans 10"/>
              </a:rPr>
              <a:t>outils </a:t>
            </a:r>
            <a:r>
              <a:rPr sz="1100" spc="-10" dirty="0">
                <a:latin typeface="LM Sans 10"/>
                <a:cs typeface="LM Sans 10"/>
              </a:rPr>
              <a:t>de</a:t>
            </a:r>
            <a:r>
              <a:rPr sz="1100" dirty="0">
                <a:latin typeface="LM Sans 10"/>
                <a:cs typeface="LM Sans 10"/>
              </a:rPr>
              <a:t> </a:t>
            </a:r>
            <a:r>
              <a:rPr sz="1100" spc="-5" dirty="0">
                <a:latin typeface="LM Sans 10"/>
                <a:cs typeface="LM Sans 10"/>
              </a:rPr>
              <a:t>développement</a:t>
            </a:r>
            <a:endParaRPr sz="1100" dirty="0">
              <a:latin typeface="LM Sans 10"/>
              <a:cs typeface="LM Sans 10"/>
            </a:endParaRPr>
          </a:p>
          <a:p>
            <a:pPr marL="487045" marR="423545" lvl="1" indent="-163195">
              <a:lnSpc>
                <a:spcPct val="100000"/>
              </a:lnSpc>
              <a:spcBef>
                <a:spcPts val="475"/>
              </a:spcBef>
              <a:buClr>
                <a:srgbClr val="3333B2"/>
              </a:buClr>
              <a:buFont typeface="Arial"/>
              <a:buChar char="►"/>
              <a:tabLst>
                <a:tab pos="492759" algn="l"/>
              </a:tabLst>
            </a:pPr>
            <a:r>
              <a:rPr sz="1000" spc="-5" dirty="0">
                <a:latin typeface="LM Sans 10"/>
                <a:cs typeface="LM Sans 10"/>
              </a:rPr>
              <a:t>Junit 5 est maintenant </a:t>
            </a:r>
            <a:r>
              <a:rPr sz="1000" spc="-15" dirty="0">
                <a:latin typeface="LM Sans 10"/>
                <a:cs typeface="LM Sans 10"/>
              </a:rPr>
              <a:t>pris </a:t>
            </a:r>
            <a:r>
              <a:rPr sz="1000" spc="-5" dirty="0">
                <a:latin typeface="LM Sans 10"/>
                <a:cs typeface="LM Sans 10"/>
              </a:rPr>
              <a:t>en </a:t>
            </a:r>
            <a:r>
              <a:rPr sz="1000" spc="-10" dirty="0">
                <a:latin typeface="LM Sans 10"/>
                <a:cs typeface="LM Sans 10"/>
              </a:rPr>
              <a:t>charge </a:t>
            </a:r>
            <a:r>
              <a:rPr sz="1000" spc="-15" dirty="0">
                <a:latin typeface="LM Sans 10"/>
                <a:cs typeface="LM Sans 10"/>
              </a:rPr>
              <a:t>par </a:t>
            </a:r>
            <a:r>
              <a:rPr sz="1000" spc="-5" dirty="0">
                <a:latin typeface="LM Sans 10"/>
                <a:cs typeface="LM Sans 10"/>
              </a:rPr>
              <a:t>les </a:t>
            </a:r>
            <a:r>
              <a:rPr sz="1000" spc="-10" dirty="0">
                <a:latin typeface="LM Sans 10"/>
                <a:cs typeface="LM Sans 10"/>
              </a:rPr>
              <a:t>divers IDE  (Eclipse, </a:t>
            </a:r>
            <a:r>
              <a:rPr sz="1000" dirty="0">
                <a:latin typeface="LM Sans 10"/>
                <a:cs typeface="LM Sans 10"/>
              </a:rPr>
              <a:t>Netbeans, </a:t>
            </a:r>
            <a:r>
              <a:rPr sz="1000" spc="-10" dirty="0">
                <a:latin typeface="LM Sans 10"/>
                <a:cs typeface="LM Sans 10"/>
              </a:rPr>
              <a:t>IntelliJ Idea)</a:t>
            </a:r>
            <a:endParaRPr sz="1000" dirty="0">
              <a:latin typeface="LM Sans 10"/>
              <a:cs typeface="LM Sans 10"/>
            </a:endParaRPr>
          </a:p>
          <a:p>
            <a:pPr marL="492125" lvl="1" indent="-168275">
              <a:lnSpc>
                <a:spcPts val="1190"/>
              </a:lnSpc>
              <a:buClr>
                <a:srgbClr val="3333B2"/>
              </a:buClr>
              <a:buFont typeface="Arial"/>
              <a:buChar char="►"/>
              <a:tabLst>
                <a:tab pos="492759" algn="l"/>
              </a:tabLst>
            </a:pPr>
            <a:r>
              <a:rPr sz="1000" spc="-10" dirty="0">
                <a:latin typeface="LM Sans 10"/>
                <a:cs typeface="LM Sans 10"/>
              </a:rPr>
              <a:t>Junit </a:t>
            </a:r>
            <a:r>
              <a:rPr sz="1000" spc="-15" dirty="0">
                <a:latin typeface="LM Sans 10"/>
                <a:cs typeface="LM Sans 10"/>
              </a:rPr>
              <a:t>5 </a:t>
            </a:r>
            <a:r>
              <a:rPr sz="1000" spc="-10" dirty="0">
                <a:latin typeface="LM Sans 10"/>
                <a:cs typeface="LM Sans 10"/>
              </a:rPr>
              <a:t>est </a:t>
            </a:r>
            <a:r>
              <a:rPr sz="1000" spc="-20" dirty="0">
                <a:latin typeface="LM Sans 10"/>
                <a:cs typeface="LM Sans 10"/>
              </a:rPr>
              <a:t>pris </a:t>
            </a:r>
            <a:r>
              <a:rPr sz="1000" spc="-15" dirty="0">
                <a:latin typeface="LM Sans 10"/>
                <a:cs typeface="LM Sans 10"/>
              </a:rPr>
              <a:t>en </a:t>
            </a:r>
            <a:r>
              <a:rPr sz="1000" spc="-20" dirty="0">
                <a:latin typeface="LM Sans 10"/>
                <a:cs typeface="LM Sans 10"/>
              </a:rPr>
              <a:t>charge </a:t>
            </a:r>
            <a:r>
              <a:rPr sz="1000" spc="-25" dirty="0">
                <a:latin typeface="LM Sans 10"/>
                <a:cs typeface="LM Sans 10"/>
              </a:rPr>
              <a:t>par </a:t>
            </a:r>
            <a:r>
              <a:rPr sz="1000" spc="-15" dirty="0">
                <a:latin typeface="LM Sans 10"/>
                <a:cs typeface="LM Sans 10"/>
              </a:rPr>
              <a:t>les </a:t>
            </a:r>
            <a:r>
              <a:rPr sz="1000" spc="-10" dirty="0">
                <a:latin typeface="LM Sans 10"/>
                <a:cs typeface="LM Sans 10"/>
              </a:rPr>
              <a:t>outils </a:t>
            </a:r>
            <a:r>
              <a:rPr sz="1000" spc="-15" dirty="0">
                <a:latin typeface="LM Sans 10"/>
                <a:cs typeface="LM Sans 10"/>
              </a:rPr>
              <a:t>de </a:t>
            </a:r>
            <a:r>
              <a:rPr sz="1000" i="1" spc="-15" dirty="0">
                <a:latin typeface="LM Sans 10"/>
                <a:cs typeface="LM Sans 10"/>
              </a:rPr>
              <a:t>build </a:t>
            </a:r>
            <a:r>
              <a:rPr sz="1000" spc="-20" dirty="0">
                <a:latin typeface="LM Sans 10"/>
                <a:cs typeface="LM Sans 10"/>
              </a:rPr>
              <a:t>(Maven,</a:t>
            </a:r>
            <a:r>
              <a:rPr sz="1000" spc="10" dirty="0">
                <a:latin typeface="LM Sans 10"/>
                <a:cs typeface="LM Sans 10"/>
              </a:rPr>
              <a:t> </a:t>
            </a:r>
            <a:r>
              <a:rPr sz="1000" spc="-20" dirty="0">
                <a:latin typeface="LM Sans 10"/>
                <a:cs typeface="LM Sans 10"/>
              </a:rPr>
              <a:t>Gradle)</a:t>
            </a:r>
            <a:endParaRPr sz="1000" dirty="0">
              <a:latin typeface="LM Sans 10"/>
              <a:cs typeface="LM Sans 10"/>
            </a:endParaRPr>
          </a:p>
        </p:txBody>
      </p:sp>
      <p:pic>
        <p:nvPicPr>
          <p:cNvPr id="1026" name="Picture 2">
            <a:extLst>
              <a:ext uri="{FF2B5EF4-FFF2-40B4-BE49-F238E27FC236}">
                <a16:creationId xmlns:a16="http://schemas.microsoft.com/office/drawing/2014/main" id="{8A87210A-132D-4EBC-B5C1-761213D23F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300" y="48333"/>
            <a:ext cx="929560" cy="539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14320" cy="244475"/>
          </a:xfrm>
          <a:prstGeom prst="rect">
            <a:avLst/>
          </a:prstGeom>
        </p:spPr>
        <p:txBody>
          <a:bodyPr vert="horz" wrap="square" lIns="0" tIns="17145" rIns="0" bIns="0" rtlCol="0">
            <a:spAutoFit/>
          </a:bodyPr>
          <a:lstStyle/>
          <a:p>
            <a:pPr marL="12700">
              <a:lnSpc>
                <a:spcPct val="100000"/>
              </a:lnSpc>
              <a:spcBef>
                <a:spcPts val="135"/>
              </a:spcBef>
            </a:pPr>
            <a:r>
              <a:rPr lang="fr-CA" spc="-10"/>
              <a:t>Tests </a:t>
            </a:r>
            <a:r>
              <a:rPr lang="fr-CA" spc="10"/>
              <a:t>élémentaires </a:t>
            </a:r>
            <a:r>
              <a:rPr lang="fr-CA" spc="5"/>
              <a:t>: </a:t>
            </a:r>
            <a:r>
              <a:rPr lang="fr-CA" spc="10"/>
              <a:t>principes </a:t>
            </a:r>
            <a:r>
              <a:rPr lang="fr-CA" spc="15"/>
              <a:t>de</a:t>
            </a:r>
            <a:r>
              <a:rPr lang="fr-CA" spc="30"/>
              <a:t> </a:t>
            </a:r>
            <a:r>
              <a:rPr lang="fr-CA" spc="15"/>
              <a:t>base</a:t>
            </a:r>
            <a:endParaRPr lang="fr-CA" spc="15" dirty="0"/>
          </a:p>
        </p:txBody>
      </p:sp>
      <p:sp>
        <p:nvSpPr>
          <p:cNvPr id="3" name="object 3"/>
          <p:cNvSpPr txBox="1"/>
          <p:nvPr/>
        </p:nvSpPr>
        <p:spPr>
          <a:xfrm>
            <a:off x="95250" y="372849"/>
            <a:ext cx="3443238" cy="1697260"/>
          </a:xfrm>
          <a:prstGeom prst="rect">
            <a:avLst/>
          </a:prstGeom>
        </p:spPr>
        <p:txBody>
          <a:bodyPr vert="horz" wrap="square" lIns="0" tIns="78105" rIns="0" bIns="0" rtlCol="0">
            <a:spAutoFit/>
          </a:bodyPr>
          <a:lstStyle/>
          <a:p>
            <a:pPr marL="201930" indent="-177165">
              <a:lnSpc>
                <a:spcPct val="100000"/>
              </a:lnSpc>
              <a:spcBef>
                <a:spcPts val="550"/>
              </a:spcBef>
              <a:buClr>
                <a:srgbClr val="3333B2"/>
              </a:buClr>
              <a:buFont typeface="Arial"/>
              <a:buChar char="►"/>
              <a:tabLst>
                <a:tab pos="202565" algn="l"/>
              </a:tabLst>
            </a:pPr>
            <a:r>
              <a:rPr lang="fr-CA" sz="1100" spc="-10" dirty="0">
                <a:latin typeface="LM Sans 10"/>
                <a:cs typeface="LM Sans 10"/>
              </a:rPr>
              <a:t>Structure d’une </a:t>
            </a:r>
            <a:r>
              <a:rPr lang="fr-CA" sz="1100" spc="-5" dirty="0">
                <a:latin typeface="LM Sans 10"/>
                <a:cs typeface="LM Sans 10"/>
              </a:rPr>
              <a:t>méthode </a:t>
            </a:r>
            <a:r>
              <a:rPr lang="fr-CA" sz="1100" spc="-10" dirty="0">
                <a:latin typeface="LM Sans 10"/>
                <a:cs typeface="LM Sans 10"/>
              </a:rPr>
              <a:t>de </a:t>
            </a:r>
            <a:r>
              <a:rPr lang="fr-CA" sz="1100" spc="-5" dirty="0">
                <a:latin typeface="LM Sans 10"/>
                <a:cs typeface="LM Sans 10"/>
              </a:rPr>
              <a:t>test </a:t>
            </a:r>
            <a:r>
              <a:rPr lang="fr-CA" sz="1100" spc="-10" dirty="0">
                <a:latin typeface="LM Sans 10"/>
                <a:cs typeface="LM Sans 10"/>
              </a:rPr>
              <a:t>de</a:t>
            </a:r>
            <a:r>
              <a:rPr lang="fr-CA" sz="1100" dirty="0">
                <a:latin typeface="LM Sans 10"/>
                <a:cs typeface="LM Sans 10"/>
              </a:rPr>
              <a:t> </a:t>
            </a:r>
            <a:r>
              <a:rPr lang="fr-CA" sz="1100" spc="-10" dirty="0">
                <a:latin typeface="LM Sans 10"/>
                <a:cs typeface="LM Sans 10"/>
              </a:rPr>
              <a:t>base</a:t>
            </a:r>
            <a:endParaRPr lang="fr-CA" sz="1100" dirty="0">
              <a:latin typeface="LM Sans 10"/>
              <a:cs typeface="LM Sans 10"/>
            </a:endParaRPr>
          </a:p>
          <a:p>
            <a:pPr marL="479425" lvl="1" indent="-168275">
              <a:lnSpc>
                <a:spcPts val="1195"/>
              </a:lnSpc>
              <a:buClr>
                <a:srgbClr val="3333B2"/>
              </a:buClr>
              <a:buFont typeface="Arial"/>
              <a:buChar char="►"/>
              <a:tabLst>
                <a:tab pos="480059" algn="l"/>
              </a:tabLst>
            </a:pPr>
            <a:r>
              <a:rPr lang="fr-CA" sz="1000" spc="-10" dirty="0">
                <a:latin typeface="LM Sans 10"/>
                <a:cs typeface="LM Sans 10"/>
              </a:rPr>
              <a:t>annotée avec</a:t>
            </a:r>
            <a:r>
              <a:rPr lang="fr-CA" sz="1000" dirty="0">
                <a:latin typeface="LM Sans 10"/>
                <a:cs typeface="LM Sans 10"/>
              </a:rPr>
              <a:t> </a:t>
            </a:r>
            <a:r>
              <a:rPr lang="fr-CA" sz="1000" spc="-5" dirty="0">
                <a:latin typeface="LM Mono 10"/>
                <a:cs typeface="LM Mono 10"/>
              </a:rPr>
              <a:t>@Test</a:t>
            </a:r>
          </a:p>
          <a:p>
            <a:pPr marL="479425" lvl="1" indent="-168275">
              <a:lnSpc>
                <a:spcPts val="1195"/>
              </a:lnSpc>
              <a:buClr>
                <a:srgbClr val="3333B2"/>
              </a:buClr>
              <a:buFont typeface="Arial"/>
              <a:buChar char="►"/>
              <a:tabLst>
                <a:tab pos="480059" algn="l"/>
              </a:tabLst>
            </a:pPr>
            <a:r>
              <a:rPr lang="fr-CA" sz="1000" dirty="0">
                <a:latin typeface="LM Sans 10"/>
                <a:cs typeface="LM Sans 10"/>
              </a:rPr>
              <a:t>méthode </a:t>
            </a:r>
            <a:r>
              <a:rPr lang="fr-CA" sz="1000" spc="-10" dirty="0">
                <a:latin typeface="LM Sans 10"/>
                <a:cs typeface="LM Sans 10"/>
              </a:rPr>
              <a:t>d’instance</a:t>
            </a:r>
            <a:r>
              <a:rPr lang="fr-CA" sz="1000" spc="-15" dirty="0">
                <a:latin typeface="LM Sans 10"/>
                <a:cs typeface="LM Sans 10"/>
              </a:rPr>
              <a:t> </a:t>
            </a:r>
            <a:r>
              <a:rPr lang="fr-CA" sz="1000" spc="-10" dirty="0">
                <a:latin typeface="LM Sans 10"/>
                <a:cs typeface="LM Sans 10"/>
              </a:rPr>
              <a:t>publique</a:t>
            </a:r>
            <a:endParaRPr lang="fr-CA" sz="1000" dirty="0">
              <a:latin typeface="LM Mono 10"/>
              <a:cs typeface="LM Mono 10"/>
            </a:endParaRPr>
          </a:p>
          <a:p>
            <a:pPr marL="479425" lvl="1" indent="-168275">
              <a:lnSpc>
                <a:spcPts val="1195"/>
              </a:lnSpc>
              <a:buClr>
                <a:srgbClr val="3333B2"/>
              </a:buClr>
              <a:buFont typeface="Arial"/>
              <a:buChar char="►"/>
              <a:tabLst>
                <a:tab pos="480059" algn="l"/>
              </a:tabLst>
            </a:pPr>
            <a:r>
              <a:rPr lang="fr-CA" sz="1000" spc="-5" dirty="0">
                <a:latin typeface="LM Sans 10"/>
                <a:cs typeface="LM Sans 10"/>
              </a:rPr>
              <a:t>ne </a:t>
            </a:r>
            <a:r>
              <a:rPr lang="fr-CA" sz="1000" spc="-15" dirty="0">
                <a:latin typeface="LM Sans 10"/>
                <a:cs typeface="LM Sans 10"/>
              </a:rPr>
              <a:t>prend </a:t>
            </a:r>
            <a:r>
              <a:rPr lang="fr-CA" sz="1000" spc="-10" dirty="0">
                <a:latin typeface="LM Sans 10"/>
                <a:cs typeface="LM Sans 10"/>
              </a:rPr>
              <a:t>aucun</a:t>
            </a:r>
            <a:r>
              <a:rPr lang="fr-CA" sz="1000" dirty="0">
                <a:latin typeface="LM Sans 10"/>
                <a:cs typeface="LM Sans 10"/>
              </a:rPr>
              <a:t> </a:t>
            </a:r>
            <a:r>
              <a:rPr lang="fr-CA" sz="1000" spc="-10" dirty="0">
                <a:latin typeface="LM Sans 10"/>
                <a:cs typeface="LM Sans 10"/>
              </a:rPr>
              <a:t>paramètre</a:t>
            </a:r>
            <a:endParaRPr lang="fr-CA" sz="1000" dirty="0">
              <a:latin typeface="LM Sans 10"/>
              <a:cs typeface="LM Sans 10"/>
            </a:endParaRPr>
          </a:p>
          <a:p>
            <a:pPr marL="479425" lvl="1" indent="-168275">
              <a:lnSpc>
                <a:spcPts val="1195"/>
              </a:lnSpc>
              <a:buClr>
                <a:srgbClr val="3333B2"/>
              </a:buClr>
              <a:buFont typeface="Arial"/>
              <a:buChar char="►"/>
              <a:tabLst>
                <a:tab pos="480059" algn="l"/>
              </a:tabLst>
            </a:pPr>
            <a:r>
              <a:rPr lang="fr-CA" sz="1000" spc="-5" dirty="0">
                <a:latin typeface="LM Sans 10"/>
                <a:cs typeface="LM Sans 10"/>
              </a:rPr>
              <a:t>ne </a:t>
            </a:r>
            <a:r>
              <a:rPr lang="fr-CA" sz="1000" spc="-10" dirty="0">
                <a:latin typeface="LM Sans 10"/>
                <a:cs typeface="LM Sans 10"/>
              </a:rPr>
              <a:t>renvoie rien</a:t>
            </a:r>
            <a:endParaRPr lang="fr-CA" sz="1000" dirty="0">
              <a:latin typeface="LM Sans 10"/>
              <a:cs typeface="LM Sans 10"/>
            </a:endParaRPr>
          </a:p>
          <a:p>
            <a:pPr marL="479425" lvl="1" indent="-168275">
              <a:lnSpc>
                <a:spcPts val="1200"/>
              </a:lnSpc>
              <a:buClr>
                <a:srgbClr val="3333B2"/>
              </a:buClr>
              <a:buFont typeface="Arial"/>
              <a:buChar char="►"/>
              <a:tabLst>
                <a:tab pos="480059" algn="l"/>
              </a:tabLst>
            </a:pPr>
            <a:r>
              <a:rPr lang="fr-CA" sz="1000" spc="-10" dirty="0">
                <a:latin typeface="LM Sans 10"/>
                <a:cs typeface="LM Sans 10"/>
              </a:rPr>
              <a:t>peut lever une exception</a:t>
            </a:r>
          </a:p>
          <a:p>
            <a:pPr marL="479425" lvl="1" indent="-168275">
              <a:lnSpc>
                <a:spcPts val="1200"/>
              </a:lnSpc>
              <a:buClr>
                <a:srgbClr val="3333B2"/>
              </a:buClr>
              <a:buFont typeface="Arial"/>
              <a:buChar char="►"/>
              <a:tabLst>
                <a:tab pos="480059" algn="l"/>
              </a:tabLst>
            </a:pPr>
            <a:endParaRPr lang="fr-CA" sz="1000" spc="-10" dirty="0">
              <a:latin typeface="LM Sans 10"/>
              <a:cs typeface="LM Sans 10"/>
            </a:endParaRPr>
          </a:p>
          <a:p>
            <a:pPr marL="311150" lvl="1">
              <a:lnSpc>
                <a:spcPts val="1200"/>
              </a:lnSpc>
              <a:buClr>
                <a:srgbClr val="3333B2"/>
              </a:buClr>
              <a:tabLst>
                <a:tab pos="480059" algn="l"/>
              </a:tabLst>
            </a:pPr>
            <a:r>
              <a:rPr lang="fr-CA" sz="1100" spc="-10" dirty="0">
                <a:latin typeface="LM Sans 10"/>
                <a:cs typeface="LM Sans 10"/>
              </a:rPr>
              <a:t>Conventions</a:t>
            </a:r>
            <a:endParaRPr lang="fr-CA" sz="1100" dirty="0">
              <a:latin typeface="LM Sans 10"/>
              <a:cs typeface="LM Sans 10"/>
            </a:endParaRPr>
          </a:p>
          <a:p>
            <a:pPr marL="479425" lvl="1" indent="-168275">
              <a:lnSpc>
                <a:spcPts val="1200"/>
              </a:lnSpc>
              <a:spcBef>
                <a:spcPts val="470"/>
              </a:spcBef>
              <a:buClr>
                <a:srgbClr val="3333B2"/>
              </a:buClr>
              <a:buFont typeface="Arial"/>
              <a:buChar char="►"/>
              <a:tabLst>
                <a:tab pos="480059" algn="l"/>
              </a:tabLst>
            </a:pPr>
            <a:r>
              <a:rPr lang="fr-CA" sz="1000" spc="-10" dirty="0">
                <a:latin typeface="LM Sans 10"/>
                <a:cs typeface="LM Sans 10"/>
              </a:rPr>
              <a:t>nom d’une </a:t>
            </a:r>
            <a:r>
              <a:rPr lang="fr-CA" sz="1000" spc="-5" dirty="0">
                <a:latin typeface="LM Sans 10"/>
                <a:cs typeface="LM Sans 10"/>
              </a:rPr>
              <a:t>classe de test :</a:t>
            </a:r>
            <a:r>
              <a:rPr lang="fr-CA" sz="1000" spc="25" dirty="0">
                <a:latin typeface="LM Sans 10"/>
                <a:cs typeface="LM Sans 10"/>
              </a:rPr>
              <a:t> </a:t>
            </a:r>
            <a:r>
              <a:rPr lang="fr-CA" sz="1000" i="1" spc="-15" dirty="0" err="1">
                <a:highlight>
                  <a:srgbClr val="008000"/>
                </a:highlight>
                <a:latin typeface="LM Sans 10"/>
                <a:cs typeface="LM Sans 10"/>
              </a:rPr>
              <a:t>NomClasseTestée</a:t>
            </a:r>
            <a:r>
              <a:rPr lang="fr-CA" sz="1000" spc="-15" dirty="0" err="1">
                <a:highlight>
                  <a:srgbClr val="C0C0C0"/>
                </a:highlight>
                <a:latin typeface="LM Sans 10"/>
                <a:cs typeface="LM Sans 10"/>
              </a:rPr>
              <a:t>Test</a:t>
            </a:r>
            <a:endParaRPr lang="fr-CA" sz="1000" dirty="0">
              <a:highlight>
                <a:srgbClr val="C0C0C0"/>
              </a:highlight>
              <a:latin typeface="LM Sans 10"/>
              <a:cs typeface="LM Sans 10"/>
            </a:endParaRPr>
          </a:p>
          <a:p>
            <a:pPr marL="479425" lvl="1" indent="-168275">
              <a:lnSpc>
                <a:spcPts val="1200"/>
              </a:lnSpc>
              <a:buClr>
                <a:srgbClr val="3333B2"/>
              </a:buClr>
              <a:buFont typeface="Arial"/>
              <a:buChar char="►"/>
              <a:tabLst>
                <a:tab pos="480059" algn="l"/>
              </a:tabLst>
            </a:pPr>
            <a:r>
              <a:rPr lang="fr-CA" sz="1000" spc="-10" dirty="0">
                <a:latin typeface="LM Sans 10"/>
                <a:cs typeface="LM Sans 10"/>
              </a:rPr>
              <a:t>nom d’une </a:t>
            </a:r>
            <a:r>
              <a:rPr lang="fr-CA" sz="1000" dirty="0">
                <a:latin typeface="LM Sans 10"/>
                <a:cs typeface="LM Sans 10"/>
              </a:rPr>
              <a:t>méthode </a:t>
            </a:r>
            <a:r>
              <a:rPr lang="fr-CA" sz="1000" spc="-5" dirty="0">
                <a:latin typeface="LM Sans 10"/>
                <a:cs typeface="LM Sans 10"/>
              </a:rPr>
              <a:t>de test :</a:t>
            </a:r>
            <a:r>
              <a:rPr lang="fr-CA" sz="1000" spc="15" dirty="0">
                <a:latin typeface="LM Sans 10"/>
                <a:cs typeface="LM Sans 10"/>
              </a:rPr>
              <a:t> </a:t>
            </a:r>
            <a:r>
              <a:rPr lang="fr-CA" sz="1000" spc="-10" dirty="0" err="1">
                <a:highlight>
                  <a:srgbClr val="FFFF00"/>
                </a:highlight>
                <a:latin typeface="LM Sans 10"/>
                <a:cs typeface="LM Sans 10"/>
              </a:rPr>
              <a:t>test</a:t>
            </a:r>
            <a:r>
              <a:rPr lang="fr-CA" sz="1000" i="1" spc="-10" dirty="0" err="1">
                <a:highlight>
                  <a:srgbClr val="00FFFF"/>
                </a:highlight>
                <a:latin typeface="LM Sans 10"/>
                <a:cs typeface="LM Sans 10"/>
              </a:rPr>
              <a:t>NomMethodeTestee</a:t>
            </a:r>
            <a:endParaRPr lang="fr-CA" sz="1000" dirty="0">
              <a:highlight>
                <a:srgbClr val="00FFFF"/>
              </a:highlight>
              <a:latin typeface="LM Sans 10"/>
              <a:cs typeface="LM Sans 10"/>
            </a:endParaRPr>
          </a:p>
        </p:txBody>
      </p:sp>
      <p:sp>
        <p:nvSpPr>
          <p:cNvPr id="6" name="Rectangle 5">
            <a:extLst>
              <a:ext uri="{FF2B5EF4-FFF2-40B4-BE49-F238E27FC236}">
                <a16:creationId xmlns:a16="http://schemas.microsoft.com/office/drawing/2014/main" id="{E52AADBB-9D83-4CF1-B7EF-74E51A19BC93}"/>
              </a:ext>
            </a:extLst>
          </p:cNvPr>
          <p:cNvSpPr/>
          <p:nvPr/>
        </p:nvSpPr>
        <p:spPr>
          <a:xfrm>
            <a:off x="518647" y="2281770"/>
            <a:ext cx="4018198" cy="1200329"/>
          </a:xfrm>
          <a:prstGeom prst="rect">
            <a:avLst/>
          </a:prstGeom>
        </p:spPr>
        <p:txBody>
          <a:bodyPr wrap="square">
            <a:spAutoFit/>
          </a:bodyPr>
          <a:lstStyle/>
          <a:p>
            <a:r>
              <a:rPr lang="fr-CA" sz="900" b="1" dirty="0">
                <a:solidFill>
                  <a:srgbClr val="7F0055"/>
                </a:solidFill>
                <a:latin typeface="Consolas" panose="020B0609020204030204" pitchFamily="49" charset="0"/>
              </a:rPr>
              <a:t>public</a:t>
            </a:r>
            <a:r>
              <a:rPr lang="fr-CA" sz="900" b="1" dirty="0">
                <a:solidFill>
                  <a:srgbClr val="000000"/>
                </a:solidFill>
                <a:latin typeface="Consolas" panose="020B0609020204030204" pitchFamily="49" charset="0"/>
              </a:rPr>
              <a:t> </a:t>
            </a:r>
            <a:r>
              <a:rPr lang="fr-CA" sz="900" b="1" dirty="0">
                <a:solidFill>
                  <a:srgbClr val="7F0055"/>
                </a:solidFill>
                <a:latin typeface="Consolas" panose="020B0609020204030204" pitchFamily="49" charset="0"/>
              </a:rPr>
              <a:t>class</a:t>
            </a:r>
            <a:r>
              <a:rPr lang="fr-CA" sz="900" b="1" dirty="0">
                <a:solidFill>
                  <a:srgbClr val="000000"/>
                </a:solidFill>
                <a:latin typeface="Consolas" panose="020B0609020204030204" pitchFamily="49" charset="0"/>
              </a:rPr>
              <a:t> </a:t>
            </a:r>
            <a:r>
              <a:rPr lang="fr-CA" sz="900" b="1" dirty="0" err="1">
                <a:solidFill>
                  <a:srgbClr val="000000"/>
                </a:solidFill>
                <a:latin typeface="Consolas" panose="020B0609020204030204" pitchFamily="49" charset="0"/>
              </a:rPr>
              <a:t>SuiteTest</a:t>
            </a:r>
            <a:endParaRPr lang="fr-CA" sz="900" b="1" dirty="0">
              <a:solidFill>
                <a:srgbClr val="000000"/>
              </a:solidFill>
              <a:latin typeface="Consolas" panose="020B0609020204030204" pitchFamily="49" charset="0"/>
            </a:endParaRPr>
          </a:p>
          <a:p>
            <a:r>
              <a:rPr lang="fr-CA" sz="900" dirty="0">
                <a:solidFill>
                  <a:srgbClr val="000000"/>
                </a:solidFill>
                <a:latin typeface="Consolas" panose="020B0609020204030204" pitchFamily="49" charset="0"/>
              </a:rPr>
              <a:t>{</a:t>
            </a:r>
          </a:p>
          <a:p>
            <a:r>
              <a:rPr lang="fr-CA" sz="900" dirty="0">
                <a:solidFill>
                  <a:srgbClr val="000000"/>
                </a:solidFill>
                <a:latin typeface="Consolas" panose="020B0609020204030204" pitchFamily="49" charset="0"/>
              </a:rPr>
              <a:t>  </a:t>
            </a:r>
            <a:r>
              <a:rPr lang="fr-CA" sz="900" dirty="0">
                <a:solidFill>
                  <a:srgbClr val="646464"/>
                </a:solidFill>
                <a:latin typeface="Consolas" panose="020B0609020204030204" pitchFamily="49" charset="0"/>
              </a:rPr>
              <a:t>@</a:t>
            </a:r>
            <a:r>
              <a:rPr lang="fr-CA" sz="900" dirty="0">
                <a:solidFill>
                  <a:srgbClr val="000000"/>
                </a:solidFill>
                <a:latin typeface="Consolas" panose="020B0609020204030204" pitchFamily="49" charset="0"/>
              </a:rPr>
              <a:t>Test</a:t>
            </a:r>
          </a:p>
          <a:p>
            <a:r>
              <a:rPr lang="fr-CA" sz="900" dirty="0">
                <a:solidFill>
                  <a:srgbClr val="000000"/>
                </a:solidFill>
                <a:latin typeface="Consolas" panose="020B0609020204030204" pitchFamily="49" charset="0"/>
              </a:rPr>
              <a:t>  </a:t>
            </a:r>
            <a:r>
              <a:rPr lang="fr-CA" sz="900" b="1" dirty="0">
                <a:solidFill>
                  <a:srgbClr val="7F0055"/>
                </a:solidFill>
                <a:latin typeface="Consolas" panose="020B0609020204030204" pitchFamily="49" charset="0"/>
              </a:rPr>
              <a:t>public</a:t>
            </a:r>
            <a:r>
              <a:rPr lang="fr-CA" sz="900" b="1" dirty="0">
                <a:solidFill>
                  <a:srgbClr val="000000"/>
                </a:solidFill>
                <a:latin typeface="Consolas" panose="020B0609020204030204" pitchFamily="49" charset="0"/>
              </a:rPr>
              <a:t> </a:t>
            </a:r>
            <a:r>
              <a:rPr lang="fr-CA" sz="900" b="1" dirty="0" err="1">
                <a:solidFill>
                  <a:srgbClr val="7F0055"/>
                </a:solidFill>
                <a:latin typeface="Consolas" panose="020B0609020204030204" pitchFamily="49" charset="0"/>
              </a:rPr>
              <a:t>void</a:t>
            </a:r>
            <a:r>
              <a:rPr lang="fr-CA" sz="900" b="1" dirty="0">
                <a:solidFill>
                  <a:srgbClr val="000000"/>
                </a:solidFill>
                <a:latin typeface="Consolas" panose="020B0609020204030204" pitchFamily="49" charset="0"/>
              </a:rPr>
              <a:t> </a:t>
            </a:r>
            <a:r>
              <a:rPr lang="fr-CA" sz="900" b="1" dirty="0" err="1">
                <a:solidFill>
                  <a:srgbClr val="000000"/>
                </a:solidFill>
                <a:latin typeface="Consolas" panose="020B0609020204030204" pitchFamily="49" charset="0"/>
              </a:rPr>
              <a:t>testSomething</a:t>
            </a:r>
            <a:r>
              <a:rPr lang="fr-CA" sz="900" b="1" dirty="0">
                <a:solidFill>
                  <a:srgbClr val="000000"/>
                </a:solidFill>
                <a:latin typeface="Consolas" panose="020B0609020204030204" pitchFamily="49" charset="0"/>
              </a:rPr>
              <a:t>()</a:t>
            </a:r>
          </a:p>
          <a:p>
            <a:r>
              <a:rPr lang="fr-CA" sz="900" dirty="0">
                <a:solidFill>
                  <a:srgbClr val="000000"/>
                </a:solidFill>
                <a:latin typeface="Consolas" panose="020B0609020204030204" pitchFamily="49" charset="0"/>
              </a:rPr>
              <a:t>   {</a:t>
            </a:r>
          </a:p>
          <a:p>
            <a:r>
              <a:rPr lang="fr-CA" sz="900" dirty="0">
                <a:solidFill>
                  <a:srgbClr val="3F7F5F"/>
                </a:solidFill>
                <a:latin typeface="Consolas" panose="020B0609020204030204" pitchFamily="49" charset="0"/>
              </a:rPr>
              <a:t>        //test</a:t>
            </a:r>
          </a:p>
          <a:p>
            <a:r>
              <a:rPr lang="fr-CA" sz="900" dirty="0">
                <a:solidFill>
                  <a:srgbClr val="000000"/>
                </a:solidFill>
                <a:latin typeface="Consolas" panose="020B0609020204030204" pitchFamily="49" charset="0"/>
              </a:rPr>
              <a:t>   }</a:t>
            </a:r>
          </a:p>
          <a:p>
            <a:r>
              <a:rPr lang="fr-CA" sz="9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9E4CD626-3A33-4CA3-A9B8-68CCB31C302E}"/>
              </a:ext>
            </a:extLst>
          </p:cNvPr>
          <p:cNvSpPr/>
          <p:nvPr/>
        </p:nvSpPr>
        <p:spPr>
          <a:xfrm>
            <a:off x="476250" y="2064711"/>
            <a:ext cx="719749" cy="253916"/>
          </a:xfrm>
          <a:prstGeom prst="rect">
            <a:avLst/>
          </a:prstGeom>
        </p:spPr>
        <p:txBody>
          <a:bodyPr wrap="none">
            <a:spAutoFit/>
          </a:bodyPr>
          <a:lstStyle/>
          <a:p>
            <a:r>
              <a:rPr lang="fr-CA" sz="1050" spc="-10" dirty="0">
                <a:latin typeface="Times New Roman" panose="02020603050405020304" pitchFamily="18" charset="0"/>
                <a:cs typeface="Times New Roman" panose="02020603050405020304" pitchFamily="18" charset="0"/>
              </a:rPr>
              <a:t>Exemple :</a:t>
            </a:r>
            <a:endParaRPr lang="fr-CA" sz="105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860</Words>
  <Application>Microsoft Office PowerPoint</Application>
  <PresentationFormat>Personnalisé</PresentationFormat>
  <Paragraphs>112</Paragraphs>
  <Slides>13</Slides>
  <Notes>3</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13</vt:i4>
      </vt:variant>
    </vt:vector>
  </HeadingPairs>
  <TitlesOfParts>
    <vt:vector size="26" baseType="lpstr">
      <vt:lpstr>Arial</vt:lpstr>
      <vt:lpstr>Calibri</vt:lpstr>
      <vt:lpstr>Consolas</vt:lpstr>
      <vt:lpstr>Lato</vt:lpstr>
      <vt:lpstr>LM Mono 10</vt:lpstr>
      <vt:lpstr>LM Mono 9</vt:lpstr>
      <vt:lpstr>LM Mono Light 10</vt:lpstr>
      <vt:lpstr>LM Sans 10</vt:lpstr>
      <vt:lpstr>LM Sans 12</vt:lpstr>
      <vt:lpstr>LM Sans 8</vt:lpstr>
      <vt:lpstr>LM Sans 9</vt:lpstr>
      <vt:lpstr>Times New Roman</vt:lpstr>
      <vt:lpstr>Office Theme</vt:lpstr>
      <vt:lpstr>Tests unitaires en Java Application avec Junit 5 </vt:lpstr>
      <vt:lpstr>Sortes de test</vt:lpstr>
      <vt:lpstr>Différences entre les tests de la boîte noire et les tests de la boîte blanche </vt:lpstr>
      <vt:lpstr>Différentes manières de tester le code</vt:lpstr>
      <vt:lpstr>Exemple</vt:lpstr>
      <vt:lpstr>Les tests unitaires</vt:lpstr>
      <vt:lpstr>Junit</vt:lpstr>
      <vt:lpstr>Junit 5</vt:lpstr>
      <vt:lpstr>Tests élémentaires : principes de base</vt:lpstr>
      <vt:lpstr>La classe Assert</vt:lpstr>
      <vt:lpstr>Présentation PowerPoint</vt:lpstr>
      <vt:lpstr>Exemple</vt:lpstr>
      <vt:lpstr>Exécuter plusieurs fois une méthode de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unitaires en Java - Application avec Junit 5</dc:title>
  <dc:creator>Bruno Mermet</dc:creator>
  <cp:lastModifiedBy>Khlif, Aymen</cp:lastModifiedBy>
  <cp:revision>31</cp:revision>
  <dcterms:created xsi:type="dcterms:W3CDTF">2020-06-26T12:42:58Z</dcterms:created>
  <dcterms:modified xsi:type="dcterms:W3CDTF">2023-07-12T16:30:28Z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2019-09-06T00:00:00Z</vt:filetime>
  </property>
  <property fmtid="{D5CDD505-2E9C-101B-9397-08002B2CF9AE}" pid="3" name="Creator">
    <vt:lpwstr>LaTeX with Beamer class</vt:lpwstr>
  </property>
  <property fmtid="{D5CDD505-2E9C-101B-9397-08002B2CF9AE}" pid="4" name="LastSaved">
    <vt:filetime>2020-06-26T00:00:00Z</vt:filetime>
  </property>
</Properties>
</file>