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Poppins" panose="00000500000000000000" pitchFamily="2" charset="0"/>
      <p:regular r:id="rId23"/>
    </p:embeddedFont>
    <p:embeddedFont>
      <p:font typeface="Poppins Bold" panose="00000800000000000000" charset="0"/>
      <p:regular r:id="rId24"/>
    </p:embeddedFont>
    <p:embeddedFont>
      <p:font typeface="Poppins Medium" panose="00000600000000000000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057974" y="1475585"/>
            <a:ext cx="563768" cy="56376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945283" cy="7097955"/>
            <a:chOff x="0" y="0"/>
            <a:chExt cx="248964" cy="1869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8964" cy="1869420"/>
            </a:xfrm>
            <a:custGeom>
              <a:avLst/>
              <a:gdLst/>
              <a:ahLst/>
              <a:cxnLst/>
              <a:rect l="l" t="t" r="r" b="b"/>
              <a:pathLst>
                <a:path w="248964" h="1869420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7097955"/>
            <a:ext cx="945283" cy="3189045"/>
            <a:chOff x="0" y="0"/>
            <a:chExt cx="248964" cy="8399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8964" cy="839913"/>
            </a:xfrm>
            <a:custGeom>
              <a:avLst/>
              <a:gdLst/>
              <a:ahLst/>
              <a:cxnLst/>
              <a:rect l="l" t="t" r="r" b="b"/>
              <a:pathLst>
                <a:path w="248964" h="839913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334998" y="8512390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89489" y="2874665"/>
            <a:ext cx="11553735" cy="6281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3"/>
              </a:lnSpc>
              <a:spcBef>
                <a:spcPct val="0"/>
              </a:spcBef>
            </a:pPr>
            <a:r>
              <a:rPr lang="en-US" sz="9981" spc="64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Anomaly Detection Design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15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 Group9: </a:t>
            </a: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Fetlework Gubena</a:t>
            </a:r>
            <a:endParaRPr lang="en-US" sz="2400" spc="156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15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Bezawit Belachew</a:t>
            </a:r>
          </a:p>
        </p:txBody>
      </p:sp>
      <p:sp>
        <p:nvSpPr>
          <p:cNvPr id="14" name="Freeform 14"/>
          <p:cNvSpPr/>
          <p:nvPr/>
        </p:nvSpPr>
        <p:spPr>
          <a:xfrm>
            <a:off x="8335266" y="176593"/>
            <a:ext cx="9629240" cy="3161752"/>
          </a:xfrm>
          <a:custGeom>
            <a:avLst/>
            <a:gdLst/>
            <a:ahLst/>
            <a:cxnLst/>
            <a:rect l="l" t="t" r="r" b="b"/>
            <a:pathLst>
              <a:path w="9629240" h="3161752">
                <a:moveTo>
                  <a:pt x="0" y="0"/>
                </a:moveTo>
                <a:lnTo>
                  <a:pt x="9629240" y="0"/>
                </a:lnTo>
                <a:lnTo>
                  <a:pt x="9629240" y="3161752"/>
                </a:lnTo>
                <a:lnTo>
                  <a:pt x="0" y="31617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1" r="-2477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880002"/>
            <a:ext cx="18288000" cy="4406998"/>
            <a:chOff x="0" y="0"/>
            <a:chExt cx="4816593" cy="1160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160691"/>
            </a:xfrm>
            <a:custGeom>
              <a:avLst/>
              <a:gdLst/>
              <a:ahLst/>
              <a:cxnLst/>
              <a:rect l="l" t="t" r="r" b="b"/>
              <a:pathLst>
                <a:path w="4816592" h="1160691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1613" y="2725415"/>
            <a:ext cx="15224620" cy="6975184"/>
            <a:chOff x="0" y="0"/>
            <a:chExt cx="4009776" cy="18370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9777" cy="1837086"/>
            </a:xfrm>
            <a:custGeom>
              <a:avLst/>
              <a:gdLst/>
              <a:ahLst/>
              <a:cxnLst/>
              <a:rect l="l" t="t" r="r" b="b"/>
              <a:pathLst>
                <a:path w="4009777" h="1837086">
                  <a:moveTo>
                    <a:pt x="0" y="0"/>
                  </a:moveTo>
                  <a:lnTo>
                    <a:pt x="4009777" y="0"/>
                  </a:lnTo>
                  <a:lnTo>
                    <a:pt x="4009777" y="1837086"/>
                  </a:lnTo>
                  <a:lnTo>
                    <a:pt x="0" y="183708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009776" cy="18942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81613" y="3185477"/>
            <a:ext cx="15124775" cy="6515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374" spc="2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Scalability and Generalization</a:t>
            </a:r>
          </a:p>
          <a:p>
            <a:pPr algn="ctr">
              <a:lnSpc>
                <a:spcPts val="4723"/>
              </a:lnSpc>
            </a:pPr>
            <a:endParaRPr lang="en-US" sz="3374" spc="21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28473" lvl="1" indent="-364237" algn="l">
              <a:lnSpc>
                <a:spcPts val="4723"/>
              </a:lnSpc>
              <a:buFont typeface="Arial"/>
              <a:buChar char="•"/>
            </a:pPr>
            <a:r>
              <a:rPr lang="en-US" sz="3374" spc="2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Supports plug-and-play architecture: users can switch between algorithms or add new preprocessing logic.</a:t>
            </a:r>
          </a:p>
          <a:p>
            <a:pPr algn="l">
              <a:lnSpc>
                <a:spcPts val="4723"/>
              </a:lnSpc>
            </a:pPr>
            <a:endParaRPr lang="en-US" sz="3374" spc="21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28473" lvl="1" indent="-364237" algn="l">
              <a:lnSpc>
                <a:spcPts val="4723"/>
              </a:lnSpc>
              <a:spcBef>
                <a:spcPct val="0"/>
              </a:spcBef>
              <a:buFont typeface="Arial"/>
              <a:buChar char="•"/>
            </a:pPr>
            <a:r>
              <a:rPr lang="en-US" sz="3374" spc="2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Designed to work with low-spec hardware using optimized mini models.</a:t>
            </a:r>
          </a:p>
          <a:p>
            <a:pPr algn="l">
              <a:lnSpc>
                <a:spcPts val="4723"/>
              </a:lnSpc>
              <a:spcBef>
                <a:spcPct val="0"/>
              </a:spcBef>
            </a:pPr>
            <a:endParaRPr lang="en-US" sz="3374" spc="21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28473" lvl="1" indent="-364237" algn="l">
              <a:lnSpc>
                <a:spcPts val="4723"/>
              </a:lnSpc>
              <a:spcBef>
                <a:spcPct val="0"/>
              </a:spcBef>
              <a:buFont typeface="Arial"/>
              <a:buChar char="•"/>
            </a:pPr>
            <a:r>
              <a:rPr lang="en-US" sz="3374" spc="21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Focus on reusability across different LMIC health datasets with limited adaptation.</a:t>
            </a:r>
          </a:p>
          <a:p>
            <a:pPr algn="just">
              <a:lnSpc>
                <a:spcPts val="4723"/>
              </a:lnSpc>
              <a:spcBef>
                <a:spcPct val="0"/>
              </a:spcBef>
            </a:pPr>
            <a:endParaRPr lang="en-US" sz="3374" spc="21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522906" y="866775"/>
            <a:ext cx="11057388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solution[5/5]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60893"/>
            <a:chOff x="0" y="0"/>
            <a:chExt cx="4816593" cy="674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74474"/>
            </a:xfrm>
            <a:custGeom>
              <a:avLst/>
              <a:gdLst/>
              <a:ahLst/>
              <a:cxnLst/>
              <a:rect l="l" t="t" r="r" b="b"/>
              <a:pathLst>
                <a:path w="4816592" h="674474">
                  <a:moveTo>
                    <a:pt x="0" y="0"/>
                  </a:moveTo>
                  <a:lnTo>
                    <a:pt x="4816592" y="0"/>
                  </a:lnTo>
                  <a:lnTo>
                    <a:pt x="4816592" y="674474"/>
                  </a:lnTo>
                  <a:lnTo>
                    <a:pt x="0" y="674474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7316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2805695"/>
            <a:ext cx="18507120" cy="645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9"/>
              </a:lnSpc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Step 1: Data Acquisition &amp; Exploration</a:t>
            </a:r>
          </a:p>
          <a:p>
            <a:pPr algn="just">
              <a:lnSpc>
                <a:spcPts val="3969"/>
              </a:lnSpc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Objective: Understand the dataset structure, completeness, and basic statistics.</a:t>
            </a:r>
          </a:p>
          <a:p>
            <a:pPr algn="just">
              <a:lnSpc>
                <a:spcPts val="3969"/>
              </a:lnSpc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Activities:</a:t>
            </a:r>
          </a:p>
          <a:p>
            <a:pPr marL="612170" lvl="1" indent="-306085" algn="just">
              <a:lnSpc>
                <a:spcPts val="3969"/>
              </a:lnSpc>
              <a:buFont typeface="Arial"/>
              <a:buChar char="•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Load sample health dataset (e.g., CSV, JSON).</a:t>
            </a:r>
          </a:p>
          <a:p>
            <a:pPr marL="612170" lvl="1" indent="-306085" algn="just">
              <a:lnSpc>
                <a:spcPts val="3969"/>
              </a:lnSpc>
              <a:buFont typeface="Arial"/>
              <a:buChar char="•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Summarize:</a:t>
            </a:r>
          </a:p>
          <a:p>
            <a:pPr marL="1224341" lvl="2" indent="-408114" algn="just">
              <a:lnSpc>
                <a:spcPts val="3969"/>
              </a:lnSpc>
              <a:buFont typeface="Arial"/>
              <a:buChar char="⚬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types (numerical, categorical, datetime, text).</a:t>
            </a:r>
          </a:p>
          <a:p>
            <a:pPr marL="1224341" lvl="2" indent="-408114" algn="just">
              <a:lnSpc>
                <a:spcPts val="3969"/>
              </a:lnSpc>
              <a:buFont typeface="Arial"/>
              <a:buChar char="⚬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Distribution of values per column.</a:t>
            </a:r>
          </a:p>
          <a:p>
            <a:pPr marL="1224341" lvl="2" indent="-408114" algn="just">
              <a:lnSpc>
                <a:spcPts val="3969"/>
              </a:lnSpc>
              <a:buFont typeface="Arial"/>
              <a:buChar char="⚬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Proportion of missing values.</a:t>
            </a:r>
          </a:p>
          <a:p>
            <a:pPr marL="612170" lvl="1" indent="-306085" algn="just">
              <a:lnSpc>
                <a:spcPts val="3969"/>
              </a:lnSpc>
              <a:buFont typeface="Arial"/>
              <a:buChar char="•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Visual tools:</a:t>
            </a:r>
          </a:p>
          <a:p>
            <a:pPr marL="1224341" lvl="2" indent="-408114" algn="just">
              <a:lnSpc>
                <a:spcPts val="3969"/>
              </a:lnSpc>
              <a:buFont typeface="Arial"/>
              <a:buChar char="⚬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missingno matrix for missing data visualization.</a:t>
            </a:r>
          </a:p>
          <a:p>
            <a:pPr marL="1224341" lvl="2" indent="-408114" algn="just">
              <a:lnSpc>
                <a:spcPts val="3969"/>
              </a:lnSpc>
              <a:buFont typeface="Arial"/>
              <a:buChar char="⚬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Histograms and boxplots for outlier insights.</a:t>
            </a:r>
          </a:p>
          <a:p>
            <a:pPr marL="1224341" lvl="2" indent="-408114" algn="just">
              <a:lnSpc>
                <a:spcPts val="3969"/>
              </a:lnSpc>
              <a:buFont typeface="Arial"/>
              <a:buChar char="⚬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Correlation heatmaps to detect multicollinearity or anomaly-prone relationships.</a:t>
            </a:r>
          </a:p>
          <a:p>
            <a:pPr algn="just">
              <a:lnSpc>
                <a:spcPts val="3969"/>
              </a:lnSpc>
            </a:pPr>
            <a:endParaRPr lang="en-US" sz="2835" spc="18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1192" y="471168"/>
            <a:ext cx="13253089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Methdology[1/6]</a:t>
            </a:r>
          </a:p>
        </p:txBody>
      </p:sp>
      <p:sp>
        <p:nvSpPr>
          <p:cNvPr id="7" name="Freeform 7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4800" y="1694544"/>
            <a:ext cx="18616196" cy="8398711"/>
            <a:chOff x="0" y="0"/>
            <a:chExt cx="4903031" cy="22120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03031" cy="2212006"/>
            </a:xfrm>
            <a:custGeom>
              <a:avLst/>
              <a:gdLst/>
              <a:ahLst/>
              <a:cxnLst/>
              <a:rect l="l" t="t" r="r" b="b"/>
              <a:pathLst>
                <a:path w="4903031" h="2212006">
                  <a:moveTo>
                    <a:pt x="0" y="0"/>
                  </a:moveTo>
                  <a:lnTo>
                    <a:pt x="4903031" y="0"/>
                  </a:lnTo>
                  <a:lnTo>
                    <a:pt x="4903031" y="2212006"/>
                  </a:lnTo>
                  <a:lnTo>
                    <a:pt x="0" y="221200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903031" cy="22691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4231" y="3156585"/>
            <a:ext cx="8341757" cy="7130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1.Text and Format Normalization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Lowercase all text, strip spaces.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Convert date formats to ISO (YYYY-MM-DD) using dateutil.parser.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Remove non-numeric characters from numeric fields.</a:t>
            </a:r>
          </a:p>
          <a:p>
            <a:pPr algn="just">
              <a:lnSpc>
                <a:spcPts val="3359"/>
              </a:lnSpc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2.Missing Data Handling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Encode missingness as: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Binary flags (missing = 1).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Special placeholders (-999, 'Unknown') for downstream models.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Optional: Impute missing values with: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Mean/Median for continuous variables.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 or "unknown" token for categorical.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Iterative imputation (e.g., MICE, KNN) in advanced pipelines.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 spc="15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741262" y="3430679"/>
            <a:ext cx="9546738" cy="503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Outlier Standardization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Cap or remove extreme outliers based on IQR or Z-score (only if known to be erroneous).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Normalize continuous features (StandardScaler or MinMaxScaler).</a:t>
            </a:r>
          </a:p>
          <a:p>
            <a:pPr marL="518160" lvl="1" indent="-259080" algn="just">
              <a:lnSpc>
                <a:spcPts val="3359"/>
              </a:lnSpc>
              <a:buAutoNum type="arabicPeriod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Feature Engineering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Derived features:</a:t>
            </a:r>
          </a:p>
          <a:p>
            <a:pPr marL="1554480" lvl="3" indent="-388620" algn="just">
              <a:lnSpc>
                <a:spcPts val="3359"/>
              </a:lnSpc>
              <a:buFont typeface="Arial"/>
              <a:buChar char="￭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Age from birthdate.</a:t>
            </a:r>
          </a:p>
          <a:p>
            <a:pPr marL="1554480" lvl="3" indent="-388620" algn="just">
              <a:lnSpc>
                <a:spcPts val="3359"/>
              </a:lnSpc>
              <a:buFont typeface="Arial"/>
              <a:buChar char="￭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Logical flags (e.g., age &lt; 10 AND weight &gt; 80).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Text embeddings (if applicable).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Categorical encoding (OneHot, TargetEncoding).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 spc="156">
              <a:solidFill>
                <a:srgbClr val="F3F4F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4874915" y="284773"/>
            <a:ext cx="10861496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Methdology[2/6]</a:t>
            </a:r>
          </a:p>
        </p:txBody>
      </p:sp>
      <p:sp>
        <p:nvSpPr>
          <p:cNvPr id="14" name="Freeform 14"/>
          <p:cNvSpPr/>
          <p:nvPr/>
        </p:nvSpPr>
        <p:spPr>
          <a:xfrm rot="5324316">
            <a:off x="17543889" y="-2917504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147181" y="-110371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37210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922608" y="1741579"/>
            <a:ext cx="11637308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Preprocessing Pipeline</a:t>
            </a:r>
          </a:p>
          <a:p>
            <a:pPr algn="ctr">
              <a:lnSpc>
                <a:spcPts val="3499"/>
              </a:lnSpc>
            </a:pPr>
            <a:r>
              <a:rPr lang="en-US" sz="2499" b="1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Objective: Clean and prepare data to ensure high model quality and detect data quality issues.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b="1" spc="162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60893"/>
            <a:chOff x="0" y="0"/>
            <a:chExt cx="4816593" cy="674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74474"/>
            </a:xfrm>
            <a:custGeom>
              <a:avLst/>
              <a:gdLst/>
              <a:ahLst/>
              <a:cxnLst/>
              <a:rect l="l" t="t" r="r" b="b"/>
              <a:pathLst>
                <a:path w="4816592" h="674474">
                  <a:moveTo>
                    <a:pt x="0" y="0"/>
                  </a:moveTo>
                  <a:lnTo>
                    <a:pt x="4816592" y="0"/>
                  </a:lnTo>
                  <a:lnTo>
                    <a:pt x="4816592" y="674474"/>
                  </a:lnTo>
                  <a:lnTo>
                    <a:pt x="0" y="674474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7316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2824745"/>
            <a:ext cx="18507120" cy="745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Step 3: Anomaly Detection Engine</a:t>
            </a:r>
          </a:p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Core Component: Mini Autoencoder (Code Milestone)</a:t>
            </a:r>
          </a:p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Architecture: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Input layer → Dense(64) → Dense(32) → Bottleneck(Dense(8)) → Dense(32) → Dense(64) → Output layer.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Trained to minimize reconstruction loss (MSE or MAE) on normalized data.</a:t>
            </a:r>
          </a:p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Process: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Train on a representative "normal" dataset (unsupervised).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During inference: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Compute reconstruction error for each row.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Flag high-error samples as anomalous.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quantile-based or dynamic thresholding to set anomaly cutoff.</a:t>
            </a:r>
          </a:p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Additional Models (Optional for Extension):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Isolation Forest (tree-based unsupervised method).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LSTM-Autoencoder for time series or sequence data.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GAN-based anomaly detection for image or rare-structure inputs.</a:t>
            </a:r>
          </a:p>
          <a:p>
            <a:pPr algn="just">
              <a:lnSpc>
                <a:spcPts val="3499"/>
              </a:lnSpc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1192" y="471168"/>
            <a:ext cx="13253089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Methdology[3/6]</a:t>
            </a:r>
          </a:p>
        </p:txBody>
      </p:sp>
      <p:sp>
        <p:nvSpPr>
          <p:cNvPr id="7" name="Freeform 7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60893"/>
            <a:chOff x="0" y="0"/>
            <a:chExt cx="4816593" cy="674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74474"/>
            </a:xfrm>
            <a:custGeom>
              <a:avLst/>
              <a:gdLst/>
              <a:ahLst/>
              <a:cxnLst/>
              <a:rect l="l" t="t" r="r" b="b"/>
              <a:pathLst>
                <a:path w="4816592" h="674474">
                  <a:moveTo>
                    <a:pt x="0" y="0"/>
                  </a:moveTo>
                  <a:lnTo>
                    <a:pt x="4816592" y="0"/>
                  </a:lnTo>
                  <a:lnTo>
                    <a:pt x="4816592" y="674474"/>
                  </a:lnTo>
                  <a:lnTo>
                    <a:pt x="0" y="674474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7316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2805695"/>
            <a:ext cx="18507120" cy="546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Step 4: Rule-Based Inconsistency Checking</a:t>
            </a:r>
          </a:p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Purpose: Detect domain-specific, logic-breaking anomalies.</a:t>
            </a:r>
          </a:p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Examples of Rules: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sex == "Male" and pregnancy_status == "Positive" → Anomaly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discharge_date &lt; admission_date → Anomaly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age &gt; 18 and weight &lt; 10kg → Anomaly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heart_rate == 0 for multiple consecutive records → Device Error</a:t>
            </a:r>
          </a:p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Implementation: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Encoded as Python rule sets using pandas or PyKnow (rule engine).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Flag inconsistencies with explanations.</a:t>
            </a:r>
          </a:p>
          <a:p>
            <a:pPr algn="just">
              <a:lnSpc>
                <a:spcPts val="3919"/>
              </a:lnSpc>
            </a:pPr>
            <a:endParaRPr lang="en-US" sz="2799" spc="18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1192" y="471168"/>
            <a:ext cx="13253089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Methdology[4/6]</a:t>
            </a:r>
          </a:p>
        </p:txBody>
      </p:sp>
      <p:sp>
        <p:nvSpPr>
          <p:cNvPr id="7" name="Freeform 7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60893"/>
            <a:chOff x="0" y="0"/>
            <a:chExt cx="4816593" cy="674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74474"/>
            </a:xfrm>
            <a:custGeom>
              <a:avLst/>
              <a:gdLst/>
              <a:ahLst/>
              <a:cxnLst/>
              <a:rect l="l" t="t" r="r" b="b"/>
              <a:pathLst>
                <a:path w="4816592" h="674474">
                  <a:moveTo>
                    <a:pt x="0" y="0"/>
                  </a:moveTo>
                  <a:lnTo>
                    <a:pt x="4816592" y="0"/>
                  </a:lnTo>
                  <a:lnTo>
                    <a:pt x="4816592" y="674474"/>
                  </a:lnTo>
                  <a:lnTo>
                    <a:pt x="0" y="674474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7316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2805695"/>
            <a:ext cx="18507120" cy="744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Step 5: Scoring and Interpretation</a:t>
            </a:r>
          </a:p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Anomaly Scoring: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Combine: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Autoencoder reconstruction error (continuous).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Binary rule violations (categorical).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Missing data severity (proportional score).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Aggregate anomaly score per record and per feature.</a:t>
            </a:r>
          </a:p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Interpretability: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Visualize: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 N anomalous records.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Feature contribution (via SHAP for autoencoders or simple deltas).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Generate report: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Summary table: type of anomaly, affected fields, severity.</a:t>
            </a:r>
          </a:p>
          <a:p>
            <a:pPr marL="1209039" lvl="2" indent="-403013" algn="just">
              <a:lnSpc>
                <a:spcPts val="3919"/>
              </a:lnSpc>
              <a:buFont typeface="Arial"/>
              <a:buChar char="⚬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Alerts for life-critical flags (e.g., zero vitals, illogical events).</a:t>
            </a:r>
          </a:p>
          <a:p>
            <a:pPr algn="just">
              <a:lnSpc>
                <a:spcPts val="3919"/>
              </a:lnSpc>
            </a:pPr>
            <a:endParaRPr lang="en-US" sz="2799" spc="18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1192" y="471168"/>
            <a:ext cx="13253089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Methdology[5/6]</a:t>
            </a:r>
          </a:p>
        </p:txBody>
      </p:sp>
      <p:sp>
        <p:nvSpPr>
          <p:cNvPr id="7" name="Freeform 7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60893"/>
            <a:chOff x="0" y="0"/>
            <a:chExt cx="4816593" cy="674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74474"/>
            </a:xfrm>
            <a:custGeom>
              <a:avLst/>
              <a:gdLst/>
              <a:ahLst/>
              <a:cxnLst/>
              <a:rect l="l" t="t" r="r" b="b"/>
              <a:pathLst>
                <a:path w="4816592" h="674474">
                  <a:moveTo>
                    <a:pt x="0" y="0"/>
                  </a:moveTo>
                  <a:lnTo>
                    <a:pt x="4816592" y="0"/>
                  </a:lnTo>
                  <a:lnTo>
                    <a:pt x="4816592" y="674474"/>
                  </a:lnTo>
                  <a:lnTo>
                    <a:pt x="0" y="674474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7316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2805695"/>
            <a:ext cx="18507120" cy="645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Step 6: Evaluation</a:t>
            </a:r>
          </a:p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Challenge: No labeled anomaly ground truth in many health datasets.</a:t>
            </a:r>
          </a:p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Strategy: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Synthetic anomaly injection to test sensitivity (e.g., fake pregnancy for males, null dates).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Precision@K or anomaly detection ROC-AUC (if labels exist).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Manual validation for clinical plausibility.</a:t>
            </a:r>
          </a:p>
          <a:p>
            <a:pPr algn="just">
              <a:lnSpc>
                <a:spcPts val="3919"/>
              </a:lnSpc>
            </a:pPr>
            <a:endParaRPr lang="en-US" sz="2799" spc="18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919"/>
              </a:lnSpc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Step 7: Packaging &amp; Deployment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Modular scripts using Python, Pandas, Scikit-learn, and PyTorch/TensorFlow.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Jupyter Notebook prototype with clear sections.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Export anomaly flags as CSV or push to visualization dashboard.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spc="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Optimize for low-RAM execution (≤ 4 GB).</a:t>
            </a:r>
          </a:p>
          <a:p>
            <a:pPr algn="just">
              <a:lnSpc>
                <a:spcPts val="3919"/>
              </a:lnSpc>
            </a:pPr>
            <a:endParaRPr lang="en-US" sz="2799" spc="18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41192" y="471168"/>
            <a:ext cx="13253089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Methdology[6/6]</a:t>
            </a:r>
          </a:p>
        </p:txBody>
      </p:sp>
      <p:sp>
        <p:nvSpPr>
          <p:cNvPr id="7" name="Freeform 7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880002"/>
            <a:ext cx="18288000" cy="4406998"/>
            <a:chOff x="0" y="0"/>
            <a:chExt cx="4816593" cy="1160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160691"/>
            </a:xfrm>
            <a:custGeom>
              <a:avLst/>
              <a:gdLst/>
              <a:ahLst/>
              <a:cxnLst/>
              <a:rect l="l" t="t" r="r" b="b"/>
              <a:pathLst>
                <a:path w="4816592" h="1160691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651323"/>
            <a:ext cx="18221325" cy="7635677"/>
            <a:chOff x="0" y="0"/>
            <a:chExt cx="4799032" cy="2011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99032" cy="2011042"/>
            </a:xfrm>
            <a:custGeom>
              <a:avLst/>
              <a:gdLst/>
              <a:ahLst/>
              <a:cxnLst/>
              <a:rect l="l" t="t" r="r" b="b"/>
              <a:pathLst>
                <a:path w="4799032" h="2011042">
                  <a:moveTo>
                    <a:pt x="0" y="0"/>
                  </a:moveTo>
                  <a:lnTo>
                    <a:pt x="4799032" y="0"/>
                  </a:lnTo>
                  <a:lnTo>
                    <a:pt x="4799032" y="2011042"/>
                  </a:lnTo>
                  <a:lnTo>
                    <a:pt x="0" y="2011042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799032" cy="2068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2575123"/>
            <a:ext cx="17995320" cy="806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3"/>
              </a:lnSpc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Evaluation Metrics</a:t>
            </a:r>
          </a:p>
          <a:p>
            <a:pPr algn="just">
              <a:lnSpc>
                <a:spcPts val="3583"/>
              </a:lnSpc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Since anomaly detection is typically unsupervised, we will rely on both intrinsic and proxy evaluation metrics.</a:t>
            </a:r>
          </a:p>
          <a:p>
            <a:pPr algn="just">
              <a:lnSpc>
                <a:spcPts val="3583"/>
              </a:lnSpc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Primary Metrics:</a:t>
            </a:r>
          </a:p>
          <a:p>
            <a:pPr marL="552703" lvl="1" indent="-276352" algn="just">
              <a:lnSpc>
                <a:spcPts val="3583"/>
              </a:lnSpc>
              <a:buFont typeface="Arial"/>
              <a:buChar char="•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Reconstruction Error Distribution:</a:t>
            </a:r>
          </a:p>
          <a:p>
            <a:pPr marL="1105407" lvl="2" indent="-368469" algn="just">
              <a:lnSpc>
                <a:spcPts val="3583"/>
              </a:lnSpc>
              <a:buFont typeface="Arial"/>
              <a:buChar char="⚬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Analyze the distribution of reconstruction errors (e.g., via histograms or KDE plots).</a:t>
            </a:r>
          </a:p>
          <a:p>
            <a:pPr marL="1105407" lvl="2" indent="-368469" algn="just">
              <a:lnSpc>
                <a:spcPts val="3583"/>
              </a:lnSpc>
              <a:buFont typeface="Arial"/>
              <a:buChar char="⚬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Identify outliers using thresholding techniques (e.g., top 5%, IQR-based, or statistical Z-score).</a:t>
            </a:r>
          </a:p>
          <a:p>
            <a:pPr marL="552703" lvl="1" indent="-276352" algn="just">
              <a:lnSpc>
                <a:spcPts val="3583"/>
              </a:lnSpc>
              <a:buFont typeface="Arial"/>
              <a:buChar char="•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Anomaly Detection Rate:</a:t>
            </a:r>
          </a:p>
          <a:p>
            <a:pPr marL="1105407" lvl="2" indent="-368469" algn="just">
              <a:lnSpc>
                <a:spcPts val="3583"/>
              </a:lnSpc>
              <a:buFont typeface="Arial"/>
              <a:buChar char="⚬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Number and proportion of records flagged as anomalous.</a:t>
            </a:r>
          </a:p>
          <a:p>
            <a:pPr marL="1105407" lvl="2" indent="-368469" algn="just">
              <a:lnSpc>
                <a:spcPts val="3583"/>
              </a:lnSpc>
              <a:buFont typeface="Arial"/>
              <a:buChar char="⚬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Breakdown by type: missing data, logical inconsistencies, high reconstruction error.</a:t>
            </a:r>
          </a:p>
          <a:p>
            <a:pPr algn="just">
              <a:lnSpc>
                <a:spcPts val="3583"/>
              </a:lnSpc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Labeled Data Is Available (optional):</a:t>
            </a:r>
          </a:p>
          <a:p>
            <a:pPr marL="552703" lvl="1" indent="-276352" algn="just">
              <a:lnSpc>
                <a:spcPts val="3583"/>
              </a:lnSpc>
              <a:buFont typeface="Arial"/>
              <a:buChar char="•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Precision, Recall, F1-score:</a:t>
            </a:r>
          </a:p>
          <a:p>
            <a:pPr marL="1105407" lvl="2" indent="-368469" algn="just">
              <a:lnSpc>
                <a:spcPts val="3583"/>
              </a:lnSpc>
              <a:buFont typeface="Arial"/>
              <a:buChar char="⚬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 classification performance for detected vs. true anomalies.</a:t>
            </a:r>
          </a:p>
          <a:p>
            <a:pPr marL="552703" lvl="1" indent="-276352" algn="just">
              <a:lnSpc>
                <a:spcPts val="3583"/>
              </a:lnSpc>
              <a:buFont typeface="Arial"/>
              <a:buChar char="•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ROC-AUC and PR-AUC:</a:t>
            </a:r>
          </a:p>
          <a:p>
            <a:pPr marL="1105407" lvl="2" indent="-368469" algn="just">
              <a:lnSpc>
                <a:spcPts val="3583"/>
              </a:lnSpc>
              <a:buFont typeface="Arial"/>
              <a:buChar char="⚬"/>
            </a:pPr>
            <a:r>
              <a:rPr lang="en-US" sz="2559" spc="1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probabilistic anomaly scores (e.g., reconstruction error), useful when partial labeling is available.</a:t>
            </a:r>
          </a:p>
          <a:p>
            <a:pPr algn="just">
              <a:lnSpc>
                <a:spcPts val="3583"/>
              </a:lnSpc>
              <a:spcBef>
                <a:spcPct val="0"/>
              </a:spcBef>
            </a:pPr>
            <a:endParaRPr lang="en-US" sz="2559" spc="16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522906" y="866775"/>
            <a:ext cx="11057388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Plan[1/4]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880002"/>
            <a:ext cx="18288000" cy="4406998"/>
            <a:chOff x="0" y="0"/>
            <a:chExt cx="4816593" cy="1160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160691"/>
            </a:xfrm>
            <a:custGeom>
              <a:avLst/>
              <a:gdLst/>
              <a:ahLst/>
              <a:cxnLst/>
              <a:rect l="l" t="t" r="r" b="b"/>
              <a:pathLst>
                <a:path w="4816592" h="1160691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158523"/>
            <a:ext cx="18221325" cy="8128477"/>
            <a:chOff x="0" y="0"/>
            <a:chExt cx="4799032" cy="21408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99032" cy="2140833"/>
            </a:xfrm>
            <a:custGeom>
              <a:avLst/>
              <a:gdLst/>
              <a:ahLst/>
              <a:cxnLst/>
              <a:rect l="l" t="t" r="r" b="b"/>
              <a:pathLst>
                <a:path w="4799032" h="2140833">
                  <a:moveTo>
                    <a:pt x="0" y="0"/>
                  </a:moveTo>
                  <a:lnTo>
                    <a:pt x="4799032" y="0"/>
                  </a:lnTo>
                  <a:lnTo>
                    <a:pt x="4799032" y="2140833"/>
                  </a:lnTo>
                  <a:lnTo>
                    <a:pt x="0" y="21408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799032" cy="2197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2193153"/>
            <a:ext cx="18900510" cy="8408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1"/>
              </a:lnSpc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Testing Strategy</a:t>
            </a:r>
          </a:p>
          <a:p>
            <a:pPr algn="just">
              <a:lnSpc>
                <a:spcPts val="3381"/>
              </a:lnSpc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A. Synthetic Anomaly Injection:</a:t>
            </a:r>
          </a:p>
          <a:p>
            <a:pPr marL="521549" lvl="1" indent="-260774" algn="just">
              <a:lnSpc>
                <a:spcPts val="3381"/>
              </a:lnSpc>
              <a:buFont typeface="Arial"/>
              <a:buChar char="•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Introduce known, fake anomalies into the dataset to test detection ability: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Swap gender and pregnancy status.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Set date fields to impossible values (e.g., discharge &lt; admission).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unrealistic vitals (e.g., heart rate = 0).</a:t>
            </a:r>
          </a:p>
          <a:p>
            <a:pPr algn="just">
              <a:lnSpc>
                <a:spcPts val="3381"/>
              </a:lnSpc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B. Manual Review and Expert Validation:</a:t>
            </a:r>
          </a:p>
          <a:p>
            <a:pPr marL="521549" lvl="1" indent="-260774" algn="just">
              <a:lnSpc>
                <a:spcPts val="3381"/>
              </a:lnSpc>
              <a:buFont typeface="Arial"/>
              <a:buChar char="•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Select a subset of flagged anomalies and conduct: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Clinical plausibility check.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quality sanity check.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Domain expert feedback (where available).</a:t>
            </a:r>
          </a:p>
          <a:p>
            <a:pPr algn="just">
              <a:lnSpc>
                <a:spcPts val="3381"/>
              </a:lnSpc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C. Ablation Testing:</a:t>
            </a:r>
          </a:p>
          <a:p>
            <a:pPr marL="521549" lvl="1" indent="-260774" algn="just">
              <a:lnSpc>
                <a:spcPts val="3381"/>
              </a:lnSpc>
              <a:buFont typeface="Arial"/>
              <a:buChar char="•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 the effect of each component: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Autoencoder only.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Rules only.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Missingness only.</a:t>
            </a:r>
          </a:p>
          <a:p>
            <a:pPr marL="1043098" lvl="2" indent="-347699" algn="just">
              <a:lnSpc>
                <a:spcPts val="3381"/>
              </a:lnSpc>
              <a:buFont typeface="Arial"/>
              <a:buChar char="⚬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Combined pipeline.</a:t>
            </a:r>
          </a:p>
          <a:p>
            <a:pPr algn="just">
              <a:lnSpc>
                <a:spcPts val="3381"/>
              </a:lnSpc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D. Cross-Dataset Robustness (optional for extension):</a:t>
            </a:r>
          </a:p>
          <a:p>
            <a:pPr marL="521549" lvl="1" indent="-260774" algn="just">
              <a:lnSpc>
                <a:spcPts val="3381"/>
              </a:lnSpc>
              <a:buFont typeface="Arial"/>
              <a:buChar char="•"/>
            </a:pPr>
            <a:r>
              <a:rPr lang="en-US" sz="2415" spc="15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the same pipeline to different health datasets  to test generalizability.</a:t>
            </a:r>
          </a:p>
          <a:p>
            <a:pPr algn="just">
              <a:lnSpc>
                <a:spcPts val="3381"/>
              </a:lnSpc>
              <a:spcBef>
                <a:spcPct val="0"/>
              </a:spcBef>
            </a:pPr>
            <a:endParaRPr lang="en-US" sz="2415" spc="15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522906" y="866775"/>
            <a:ext cx="11057388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Plan[2/4]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880002"/>
            <a:ext cx="18288000" cy="4406998"/>
            <a:chOff x="0" y="0"/>
            <a:chExt cx="4816593" cy="1160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160691"/>
            </a:xfrm>
            <a:custGeom>
              <a:avLst/>
              <a:gdLst/>
              <a:ahLst/>
              <a:cxnLst/>
              <a:rect l="l" t="t" r="r" b="b"/>
              <a:pathLst>
                <a:path w="4816592" h="1160691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158523"/>
            <a:ext cx="18221325" cy="8128477"/>
            <a:chOff x="0" y="0"/>
            <a:chExt cx="4799032" cy="21408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99032" cy="2140833"/>
            </a:xfrm>
            <a:custGeom>
              <a:avLst/>
              <a:gdLst/>
              <a:ahLst/>
              <a:cxnLst/>
              <a:rect l="l" t="t" r="r" b="b"/>
              <a:pathLst>
                <a:path w="4799032" h="2140833">
                  <a:moveTo>
                    <a:pt x="0" y="0"/>
                  </a:moveTo>
                  <a:lnTo>
                    <a:pt x="4799032" y="0"/>
                  </a:lnTo>
                  <a:lnTo>
                    <a:pt x="4799032" y="2140833"/>
                  </a:lnTo>
                  <a:lnTo>
                    <a:pt x="0" y="21408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799032" cy="2197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2193153"/>
            <a:ext cx="18900510" cy="832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Performance &amp; Resource Constraints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Evaluate: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Runtime (on CPU-based machines).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Peak memory usage.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Scalability to 100K+ records.</a:t>
            </a:r>
          </a:p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Expected Outcome: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Mini autoencoder should complete training in &lt; 5 mins on 10K records.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Pipeline memory footprint &lt; 4 GB.</a:t>
            </a:r>
          </a:p>
          <a:p>
            <a:pPr algn="just">
              <a:lnSpc>
                <a:spcPts val="3499"/>
              </a:lnSpc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4. Visualization &amp; Reporting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Visual outputs: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Anomaly scores overlaid on records.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Heatmap of anomaly sources per field.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Distribution of anomaly types (bar/pie chart).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Summary report (generated automatically):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records processed.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Number and % anomalies.</a:t>
            </a:r>
          </a:p>
          <a:p>
            <a:pPr marL="1079499" lvl="2" indent="-359833" algn="just">
              <a:lnSpc>
                <a:spcPts val="3499"/>
              </a:lnSpc>
              <a:buFont typeface="Arial"/>
              <a:buChar char="⚬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 anomaly types and examples.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522906" y="866775"/>
            <a:ext cx="11057388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Plan[3/4]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23107" y="2355663"/>
            <a:ext cx="14214752" cy="667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7"/>
              </a:lnSpc>
            </a:pPr>
            <a:r>
              <a:rPr lang="en-US" sz="3784" spc="2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✔Background</a:t>
            </a:r>
          </a:p>
          <a:p>
            <a:pPr algn="l">
              <a:lnSpc>
                <a:spcPts val="5297"/>
              </a:lnSpc>
            </a:pPr>
            <a:endParaRPr lang="en-US" sz="3784" spc="245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297"/>
              </a:lnSpc>
            </a:pPr>
            <a:r>
              <a:rPr lang="en-US" sz="3784" spc="2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✔Objectives</a:t>
            </a:r>
          </a:p>
          <a:p>
            <a:pPr algn="l">
              <a:lnSpc>
                <a:spcPts val="5297"/>
              </a:lnSpc>
            </a:pPr>
            <a:endParaRPr lang="en-US" sz="3784" spc="245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297"/>
              </a:lnSpc>
            </a:pPr>
            <a:r>
              <a:rPr lang="en-US" sz="3784" spc="2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✔Proposed solution</a:t>
            </a:r>
          </a:p>
          <a:p>
            <a:pPr algn="l">
              <a:lnSpc>
                <a:spcPts val="5297"/>
              </a:lnSpc>
            </a:pPr>
            <a:endParaRPr lang="en-US" sz="3784" spc="245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297"/>
              </a:lnSpc>
            </a:pPr>
            <a:r>
              <a:rPr lang="en-US" sz="3784" spc="2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✔Method</a:t>
            </a:r>
          </a:p>
          <a:p>
            <a:pPr algn="l">
              <a:lnSpc>
                <a:spcPts val="5297"/>
              </a:lnSpc>
            </a:pPr>
            <a:endParaRPr lang="en-US" sz="3784" spc="245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297"/>
              </a:lnSpc>
            </a:pPr>
            <a:r>
              <a:rPr lang="en-US" sz="3784" spc="2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✔Outcome description</a:t>
            </a:r>
          </a:p>
          <a:p>
            <a:pPr algn="l">
              <a:lnSpc>
                <a:spcPts val="5297"/>
              </a:lnSpc>
              <a:spcBef>
                <a:spcPct val="0"/>
              </a:spcBef>
            </a:pPr>
            <a:r>
              <a:rPr lang="en-US" sz="3784" spc="2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>
            <a:off x="17240250" y="4606903"/>
            <a:ext cx="0" cy="371090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723107" y="900442"/>
            <a:ext cx="8118627" cy="105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5383229" y="204212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880002"/>
            <a:ext cx="18288000" cy="4406998"/>
            <a:chOff x="0" y="0"/>
            <a:chExt cx="4816593" cy="11606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160691"/>
            </a:xfrm>
            <a:custGeom>
              <a:avLst/>
              <a:gdLst/>
              <a:ahLst/>
              <a:cxnLst/>
              <a:rect l="l" t="t" r="r" b="b"/>
              <a:pathLst>
                <a:path w="4816592" h="1160691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158523"/>
            <a:ext cx="18221325" cy="8128477"/>
            <a:chOff x="0" y="0"/>
            <a:chExt cx="4799032" cy="21408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99032" cy="2140833"/>
            </a:xfrm>
            <a:custGeom>
              <a:avLst/>
              <a:gdLst/>
              <a:ahLst/>
              <a:cxnLst/>
              <a:rect l="l" t="t" r="r" b="b"/>
              <a:pathLst>
                <a:path w="4799032" h="2140833">
                  <a:moveTo>
                    <a:pt x="0" y="0"/>
                  </a:moveTo>
                  <a:lnTo>
                    <a:pt x="4799032" y="0"/>
                  </a:lnTo>
                  <a:lnTo>
                    <a:pt x="4799032" y="2140833"/>
                  </a:lnTo>
                  <a:lnTo>
                    <a:pt x="0" y="21408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799032" cy="2197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2193153"/>
            <a:ext cx="18900510" cy="482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5. Deliverables for Evaluation</a:t>
            </a:r>
          </a:p>
          <a:p>
            <a:pPr algn="l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Deliverable                                                    Description</a:t>
            </a:r>
          </a:p>
          <a:p>
            <a:pPr algn="l">
              <a:lnSpc>
                <a:spcPts val="3499"/>
              </a:lnSpc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Notebook Prototype                        Jupyter Notebook with pipeline steps and visualizations</a:t>
            </a:r>
          </a:p>
          <a:p>
            <a:pPr algn="l">
              <a:lnSpc>
                <a:spcPts val="3499"/>
              </a:lnSpc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Sample Report                                 CSV or HTML summary of detected anomalies</a:t>
            </a:r>
          </a:p>
          <a:p>
            <a:pPr algn="l">
              <a:lnSpc>
                <a:spcPts val="3499"/>
              </a:lnSpc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Evaluation Log                                 Console/JSON log of detection performance and thresholds</a:t>
            </a:r>
          </a:p>
          <a:p>
            <a:pPr algn="l">
              <a:lnSpc>
                <a:spcPts val="3499"/>
              </a:lnSpc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README                                             Brief documentation for running and evaluating the pipeline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522906" y="866775"/>
            <a:ext cx="11057388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Plan[4/4]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75683">
            <a:off x="-3331216" y="7818697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43585" y="2725087"/>
            <a:ext cx="8800830" cy="4836826"/>
            <a:chOff x="0" y="0"/>
            <a:chExt cx="2317914" cy="12738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17914" cy="1273897"/>
            </a:xfrm>
            <a:custGeom>
              <a:avLst/>
              <a:gdLst/>
              <a:ahLst/>
              <a:cxnLst/>
              <a:rect l="l" t="t" r="r" b="b"/>
              <a:pathLst>
                <a:path w="2317914" h="1273897">
                  <a:moveTo>
                    <a:pt x="0" y="0"/>
                  </a:moveTo>
                  <a:lnTo>
                    <a:pt x="2317914" y="0"/>
                  </a:lnTo>
                  <a:lnTo>
                    <a:pt x="2317914" y="1273897"/>
                  </a:lnTo>
                  <a:lnTo>
                    <a:pt x="0" y="1273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317914" cy="1331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60480" y="2596174"/>
            <a:ext cx="9967041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b="1" spc="102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08898" y="4393888"/>
            <a:ext cx="11070203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097412" y="0"/>
            <a:ext cx="4190588" cy="10287000"/>
            <a:chOff x="0" y="0"/>
            <a:chExt cx="1103694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03694" cy="2709333"/>
            </a:xfrm>
            <a:custGeom>
              <a:avLst/>
              <a:gdLst/>
              <a:ahLst/>
              <a:cxnLst/>
              <a:rect l="l" t="t" r="r" b="b"/>
              <a:pathLst>
                <a:path w="1103694" h="2709333">
                  <a:moveTo>
                    <a:pt x="0" y="0"/>
                  </a:moveTo>
                  <a:lnTo>
                    <a:pt x="1103694" y="0"/>
                  </a:lnTo>
                  <a:lnTo>
                    <a:pt x="11036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103694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6305" y="3275265"/>
            <a:ext cx="13791107" cy="5840160"/>
            <a:chOff x="0" y="0"/>
            <a:chExt cx="3632226" cy="15381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32226" cy="1538149"/>
            </a:xfrm>
            <a:custGeom>
              <a:avLst/>
              <a:gdLst/>
              <a:ahLst/>
              <a:cxnLst/>
              <a:rect l="l" t="t" r="r" b="b"/>
              <a:pathLst>
                <a:path w="3632226" h="1538149">
                  <a:moveTo>
                    <a:pt x="0" y="0"/>
                  </a:moveTo>
                  <a:lnTo>
                    <a:pt x="3632226" y="0"/>
                  </a:lnTo>
                  <a:lnTo>
                    <a:pt x="3632226" y="1538149"/>
                  </a:lnTo>
                  <a:lnTo>
                    <a:pt x="0" y="1538149"/>
                  </a:lnTo>
                  <a:close/>
                </a:path>
              </a:pathLst>
            </a:custGeom>
            <a:solidFill>
              <a:srgbClr val="FF711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632226" cy="1595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6305" y="3398202"/>
            <a:ext cx="13791107" cy="5821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spc="2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Anomaly detection is a crucial component of data quality assurance in healthcare systems, particularly in low- and middle-income countries (LMICs), where digital health infrastructure is often underdeveloped, fragmented, or manually maintained.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r>
              <a:rPr lang="en-US" sz="3300" spc="2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Anomalies in health data — such as missing values, outliers, and contextual inconsistencies — can significantly compromise the reliability of clinical decision-making, public health research, and health policy planning.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2626851" y="723796"/>
            <a:ext cx="10736629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Background[1/2]</a:t>
            </a:r>
          </a:p>
        </p:txBody>
      </p:sp>
      <p:sp>
        <p:nvSpPr>
          <p:cNvPr id="21" name="Freeform 21"/>
          <p:cNvSpPr/>
          <p:nvPr/>
        </p:nvSpPr>
        <p:spPr>
          <a:xfrm>
            <a:off x="14792737" y="282391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097412" y="0"/>
            <a:ext cx="4190588" cy="10287000"/>
            <a:chOff x="0" y="0"/>
            <a:chExt cx="1103694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03694" cy="2709333"/>
            </a:xfrm>
            <a:custGeom>
              <a:avLst/>
              <a:gdLst/>
              <a:ahLst/>
              <a:cxnLst/>
              <a:rect l="l" t="t" r="r" b="b"/>
              <a:pathLst>
                <a:path w="1103694" h="2709333">
                  <a:moveTo>
                    <a:pt x="0" y="0"/>
                  </a:moveTo>
                  <a:lnTo>
                    <a:pt x="1103694" y="0"/>
                  </a:lnTo>
                  <a:lnTo>
                    <a:pt x="11036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103694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6305" y="3275265"/>
            <a:ext cx="13791107" cy="5840160"/>
            <a:chOff x="0" y="0"/>
            <a:chExt cx="3632226" cy="15381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32226" cy="1538149"/>
            </a:xfrm>
            <a:custGeom>
              <a:avLst/>
              <a:gdLst/>
              <a:ahLst/>
              <a:cxnLst/>
              <a:rect l="l" t="t" r="r" b="b"/>
              <a:pathLst>
                <a:path w="3632226" h="1538149">
                  <a:moveTo>
                    <a:pt x="0" y="0"/>
                  </a:moveTo>
                  <a:lnTo>
                    <a:pt x="3632226" y="0"/>
                  </a:lnTo>
                  <a:lnTo>
                    <a:pt x="3632226" y="1538149"/>
                  </a:lnTo>
                  <a:lnTo>
                    <a:pt x="0" y="1538149"/>
                  </a:lnTo>
                  <a:close/>
                </a:path>
              </a:pathLst>
            </a:custGeom>
            <a:solidFill>
              <a:srgbClr val="FF7116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632226" cy="1595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6305" y="3398202"/>
            <a:ext cx="13791107" cy="6402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 spc="2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Common anomalies in healthcare datasets include:</a:t>
            </a:r>
          </a:p>
          <a:p>
            <a:pPr algn="just">
              <a:lnSpc>
                <a:spcPts val="4620"/>
              </a:lnSpc>
            </a:pPr>
            <a:endParaRPr lang="en-US" sz="3300" spc="21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2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Missing data: e.g., blank fields in patient demographics or clinical history.</a:t>
            </a:r>
          </a:p>
          <a:p>
            <a:pPr algn="just">
              <a:lnSpc>
                <a:spcPts val="4620"/>
              </a:lnSpc>
            </a:pPr>
            <a:endParaRPr lang="en-US" sz="3300" spc="21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r>
              <a:rPr lang="en-US" sz="3300" spc="2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Point anomalies: e.g., a weight of 5kg for an adult patient.</a:t>
            </a:r>
          </a:p>
          <a:p>
            <a:pPr algn="just">
              <a:lnSpc>
                <a:spcPts val="4620"/>
              </a:lnSpc>
            </a:pPr>
            <a:endParaRPr lang="en-US" sz="3300" spc="21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12470" lvl="1" indent="-356235" algn="just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 spc="2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Contextual/Collective anomalies: e.g., discharge before admission, or pregnancy diagnosis for a male patient.</a:t>
            </a:r>
          </a:p>
          <a:p>
            <a:pPr algn="just">
              <a:lnSpc>
                <a:spcPts val="4620"/>
              </a:lnSpc>
              <a:spcBef>
                <a:spcPct val="0"/>
              </a:spcBef>
            </a:pPr>
            <a:endParaRPr lang="en-US" sz="3300" spc="21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2626851" y="723796"/>
            <a:ext cx="10736629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Background[2/2]</a:t>
            </a:r>
          </a:p>
        </p:txBody>
      </p:sp>
      <p:sp>
        <p:nvSpPr>
          <p:cNvPr id="21" name="Freeform 21"/>
          <p:cNvSpPr/>
          <p:nvPr/>
        </p:nvSpPr>
        <p:spPr>
          <a:xfrm>
            <a:off x="14792737" y="282391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522790"/>
            <a:ext cx="8603142" cy="6773610"/>
            <a:chOff x="0" y="0"/>
            <a:chExt cx="2265848" cy="1783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0625" y="3247564"/>
            <a:ext cx="903979" cy="90397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280760" y="3190414"/>
            <a:ext cx="6050634" cy="296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45"/>
              </a:lnSpc>
            </a:pPr>
            <a:r>
              <a:rPr lang="en-US" sz="1889" spc="1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Detecting multiple anomaly types:</a:t>
            </a:r>
          </a:p>
          <a:p>
            <a:pPr marL="408042" lvl="1" indent="-204021" algn="just">
              <a:lnSpc>
                <a:spcPts val="2645"/>
              </a:lnSpc>
              <a:buFont typeface="Arial"/>
              <a:buChar char="•"/>
            </a:pPr>
            <a:r>
              <a:rPr lang="en-US" sz="1889" spc="1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Missing data patterns (completely at random, at random, and not at random).</a:t>
            </a:r>
          </a:p>
          <a:p>
            <a:pPr marL="408042" lvl="1" indent="-204021" algn="just">
              <a:lnSpc>
                <a:spcPts val="2645"/>
              </a:lnSpc>
              <a:buFont typeface="Arial"/>
              <a:buChar char="•"/>
            </a:pPr>
            <a:r>
              <a:rPr lang="en-US" sz="1889" spc="1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Point anomalies/outliers (e.g., physiologically impossible values).</a:t>
            </a:r>
          </a:p>
          <a:p>
            <a:pPr marL="408042" lvl="1" indent="-204021" algn="just">
              <a:lnSpc>
                <a:spcPts val="2645"/>
              </a:lnSpc>
              <a:buFont typeface="Arial"/>
              <a:buChar char="•"/>
            </a:pPr>
            <a:r>
              <a:rPr lang="en-US" sz="1889" spc="1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Contextual and collective anomalies (e.g., temporal or clinical inconsistencies).</a:t>
            </a:r>
          </a:p>
          <a:p>
            <a:pPr algn="just">
              <a:lnSpc>
                <a:spcPts val="2645"/>
              </a:lnSpc>
              <a:spcBef>
                <a:spcPct val="0"/>
              </a:spcBef>
            </a:pPr>
            <a:endParaRPr lang="en-US" sz="1889" spc="12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47257" y="3373153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90625" y="6325444"/>
            <a:ext cx="903979" cy="9039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47257" y="6451034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579169" y="3247564"/>
            <a:ext cx="903979" cy="90397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635801" y="3373153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579169" y="6325444"/>
            <a:ext cx="903979" cy="90397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635801" y="6451034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44885" y="6100934"/>
            <a:ext cx="6322382" cy="399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Handling real-world data challenges, including: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Noisy data (misspellings, inconsistent formats).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Incomplete and partially filled records.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Variable data quality across datasets and health facility levels.</a:t>
            </a:r>
          </a:p>
          <a:p>
            <a:pPr algn="just">
              <a:lnSpc>
                <a:spcPts val="3220"/>
              </a:lnSpc>
            </a:pPr>
            <a:endParaRPr lang="en-US" sz="2300" spc="14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spc="14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426515" y="3190414"/>
            <a:ext cx="7273335" cy="3199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Providing interpretable outputs that allow researchers and health professionals to: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Understand where and why anomalies were flagged.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Prioritize data cleaning or correction efforts.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Identify systemic data quality issues.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spc="149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521263" y="6268294"/>
            <a:ext cx="6528172" cy="3199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Ensuring model usability and scalability: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Lightweight model architecture for low-resource settings.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Modular and reusable codebase.</a:t>
            </a:r>
          </a:p>
          <a:p>
            <a:pPr marL="496577" lvl="1" indent="-248289" algn="just">
              <a:lnSpc>
                <a:spcPts val="3220"/>
              </a:lnSpc>
              <a:buFont typeface="Arial"/>
              <a:buChar char="•"/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Configurable for new domains with minimal effort.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spc="149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Freeform 2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AutoShape 30"/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4702609" y="1006460"/>
            <a:ext cx="11637308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spc="162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The primary objective of this project is to design and implement a scalable, AI-driven anomaly detection system tailored for real-world h</a:t>
            </a:r>
            <a:r>
              <a:rPr lang="en-US" sz="2499" b="1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sz="2499" b="1" spc="162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alth data. The system will be capable of:</a:t>
            </a:r>
          </a:p>
        </p:txBody>
      </p:sp>
      <p:sp>
        <p:nvSpPr>
          <p:cNvPr id="33" name="Freeform 33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4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15597050" y="156587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37210"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5166755" y="-22800"/>
            <a:ext cx="10430296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Objective[1/1]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1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60893"/>
            <a:chOff x="0" y="0"/>
            <a:chExt cx="4816593" cy="674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74474"/>
            </a:xfrm>
            <a:custGeom>
              <a:avLst/>
              <a:gdLst/>
              <a:ahLst/>
              <a:cxnLst/>
              <a:rect l="l" t="t" r="r" b="b"/>
              <a:pathLst>
                <a:path w="4816592" h="674474">
                  <a:moveTo>
                    <a:pt x="0" y="0"/>
                  </a:moveTo>
                  <a:lnTo>
                    <a:pt x="4816592" y="0"/>
                  </a:lnTo>
                  <a:lnTo>
                    <a:pt x="4816592" y="674474"/>
                  </a:lnTo>
                  <a:lnTo>
                    <a:pt x="0" y="674474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7316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219120" y="3327493"/>
            <a:ext cx="18291520" cy="397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9"/>
              </a:lnSpc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</a:p>
          <a:p>
            <a:pPr marL="612170" lvl="1" indent="-306085" algn="just">
              <a:lnSpc>
                <a:spcPts val="3969"/>
              </a:lnSpc>
              <a:buFont typeface="Arial"/>
              <a:buChar char="•"/>
            </a:pPr>
            <a:r>
              <a:rPr lang="en-US" sz="2835" spc="1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proposed solution is a modular anomaly detection framework designed to automatically identify and classify anomalies in health datasets. It integrates classical preprocessing techniques, unsupervised deep learning, and rule-based validation to detect three major categories of anomalies: missing data, point anomalies (outliers), and contextual/collective anomalies. The solution is structured to be scalable, explainable, and easily adaptable across diverse health data sources and formats.</a:t>
            </a:r>
          </a:p>
          <a:p>
            <a:pPr algn="just">
              <a:lnSpc>
                <a:spcPts val="3969"/>
              </a:lnSpc>
            </a:pPr>
            <a:endParaRPr lang="en-US" sz="2835" spc="18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8917" y="154622"/>
            <a:ext cx="9926685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solution[1/5]</a:t>
            </a:r>
          </a:p>
        </p:txBody>
      </p:sp>
      <p:sp>
        <p:nvSpPr>
          <p:cNvPr id="7" name="Freeform 7"/>
          <p:cNvSpPr/>
          <p:nvPr/>
        </p:nvSpPr>
        <p:spPr>
          <a:xfrm>
            <a:off x="15383229" y="0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522790"/>
            <a:ext cx="8603142" cy="6773610"/>
            <a:chOff x="0" y="0"/>
            <a:chExt cx="2265848" cy="1783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3278" y="2572098"/>
            <a:ext cx="903979" cy="90397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8908" y="3632878"/>
            <a:ext cx="8341757" cy="503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Data Ingestion and Exploration Module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Ingest structured health data in CSV/Excel/JSON format.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Conduct schema inference and preliminary data profiling.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Generate reports on data completeness, feature types, and unique values.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Identify: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Variables with high missingness.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Candidate features for normalization and transformation.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 spc="15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99910" y="2613715"/>
            <a:ext cx="790715" cy="63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147973" y="2340050"/>
            <a:ext cx="903979" cy="9039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204605" y="2476848"/>
            <a:ext cx="790715" cy="63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674587" y="2774723"/>
            <a:ext cx="9546738" cy="666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2. Preprocessing and Feature Engineering Module</a:t>
            </a:r>
          </a:p>
          <a:p>
            <a:pPr marL="514311" lvl="1" indent="-257156" algn="just">
              <a:lnSpc>
                <a:spcPts val="3335"/>
              </a:lnSpc>
              <a:buFont typeface="Arial"/>
              <a:buChar char="•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Missing Value Encoding:</a:t>
            </a:r>
          </a:p>
          <a:p>
            <a:pPr marL="1028622" lvl="2" indent="-342874" algn="just">
              <a:lnSpc>
                <a:spcPts val="3335"/>
              </a:lnSpc>
              <a:buFont typeface="Arial"/>
              <a:buChar char="⚬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Tag missingness as a feature where applicable.</a:t>
            </a:r>
          </a:p>
          <a:p>
            <a:pPr marL="1028622" lvl="2" indent="-342874" algn="just">
              <a:lnSpc>
                <a:spcPts val="3335"/>
              </a:lnSpc>
              <a:buFont typeface="Arial"/>
              <a:buChar char="⚬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Apply simple rules (e.g., -999 for numeric NA) and contextual rules (e.g., "Unknown").</a:t>
            </a:r>
          </a:p>
          <a:p>
            <a:pPr marL="514311" lvl="1" indent="-257156" algn="just">
              <a:lnSpc>
                <a:spcPts val="3335"/>
              </a:lnSpc>
              <a:buFont typeface="Arial"/>
              <a:buChar char="•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Noise Handling:</a:t>
            </a:r>
          </a:p>
          <a:p>
            <a:pPr marL="1028622" lvl="2" indent="-342874" algn="just">
              <a:lnSpc>
                <a:spcPts val="3335"/>
              </a:lnSpc>
              <a:buFont typeface="Arial"/>
              <a:buChar char="⚬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Standardize text fields (e.g., lowercasing, regex-based cleaning).</a:t>
            </a:r>
          </a:p>
          <a:p>
            <a:pPr marL="1028622" lvl="2" indent="-342874" algn="just">
              <a:lnSpc>
                <a:spcPts val="3335"/>
              </a:lnSpc>
              <a:buFont typeface="Arial"/>
              <a:buChar char="⚬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Normalize dates (e.g., convert DD-MM-YYYY, text dates to ISO format).</a:t>
            </a:r>
          </a:p>
          <a:p>
            <a:pPr marL="514311" lvl="1" indent="-257156" algn="just">
              <a:lnSpc>
                <a:spcPts val="3335"/>
              </a:lnSpc>
              <a:buFont typeface="Arial"/>
              <a:buChar char="•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Derived Features:</a:t>
            </a:r>
          </a:p>
          <a:p>
            <a:pPr marL="1028622" lvl="2" indent="-342874" algn="just">
              <a:lnSpc>
                <a:spcPts val="3335"/>
              </a:lnSpc>
              <a:buFont typeface="Arial"/>
              <a:buChar char="⚬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Generate features such as age from DOB, pregnancy_age_relation for contextual rules.</a:t>
            </a:r>
          </a:p>
          <a:p>
            <a:pPr marL="514311" lvl="1" indent="-257156" algn="just">
              <a:lnSpc>
                <a:spcPts val="3335"/>
              </a:lnSpc>
              <a:buFont typeface="Arial"/>
              <a:buChar char="•"/>
            </a:pPr>
            <a:r>
              <a:rPr lang="en-US" sz="2382" spc="154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Scaling:Apply MinMax or Standard Scaler for models requiring normalized input.</a:t>
            </a:r>
          </a:p>
          <a:p>
            <a:pPr algn="just">
              <a:lnSpc>
                <a:spcPts val="3335"/>
              </a:lnSpc>
              <a:spcBef>
                <a:spcPct val="0"/>
              </a:spcBef>
            </a:pPr>
            <a:endParaRPr lang="en-US" sz="2382" spc="154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5306116" y="284773"/>
            <a:ext cx="10430296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solutions[2/5]</a:t>
            </a:r>
          </a:p>
        </p:txBody>
      </p:sp>
      <p:sp>
        <p:nvSpPr>
          <p:cNvPr id="22" name="Freeform 22"/>
          <p:cNvSpPr/>
          <p:nvPr/>
        </p:nvSpPr>
        <p:spPr>
          <a:xfrm rot="5324316">
            <a:off x="15751300" y="-2807133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147181" y="-156194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8"/>
                </a:lnTo>
                <a:lnTo>
                  <a:pt x="0" y="31344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37210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522790"/>
            <a:ext cx="18288000" cy="7764210"/>
            <a:chOff x="0" y="0"/>
            <a:chExt cx="4816593" cy="20448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2044895"/>
            </a:xfrm>
            <a:custGeom>
              <a:avLst/>
              <a:gdLst/>
              <a:ahLst/>
              <a:cxnLst/>
              <a:rect l="l" t="t" r="r" b="b"/>
              <a:pathLst>
                <a:path w="4816592" h="2044895">
                  <a:moveTo>
                    <a:pt x="0" y="0"/>
                  </a:moveTo>
                  <a:lnTo>
                    <a:pt x="4816592" y="0"/>
                  </a:lnTo>
                  <a:lnTo>
                    <a:pt x="4816592" y="2044895"/>
                  </a:lnTo>
                  <a:lnTo>
                    <a:pt x="0" y="2044895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816593" cy="2102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397592" y="1336272"/>
            <a:ext cx="903979" cy="90397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6239" y="2505423"/>
            <a:ext cx="8510664" cy="7549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a. Mini Autoencoder Model (Code Milestone)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simple feedforward neural network trained to reconstruct input features.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 reconstruction error indicates a possible anomaly.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Useful for detecting outliers and unexpected combinations of values.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be extended to incorporate temporal or sequence-based data.</a:t>
            </a:r>
          </a:p>
          <a:p>
            <a:pPr algn="just">
              <a:lnSpc>
                <a:spcPts val="3359"/>
              </a:lnSpc>
            </a:pPr>
            <a:endParaRPr lang="en-US" sz="2400" spc="15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359"/>
              </a:lnSpc>
            </a:pPr>
            <a:endParaRPr lang="en-US" sz="2400" spc="15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359"/>
              </a:lnSpc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b. Missing Data Pattern Analysis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statistical and pattern-based methods (e.g., Missingno, MICE pattern visualizations).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Flag fields with: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Missing Not At Random (MNAR) behavior.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Clustered or dependent missingness.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 spc="15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397592" y="1423712"/>
            <a:ext cx="790715" cy="63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17809" y="4139991"/>
            <a:ext cx="9170191" cy="3921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21400" lvl="2" indent="-340467" algn="just">
              <a:lnSpc>
                <a:spcPts val="3311"/>
              </a:lnSpc>
              <a:buFont typeface="Arial"/>
              <a:buChar char="⚬"/>
            </a:pPr>
            <a:endParaRPr/>
          </a:p>
          <a:p>
            <a:pPr algn="just">
              <a:lnSpc>
                <a:spcPts val="3499"/>
              </a:lnSpc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c. Rule-based Inconsistency Detection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Manual or learned clinical logic rules: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E.g., "Pregnancy status" incompatible with "Sex = Male".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Discharge date before admission.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1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Pediatric values for adults (e.g., weight &lt; 10 kg for age &gt; 18).</a:t>
            </a:r>
          </a:p>
          <a:p>
            <a:pPr algn="just">
              <a:lnSpc>
                <a:spcPts val="3311"/>
              </a:lnSpc>
              <a:spcBef>
                <a:spcPct val="0"/>
              </a:spcBef>
            </a:pPr>
            <a:endParaRPr lang="en-US" sz="2499" spc="16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AutoShape 16"/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5306116" y="284773"/>
            <a:ext cx="10430296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solutions[3/5]</a:t>
            </a:r>
          </a:p>
        </p:txBody>
      </p:sp>
      <p:sp>
        <p:nvSpPr>
          <p:cNvPr id="18" name="Freeform 18"/>
          <p:cNvSpPr/>
          <p:nvPr/>
        </p:nvSpPr>
        <p:spPr>
          <a:xfrm rot="5324316">
            <a:off x="14664104" y="-2807133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803572" y="221033"/>
            <a:ext cx="2484428" cy="3134459"/>
          </a:xfrm>
          <a:custGeom>
            <a:avLst/>
            <a:gdLst/>
            <a:ahLst/>
            <a:cxnLst/>
            <a:rect l="l" t="t" r="r" b="b"/>
            <a:pathLst>
              <a:path w="2484428" h="3134459">
                <a:moveTo>
                  <a:pt x="0" y="0"/>
                </a:moveTo>
                <a:lnTo>
                  <a:pt x="2484428" y="0"/>
                </a:lnTo>
                <a:lnTo>
                  <a:pt x="2484428" y="3134458"/>
                </a:lnTo>
                <a:lnTo>
                  <a:pt x="0" y="31344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05" r="-293257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803843" y="1473937"/>
            <a:ext cx="1143484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spc="195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Anomaly Detection Engine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561519" cy="10287000"/>
            <a:chOff x="0" y="0"/>
            <a:chExt cx="120138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711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522790"/>
            <a:ext cx="18616196" cy="6735510"/>
            <a:chOff x="0" y="0"/>
            <a:chExt cx="4903031" cy="17739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03031" cy="1773961"/>
            </a:xfrm>
            <a:custGeom>
              <a:avLst/>
              <a:gdLst/>
              <a:ahLst/>
              <a:cxnLst/>
              <a:rect l="l" t="t" r="r" b="b"/>
              <a:pathLst>
                <a:path w="4903031" h="1773961">
                  <a:moveTo>
                    <a:pt x="0" y="0"/>
                  </a:moveTo>
                  <a:lnTo>
                    <a:pt x="4903031" y="0"/>
                  </a:lnTo>
                  <a:lnTo>
                    <a:pt x="4903031" y="1773961"/>
                  </a:lnTo>
                  <a:lnTo>
                    <a:pt x="0" y="1773961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903031" cy="18311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43278" y="2572098"/>
            <a:ext cx="903979" cy="90397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0" y="3409402"/>
            <a:ext cx="8341757" cy="419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Postprocessing &amp; Interpretation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Aggregate anomaly scores per row and per field.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Visual dashboards or tabular reports showing: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Types of anomalies per record.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Anomaly severity/confidence.</a:t>
            </a:r>
          </a:p>
          <a:p>
            <a:pPr marL="1036320" lvl="2" indent="-345440" algn="just">
              <a:lnSpc>
                <a:spcPts val="3359"/>
              </a:lnSpc>
              <a:buFont typeface="Arial"/>
              <a:buChar char="⚬"/>
            </a:pPr>
            <a:r>
              <a:rPr lang="en-US" sz="2400" spc="1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Feature contributions (via SHAP or reconstruction loss components).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 spc="156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99910" y="2613715"/>
            <a:ext cx="790715" cy="63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147973" y="2340050"/>
            <a:ext cx="903979" cy="9039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204605" y="2476848"/>
            <a:ext cx="790715" cy="63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41262" y="3430679"/>
            <a:ext cx="9546738" cy="3358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 Modular Architecture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Each component (preprocessing, model, rules, postprocessing) is loosely coupled and reusable.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Configuration files will allow customization for new datasets.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156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Compatible with pipelines built using Python (pandas, sklearn, PyTorch/TensorFlow).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400" spc="156">
              <a:solidFill>
                <a:srgbClr val="F3F4F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 flipV="1">
            <a:off x="8355855" y="9277350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4874915" y="284773"/>
            <a:ext cx="10861496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solutions[4/5]</a:t>
            </a:r>
          </a:p>
        </p:txBody>
      </p:sp>
      <p:sp>
        <p:nvSpPr>
          <p:cNvPr id="22" name="Freeform 22"/>
          <p:cNvSpPr/>
          <p:nvPr/>
        </p:nvSpPr>
        <p:spPr>
          <a:xfrm rot="5324316">
            <a:off x="15284980" y="-2143072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5147181" y="-110371"/>
            <a:ext cx="2904771" cy="3134459"/>
          </a:xfrm>
          <a:custGeom>
            <a:avLst/>
            <a:gdLst/>
            <a:ahLst/>
            <a:cxnLst/>
            <a:rect l="l" t="t" r="r" b="b"/>
            <a:pathLst>
              <a:path w="2904771" h="3134459">
                <a:moveTo>
                  <a:pt x="0" y="0"/>
                </a:moveTo>
                <a:lnTo>
                  <a:pt x="2904771" y="0"/>
                </a:lnTo>
                <a:lnTo>
                  <a:pt x="2904771" y="3134459"/>
                </a:lnTo>
                <a:lnTo>
                  <a:pt x="0" y="31344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3721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2030</Words>
  <Application>Microsoft Office PowerPoint</Application>
  <PresentationFormat>Custom</PresentationFormat>
  <Paragraphs>271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Poppins Medium</vt:lpstr>
      <vt:lpstr>Arial</vt:lpstr>
      <vt:lpstr>Poppins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White Gray Modern Group Project Presentation</dc:title>
  <cp:lastModifiedBy>fetlework gubena</cp:lastModifiedBy>
  <cp:revision>2</cp:revision>
  <dcterms:created xsi:type="dcterms:W3CDTF">2006-08-16T00:00:00Z</dcterms:created>
  <dcterms:modified xsi:type="dcterms:W3CDTF">2025-05-12T12:43:11Z</dcterms:modified>
  <dc:identifier>DAGlv3CawSw</dc:identifier>
</cp:coreProperties>
</file>