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8" r:id="rId3"/>
    <p:sldId id="263" r:id="rId4"/>
    <p:sldId id="327" r:id="rId5"/>
    <p:sldId id="336" r:id="rId6"/>
    <p:sldId id="342" r:id="rId7"/>
    <p:sldId id="343" r:id="rId8"/>
    <p:sldId id="344" r:id="rId9"/>
  </p:sldIdLst>
  <p:sldSz cx="9144000" cy="5143500" type="screen16x9"/>
  <p:notesSz cx="6858000" cy="9144000"/>
  <p:embeddedFontLst>
    <p:embeddedFont>
      <p:font typeface="Cinzel Decorative" charset="0"/>
      <p:regular r:id="rId11"/>
      <p:bold r:id="rId12"/>
    </p:embeddedFont>
    <p:embeddedFont>
      <p:font typeface="Playfair Display" charset="0"/>
      <p:regular r:id="rId13"/>
      <p:bold r:id="rId14"/>
      <p:italic r:id="rId15"/>
      <p:boldItalic r:id="rId16"/>
    </p:embeddedFont>
    <p:embeddedFont>
      <p:font typeface="Playfair Display SemiBold" charset="0"/>
      <p:regular r:id="rId17"/>
      <p:bold r:id="rId18"/>
      <p:italic r:id="rId19"/>
      <p:boldItalic r:id="rId20"/>
    </p:embeddedFont>
    <p:embeddedFont>
      <p:font typeface="Krub" charset="-3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7FD28D8-07F1-46D3-9ABA-9EA4B9407A91}">
  <a:tblStyle styleId="{B7FD28D8-07F1-46D3-9ABA-9EA4B9407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 snapToGrid="0">
      <p:cViewPr>
        <p:scale>
          <a:sx n="90" d="100"/>
          <a:sy n="90" d="100"/>
        </p:scale>
        <p:origin x="-68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93b55b36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93b55b36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0e38a95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d0e38a95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43650" y="898584"/>
            <a:ext cx="6176400" cy="13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1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49375" y="3480850"/>
            <a:ext cx="26373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24075" y="2144650"/>
            <a:ext cx="4396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600"/>
              <a:buFont typeface="Playfair Display"/>
              <a:buNone/>
              <a:defRPr sz="2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713225" y="188550"/>
            <a:ext cx="4463400" cy="35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4" hasCustomPrompt="1"/>
          </p:nvPr>
        </p:nvSpPr>
        <p:spPr>
          <a:xfrm>
            <a:off x="7649125" y="181050"/>
            <a:ext cx="781800" cy="358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cxnSp>
        <p:nvCxnSpPr>
          <p:cNvPr id="14" name="Google Shape;14;p2"/>
          <p:cNvCxnSpPr/>
          <p:nvPr/>
        </p:nvCxnSpPr>
        <p:spPr>
          <a:xfrm rot="10800000">
            <a:off x="713250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557525" y="1493500"/>
            <a:ext cx="51705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15975" y="2620993"/>
            <a:ext cx="5170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6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 rot="10800000">
            <a:off x="713250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2"/>
          </p:nvPr>
        </p:nvSpPr>
        <p:spPr>
          <a:xfrm>
            <a:off x="713225" y="188550"/>
            <a:ext cx="4463400" cy="35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3" hasCustomPrompt="1"/>
          </p:nvPr>
        </p:nvSpPr>
        <p:spPr>
          <a:xfrm>
            <a:off x="7649125" y="181050"/>
            <a:ext cx="781800" cy="358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68375" y="2086210"/>
            <a:ext cx="234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"/>
          </p:nvPr>
        </p:nvSpPr>
        <p:spPr>
          <a:xfrm>
            <a:off x="1768375" y="1613407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50" y="1834200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"/>
          </p:nvPr>
        </p:nvSpPr>
        <p:spPr>
          <a:xfrm>
            <a:off x="1768375" y="3694085"/>
            <a:ext cx="234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1768375" y="3221282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50" y="3444300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7"/>
          </p:nvPr>
        </p:nvSpPr>
        <p:spPr>
          <a:xfrm>
            <a:off x="5710825" y="2086210"/>
            <a:ext cx="234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5710825" y="1613407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 hasCustomPrompt="1"/>
          </p:nvPr>
        </p:nvSpPr>
        <p:spPr>
          <a:xfrm>
            <a:off x="4760400" y="1834200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710825" y="3694085"/>
            <a:ext cx="234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5710825" y="3221282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400" y="3444300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82" name="Google Shape;82;p13"/>
          <p:cNvCxnSpPr/>
          <p:nvPr/>
        </p:nvCxnSpPr>
        <p:spPr>
          <a:xfrm rot="10800000">
            <a:off x="713250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09036">
            <a:off x="8386152" y="2868077"/>
            <a:ext cx="1223575" cy="12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777313" y="3777276"/>
            <a:ext cx="2325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2" hasCustomPrompt="1"/>
          </p:nvPr>
        </p:nvSpPr>
        <p:spPr>
          <a:xfrm>
            <a:off x="1777313" y="2762675"/>
            <a:ext cx="23256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1777313" y="3302475"/>
            <a:ext cx="232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4"/>
          </p:nvPr>
        </p:nvSpPr>
        <p:spPr>
          <a:xfrm>
            <a:off x="5041088" y="3775276"/>
            <a:ext cx="2325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 idx="5" hasCustomPrompt="1"/>
          </p:nvPr>
        </p:nvSpPr>
        <p:spPr>
          <a:xfrm>
            <a:off x="5041088" y="2762675"/>
            <a:ext cx="23256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6"/>
          </p:nvPr>
        </p:nvSpPr>
        <p:spPr>
          <a:xfrm>
            <a:off x="5041088" y="3302475"/>
            <a:ext cx="232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rot="10800000">
            <a:off x="713250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5577" y="612040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9648" y="3652440"/>
            <a:ext cx="1223575" cy="12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140350" y="1581925"/>
            <a:ext cx="48633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140350" y="2344750"/>
            <a:ext cx="48633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6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cxnSp>
        <p:nvCxnSpPr>
          <p:cNvPr id="145" name="Google Shape;145;p21"/>
          <p:cNvCxnSpPr/>
          <p:nvPr/>
        </p:nvCxnSpPr>
        <p:spPr>
          <a:xfrm rot="10800000">
            <a:off x="713250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2"/>
          <p:cNvCxnSpPr/>
          <p:nvPr/>
        </p:nvCxnSpPr>
        <p:spPr>
          <a:xfrm rot="10800000">
            <a:off x="713250" y="5395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8677" y="-281010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1151" y="4036974"/>
            <a:ext cx="1678100" cy="1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inzel Decorative"/>
              <a:buNone/>
              <a:defRPr sz="34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●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○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■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●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○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■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●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rub"/>
              <a:buChar char="○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rub"/>
              <a:buChar char="■"/>
              <a:defRPr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3" r:id="rId5"/>
    <p:sldLayoutId id="214748366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ctrTitle"/>
          </p:nvPr>
        </p:nvSpPr>
        <p:spPr>
          <a:xfrm>
            <a:off x="2545669" y="1323886"/>
            <a:ext cx="6176400" cy="13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smtClean="0"/>
              <a:t>MongoDB vs SQL: A Comparison</a:t>
            </a:r>
            <a:endParaRPr lang="fr-FR" dirty="0"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l="12851" t="5988" r="29468"/>
          <a:stretch/>
        </p:blipFill>
        <p:spPr>
          <a:xfrm>
            <a:off x="341085" y="1838148"/>
            <a:ext cx="3075725" cy="35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</a:t>
            </a:r>
            <a:r>
              <a:rPr lang="en" dirty="0"/>
              <a:t>able </a:t>
            </a:r>
            <a:r>
              <a:rPr lang="en" dirty="0" smtClean="0"/>
              <a:t>des contenu</a:t>
            </a:r>
            <a:endParaRPr sz="3400"/>
          </a:p>
        </p:txBody>
      </p:sp>
      <p:sp>
        <p:nvSpPr>
          <p:cNvPr id="282" name="Google Shape;282;p39"/>
          <p:cNvSpPr txBox="1">
            <a:spLocks noGrp="1"/>
          </p:cNvSpPr>
          <p:nvPr>
            <p:ph type="subTitle" idx="2"/>
          </p:nvPr>
        </p:nvSpPr>
        <p:spPr>
          <a:xfrm>
            <a:off x="1134159" y="1786837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2000" dirty="0" smtClean="0"/>
              <a:t>NoSQL and SQL</a:t>
            </a:r>
            <a:endParaRPr sz="2000"/>
          </a:p>
        </p:txBody>
      </p:sp>
      <p:sp>
        <p:nvSpPr>
          <p:cNvPr id="283" name="Google Shape;283;p39"/>
          <p:cNvSpPr txBox="1">
            <a:spLocks noGrp="1"/>
          </p:cNvSpPr>
          <p:nvPr>
            <p:ph type="title" idx="3"/>
          </p:nvPr>
        </p:nvSpPr>
        <p:spPr>
          <a:xfrm>
            <a:off x="378563" y="1715447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subTitle" idx="5"/>
          </p:nvPr>
        </p:nvSpPr>
        <p:spPr>
          <a:xfrm>
            <a:off x="2023940" y="3579893"/>
            <a:ext cx="2306321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2000" dirty="0" smtClean="0"/>
              <a:t>SQL</a:t>
            </a:r>
            <a:endParaRPr sz="2000"/>
          </a:p>
        </p:txBody>
      </p:sp>
      <p:sp>
        <p:nvSpPr>
          <p:cNvPr id="286" name="Google Shape;286;p39"/>
          <p:cNvSpPr txBox="1">
            <a:spLocks noGrp="1"/>
          </p:cNvSpPr>
          <p:nvPr>
            <p:ph type="title" idx="6"/>
          </p:nvPr>
        </p:nvSpPr>
        <p:spPr>
          <a:xfrm>
            <a:off x="1230371" y="3491801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8"/>
          </p:nvPr>
        </p:nvSpPr>
        <p:spPr>
          <a:xfrm>
            <a:off x="1522703" y="2669340"/>
            <a:ext cx="2502759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1800" dirty="0" smtClean="0"/>
              <a:t>MongoDB</a:t>
            </a:r>
            <a:endParaRPr sz="1800"/>
          </a:p>
        </p:txBody>
      </p:sp>
      <p:sp>
        <p:nvSpPr>
          <p:cNvPr id="289" name="Google Shape;289;p39"/>
          <p:cNvSpPr txBox="1">
            <a:spLocks noGrp="1"/>
          </p:cNvSpPr>
          <p:nvPr>
            <p:ph type="title" idx="9"/>
          </p:nvPr>
        </p:nvSpPr>
        <p:spPr>
          <a:xfrm>
            <a:off x="744560" y="2608323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14"/>
          </p:nvPr>
        </p:nvSpPr>
        <p:spPr>
          <a:xfrm>
            <a:off x="5333220" y="3558836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1800" dirty="0" smtClean="0"/>
              <a:t>SQL Advantages</a:t>
            </a:r>
            <a:endParaRPr sz="1800"/>
          </a:p>
        </p:txBody>
      </p:sp>
      <p:sp>
        <p:nvSpPr>
          <p:cNvPr id="292" name="Google Shape;292;p39"/>
          <p:cNvSpPr txBox="1">
            <a:spLocks noGrp="1"/>
          </p:cNvSpPr>
          <p:nvPr>
            <p:ph type="title" idx="15"/>
          </p:nvPr>
        </p:nvSpPr>
        <p:spPr>
          <a:xfrm>
            <a:off x="3722917" y="1712853"/>
            <a:ext cx="876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2984">
            <a:off x="-296501" y="-299551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83;p39"/>
          <p:cNvSpPr txBox="1">
            <a:spLocks/>
          </p:cNvSpPr>
          <p:nvPr/>
        </p:nvSpPr>
        <p:spPr>
          <a:xfrm>
            <a:off x="4405477" y="3412245"/>
            <a:ext cx="876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inzel Decorative"/>
              <a:buNone/>
              <a:tabLst/>
              <a:defRPr/>
            </a:pPr>
            <a:r>
              <a:rPr kumimoji="0" lang="en" sz="43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inzel Decorative"/>
                <a:ea typeface="Cinzel Decorative"/>
                <a:cs typeface="Cinzel Decorative"/>
                <a:sym typeface="Cinzel Decorative"/>
              </a:rPr>
              <a:t>06</a:t>
            </a:r>
            <a:endParaRPr kumimoji="0" lang="en" sz="43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0" name="Google Shape;283;p39"/>
          <p:cNvSpPr txBox="1">
            <a:spLocks/>
          </p:cNvSpPr>
          <p:nvPr/>
        </p:nvSpPr>
        <p:spPr>
          <a:xfrm>
            <a:off x="3996454" y="2571750"/>
            <a:ext cx="876300" cy="64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inzel Decorative"/>
              <a:buNone/>
              <a:tabLst/>
              <a:defRPr/>
            </a:pPr>
            <a:r>
              <a:rPr kumimoji="0" lang="en" sz="43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inzel Decorative"/>
                <a:ea typeface="Cinzel Decorative"/>
                <a:cs typeface="Cinzel Decorative"/>
                <a:sym typeface="Cinzel Decorative"/>
              </a:rPr>
              <a:t>05</a:t>
            </a:r>
            <a:endParaRPr kumimoji="0" lang="en" sz="43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3" name="Google Shape;291;p39"/>
          <p:cNvSpPr txBox="1">
            <a:spLocks noGrp="1"/>
          </p:cNvSpPr>
          <p:nvPr>
            <p:ph type="subTitle" idx="14"/>
          </p:nvPr>
        </p:nvSpPr>
        <p:spPr>
          <a:xfrm>
            <a:off x="4581524" y="1821107"/>
            <a:ext cx="2345425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1800" dirty="0" smtClean="0"/>
              <a:t>MongoDB vs.SQL</a:t>
            </a:r>
            <a:endParaRPr sz="1800"/>
          </a:p>
        </p:txBody>
      </p:sp>
      <p:sp>
        <p:nvSpPr>
          <p:cNvPr id="24" name="Google Shape;291;p39"/>
          <p:cNvSpPr txBox="1">
            <a:spLocks noGrp="1"/>
          </p:cNvSpPr>
          <p:nvPr>
            <p:ph type="subTitle" idx="14"/>
          </p:nvPr>
        </p:nvSpPr>
        <p:spPr>
          <a:xfrm>
            <a:off x="4998243" y="2682646"/>
            <a:ext cx="234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1800" dirty="0" smtClean="0"/>
              <a:t>MongoDB Advantages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1658864" y="1555653"/>
            <a:ext cx="5170500" cy="30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NoSQL </a:t>
            </a:r>
            <a:r>
              <a:rPr lang="en-US" sz="1400" dirty="0" smtClean="0"/>
              <a:t>stands for 'Not only SQL' and is a database system </a:t>
            </a:r>
            <a:endParaRPr lang="en-US" sz="1400" dirty="0" smtClean="0"/>
          </a:p>
          <a:p>
            <a:pPr algn="l"/>
            <a:r>
              <a:rPr lang="en-US" sz="1400" dirty="0" smtClean="0"/>
              <a:t>that </a:t>
            </a:r>
            <a:r>
              <a:rPr lang="en-US" sz="1400" dirty="0" smtClean="0"/>
              <a:t>does not use the traditional table-based relational </a:t>
            </a:r>
            <a:endParaRPr lang="en-US" sz="1400" dirty="0" smtClean="0"/>
          </a:p>
          <a:p>
            <a:pPr algn="l"/>
            <a:r>
              <a:rPr lang="en-US" sz="1400" dirty="0" smtClean="0"/>
              <a:t>database </a:t>
            </a:r>
            <a:r>
              <a:rPr lang="en-US" sz="1400" dirty="0" smtClean="0"/>
              <a:t>system. It is a non-relational database that can </a:t>
            </a:r>
            <a:endParaRPr lang="en-US" sz="1400" dirty="0" smtClean="0"/>
          </a:p>
          <a:p>
            <a:pPr algn="l"/>
            <a:r>
              <a:rPr lang="en-US" sz="1400" dirty="0" smtClean="0"/>
              <a:t>store </a:t>
            </a:r>
            <a:r>
              <a:rPr lang="en-US" sz="1400" dirty="0" smtClean="0"/>
              <a:t>and retrieve data from different sources. SQL, or </a:t>
            </a:r>
            <a:endParaRPr lang="en-US" sz="1400" dirty="0" smtClean="0"/>
          </a:p>
          <a:p>
            <a:pPr algn="l"/>
            <a:r>
              <a:rPr lang="en-US" sz="1400" dirty="0" smtClean="0"/>
              <a:t>Structured </a:t>
            </a:r>
            <a:r>
              <a:rPr lang="en-US" sz="1400" dirty="0" smtClean="0"/>
              <a:t>Query Language, is a programming language </a:t>
            </a:r>
            <a:endParaRPr lang="en-US" sz="1400" dirty="0" smtClean="0"/>
          </a:p>
          <a:p>
            <a:pPr algn="l"/>
            <a:r>
              <a:rPr lang="en-US" sz="1400" dirty="0" smtClean="0"/>
              <a:t>used </a:t>
            </a:r>
            <a:r>
              <a:rPr lang="en-US" sz="1400" dirty="0" smtClean="0"/>
              <a:t>to create and manage databases. It is a relational </a:t>
            </a:r>
            <a:endParaRPr lang="en-US" sz="1400" dirty="0" smtClean="0"/>
          </a:p>
          <a:p>
            <a:pPr algn="l"/>
            <a:r>
              <a:rPr lang="en-US" sz="1400" dirty="0" smtClean="0"/>
              <a:t>database </a:t>
            </a:r>
            <a:r>
              <a:rPr lang="en-US" sz="1400" dirty="0" smtClean="0"/>
              <a:t>management system (RDBMS) that uses </a:t>
            </a:r>
            <a:endParaRPr lang="en-US" sz="1400" dirty="0" smtClean="0"/>
          </a:p>
          <a:p>
            <a:pPr algn="l"/>
            <a:r>
              <a:rPr lang="en-US" sz="1400" dirty="0" smtClean="0"/>
              <a:t>structured </a:t>
            </a:r>
            <a:r>
              <a:rPr lang="en-US" sz="1400" dirty="0" smtClean="0"/>
              <a:t>query language (SQL) to access and </a:t>
            </a:r>
            <a:endParaRPr lang="en-US" sz="1400" dirty="0" smtClean="0"/>
          </a:p>
          <a:p>
            <a:pPr algn="l"/>
            <a:r>
              <a:rPr lang="en-US" sz="1400" dirty="0" smtClean="0"/>
              <a:t>manipulate </a:t>
            </a:r>
            <a:r>
              <a:rPr lang="en-US" sz="1400" dirty="0" smtClean="0"/>
              <a:t>data.</a:t>
            </a:r>
            <a:endParaRPr lang="en-US" sz="1400" dirty="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02" y="1328115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551" y="2831724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6"/>
          <p:cNvSpPr>
            <a:spLocks noGrp="1"/>
          </p:cNvSpPr>
          <p:nvPr>
            <p:ph type="subTitle" idx="2"/>
          </p:nvPr>
        </p:nvSpPr>
        <p:spPr>
          <a:xfrm>
            <a:off x="713225" y="177917"/>
            <a:ext cx="4463400" cy="351000"/>
          </a:xfrm>
        </p:spPr>
        <p:txBody>
          <a:bodyPr/>
          <a:lstStyle/>
          <a:p>
            <a:r>
              <a:rPr lang="en-US" b="1" dirty="0" smtClean="0"/>
              <a:t>NoSQL and SQL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1690761" y="1545020"/>
            <a:ext cx="5170500" cy="30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MongoDB </a:t>
            </a:r>
            <a:r>
              <a:rPr lang="en-US" sz="1400" dirty="0" smtClean="0"/>
              <a:t>is an open source document-oriented NoSQL </a:t>
            </a:r>
            <a:endParaRPr lang="en-US" sz="1400" dirty="0" smtClean="0"/>
          </a:p>
          <a:p>
            <a:pPr algn="l"/>
            <a:r>
              <a:rPr lang="en-US" sz="1400" dirty="0" smtClean="0"/>
              <a:t>database </a:t>
            </a:r>
            <a:r>
              <a:rPr lang="en-US" sz="1400" dirty="0" smtClean="0"/>
              <a:t>system. It stores data in JSON-like documents, </a:t>
            </a:r>
            <a:endParaRPr lang="en-US" sz="1400" dirty="0" smtClean="0"/>
          </a:p>
          <a:p>
            <a:pPr algn="l"/>
            <a:r>
              <a:rPr lang="en-US" sz="1400" dirty="0" smtClean="0"/>
              <a:t>which </a:t>
            </a:r>
            <a:r>
              <a:rPr lang="en-US" sz="1400" dirty="0" smtClean="0"/>
              <a:t>makes it easier to store and query data. It is </a:t>
            </a:r>
            <a:endParaRPr lang="en-US" sz="1400" dirty="0" smtClean="0"/>
          </a:p>
          <a:p>
            <a:pPr algn="l"/>
            <a:r>
              <a:rPr lang="en-US" sz="1400" dirty="0" smtClean="0"/>
              <a:t>designed </a:t>
            </a:r>
            <a:r>
              <a:rPr lang="en-US" sz="1400" dirty="0" smtClean="0"/>
              <a:t>to handle large amounts of data and is highly </a:t>
            </a:r>
          </a:p>
          <a:p>
            <a:pPr algn="l"/>
            <a:r>
              <a:rPr lang="en-US" sz="1400" dirty="0" smtClean="0"/>
              <a:t>scalable</a:t>
            </a:r>
            <a:r>
              <a:rPr lang="en-US" sz="1400" dirty="0" smtClean="0"/>
              <a:t>. MongoDB is a popular choice for </a:t>
            </a:r>
            <a:r>
              <a:rPr lang="en-US" sz="1400" dirty="0" smtClean="0"/>
              <a:t>web</a:t>
            </a:r>
          </a:p>
          <a:p>
            <a:pPr algn="l"/>
            <a:r>
              <a:rPr lang="en-US" sz="1400" dirty="0" smtClean="0"/>
              <a:t>applications </a:t>
            </a:r>
            <a:r>
              <a:rPr lang="en-US" sz="1400" dirty="0" smtClean="0"/>
              <a:t>and is used by many large companies, </a:t>
            </a:r>
            <a:endParaRPr lang="en-US" sz="1400" dirty="0" smtClean="0"/>
          </a:p>
          <a:p>
            <a:pPr algn="l"/>
            <a:r>
              <a:rPr lang="en-US" sz="1400" dirty="0" smtClean="0"/>
              <a:t>including </a:t>
            </a:r>
            <a:r>
              <a:rPr lang="en-US" sz="1400" dirty="0" smtClean="0"/>
              <a:t>Google, Facebook, and Amazon.</a:t>
            </a:r>
            <a:endParaRPr lang="en-US" sz="1400" dirty="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02" y="1328115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551" y="2831724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6"/>
          <p:cNvSpPr>
            <a:spLocks noGrp="1"/>
          </p:cNvSpPr>
          <p:nvPr>
            <p:ph type="subTitle" idx="2"/>
          </p:nvPr>
        </p:nvSpPr>
        <p:spPr>
          <a:xfrm>
            <a:off x="713225" y="188550"/>
            <a:ext cx="4463400" cy="351000"/>
          </a:xfrm>
        </p:spPr>
        <p:txBody>
          <a:bodyPr/>
          <a:lstStyle/>
          <a:p>
            <a:r>
              <a:rPr lang="en-US" b="1" dirty="0" smtClean="0"/>
              <a:t>MongoDB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1690761" y="1545020"/>
            <a:ext cx="5170500" cy="30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SQL </a:t>
            </a:r>
            <a:r>
              <a:rPr lang="en-US" sz="1400" dirty="0" smtClean="0"/>
              <a:t>stands for Structured Query Language and is a </a:t>
            </a:r>
            <a:endParaRPr lang="en-US" sz="1400" dirty="0" smtClean="0"/>
          </a:p>
          <a:p>
            <a:pPr algn="l"/>
            <a:r>
              <a:rPr lang="en-US" sz="1400" dirty="0" smtClean="0"/>
              <a:t>programming </a:t>
            </a:r>
            <a:r>
              <a:rPr lang="en-US" sz="1400" dirty="0" smtClean="0"/>
              <a:t>language used to create and manage </a:t>
            </a:r>
          </a:p>
          <a:p>
            <a:pPr algn="l"/>
            <a:r>
              <a:rPr lang="en-US" sz="1400" dirty="0" smtClean="0"/>
              <a:t>databases</a:t>
            </a:r>
            <a:r>
              <a:rPr lang="en-US" sz="1400" dirty="0" smtClean="0"/>
              <a:t>. It is a relational database management </a:t>
            </a:r>
            <a:r>
              <a:rPr lang="en-US" sz="1400" dirty="0" smtClean="0"/>
              <a:t>system</a:t>
            </a:r>
          </a:p>
          <a:p>
            <a:pPr algn="l"/>
            <a:r>
              <a:rPr lang="en-US" sz="1400" dirty="0" smtClean="0"/>
              <a:t>(RDBMS</a:t>
            </a:r>
            <a:r>
              <a:rPr lang="en-US" sz="1400" dirty="0" smtClean="0"/>
              <a:t>) that uses structured query language (SQL) to </a:t>
            </a:r>
            <a:endParaRPr lang="en-US" sz="1400" dirty="0" smtClean="0"/>
          </a:p>
          <a:p>
            <a:pPr algn="l"/>
            <a:r>
              <a:rPr lang="en-US" sz="1400" dirty="0" smtClean="0"/>
              <a:t>access </a:t>
            </a:r>
            <a:r>
              <a:rPr lang="en-US" sz="1400" dirty="0" smtClean="0"/>
              <a:t>and manipulate data. It is used to store, retrieve, </a:t>
            </a:r>
            <a:endParaRPr lang="en-US" sz="1400" dirty="0" smtClean="0"/>
          </a:p>
          <a:p>
            <a:pPr algn="l"/>
            <a:r>
              <a:rPr lang="en-US" sz="1400" dirty="0" smtClean="0"/>
              <a:t>modify</a:t>
            </a:r>
            <a:r>
              <a:rPr lang="en-US" sz="1400" dirty="0" smtClean="0"/>
              <a:t>, and delete data in a database. SQL is used in </a:t>
            </a:r>
            <a:endParaRPr lang="en-US" sz="1400" dirty="0" smtClean="0"/>
          </a:p>
          <a:p>
            <a:pPr algn="l"/>
            <a:r>
              <a:rPr lang="en-US" sz="1400" dirty="0" smtClean="0"/>
              <a:t>many </a:t>
            </a:r>
            <a:r>
              <a:rPr lang="en-US" sz="1400" dirty="0" smtClean="0"/>
              <a:t>web applications and is widely used by many </a:t>
            </a:r>
            <a:endParaRPr lang="en-US" sz="1400" dirty="0" smtClean="0"/>
          </a:p>
          <a:p>
            <a:pPr algn="l"/>
            <a:r>
              <a:rPr lang="en-US" sz="1400" dirty="0" smtClean="0"/>
              <a:t>companies</a:t>
            </a:r>
            <a:r>
              <a:rPr lang="en-US" sz="1400" dirty="0" smtClean="0"/>
              <a:t>, including Microsoft, Oracle, and IBM.</a:t>
            </a:r>
            <a:endParaRPr lang="en-US" sz="1400" dirty="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02" y="1328115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551" y="2831724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6"/>
          <p:cNvSpPr>
            <a:spLocks noGrp="1"/>
          </p:cNvSpPr>
          <p:nvPr>
            <p:ph type="subTitle" idx="2"/>
          </p:nvPr>
        </p:nvSpPr>
        <p:spPr>
          <a:xfrm>
            <a:off x="713225" y="188550"/>
            <a:ext cx="4463400" cy="351000"/>
          </a:xfrm>
        </p:spPr>
        <p:txBody>
          <a:bodyPr/>
          <a:lstStyle/>
          <a:p>
            <a:r>
              <a:rPr lang="en-US" b="1" dirty="0" smtClean="0"/>
              <a:t>SQL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1669496" y="1247308"/>
            <a:ext cx="5170500" cy="30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MongoDB </a:t>
            </a:r>
            <a:r>
              <a:rPr lang="en-US" sz="1400" dirty="0" smtClean="0"/>
              <a:t>and SQL are two different types of database </a:t>
            </a:r>
            <a:endParaRPr lang="en-US" sz="1400" dirty="0" smtClean="0"/>
          </a:p>
          <a:p>
            <a:pPr algn="l"/>
            <a:r>
              <a:rPr lang="en-US" sz="1400" dirty="0" smtClean="0"/>
              <a:t>systems</a:t>
            </a:r>
            <a:r>
              <a:rPr lang="en-US" sz="1400" dirty="0" smtClean="0"/>
              <a:t>. MongoDB is a NoSQL database system that </a:t>
            </a:r>
            <a:endParaRPr lang="en-US" sz="1400" dirty="0" smtClean="0"/>
          </a:p>
          <a:p>
            <a:pPr algn="l"/>
            <a:r>
              <a:rPr lang="en-US" sz="1400" dirty="0" smtClean="0"/>
              <a:t>stores </a:t>
            </a:r>
            <a:r>
              <a:rPr lang="en-US" sz="1400" dirty="0" smtClean="0"/>
              <a:t>data in JSON-like documents, while SQL is a </a:t>
            </a:r>
            <a:endParaRPr lang="en-US" sz="1400" dirty="0" smtClean="0"/>
          </a:p>
          <a:p>
            <a:pPr algn="l"/>
            <a:r>
              <a:rPr lang="en-US" sz="1400" dirty="0" smtClean="0"/>
              <a:t>relational </a:t>
            </a:r>
            <a:r>
              <a:rPr lang="en-US" sz="1400" dirty="0" smtClean="0"/>
              <a:t>database management system (RDBMS) that </a:t>
            </a:r>
            <a:endParaRPr lang="en-US" sz="1400" dirty="0" smtClean="0"/>
          </a:p>
          <a:p>
            <a:pPr algn="l"/>
            <a:r>
              <a:rPr lang="en-US" sz="1400" dirty="0" smtClean="0"/>
              <a:t>uses </a:t>
            </a:r>
            <a:r>
              <a:rPr lang="en-US" sz="1400" dirty="0" smtClean="0"/>
              <a:t>structured query language (SQL) to access and </a:t>
            </a:r>
            <a:endParaRPr lang="en-US" sz="1400" dirty="0" smtClean="0"/>
          </a:p>
          <a:p>
            <a:pPr algn="l"/>
            <a:r>
              <a:rPr lang="en-US" sz="1400" dirty="0" smtClean="0"/>
              <a:t>manipulate </a:t>
            </a:r>
            <a:r>
              <a:rPr lang="en-US" sz="1400" dirty="0" smtClean="0"/>
              <a:t>data. MongoDB is designed to handle large </a:t>
            </a:r>
            <a:endParaRPr lang="en-US" sz="1400" dirty="0" smtClean="0"/>
          </a:p>
          <a:p>
            <a:pPr algn="l"/>
            <a:r>
              <a:rPr lang="en-US" sz="1400" dirty="0" smtClean="0"/>
              <a:t>amounts </a:t>
            </a:r>
            <a:r>
              <a:rPr lang="en-US" sz="1400" dirty="0" smtClean="0"/>
              <a:t>of data and is highly scalable, while SQL is used </a:t>
            </a:r>
            <a:endParaRPr lang="en-US" sz="1400" dirty="0" smtClean="0"/>
          </a:p>
          <a:p>
            <a:pPr algn="l"/>
            <a:r>
              <a:rPr lang="en-US" sz="1400" dirty="0" smtClean="0"/>
              <a:t>to </a:t>
            </a:r>
            <a:r>
              <a:rPr lang="en-US" sz="1400" dirty="0" smtClean="0"/>
              <a:t>store, retrieve, modify, and delete data in a database. </a:t>
            </a:r>
            <a:endParaRPr lang="en-US" sz="1400" dirty="0" smtClean="0"/>
          </a:p>
          <a:p>
            <a:pPr algn="l"/>
            <a:r>
              <a:rPr lang="en-US" sz="1400" dirty="0" smtClean="0"/>
              <a:t>Both </a:t>
            </a:r>
            <a:r>
              <a:rPr lang="en-US" sz="1400" dirty="0" smtClean="0"/>
              <a:t>are popular choices for web applications and are </a:t>
            </a:r>
            <a:endParaRPr lang="en-US" sz="1400" dirty="0" smtClean="0"/>
          </a:p>
          <a:p>
            <a:pPr algn="l"/>
            <a:r>
              <a:rPr lang="en-US" sz="1400" dirty="0" smtClean="0"/>
              <a:t>used </a:t>
            </a:r>
            <a:r>
              <a:rPr lang="en-US" sz="1400" dirty="0" smtClean="0"/>
              <a:t>by many large companies.</a:t>
            </a:r>
            <a:endParaRPr lang="en-US" sz="1400" dirty="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02" y="1328115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551" y="2831724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6"/>
          <p:cNvSpPr>
            <a:spLocks noGrp="1"/>
          </p:cNvSpPr>
          <p:nvPr>
            <p:ph type="subTitle" idx="2"/>
          </p:nvPr>
        </p:nvSpPr>
        <p:spPr>
          <a:xfrm>
            <a:off x="713225" y="188550"/>
            <a:ext cx="4463400" cy="351000"/>
          </a:xfrm>
        </p:spPr>
        <p:txBody>
          <a:bodyPr/>
          <a:lstStyle/>
          <a:p>
            <a:r>
              <a:rPr lang="en-US" b="1" dirty="0" smtClean="0"/>
              <a:t>MongoDB vs. SQL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1669496" y="1247308"/>
            <a:ext cx="5170500" cy="30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MongoDB </a:t>
            </a:r>
            <a:r>
              <a:rPr lang="en-US" sz="1400" dirty="0" smtClean="0"/>
              <a:t>has several advantages over SQL. It is easy </a:t>
            </a:r>
            <a:r>
              <a:rPr lang="en-US" sz="1400" dirty="0" smtClean="0"/>
              <a:t>to</a:t>
            </a:r>
          </a:p>
          <a:p>
            <a:pPr algn="l"/>
            <a:r>
              <a:rPr lang="en-US" sz="1400" dirty="0" smtClean="0"/>
              <a:t>use </a:t>
            </a:r>
            <a:r>
              <a:rPr lang="en-US" sz="1400" dirty="0" smtClean="0"/>
              <a:t>and has a flexible data model, which makes it easier </a:t>
            </a:r>
            <a:endParaRPr lang="en-US" sz="1400" dirty="0" smtClean="0"/>
          </a:p>
          <a:p>
            <a:pPr algn="l"/>
            <a:r>
              <a:rPr lang="en-US" sz="1400" dirty="0" smtClean="0"/>
              <a:t>to </a:t>
            </a:r>
            <a:r>
              <a:rPr lang="en-US" sz="1400" dirty="0" smtClean="0"/>
              <a:t>store and query data. It is also highly scalable and can </a:t>
            </a:r>
            <a:endParaRPr lang="en-US" sz="1400" dirty="0" smtClean="0"/>
          </a:p>
          <a:p>
            <a:pPr algn="l"/>
            <a:r>
              <a:rPr lang="en-US" sz="1400" dirty="0" smtClean="0"/>
              <a:t>handle </a:t>
            </a:r>
            <a:r>
              <a:rPr lang="en-US" sz="1400" dirty="0" smtClean="0"/>
              <a:t>large amounts of data. MongoDB is also open </a:t>
            </a:r>
            <a:endParaRPr lang="en-US" sz="1400" dirty="0" smtClean="0"/>
          </a:p>
          <a:p>
            <a:pPr algn="l"/>
            <a:r>
              <a:rPr lang="en-US" sz="1400" dirty="0" smtClean="0"/>
              <a:t>source</a:t>
            </a:r>
            <a:r>
              <a:rPr lang="en-US" sz="1400" dirty="0" smtClean="0"/>
              <a:t>, which means it is free and can be used for any </a:t>
            </a:r>
            <a:endParaRPr lang="en-US" sz="1400" dirty="0" smtClean="0"/>
          </a:p>
          <a:p>
            <a:pPr algn="l"/>
            <a:r>
              <a:rPr lang="en-US" sz="1400" dirty="0" smtClean="0"/>
              <a:t>purpose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02" y="1328115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551" y="2831724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6"/>
          <p:cNvSpPr>
            <a:spLocks noGrp="1"/>
          </p:cNvSpPr>
          <p:nvPr>
            <p:ph type="subTitle" idx="2"/>
          </p:nvPr>
        </p:nvSpPr>
        <p:spPr>
          <a:xfrm>
            <a:off x="713225" y="188550"/>
            <a:ext cx="4463400" cy="351000"/>
          </a:xfrm>
        </p:spPr>
        <p:txBody>
          <a:bodyPr/>
          <a:lstStyle/>
          <a:p>
            <a:r>
              <a:rPr lang="en-US" b="1" dirty="0" smtClean="0"/>
              <a:t>MongoDB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1669496" y="1247308"/>
            <a:ext cx="5170500" cy="302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 smtClean="0"/>
              <a:t>SQL </a:t>
            </a:r>
            <a:r>
              <a:rPr lang="en-US" sz="1400" dirty="0" smtClean="0"/>
              <a:t>has several advantages over MongoDB. It is a </a:t>
            </a:r>
            <a:r>
              <a:rPr lang="en-US" sz="1400" dirty="0" smtClean="0"/>
              <a:t>more</a:t>
            </a:r>
          </a:p>
          <a:p>
            <a:pPr algn="l"/>
            <a:r>
              <a:rPr lang="en-US" sz="1400" dirty="0" smtClean="0"/>
              <a:t>mature </a:t>
            </a:r>
            <a:r>
              <a:rPr lang="en-US" sz="1400" dirty="0" smtClean="0"/>
              <a:t>technology and is widely used by many </a:t>
            </a:r>
            <a:endParaRPr lang="en-US" sz="1400" dirty="0" smtClean="0"/>
          </a:p>
          <a:p>
            <a:pPr algn="l"/>
            <a:r>
              <a:rPr lang="en-US" sz="1400" dirty="0" smtClean="0"/>
              <a:t>companies</a:t>
            </a:r>
            <a:r>
              <a:rPr lang="en-US" sz="1400" dirty="0" smtClean="0"/>
              <a:t>. It is also more secure and reliable, and </a:t>
            </a:r>
            <a:r>
              <a:rPr lang="en-US" sz="1400" dirty="0" smtClean="0"/>
              <a:t>is</a:t>
            </a:r>
          </a:p>
          <a:p>
            <a:pPr algn="l"/>
            <a:r>
              <a:rPr lang="en-US" sz="1400" dirty="0" smtClean="0"/>
              <a:t>better </a:t>
            </a:r>
            <a:r>
              <a:rPr lang="en-US" sz="1400" dirty="0" smtClean="0"/>
              <a:t>suited for complex queries. SQL is also easier </a:t>
            </a:r>
            <a:r>
              <a:rPr lang="en-US" sz="1400" dirty="0" smtClean="0"/>
              <a:t>to</a:t>
            </a:r>
          </a:p>
          <a:p>
            <a:pPr algn="l"/>
            <a:r>
              <a:rPr lang="en-US" sz="1400" dirty="0" smtClean="0"/>
              <a:t>use </a:t>
            </a:r>
            <a:r>
              <a:rPr lang="en-US" sz="1400" dirty="0" smtClean="0"/>
              <a:t>and is more efficient in terms of storage and </a:t>
            </a:r>
            <a:r>
              <a:rPr lang="en-US" sz="1400" dirty="0" smtClean="0"/>
              <a:t>retrieval</a:t>
            </a:r>
          </a:p>
          <a:p>
            <a:pPr algn="l"/>
            <a:r>
              <a:rPr lang="en-US" sz="1400" dirty="0" smtClean="0"/>
              <a:t>of </a:t>
            </a:r>
            <a:r>
              <a:rPr lang="en-US" sz="1400" dirty="0" smtClean="0"/>
              <a:t>data.</a:t>
            </a:r>
            <a:endParaRPr lang="en-US" sz="1400" dirty="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02" y="1328115"/>
            <a:ext cx="1223575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7551" y="2831724"/>
            <a:ext cx="1678100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ous-titre 6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b="1" dirty="0" smtClean="0"/>
              <a:t>SQL  </a:t>
            </a:r>
            <a:r>
              <a:rPr lang="en-US" b="1" dirty="0" smtClean="0"/>
              <a:t>Advantages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averse Mayhem Aesthetic Theme for Business by Slidesgo">
  <a:themeElements>
    <a:clrScheme name="Simple Light">
      <a:dk1>
        <a:srgbClr val="FFFFFF"/>
      </a:dk1>
      <a:lt1>
        <a:srgbClr val="000000"/>
      </a:lt1>
      <a:dk2>
        <a:srgbClr val="83F9FF"/>
      </a:dk2>
      <a:lt2>
        <a:srgbClr val="E935CC"/>
      </a:lt2>
      <a:accent1>
        <a:srgbClr val="A142FF"/>
      </a:accent1>
      <a:accent2>
        <a:srgbClr val="5C61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479</Words>
  <PresentationFormat>Affichage à l'écran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Cinzel Decorative</vt:lpstr>
      <vt:lpstr>Playfair Display</vt:lpstr>
      <vt:lpstr>Playfair Display SemiBold</vt:lpstr>
      <vt:lpstr>Krub</vt:lpstr>
      <vt:lpstr>Metaverse Mayhem Aesthetic Theme for Business by Slidesgo</vt:lpstr>
      <vt:lpstr>MongoDB vs SQL: A Comparison</vt:lpstr>
      <vt:lpstr>Table des contenu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Réseaux Intelligents</dc:title>
  <dc:creator>Ame Ny</dc:creator>
  <cp:lastModifiedBy>fetni feten</cp:lastModifiedBy>
  <cp:revision>47</cp:revision>
  <dcterms:modified xsi:type="dcterms:W3CDTF">2023-03-05T21:31:33Z</dcterms:modified>
</cp:coreProperties>
</file>