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73" r:id="rId4"/>
    <p:sldId id="270" r:id="rId5"/>
    <p:sldId id="272" r:id="rId6"/>
    <p:sldId id="271" r:id="rId7"/>
    <p:sldId id="274" r:id="rId8"/>
    <p:sldId id="280" r:id="rId9"/>
    <p:sldId id="275" r:id="rId10"/>
    <p:sldId id="276" r:id="rId11"/>
    <p:sldId id="277" r:id="rId12"/>
    <p:sldId id="278" r:id="rId13"/>
    <p:sldId id="281" r:id="rId14"/>
    <p:sldId id="27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5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7/2/2020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7/2/2020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7/2/2020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4576" cy="130149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89756" y="3933056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 smtClean="0"/>
              <a:t>SpaVia</a:t>
            </a:r>
            <a:r>
              <a:rPr lang="en-US" sz="4800" dirty="0" smtClean="0"/>
              <a:t>, A WEB APPLICATION</a:t>
            </a:r>
          </a:p>
          <a:p>
            <a:r>
              <a:rPr lang="en-US" sz="3200" dirty="0" smtClean="0"/>
              <a:t>Software Engineering for </a:t>
            </a:r>
            <a:r>
              <a:rPr lang="en-US" sz="3200" dirty="0" err="1" smtClean="0"/>
              <a:t>Geoinformatics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94812" y="5229200"/>
            <a:ext cx="2363468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Arli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Ardiandy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Nurseramika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Sahar Gholami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Bourani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Phesto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Osano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Felix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Enyimah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Toffah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8"/>
          <a:stretch/>
        </p:blipFill>
        <p:spPr bwMode="auto">
          <a:xfrm>
            <a:off x="837828" y="1828800"/>
            <a:ext cx="4968875" cy="3156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2004" y="1268760"/>
            <a:ext cx="10951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Sign up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pic>
        <p:nvPicPr>
          <p:cNvPr id="7" name="image9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82"/>
          <a:stretch/>
        </p:blipFill>
        <p:spPr bwMode="auto">
          <a:xfrm>
            <a:off x="6958508" y="1828800"/>
            <a:ext cx="4192905" cy="3458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82644" y="1268760"/>
            <a:ext cx="8531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8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30" y="1700808"/>
            <a:ext cx="6574167" cy="5010358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38228" y="1160211"/>
            <a:ext cx="26729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static analysis visualization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3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7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4"/>
          <a:stretch/>
        </p:blipFill>
        <p:spPr bwMode="auto">
          <a:xfrm>
            <a:off x="3070076" y="1412776"/>
            <a:ext cx="7056784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57926" y="1033948"/>
            <a:ext cx="29898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Dynamic </a:t>
            </a:r>
            <a:r>
              <a:rPr lang="en-US" dirty="0"/>
              <a:t>analysis visualization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4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9"/>
          <a:stretch/>
        </p:blipFill>
        <p:spPr bwMode="auto">
          <a:xfrm>
            <a:off x="2598099" y="1600200"/>
            <a:ext cx="7867331" cy="4494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46340" y="1049454"/>
            <a:ext cx="245458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Inserting new PLOS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6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5"/>
          <a:stretch/>
        </p:blipFill>
        <p:spPr bwMode="auto">
          <a:xfrm>
            <a:off x="2638028" y="1412776"/>
            <a:ext cx="7777046" cy="464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6340" y="1049454"/>
            <a:ext cx="18197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Posting comment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7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4" y="1828800"/>
            <a:ext cx="6676998" cy="434340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Pedestrian level of service (PLOS) is a model that aims at indexing the level of safety of pedestrians on the roads. </a:t>
            </a:r>
          </a:p>
          <a:p>
            <a:pPr algn="just"/>
            <a:r>
              <a:rPr lang="en-GB" dirty="0"/>
              <a:t>Oftentimes, concerns of pedestrians are left out in road design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However, regular interaction of road managers and local government authorities with pedestrians would provide valuable information that can facilitate </a:t>
            </a:r>
            <a:r>
              <a:rPr lang="en-GB" dirty="0" smtClean="0"/>
              <a:t>planning to make </a:t>
            </a:r>
            <a:r>
              <a:rPr lang="en-GB" dirty="0"/>
              <a:t>the streets more useful for </a:t>
            </a:r>
            <a:r>
              <a:rPr lang="en-GB" dirty="0" smtClean="0"/>
              <a:t>pedestrians.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43" y="3645024"/>
            <a:ext cx="3985800" cy="298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764704"/>
            <a:ext cx="40037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PLOS</a:t>
            </a:r>
            <a:endParaRPr lang="en-GB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621804" y="3356991"/>
            <a:ext cx="4680520" cy="2808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dirty="0" err="1"/>
              <a:t>V</a:t>
            </a:r>
            <a:r>
              <a:rPr lang="en-GB" sz="1300" dirty="0" err="1"/>
              <a:t>m</a:t>
            </a:r>
            <a:r>
              <a:rPr lang="en-GB" dirty="0"/>
              <a:t> </a:t>
            </a:r>
            <a:r>
              <a:rPr lang="en-GB" dirty="0" smtClean="0"/>
              <a:t> = count </a:t>
            </a:r>
            <a:r>
              <a:rPr lang="en-GB" dirty="0"/>
              <a:t>of vehicles </a:t>
            </a:r>
            <a:r>
              <a:rPr lang="en-GB" dirty="0" smtClean="0"/>
              <a:t>an hour</a:t>
            </a:r>
          </a:p>
          <a:p>
            <a:pPr fontAlgn="base"/>
            <a:r>
              <a:rPr lang="en-GB" dirty="0" smtClean="0"/>
              <a:t>N</a:t>
            </a:r>
            <a:r>
              <a:rPr lang="en-GB" sz="1300" dirty="0" smtClean="0"/>
              <a:t>th</a:t>
            </a:r>
            <a:r>
              <a:rPr lang="en-GB" dirty="0" smtClean="0"/>
              <a:t>  = number </a:t>
            </a:r>
            <a:r>
              <a:rPr lang="en-GB" dirty="0"/>
              <a:t>of thorough lanes in the subject direction of </a:t>
            </a:r>
            <a:r>
              <a:rPr lang="en-GB" dirty="0" smtClean="0"/>
              <a:t>travel</a:t>
            </a:r>
          </a:p>
          <a:p>
            <a:pPr fontAlgn="base"/>
            <a:r>
              <a:rPr lang="en-GB" dirty="0" smtClean="0"/>
              <a:t>S</a:t>
            </a:r>
            <a:r>
              <a:rPr lang="en-GB" sz="1200" dirty="0" smtClean="0"/>
              <a:t>R</a:t>
            </a:r>
            <a:r>
              <a:rPr lang="en-GB" dirty="0" smtClean="0"/>
              <a:t> =  </a:t>
            </a:r>
            <a:r>
              <a:rPr lang="en-GB" dirty="0"/>
              <a:t>vehicle </a:t>
            </a:r>
            <a:r>
              <a:rPr lang="en-GB" dirty="0" smtClean="0"/>
              <a:t>speed (km/h)</a:t>
            </a:r>
            <a:endParaRPr lang="en-GB" dirty="0"/>
          </a:p>
          <a:p>
            <a:pPr fontAlgn="base"/>
            <a:r>
              <a:rPr lang="en-GB" dirty="0" err="1"/>
              <a:t>W</a:t>
            </a:r>
            <a:r>
              <a:rPr lang="en-GB" sz="1300" dirty="0" err="1"/>
              <a:t>v</a:t>
            </a:r>
            <a:r>
              <a:rPr lang="en-GB" dirty="0"/>
              <a:t> </a:t>
            </a:r>
            <a:r>
              <a:rPr lang="en-GB" dirty="0" smtClean="0"/>
              <a:t>= sum </a:t>
            </a:r>
            <a:r>
              <a:rPr lang="en-GB" dirty="0"/>
              <a:t>of the width of the outside lane, bike lane and </a:t>
            </a:r>
            <a:r>
              <a:rPr lang="en-GB" dirty="0" smtClean="0"/>
              <a:t>shoulder(metres).</a:t>
            </a:r>
            <a:endParaRPr lang="en-GB" dirty="0"/>
          </a:p>
        </p:txBody>
      </p:sp>
      <p:graphicFrame>
        <p:nvGraphicFramePr>
          <p:cNvPr id="12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697023"/>
              </p:ext>
            </p:extLst>
          </p:nvPr>
        </p:nvGraphicFramePr>
        <p:xfrm>
          <a:off x="261764" y="1600200"/>
          <a:ext cx="11737304" cy="101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Уравнение" r:id="rId3" imgW="5562360" imgH="482400" progId="Equation.3">
                  <p:embed/>
                </p:oleObj>
              </mc:Choice>
              <mc:Fallback>
                <p:oleObj name="Уравнение" r:id="rId3" imgW="5562360" imgH="482400" progId="Equation.3">
                  <p:embed/>
                  <p:pic>
                    <p:nvPicPr>
                      <p:cNvPr id="9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64" y="1600200"/>
                        <a:ext cx="11737304" cy="101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 txBox="1">
            <a:spLocks/>
          </p:cNvSpPr>
          <p:nvPr/>
        </p:nvSpPr>
        <p:spPr>
          <a:xfrm>
            <a:off x="5590356" y="3356991"/>
            <a:ext cx="5524874" cy="274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200" dirty="0"/>
              <a:t>W</a:t>
            </a:r>
            <a:r>
              <a:rPr lang="en-GB" sz="1200" dirty="0"/>
              <a:t>1</a:t>
            </a:r>
            <a:r>
              <a:rPr lang="en-GB" sz="2200" dirty="0"/>
              <a:t> = sum of the width of the bike lane and the shoulder (metres). </a:t>
            </a:r>
            <a:endParaRPr lang="en-GB" sz="2200" dirty="0" smtClean="0"/>
          </a:p>
          <a:p>
            <a:pPr fontAlgn="base"/>
            <a:r>
              <a:rPr lang="en-GB" sz="2200" dirty="0" err="1" smtClean="0"/>
              <a:t>p</a:t>
            </a:r>
            <a:r>
              <a:rPr lang="en-GB" sz="1200" dirty="0" err="1" smtClean="0"/>
              <a:t>pk</a:t>
            </a:r>
            <a:r>
              <a:rPr lang="en-GB" sz="2200" dirty="0" smtClean="0"/>
              <a:t> = proportion </a:t>
            </a:r>
            <a:r>
              <a:rPr lang="en-GB" sz="2200" dirty="0"/>
              <a:t>of parallel on-street parking occupied in the </a:t>
            </a:r>
            <a:r>
              <a:rPr lang="en-GB" sz="2200" dirty="0" smtClean="0"/>
              <a:t>analysed </a:t>
            </a:r>
            <a:r>
              <a:rPr lang="en-GB" sz="2200" dirty="0"/>
              <a:t>period. </a:t>
            </a:r>
          </a:p>
          <a:p>
            <a:pPr fontAlgn="base"/>
            <a:r>
              <a:rPr lang="en-GB" sz="2200" dirty="0" err="1"/>
              <a:t>W</a:t>
            </a:r>
            <a:r>
              <a:rPr lang="en-GB" sz="1200" dirty="0" err="1"/>
              <a:t>buf</a:t>
            </a:r>
            <a:r>
              <a:rPr lang="en-GB" sz="1200" dirty="0"/>
              <a:t> </a:t>
            </a:r>
            <a:r>
              <a:rPr lang="en-GB" sz="2200" dirty="0" smtClean="0"/>
              <a:t>= width </a:t>
            </a:r>
            <a:r>
              <a:rPr lang="en-GB" sz="2200" dirty="0"/>
              <a:t>of a buffer </a:t>
            </a:r>
            <a:r>
              <a:rPr lang="en-GB" sz="2200" dirty="0" smtClean="0"/>
              <a:t>(meters)</a:t>
            </a:r>
            <a:endParaRPr lang="en-GB" sz="2200" dirty="0"/>
          </a:p>
          <a:p>
            <a:pPr fontAlgn="base"/>
            <a:r>
              <a:rPr lang="en-GB" sz="2200" dirty="0" err="1"/>
              <a:t>W</a:t>
            </a:r>
            <a:r>
              <a:rPr lang="en-GB" sz="1200" dirty="0" err="1"/>
              <a:t>aA</a:t>
            </a:r>
            <a:r>
              <a:rPr lang="en-GB" sz="2200" dirty="0"/>
              <a:t> </a:t>
            </a:r>
            <a:r>
              <a:rPr lang="en-GB" sz="2200" dirty="0" smtClean="0"/>
              <a:t>= sidewalk width(meters)</a:t>
            </a:r>
            <a:endParaRPr lang="en-GB" sz="2200" dirty="0"/>
          </a:p>
          <a:p>
            <a:pPr fontAlgn="base"/>
            <a:r>
              <a:rPr lang="en-GB" sz="2200" dirty="0" err="1"/>
              <a:t>f</a:t>
            </a:r>
            <a:r>
              <a:rPr lang="en-GB" sz="1200" dirty="0" err="1"/>
              <a:t>sw</a:t>
            </a:r>
            <a:r>
              <a:rPr lang="en-GB" sz="2200" dirty="0"/>
              <a:t> </a:t>
            </a:r>
            <a:r>
              <a:rPr lang="en-GB" sz="2200" dirty="0" smtClean="0"/>
              <a:t>= coefficient </a:t>
            </a:r>
            <a:r>
              <a:rPr lang="en-GB" sz="2200" dirty="0"/>
              <a:t>of the sidewalk </a:t>
            </a:r>
            <a:r>
              <a:rPr lang="en-GB" sz="2200" dirty="0" smtClean="0"/>
              <a:t>width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183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 smtClean="0"/>
              <a:t>SpaVia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820168"/>
            <a:ext cx="5472608" cy="4343400"/>
          </a:xfrm>
        </p:spPr>
        <p:txBody>
          <a:bodyPr>
            <a:normAutofit/>
          </a:bodyPr>
          <a:lstStyle/>
          <a:p>
            <a:pPr algn="just"/>
            <a:r>
              <a:rPr lang="en-GB" dirty="0" err="1"/>
              <a:t>SpaVia</a:t>
            </a:r>
            <a:r>
              <a:rPr lang="en-GB" dirty="0"/>
              <a:t> is an </a:t>
            </a:r>
            <a:r>
              <a:rPr lang="en-GB" dirty="0" smtClean="0"/>
              <a:t>web application intended to 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GB" sz="2200" dirty="0"/>
              <a:t> </a:t>
            </a:r>
            <a:r>
              <a:rPr lang="en-GB" sz="2200" dirty="0" smtClean="0"/>
              <a:t>provides </a:t>
            </a:r>
            <a:r>
              <a:rPr lang="en-GB" sz="2200" dirty="0"/>
              <a:t>a spatial interface for </a:t>
            </a:r>
            <a:r>
              <a:rPr lang="en-GB" sz="2200" dirty="0" smtClean="0"/>
              <a:t>individuals </a:t>
            </a:r>
            <a:r>
              <a:rPr lang="en-GB" sz="2200" dirty="0"/>
              <a:t>to visualize the level of </a:t>
            </a:r>
            <a:r>
              <a:rPr lang="en-GB" sz="2200" dirty="0" smtClean="0"/>
              <a:t>service of </a:t>
            </a:r>
            <a:r>
              <a:rPr lang="en-GB" sz="2200" dirty="0"/>
              <a:t>a </a:t>
            </a:r>
            <a:r>
              <a:rPr lang="en-GB" sz="2200" dirty="0" smtClean="0"/>
              <a:t>street segment.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GB" sz="2200" dirty="0" smtClean="0"/>
              <a:t>offer </a:t>
            </a:r>
            <a:r>
              <a:rPr lang="en-GB" sz="2200" dirty="0"/>
              <a:t>a </a:t>
            </a:r>
            <a:r>
              <a:rPr lang="en-GB" sz="2200" dirty="0" smtClean="0"/>
              <a:t>PGIS </a:t>
            </a:r>
            <a:r>
              <a:rPr lang="en-GB" sz="2200" dirty="0"/>
              <a:t>environment for the people in an area to offer their views as an input for decision making by the </a:t>
            </a:r>
            <a:r>
              <a:rPr lang="en-GB" sz="2200" dirty="0" smtClean="0"/>
              <a:t>authorities.</a:t>
            </a:r>
            <a:endParaRPr lang="en-GB" sz="2200" dirty="0"/>
          </a:p>
          <a:p>
            <a:pPr algn="just"/>
            <a:r>
              <a:rPr lang="en-GB" dirty="0" smtClean="0"/>
              <a:t>It </a:t>
            </a:r>
            <a:r>
              <a:rPr lang="en-GB" dirty="0"/>
              <a:t>is intended to be managed by the local authorities and road </a:t>
            </a:r>
            <a:r>
              <a:rPr lang="en-GB" dirty="0" smtClean="0"/>
              <a:t>managers.</a:t>
            </a:r>
          </a:p>
          <a:p>
            <a:pPr algn="just"/>
            <a:r>
              <a:rPr lang="en-GB" dirty="0" err="1" smtClean="0"/>
              <a:t>Spavia</a:t>
            </a:r>
            <a:r>
              <a:rPr lang="en-GB" dirty="0" smtClean="0"/>
              <a:t> for </a:t>
            </a:r>
            <a:r>
              <a:rPr lang="en-GB" dirty="0"/>
              <a:t>visualization.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828800"/>
            <a:ext cx="6147782" cy="39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flow</a:t>
            </a:r>
            <a:endParaRPr lang="en-GB" dirty="0"/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420888"/>
            <a:ext cx="11112886" cy="37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UC1: User signs up</a:t>
            </a:r>
            <a:endParaRPr lang="en-US" dirty="0"/>
          </a:p>
          <a:p>
            <a:pPr lvl="0"/>
            <a:r>
              <a:rPr lang="en-US" b="1" dirty="0"/>
              <a:t>UC2: User logs in </a:t>
            </a:r>
            <a:endParaRPr lang="en-US" dirty="0"/>
          </a:p>
          <a:p>
            <a:pPr lvl="0"/>
            <a:r>
              <a:rPr lang="en-US" b="1" dirty="0"/>
              <a:t>UC3: User </a:t>
            </a:r>
            <a:r>
              <a:rPr lang="en-US" b="1" dirty="0" smtClean="0"/>
              <a:t>requests </a:t>
            </a:r>
            <a:r>
              <a:rPr lang="en-US" b="1" dirty="0"/>
              <a:t>to visualize static analysis</a:t>
            </a:r>
            <a:endParaRPr lang="en-US" dirty="0"/>
          </a:p>
          <a:p>
            <a:pPr lvl="0"/>
            <a:r>
              <a:rPr lang="en-US" b="1" dirty="0"/>
              <a:t>UC4: User </a:t>
            </a:r>
            <a:r>
              <a:rPr lang="en-US" b="1" dirty="0" smtClean="0"/>
              <a:t>requests </a:t>
            </a:r>
            <a:r>
              <a:rPr lang="en-US" b="1" dirty="0"/>
              <a:t>to visualize dynamic </a:t>
            </a:r>
            <a:r>
              <a:rPr lang="en-US" b="1" dirty="0" smtClean="0"/>
              <a:t>analysis</a:t>
            </a:r>
          </a:p>
          <a:p>
            <a:r>
              <a:rPr lang="en-US" b="1" dirty="0" smtClean="0"/>
              <a:t>UC5:</a:t>
            </a:r>
            <a:r>
              <a:rPr lang="en-US" b="1" dirty="0"/>
              <a:t>User </a:t>
            </a:r>
            <a:r>
              <a:rPr lang="en-US" b="1" dirty="0" smtClean="0"/>
              <a:t>inserts PLOS data</a:t>
            </a:r>
            <a:endParaRPr lang="en-US" dirty="0"/>
          </a:p>
          <a:p>
            <a:pPr lvl="0"/>
            <a:r>
              <a:rPr lang="en-US" b="1" dirty="0" smtClean="0"/>
              <a:t>UC6: </a:t>
            </a:r>
            <a:r>
              <a:rPr lang="en-US" b="1" dirty="0"/>
              <a:t>User </a:t>
            </a:r>
            <a:r>
              <a:rPr lang="en-US" b="1" dirty="0" smtClean="0"/>
              <a:t>sends </a:t>
            </a:r>
            <a:r>
              <a:rPr lang="en-US" b="1" dirty="0"/>
              <a:t>comment</a:t>
            </a:r>
            <a:endParaRPr lang="en-US" dirty="0"/>
          </a:p>
          <a:p>
            <a:pPr lvl="0"/>
            <a:r>
              <a:rPr lang="en-US" b="1" dirty="0" smtClean="0"/>
              <a:t>UC7: </a:t>
            </a:r>
            <a:r>
              <a:rPr lang="en-US" b="1" dirty="0"/>
              <a:t>User </a:t>
            </a:r>
            <a:r>
              <a:rPr lang="en-US" b="1" dirty="0" smtClean="0"/>
              <a:t>logs </a:t>
            </a:r>
            <a:r>
              <a:rPr lang="en-US" b="1" dirty="0"/>
              <a:t>out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4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Intended audience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Citizens</a:t>
            </a:r>
          </a:p>
          <a:p>
            <a:pPr fontAlgn="base"/>
            <a:r>
              <a:rPr lang="en-GB" dirty="0" smtClean="0"/>
              <a:t>City </a:t>
            </a:r>
            <a:r>
              <a:rPr lang="en-GB" dirty="0"/>
              <a:t>managers.</a:t>
            </a:r>
          </a:p>
          <a:p>
            <a:pPr fontAlgn="base"/>
            <a:r>
              <a:rPr lang="en-GB" dirty="0" smtClean="0"/>
              <a:t>Researchers</a:t>
            </a:r>
          </a:p>
          <a:p>
            <a:pPr fontAlgn="base"/>
            <a:r>
              <a:rPr lang="en-GB" dirty="0" smtClean="0"/>
              <a:t>Local </a:t>
            </a:r>
            <a:r>
              <a:rPr lang="en-GB" dirty="0"/>
              <a:t>Government authorities</a:t>
            </a:r>
          </a:p>
          <a:p>
            <a:pPr fontAlgn="base"/>
            <a:r>
              <a:rPr lang="en-GB" dirty="0"/>
              <a:t>Professionals e.g. civil engineers, urban planners, transportation </a:t>
            </a:r>
            <a:r>
              <a:rPr lang="en-GB" dirty="0" smtClean="0"/>
              <a:t>engineers</a:t>
            </a:r>
            <a:endParaRPr lang="en-GB" dirty="0"/>
          </a:p>
          <a:p>
            <a:pPr fontAlgn="base"/>
            <a:r>
              <a:rPr lang="en-GB" dirty="0"/>
              <a:t>Interested Programmers for upscaling the web app</a:t>
            </a:r>
          </a:p>
        </p:txBody>
      </p:sp>
    </p:spTree>
    <p:extLst>
      <p:ext uri="{BB962C8B-B14F-4D97-AF65-F5344CB8AC3E}">
        <p14:creationId xmlns:p14="http://schemas.microsoft.com/office/powerpoint/2010/main" val="21846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data/ comment data (table of username, password/ table of comments)</a:t>
            </a:r>
          </a:p>
          <a:p>
            <a:r>
              <a:rPr lang="en-US" dirty="0" smtClean="0"/>
              <a:t>Collected data (table of variables of road features/ geometry: points/ each variable is survived in a specific point)</a:t>
            </a:r>
          </a:p>
          <a:p>
            <a:r>
              <a:rPr lang="en-US" dirty="0" smtClean="0"/>
              <a:t>PLOS data (table of variables </a:t>
            </a:r>
            <a:r>
              <a:rPr lang="en-US" dirty="0"/>
              <a:t>of road features </a:t>
            </a:r>
            <a:r>
              <a:rPr lang="en-US" dirty="0" smtClean="0"/>
              <a:t>+ PLOS quantity/ geometry: polylines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PLOS data by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-243408"/>
            <a:ext cx="9753600" cy="1325562"/>
          </a:xfrm>
        </p:spPr>
        <p:txBody>
          <a:bodyPr/>
          <a:lstStyle/>
          <a:p>
            <a:r>
              <a:rPr lang="en-GB" dirty="0" smtClean="0"/>
              <a:t>General overview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60" y="1082154"/>
            <a:ext cx="7483553" cy="5775846"/>
          </a:xfrm>
        </p:spPr>
      </p:pic>
    </p:spTree>
    <p:extLst>
      <p:ext uri="{BB962C8B-B14F-4D97-AF65-F5344CB8AC3E}">
        <p14:creationId xmlns:p14="http://schemas.microsoft.com/office/powerpoint/2010/main" val="1042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319</TotalTime>
  <Words>413</Words>
  <Application>Microsoft Office PowerPoint</Application>
  <PresentationFormat>Custom</PresentationFormat>
  <Paragraphs>61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State history report presentation</vt:lpstr>
      <vt:lpstr>Уравнение</vt:lpstr>
      <vt:lpstr>PowerPoint Presentation</vt:lpstr>
      <vt:lpstr>Introduction</vt:lpstr>
      <vt:lpstr>PLOS</vt:lpstr>
      <vt:lpstr>SpaVia</vt:lpstr>
      <vt:lpstr>Data flow</vt:lpstr>
      <vt:lpstr>Use Cases</vt:lpstr>
      <vt:lpstr>Intended audience</vt:lpstr>
      <vt:lpstr>Data category</vt:lpstr>
      <vt:lpstr>General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50 States</dc:title>
  <dc:creator>FELIX ENYIMAH TOFFAH</dc:creator>
  <cp:lastModifiedBy>sahar gholami</cp:lastModifiedBy>
  <cp:revision>26</cp:revision>
  <dcterms:created xsi:type="dcterms:W3CDTF">2020-06-24T12:26:13Z</dcterms:created>
  <dcterms:modified xsi:type="dcterms:W3CDTF">2020-07-02T12:19:28Z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