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0" r:id="rId9"/>
    <p:sldId id="291" r:id="rId10"/>
    <p:sldId id="292" r:id="rId11"/>
    <p:sldId id="267" r:id="rId12"/>
    <p:sldId id="287" r:id="rId13"/>
    <p:sldId id="271" r:id="rId14"/>
    <p:sldId id="272" r:id="rId15"/>
    <p:sldId id="273" r:id="rId16"/>
    <p:sldId id="274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88" r:id="rId25"/>
    <p:sldId id="289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0" autoAdjust="0"/>
  </p:normalViewPr>
  <p:slideViewPr>
    <p:cSldViewPr>
      <p:cViewPr>
        <p:scale>
          <a:sx n="100" d="100"/>
          <a:sy n="100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8B5E4-A57F-4888-9313-3BA1D4AB4F1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07A523C-9FC5-4652-B6FE-4A4910193F03}">
      <dgm:prSet phldrT="[Text]"/>
      <dgm:spPr/>
      <dgm:t>
        <a:bodyPr/>
        <a:lstStyle/>
        <a:p>
          <a:r>
            <a:rPr lang="en-US" dirty="0" smtClean="0"/>
            <a:t>Reader / Receiver</a:t>
          </a:r>
          <a:endParaRPr lang="en-US" dirty="0"/>
        </a:p>
      </dgm:t>
    </dgm:pt>
    <dgm:pt modelId="{F699EB5B-E572-46D0-A3FE-CDD9F9710054}" type="parTrans" cxnId="{D2D8E9EF-9469-4A77-853C-C8D0C6673A61}">
      <dgm:prSet/>
      <dgm:spPr/>
      <dgm:t>
        <a:bodyPr/>
        <a:lstStyle/>
        <a:p>
          <a:endParaRPr lang="en-US"/>
        </a:p>
      </dgm:t>
    </dgm:pt>
    <dgm:pt modelId="{9087FC1C-BB16-4F26-8CE5-8CA132C96235}" type="sibTrans" cxnId="{D2D8E9EF-9469-4A77-853C-C8D0C6673A61}">
      <dgm:prSet/>
      <dgm:spPr/>
      <dgm:t>
        <a:bodyPr/>
        <a:lstStyle/>
        <a:p>
          <a:endParaRPr lang="en-US"/>
        </a:p>
      </dgm:t>
    </dgm:pt>
    <dgm:pt modelId="{5F3138D7-7F85-4D6A-B320-E3EBE82BFAC7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2CFB9E37-9E2C-4046-8F62-CF9B31F23329}" type="parTrans" cxnId="{6C283497-2A61-48AC-A402-BB9F8EB0AFB1}">
      <dgm:prSet/>
      <dgm:spPr/>
      <dgm:t>
        <a:bodyPr/>
        <a:lstStyle/>
        <a:p>
          <a:endParaRPr lang="en-US"/>
        </a:p>
      </dgm:t>
    </dgm:pt>
    <dgm:pt modelId="{9CC1FAC1-E4E3-4B56-9FA6-3E86E71E6C32}" type="sibTrans" cxnId="{6C283497-2A61-48AC-A402-BB9F8EB0AFB1}">
      <dgm:prSet/>
      <dgm:spPr/>
      <dgm:t>
        <a:bodyPr/>
        <a:lstStyle/>
        <a:p>
          <a:endParaRPr lang="en-US"/>
        </a:p>
      </dgm:t>
    </dgm:pt>
    <dgm:pt modelId="{BAAA0CFD-6E35-4AA1-9193-B9FB1C3DF752}">
      <dgm:prSet phldrT="[Text]"/>
      <dgm:spPr/>
      <dgm:t>
        <a:bodyPr/>
        <a:lstStyle/>
        <a:p>
          <a:r>
            <a:rPr lang="en-US" dirty="0" smtClean="0"/>
            <a:t>Writer / Sender</a:t>
          </a:r>
          <a:endParaRPr lang="en-US" dirty="0"/>
        </a:p>
      </dgm:t>
    </dgm:pt>
    <dgm:pt modelId="{CF911862-C256-4E9F-B4B7-9C4F8E418090}" type="parTrans" cxnId="{7060D245-24B3-4A89-BF6F-E178C052B0A3}">
      <dgm:prSet/>
      <dgm:spPr/>
      <dgm:t>
        <a:bodyPr/>
        <a:lstStyle/>
        <a:p>
          <a:endParaRPr lang="en-US"/>
        </a:p>
      </dgm:t>
    </dgm:pt>
    <dgm:pt modelId="{2EDE932C-E7D8-40A9-9A40-4B7B39F77945}" type="sibTrans" cxnId="{7060D245-24B3-4A89-BF6F-E178C052B0A3}">
      <dgm:prSet/>
      <dgm:spPr/>
      <dgm:t>
        <a:bodyPr/>
        <a:lstStyle/>
        <a:p>
          <a:endParaRPr lang="en-US"/>
        </a:p>
      </dgm:t>
    </dgm:pt>
    <dgm:pt modelId="{FE9760D9-3E3B-4E64-8490-D1C0F2ADCF82}" type="pres">
      <dgm:prSet presAssocID="{9FD8B5E4-A57F-4888-9313-3BA1D4AB4F14}" presName="linearFlow" presStyleCnt="0">
        <dgm:presLayoutVars>
          <dgm:resizeHandles val="exact"/>
        </dgm:presLayoutVars>
      </dgm:prSet>
      <dgm:spPr/>
    </dgm:pt>
    <dgm:pt modelId="{F3FA00A7-4DDE-430D-9F71-717472D18CD1}" type="pres">
      <dgm:prSet presAssocID="{D07A523C-9FC5-4652-B6FE-4A4910193F03}" presName="node" presStyleLbl="node1" presStyleIdx="0" presStyleCnt="3" custScaleX="217000" custLinFactNeighborY="-13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504411-9599-474D-8F98-CB160A4B3A8E}" type="pres">
      <dgm:prSet presAssocID="{9087FC1C-BB16-4F26-8CE5-8CA132C9623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1FD2CC7-3CE8-44B8-BA0D-B8FE8C45F11A}" type="pres">
      <dgm:prSet presAssocID="{9087FC1C-BB16-4F26-8CE5-8CA132C9623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C663FA-7FD7-4D4F-9E02-08EC6D155169}" type="pres">
      <dgm:prSet presAssocID="{5F3138D7-7F85-4D6A-B320-E3EBE82BFAC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BD797-B207-4F9D-8967-905511009618}" type="pres">
      <dgm:prSet presAssocID="{9CC1FAC1-E4E3-4B56-9FA6-3E86E71E6C3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556CF0-EFC0-449D-8B0E-92DE6AE66994}" type="pres">
      <dgm:prSet presAssocID="{9CC1FAC1-E4E3-4B56-9FA6-3E86E71E6C3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344D312-9AFE-47F6-80A6-9363426B471F}" type="pres">
      <dgm:prSet presAssocID="{BAAA0CFD-6E35-4AA1-9193-B9FB1C3DF752}" presName="node" presStyleLbl="node1" presStyleIdx="2" presStyleCnt="3" custScaleX="217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F5CB9-FCE0-4B2D-ACA7-3FE58623F94C}" type="presOf" srcId="{D07A523C-9FC5-4652-B6FE-4A4910193F03}" destId="{F3FA00A7-4DDE-430D-9F71-717472D18CD1}" srcOrd="0" destOrd="0" presId="urn:microsoft.com/office/officeart/2005/8/layout/process2"/>
    <dgm:cxn modelId="{05E94B5D-7DA5-408B-BA56-F77040B951F7}" type="presOf" srcId="{9087FC1C-BB16-4F26-8CE5-8CA132C96235}" destId="{DA504411-9599-474D-8F98-CB160A4B3A8E}" srcOrd="0" destOrd="0" presId="urn:microsoft.com/office/officeart/2005/8/layout/process2"/>
    <dgm:cxn modelId="{22DA3657-26F0-44DA-AD5E-CB5933520CFE}" type="presOf" srcId="{9CC1FAC1-E4E3-4B56-9FA6-3E86E71E6C32}" destId="{BBEBD797-B207-4F9D-8967-905511009618}" srcOrd="0" destOrd="0" presId="urn:microsoft.com/office/officeart/2005/8/layout/process2"/>
    <dgm:cxn modelId="{9FB5F9A5-9BFA-4933-B201-AE44B4B22025}" type="presOf" srcId="{9CC1FAC1-E4E3-4B56-9FA6-3E86E71E6C32}" destId="{4F556CF0-EFC0-449D-8B0E-92DE6AE66994}" srcOrd="1" destOrd="0" presId="urn:microsoft.com/office/officeart/2005/8/layout/process2"/>
    <dgm:cxn modelId="{AF012F89-4681-4E41-B1FF-586516DCEDD7}" type="presOf" srcId="{5F3138D7-7F85-4D6A-B320-E3EBE82BFAC7}" destId="{42C663FA-7FD7-4D4F-9E02-08EC6D155169}" srcOrd="0" destOrd="0" presId="urn:microsoft.com/office/officeart/2005/8/layout/process2"/>
    <dgm:cxn modelId="{E8846AEC-B3D8-4784-9B56-923356E4BA37}" type="presOf" srcId="{9087FC1C-BB16-4F26-8CE5-8CA132C96235}" destId="{B1FD2CC7-3CE8-44B8-BA0D-B8FE8C45F11A}" srcOrd="1" destOrd="0" presId="urn:microsoft.com/office/officeart/2005/8/layout/process2"/>
    <dgm:cxn modelId="{6C283497-2A61-48AC-A402-BB9F8EB0AFB1}" srcId="{9FD8B5E4-A57F-4888-9313-3BA1D4AB4F14}" destId="{5F3138D7-7F85-4D6A-B320-E3EBE82BFAC7}" srcOrd="1" destOrd="0" parTransId="{2CFB9E37-9E2C-4046-8F62-CF9B31F23329}" sibTransId="{9CC1FAC1-E4E3-4B56-9FA6-3E86E71E6C32}"/>
    <dgm:cxn modelId="{F60E4567-F3E0-4F1C-98EC-D7E866DFF605}" type="presOf" srcId="{BAAA0CFD-6E35-4AA1-9193-B9FB1C3DF752}" destId="{B344D312-9AFE-47F6-80A6-9363426B471F}" srcOrd="0" destOrd="0" presId="urn:microsoft.com/office/officeart/2005/8/layout/process2"/>
    <dgm:cxn modelId="{D2D8E9EF-9469-4A77-853C-C8D0C6673A61}" srcId="{9FD8B5E4-A57F-4888-9313-3BA1D4AB4F14}" destId="{D07A523C-9FC5-4652-B6FE-4A4910193F03}" srcOrd="0" destOrd="0" parTransId="{F699EB5B-E572-46D0-A3FE-CDD9F9710054}" sibTransId="{9087FC1C-BB16-4F26-8CE5-8CA132C96235}"/>
    <dgm:cxn modelId="{7060D245-24B3-4A89-BF6F-E178C052B0A3}" srcId="{9FD8B5E4-A57F-4888-9313-3BA1D4AB4F14}" destId="{BAAA0CFD-6E35-4AA1-9193-B9FB1C3DF752}" srcOrd="2" destOrd="0" parTransId="{CF911862-C256-4E9F-B4B7-9C4F8E418090}" sibTransId="{2EDE932C-E7D8-40A9-9A40-4B7B39F77945}"/>
    <dgm:cxn modelId="{1157C5DF-CD68-4EBF-8B33-567CF60D5541}" type="presOf" srcId="{9FD8B5E4-A57F-4888-9313-3BA1D4AB4F14}" destId="{FE9760D9-3E3B-4E64-8490-D1C0F2ADCF82}" srcOrd="0" destOrd="0" presId="urn:microsoft.com/office/officeart/2005/8/layout/process2"/>
    <dgm:cxn modelId="{0B717E6D-1411-4DC2-9863-664EFCDB7349}" type="presParOf" srcId="{FE9760D9-3E3B-4E64-8490-D1C0F2ADCF82}" destId="{F3FA00A7-4DDE-430D-9F71-717472D18CD1}" srcOrd="0" destOrd="0" presId="urn:microsoft.com/office/officeart/2005/8/layout/process2"/>
    <dgm:cxn modelId="{E9817E70-FF88-4633-82BF-E0F2983D4473}" type="presParOf" srcId="{FE9760D9-3E3B-4E64-8490-D1C0F2ADCF82}" destId="{DA504411-9599-474D-8F98-CB160A4B3A8E}" srcOrd="1" destOrd="0" presId="urn:microsoft.com/office/officeart/2005/8/layout/process2"/>
    <dgm:cxn modelId="{90311568-1A86-4C70-8F01-90B29FBA1016}" type="presParOf" srcId="{DA504411-9599-474D-8F98-CB160A4B3A8E}" destId="{B1FD2CC7-3CE8-44B8-BA0D-B8FE8C45F11A}" srcOrd="0" destOrd="0" presId="urn:microsoft.com/office/officeart/2005/8/layout/process2"/>
    <dgm:cxn modelId="{0CBE03CB-9DE1-40A6-9CDC-D85FB10CEB70}" type="presParOf" srcId="{FE9760D9-3E3B-4E64-8490-D1C0F2ADCF82}" destId="{42C663FA-7FD7-4D4F-9E02-08EC6D155169}" srcOrd="2" destOrd="0" presId="urn:microsoft.com/office/officeart/2005/8/layout/process2"/>
    <dgm:cxn modelId="{FA5F43E4-86BE-4294-AA25-6F89F90D6B11}" type="presParOf" srcId="{FE9760D9-3E3B-4E64-8490-D1C0F2ADCF82}" destId="{BBEBD797-B207-4F9D-8967-905511009618}" srcOrd="3" destOrd="0" presId="urn:microsoft.com/office/officeart/2005/8/layout/process2"/>
    <dgm:cxn modelId="{CF94C0E6-DD71-42B6-BF5D-F5637D68B916}" type="presParOf" srcId="{BBEBD797-B207-4F9D-8967-905511009618}" destId="{4F556CF0-EFC0-449D-8B0E-92DE6AE66994}" srcOrd="0" destOrd="0" presId="urn:microsoft.com/office/officeart/2005/8/layout/process2"/>
    <dgm:cxn modelId="{99F82597-9DBC-468D-9730-D7762CE0A59C}" type="presParOf" srcId="{FE9760D9-3E3B-4E64-8490-D1C0F2ADCF82}" destId="{B344D312-9AFE-47F6-80A6-9363426B471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A00A7-4DDE-430D-9F71-717472D18CD1}">
      <dsp:nvSpPr>
        <dsp:cNvPr id="0" name=""/>
        <dsp:cNvSpPr/>
      </dsp:nvSpPr>
      <dsp:spPr>
        <a:xfrm>
          <a:off x="2760705" y="0"/>
          <a:ext cx="2708188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Reader / Receiver</a:t>
          </a:r>
          <a:endParaRPr lang="en-US" sz="1800" kern="1200" dirty="0"/>
        </a:p>
      </dsp:txBody>
      <dsp:txXfrm>
        <a:off x="2781012" y="20307"/>
        <a:ext cx="2667574" cy="652726"/>
      </dsp:txXfrm>
    </dsp:sp>
    <dsp:sp modelId="{DA504411-9599-474D-8F98-CB160A4B3A8E}">
      <dsp:nvSpPr>
        <dsp:cNvPr id="0" name=""/>
        <dsp:cNvSpPr/>
      </dsp:nvSpPr>
      <dsp:spPr>
        <a:xfrm rot="5400000">
          <a:off x="3984798" y="710674"/>
          <a:ext cx="260002" cy="312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21199" y="736675"/>
        <a:ext cx="187201" cy="182001"/>
      </dsp:txXfrm>
    </dsp:sp>
    <dsp:sp modelId="{42C663FA-7FD7-4D4F-9E02-08EC6D155169}">
      <dsp:nvSpPr>
        <dsp:cNvPr id="0" name=""/>
        <dsp:cNvSpPr/>
      </dsp:nvSpPr>
      <dsp:spPr>
        <a:xfrm>
          <a:off x="3490793" y="1040011"/>
          <a:ext cx="1248013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Processor</a:t>
          </a:r>
          <a:endParaRPr lang="en-US" sz="1800" kern="1200" dirty="0"/>
        </a:p>
      </dsp:txBody>
      <dsp:txXfrm>
        <a:off x="3511100" y="1060318"/>
        <a:ext cx="1207399" cy="652726"/>
      </dsp:txXfrm>
    </dsp:sp>
    <dsp:sp modelId="{BBEBD797-B207-4F9D-8967-905511009618}">
      <dsp:nvSpPr>
        <dsp:cNvPr id="0" name=""/>
        <dsp:cNvSpPr/>
      </dsp:nvSpPr>
      <dsp:spPr>
        <a:xfrm rot="5400000">
          <a:off x="3984798" y="1750685"/>
          <a:ext cx="260002" cy="312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4021199" y="1776686"/>
        <a:ext cx="187201" cy="182001"/>
      </dsp:txXfrm>
    </dsp:sp>
    <dsp:sp modelId="{B344D312-9AFE-47F6-80A6-9363426B471F}">
      <dsp:nvSpPr>
        <dsp:cNvPr id="0" name=""/>
        <dsp:cNvSpPr/>
      </dsp:nvSpPr>
      <dsp:spPr>
        <a:xfrm>
          <a:off x="2760705" y="2080022"/>
          <a:ext cx="2708188" cy="693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Writer / Sender</a:t>
          </a:r>
          <a:endParaRPr lang="en-US" sz="1800" kern="1200" dirty="0"/>
        </a:p>
      </dsp:txBody>
      <dsp:txXfrm>
        <a:off x="2781012" y="2100329"/>
        <a:ext cx="2667574" cy="65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A6E17-AB36-4E53-A896-72D500841CBD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24A7-76C5-4946-B072-98EEE8C4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7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5148-98C8-44B7-B615-545A12FD2603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BBA9-925D-4DB8-8D07-A187CB9E7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BBBA9-925D-4DB8-8D07-A187CB9E7F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4F30-FB30-424F-9F07-D851740F429F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C8DF-620A-4BF7-B959-0BEA8160D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fig4star/config4c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x98tx3cf(v=vs.90).aspx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dorovis/system_utiliti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8251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ld.codeplex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algrin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lexott.net/ru/linux/valgrind/Valgrin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С++ </a:t>
            </a:r>
            <a:r>
              <a:rPr lang="en-US" dirty="0" smtClean="0"/>
              <a:t>Craft: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Поиск утечек памяти</a:t>
            </a:r>
            <a:endParaRPr lang="en-US" dirty="0" smtClean="0"/>
          </a:p>
          <a:p>
            <a:r>
              <a:rPr lang="ru-RU" dirty="0" smtClean="0"/>
              <a:t>Подсистемы серверных приложений</a:t>
            </a:r>
          </a:p>
          <a:p>
            <a:r>
              <a:rPr lang="en-US" dirty="0" err="1" smtClean="0"/>
              <a:t>system_utilities</a:t>
            </a:r>
            <a:endParaRPr lang="ru-RU" dirty="0" smtClean="0"/>
          </a:p>
        </p:txBody>
      </p:sp>
      <p:pic>
        <p:nvPicPr>
          <p:cNvPr id="4" name="Рисунок 3" descr="cpp_cra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85800"/>
            <a:ext cx="91440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with  --leak-check=full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valgrind</a:t>
            </a:r>
            <a:r>
              <a:rPr lang="en-US" sz="1600" dirty="0" smtClean="0"/>
              <a:t> --tool=</a:t>
            </a:r>
            <a:r>
              <a:rPr lang="en-US" sz="1600" dirty="0" err="1" smtClean="0"/>
              <a:t>memcheck</a:t>
            </a:r>
            <a:r>
              <a:rPr lang="en-US" sz="1600" dirty="0" smtClean="0"/>
              <a:t> --leak-check=full ./bin_32/Debug/</a:t>
            </a:r>
            <a:r>
              <a:rPr lang="en-US" sz="1600" dirty="0" err="1" smtClean="0"/>
              <a:t>valgrinded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14 bytes in 1 blocks are definitely lost in loss record 1 of 5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at 0x402B24C: operator new[](unsigned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(vg_replace_malloc.c:378)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0x80489C9: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memory_leak_examples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(bad_string.cpp:5)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0x8048901: main (main.cpp:7)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14 bytes in 1 blocks are definitely lost in loss record 2 of 5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at 0x402B24C: operator new[](unsigned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(vg_replace_malloc.c:378)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0x80489C9: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memory_leak_examples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bad_string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(bad_string.cpp:5)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==26393==    by 0x804890D: main (main.cpp:8)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932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5;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float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8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(++</a:t>
            </a:r>
            <a:r>
              <a:rPr lang="en-US" b="1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b="1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80"/>
                </a:solidFill>
                <a:latin typeface="Consolas"/>
              </a:rPr>
              <a:t>	</a:t>
            </a:r>
            <a:r>
              <a:rPr lang="en-US" dirty="0" err="1" smtClean="0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b="1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srgbClr val="800080"/>
                </a:solidFill>
                <a:latin typeface="Consolas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::</a:t>
            </a:r>
            <a:r>
              <a:rPr lang="en-US" i="1" dirty="0" err="1">
                <a:solidFill>
                  <a:srgbClr val="880000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0;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1026" name="Picture 2" descr="http://chaossupport.co.uk/wp-content/uploads/2013/05/weekendqui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450"/>
            <a:ext cx="1524000" cy="17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52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конфигурирования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Механизм настройки приложения для определённых условий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boost::</a:t>
            </a:r>
            <a:r>
              <a:rPr lang="en-US" dirty="0" err="1" smtClean="0"/>
              <a:t>program_options</a:t>
            </a:r>
            <a:endParaRPr lang="en-US" dirty="0" smtClean="0"/>
          </a:p>
          <a:p>
            <a:r>
              <a:rPr lang="en-US" dirty="0" smtClean="0"/>
              <a:t>Config4Cpp ?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https://github.com/config4star/config4cpp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системам конфигурирования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ввода большого количества параметров</a:t>
            </a:r>
          </a:p>
          <a:p>
            <a:r>
              <a:rPr lang="ru-RU" dirty="0" smtClean="0"/>
              <a:t>Возможность доступа из всех необходимых частей приложения (без копирования)</a:t>
            </a:r>
          </a:p>
          <a:p>
            <a:r>
              <a:rPr lang="ru-RU" dirty="0" smtClean="0"/>
              <a:t>Возможность создания </a:t>
            </a:r>
            <a:r>
              <a:rPr lang="en-US" dirty="0" smtClean="0"/>
              <a:t>“namespace”</a:t>
            </a:r>
          </a:p>
          <a:p>
            <a:r>
              <a:rPr lang="ru-RU" dirty="0" smtClean="0"/>
              <a:t>Возможность разбиения конфигурационных файлов и автоматического включения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конфигурационных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foo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timeout = "5 seconds";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log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{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level = "2";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	</a:t>
            </a:r>
            <a:r>
              <a:rPr lang="en-US" dirty="0" smtClean="0"/>
              <a:t>dir = "/</a:t>
            </a:r>
            <a:r>
              <a:rPr lang="en-US" dirty="0" err="1" smtClean="0"/>
              <a:t>tmp</a:t>
            </a:r>
            <a:r>
              <a:rPr lang="en-US" dirty="0" smtClean="0"/>
              <a:t>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}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colour</a:t>
            </a:r>
            <a:r>
              <a:rPr lang="en-US" dirty="0" smtClean="0"/>
              <a:t> = "green";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err="1" smtClean="0"/>
              <a:t>int_list</a:t>
            </a:r>
            <a:r>
              <a:rPr lang="en-US" dirty="0" smtClean="0"/>
              <a:t> = ["1", "2", "3"];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temperature = "29 C";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конфигурационных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CtaTradeLines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t1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CtaTradeLine.t1.multicast_addr = 233.200.79.128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CtaTradeLine.t1.port = 62128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CtaTradeLine.t1.log_file = _cta_in_t01.log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other_file_name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ini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</a:t>
            </a:r>
            <a:r>
              <a:rPr lang="ru-RU" dirty="0" err="1" smtClean="0"/>
              <a:t>журналирования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Механизм поиска ошибок для работающих систем</a:t>
            </a:r>
          </a:p>
          <a:p>
            <a:r>
              <a:rPr lang="ru-RU" dirty="0" smtClean="0"/>
              <a:t>Механизм отладки приложений в условиях отсутствия компилятора</a:t>
            </a:r>
          </a:p>
          <a:p>
            <a:endParaRPr lang="ru-RU" dirty="0" smtClean="0"/>
          </a:p>
          <a:p>
            <a:r>
              <a:rPr lang="en-US" dirty="0" err="1" smtClean="0"/>
              <a:t>Syslog-ng</a:t>
            </a:r>
            <a:endParaRPr lang="en-US" dirty="0" smtClean="0"/>
          </a:p>
          <a:p>
            <a:r>
              <a:rPr lang="en-US" dirty="0" smtClean="0"/>
              <a:t>Boost::Log</a:t>
            </a:r>
          </a:p>
          <a:p>
            <a:r>
              <a:rPr lang="en-US" dirty="0" smtClean="0"/>
              <a:t>log4cpp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276600"/>
            <a:ext cx="2891645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системам </a:t>
            </a:r>
            <a:r>
              <a:rPr lang="ru-RU" dirty="0" err="1" smtClean="0"/>
              <a:t>журналирования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Корректная выдача требуемых сообщений разделённых на типы</a:t>
            </a:r>
          </a:p>
          <a:p>
            <a:r>
              <a:rPr lang="ru-RU" dirty="0" smtClean="0"/>
              <a:t>Выдача времени генерации по необходимости</a:t>
            </a:r>
          </a:p>
          <a:p>
            <a:r>
              <a:rPr lang="ru-RU" dirty="0" smtClean="0"/>
              <a:t>Параметризируемый вывод</a:t>
            </a:r>
          </a:p>
          <a:p>
            <a:r>
              <a:rPr lang="ru-RU" dirty="0" smtClean="0"/>
              <a:t>Контроль размера файлов журналов на </a:t>
            </a:r>
            <a:r>
              <a:rPr lang="en-US" dirty="0" err="1" smtClean="0"/>
              <a:t>hdd</a:t>
            </a:r>
            <a:r>
              <a:rPr lang="en-US" dirty="0" smtClean="0"/>
              <a:t> (</a:t>
            </a:r>
            <a:r>
              <a:rPr lang="ru-RU" dirty="0" smtClean="0"/>
              <a:t>или где ещё)</a:t>
            </a:r>
          </a:p>
          <a:p>
            <a:r>
              <a:rPr lang="ru-RU" dirty="0" smtClean="0"/>
              <a:t>Возможность контроля влияния на приложение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работы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Algorithm: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artificial_stock_trading_algorithm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(ArbReflectorAlgo#0.1.6.5 - Pursuit the market) loaded.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System started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Threads created and started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14:18:59.228022:NOTE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filtering_available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no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14:18:59.229022:NOTE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global.big_image_drawing.dir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D:/usr/_environments/bs_stat/results/images/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[2013-Apr-17 14:18:59.229022:NOTE   ]: used default: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global.instrument.parameters.file.path.postfix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\InstInfo.txt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#define _CRTDBG_MAP_ALLOC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crtdbg.h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CrtSetDbgFlag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( _CRTDBG_ALLOC_MEM_DF | 			_CRTDBG_LEAK_CHECK_DF );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_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CrtDumpMemoryLeaks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	// actions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http://msdn.microsoft.com/en-us/library/x98tx3cf%28v=vs.90%29.aspx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передачи информации между модулями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9637"/>
          <a:ext cx="8229600" cy="277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6152186" y="6172200"/>
            <a:ext cx="1925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Thread safe queue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5791200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Callback mechanism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6172200"/>
            <a:ext cx="285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04386" y="6172200"/>
            <a:ext cx="994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Передача данных между модулями системы</a:t>
            </a:r>
          </a:p>
          <a:p>
            <a:r>
              <a:rPr lang="ru-RU" dirty="0" smtClean="0"/>
              <a:t>Реализация различных механизмов остановки приложения</a:t>
            </a:r>
          </a:p>
          <a:p>
            <a:r>
              <a:rPr lang="ru-RU" dirty="0" smtClean="0"/>
              <a:t>Контроль отсутствия утечек памяти при остановке приложения</a:t>
            </a:r>
          </a:p>
          <a:p>
            <a:r>
              <a:rPr lang="ru-RU" dirty="0" smtClean="0"/>
              <a:t>Возможность ожидания до появления новых данных</a:t>
            </a:r>
          </a:p>
          <a:p>
            <a:r>
              <a:rPr lang="ru-RU" dirty="0" smtClean="0"/>
              <a:t>Возможность контроля и ограничения роста очереди (защита от перегрузок)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Boost::</a:t>
            </a:r>
            <a:r>
              <a:rPr lang="en-US" dirty="0" err="1" smtClean="0"/>
              <a:t>lockfree</a:t>
            </a:r>
            <a:endParaRPr lang="en-US" dirty="0" smtClean="0"/>
          </a:p>
          <a:p>
            <a:r>
              <a:rPr lang="en-US" dirty="0" smtClean="0"/>
              <a:t>Your implementation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Safe Queue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// ----------- processing thread</a:t>
            </a:r>
          </a:p>
          <a:p>
            <a:pPr>
              <a:buNone/>
            </a:pPr>
            <a:r>
              <a:rPr lang="en-US" sz="1500" dirty="0" smtClean="0"/>
              <a:t>while (true) {</a:t>
            </a:r>
          </a:p>
          <a:p>
            <a:pPr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size_t</a:t>
            </a:r>
            <a:r>
              <a:rPr lang="en-US" sz="1500" dirty="0" smtClean="0"/>
              <a:t>* s = </a:t>
            </a:r>
            <a:r>
              <a:rPr lang="en-US" sz="1500" dirty="0" err="1" smtClean="0"/>
              <a:t>mq_.wait_pop</a:t>
            </a:r>
            <a:r>
              <a:rPr lang="en-US" sz="1500" dirty="0" smtClean="0"/>
              <a:t>();</a:t>
            </a:r>
          </a:p>
          <a:p>
            <a:pPr>
              <a:buNone/>
            </a:pPr>
            <a:r>
              <a:rPr lang="en-US" sz="1500" dirty="0" smtClean="0"/>
              <a:t>	if (!s) break;</a:t>
            </a:r>
          </a:p>
          <a:p>
            <a:pPr>
              <a:buNone/>
            </a:pPr>
            <a:r>
              <a:rPr lang="en-US" sz="1500" dirty="0" smtClean="0"/>
              <a:t>	// actions (potential memory leak)</a:t>
            </a:r>
          </a:p>
          <a:p>
            <a:pPr>
              <a:buNone/>
            </a:pPr>
            <a:r>
              <a:rPr lang="en-US" sz="1500" dirty="0" smtClean="0"/>
              <a:t>	delete s;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r>
              <a:rPr lang="en-US" sz="1500" dirty="0" smtClean="0"/>
              <a:t>// ----------- reader thread</a:t>
            </a:r>
          </a:p>
          <a:p>
            <a:pPr>
              <a:buNone/>
            </a:pPr>
            <a:r>
              <a:rPr lang="en-US" sz="1500" dirty="0" err="1" smtClean="0"/>
              <a:t>size_t</a:t>
            </a:r>
            <a:r>
              <a:rPr lang="en-US" sz="1500" dirty="0" smtClean="0"/>
              <a:t> * s = new </a:t>
            </a:r>
            <a:r>
              <a:rPr lang="en-US" sz="1500" dirty="0" err="1" smtClean="0"/>
              <a:t>size_t</a:t>
            </a:r>
            <a:r>
              <a:rPr lang="en-US" sz="1500" dirty="0" smtClean="0"/>
              <a:t>( rand() % 100000 );</a:t>
            </a:r>
          </a:p>
          <a:p>
            <a:pPr>
              <a:buNone/>
            </a:pPr>
            <a:r>
              <a:rPr lang="en-US" sz="1500" dirty="0" err="1" smtClean="0"/>
              <a:t>bool</a:t>
            </a:r>
            <a:r>
              <a:rPr lang="en-US" sz="1500" dirty="0" smtClean="0"/>
              <a:t> res = </a:t>
            </a:r>
            <a:r>
              <a:rPr lang="en-US" sz="1500" dirty="0" err="1" smtClean="0"/>
              <a:t>mq_.push</a:t>
            </a:r>
            <a:r>
              <a:rPr lang="en-US" sz="1500" dirty="0" smtClean="0"/>
              <a:t>( s );</a:t>
            </a:r>
          </a:p>
          <a:p>
            <a:pPr>
              <a:buNone/>
            </a:pPr>
            <a:r>
              <a:rPr lang="en-US" sz="1500" dirty="0" smtClean="0"/>
              <a:t>if (!res) {</a:t>
            </a:r>
          </a:p>
          <a:p>
            <a:pPr>
              <a:buNone/>
            </a:pPr>
            <a:r>
              <a:rPr lang="en-US" sz="1500" dirty="0" smtClean="0"/>
              <a:t>	delete s;</a:t>
            </a:r>
          </a:p>
          <a:p>
            <a:pPr>
              <a:buNone/>
            </a:pPr>
            <a:r>
              <a:rPr lang="en-US" sz="1500" dirty="0" smtClean="0"/>
              <a:t>	// exit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  <a:p>
            <a:pPr>
              <a:buNone/>
            </a:pPr>
            <a:r>
              <a:rPr lang="en-US" sz="1500" dirty="0" smtClean="0"/>
              <a:t>// ----------- control thread</a:t>
            </a:r>
          </a:p>
          <a:p>
            <a:pPr>
              <a:buNone/>
            </a:pPr>
            <a:r>
              <a:rPr lang="en-US" sz="1500" dirty="0" err="1" smtClean="0"/>
              <a:t>mq_.stop_processing</a:t>
            </a:r>
            <a:r>
              <a:rPr lang="en-US" sz="1500" dirty="0" smtClean="0"/>
              <a:t>();</a:t>
            </a:r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ystem_utilities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ctr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hlinkClick r:id="rId2"/>
              </a:rPr>
              <a:t>github.com/sidorovis/system_utilities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4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ystem_utilities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Loggers:</a:t>
            </a: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file_logger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s_logger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limited_file_logger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Property_reader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System_processor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Ts_queue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7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6126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Std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{79} normal block at 0x00000000000D2860, 14 bytes long.</a:t>
            </a:r>
          </a:p>
          <a:p>
            <a:pPr>
              <a:buNone/>
            </a:pPr>
            <a:r>
              <a:rPr lang="en-US" dirty="0" smtClean="0"/>
              <a:t> Data: &lt;              &gt; CD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mtClean="0">
                <a:hlinkClick r:id="rId2"/>
              </a:rPr>
              <a:t>http://habrahabr.ru/post/82514/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Leak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Те же Возможности отображения утечек памяти</a:t>
            </a:r>
          </a:p>
          <a:p>
            <a:pPr lvl="1"/>
            <a:r>
              <a:rPr lang="ru-RU" dirty="0" smtClean="0"/>
              <a:t>Удобная настройка вывода в файл</a:t>
            </a:r>
          </a:p>
          <a:p>
            <a:pPr lvl="1"/>
            <a:r>
              <a:rPr lang="ru-RU" dirty="0" smtClean="0"/>
              <a:t>Подключать и использовать проще чем стандартные средства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Работает только в </a:t>
            </a:r>
            <a:r>
              <a:rPr lang="en-US" dirty="0" smtClean="0"/>
              <a:t>MSVC </a:t>
            </a:r>
            <a:r>
              <a:rPr lang="ru-RU" dirty="0" smtClean="0"/>
              <a:t>2008</a:t>
            </a:r>
            <a:r>
              <a:rPr lang="en-US" dirty="0" smtClean="0"/>
              <a:t>+</a:t>
            </a:r>
          </a:p>
          <a:p>
            <a:pPr lvl="1"/>
            <a:r>
              <a:rPr lang="ru-RU" dirty="0" smtClean="0"/>
              <a:t>Требует компиляции</a:t>
            </a:r>
          </a:p>
          <a:p>
            <a:pPr lvl="1"/>
            <a:r>
              <a:rPr lang="ru-RU" dirty="0" smtClean="0"/>
              <a:t>Необходимо подключать в каждый модуль с раздельной точкой входа (</a:t>
            </a:r>
            <a:r>
              <a:rPr lang="en-US" dirty="0" smtClean="0"/>
              <a:t>exe, </a:t>
            </a:r>
            <a:r>
              <a:rPr lang="en-US" dirty="0" err="1" smtClean="0"/>
              <a:t>dll</a:t>
            </a:r>
            <a:r>
              <a:rPr lang="en-US" dirty="0" smtClean="0"/>
              <a:t>).</a:t>
            </a:r>
            <a:endParaRPr lang="ru-RU" dirty="0" smtClean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https://vld.codeplex.com/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Чтобы подключить:</a:t>
            </a:r>
          </a:p>
          <a:p>
            <a:pPr marL="514350" indent="-514350">
              <a:buAutoNum type="arabicParenR"/>
            </a:pPr>
            <a:r>
              <a:rPr lang="en-US" dirty="0" smtClean="0"/>
              <a:t>#include </a:t>
            </a:r>
            <a:r>
              <a:rPr lang="ru-RU" dirty="0" smtClean="0"/>
              <a:t>«</a:t>
            </a:r>
            <a:r>
              <a:rPr lang="en-US" dirty="0" err="1" smtClean="0"/>
              <a:t>vld.h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*) Properties -&gt; Linker -&gt; Input -&gt; Additional Dependencies += </a:t>
            </a:r>
            <a:r>
              <a:rPr lang="en-US" dirty="0" smtClean="0"/>
              <a:t>vld.lib</a:t>
            </a:r>
          </a:p>
          <a:p>
            <a:pPr marL="0" indent="0">
              <a:buNone/>
            </a:pPr>
            <a:r>
              <a:rPr lang="en-US" dirty="0" smtClean="0"/>
              <a:t>3*) </a:t>
            </a:r>
            <a:r>
              <a:rPr lang="ru-RU" dirty="0" smtClean="0"/>
              <a:t>Разместить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%PATH% (</a:t>
            </a:r>
            <a:r>
              <a:rPr lang="ru-RU" dirty="0" smtClean="0"/>
              <a:t>или рядом с </a:t>
            </a:r>
            <a:r>
              <a:rPr lang="en-US" dirty="0" smtClean="0"/>
              <a:t>exe </a:t>
            </a:r>
            <a:r>
              <a:rPr lang="ru-RU" dirty="0" smtClean="0"/>
              <a:t>файлом.</a:t>
            </a:r>
          </a:p>
          <a:p>
            <a:pPr marL="0" indent="0">
              <a:buNone/>
            </a:pPr>
            <a:r>
              <a:rPr lang="en-US" dirty="0" smtClean="0"/>
              <a:t>4*) </a:t>
            </a:r>
            <a:r>
              <a:rPr lang="ru-RU" dirty="0" smtClean="0"/>
              <a:t>Подключить??? Конфигурационный файл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Test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</a:p>
          <a:p>
            <a:pPr lvl="1"/>
            <a:r>
              <a:rPr lang="ru-RU" dirty="0" smtClean="0"/>
              <a:t>«Из коробки»</a:t>
            </a:r>
          </a:p>
          <a:p>
            <a:r>
              <a:rPr lang="ru-RU" dirty="0" smtClean="0"/>
              <a:t>Минусы</a:t>
            </a:r>
          </a:p>
          <a:p>
            <a:pPr lvl="1"/>
            <a:r>
              <a:rPr lang="ru-RU" dirty="0" smtClean="0"/>
              <a:t>Только в </a:t>
            </a:r>
            <a:r>
              <a:rPr lang="en-US" smtClean="0"/>
              <a:t>MSVC*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659" y="2433637"/>
            <a:ext cx="5832141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3"/>
              </a:rPr>
              <a:t>http://valgrind.org/</a:t>
            </a:r>
            <a:endParaRPr lang="en-US" dirty="0" smtClean="0"/>
          </a:p>
        </p:txBody>
      </p:sp>
      <p:cxnSp>
        <p:nvCxnSpPr>
          <p:cNvPr id="8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Memcheck</a:t>
            </a:r>
            <a:r>
              <a:rPr lang="en-US" dirty="0" smtClean="0"/>
              <a:t> – </a:t>
            </a:r>
            <a:r>
              <a:rPr lang="ru-RU" dirty="0" smtClean="0"/>
              <a:t>обнаружение утечек памяти</a:t>
            </a:r>
            <a:endParaRPr lang="en-US" dirty="0" smtClean="0"/>
          </a:p>
          <a:p>
            <a:r>
              <a:rPr lang="en-US" dirty="0" err="1" smtClean="0"/>
              <a:t>Cachegrind</a:t>
            </a:r>
            <a:r>
              <a:rPr lang="ru-RU" dirty="0" smtClean="0"/>
              <a:t> – анализ выполнения кода</a:t>
            </a:r>
          </a:p>
          <a:p>
            <a:r>
              <a:rPr lang="en-US" dirty="0" smtClean="0"/>
              <a:t>Massif – </a:t>
            </a:r>
            <a:r>
              <a:rPr lang="ru-RU" dirty="0" smtClean="0"/>
              <a:t>анализ выделения памяти различными частями программы</a:t>
            </a:r>
          </a:p>
          <a:p>
            <a:r>
              <a:rPr lang="en-US" dirty="0" err="1" smtClean="0"/>
              <a:t>Helgrind</a:t>
            </a:r>
            <a:r>
              <a:rPr lang="en-US" dirty="0" smtClean="0"/>
              <a:t> – </a:t>
            </a:r>
            <a:r>
              <a:rPr lang="ru-RU" dirty="0" smtClean="0"/>
              <a:t>анализ многопоточного кода</a:t>
            </a:r>
          </a:p>
          <a:p>
            <a:endParaRPr lang="ru-RU" dirty="0" smtClean="0"/>
          </a:p>
          <a:p>
            <a:r>
              <a:rPr lang="ru-RU" dirty="0" smtClean="0"/>
              <a:t>Есть ещё</a:t>
            </a:r>
            <a:endParaRPr lang="en-US" dirty="0"/>
          </a:p>
        </p:txBody>
      </p:sp>
      <p:sp>
        <p:nvSpPr>
          <p:cNvPr id="4" name="Прямоугольник 5"/>
          <p:cNvSpPr/>
          <p:nvPr/>
        </p:nvSpPr>
        <p:spPr>
          <a:xfrm>
            <a:off x="1676400" y="6096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hlinkClick r:id="rId2"/>
              </a:rPr>
              <a:t>http://alexott.net/ru/linux/valgrind/Valgrind.html</a:t>
            </a:r>
            <a:endParaRPr lang="en-US" dirty="0" smtClean="0"/>
          </a:p>
        </p:txBody>
      </p:sp>
      <p:cxnSp>
        <p:nvCxnSpPr>
          <p:cNvPr id="5" name="Прямая соединительная линия 6"/>
          <p:cNvCxnSpPr/>
          <p:nvPr/>
        </p:nvCxnSpPr>
        <p:spPr>
          <a:xfrm>
            <a:off x="3581400" y="6019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47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valgrind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./bin_32/Debug/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valgrinde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LEAK SUMMARY: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definitely lost: 70 bytes in 5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indirectly lost: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  possibly lost: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still reachable: 0 bytes in 0 blocks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==26372==         suppressed: 0 bytes in 0 blocks</a:t>
            </a:r>
          </a:p>
          <a:p>
            <a:pPr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178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698</Words>
  <Application>Microsoft Office PowerPoint</Application>
  <PresentationFormat>On-screen Show (4:3)</PresentationFormat>
  <Paragraphs>192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Тема Office</vt:lpstr>
      <vt:lpstr>С++ Craft: #7</vt:lpstr>
      <vt:lpstr>Visual Studio Way</vt:lpstr>
      <vt:lpstr>Visual Studio Std Output</vt:lpstr>
      <vt:lpstr>Visual Leak Detector</vt:lpstr>
      <vt:lpstr>VLD </vt:lpstr>
      <vt:lpstr>Boost Test Framework</vt:lpstr>
      <vt:lpstr>Valgrind</vt:lpstr>
      <vt:lpstr>Valgrind</vt:lpstr>
      <vt:lpstr>Usage</vt:lpstr>
      <vt:lpstr>Usage with  --leak-check=full</vt:lpstr>
      <vt:lpstr>?</vt:lpstr>
      <vt:lpstr>Quiz</vt:lpstr>
      <vt:lpstr>Системы конфигурирования</vt:lpstr>
      <vt:lpstr>Требования к системам конфигурирования</vt:lpstr>
      <vt:lpstr>Примеры конфигурационных файлов</vt:lpstr>
      <vt:lpstr>Примеры конфигурационных файлов</vt:lpstr>
      <vt:lpstr>Системы журналирования</vt:lpstr>
      <vt:lpstr>Требования к системам журналирования</vt:lpstr>
      <vt:lpstr>Примеры работы</vt:lpstr>
      <vt:lpstr>Системы передачи информации между модулями</vt:lpstr>
      <vt:lpstr>Thread Safe Queue</vt:lpstr>
      <vt:lpstr>Thread Safe Queue Variants</vt:lpstr>
      <vt:lpstr>Thread Safe Queue Example</vt:lpstr>
      <vt:lpstr>system_utilities</vt:lpstr>
      <vt:lpstr>system_utilities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 Craft: #7</dc:title>
  <dc:creator>Marozau;Lapata</dc:creator>
  <cp:lastModifiedBy>Lapata, Pavel</cp:lastModifiedBy>
  <cp:revision>523</cp:revision>
  <dcterms:created xsi:type="dcterms:W3CDTF">2013-10-30T13:22:18Z</dcterms:created>
  <dcterms:modified xsi:type="dcterms:W3CDTF">2014-04-16T12:19:32Z</dcterms:modified>
</cp:coreProperties>
</file>