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media/image17.jpg" ContentType="image/png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9"/>
  </p:notesMasterIdLst>
  <p:sldIdLst>
    <p:sldId id="258" r:id="rId2"/>
    <p:sldId id="262" r:id="rId3"/>
    <p:sldId id="296" r:id="rId4"/>
    <p:sldId id="298" r:id="rId5"/>
    <p:sldId id="302" r:id="rId6"/>
    <p:sldId id="303" r:id="rId7"/>
    <p:sldId id="308" r:id="rId8"/>
    <p:sldId id="312" r:id="rId9"/>
    <p:sldId id="315" r:id="rId10"/>
    <p:sldId id="317" r:id="rId11"/>
    <p:sldId id="319" r:id="rId12"/>
    <p:sldId id="266" r:id="rId13"/>
    <p:sldId id="321" r:id="rId14"/>
    <p:sldId id="322" r:id="rId15"/>
    <p:sldId id="323" r:id="rId16"/>
    <p:sldId id="324" r:id="rId17"/>
    <p:sldId id="327" r:id="rId18"/>
    <p:sldId id="329" r:id="rId19"/>
    <p:sldId id="330" r:id="rId20"/>
    <p:sldId id="331" r:id="rId21"/>
    <p:sldId id="333" r:id="rId22"/>
    <p:sldId id="335" r:id="rId23"/>
    <p:sldId id="336" r:id="rId24"/>
    <p:sldId id="339" r:id="rId25"/>
    <p:sldId id="341" r:id="rId26"/>
    <p:sldId id="344" r:id="rId27"/>
    <p:sldId id="346" r:id="rId28"/>
    <p:sldId id="347" r:id="rId29"/>
    <p:sldId id="348" r:id="rId30"/>
    <p:sldId id="350" r:id="rId31"/>
    <p:sldId id="273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3" r:id="rId43"/>
    <p:sldId id="364" r:id="rId44"/>
    <p:sldId id="365" r:id="rId45"/>
    <p:sldId id="366" r:id="rId46"/>
    <p:sldId id="367" r:id="rId47"/>
    <p:sldId id="369" r:id="rId48"/>
    <p:sldId id="371" r:id="rId49"/>
    <p:sldId id="372" r:id="rId50"/>
    <p:sldId id="373" r:id="rId51"/>
    <p:sldId id="374" r:id="rId52"/>
    <p:sldId id="290" r:id="rId53"/>
    <p:sldId id="376" r:id="rId54"/>
    <p:sldId id="377" r:id="rId55"/>
    <p:sldId id="378" r:id="rId56"/>
    <p:sldId id="379" r:id="rId57"/>
    <p:sldId id="380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91" r:id="rId66"/>
    <p:sldId id="393" r:id="rId67"/>
    <p:sldId id="394" r:id="rId68"/>
    <p:sldId id="395" r:id="rId69"/>
    <p:sldId id="396" r:id="rId70"/>
    <p:sldId id="397" r:id="rId71"/>
    <p:sldId id="398" r:id="rId72"/>
    <p:sldId id="401" r:id="rId73"/>
    <p:sldId id="270" r:id="rId74"/>
    <p:sldId id="405" r:id="rId75"/>
    <p:sldId id="288" r:id="rId76"/>
    <p:sldId id="407" r:id="rId77"/>
    <p:sldId id="289" r:id="rId78"/>
  </p:sldIdLst>
  <p:sldSz cx="9144000" cy="6858000" type="screen4x3"/>
  <p:notesSz cx="6858000" cy="9144000"/>
  <p:embeddedFontLst>
    <p:embeddedFont>
      <p:font typeface="Open Sans Semibold" panose="020B0706030804020204" pitchFamily="34" charset="0"/>
      <p:bold r:id="rId80"/>
      <p:boldItalic r:id="rId81"/>
    </p:embeddedFont>
    <p:embeddedFont>
      <p:font typeface="Open Sans" panose="020B0606030504020204" pitchFamily="34" charset="0"/>
      <p:regular r:id="rId82"/>
      <p:bold r:id="rId83"/>
      <p:italic r:id="rId84"/>
      <p:boldItalic r:id="rId85"/>
    </p:embeddedFon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Yanone Kaffeesatz" panose="02000000000000000000" pitchFamily="2" charset="0"/>
      <p:regular r:id="rId90"/>
      <p:bold r:id="rId91"/>
    </p:embeddedFont>
    <p:embeddedFont>
      <p:font typeface="Wingdings 3" panose="05040102010807070707" pitchFamily="18" charset="2"/>
      <p:regular r:id="rId92"/>
    </p:embeddedFont>
    <p:embeddedFont>
      <p:font typeface="Consolas" panose="020B0609020204030204" pitchFamily="49" charset="0"/>
      <p:regular r:id="rId93"/>
      <p:bold r:id="rId94"/>
      <p:italic r:id="rId95"/>
      <p:boldItalic r:id="rId96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E200"/>
    <a:srgbClr val="F0DB4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87" autoAdjust="0"/>
  </p:normalViewPr>
  <p:slideViewPr>
    <p:cSldViewPr>
      <p:cViewPr>
        <p:scale>
          <a:sx n="66" d="100"/>
          <a:sy n="66" d="100"/>
        </p:scale>
        <p:origin x="-2934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font" Target="fonts/font14.fntdata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EB6A-9B30-4C23-BD60-283C97F90CE2}" type="datetimeFigureOut">
              <a:rPr lang="fr-FR" smtClean="0"/>
              <a:t>20/04/2015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2507-552E-4661-8B45-59308064B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2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 smtClean="0"/>
              <a:t>5’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Pour illustrer</a:t>
            </a:r>
            <a:r>
              <a:rPr lang="fr-FR" baseline="0" dirty="0" smtClean="0"/>
              <a:t> les différentes améliorations de ES6, j’ai simplifié un cas réel.</a:t>
            </a:r>
          </a:p>
          <a:p>
            <a:pPr lvl="0"/>
            <a:r>
              <a:rPr lang="fr-FR" i="1" dirty="0" smtClean="0"/>
              <a:t>Pilot </a:t>
            </a:r>
            <a:r>
              <a:rPr lang="fr-FR" dirty="0" smtClean="0"/>
              <a:t>est un ordonnanceur de tâches.</a:t>
            </a:r>
          </a:p>
          <a:p>
            <a:pPr lvl="0"/>
            <a:r>
              <a:rPr lang="fr-FR" dirty="0" smtClean="0"/>
              <a:t>Il sert à lancer des tâches d’analyse de données en </a:t>
            </a:r>
            <a:r>
              <a:rPr lang="fr-FR" dirty="0" err="1" smtClean="0"/>
              <a:t>spark</a:t>
            </a:r>
            <a:r>
              <a:rPr lang="fr-FR" dirty="0" smtClean="0"/>
              <a:t> sur un cluster, à faire le </a:t>
            </a:r>
            <a:r>
              <a:rPr lang="fr-FR" dirty="0" err="1" smtClean="0"/>
              <a:t>reporting</a:t>
            </a:r>
            <a:r>
              <a:rPr lang="fr-FR" dirty="0" smtClean="0"/>
              <a:t> (avancement,</a:t>
            </a:r>
            <a:r>
              <a:rPr lang="fr-FR" baseline="0" dirty="0" smtClean="0"/>
              <a:t> résultat final) et à assurer le passage de résultats intermédiaire d’une tâche à l’autre.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Pour cette présentation, j’ai créé un job simple qui récupère environ 10 000 citations du site ChuckNorrisFacts.fr, et sélectionne la plus populaire.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i="1" baseline="0" dirty="0" smtClean="0"/>
              <a:t>Pilot</a:t>
            </a:r>
            <a:r>
              <a:rPr lang="fr-FR" baseline="0" dirty="0" smtClean="0"/>
              <a:t> se compose de 2 classes de base :</a:t>
            </a:r>
          </a:p>
          <a:p>
            <a:pPr lvl="0"/>
            <a:r>
              <a:rPr lang="fr-FR" i="1" baseline="0" dirty="0" err="1" smtClean="0"/>
              <a:t>Task</a:t>
            </a:r>
            <a:r>
              <a:rPr lang="fr-FR" baseline="0" dirty="0" smtClean="0"/>
              <a:t> est la classe abstraite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exécuter la tâche, avec un callback lorsque le traitement est terminé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attribut </a:t>
            </a:r>
            <a:r>
              <a:rPr lang="fr-FR" i="1" baseline="0" dirty="0" err="1" smtClean="0"/>
              <a:t>next</a:t>
            </a:r>
            <a:r>
              <a:rPr lang="fr-FR" baseline="0" dirty="0" smtClean="0"/>
              <a:t>, qui pointe sur l’étape suivante, automatiquement appelée à la fin du traitement par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()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automatiquement rempli lorsque le traitement démarre et se termine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Une 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implémenter, qui contient le traitement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i="1" baseline="0" dirty="0" err="1" smtClean="0"/>
              <a:t>Parallel</a:t>
            </a:r>
            <a:r>
              <a:rPr lang="fr-FR" baseline="0" dirty="0" smtClean="0"/>
              <a:t> est une tâche dont l’implémentation est de lancer simultanément plusieurs sous-tâches (attribut </a:t>
            </a:r>
            <a:r>
              <a:rPr lang="fr-FR" i="1" baseline="0" dirty="0" err="1" smtClean="0"/>
              <a:t>tasks</a:t>
            </a:r>
            <a:r>
              <a:rPr lang="fr-FR" baseline="0" dirty="0" smtClean="0"/>
              <a:t>) et de regrouper leurs résultat (attribut </a:t>
            </a:r>
            <a:r>
              <a:rPr lang="fr-FR" i="1" baseline="0" dirty="0" err="1" smtClean="0"/>
              <a:t>field</a:t>
            </a:r>
            <a:r>
              <a:rPr lang="fr-FR" baseline="0" dirty="0" smtClean="0"/>
              <a:t>) avant de le passer à la tâche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J’ai réalisé deux classes filles : 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Crawler</a:t>
            </a:r>
            <a:r>
              <a:rPr lang="fr-FR" baseline="0" dirty="0" smtClean="0"/>
              <a:t> fait une requête GET sur l’API du site, pour récupérer une page de citation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err="1" smtClean="0"/>
              <a:t>Sorter</a:t>
            </a:r>
            <a:r>
              <a:rPr lang="fr-FR" baseline="0" dirty="0" smtClean="0"/>
              <a:t> sélectionne la citation la plus populaire dans un tableau de citations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job consistera a lancer plusieurs couple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en parallèle, et d’appliquer un ultime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à la fin.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Parallel</a:t>
            </a:r>
            <a:r>
              <a:rPr lang="fr-FR" baseline="0" dirty="0" smtClean="0"/>
              <a:t> ((Crawler 1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(Crawler 2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…) &gt; </a:t>
            </a:r>
            <a:r>
              <a:rPr lang="fr-FR" baseline="0" dirty="0" err="1" smtClean="0"/>
              <a:t>Sorter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 smtClean="0"/>
              <a:t>5’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Pour illustrer</a:t>
            </a:r>
            <a:r>
              <a:rPr lang="fr-FR" baseline="0" dirty="0" smtClean="0"/>
              <a:t> les différentes améliorations de ES6, j’ai simplifié un cas réel.</a:t>
            </a:r>
          </a:p>
          <a:p>
            <a:pPr lvl="0"/>
            <a:r>
              <a:rPr lang="fr-FR" i="1" dirty="0" smtClean="0"/>
              <a:t>Pilot </a:t>
            </a:r>
            <a:r>
              <a:rPr lang="fr-FR" dirty="0" smtClean="0"/>
              <a:t>est un ordonnanceur de tâches.</a:t>
            </a:r>
          </a:p>
          <a:p>
            <a:pPr lvl="0"/>
            <a:r>
              <a:rPr lang="fr-FR" dirty="0" smtClean="0"/>
              <a:t>Il sert à lancer des tâches d’analyse de données en </a:t>
            </a:r>
            <a:r>
              <a:rPr lang="fr-FR" dirty="0" err="1" smtClean="0"/>
              <a:t>spark</a:t>
            </a:r>
            <a:r>
              <a:rPr lang="fr-FR" dirty="0" smtClean="0"/>
              <a:t> sur un cluster, à faire le </a:t>
            </a:r>
            <a:r>
              <a:rPr lang="fr-FR" dirty="0" err="1" smtClean="0"/>
              <a:t>reporting</a:t>
            </a:r>
            <a:r>
              <a:rPr lang="fr-FR" dirty="0" smtClean="0"/>
              <a:t> (avancement,</a:t>
            </a:r>
            <a:r>
              <a:rPr lang="fr-FR" baseline="0" dirty="0" smtClean="0"/>
              <a:t> résultat final) et à assurer le passage de résultats intermédiaire d’une tâche à l’autre.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Pour cette présentation, j’ai créé un job simple qui récupère environ 10 000 citations du site ChuckNorrisFacts.fr, et sélectionne la plus populaire.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i="1" baseline="0" dirty="0" smtClean="0"/>
              <a:t>Pilot</a:t>
            </a:r>
            <a:r>
              <a:rPr lang="fr-FR" baseline="0" dirty="0" smtClean="0"/>
              <a:t> se compose de 2 classes de base :</a:t>
            </a:r>
          </a:p>
          <a:p>
            <a:pPr lvl="0"/>
            <a:r>
              <a:rPr lang="fr-FR" i="1" baseline="0" dirty="0" err="1" smtClean="0"/>
              <a:t>Task</a:t>
            </a:r>
            <a:r>
              <a:rPr lang="fr-FR" baseline="0" dirty="0" smtClean="0"/>
              <a:t> est la classe abstraite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exécuter la tâche, avec un callback lorsque le traitement est terminé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attribut </a:t>
            </a:r>
            <a:r>
              <a:rPr lang="fr-FR" i="1" baseline="0" dirty="0" err="1" smtClean="0"/>
              <a:t>next</a:t>
            </a:r>
            <a:r>
              <a:rPr lang="fr-FR" baseline="0" dirty="0" smtClean="0"/>
              <a:t>, qui pointe sur l’étape suivante, automatiquement appelée à la fin du traitement par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()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automatiquement rempli lorsque le traitement démarre et se termine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Une 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implémenter, qui contient le traitement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i="1" baseline="0" dirty="0" err="1" smtClean="0"/>
              <a:t>Parallel</a:t>
            </a:r>
            <a:r>
              <a:rPr lang="fr-FR" baseline="0" dirty="0" smtClean="0"/>
              <a:t> est une tâche dont l’implémentation est de lancer simultanément plusieurs sous-tâches (attribut </a:t>
            </a:r>
            <a:r>
              <a:rPr lang="fr-FR" i="1" baseline="0" dirty="0" err="1" smtClean="0"/>
              <a:t>tasks</a:t>
            </a:r>
            <a:r>
              <a:rPr lang="fr-FR" baseline="0" dirty="0" smtClean="0"/>
              <a:t>) et de regrouper leurs résultat (attribut </a:t>
            </a:r>
            <a:r>
              <a:rPr lang="fr-FR" i="1" baseline="0" dirty="0" err="1" smtClean="0"/>
              <a:t>field</a:t>
            </a:r>
            <a:r>
              <a:rPr lang="fr-FR" baseline="0" dirty="0" smtClean="0"/>
              <a:t>) avant de le passer à la tâche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J’ai réalisé deux classes filles : 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Crawler</a:t>
            </a:r>
            <a:r>
              <a:rPr lang="fr-FR" baseline="0" dirty="0" smtClean="0"/>
              <a:t> fait une requête GET sur l’API du site, pour récupérer une page de citation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err="1" smtClean="0"/>
              <a:t>Sorter</a:t>
            </a:r>
            <a:r>
              <a:rPr lang="fr-FR" baseline="0" dirty="0" smtClean="0"/>
              <a:t> sélectionne la citation la plus populaire dans un tableau de citations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job consistera a lancer plusieurs couple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en parallèle, et d’appliquer un ultime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à la fin.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Parallel</a:t>
            </a:r>
            <a:r>
              <a:rPr lang="fr-FR" baseline="0" dirty="0" smtClean="0"/>
              <a:t> ((Crawler 1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(Crawler 2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…) &gt; </a:t>
            </a:r>
            <a:r>
              <a:rPr lang="fr-FR" baseline="0" dirty="0" err="1" smtClean="0"/>
              <a:t>Sorter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12’ passées</a:t>
            </a:r>
          </a:p>
          <a:p>
            <a:endParaRPr lang="fr-FR" dirty="0" smtClean="0"/>
          </a:p>
          <a:p>
            <a:r>
              <a:rPr lang="fr-FR" dirty="0" smtClean="0"/>
              <a:t>En écrivant les classes </a:t>
            </a:r>
            <a:r>
              <a:rPr lang="fr-FR" i="1" dirty="0" err="1" smtClean="0"/>
              <a:t>Task</a:t>
            </a:r>
            <a:r>
              <a:rPr lang="fr-FR" dirty="0" smtClean="0"/>
              <a:t> et </a:t>
            </a:r>
            <a:r>
              <a:rPr lang="fr-FR" i="1" dirty="0" err="1" smtClean="0"/>
              <a:t>Parallel</a:t>
            </a:r>
            <a:r>
              <a:rPr lang="fr-FR" dirty="0" smtClean="0"/>
              <a:t>, nous allons voir les mécanismes qui manquaient encore cruellement à JavaScript. Avec</a:t>
            </a:r>
            <a:r>
              <a:rPr lang="fr-FR" baseline="0" dirty="0" smtClean="0"/>
              <a:t> ES6, </a:t>
            </a:r>
            <a:r>
              <a:rPr lang="fr-FR" dirty="0" smtClean="0"/>
              <a:t>il se hisse enfin </a:t>
            </a:r>
            <a:r>
              <a:rPr lang="fr-FR" baseline="0" dirty="0" smtClean="0"/>
              <a:t>à la hauteur des autres langages modernes !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77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Commençons</a:t>
            </a:r>
            <a:r>
              <a:rPr lang="fr-FR" baseline="0" dirty="0" smtClean="0"/>
              <a:t> par l’écriture de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dans un fichier </a:t>
            </a:r>
            <a:r>
              <a:rPr lang="fr-FR" i="1" baseline="0" dirty="0" smtClean="0"/>
              <a:t>task.js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nouvelle syntaxe pour les classe permet d’isoler le code du constructeur, de déclarer des méthodes de classe et d’instance (notez l’absence du mot clé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), et même des getter et setter.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Un getter s’utilise comme un attribut en lecture seul, un setter comme un attribut en écriture seule.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aura besoin d’un constructeur avec le nom de la tâche et son éventuelle tâche suivante.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surcharge la méthode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et on créera une méthode de classe </a:t>
            </a:r>
            <a:r>
              <a:rPr lang="fr-FR" i="1" baseline="0" dirty="0" smtClean="0"/>
              <a:t>display() </a:t>
            </a:r>
            <a:r>
              <a:rPr lang="fr-FR" baseline="0" dirty="0" smtClean="0"/>
              <a:t>pour afficher la tâche et ses suivantes.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getter </a:t>
            </a:r>
            <a:r>
              <a:rPr lang="fr-FR" i="1" baseline="0" dirty="0" smtClean="0"/>
              <a:t>duration</a:t>
            </a:r>
            <a:r>
              <a:rPr lang="fr-FR" baseline="0" dirty="0" smtClean="0"/>
              <a:t> permet de calculer la durée à partir 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si la tâche à été démarrée avec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est impossible de nommer une méthode </a:t>
            </a:r>
            <a:r>
              <a:rPr lang="fr-FR" i="1" baseline="0" dirty="0" err="1" smtClean="0"/>
              <a:t>constructor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déclaration des méthodes utilisent une syntaxe abrégée, comme on le verra dans les littéraux objets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les méthodes à échelle de classe on ne peut pas utiliser </a:t>
            </a:r>
            <a:r>
              <a:rPr lang="fr-FR" i="1" baseline="0" dirty="0" err="1" smtClean="0"/>
              <a:t>this</a:t>
            </a:r>
            <a:endParaRPr lang="fr-FR" i="0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Aucun contrôle de la visibilité : tout est public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ne s’agit que de sucre syntaxique : la classe </a:t>
            </a:r>
            <a:r>
              <a:rPr lang="fr-FR" i="1" baseline="0" dirty="0" err="1" smtClean="0"/>
              <a:t>Task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toujours une fonction dont on a enrichi le prototype.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fourniture de ces mots clé rend la chose aisée, standardise l’opération, et l’implémentation sera libre d’évoluer à l’avenir.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Commençons</a:t>
            </a:r>
            <a:r>
              <a:rPr lang="fr-FR" baseline="0" dirty="0" smtClean="0"/>
              <a:t> par l’écriture de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dans un fichier </a:t>
            </a:r>
            <a:r>
              <a:rPr lang="fr-FR" i="1" baseline="0" dirty="0" smtClean="0"/>
              <a:t>task.js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nouvelle syntaxe pour les classe permet d’isoler le code du constructeur, de déclarer des méthodes de classe et d’instance (notez l’absence du mot clé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), et même des getter et setter.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Un getter s’utilise comme un attribut en lecture seul, un setter comme un attribut en écriture seule.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aura besoin d’un constructeur avec le nom de la tâche et son éventuelle tâche suivante.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surcharge la méthode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et on créera une méthode de classe </a:t>
            </a:r>
            <a:r>
              <a:rPr lang="fr-FR" i="1" baseline="0" dirty="0" smtClean="0"/>
              <a:t>display() </a:t>
            </a:r>
            <a:r>
              <a:rPr lang="fr-FR" baseline="0" dirty="0" smtClean="0"/>
              <a:t>pour afficher la tâche et ses suivantes.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getter </a:t>
            </a:r>
            <a:r>
              <a:rPr lang="fr-FR" i="1" baseline="0" dirty="0" smtClean="0"/>
              <a:t>duration</a:t>
            </a:r>
            <a:r>
              <a:rPr lang="fr-FR" baseline="0" dirty="0" smtClean="0"/>
              <a:t> permet de calculer la durée à partir 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si la tâche à été démarrée avec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est impossible de nommer une méthode </a:t>
            </a:r>
            <a:r>
              <a:rPr lang="fr-FR" i="1" baseline="0" dirty="0" err="1" smtClean="0"/>
              <a:t>constructor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déclaration des méthodes utilisent une syntaxe abrégée, comme on le verra dans les littéraux objets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les méthodes à échelle de classe on ne peut pas utiliser </a:t>
            </a:r>
            <a:r>
              <a:rPr lang="fr-FR" i="1" baseline="0" dirty="0" err="1" smtClean="0"/>
              <a:t>this</a:t>
            </a:r>
            <a:endParaRPr lang="fr-FR" i="0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Aucun contrôle de la visibilité : tout est public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ne s’agit que de sucre syntaxique : la classe </a:t>
            </a:r>
            <a:r>
              <a:rPr lang="fr-FR" i="1" baseline="0" dirty="0" err="1" smtClean="0"/>
              <a:t>Task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toujours une fonction dont on a enrichi le prototype.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fourniture de ces mots clé rend la chose aisée, standardise l’opération, et l’implémentation sera libre d’évoluer à l’avenir.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Commençons</a:t>
            </a:r>
            <a:r>
              <a:rPr lang="fr-FR" baseline="0" dirty="0" smtClean="0"/>
              <a:t> par l’écriture de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dans un fichier </a:t>
            </a:r>
            <a:r>
              <a:rPr lang="fr-FR" i="1" baseline="0" dirty="0" smtClean="0"/>
              <a:t>task.js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nouvelle syntaxe pour les classe permet d’isoler le code du constructeur, de déclarer des méthodes de classe et d’instance (notez l’absence du mot clé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), et même des getter et setter.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Un getter s’utilise comme un attribut en lecture seul, un setter comme un attribut en écriture seule.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aura besoin d’un constructeur avec le nom de la tâche et son éventuelle tâche suivante.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surcharge la méthode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et on créera une méthode de classe </a:t>
            </a:r>
            <a:r>
              <a:rPr lang="fr-FR" i="1" baseline="0" dirty="0" smtClean="0"/>
              <a:t>display() </a:t>
            </a:r>
            <a:r>
              <a:rPr lang="fr-FR" baseline="0" dirty="0" smtClean="0"/>
              <a:t>pour afficher la tâche et ses suivantes.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getter </a:t>
            </a:r>
            <a:r>
              <a:rPr lang="fr-FR" i="1" baseline="0" dirty="0" smtClean="0"/>
              <a:t>duration</a:t>
            </a:r>
            <a:r>
              <a:rPr lang="fr-FR" baseline="0" dirty="0" smtClean="0"/>
              <a:t> permet de calculer la durée à partir 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si la tâche à été démarrée avec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est impossible de nommer une méthode </a:t>
            </a:r>
            <a:r>
              <a:rPr lang="fr-FR" i="1" baseline="0" dirty="0" err="1" smtClean="0"/>
              <a:t>constructor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déclaration des méthodes utilisent une syntaxe abrégée, comme on le verra dans les littéraux objets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les méthodes à échelle de classe on ne peut pas utiliser </a:t>
            </a:r>
            <a:r>
              <a:rPr lang="fr-FR" i="1" baseline="0" dirty="0" err="1" smtClean="0"/>
              <a:t>this</a:t>
            </a:r>
            <a:endParaRPr lang="fr-FR" i="0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Aucun contrôle de la visibilité : tout est public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ne s’agit que de sucre syntaxique : la classe </a:t>
            </a:r>
            <a:r>
              <a:rPr lang="fr-FR" i="1" baseline="0" dirty="0" err="1" smtClean="0"/>
              <a:t>Task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toujours une fonction dont on a enrichi le prototype.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fourniture de ces mots clé rend la chose aisée, standardise l’opération, et l’implémentation sera libre d’évoluer à l’avenir.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Commençons</a:t>
            </a:r>
            <a:r>
              <a:rPr lang="fr-FR" baseline="0" dirty="0" smtClean="0"/>
              <a:t> par l’écriture de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dans un fichier </a:t>
            </a:r>
            <a:r>
              <a:rPr lang="fr-FR" i="1" baseline="0" dirty="0" smtClean="0"/>
              <a:t>task.js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nouvelle syntaxe pour les classe permet d’isoler le code du constructeur, de déclarer des méthodes de classe et d’instance (notez l’absence du mot clé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), et même des getter et setter.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Un getter s’utilise comme un attribut en lecture seul, un setter comme un attribut en écriture seule.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aura besoin d’un constructeur avec le nom de la tâche et son éventuelle tâche suivante.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surcharge la méthode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et on créera une méthode de classe </a:t>
            </a:r>
            <a:r>
              <a:rPr lang="fr-FR" i="1" baseline="0" dirty="0" smtClean="0"/>
              <a:t>display() </a:t>
            </a:r>
            <a:r>
              <a:rPr lang="fr-FR" baseline="0" dirty="0" smtClean="0"/>
              <a:t>pour afficher la tâche et ses suivantes.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getter </a:t>
            </a:r>
            <a:r>
              <a:rPr lang="fr-FR" i="1" baseline="0" dirty="0" smtClean="0"/>
              <a:t>duration</a:t>
            </a:r>
            <a:r>
              <a:rPr lang="fr-FR" baseline="0" dirty="0" smtClean="0"/>
              <a:t> permet de calculer la durée à partir 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si la tâche à été démarrée avec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est impossible de nommer une méthode </a:t>
            </a:r>
            <a:r>
              <a:rPr lang="fr-FR" i="1" baseline="0" dirty="0" err="1" smtClean="0"/>
              <a:t>constructor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déclaration des méthodes utilisent une syntaxe abrégée, comme on le verra dans les littéraux objets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les méthodes à échelle de classe on ne peut pas utiliser </a:t>
            </a:r>
            <a:r>
              <a:rPr lang="fr-FR" i="1" baseline="0" dirty="0" err="1" smtClean="0"/>
              <a:t>this</a:t>
            </a:r>
            <a:endParaRPr lang="fr-FR" i="0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Aucun contrôle de la visibilité : tout est public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ne s’agit que de sucre syntaxique : la classe </a:t>
            </a:r>
            <a:r>
              <a:rPr lang="fr-FR" i="1" baseline="0" dirty="0" err="1" smtClean="0"/>
              <a:t>Task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toujours une fonction dont on a enrichi le prototype.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fourniture de ces mots clé rend la chose aisée, standardise l’opération, et l’implémentation sera libre d’évoluer à l’avenir.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Commençons</a:t>
            </a:r>
            <a:r>
              <a:rPr lang="fr-FR" baseline="0" dirty="0" smtClean="0"/>
              <a:t> par l’écriture de la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dans un fichier </a:t>
            </a:r>
            <a:r>
              <a:rPr lang="fr-FR" i="1" baseline="0" dirty="0" smtClean="0"/>
              <a:t>task.js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nouvelle syntaxe pour les classe permet d’isoler le code du constructeur, de déclarer des méthodes de classe et d’instance (notez l’absence du mot clé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), et même des getter et setter.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Un getter s’utilise comme un attribut en lecture seul, un setter comme un attribut en écriture seule.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aura besoin d’un constructeur avec le nom de la tâche et son éventuelle tâche suivante.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On surcharge la méthode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et on créera une méthode de classe </a:t>
            </a:r>
            <a:r>
              <a:rPr lang="fr-FR" i="1" baseline="0" dirty="0" smtClean="0"/>
              <a:t>display() </a:t>
            </a:r>
            <a:r>
              <a:rPr lang="fr-FR" baseline="0" dirty="0" smtClean="0"/>
              <a:t>pour afficher la tâche et ses suivantes.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getter </a:t>
            </a:r>
            <a:r>
              <a:rPr lang="fr-FR" i="1" baseline="0" dirty="0" smtClean="0"/>
              <a:t>duration</a:t>
            </a:r>
            <a:r>
              <a:rPr lang="fr-FR" baseline="0" dirty="0" smtClean="0"/>
              <a:t> permet de calculer la durée à partir 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si la tâche à été démarrée avec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est impossible de nommer une méthode </a:t>
            </a:r>
            <a:r>
              <a:rPr lang="fr-FR" i="1" baseline="0" dirty="0" err="1" smtClean="0"/>
              <a:t>constructor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déclaration des méthodes utilisent une syntaxe abrégée, comme on le verra dans les littéraux objets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les méthodes à échelle de classe on ne peut pas utiliser </a:t>
            </a:r>
            <a:r>
              <a:rPr lang="fr-FR" i="1" baseline="0" dirty="0" err="1" smtClean="0"/>
              <a:t>this</a:t>
            </a:r>
            <a:endParaRPr lang="fr-FR" i="0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Aucun contrôle de la visibilité : tout est public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ne s’agit que de sucre syntaxique : la classe </a:t>
            </a:r>
            <a:r>
              <a:rPr lang="fr-FR" i="1" baseline="0" dirty="0" err="1" smtClean="0"/>
              <a:t>Task</a:t>
            </a:r>
            <a:r>
              <a:rPr lang="fr-FR" i="1" baseline="0" dirty="0" smtClean="0"/>
              <a:t> </a:t>
            </a:r>
            <a:r>
              <a:rPr lang="fr-FR" baseline="0" dirty="0" smtClean="0"/>
              <a:t>est toujours une fonction dont on a enrichi le prototype.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La fourniture de ces mots clé rend la chose aisée, standardise l’opération, et l’implémentation sera libre d’évoluer à l’avenir.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Voyons immédiatement l’implémentation de la méthode </a:t>
            </a:r>
            <a:r>
              <a:rPr lang="fr-FR" baseline="0" dirty="0" err="1" smtClean="0"/>
              <a:t>toString</a:t>
            </a:r>
            <a:r>
              <a:rPr lang="fr-FR" baseline="0" dirty="0" smtClean="0"/>
              <a:t>(), qui utilise l’interpolation des chaîne de caractères.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Du pur sucre syntaxique : en JS 1.8, on aurait simplement écrit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r>
              <a:rPr lang="fr-FR" sz="1200" dirty="0" err="1" smtClean="0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var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</a:t>
            </a:r>
            <a:r>
              <a:rPr lang="fr-FR" sz="1200" dirty="0" smtClean="0">
                <a:solidFill>
                  <a:schemeClr val="bg1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+ '</a:t>
            </a:r>
            <a:r>
              <a:rPr lang="fr-FR" sz="1200" dirty="0" smtClean="0">
                <a:solidFill>
                  <a:srgbClr val="ED9D13"/>
                </a:solidFill>
                <a:latin typeface="Consolas"/>
              </a:rPr>
              <a:t> – ' +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endParaRPr lang="fr-FR" sz="1200" baseline="0" dirty="0" smtClean="0">
              <a:solidFill>
                <a:srgbClr val="D0D0D0"/>
              </a:solidFill>
              <a:latin typeface="Consola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On peut mettre n’importe quel code (valide au moment de l’exécu</a:t>
            </a:r>
            <a:r>
              <a:rPr lang="fr-FR" sz="1200" baseline="0" dirty="0" smtClean="0">
                <a:solidFill>
                  <a:schemeClr val="tx1"/>
                </a:solidFill>
                <a:latin typeface="+mn-lt"/>
              </a:rPr>
              <a:t>tion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) à l’intérieur des </a:t>
            </a:r>
            <a:r>
              <a:rPr lang="fr-FR" sz="1200" i="1" baseline="0" dirty="0" err="1" smtClean="0">
                <a:solidFill>
                  <a:srgbClr val="D0D0D0"/>
                </a:solidFill>
                <a:latin typeface="Consolas"/>
              </a:rPr>
              <a:t>placeholders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,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Voyons immédiatement l’implémentation de la méthode </a:t>
            </a:r>
            <a:r>
              <a:rPr lang="fr-FR" baseline="0" dirty="0" err="1" smtClean="0"/>
              <a:t>toString</a:t>
            </a:r>
            <a:r>
              <a:rPr lang="fr-FR" baseline="0" dirty="0" smtClean="0"/>
              <a:t>(), qui utilise l’interpolation des chaîne de caractères.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Du pur sucre syntaxique : en JS 1.8, on aurait simplement écrit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r>
              <a:rPr lang="fr-FR" sz="1200" dirty="0" err="1" smtClean="0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var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</a:t>
            </a:r>
            <a:r>
              <a:rPr lang="fr-FR" sz="1200" dirty="0" smtClean="0">
                <a:solidFill>
                  <a:schemeClr val="bg1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+ '</a:t>
            </a:r>
            <a:r>
              <a:rPr lang="fr-FR" sz="1200" dirty="0" smtClean="0">
                <a:solidFill>
                  <a:srgbClr val="ED9D13"/>
                </a:solidFill>
                <a:latin typeface="Consolas"/>
              </a:rPr>
              <a:t> – ' +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endParaRPr lang="fr-FR" sz="1200" baseline="0" dirty="0" smtClean="0">
              <a:solidFill>
                <a:srgbClr val="D0D0D0"/>
              </a:solidFill>
              <a:latin typeface="Consola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On peut mettre n’importe quel code (valide au moment de l’exécu</a:t>
            </a:r>
            <a:r>
              <a:rPr lang="fr-FR" sz="1200" baseline="0" dirty="0" smtClean="0">
                <a:solidFill>
                  <a:schemeClr val="tx1"/>
                </a:solidFill>
                <a:latin typeface="+mn-lt"/>
              </a:rPr>
              <a:t>tion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) à l’intérieur des </a:t>
            </a:r>
            <a:r>
              <a:rPr lang="fr-FR" sz="1200" i="1" baseline="0" dirty="0" err="1" smtClean="0">
                <a:solidFill>
                  <a:srgbClr val="D0D0D0"/>
                </a:solidFill>
                <a:latin typeface="Consolas"/>
              </a:rPr>
              <a:t>placeholders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,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</a:t>
            </a:r>
          </a:p>
          <a:p>
            <a:endParaRPr lang="fr-FR" dirty="0" smtClean="0"/>
          </a:p>
          <a:p>
            <a:r>
              <a:rPr lang="fr-FR" dirty="0" smtClean="0"/>
              <a:t>Questions à l’auditoire :</a:t>
            </a:r>
          </a:p>
          <a:p>
            <a:r>
              <a:rPr lang="fr-FR" dirty="0" smtClean="0"/>
              <a:t> -</a:t>
            </a:r>
            <a:r>
              <a:rPr lang="fr-FR" baseline="0" dirty="0" smtClean="0"/>
              <a:t> </a:t>
            </a:r>
            <a:r>
              <a:rPr lang="fr-FR" dirty="0" smtClean="0"/>
              <a:t>Combien de développeurs ?</a:t>
            </a:r>
          </a:p>
          <a:p>
            <a:r>
              <a:rPr lang="fr-FR" dirty="0" smtClean="0"/>
              <a:t> - Qui développent</a:t>
            </a:r>
            <a:r>
              <a:rPr lang="fr-FR" baseline="0" dirty="0" smtClean="0"/>
              <a:t> en JavaScript ?</a:t>
            </a:r>
          </a:p>
          <a:p>
            <a:r>
              <a:rPr lang="fr-FR" baseline="0" dirty="0" smtClean="0"/>
              <a:t> - Et qui en sont content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 ma part, je m’appelle Damien SIMONIN FEUGAS, et je travaille depuis plus de 8 ans chez </a:t>
            </a:r>
            <a:r>
              <a:rPr lang="fr-FR" baseline="0" dirty="0" err="1" smtClean="0"/>
              <a:t>Worldline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J’ai pu bosser avec de nombreux langages (Java, JavaScript, </a:t>
            </a:r>
            <a:r>
              <a:rPr lang="fr-FR" baseline="0" dirty="0" err="1" smtClean="0"/>
              <a:t>ActionScript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Dart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CoffeeScript</a:t>
            </a:r>
            <a:r>
              <a:rPr lang="fr-FR" baseline="0" dirty="0" smtClean="0"/>
              <a:t>, Scala), toujours dans un contexte Web (application riche ou serveur d’API).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Ne croyez pas que je soit un « </a:t>
            </a:r>
            <a:r>
              <a:rPr lang="fr-FR" baseline="0" dirty="0" err="1" smtClean="0"/>
              <a:t>fanboy</a:t>
            </a:r>
            <a:r>
              <a:rPr lang="fr-FR" baseline="0" dirty="0" smtClean="0"/>
              <a:t> » du JS : c’est néanmoins le langage que j’utilise le plus au quotidien, et il à acquis un statut incontournable dans l’écosystème Web.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C’est pourquoi il me semble important de vous apportez quelques clés pour comprendre son évolution, et pourquoi pas, vous donner envie de l’utiliser dans vos projets.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questions, n’hésitez pas à m’interrompre, plutôt que d’attendre la fin de la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Voyons immédiatement l’implémentation de la méthode </a:t>
            </a:r>
            <a:r>
              <a:rPr lang="fr-FR" baseline="0" dirty="0" err="1" smtClean="0"/>
              <a:t>toString</a:t>
            </a:r>
            <a:r>
              <a:rPr lang="fr-FR" baseline="0" dirty="0" smtClean="0"/>
              <a:t>(), qui utilise l’interpolation des chaîne de caractères.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Du pur sucre syntaxique : en JS 1.8, on aurait simplement écrit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r>
              <a:rPr lang="fr-FR" sz="1200" dirty="0" err="1" smtClean="0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var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</a:t>
            </a:r>
            <a:r>
              <a:rPr lang="fr-FR" sz="1200" dirty="0" smtClean="0">
                <a:solidFill>
                  <a:schemeClr val="bg1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+ '</a:t>
            </a:r>
            <a:r>
              <a:rPr lang="fr-FR" sz="1200" dirty="0" smtClean="0">
                <a:solidFill>
                  <a:srgbClr val="ED9D13"/>
                </a:solidFill>
                <a:latin typeface="Consolas"/>
              </a:rPr>
              <a:t> – ' +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endParaRPr lang="fr-FR" sz="1200" baseline="0" dirty="0" smtClean="0">
              <a:solidFill>
                <a:srgbClr val="D0D0D0"/>
              </a:solidFill>
              <a:latin typeface="Consola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On peut mettre n’importe quel code (valide au moment de l’exécu</a:t>
            </a:r>
            <a:r>
              <a:rPr lang="fr-FR" sz="1200" baseline="0" dirty="0" smtClean="0">
                <a:solidFill>
                  <a:schemeClr val="tx1"/>
                </a:solidFill>
                <a:latin typeface="+mn-lt"/>
              </a:rPr>
              <a:t>tion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) à l’intérieur des </a:t>
            </a:r>
            <a:r>
              <a:rPr lang="fr-FR" sz="1200" i="1" baseline="0" dirty="0" err="1" smtClean="0">
                <a:solidFill>
                  <a:srgbClr val="D0D0D0"/>
                </a:solidFill>
                <a:latin typeface="Consolas"/>
              </a:rPr>
              <a:t>placeholders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,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Voyons immédiatement l’implémentation de la méthode </a:t>
            </a:r>
            <a:r>
              <a:rPr lang="fr-FR" baseline="0" dirty="0" err="1" smtClean="0"/>
              <a:t>toString</a:t>
            </a:r>
            <a:r>
              <a:rPr lang="fr-FR" baseline="0" dirty="0" smtClean="0"/>
              <a:t>(), qui utilise l’interpolation des chaîne de caractères.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Du pur sucre syntaxique : en JS 1.8, on aurait simplement écrit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r>
              <a:rPr lang="fr-FR" sz="1200" dirty="0" err="1" smtClean="0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var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</a:t>
            </a:r>
            <a:r>
              <a:rPr lang="fr-FR" sz="1200" dirty="0" smtClean="0">
                <a:solidFill>
                  <a:schemeClr val="bg1"/>
                </a:solidFill>
                <a:latin typeface="Consolas"/>
              </a:rPr>
              <a:t>constructor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sz="12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 + '</a:t>
            </a:r>
            <a:r>
              <a:rPr lang="fr-FR" sz="1200" dirty="0" smtClean="0">
                <a:solidFill>
                  <a:srgbClr val="ED9D13"/>
                </a:solidFill>
                <a:latin typeface="Consolas"/>
              </a:rPr>
              <a:t> – ' + </a:t>
            </a:r>
            <a:r>
              <a:rPr lang="fr-FR" sz="1200" dirty="0" smtClean="0">
                <a:solidFill>
                  <a:srgbClr val="24909D"/>
                </a:solidFill>
                <a:latin typeface="Consolas"/>
              </a:rPr>
              <a:t>this</a:t>
            </a:r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.name;</a:t>
            </a:r>
          </a:p>
          <a:p>
            <a:r>
              <a:rPr lang="fr-FR" sz="1200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endParaRPr lang="fr-FR" sz="1200" baseline="0" dirty="0" smtClean="0">
              <a:solidFill>
                <a:srgbClr val="D0D0D0"/>
              </a:solidFill>
              <a:latin typeface="Consola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On peut mettre n’importe quel code (valide au moment de l’exécu</a:t>
            </a:r>
            <a:r>
              <a:rPr lang="fr-FR" sz="1200" baseline="0" dirty="0" smtClean="0">
                <a:solidFill>
                  <a:schemeClr val="tx1"/>
                </a:solidFill>
                <a:latin typeface="+mn-lt"/>
              </a:rPr>
              <a:t>tion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) à l’intérieur des </a:t>
            </a:r>
            <a:r>
              <a:rPr lang="fr-FR" sz="1200" i="1" baseline="0" dirty="0" err="1" smtClean="0">
                <a:solidFill>
                  <a:srgbClr val="D0D0D0"/>
                </a:solidFill>
                <a:latin typeface="Consolas"/>
              </a:rPr>
              <a:t>placeholders</a:t>
            </a:r>
            <a:r>
              <a:rPr lang="fr-FR" sz="1200" baseline="0" dirty="0" smtClean="0">
                <a:solidFill>
                  <a:srgbClr val="D0D0D0"/>
                </a:solidFill>
                <a:latin typeface="Consolas"/>
              </a:rPr>
              <a:t>, 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développeurs JS auront remarqués que dans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j’ai déclaré une variable, mais pas avec le mot-clé habituel (</a:t>
            </a:r>
            <a:r>
              <a:rPr lang="fr-FR" i="1" baseline="0" dirty="0" smtClean="0"/>
              <a:t>var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L’interpréteur JS pré-déclare toutes les variables déclarée dans une fonction au début de celle-ci, en leur affectant la valeur </a:t>
            </a:r>
            <a:r>
              <a:rPr lang="fr-FR" i="1" baseline="0" dirty="0" err="1" smtClean="0"/>
              <a:t>undefined</a:t>
            </a:r>
            <a:r>
              <a:rPr lang="fr-FR" i="0" baseline="0" dirty="0" smtClean="0"/>
              <a:t> : c</a:t>
            </a:r>
            <a:r>
              <a:rPr lang="fr-FR" baseline="0" dirty="0" smtClean="0"/>
              <a:t>’est le </a:t>
            </a:r>
            <a:r>
              <a:rPr lang="fr-FR" i="1" baseline="0" dirty="0" err="1" smtClean="0"/>
              <a:t>hoisting</a:t>
            </a:r>
            <a:r>
              <a:rPr lang="fr-FR" baseline="0" dirty="0" smtClean="0"/>
              <a:t> (http://blog.wax-o.com/2014/09/comment-le-hoisting-fonctionne-en-javascript-et-pourquoi/).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 mécanisme est à l’origine de nombreux bugs, et de styles de programmation bizarre.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Avec </a:t>
            </a:r>
            <a:r>
              <a:rPr lang="fr-FR" i="1" baseline="0" dirty="0" smtClean="0"/>
              <a:t>let</a:t>
            </a:r>
            <a:r>
              <a:rPr lang="fr-FR" baseline="0" dirty="0" smtClean="0"/>
              <a:t>, les variables sont limitée au bloc (boucle itérative, conditionnelle, bloc…), comme dans tous les autres langages 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Attention au masquage d’un identifiant par un autre (</a:t>
            </a:r>
            <a:r>
              <a:rPr lang="fr-FR" i="1" baseline="0" dirty="0" err="1" smtClean="0"/>
              <a:t>shadowing</a:t>
            </a:r>
            <a:r>
              <a:rPr lang="fr-FR" baseline="0" dirty="0" smtClean="0"/>
              <a:t>).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une constantes c’est la variable est immuable, pas la valeur.</a:t>
            </a:r>
            <a:br>
              <a:rPr lang="fr-FR" baseline="0" dirty="0" smtClean="0"/>
            </a:br>
            <a:r>
              <a:rPr lang="fr-FR" baseline="0" dirty="0" smtClean="0"/>
              <a:t>Si la valeur est un objet (un tableau par exemple), on peut toujours la modifier.</a:t>
            </a:r>
            <a:br>
              <a:rPr lang="fr-FR" baseline="0" dirty="0" smtClean="0"/>
            </a:br>
            <a:r>
              <a:rPr lang="fr-FR" baseline="0" dirty="0" smtClean="0"/>
              <a:t>L’interpréteur interdit seulement la </a:t>
            </a:r>
            <a:r>
              <a:rPr lang="fr-FR" baseline="0" dirty="0" err="1" smtClean="0"/>
              <a:t>ré-affectation</a:t>
            </a:r>
            <a:r>
              <a:rPr lang="fr-FR" baseline="0" dirty="0" smtClean="0"/>
              <a:t> de la variable.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développeurs JS auront remarqués que dans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j’ai déclaré une variable, mais pas avec le mot-clé habituel (</a:t>
            </a:r>
            <a:r>
              <a:rPr lang="fr-FR" i="1" baseline="0" dirty="0" smtClean="0"/>
              <a:t>var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L’interpréteur JS pré-déclare toutes les variables déclarée dans une fonction au début de celle-ci, en leur affectant la valeur </a:t>
            </a:r>
            <a:r>
              <a:rPr lang="fr-FR" i="1" baseline="0" dirty="0" err="1" smtClean="0"/>
              <a:t>undefined</a:t>
            </a:r>
            <a:r>
              <a:rPr lang="fr-FR" i="0" baseline="0" dirty="0" smtClean="0"/>
              <a:t> : c</a:t>
            </a:r>
            <a:r>
              <a:rPr lang="fr-FR" baseline="0" dirty="0" smtClean="0"/>
              <a:t>’est le </a:t>
            </a:r>
            <a:r>
              <a:rPr lang="fr-FR" i="1" baseline="0" dirty="0" err="1" smtClean="0"/>
              <a:t>hoisting</a:t>
            </a:r>
            <a:r>
              <a:rPr lang="fr-FR" baseline="0" dirty="0" smtClean="0"/>
              <a:t> (http://blog.wax-o.com/2014/09/comment-le-hoisting-fonctionne-en-javascript-et-pourquoi/).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 mécanisme est à l’origine de nombreux bugs, et de styles de programmation bizarre.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Avec </a:t>
            </a:r>
            <a:r>
              <a:rPr lang="fr-FR" i="1" baseline="0" dirty="0" smtClean="0"/>
              <a:t>let</a:t>
            </a:r>
            <a:r>
              <a:rPr lang="fr-FR" baseline="0" dirty="0" smtClean="0"/>
              <a:t>, les variables sont limitée au bloc (boucle itérative, conditionnelle, bloc…), comme dans tous les autres langages 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Attention au masquage d’un identifiant par un autre (</a:t>
            </a:r>
            <a:r>
              <a:rPr lang="fr-FR" i="1" baseline="0" dirty="0" err="1" smtClean="0"/>
              <a:t>shadowing</a:t>
            </a:r>
            <a:r>
              <a:rPr lang="fr-FR" baseline="0" dirty="0" smtClean="0"/>
              <a:t>).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une constantes c’est la variable est immuable, pas la valeur.</a:t>
            </a:r>
            <a:br>
              <a:rPr lang="fr-FR" baseline="0" dirty="0" smtClean="0"/>
            </a:br>
            <a:r>
              <a:rPr lang="fr-FR" baseline="0" dirty="0" smtClean="0"/>
              <a:t>Si la valeur est un objet (un tableau par exemple), on peut toujours la modifier.</a:t>
            </a:r>
            <a:br>
              <a:rPr lang="fr-FR" baseline="0" dirty="0" smtClean="0"/>
            </a:br>
            <a:r>
              <a:rPr lang="fr-FR" baseline="0" dirty="0" smtClean="0"/>
              <a:t>L’interpréteur interdit seulement la </a:t>
            </a:r>
            <a:r>
              <a:rPr lang="fr-FR" baseline="0" dirty="0" err="1" smtClean="0"/>
              <a:t>ré-affectation</a:t>
            </a:r>
            <a:r>
              <a:rPr lang="fr-FR" baseline="0" dirty="0" smtClean="0"/>
              <a:t> de la variable.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développeurs JS auront remarqués que dans </a:t>
            </a:r>
            <a:r>
              <a:rPr lang="fr-FR" i="1" baseline="0" dirty="0" err="1" smtClean="0"/>
              <a:t>toString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j’ai déclaré une variable, mais pas avec le mot-clé habituel (</a:t>
            </a:r>
            <a:r>
              <a:rPr lang="fr-FR" i="1" baseline="0" dirty="0" smtClean="0"/>
              <a:t>var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L’interpréteur JS pré-déclare toutes les variables déclarée dans une fonction au début de celle-ci, en leur affectant la valeur </a:t>
            </a:r>
            <a:r>
              <a:rPr lang="fr-FR" i="1" baseline="0" dirty="0" err="1" smtClean="0"/>
              <a:t>undefined</a:t>
            </a:r>
            <a:r>
              <a:rPr lang="fr-FR" i="0" baseline="0" dirty="0" smtClean="0"/>
              <a:t> : c</a:t>
            </a:r>
            <a:r>
              <a:rPr lang="fr-FR" baseline="0" dirty="0" smtClean="0"/>
              <a:t>’est le </a:t>
            </a:r>
            <a:r>
              <a:rPr lang="fr-FR" i="1" baseline="0" dirty="0" err="1" smtClean="0"/>
              <a:t>hoisting</a:t>
            </a:r>
            <a:r>
              <a:rPr lang="fr-FR" baseline="0" dirty="0" smtClean="0"/>
              <a:t> (http://blog.wax-o.com/2014/09/comment-le-hoisting-fonctionne-en-javascript-et-pourquoi/).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 mécanisme est à l’origine de nombreux bugs, et de styles de programmation bizarre.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Avec </a:t>
            </a:r>
            <a:r>
              <a:rPr lang="fr-FR" i="1" baseline="0" dirty="0" smtClean="0"/>
              <a:t>let</a:t>
            </a:r>
            <a:r>
              <a:rPr lang="fr-FR" baseline="0" dirty="0" smtClean="0"/>
              <a:t>, les variables sont limitée au bloc (boucle itérative, conditionnelle, bloc…), comme dans tous les autres langages 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Attention au masquage d’un identifiant par un autre (</a:t>
            </a:r>
            <a:r>
              <a:rPr lang="fr-FR" i="1" baseline="0" dirty="0" err="1" smtClean="0"/>
              <a:t>shadowing</a:t>
            </a:r>
            <a:r>
              <a:rPr lang="fr-FR" baseline="0" dirty="0" smtClean="0"/>
              <a:t>).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Dans une constantes c’est la variable est immuable, pas la valeur.</a:t>
            </a:r>
            <a:br>
              <a:rPr lang="fr-FR" baseline="0" dirty="0" smtClean="0"/>
            </a:br>
            <a:r>
              <a:rPr lang="fr-FR" baseline="0" dirty="0" smtClean="0"/>
              <a:t>Si la valeur est un objet (un tableau par exemple), on peut toujours la modifier.</a:t>
            </a:r>
            <a:br>
              <a:rPr lang="fr-FR" baseline="0" dirty="0" smtClean="0"/>
            </a:br>
            <a:r>
              <a:rPr lang="fr-FR" baseline="0" dirty="0" smtClean="0"/>
              <a:t>L’interpréteur interdit seulement la </a:t>
            </a:r>
            <a:r>
              <a:rPr lang="fr-FR" baseline="0" dirty="0" err="1" smtClean="0"/>
              <a:t>ré-affectation</a:t>
            </a:r>
            <a:r>
              <a:rPr lang="fr-FR" baseline="0" dirty="0" smtClean="0"/>
              <a:t> de la variable.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notre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nous allons créer la classe </a:t>
            </a:r>
            <a:r>
              <a:rPr lang="fr-FR" i="1" baseline="0" dirty="0" err="1" smtClean="0"/>
              <a:t>Parallel</a:t>
            </a:r>
            <a:r>
              <a:rPr lang="fr-FR" i="0" baseline="0" dirty="0" smtClean="0"/>
              <a:t> dans un fichier parallel.js dédié.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Comment indiquer en JS pur qu’un fichier utilise des symboles déclarés dans un autre ?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C’est impossible ! On peut soit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les balises &lt;script&gt; (balise HTML donc) &gt; scope global, ordre significatif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un loader comme </a:t>
            </a:r>
            <a:r>
              <a:rPr lang="fr-FR" baseline="0" dirty="0" err="1" smtClean="0"/>
              <a:t>RequireJS</a:t>
            </a:r>
            <a:r>
              <a:rPr lang="fr-FR" baseline="0" dirty="0" smtClean="0"/>
              <a:t> &gt; librairie tierce, non standard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 </a:t>
            </a:r>
            <a:r>
              <a:rPr lang="fr-FR" baseline="0" dirty="0" err="1" smtClean="0"/>
              <a:t>require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&gt;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seulement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ES6 apporte 5 nouveaux mot clés pour exporter (export, default) et importer (import,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, as).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chemins sont relatifs (sauf librairies tierces des </a:t>
            </a:r>
            <a:r>
              <a:rPr lang="fr-FR" baseline="0" dirty="0" err="1" smtClean="0"/>
              <a:t>node_modules</a:t>
            </a:r>
            <a:r>
              <a:rPr lang="fr-FR" baseline="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le symbole importé porte le même nom que le symbole exporté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peut exporter plusieurs symboles : des fonctions, des classes, des variables, des constantes.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n’y a pas d’obligation de faire une classe par fichier.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module est un bloc : ainsi les variables déclarées dans le module et non exportées sont </a:t>
            </a:r>
            <a:r>
              <a:rPr lang="fr-FR" i="1" baseline="0" dirty="0" smtClean="0"/>
              <a:t>de-facto</a:t>
            </a:r>
            <a:r>
              <a:rPr lang="fr-FR" baseline="0" dirty="0" smtClean="0"/>
              <a:t> privées.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variable globale d’un module reste privées également.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notre classe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, nous allons créer la classe </a:t>
            </a:r>
            <a:r>
              <a:rPr lang="fr-FR" i="1" baseline="0" dirty="0" err="1" smtClean="0"/>
              <a:t>Parallel</a:t>
            </a:r>
            <a:r>
              <a:rPr lang="fr-FR" i="0" baseline="0" dirty="0" smtClean="0"/>
              <a:t> dans un fichier parallel.js dédié.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Comment indiquer en JS pur qu’un fichier utilise des symboles déclarés dans un autre ?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C’est impossible ! On peut soit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les balises &lt;script&gt; (balise HTML donc) &gt; scope global, ordre significatif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un loader comme </a:t>
            </a:r>
            <a:r>
              <a:rPr lang="fr-FR" baseline="0" dirty="0" err="1" smtClean="0"/>
              <a:t>RequireJS</a:t>
            </a:r>
            <a:r>
              <a:rPr lang="fr-FR" baseline="0" dirty="0" smtClean="0"/>
              <a:t> &gt; librairie tierce, non standard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Utiliser le </a:t>
            </a:r>
            <a:r>
              <a:rPr lang="fr-FR" baseline="0" dirty="0" err="1" smtClean="0"/>
              <a:t>require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&gt;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seulement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ES6 apporte 5 nouveaux mot clés pour exporter (export, default) et importer (import,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, as).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chemins sont relatifs (sauf librairies tierces des </a:t>
            </a:r>
            <a:r>
              <a:rPr lang="fr-FR" baseline="0" dirty="0" err="1" smtClean="0"/>
              <a:t>node_modules</a:t>
            </a:r>
            <a:r>
              <a:rPr lang="fr-FR" baseline="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le symbole importé porte le même nom que le symbole exporté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On peut exporter plusieurs symboles : des fonctions, des classes, des variables, des constantes.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n’y a pas d’obligation de faire une classe par fichier.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module est un bloc : ainsi les variables déclarées dans le module et non exportées sont </a:t>
            </a:r>
            <a:r>
              <a:rPr lang="fr-FR" i="1" baseline="0" dirty="0" smtClean="0"/>
              <a:t>de-facto</a:t>
            </a:r>
            <a:r>
              <a:rPr lang="fr-FR" baseline="0" dirty="0" smtClean="0"/>
              <a:t> privées.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variable globale d’un module reste privées également.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importé 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dans le fichier </a:t>
            </a:r>
            <a:r>
              <a:rPr lang="fr-FR" i="1" baseline="0" dirty="0" smtClean="0"/>
              <a:t>parallel.js</a:t>
            </a:r>
            <a:r>
              <a:rPr lang="fr-FR" baseline="0" dirty="0" smtClean="0"/>
              <a:t>, nous pouvons déclarer </a:t>
            </a:r>
            <a:r>
              <a:rPr lang="fr-FR" i="1" baseline="0" dirty="0" err="1" smtClean="0"/>
              <a:t>Parallel</a:t>
            </a:r>
            <a:r>
              <a:rPr lang="fr-FR" baseline="0" dirty="0" smtClean="0"/>
              <a:t> qui étend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 ne peut pas utiliser </a:t>
            </a:r>
            <a:r>
              <a:rPr lang="fr-FR" i="1" baseline="0" dirty="0" err="1" smtClean="0"/>
              <a:t>this</a:t>
            </a:r>
            <a:r>
              <a:rPr lang="fr-FR" baseline="0" dirty="0" smtClean="0"/>
              <a:t> dans le constructeur avant d’avoir invoqué le constructeur hérité.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Héritage simple, sans notion d’interface ou de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.  </a:t>
            </a:r>
            <a:br>
              <a:rPr lang="fr-FR" baseline="0" dirty="0" smtClean="0"/>
            </a:br>
            <a:r>
              <a:rPr lang="fr-FR" baseline="0" dirty="0" smtClean="0"/>
              <a:t>Il est possible de combiner à la main différents prototype au moment de l’héritage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une volonté du groupe de travail d’introduire les concepts petit à petit, pour laisser le temps aux VM de les implémenter (voir la réponse de </a:t>
            </a:r>
            <a:r>
              <a:rPr lang="fr-FR" b="0" dirty="0" err="1" smtClean="0"/>
              <a:t>Rauschmayer</a:t>
            </a:r>
            <a:r>
              <a:rPr lang="fr-FR" b="0" dirty="0" smtClean="0"/>
              <a:t> à ce sujet : </a:t>
            </a:r>
            <a:r>
              <a:rPr lang="fr-FR" baseline="0" dirty="0" smtClean="0"/>
              <a:t>https://mail.mozilla.org/pipermail/es-discuss/2013-June/031608.html)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importé 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dans le fichier </a:t>
            </a:r>
            <a:r>
              <a:rPr lang="fr-FR" i="1" baseline="0" dirty="0" smtClean="0"/>
              <a:t>parallel.js</a:t>
            </a:r>
            <a:r>
              <a:rPr lang="fr-FR" baseline="0" dirty="0" smtClean="0"/>
              <a:t>, nous pouvons déclarer </a:t>
            </a:r>
            <a:r>
              <a:rPr lang="fr-FR" i="1" baseline="0" dirty="0" err="1" smtClean="0"/>
              <a:t>Parallel</a:t>
            </a:r>
            <a:r>
              <a:rPr lang="fr-FR" baseline="0" dirty="0" smtClean="0"/>
              <a:t> qui étend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 ne peut pas utiliser </a:t>
            </a:r>
            <a:r>
              <a:rPr lang="fr-FR" i="1" baseline="0" dirty="0" err="1" smtClean="0"/>
              <a:t>this</a:t>
            </a:r>
            <a:r>
              <a:rPr lang="fr-FR" baseline="0" dirty="0" smtClean="0"/>
              <a:t> dans le constructeur avant d’avoir invoqué le constructeur hérité.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Héritage simple, sans notion d’interface ou de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.  </a:t>
            </a:r>
            <a:br>
              <a:rPr lang="fr-FR" baseline="0" dirty="0" smtClean="0"/>
            </a:br>
            <a:r>
              <a:rPr lang="fr-FR" baseline="0" dirty="0" smtClean="0"/>
              <a:t>Il est possible de combiner à la main différents prototype au moment de l’héritage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une volonté du groupe de travail d’introduire les concepts petit à petit, pour laisser le temps aux VM de les implémenter (voir la réponse de </a:t>
            </a:r>
            <a:r>
              <a:rPr lang="fr-FR" b="0" dirty="0" err="1" smtClean="0"/>
              <a:t>Rauschmayer</a:t>
            </a:r>
            <a:r>
              <a:rPr lang="fr-FR" b="0" dirty="0" smtClean="0"/>
              <a:t> à ce sujet : </a:t>
            </a:r>
            <a:r>
              <a:rPr lang="fr-FR" baseline="0" dirty="0" smtClean="0"/>
              <a:t>https://mail.mozilla.org/pipermail/es-discuss/2013-June/031608.html)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importé 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dans le fichier </a:t>
            </a:r>
            <a:r>
              <a:rPr lang="fr-FR" i="1" baseline="0" dirty="0" smtClean="0"/>
              <a:t>parallel.js</a:t>
            </a:r>
            <a:r>
              <a:rPr lang="fr-FR" baseline="0" dirty="0" smtClean="0"/>
              <a:t>, nous pouvons déclarer </a:t>
            </a:r>
            <a:r>
              <a:rPr lang="fr-FR" i="1" baseline="0" dirty="0" err="1" smtClean="0"/>
              <a:t>Parallel</a:t>
            </a:r>
            <a:r>
              <a:rPr lang="fr-FR" baseline="0" dirty="0" smtClean="0"/>
              <a:t> qui étend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 ne peut pas utiliser </a:t>
            </a:r>
            <a:r>
              <a:rPr lang="fr-FR" i="1" baseline="0" dirty="0" err="1" smtClean="0"/>
              <a:t>this</a:t>
            </a:r>
            <a:r>
              <a:rPr lang="fr-FR" baseline="0" dirty="0" smtClean="0"/>
              <a:t> dans le constructeur avant d’avoir invoqué le constructeur hérité.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Héritage simple, sans notion d’interface ou de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.  </a:t>
            </a:r>
            <a:br>
              <a:rPr lang="fr-FR" baseline="0" dirty="0" smtClean="0"/>
            </a:br>
            <a:r>
              <a:rPr lang="fr-FR" baseline="0" dirty="0" smtClean="0"/>
              <a:t>Il est possible de combiner à la main différents prototype au moment de l’héritage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une volonté du groupe de travail d’introduire les concepts petit à petit, pour laisser le temps aux VM de les implémenter (voir la réponse de </a:t>
            </a:r>
            <a:r>
              <a:rPr lang="fr-FR" b="0" dirty="0" err="1" smtClean="0"/>
              <a:t>Rauschmayer</a:t>
            </a:r>
            <a:r>
              <a:rPr lang="fr-FR" b="0" dirty="0" smtClean="0"/>
              <a:t> à ce sujet : </a:t>
            </a:r>
            <a:r>
              <a:rPr lang="fr-FR" baseline="0" dirty="0" smtClean="0"/>
              <a:t>https://mail.mozilla.org/pipermail/es-discuss/2013-June/031608.html)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</a:t>
            </a:r>
          </a:p>
          <a:p>
            <a:endParaRPr lang="fr-FR" dirty="0" smtClean="0"/>
          </a:p>
          <a:p>
            <a:r>
              <a:rPr lang="fr-FR" dirty="0" smtClean="0"/>
              <a:t>Questions à l’auditoire :</a:t>
            </a:r>
          </a:p>
          <a:p>
            <a:r>
              <a:rPr lang="fr-FR" dirty="0" smtClean="0"/>
              <a:t> -</a:t>
            </a:r>
            <a:r>
              <a:rPr lang="fr-FR" baseline="0" dirty="0" smtClean="0"/>
              <a:t> </a:t>
            </a:r>
            <a:r>
              <a:rPr lang="fr-FR" dirty="0" smtClean="0"/>
              <a:t>Combien de développeurs ?</a:t>
            </a:r>
          </a:p>
          <a:p>
            <a:r>
              <a:rPr lang="fr-FR" dirty="0" smtClean="0"/>
              <a:t> - Qui développent</a:t>
            </a:r>
            <a:r>
              <a:rPr lang="fr-FR" baseline="0" dirty="0" smtClean="0"/>
              <a:t> en JavaScript ?</a:t>
            </a:r>
          </a:p>
          <a:p>
            <a:r>
              <a:rPr lang="fr-FR" baseline="0" dirty="0" smtClean="0"/>
              <a:t> - Et qui en sont content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 ma part, je m’appelle Damien SIMONIN FEUGAS, et je travaille depuis plus de 8 ans chez </a:t>
            </a:r>
            <a:r>
              <a:rPr lang="fr-FR" baseline="0" dirty="0" err="1" smtClean="0"/>
              <a:t>Worldline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J’ai pu bosser avec de nombreux langages (Java, JavaScript, </a:t>
            </a:r>
            <a:r>
              <a:rPr lang="fr-FR" baseline="0" dirty="0" err="1" smtClean="0"/>
              <a:t>ActionScript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Dart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CoffeeScript</a:t>
            </a:r>
            <a:r>
              <a:rPr lang="fr-FR" baseline="0" dirty="0" smtClean="0"/>
              <a:t>, Scala), toujours dans un contexte Web (application riche ou serveur d’API).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Ne croyez pas que je soit un « </a:t>
            </a:r>
            <a:r>
              <a:rPr lang="fr-FR" baseline="0" dirty="0" err="1" smtClean="0"/>
              <a:t>fanboy</a:t>
            </a:r>
            <a:r>
              <a:rPr lang="fr-FR" baseline="0" dirty="0" smtClean="0"/>
              <a:t> » du JS : c’est néanmoins le langage que j’utilise le plus au quotidien, et il à acquis un statut incontournable dans l’écosystème Web.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C’est pourquoi il me semble important de vous apportez quelques clés pour comprendre son évolution, et pourquoi pas, vous donner envie de l’utiliser dans vos projets.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Si vous avez des questions, n’hésitez pas à m’interrompre, plutôt que d’attendre la fin de la 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Maintenant que nous avons importé la classe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dans le fichier </a:t>
            </a:r>
            <a:r>
              <a:rPr lang="fr-FR" i="1" baseline="0" dirty="0" smtClean="0"/>
              <a:t>parallel.js</a:t>
            </a:r>
            <a:r>
              <a:rPr lang="fr-FR" baseline="0" dirty="0" smtClean="0"/>
              <a:t>, nous pouvons déclarer </a:t>
            </a:r>
            <a:r>
              <a:rPr lang="fr-FR" i="1" baseline="0" dirty="0" err="1" smtClean="0"/>
              <a:t>Parallel</a:t>
            </a:r>
            <a:r>
              <a:rPr lang="fr-FR" baseline="0" dirty="0" smtClean="0"/>
              <a:t> qui étend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On ne peut pas utiliser </a:t>
            </a:r>
            <a:r>
              <a:rPr lang="fr-FR" i="1" baseline="0" dirty="0" err="1" smtClean="0"/>
              <a:t>this</a:t>
            </a:r>
            <a:r>
              <a:rPr lang="fr-FR" baseline="0" dirty="0" smtClean="0"/>
              <a:t> dans le constructeur avant d’avoir invoqué le constructeur hérité.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Héritage simple, sans notion d’interface ou de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.  </a:t>
            </a:r>
            <a:br>
              <a:rPr lang="fr-FR" baseline="0" dirty="0" smtClean="0"/>
            </a:br>
            <a:r>
              <a:rPr lang="fr-FR" baseline="0" dirty="0" smtClean="0"/>
              <a:t>Il est possible de combiner à la main différents prototype au moment de l’héritage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C’est une volonté du groupe de travail d’introduire les concepts petit à petit, pour laisser le temps aux VM de les implémenter (voir la réponse de </a:t>
            </a:r>
            <a:r>
              <a:rPr lang="fr-FR" b="0" dirty="0" err="1" smtClean="0"/>
              <a:t>Rauschmayer</a:t>
            </a:r>
            <a:r>
              <a:rPr lang="fr-FR" b="0" dirty="0" smtClean="0"/>
              <a:t> à ce sujet : </a:t>
            </a:r>
            <a:r>
              <a:rPr lang="fr-FR" baseline="0" dirty="0" smtClean="0"/>
              <a:t>https://mail.mozilla.org/pipermail/es-discuss/2013-June/031608.html)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21’ passées</a:t>
            </a:r>
          </a:p>
          <a:p>
            <a:endParaRPr lang="fr-FR" dirty="0" smtClean="0"/>
          </a:p>
          <a:p>
            <a:r>
              <a:rPr lang="fr-FR" dirty="0" smtClean="0"/>
              <a:t>Nous avons notre structure de base en 2 fichiers, voyons maintenant</a:t>
            </a:r>
            <a:r>
              <a:rPr lang="fr-FR" baseline="0" dirty="0" smtClean="0"/>
              <a:t> le l’exécution d’une tâche et notamment les tâches en parallèle.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 </a:t>
            </a:r>
          </a:p>
          <a:p>
            <a:endParaRPr lang="fr-FR" dirty="0" smtClean="0"/>
          </a:p>
          <a:p>
            <a:r>
              <a:rPr lang="fr-FR" dirty="0" smtClean="0"/>
              <a:t>On</a:t>
            </a:r>
            <a:r>
              <a:rPr lang="fr-FR" baseline="0" dirty="0" smtClean="0"/>
              <a:t> « découvre » JavaScript souvent par biais de la dynamisation de page Web statiques.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JavaScript</a:t>
            </a:r>
            <a:r>
              <a:rPr lang="fr-FR" baseline="0" dirty="0" smtClean="0"/>
              <a:t> n’est pas « Orienté Objet » : il est « prototypé », une notion faussement similaire.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Cette différence est l’un des facteur qui explique le désamour des développeurs pour ce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Revenons sur le constructeur de </a:t>
            </a:r>
            <a:r>
              <a:rPr lang="fr-FR" i="1" baseline="0" dirty="0" err="1" smtClean="0"/>
              <a:t>Task</a:t>
            </a:r>
            <a:r>
              <a:rPr lang="fr-FR" i="0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y déclare un paramètre avec une valeur par défaut. Le constructeur peut être appelé avec deux paramètres (un nom et une tâche suivante) ou un seul (un nom) : la tâche suivante sera automatiquement nulle.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Enfin, pour initialiser les attributs, on utilise 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(nouvelle en ES6) et un littéral objet.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</a:t>
            </a:r>
            <a:r>
              <a:rPr lang="fr-FR" i="1" baseline="0" dirty="0" err="1" smtClean="0"/>
              <a:t>Object.assign</a:t>
            </a:r>
            <a:r>
              <a:rPr lang="fr-FR" baseline="0" dirty="0" smtClean="0"/>
              <a:t> fait une copie d’un objet dans un autre (équivalent de </a:t>
            </a:r>
            <a:r>
              <a:rPr lang="fr-FR" i="1" baseline="0" dirty="0" err="1" smtClean="0"/>
              <a:t>extendsOwn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underscore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assign</a:t>
            </a:r>
            <a:r>
              <a:rPr lang="fr-FR" baseline="0" dirty="0" smtClean="0"/>
              <a:t> de </a:t>
            </a:r>
            <a:r>
              <a:rPr lang="fr-FR" i="1" baseline="0" dirty="0" err="1" smtClean="0"/>
              <a:t>lodash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second paramètre est un littéral objet avec deux propriétés </a:t>
            </a:r>
            <a:r>
              <a:rPr lang="fr-FR" baseline="0" dirty="0" err="1" smtClean="0"/>
              <a:t>raccourices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name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Les valeurs par défaut s’applique sur les « derniers » paramètres :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ne peut pas avoir de valeur par défaut si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n’en a pas une aussi.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Il existe aussi des propriétés calculée : le nom de la propriété est le résultat d’une expression. Nous verrons un exemple plus tard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l’exécution (méthode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dans les classes filles) et terminée, lance la tâche suivante si besoin (et s’il n’y a pas d’erreur).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l’exécution (méthode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dans les classes filles) et terminée, lance la tâche suivante si besoin (et s’il n’y a pas d’erreur).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l’exécution (méthode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dans les classes filles) et terminée, lance la tâche suivante si besoin (et s’il n’y a pas d’erreur).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l’exécution (méthode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dans les classes filles) et terminée, lance la tâche suivante si besoin (et s’il n’y a pas d’erreur).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l’exécution (méthode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dans les classes filles) et terminée, lance la tâche suivante si besoin (et s’il n’y a pas d’erreur).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</a:t>
            </a:r>
            <a:r>
              <a:rPr lang="fr-FR" baseline="0" dirty="0" smtClean="0"/>
              <a:t> est celle qui lance l’exécution d’un tâche et qui attends sa </a:t>
            </a:r>
            <a:r>
              <a:rPr lang="fr-FR" baseline="0" dirty="0" err="1" smtClean="0"/>
              <a:t>completion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Lorsque l’exécution (méthode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</a:t>
            </a:r>
            <a:r>
              <a:rPr lang="fr-FR" baseline="0" dirty="0" err="1" smtClean="0"/>
              <a:t>implementer</a:t>
            </a:r>
            <a:r>
              <a:rPr lang="fr-FR" baseline="0" dirty="0" smtClean="0"/>
              <a:t> dans les classes filles) et terminée, lance la tâche suivante si besoin (et s’il n’y a pas d’erreur).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simplifie considérablement l’utilisation de </a:t>
            </a:r>
            <a:r>
              <a:rPr lang="fr-FR" i="1" baseline="0" dirty="0" smtClean="0"/>
              <a:t>arguments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méthode </a:t>
            </a:r>
            <a:r>
              <a:rPr lang="fr-FR" i="1" baseline="0" dirty="0" err="1" smtClean="0"/>
              <a:t>run</a:t>
            </a:r>
            <a:r>
              <a:rPr lang="fr-FR" baseline="0" dirty="0" smtClean="0"/>
              <a:t> aura deux signatures possibles :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params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</a:t>
            </a:r>
            <a:r>
              <a:rPr lang="fr-FR" sz="1800" i="1" baseline="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 Object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,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</a:p>
          <a:p>
            <a:pPr marL="285750" lvl="0" indent="-285750">
              <a:buFontTx/>
              <a:buChar char="-"/>
            </a:pP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run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(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done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: </a:t>
            </a:r>
            <a:r>
              <a:rPr lang="fr-FR" sz="1800" i="1" dirty="0" err="1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Function</a:t>
            </a:r>
            <a:r>
              <a:rPr lang="fr-FR" sz="1800" i="1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)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Les fonctions fléchées ont deux objectifs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Rendre le code plus concis 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Conserver le contexte d’exécution au moment de l’appel : utilisation de </a:t>
            </a:r>
            <a:r>
              <a:rPr lang="fr-FR" i="1" baseline="0" dirty="0" err="1" smtClean="0"/>
              <a:t>Function.bind</a:t>
            </a:r>
            <a:r>
              <a:rPr lang="fr-FR" i="1" baseline="0" dirty="0" smtClean="0"/>
              <a:t>()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seul le dernier paramètre peut avoir cette opérateur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Venons enfin à l’implémentation de </a:t>
            </a:r>
            <a:r>
              <a:rPr lang="fr-FR" i="1" baseline="0" dirty="0" err="1" smtClean="0"/>
              <a:t>Parallel</a:t>
            </a:r>
            <a:r>
              <a:rPr lang="fr-FR" i="1" baseline="0" dirty="0" smtClean="0"/>
              <a:t>._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 : celle qui lance les tâches simultanées.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Elle stocke tous les résultats présent dans le champ </a:t>
            </a:r>
            <a:r>
              <a:rPr lang="fr-FR" i="1" baseline="0" dirty="0" err="1" smtClean="0"/>
              <a:t>this.field</a:t>
            </a:r>
            <a:r>
              <a:rPr lang="fr-FR" baseline="0" dirty="0" smtClean="0"/>
              <a:t> dans un tableau et le renvoi lorsque toutes les tâches sont terminées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for-in</a:t>
            </a:r>
            <a:r>
              <a:rPr lang="fr-FR" i="1" baseline="0" dirty="0" smtClean="0"/>
              <a:t> </a:t>
            </a:r>
            <a:r>
              <a:rPr lang="fr-FR" baseline="0" dirty="0" smtClean="0"/>
              <a:t>s’applique sur les objets, et ne parcours que les propriétés </a:t>
            </a:r>
            <a:r>
              <a:rPr lang="fr-FR" baseline="0" dirty="0" err="1" smtClean="0"/>
              <a:t>itérables</a:t>
            </a:r>
            <a:r>
              <a:rPr lang="fr-FR" baseline="0" dirty="0" smtClean="0"/>
              <a:t>, sans garantie d’ordre.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for-of </a:t>
            </a:r>
            <a:r>
              <a:rPr lang="fr-FR" baseline="0" dirty="0" smtClean="0"/>
              <a:t>est une </a:t>
            </a:r>
            <a:r>
              <a:rPr lang="fr-FR" baseline="0" dirty="0" err="1" smtClean="0"/>
              <a:t>altérnative</a:t>
            </a:r>
            <a:r>
              <a:rPr lang="fr-FR" baseline="0" dirty="0" smtClean="0"/>
              <a:t> à </a:t>
            </a:r>
            <a:r>
              <a:rPr lang="fr-FR" i="1" baseline="0" dirty="0" err="1" smtClean="0"/>
              <a:t>Array.forEach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les tableaux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Venons enfin à l’implémentation de </a:t>
            </a:r>
            <a:r>
              <a:rPr lang="fr-FR" i="1" baseline="0" dirty="0" err="1" smtClean="0"/>
              <a:t>Parallel</a:t>
            </a:r>
            <a:r>
              <a:rPr lang="fr-FR" i="1" baseline="0" dirty="0" smtClean="0"/>
              <a:t>._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 : celle qui lance les tâches simultanées.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Elle stocke tous les résultats présent dans le champ </a:t>
            </a:r>
            <a:r>
              <a:rPr lang="fr-FR" i="1" baseline="0" dirty="0" err="1" smtClean="0"/>
              <a:t>this.field</a:t>
            </a:r>
            <a:r>
              <a:rPr lang="fr-FR" baseline="0" dirty="0" smtClean="0"/>
              <a:t> dans un tableau et le renvoi lorsque toutes les tâches sont terminées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for-in</a:t>
            </a:r>
            <a:r>
              <a:rPr lang="fr-FR" i="1" baseline="0" dirty="0" smtClean="0"/>
              <a:t> </a:t>
            </a:r>
            <a:r>
              <a:rPr lang="fr-FR" baseline="0" dirty="0" smtClean="0"/>
              <a:t>s’applique sur les objets, et ne parcours que les propriétés </a:t>
            </a:r>
            <a:r>
              <a:rPr lang="fr-FR" baseline="0" dirty="0" err="1" smtClean="0"/>
              <a:t>itérables</a:t>
            </a:r>
            <a:r>
              <a:rPr lang="fr-FR" baseline="0" dirty="0" smtClean="0"/>
              <a:t>, sans garantie d’ordre.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for-of </a:t>
            </a:r>
            <a:r>
              <a:rPr lang="fr-FR" baseline="0" dirty="0" smtClean="0"/>
              <a:t>est une </a:t>
            </a:r>
            <a:r>
              <a:rPr lang="fr-FR" baseline="0" dirty="0" err="1" smtClean="0"/>
              <a:t>altérnative</a:t>
            </a:r>
            <a:r>
              <a:rPr lang="fr-FR" baseline="0" dirty="0" smtClean="0"/>
              <a:t> à </a:t>
            </a:r>
            <a:r>
              <a:rPr lang="fr-FR" i="1" baseline="0" dirty="0" err="1" smtClean="0"/>
              <a:t>Array.forEach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les tableaux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 </a:t>
            </a:r>
          </a:p>
          <a:p>
            <a:endParaRPr lang="fr-FR" dirty="0" smtClean="0"/>
          </a:p>
          <a:p>
            <a:r>
              <a:rPr lang="fr-FR" dirty="0" smtClean="0"/>
              <a:t>On</a:t>
            </a:r>
            <a:r>
              <a:rPr lang="fr-FR" baseline="0" dirty="0" smtClean="0"/>
              <a:t> « découvre » JavaScript souvent par biais de la dynamisation de page Web statiques.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JavaScript</a:t>
            </a:r>
            <a:r>
              <a:rPr lang="fr-FR" baseline="0" dirty="0" smtClean="0"/>
              <a:t> n’est pas « Orienté Objet » : il est « prototypé », une notion faussement similaire.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Cette différence est l’un des facteur qui explique le désamour des développeurs pour ce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Venons enfin à l’implémentation de </a:t>
            </a:r>
            <a:r>
              <a:rPr lang="fr-FR" i="1" baseline="0" dirty="0" err="1" smtClean="0"/>
              <a:t>Parallel</a:t>
            </a:r>
            <a:r>
              <a:rPr lang="fr-FR" i="1" baseline="0" dirty="0" smtClean="0"/>
              <a:t>._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 : celle qui lance les tâches simultanées.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Elle stocke tous les résultats présent dans le champ </a:t>
            </a:r>
            <a:r>
              <a:rPr lang="fr-FR" i="1" baseline="0" dirty="0" err="1" smtClean="0"/>
              <a:t>this.field</a:t>
            </a:r>
            <a:r>
              <a:rPr lang="fr-FR" baseline="0" dirty="0" smtClean="0"/>
              <a:t> dans un tableau et le renvoi lorsque toutes les tâches sont terminées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for-in</a:t>
            </a:r>
            <a:r>
              <a:rPr lang="fr-FR" i="1" baseline="0" dirty="0" smtClean="0"/>
              <a:t> </a:t>
            </a:r>
            <a:r>
              <a:rPr lang="fr-FR" baseline="0" dirty="0" smtClean="0"/>
              <a:t>s’applique sur les objets, et ne parcours que les propriétés </a:t>
            </a:r>
            <a:r>
              <a:rPr lang="fr-FR" baseline="0" dirty="0" err="1" smtClean="0"/>
              <a:t>itérables</a:t>
            </a:r>
            <a:r>
              <a:rPr lang="fr-FR" baseline="0" dirty="0" smtClean="0"/>
              <a:t>, sans garantie d’ordre.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for-of </a:t>
            </a:r>
            <a:r>
              <a:rPr lang="fr-FR" baseline="0" dirty="0" smtClean="0"/>
              <a:t>est une </a:t>
            </a:r>
            <a:r>
              <a:rPr lang="fr-FR" baseline="0" dirty="0" err="1" smtClean="0"/>
              <a:t>altérnative</a:t>
            </a:r>
            <a:r>
              <a:rPr lang="fr-FR" baseline="0" dirty="0" smtClean="0"/>
              <a:t> à </a:t>
            </a:r>
            <a:r>
              <a:rPr lang="fr-FR" i="1" baseline="0" dirty="0" err="1" smtClean="0"/>
              <a:t>Array.forEach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les tableaux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Venons enfin à l’implémentation de </a:t>
            </a:r>
            <a:r>
              <a:rPr lang="fr-FR" i="1" baseline="0" dirty="0" err="1" smtClean="0"/>
              <a:t>Parallel</a:t>
            </a:r>
            <a:r>
              <a:rPr lang="fr-FR" i="1" baseline="0" dirty="0" smtClean="0"/>
              <a:t>._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 : celle qui lance les tâches simultanées.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Elle stocke tous les résultats présent dans le champ </a:t>
            </a:r>
            <a:r>
              <a:rPr lang="fr-FR" i="1" baseline="0" dirty="0" err="1" smtClean="0"/>
              <a:t>this.field</a:t>
            </a:r>
            <a:r>
              <a:rPr lang="fr-FR" baseline="0" dirty="0" smtClean="0"/>
              <a:t> dans un tableau et le renvoi lorsque toutes les tâches sont terminées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for-in</a:t>
            </a:r>
            <a:r>
              <a:rPr lang="fr-FR" i="1" baseline="0" dirty="0" smtClean="0"/>
              <a:t> </a:t>
            </a:r>
            <a:r>
              <a:rPr lang="fr-FR" baseline="0" dirty="0" smtClean="0"/>
              <a:t>s’applique sur les objets, et ne parcours que les propriétés </a:t>
            </a:r>
            <a:r>
              <a:rPr lang="fr-FR" baseline="0" dirty="0" err="1" smtClean="0"/>
              <a:t>itérables</a:t>
            </a:r>
            <a:r>
              <a:rPr lang="fr-FR" baseline="0" dirty="0" smtClean="0"/>
              <a:t>, sans garantie d’ordre.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for-of </a:t>
            </a:r>
            <a:r>
              <a:rPr lang="fr-FR" baseline="0" dirty="0" smtClean="0"/>
              <a:t>est une </a:t>
            </a:r>
            <a:r>
              <a:rPr lang="fr-FR" baseline="0" dirty="0" err="1" smtClean="0"/>
              <a:t>altérnative</a:t>
            </a:r>
            <a:r>
              <a:rPr lang="fr-FR" baseline="0" dirty="0" smtClean="0"/>
              <a:t> à </a:t>
            </a:r>
            <a:r>
              <a:rPr lang="fr-FR" i="1" baseline="0" dirty="0" err="1" smtClean="0"/>
              <a:t>Array.forEach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les tableaux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26’ passées</a:t>
            </a:r>
          </a:p>
          <a:p>
            <a:endParaRPr lang="fr-FR" dirty="0" smtClean="0"/>
          </a:p>
          <a:p>
            <a:r>
              <a:rPr lang="fr-FR" dirty="0" smtClean="0"/>
              <a:t>Il est temps de</a:t>
            </a:r>
            <a:r>
              <a:rPr lang="fr-FR" baseline="0" dirty="0" smtClean="0"/>
              <a:t> passer sur la récupération des </a:t>
            </a:r>
            <a:r>
              <a:rPr lang="fr-FR" baseline="0" dirty="0" err="1" smtClean="0"/>
              <a:t>cittations</a:t>
            </a:r>
            <a:r>
              <a:rPr lang="fr-FR" baseline="0" dirty="0" smtClean="0"/>
              <a:t> sur Chuck Norris : les classes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et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, réunies dans le même fichier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fichier chuck.js contient nos 2 classes, et nécessite l’import de symboles déclarés dans d’autres fichiers.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En particulier, le fichier utils.js qui regroupe des fonctions de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des citations, et de formatage des paramètres.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Lorsqu’on importe N symboles, on les sépare par des virgules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nom du symbole par défaut importé peut différer de celui exporté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fichier chuck.js contient nos 2 classes, et nécessite l’import de symboles déclarés dans d’autres fichiers.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En particulier, le fichier utils.js qui regroupe des fonctions de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des citations, et de formatage des paramètres.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Lorsqu’on importe N symboles, on les sépare par des virgules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nom du symbole par défaut importé peut différer de celui exporté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fichier chuck.js contient nos 2 classes, et nécessite l’import de symboles déclarés dans d’autres fichiers.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En particulier, le fichier utils.js qui regroupe des fonctions de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des citations, et de formatage des paramètres.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Lorsqu’on importe N symboles, on les sépare par des virgules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nom du symbole par défaut importé peut différer de celui exporté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fichier chuck.js contient nos 2 classes, et nécessite l’import de symboles déclarés dans d’autres fichiers.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En particulier, le fichier utils.js qui regroupe des fonctions de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des citations, et de formatage des paramètres.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Lorsqu’on importe N symboles, on les sépare par des virgules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nom du symbole par défaut importé peut différer de celui exporté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fichier chuck.js contient nos 2 classes, et nécessite l’import de symboles déclarés dans d’autres fichiers.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En particulier, le fichier utils.js qui regroupe des fonctions de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des citations, et de formatage des paramètres.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Lorsqu’on importe N symboles, on les sépare par des virgules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Le nom du symbole par défaut importé peut différer de celui exporté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 </a:t>
            </a:r>
          </a:p>
          <a:p>
            <a:endParaRPr lang="fr-FR" dirty="0" smtClean="0"/>
          </a:p>
          <a:p>
            <a:r>
              <a:rPr lang="fr-FR" dirty="0" smtClean="0"/>
              <a:t>On</a:t>
            </a:r>
            <a:r>
              <a:rPr lang="fr-FR" baseline="0" dirty="0" smtClean="0"/>
              <a:t> « découvre » JavaScript souvent par biais de la dynamisation de page Web statiques.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JavaScript</a:t>
            </a:r>
            <a:r>
              <a:rPr lang="fr-FR" baseline="0" dirty="0" smtClean="0"/>
              <a:t> n’est pas « Orienté Objet » : il est « prototypé », une notion faussement similaire.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Cette différence est l’un des facteur qui explique le désamour des développeurs pour ce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La classe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implémente une tâche qui récupère les citations d’une page donnée via un appel HTTP à l’API de ChuckNorrisFacts.fr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Le constructeur prends 2 paramètres : les options de l’appel (proxy, timeout, nombre de citations, page…) et l’étape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Par soucis d’évolutivité, j’ai choisi de ne pas déclarer le paramètre </a:t>
            </a:r>
            <a:r>
              <a:rPr lang="fr-FR" i="1" baseline="0" dirty="0" err="1" smtClean="0"/>
              <a:t>next</a:t>
            </a:r>
            <a:r>
              <a:rPr lang="fr-FR" i="1" baseline="0" dirty="0" smtClean="0"/>
              <a:t> </a:t>
            </a:r>
            <a:r>
              <a:rPr lang="fr-FR" baseline="0" dirty="0" smtClean="0"/>
              <a:t>: si le constructeur de </a:t>
            </a:r>
            <a:r>
              <a:rPr lang="fr-FR" i="1" baseline="0" dirty="0" err="1" smtClean="0"/>
              <a:t>Task</a:t>
            </a:r>
            <a:r>
              <a:rPr lang="fr-FR" baseline="0" dirty="0" smtClean="0"/>
              <a:t> venait à prendre d’autres paramètres, il n’y aura aucun impact sur le </a:t>
            </a:r>
            <a:r>
              <a:rPr lang="fr-FR" i="1" baseline="0" dirty="0" smtClean="0"/>
              <a:t>Crawler, </a:t>
            </a:r>
            <a:r>
              <a:rPr lang="fr-FR" i="0" baseline="0" dirty="0" smtClean="0"/>
              <a:t>car il les relaie tous, seul le premier à une signification pour lui.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Le « spread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 réalise l’inverse du « </a:t>
            </a:r>
            <a:r>
              <a:rPr lang="fr-FR" baseline="0" dirty="0" err="1" smtClean="0"/>
              <a:t>rest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 », ils sont souvent utilisés de concert.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terminer, le job complet, qui lance 100 couples (</a:t>
            </a:r>
            <a:r>
              <a:rPr lang="fr-FR" i="1" baseline="0" dirty="0" smtClean="0"/>
              <a:t>Crawler </a:t>
            </a:r>
            <a:r>
              <a:rPr lang="fr-FR" baseline="0" dirty="0" smtClean="0"/>
              <a:t>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) en parallèle, puis trie les résultats avec un dernier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callback exécutée à la fin du job reçoit la citation en paramètre, encapsulée dans un tableau.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Cette fonction est l’export par défaut du fichier, pour qu’on puisse simplement la lancer.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n’utilisera que 2 champs de la citation : la déstructuration sert à exploser le retour du </a:t>
            </a:r>
            <a:r>
              <a:rPr lang="fr-FR" i="1" baseline="0" dirty="0" err="1" smtClean="0"/>
              <a:t>Sorter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Remarques: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La </a:t>
            </a:r>
            <a:r>
              <a:rPr lang="fr-FR" i="0" baseline="0" dirty="0" err="1" smtClean="0"/>
              <a:t>destructuration</a:t>
            </a:r>
            <a:r>
              <a:rPr lang="fr-FR" i="0" baseline="0" dirty="0" smtClean="0"/>
              <a:t> peut se faire sur un paramètre de fonction, et sur une variable quelconque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Il est possible d’utiliser des valeurs par défaut lors d’une déstructuration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O</a:t>
            </a:r>
            <a:r>
              <a:rPr lang="fr-FR" baseline="0" dirty="0" smtClean="0"/>
              <a:t>n peut avoir des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une des extraction n’est pas possible à cause d’une valeur nulle ou inexistante.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terminer, le job complet, qui lance 100 couples (</a:t>
            </a:r>
            <a:r>
              <a:rPr lang="fr-FR" i="1" baseline="0" dirty="0" smtClean="0"/>
              <a:t>Crawler </a:t>
            </a:r>
            <a:r>
              <a:rPr lang="fr-FR" baseline="0" dirty="0" smtClean="0"/>
              <a:t>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) en parallèle, puis trie les résultats avec un dernier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callback exécutée à la fin du job reçoit la citation en paramètre, encapsulée dans un tableau.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Cette fonction est l’export par défaut du fichier, pour qu’on puisse simplement la lancer.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n’utilisera que 2 champs de la citation : la déstructuration sert à exploser le retour du </a:t>
            </a:r>
            <a:r>
              <a:rPr lang="fr-FR" i="1" baseline="0" dirty="0" err="1" smtClean="0"/>
              <a:t>Sorter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Remarques: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La </a:t>
            </a:r>
            <a:r>
              <a:rPr lang="fr-FR" i="0" baseline="0" dirty="0" err="1" smtClean="0"/>
              <a:t>destructuration</a:t>
            </a:r>
            <a:r>
              <a:rPr lang="fr-FR" i="0" baseline="0" dirty="0" smtClean="0"/>
              <a:t> peut se faire sur un paramètre de fonction, et sur une variable quelconque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Il est possible d’utiliser des valeurs par défaut lors d’une déstructuration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O</a:t>
            </a:r>
            <a:r>
              <a:rPr lang="fr-FR" baseline="0" dirty="0" smtClean="0"/>
              <a:t>n peut avoir des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une des extraction n’est pas possible à cause d’une valeur nulle ou inexistante.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terminer, le job complet, qui lance 100 couples (</a:t>
            </a:r>
            <a:r>
              <a:rPr lang="fr-FR" i="1" baseline="0" dirty="0" smtClean="0"/>
              <a:t>Crawler </a:t>
            </a:r>
            <a:r>
              <a:rPr lang="fr-FR" baseline="0" dirty="0" smtClean="0"/>
              <a:t>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) en parallèle, puis trie les résultats avec un dernier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callback exécutée à la fin du job reçoit la citation en paramètre, encapsulée dans un tableau.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Cette fonction est l’export par défaut du fichier, pour qu’on puisse simplement la lancer.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n’utilisera que 2 champs de la citation : la déstructuration sert à exploser le retour du </a:t>
            </a:r>
            <a:r>
              <a:rPr lang="fr-FR" i="1" baseline="0" dirty="0" err="1" smtClean="0"/>
              <a:t>Sorter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Remarques: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La </a:t>
            </a:r>
            <a:r>
              <a:rPr lang="fr-FR" i="0" baseline="0" dirty="0" err="1" smtClean="0"/>
              <a:t>destructuration</a:t>
            </a:r>
            <a:r>
              <a:rPr lang="fr-FR" i="0" baseline="0" dirty="0" smtClean="0"/>
              <a:t> peut se faire sur un paramètre de fonction, et sur une variable quelconque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Il est possible d’utiliser des valeurs par défaut lors d’une déstructuration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O</a:t>
            </a:r>
            <a:r>
              <a:rPr lang="fr-FR" baseline="0" dirty="0" smtClean="0"/>
              <a:t>n peut avoir des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une des extraction n’est pas possible à cause d’une valeur nulle ou inexistante.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terminer, le job complet, qui lance 100 couples (</a:t>
            </a:r>
            <a:r>
              <a:rPr lang="fr-FR" i="1" baseline="0" dirty="0" smtClean="0"/>
              <a:t>Crawler </a:t>
            </a:r>
            <a:r>
              <a:rPr lang="fr-FR" baseline="0" dirty="0" smtClean="0"/>
              <a:t>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) en parallèle, puis trie les résultats avec un dernier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callback exécutée à la fin du job reçoit la citation en paramètre, encapsulée dans un tableau.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Cette fonction est l’export par défaut du fichier, pour qu’on puisse simplement la lancer.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n’utilisera que 2 champs de la citation : la déstructuration sert à exploser le retour du </a:t>
            </a:r>
            <a:r>
              <a:rPr lang="fr-FR" i="1" baseline="0" dirty="0" err="1" smtClean="0"/>
              <a:t>Sorter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Remarques: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La </a:t>
            </a:r>
            <a:r>
              <a:rPr lang="fr-FR" i="0" baseline="0" dirty="0" err="1" smtClean="0"/>
              <a:t>destructuration</a:t>
            </a:r>
            <a:r>
              <a:rPr lang="fr-FR" i="0" baseline="0" dirty="0" smtClean="0"/>
              <a:t> peut se faire sur un paramètre de fonction, et sur une variable quelconque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Il est possible d’utiliser des valeurs par défaut lors d’une déstructuration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O</a:t>
            </a:r>
            <a:r>
              <a:rPr lang="fr-FR" baseline="0" dirty="0" smtClean="0"/>
              <a:t>n peut avoir des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une des extraction n’est pas possible à cause d’une valeur nulle ou inexistante.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3’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Depuis 2009,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balaie les idées reçues sur JavaScript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nouveau un langage coté serveur (A l’origine, Netscape l’utilisait déjà coté serveur http://en.wikipedia.org/wiki/JavaScript#Server-side_JavaScript)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Utilisé par des entreprises pour des application de production critique (</a:t>
            </a:r>
            <a:r>
              <a:rPr lang="fr-FR" baseline="0" dirty="0" err="1" smtClean="0"/>
              <a:t>Walmart</a:t>
            </a:r>
            <a:r>
              <a:rPr lang="fr-FR" baseline="0" dirty="0" smtClean="0"/>
              <a:t>, eBay, </a:t>
            </a:r>
            <a:r>
              <a:rPr lang="fr-FR" baseline="0" dirty="0" err="1" smtClean="0"/>
              <a:t>Paypal</a:t>
            </a:r>
            <a:r>
              <a:rPr lang="fr-FR" baseline="0" dirty="0" smtClean="0"/>
              <a:t>, LinkedIn…)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Adopté par une très vaste communauté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La promesse du Full-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(même langage coté client et serveur) pour des équipes de développement polyvalentes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travaux de l’organisme de standardisation </a:t>
            </a:r>
            <a:r>
              <a:rPr lang="fr-FR" baseline="0" dirty="0" err="1" smtClean="0"/>
              <a:t>Ecma</a:t>
            </a:r>
            <a:r>
              <a:rPr lang="fr-FR" baseline="0" dirty="0" smtClean="0"/>
              <a:t> ouvrent de nouveaux horizons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Plusieurs paradigmes (impératif, fonctionnel, orienté-objet)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enrichissement significatif des librairies de bases (notamment les collections)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Des fonctionnalités modernes enfin intégrées au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terminer, le job complet, qui lance 100 couples (</a:t>
            </a:r>
            <a:r>
              <a:rPr lang="fr-FR" i="1" baseline="0" dirty="0" smtClean="0"/>
              <a:t>Crawler </a:t>
            </a:r>
            <a:r>
              <a:rPr lang="fr-FR" baseline="0" dirty="0" smtClean="0"/>
              <a:t>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) en parallèle, puis trie les résultats avec un dernier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callback exécutée à la fin du job reçoit la citation en paramètre, encapsulée dans un tableau.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Cette fonction est l’export par défaut du fichier, pour qu’on puisse simplement la lancer.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n’utilisera que 2 champs de la citation : la déstructuration sert à exploser le retour du </a:t>
            </a:r>
            <a:r>
              <a:rPr lang="fr-FR" i="1" baseline="0" dirty="0" err="1" smtClean="0"/>
              <a:t>Sorter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Remarques: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La </a:t>
            </a:r>
            <a:r>
              <a:rPr lang="fr-FR" i="0" baseline="0" dirty="0" err="1" smtClean="0"/>
              <a:t>destructuration</a:t>
            </a:r>
            <a:r>
              <a:rPr lang="fr-FR" i="0" baseline="0" dirty="0" smtClean="0"/>
              <a:t> peut se faire sur un paramètre de fonction, et sur une variable quelconque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Il est possible d’utiliser des valeurs par défaut lors d’une déstructuration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O</a:t>
            </a:r>
            <a:r>
              <a:rPr lang="fr-FR" baseline="0" dirty="0" smtClean="0"/>
              <a:t>n peut avoir des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une des extraction n’est pas possible à cause d’une valeur nulle ou inexistante.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Pour terminer, le job complet, qui lance 100 couples (</a:t>
            </a:r>
            <a:r>
              <a:rPr lang="fr-FR" i="1" baseline="0" dirty="0" smtClean="0"/>
              <a:t>Crawler </a:t>
            </a:r>
            <a:r>
              <a:rPr lang="fr-FR" baseline="0" dirty="0" smtClean="0"/>
              <a:t>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) en parallèle, puis trie les résultats avec un dernier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La fonction callback exécutée à la fin du job reçoit la citation en paramètre, encapsulée dans un tableau.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Cette fonction est l’export par défaut du fichier, pour qu’on puisse simplement la lancer.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On n’utilisera que 2 champs de la citation : la déstructuration sert à exploser le retour du </a:t>
            </a:r>
            <a:r>
              <a:rPr lang="fr-FR" i="1" baseline="0" dirty="0" err="1" smtClean="0"/>
              <a:t>Sorter</a:t>
            </a:r>
            <a:endParaRPr lang="fr-FR" i="1" baseline="0" dirty="0" smtClean="0"/>
          </a:p>
          <a:p>
            <a:pPr marL="0" lvl="0" indent="0">
              <a:buFontTx/>
              <a:buNone/>
            </a:pPr>
            <a:endParaRPr lang="fr-FR" i="1" baseline="0" dirty="0" smtClean="0"/>
          </a:p>
          <a:p>
            <a:pPr marL="0" lvl="0" indent="0">
              <a:buFontTx/>
              <a:buNone/>
            </a:pPr>
            <a:r>
              <a:rPr lang="fr-FR" i="0" baseline="0" dirty="0" smtClean="0"/>
              <a:t>Remarques: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La </a:t>
            </a:r>
            <a:r>
              <a:rPr lang="fr-FR" i="0" baseline="0" dirty="0" err="1" smtClean="0"/>
              <a:t>destructuration</a:t>
            </a:r>
            <a:r>
              <a:rPr lang="fr-FR" i="0" baseline="0" dirty="0" smtClean="0"/>
              <a:t> peut se faire sur un paramètre de fonction, et sur une variable quelconque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Il est possible d’utiliser des valeurs par défaut lors d’une déstructuration</a:t>
            </a:r>
          </a:p>
          <a:p>
            <a:pPr marL="0" lvl="0" indent="0">
              <a:buFontTx/>
              <a:buNone/>
            </a:pPr>
            <a:r>
              <a:rPr lang="fr-FR" i="0" baseline="0" dirty="0" smtClean="0"/>
              <a:t>- O</a:t>
            </a:r>
            <a:r>
              <a:rPr lang="fr-FR" baseline="0" dirty="0" smtClean="0"/>
              <a:t>n peut avoir des </a:t>
            </a:r>
            <a:r>
              <a:rPr lang="fr-FR" i="1" baseline="0" dirty="0" err="1" smtClean="0"/>
              <a:t>ReferenceError</a:t>
            </a:r>
            <a:r>
              <a:rPr lang="fr-FR" baseline="0" dirty="0" smtClean="0"/>
              <a:t> si une des extraction n’est pas possible à cause d’une valeur nulle ou inexistante.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32’ passées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690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mon équipe nous utilisons traceur depuis plus d’un an, sur un projet maintenant en production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Pour cette présentation, j’ai réécrit </a:t>
            </a:r>
            <a:r>
              <a:rPr lang="fr-FR" i="1" baseline="0" dirty="0" smtClean="0"/>
              <a:t>Pilot</a:t>
            </a:r>
            <a:r>
              <a:rPr lang="fr-FR" baseline="0" dirty="0" smtClean="0"/>
              <a:t>  avec babel.js.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Io.js active les dernières fonctionnalités ES6 de chrome, malheureusement les modules ne sont pas encore implémentés avec la syntaxe finale.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35</a:t>
            </a:r>
            <a:r>
              <a:rPr lang="fr-FR" smtClean="0"/>
              <a:t>’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188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35</a:t>
            </a:r>
            <a:r>
              <a:rPr lang="fr-FR" smtClean="0"/>
              <a:t>’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1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3’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Depuis 2009,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balaie les idées reçues sur JavaScript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nouveau un langage coté serveur (A l’origine, Netscape l’utilisait déjà coté serveur http://en.wikipedia.org/wiki/JavaScript#Server-side_JavaScript)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Utilisé par des entreprises pour des application de production critique (</a:t>
            </a:r>
            <a:r>
              <a:rPr lang="fr-FR" baseline="0" dirty="0" err="1" smtClean="0"/>
              <a:t>Walmart</a:t>
            </a:r>
            <a:r>
              <a:rPr lang="fr-FR" baseline="0" dirty="0" smtClean="0"/>
              <a:t>, eBay, </a:t>
            </a:r>
            <a:r>
              <a:rPr lang="fr-FR" baseline="0" dirty="0" err="1" smtClean="0"/>
              <a:t>Paypal</a:t>
            </a:r>
            <a:r>
              <a:rPr lang="fr-FR" baseline="0" dirty="0" smtClean="0"/>
              <a:t>, LinkedIn…)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Adopté par une très vaste communauté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La promesse du Full-</a:t>
            </a:r>
            <a:r>
              <a:rPr lang="fr-FR" baseline="0" dirty="0" err="1" smtClean="0"/>
              <a:t>stack</a:t>
            </a:r>
            <a:r>
              <a:rPr lang="fr-FR" baseline="0" dirty="0" smtClean="0"/>
              <a:t> (même langage coté client et serveur) pour des équipes de développement polyvalentes</a:t>
            </a:r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travaux de l’organisme de standardisation </a:t>
            </a:r>
            <a:r>
              <a:rPr lang="fr-FR" baseline="0" dirty="0" err="1" smtClean="0"/>
              <a:t>Ecma</a:t>
            </a:r>
            <a:r>
              <a:rPr lang="fr-FR" baseline="0" dirty="0" smtClean="0"/>
              <a:t> ouvrent de nouveaux horizons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Plusieurs paradigmes (impératif, fonctionnel, orienté-objet)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 enrichissement significatif des librairies de bases (notamment les collections)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Des fonctionnalités modernes enfin intégrées au langage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 smtClean="0"/>
              <a:t>5’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Pour illustrer</a:t>
            </a:r>
            <a:r>
              <a:rPr lang="fr-FR" baseline="0" dirty="0" smtClean="0"/>
              <a:t> les différentes améliorations de ES6, j’ai simplifié un cas réel.</a:t>
            </a:r>
          </a:p>
          <a:p>
            <a:pPr lvl="0"/>
            <a:r>
              <a:rPr lang="fr-FR" i="1" dirty="0" smtClean="0"/>
              <a:t>Pilot </a:t>
            </a:r>
            <a:r>
              <a:rPr lang="fr-FR" dirty="0" smtClean="0"/>
              <a:t>est un ordonnanceur de tâches.</a:t>
            </a:r>
          </a:p>
          <a:p>
            <a:pPr lvl="0"/>
            <a:r>
              <a:rPr lang="fr-FR" dirty="0" smtClean="0"/>
              <a:t>Il sert à lancer des tâches d’analyse de données en </a:t>
            </a:r>
            <a:r>
              <a:rPr lang="fr-FR" dirty="0" err="1" smtClean="0"/>
              <a:t>spark</a:t>
            </a:r>
            <a:r>
              <a:rPr lang="fr-FR" dirty="0" smtClean="0"/>
              <a:t> sur un cluster, à faire le </a:t>
            </a:r>
            <a:r>
              <a:rPr lang="fr-FR" dirty="0" err="1" smtClean="0"/>
              <a:t>reporting</a:t>
            </a:r>
            <a:r>
              <a:rPr lang="fr-FR" dirty="0" smtClean="0"/>
              <a:t> (avancement,</a:t>
            </a:r>
            <a:r>
              <a:rPr lang="fr-FR" baseline="0" dirty="0" smtClean="0"/>
              <a:t> résultat final) et à assurer le passage de résultats intermédiaire d’une tâche à l’autre.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baseline="0" dirty="0" smtClean="0"/>
              <a:t>Pour cette présentation, j’ai créé un job simple qui récupère environ 10 000 citations du site ChuckNorrisFacts.fr, et sélectionne la plus populaire.</a:t>
            </a:r>
          </a:p>
          <a:p>
            <a:pPr lvl="0"/>
            <a:endParaRPr lang="fr-FR" baseline="0" dirty="0" smtClean="0"/>
          </a:p>
          <a:p>
            <a:pPr lvl="0"/>
            <a:r>
              <a:rPr lang="fr-FR" i="1" baseline="0" dirty="0" smtClean="0"/>
              <a:t>Pilot</a:t>
            </a:r>
            <a:r>
              <a:rPr lang="fr-FR" baseline="0" dirty="0" smtClean="0"/>
              <a:t> se compose de 2 classes de base :</a:t>
            </a:r>
          </a:p>
          <a:p>
            <a:pPr lvl="0"/>
            <a:r>
              <a:rPr lang="fr-FR" i="1" baseline="0" dirty="0" err="1" smtClean="0"/>
              <a:t>Task</a:t>
            </a:r>
            <a:r>
              <a:rPr lang="fr-FR" baseline="0" dirty="0" smtClean="0"/>
              <a:t> est la classe abstraite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Méthode </a:t>
            </a:r>
            <a:r>
              <a:rPr lang="fr-FR" i="1" baseline="0" dirty="0" err="1" smtClean="0"/>
              <a:t>run</a:t>
            </a:r>
            <a:r>
              <a:rPr lang="fr-FR" i="1" baseline="0" dirty="0" smtClean="0"/>
              <a:t>() </a:t>
            </a:r>
            <a:r>
              <a:rPr lang="fr-FR" baseline="0" dirty="0" smtClean="0"/>
              <a:t>pour exécuter la tâche, avec un callback lorsque le traitement est terminé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attribut </a:t>
            </a:r>
            <a:r>
              <a:rPr lang="fr-FR" i="1" baseline="0" dirty="0" err="1" smtClean="0"/>
              <a:t>next</a:t>
            </a:r>
            <a:r>
              <a:rPr lang="fr-FR" baseline="0" dirty="0" smtClean="0"/>
              <a:t>, qui pointe sur l’étape suivante, automatiquement appelée à la fin du traitement par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()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Des attributs </a:t>
            </a:r>
            <a:r>
              <a:rPr lang="fr-FR" i="1" baseline="0" dirty="0" err="1" smtClean="0"/>
              <a:t>start</a:t>
            </a:r>
            <a:r>
              <a:rPr lang="fr-FR" baseline="0" dirty="0" smtClean="0"/>
              <a:t> et </a:t>
            </a:r>
            <a:r>
              <a:rPr lang="fr-FR" i="1" baseline="0" dirty="0" smtClean="0"/>
              <a:t>end</a:t>
            </a:r>
            <a:r>
              <a:rPr lang="fr-FR" baseline="0" dirty="0" smtClean="0"/>
              <a:t>, automatiquement rempli lorsque le traitement démarre et se termine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Une méthode </a:t>
            </a:r>
            <a:r>
              <a:rPr lang="fr-FR" i="1" baseline="0" dirty="0" smtClean="0"/>
              <a:t>_</a:t>
            </a:r>
            <a:r>
              <a:rPr lang="fr-FR" i="1" baseline="0" dirty="0" err="1" smtClean="0"/>
              <a:t>execute</a:t>
            </a:r>
            <a:r>
              <a:rPr lang="fr-FR" i="1" baseline="0" dirty="0" smtClean="0"/>
              <a:t>()</a:t>
            </a:r>
            <a:r>
              <a:rPr lang="fr-FR" baseline="0" dirty="0" smtClean="0"/>
              <a:t>, à implémenter, qui contient le traitement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i="1" baseline="0" dirty="0" err="1" smtClean="0"/>
              <a:t>Parallel</a:t>
            </a:r>
            <a:r>
              <a:rPr lang="fr-FR" baseline="0" dirty="0" smtClean="0"/>
              <a:t> est une tâche dont l’implémentation est de lancer simultanément plusieurs sous-tâches (attribut </a:t>
            </a:r>
            <a:r>
              <a:rPr lang="fr-FR" i="1" baseline="0" dirty="0" err="1" smtClean="0"/>
              <a:t>tasks</a:t>
            </a:r>
            <a:r>
              <a:rPr lang="fr-FR" baseline="0" dirty="0" smtClean="0"/>
              <a:t>) et de regrouper leurs résultat (attribut </a:t>
            </a:r>
            <a:r>
              <a:rPr lang="fr-FR" i="1" baseline="0" dirty="0" err="1" smtClean="0"/>
              <a:t>field</a:t>
            </a:r>
            <a:r>
              <a:rPr lang="fr-FR" baseline="0" dirty="0" smtClean="0"/>
              <a:t>) avant de le passer à la tâche suivante.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J’ai réalisé deux classes filles : 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Crawler</a:t>
            </a:r>
            <a:r>
              <a:rPr lang="fr-FR" baseline="0" dirty="0" smtClean="0"/>
              <a:t> fait une requête GET sur l’API du site, pour récupérer une page de citation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err="1" smtClean="0"/>
              <a:t>Sorter</a:t>
            </a:r>
            <a:r>
              <a:rPr lang="fr-FR" baseline="0" dirty="0" smtClean="0"/>
              <a:t> sélectionne la citation la plus populaire dans un tableau de citations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Notre job consistera a lancer plusieurs couple </a:t>
            </a:r>
            <a:r>
              <a:rPr lang="fr-FR" i="1" baseline="0" dirty="0" smtClean="0"/>
              <a:t>Crawler</a:t>
            </a:r>
            <a:r>
              <a:rPr lang="fr-FR" baseline="0" dirty="0" smtClean="0"/>
              <a:t> +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en parallèle, et d’appliquer un ultime </a:t>
            </a:r>
            <a:r>
              <a:rPr lang="fr-FR" i="1" baseline="0" dirty="0" err="1" smtClean="0"/>
              <a:t>Sorter</a:t>
            </a:r>
            <a:r>
              <a:rPr lang="fr-FR" baseline="0" dirty="0" smtClean="0"/>
              <a:t> à la fin.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Parallel</a:t>
            </a:r>
            <a:r>
              <a:rPr lang="fr-FR" baseline="0" dirty="0" smtClean="0"/>
              <a:t> ((Crawler 1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(Crawler 2 &gt; </a:t>
            </a:r>
            <a:r>
              <a:rPr lang="fr-FR" baseline="0" dirty="0" err="1" smtClean="0"/>
              <a:t>Sorter</a:t>
            </a:r>
            <a:r>
              <a:rPr lang="fr-FR" baseline="0" dirty="0" smtClean="0"/>
              <a:t>) | …) &gt; </a:t>
            </a:r>
            <a:r>
              <a:rPr lang="fr-FR" baseline="0" dirty="0" err="1" smtClean="0"/>
              <a:t>Sorter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40" y="260648"/>
            <a:ext cx="2232248" cy="22322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57052"/>
            <a:ext cx="1292237" cy="3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7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25000">
                <a:schemeClr val="tx1">
                  <a:alpha val="80000"/>
                </a:schemeClr>
              </a:gs>
              <a:gs pos="0">
                <a:schemeClr val="tx1"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BE200"/>
              </a:solidFill>
              <a:latin typeface="Yanone Kaffeesatz" panose="02000000000000000000" pitchFamily="2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Grumpy wizards make toxic brew for the evil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Ragots &amp; préjugés 101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1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0DB4F"/>
          </a:solidFill>
          <a:latin typeface="Yanone Kaffeesatz" panose="02000000000000000000" pitchFamily="2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feugy/change-mind-about-j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Changez d’avis sur JavaScript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6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 : notre fil rouge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Ordonnanceur en NodeJS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Déclenche et suit l’exécution de tâches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800" dirty="0"/>
          </a:p>
        </p:txBody>
      </p:sp>
      <p:grpSp>
        <p:nvGrpSpPr>
          <p:cNvPr id="4" name="Groupe 3" descr=" 7"/>
          <p:cNvGrpSpPr/>
          <p:nvPr/>
        </p:nvGrpSpPr>
        <p:grpSpPr>
          <a:xfrm>
            <a:off x="611560" y="3501008"/>
            <a:ext cx="4680520" cy="2448272"/>
            <a:chOff x="2843808" y="3501008"/>
            <a:chExt cx="4680520" cy="2448272"/>
          </a:xfrm>
        </p:grpSpPr>
        <p:sp>
          <p:nvSpPr>
            <p:cNvPr id="5" name="Rectangle 4"/>
            <p:cNvSpPr/>
            <p:nvPr/>
          </p:nvSpPr>
          <p:spPr>
            <a:xfrm>
              <a:off x="2843808" y="3501008"/>
              <a:ext cx="4680520" cy="2088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000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r>
                <a:rPr lang="fr-FR" sz="20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14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&lt;&lt;abstract&gt;&gt;</a:t>
              </a:r>
              <a:endParaRPr lang="fr-FR" sz="1400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43808" y="4005064"/>
              <a:ext cx="4680520" cy="19442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String</a:t>
              </a: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next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3808" y="5229200"/>
              <a:ext cx="4680520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_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execute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FR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e 7" descr=" 43"/>
          <p:cNvGrpSpPr/>
          <p:nvPr/>
        </p:nvGrpSpPr>
        <p:grpSpPr>
          <a:xfrm>
            <a:off x="5292080" y="2762926"/>
            <a:ext cx="2952329" cy="2214246"/>
            <a:chOff x="5292080" y="2762926"/>
            <a:chExt cx="2952329" cy="2214246"/>
          </a:xfrm>
        </p:grpSpPr>
        <p:grpSp>
          <p:nvGrpSpPr>
            <p:cNvPr id="9" name="Groupe 8"/>
            <p:cNvGrpSpPr/>
            <p:nvPr/>
          </p:nvGrpSpPr>
          <p:grpSpPr>
            <a:xfrm>
              <a:off x="6201942" y="2762926"/>
              <a:ext cx="2042467" cy="1314146"/>
              <a:chOff x="2987825" y="2798930"/>
              <a:chExt cx="2042467" cy="131414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87825" y="2798930"/>
                <a:ext cx="2042467" cy="10441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Parallel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87825" y="3302985"/>
                <a:ext cx="2042467" cy="6368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tasks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[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]</a:t>
                </a:r>
              </a:p>
              <a:p>
                <a:r>
                  <a:rPr lang="fr-FR" dirty="0" err="1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ield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String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87825" y="3939871"/>
                <a:ext cx="2042467" cy="1732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0" name="Connecteur droit avec flèche 24"/>
            <p:cNvCxnSpPr>
              <a:stCxn id="11" idx="1"/>
            </p:cNvCxnSpPr>
            <p:nvPr/>
          </p:nvCxnSpPr>
          <p:spPr>
            <a:xfrm rot="10800000" flipV="1">
              <a:off x="5292080" y="3284984"/>
              <a:ext cx="909862" cy="16921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072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 : notre fil rouge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Ordonnanceur en NodeJS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Déclenche et suit l’exécution de tâches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800" dirty="0"/>
          </a:p>
        </p:txBody>
      </p:sp>
      <p:grpSp>
        <p:nvGrpSpPr>
          <p:cNvPr id="4" name="Groupe 3" descr=" 7"/>
          <p:cNvGrpSpPr/>
          <p:nvPr/>
        </p:nvGrpSpPr>
        <p:grpSpPr>
          <a:xfrm>
            <a:off x="611560" y="3501008"/>
            <a:ext cx="4680520" cy="2448272"/>
            <a:chOff x="2843808" y="3501008"/>
            <a:chExt cx="4680520" cy="2448272"/>
          </a:xfrm>
        </p:grpSpPr>
        <p:sp>
          <p:nvSpPr>
            <p:cNvPr id="5" name="Rectangle 4"/>
            <p:cNvSpPr/>
            <p:nvPr/>
          </p:nvSpPr>
          <p:spPr>
            <a:xfrm>
              <a:off x="2843808" y="3501008"/>
              <a:ext cx="4680520" cy="2088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000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r>
                <a:rPr lang="fr-FR" sz="20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1400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&lt;&lt;abstract&gt;&gt;</a:t>
              </a:r>
              <a:endParaRPr lang="fr-FR" sz="1400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43808" y="4005064"/>
              <a:ext cx="4680520" cy="19442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name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String</a:t>
              </a: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end: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Number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next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</a:t>
              </a:r>
              <a:endParaRPr lang="fr-FR" dirty="0" smtClean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3808" y="5229200"/>
              <a:ext cx="4680520" cy="72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0DB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  <a:p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_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execute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(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param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Object,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done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fr-FR" dirty="0" err="1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</a:t>
              </a:r>
              <a:r>
                <a: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  <a:endParaRPr lang="fr-FR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e 7" descr=" 43"/>
          <p:cNvGrpSpPr/>
          <p:nvPr/>
        </p:nvGrpSpPr>
        <p:grpSpPr>
          <a:xfrm>
            <a:off x="5292080" y="2762926"/>
            <a:ext cx="2952329" cy="2214246"/>
            <a:chOff x="5292080" y="2762926"/>
            <a:chExt cx="2952329" cy="2214246"/>
          </a:xfrm>
        </p:grpSpPr>
        <p:grpSp>
          <p:nvGrpSpPr>
            <p:cNvPr id="9" name="Groupe 8"/>
            <p:cNvGrpSpPr/>
            <p:nvPr/>
          </p:nvGrpSpPr>
          <p:grpSpPr>
            <a:xfrm>
              <a:off x="6201942" y="2762926"/>
              <a:ext cx="2042467" cy="1314146"/>
              <a:chOff x="2987825" y="2798930"/>
              <a:chExt cx="2042467" cy="131414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87825" y="2798930"/>
                <a:ext cx="2042467" cy="104411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Parallel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87825" y="3302985"/>
                <a:ext cx="2042467" cy="6368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tasks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[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Task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]</a:t>
                </a:r>
              </a:p>
              <a:p>
                <a:r>
                  <a:rPr lang="fr-FR" dirty="0" err="1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ield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String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987825" y="3939871"/>
                <a:ext cx="2042467" cy="1732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0" name="Connecteur droit avec flèche 24"/>
            <p:cNvCxnSpPr>
              <a:stCxn id="11" idx="1"/>
            </p:cNvCxnSpPr>
            <p:nvPr/>
          </p:nvCxnSpPr>
          <p:spPr>
            <a:xfrm rot="10800000" flipV="1">
              <a:off x="5292080" y="3284984"/>
              <a:ext cx="909862" cy="169218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 descr=" 45"/>
          <p:cNvGrpSpPr/>
          <p:nvPr/>
        </p:nvGrpSpPr>
        <p:grpSpPr>
          <a:xfrm>
            <a:off x="5292081" y="4977172"/>
            <a:ext cx="2952327" cy="1692188"/>
            <a:chOff x="5292081" y="4977172"/>
            <a:chExt cx="2952327" cy="1692188"/>
          </a:xfrm>
        </p:grpSpPr>
        <p:grpSp>
          <p:nvGrpSpPr>
            <p:cNvPr id="15" name="Groupe 14"/>
            <p:cNvGrpSpPr/>
            <p:nvPr/>
          </p:nvGrpSpPr>
          <p:grpSpPr>
            <a:xfrm>
              <a:off x="6201941" y="5595324"/>
              <a:ext cx="2042467" cy="1074036"/>
              <a:chOff x="2835424" y="4074772"/>
              <a:chExt cx="2042467" cy="10740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35424" y="4074772"/>
                <a:ext cx="2042467" cy="6359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Sorter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835424" y="4578828"/>
                <a:ext cx="2042467" cy="2038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35424" y="4782684"/>
                <a:ext cx="2042467" cy="3661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_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execute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()</a:t>
                </a:r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6" name="Connecteur droit avec flèche 24"/>
            <p:cNvCxnSpPr>
              <a:stCxn id="18" idx="1"/>
            </p:cNvCxnSpPr>
            <p:nvPr/>
          </p:nvCxnSpPr>
          <p:spPr>
            <a:xfrm rot="10800000">
              <a:off x="5292081" y="4977172"/>
              <a:ext cx="909861" cy="122413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 descr=" 46"/>
          <p:cNvGrpSpPr/>
          <p:nvPr/>
        </p:nvGrpSpPr>
        <p:grpSpPr>
          <a:xfrm>
            <a:off x="5292081" y="4293096"/>
            <a:ext cx="2952327" cy="1072478"/>
            <a:chOff x="5292081" y="4293096"/>
            <a:chExt cx="2952327" cy="1072478"/>
          </a:xfrm>
        </p:grpSpPr>
        <p:grpSp>
          <p:nvGrpSpPr>
            <p:cNvPr id="21" name="Groupe 20"/>
            <p:cNvGrpSpPr/>
            <p:nvPr/>
          </p:nvGrpSpPr>
          <p:grpSpPr>
            <a:xfrm>
              <a:off x="6201941" y="4293096"/>
              <a:ext cx="2042467" cy="1072478"/>
              <a:chOff x="2683024" y="2620144"/>
              <a:chExt cx="2042467" cy="107247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683024" y="2620144"/>
                <a:ext cx="2042467" cy="63590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2000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Crawler</a:t>
                </a:r>
                <a:endParaRPr lang="fr-FR" sz="1400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83024" y="2980184"/>
                <a:ext cx="2042467" cy="35699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page: 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endParaRPr lang="fr-FR" dirty="0" smtClean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83024" y="3337182"/>
                <a:ext cx="2042467" cy="3554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0DB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_</a:t>
                </a:r>
                <a:r>
                  <a:rPr lang="fr-FR" dirty="0" err="1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execute</a:t>
                </a:r>
                <a:r>
                  <a:rPr lang="fr-FR" dirty="0" smtClean="0">
                    <a:solidFill>
                      <a:sysClr val="windowText" lastClr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()</a:t>
                </a:r>
                <a:endParaRPr lang="fr-FR" dirty="0">
                  <a:solidFill>
                    <a:sysClr val="windowText" lastClr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22" name="Connecteur droit avec flèche 24"/>
            <p:cNvCxnSpPr>
              <a:stCxn id="24" idx="1"/>
            </p:cNvCxnSpPr>
            <p:nvPr/>
          </p:nvCxnSpPr>
          <p:spPr>
            <a:xfrm rot="10800000" flipV="1">
              <a:off x="5292081" y="4831634"/>
              <a:ext cx="909861" cy="14553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0DB4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17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Classes, </a:t>
            </a:r>
            <a:r>
              <a:rPr lang="fr-FR" dirty="0" smtClean="0"/>
              <a:t>interpolation, portée des variables, modularisation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1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Déclarer une classe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Un seul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</a:t>
            </a: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 descr=" 16"/>
          <p:cNvCxnSpPr/>
          <p:nvPr/>
        </p:nvCxnSpPr>
        <p:spPr>
          <a:xfrm>
            <a:off x="4544380" y="1988840"/>
            <a:ext cx="459668" cy="43204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69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Déclarer une classe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Un seul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Des méthodes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</a:t>
            </a: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13"/>
          <p:cNvCxnSpPr/>
          <p:nvPr/>
        </p:nvCxnSpPr>
        <p:spPr>
          <a:xfrm>
            <a:off x="3491880" y="2636912"/>
            <a:ext cx="1512168" cy="2160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017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Déclarer une classe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Un seul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Des méthodes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Méthode de classe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</a:t>
            </a: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 descr=" 10"/>
          <p:cNvCxnSpPr/>
          <p:nvPr/>
        </p:nvCxnSpPr>
        <p:spPr>
          <a:xfrm>
            <a:off x="4148336" y="3429000"/>
            <a:ext cx="855712" cy="14401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9338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Déclarer une classe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Un seul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Des méthodes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Méthode de classe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Des getter/setters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</a:t>
            </a: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6"/>
          <p:cNvCxnSpPr/>
          <p:nvPr/>
        </p:nvCxnSpPr>
        <p:spPr>
          <a:xfrm flipV="1">
            <a:off x="3995936" y="4113076"/>
            <a:ext cx="1008112" cy="1080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005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Déclarer une classe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Un seul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Des méthodes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Méthode de classe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Des getter/setters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Pas d’attributs : initialisés dans le constructeur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Tout est public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6" name="Rectangle 5" descr=" 19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756145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(</a:t>
            </a:r>
            <a:r>
              <a:rPr lang="fr-FR" dirty="0" err="1" smtClean="0"/>
              <a:t>template</a:t>
            </a:r>
            <a:r>
              <a:rPr lang="fr-FR" dirty="0" smtClean="0"/>
              <a:t> string)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Utilisation de variable à l’intérieur des chaînes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dirty="0" smtClean="0"/>
              <a:t>              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dirty="0" smtClean="0"/>
              <a:t>    </a:t>
            </a:r>
            <a:r>
              <a:rPr lang="fr-FR" sz="2800" i="1" dirty="0" smtClean="0"/>
              <a:t>            </a:t>
            </a:r>
            <a:r>
              <a:rPr lang="fr-FR" sz="2800" dirty="0" smtClean="0"/>
              <a:t>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dirty="0" smtClean="0"/>
              <a:t>                              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4" name="ZoneTexte 3" descr=" 5"/>
          <p:cNvSpPr txBox="1"/>
          <p:nvPr/>
        </p:nvSpPr>
        <p:spPr>
          <a:xfrm>
            <a:off x="935597" y="1886871"/>
            <a:ext cx="7272807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chemeClr val="bg2"/>
                </a:solidFill>
                <a:latin typeface="Consolas"/>
              </a:rPr>
              <a:t>classN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${</a:t>
            </a:r>
            <a:r>
              <a:rPr lang="fr-FR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.name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trim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62914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(</a:t>
            </a:r>
            <a:r>
              <a:rPr lang="fr-FR" dirty="0" err="1" smtClean="0"/>
              <a:t>template</a:t>
            </a:r>
            <a:r>
              <a:rPr lang="fr-FR" dirty="0" smtClean="0"/>
              <a:t> string)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Utilisation de variable à l’intérieur des chaînes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Délimité par l’accent grave (</a:t>
            </a:r>
            <a:r>
              <a:rPr lang="fr-FR" sz="2800" dirty="0" err="1" smtClean="0">
                <a:solidFill>
                  <a:schemeClr val="bg1"/>
                </a:solidFill>
                <a:latin typeface="Open Sans"/>
              </a:rPr>
              <a:t>backquote</a:t>
            </a: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)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fr-FR" sz="2800" dirty="0" smtClean="0"/>
              <a:t>    </a:t>
            </a:r>
            <a:r>
              <a:rPr lang="fr-FR" sz="2800" i="1" dirty="0" smtClean="0"/>
              <a:t>            </a:t>
            </a:r>
            <a:r>
              <a:rPr lang="fr-FR" sz="2800" dirty="0" smtClean="0"/>
              <a:t>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dirty="0" smtClean="0"/>
              <a:t>                              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4" name="ZoneTexte 3" descr=" 5"/>
          <p:cNvSpPr txBox="1"/>
          <p:nvPr/>
        </p:nvSpPr>
        <p:spPr>
          <a:xfrm>
            <a:off x="935597" y="1886871"/>
            <a:ext cx="7272807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chemeClr val="bg2"/>
                </a:solidFill>
                <a:latin typeface="Consolas"/>
              </a:rPr>
              <a:t>classN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${</a:t>
            </a:r>
            <a:r>
              <a:rPr lang="fr-FR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.name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trim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541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Faisons connaissance</a:t>
            </a:r>
            <a:endParaRPr lang="fr-FR" dirty="0"/>
          </a:p>
        </p:txBody>
      </p:sp>
      <p:grpSp>
        <p:nvGrpSpPr>
          <p:cNvPr id="9" name="Groupe 8" descr=" 9"/>
          <p:cNvGrpSpPr/>
          <p:nvPr/>
        </p:nvGrpSpPr>
        <p:grpSpPr>
          <a:xfrm>
            <a:off x="2969959" y="1792926"/>
            <a:ext cx="3204083" cy="3426773"/>
            <a:chOff x="3240125" y="1586403"/>
            <a:chExt cx="3204083" cy="3426773"/>
          </a:xfrm>
        </p:grpSpPr>
        <p:sp>
          <p:nvSpPr>
            <p:cNvPr id="4" name="ZoneTexte 3"/>
            <p:cNvSpPr txBox="1"/>
            <p:nvPr/>
          </p:nvSpPr>
          <p:spPr>
            <a:xfrm>
              <a:off x="4022547" y="1586403"/>
              <a:ext cx="1563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cap="all" dirty="0" smtClean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Who</a:t>
              </a:r>
              <a:endParaRPr lang="fr-FR" sz="4800" cap="all" dirty="0" smtClean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84788" y="2132856"/>
              <a:ext cx="2225289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800" cap="all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Are</a:t>
              </a:r>
              <a:endParaRPr lang="fr-FR" sz="4000" cap="all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0125" y="3151128"/>
              <a:ext cx="3204083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1500" cap="all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485585"/>
              <a:ext cx="58060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7200" cap="all" dirty="0">
                  <a:solidFill>
                    <a:srgbClr val="F0DB4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  <a:endParaRPr lang="fr-FR" sz="4000" cap="all" dirty="0">
                <a:solidFill>
                  <a:srgbClr val="F0DB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537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(</a:t>
            </a:r>
            <a:r>
              <a:rPr lang="fr-FR" dirty="0" err="1" smtClean="0"/>
              <a:t>template</a:t>
            </a:r>
            <a:r>
              <a:rPr lang="fr-FR" dirty="0" smtClean="0"/>
              <a:t> string)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Utilisation de variable à l’intérieur des chaînes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Délimité par l’accent grave (</a:t>
            </a:r>
            <a:r>
              <a:rPr lang="fr-FR" sz="2800" dirty="0" err="1" smtClean="0">
                <a:solidFill>
                  <a:schemeClr val="bg1"/>
                </a:solidFill>
                <a:latin typeface="Open Sans"/>
              </a:rPr>
              <a:t>backquote</a:t>
            </a: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Des </a:t>
            </a:r>
            <a:r>
              <a:rPr lang="fr-FR" sz="2800" i="1" dirty="0" err="1" smtClean="0">
                <a:solidFill>
                  <a:schemeClr val="bg1"/>
                </a:solidFill>
                <a:latin typeface="Open Sans"/>
              </a:rPr>
              <a:t>placeholders</a:t>
            </a: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 contenant une expression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dirty="0" smtClean="0"/>
              <a:t>                              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4" name="ZoneTexte 3" descr=" 5"/>
          <p:cNvSpPr txBox="1"/>
          <p:nvPr/>
        </p:nvSpPr>
        <p:spPr>
          <a:xfrm>
            <a:off x="935597" y="1886871"/>
            <a:ext cx="7272807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chemeClr val="bg2"/>
                </a:solidFill>
                <a:latin typeface="Consolas"/>
              </a:rPr>
              <a:t>classN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${</a:t>
            </a:r>
            <a:r>
              <a:rPr lang="fr-FR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.name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trim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5" name="ZoneTexte 4" descr=" 6"/>
          <p:cNvSpPr txBox="1"/>
          <p:nvPr/>
        </p:nvSpPr>
        <p:spPr>
          <a:xfrm>
            <a:off x="899592" y="4274168"/>
            <a:ext cx="7272807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display(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?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 &gt; 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Task.display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03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Interpolation (</a:t>
            </a:r>
            <a:r>
              <a:rPr lang="fr-FR" dirty="0" err="1" smtClean="0"/>
              <a:t>template</a:t>
            </a:r>
            <a:r>
              <a:rPr lang="fr-FR" dirty="0" smtClean="0"/>
              <a:t> string)</a:t>
            </a:r>
            <a:endParaRPr lang="fr-FR" dirty="0"/>
          </a:p>
        </p:txBody>
      </p:sp>
      <p:sp>
        <p:nvSpPr>
          <p:cNvPr id="6" name="Rectangle 5" descr=" 4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4116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Utilisation de variable à l’intérieur des chaînes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Délimité par l’accent grave (</a:t>
            </a:r>
            <a:r>
              <a:rPr lang="fr-FR" sz="2800" dirty="0" err="1" smtClean="0">
                <a:solidFill>
                  <a:schemeClr val="bg1"/>
                </a:solidFill>
                <a:latin typeface="Open Sans"/>
              </a:rPr>
              <a:t>backquote</a:t>
            </a: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Des </a:t>
            </a:r>
            <a:r>
              <a:rPr lang="fr-FR" sz="2800" i="1" dirty="0" err="1" smtClean="0">
                <a:solidFill>
                  <a:schemeClr val="bg1"/>
                </a:solidFill>
                <a:latin typeface="Open Sans"/>
              </a:rPr>
              <a:t>placeholders</a:t>
            </a: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 contenant une expression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dirty="0" smtClean="0">
                <a:solidFill>
                  <a:schemeClr val="bg1"/>
                </a:solidFill>
                <a:latin typeface="Open Sans"/>
              </a:rPr>
              <a:t>Conserve les caractères blancs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p:sp>
        <p:nvSpPr>
          <p:cNvPr id="4" name="ZoneTexte 3" descr=" 5"/>
          <p:cNvSpPr txBox="1"/>
          <p:nvPr/>
        </p:nvSpPr>
        <p:spPr>
          <a:xfrm>
            <a:off x="935597" y="1886871"/>
            <a:ext cx="7272807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chemeClr val="bg2"/>
                </a:solidFill>
                <a:latin typeface="Consolas"/>
              </a:rPr>
              <a:t>classN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${</a:t>
            </a:r>
            <a:r>
              <a:rPr lang="fr-FR" dirty="0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.name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trim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5" name="ZoneTexte 4" descr=" 6"/>
          <p:cNvSpPr txBox="1"/>
          <p:nvPr/>
        </p:nvSpPr>
        <p:spPr>
          <a:xfrm>
            <a:off x="899592" y="4274168"/>
            <a:ext cx="7272807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display(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?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 &gt; 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Task.display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task.toString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63299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des variables (block </a:t>
            </a:r>
            <a:r>
              <a:rPr lang="fr-FR" dirty="0" err="1" smtClean="0"/>
              <a:t>scoping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Porté d’une variable ES5  ? 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mtClean="0"/>
              <a:t>             </a:t>
            </a:r>
            <a:endParaRPr lang="fr-FR" dirty="0" smtClean="0"/>
          </a:p>
          <a:p>
            <a:pPr lvl="1">
              <a:buChar char=" "/>
            </a:pPr>
            <a:r>
              <a:rPr lang="fr-FR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1800" smtClean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     </a:t>
            </a:r>
            <a:r>
              <a:rPr lang="fr-FR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1800" smtClean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         </a:t>
            </a:r>
            <a:endParaRPr lang="fr-FR" sz="1800" dirty="0">
              <a:solidFill>
                <a:srgbClr val="ED9D13"/>
              </a:solidFill>
              <a:latin typeface="Consolas"/>
              <a:ea typeface="+mn-ea"/>
              <a:cs typeface="+mn-cs"/>
            </a:endParaRPr>
          </a:p>
          <a:p>
            <a:pPr lvl="1">
              <a:buChar char=" "/>
            </a:pPr>
            <a:r>
              <a:rPr lang="fr-FR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fr-FR" sz="1800" smtClean="0">
                <a:solidFill>
                  <a:srgbClr val="6AB825"/>
                </a:solidFill>
                <a:latin typeface="Consolas"/>
                <a:ea typeface="+mn-ea"/>
                <a:cs typeface="+mn-cs"/>
              </a:rPr>
              <a:t>   </a:t>
            </a:r>
            <a:endParaRPr lang="fr-FR" sz="1800" dirty="0">
              <a:solidFill>
                <a:srgbClr val="6AB825"/>
              </a:solidFill>
              <a:latin typeface="Consolas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</a:t>
            </a:r>
            <a:endParaRPr lang="fr-FR" sz="2800" dirty="0"/>
          </a:p>
          <a:p>
            <a:pPr lvl="1">
              <a:buChar char=" "/>
            </a:pPr>
            <a:r>
              <a:rPr lang="fr-FR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1800" smtClean="0">
                <a:solidFill>
                  <a:srgbClr val="ED9D13"/>
                </a:solidFill>
                <a:latin typeface="Consolas"/>
              </a:rPr>
              <a:t>     </a:t>
            </a:r>
            <a:r>
              <a:rPr lang="fr-FR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4" name="ZoneTexte 3" descr=" 4"/>
          <p:cNvSpPr txBox="1"/>
          <p:nvPr/>
        </p:nvSpPr>
        <p:spPr>
          <a:xfrm>
            <a:off x="1973150" y="1628800"/>
            <a:ext cx="5197700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</p:txBody>
      </p:sp>
      <p:sp>
        <p:nvSpPr>
          <p:cNvPr id="5" name="ZoneTexte 4" descr=" 5"/>
          <p:cNvSpPr txBox="1"/>
          <p:nvPr/>
        </p:nvSpPr>
        <p:spPr>
          <a:xfrm>
            <a:off x="5599624" y="2557009"/>
            <a:ext cx="3076832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sayHi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var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'Hi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037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des variables (block </a:t>
            </a:r>
            <a:r>
              <a:rPr lang="fr-FR" dirty="0" err="1" smtClean="0"/>
              <a:t>scoping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Porté d’une variable ES5  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La fonction :</a:t>
            </a:r>
          </a:p>
          <a:p>
            <a:pPr marL="457200" lvl="1" indent="0">
              <a:buNone/>
            </a:pP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sayHi(</a:t>
            </a:r>
            <a:r>
              <a:rPr lang="fr-FR" sz="1800" smtClean="0">
                <a:solidFill>
                  <a:srgbClr val="ED9D13"/>
                </a:solidFill>
                <a:latin typeface="Consolas"/>
              </a:rPr>
              <a:t>'Tom'</a:t>
            </a: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 === </a:t>
            </a:r>
            <a:r>
              <a:rPr lang="fr-FR" sz="1800" smtClean="0">
                <a:solidFill>
                  <a:srgbClr val="ED9D13"/>
                </a:solidFill>
                <a:latin typeface="Consolas"/>
              </a:rPr>
              <a:t>'Hi Tom' </a:t>
            </a:r>
          </a:p>
          <a:p>
            <a:pPr marL="457200" lvl="1" indent="0">
              <a:buNone/>
            </a:pP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sayHi() === </a:t>
            </a:r>
            <a:r>
              <a:rPr lang="fr-FR" sz="1800" smtClean="0">
                <a:solidFill>
                  <a:srgbClr val="6AB825"/>
                </a:solidFill>
                <a:latin typeface="Consolas"/>
              </a:rPr>
              <a:t>NaN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</a:t>
            </a:r>
            <a:endParaRPr lang="fr-FR" sz="2800" dirty="0"/>
          </a:p>
          <a:p>
            <a:pPr lvl="1">
              <a:buChar char=" "/>
            </a:pPr>
            <a:r>
              <a:rPr lang="fr-FR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1800" smtClean="0">
                <a:solidFill>
                  <a:srgbClr val="ED9D13"/>
                </a:solidFill>
                <a:latin typeface="Consolas"/>
              </a:rPr>
              <a:t>     </a:t>
            </a:r>
            <a:r>
              <a:rPr lang="fr-FR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</a:t>
            </a: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4" name="ZoneTexte 3" descr=" 4"/>
          <p:cNvSpPr txBox="1"/>
          <p:nvPr/>
        </p:nvSpPr>
        <p:spPr>
          <a:xfrm>
            <a:off x="1973150" y="1628800"/>
            <a:ext cx="5197700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</p:txBody>
      </p:sp>
      <p:sp>
        <p:nvSpPr>
          <p:cNvPr id="5" name="ZoneTexte 4" descr=" 5"/>
          <p:cNvSpPr txBox="1"/>
          <p:nvPr/>
        </p:nvSpPr>
        <p:spPr>
          <a:xfrm>
            <a:off x="5599624" y="2557009"/>
            <a:ext cx="3076832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sayHi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var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'Hi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8242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Portée des variables (block </a:t>
            </a:r>
            <a:r>
              <a:rPr lang="fr-FR" dirty="0" err="1" smtClean="0"/>
              <a:t>scoping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Porté d’une variable ES5  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La fonction :</a:t>
            </a:r>
          </a:p>
          <a:p>
            <a:pPr marL="457200" lvl="1" indent="0">
              <a:buNone/>
            </a:pP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sayHi(</a:t>
            </a:r>
            <a:r>
              <a:rPr lang="fr-FR" sz="1800" smtClean="0">
                <a:solidFill>
                  <a:srgbClr val="ED9D13"/>
                </a:solidFill>
                <a:latin typeface="Consolas"/>
              </a:rPr>
              <a:t>'Tom'</a:t>
            </a: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 === </a:t>
            </a:r>
            <a:r>
              <a:rPr lang="fr-FR" sz="1800" smtClean="0">
                <a:solidFill>
                  <a:srgbClr val="ED9D13"/>
                </a:solidFill>
                <a:latin typeface="Consolas"/>
              </a:rPr>
              <a:t>'Hi Tom' </a:t>
            </a:r>
          </a:p>
          <a:p>
            <a:pPr marL="457200" lvl="1" indent="0">
              <a:buNone/>
            </a:pP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sayHi() === </a:t>
            </a:r>
            <a:r>
              <a:rPr lang="fr-FR" sz="1800" smtClean="0">
                <a:solidFill>
                  <a:srgbClr val="6AB825"/>
                </a:solidFill>
                <a:latin typeface="Consolas"/>
              </a:rPr>
              <a:t>NaN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Avec let, portée du bloc</a:t>
            </a:r>
          </a:p>
          <a:p>
            <a:pPr marL="457200" lvl="1" indent="0">
              <a:buNone/>
            </a:pP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sayHi(</a:t>
            </a:r>
            <a:r>
              <a:rPr lang="fr-FR" sz="1800" smtClean="0">
                <a:solidFill>
                  <a:srgbClr val="ED9D13"/>
                </a:solidFill>
                <a:latin typeface="Consolas"/>
              </a:rPr>
              <a:t>'Tom'</a:t>
            </a:r>
            <a:r>
              <a:rPr lang="fr-FR" sz="18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 &gt;&gt; ReferenceError</a:t>
            </a: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Et même des constantes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4" name="ZoneTexte 3" descr=" 4"/>
          <p:cNvSpPr txBox="1"/>
          <p:nvPr/>
        </p:nvSpPr>
        <p:spPr>
          <a:xfrm>
            <a:off x="1973150" y="1628800"/>
            <a:ext cx="5197700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className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.constructor.name;</a:t>
            </a:r>
          </a:p>
        </p:txBody>
      </p:sp>
      <p:sp>
        <p:nvSpPr>
          <p:cNvPr id="5" name="ZoneTexte 4" descr=" 5"/>
          <p:cNvSpPr txBox="1"/>
          <p:nvPr/>
        </p:nvSpPr>
        <p:spPr>
          <a:xfrm>
            <a:off x="5599624" y="2557009"/>
            <a:ext cx="3076832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sayHi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var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'Hi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txt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7" name="ZoneTexte 6" descr=" 6"/>
          <p:cNvSpPr txBox="1"/>
          <p:nvPr/>
        </p:nvSpPr>
        <p:spPr>
          <a:xfrm>
            <a:off x="5354238" y="5814212"/>
            <a:ext cx="3394226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sp>
        <p:nvSpPr>
          <p:cNvPr id="6" name="ZoneTexte 5" descr=" 7"/>
          <p:cNvSpPr txBox="1"/>
          <p:nvPr/>
        </p:nvSpPr>
        <p:spPr>
          <a:xfrm>
            <a:off x="6242698" y="3223314"/>
            <a:ext cx="48578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5979256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ES5 n’a pas de mécanisme de modularisation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</a:t>
            </a:r>
            <a:r>
              <a:rPr lang="fr-FR" sz="2800" i="1" smtClean="0"/>
              <a:t>       </a:t>
            </a: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</a:t>
            </a:r>
            <a:r>
              <a:rPr lang="fr-FR" sz="2800" i="1" smtClean="0"/>
              <a:t>           </a:t>
            </a: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     </a:t>
            </a: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555985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ES5 n’a pas de mécanisme de modularisation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Fichier </a:t>
            </a:r>
            <a:r>
              <a:rPr lang="fr-FR" sz="2800" i="1" smtClean="0">
                <a:solidFill>
                  <a:schemeClr val="bg1"/>
                </a:solidFill>
                <a:latin typeface="Open Sans"/>
              </a:rPr>
              <a:t>task.js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Fichier </a:t>
            </a:r>
            <a:r>
              <a:rPr lang="fr-FR" sz="2800" i="1" smtClean="0">
                <a:solidFill>
                  <a:schemeClr val="bg1"/>
                </a:solidFill>
                <a:latin typeface="Open Sans"/>
              </a:rPr>
              <a:t>parallel.js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D’autres syntaxes seront vues par la suite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ZoneTexte 4" descr=" 24"/>
          <p:cNvSpPr txBox="1"/>
          <p:nvPr/>
        </p:nvSpPr>
        <p:spPr>
          <a:xfrm>
            <a:off x="3948772" y="3717032"/>
            <a:ext cx="4943708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{Task}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'./task'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endParaRPr lang="fr-FR" i="1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extends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i="1" dirty="0" smtClean="0">
                <a:solidFill>
                  <a:srgbClr val="999999"/>
                </a:solidFill>
                <a:latin typeface="Consolas"/>
              </a:rPr>
              <a:t>  // ...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4" name="ZoneTexte 3" descr=" 35"/>
          <p:cNvSpPr txBox="1"/>
          <p:nvPr/>
        </p:nvSpPr>
        <p:spPr>
          <a:xfrm>
            <a:off x="3948772" y="2204864"/>
            <a:ext cx="4943708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...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97745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Héritage simple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</a:t>
            </a:r>
            <a:br>
              <a:rPr lang="fr-FR" sz="2800" smtClean="0"/>
            </a:br>
            <a:r>
              <a:rPr lang="fr-FR" sz="2800" smtClean="0"/>
              <a:t>            </a:t>
            </a:r>
            <a:r>
              <a:rPr lang="fr-FR" sz="2800" smtClean="0"/>
              <a:t/>
            </a:r>
            <a:br>
              <a:rPr lang="fr-FR" sz="2800" smtClean="0"/>
            </a:br>
            <a:r>
              <a:rPr lang="fr-FR" sz="2800" smtClean="0"/>
              <a:t>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</a:t>
            </a:r>
            <a:r>
              <a:rPr lang="fr-FR" sz="2800" smtClean="0"/>
              <a:t/>
            </a:r>
            <a:br>
              <a:rPr lang="fr-FR" sz="2800" smtClean="0"/>
            </a:br>
            <a:r>
              <a:rPr lang="fr-FR" sz="2800" smtClean="0"/>
              <a:t>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</a:t>
            </a:r>
            <a:br>
              <a:rPr lang="fr-FR" sz="2800" smtClean="0"/>
            </a:br>
            <a:r>
              <a:rPr lang="fr-FR" sz="2800" smtClean="0"/>
              <a:t>              </a:t>
            </a:r>
            <a:br>
              <a:rPr lang="fr-FR" sz="2800" smtClean="0"/>
            </a:br>
            <a:r>
              <a:rPr lang="fr-FR" sz="2800" smtClean="0"/>
              <a:t>         </a:t>
            </a: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3347864" y="1853186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next) 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Parallel.display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join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 |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(${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 descr=" 16"/>
          <p:cNvCxnSpPr/>
          <p:nvPr/>
        </p:nvCxnSpPr>
        <p:spPr>
          <a:xfrm>
            <a:off x="3347864" y="1844824"/>
            <a:ext cx="2862064" cy="28803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468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Héritage simple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Appel du constructeur</a:t>
            </a:r>
            <a:br>
              <a:rPr lang="fr-FR" sz="2800" smtClean="0">
                <a:solidFill>
                  <a:schemeClr val="bg1"/>
                </a:solidFill>
                <a:latin typeface="Open Sans"/>
              </a:rPr>
            </a:br>
            <a:r>
              <a:rPr lang="fr-FR" sz="2800" smtClean="0">
                <a:solidFill>
                  <a:schemeClr val="bg1"/>
                </a:solidFill>
                <a:latin typeface="Open Sans"/>
              </a:rPr>
              <a:t>hérité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</a:t>
            </a:r>
            <a:r>
              <a:rPr lang="fr-FR" sz="2800" smtClean="0"/>
              <a:t/>
            </a:r>
            <a:br>
              <a:rPr lang="fr-FR" sz="2800" smtClean="0"/>
            </a:br>
            <a:r>
              <a:rPr lang="fr-FR" sz="2800" smtClean="0"/>
              <a:t>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</a:t>
            </a:r>
            <a:br>
              <a:rPr lang="fr-FR" sz="2800" smtClean="0"/>
            </a:br>
            <a:r>
              <a:rPr lang="fr-FR" sz="2800" smtClean="0"/>
              <a:t>              </a:t>
            </a:r>
            <a:br>
              <a:rPr lang="fr-FR" sz="2800" smtClean="0"/>
            </a:br>
            <a:r>
              <a:rPr lang="fr-FR" sz="2800" smtClean="0"/>
              <a:t>         </a:t>
            </a: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3347864" y="1853186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next) 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Parallel.display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join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 |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(${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13"/>
          <p:cNvCxnSpPr/>
          <p:nvPr/>
        </p:nvCxnSpPr>
        <p:spPr>
          <a:xfrm>
            <a:off x="2843808" y="2960948"/>
            <a:ext cx="1080120" cy="2520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52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Héritage simple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Appel du constructeur</a:t>
            </a:r>
            <a:br>
              <a:rPr lang="fr-FR" sz="2800" smtClean="0">
                <a:solidFill>
                  <a:schemeClr val="bg1"/>
                </a:solidFill>
                <a:latin typeface="Open Sans"/>
              </a:rPr>
            </a:br>
            <a:r>
              <a:rPr lang="fr-FR" sz="2800" smtClean="0">
                <a:solidFill>
                  <a:schemeClr val="bg1"/>
                </a:solidFill>
                <a:latin typeface="Open Sans"/>
              </a:rPr>
              <a:t>hérité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Extension des </a:t>
            </a:r>
            <a:br>
              <a:rPr lang="fr-FR" sz="2800" smtClean="0">
                <a:solidFill>
                  <a:schemeClr val="bg1"/>
                </a:solidFill>
                <a:latin typeface="Open Sans"/>
              </a:rPr>
            </a:br>
            <a:r>
              <a:rPr lang="fr-FR" sz="2800" smtClean="0">
                <a:solidFill>
                  <a:schemeClr val="bg1"/>
                </a:solidFill>
                <a:latin typeface="Open Sans"/>
              </a:rPr>
              <a:t>méthodes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</a:t>
            </a:r>
            <a:br>
              <a:rPr lang="fr-FR" sz="2800" smtClean="0"/>
            </a:br>
            <a:r>
              <a:rPr lang="fr-FR" sz="2800" smtClean="0"/>
              <a:t>              </a:t>
            </a:r>
            <a:br>
              <a:rPr lang="fr-FR" sz="2800" smtClean="0"/>
            </a:br>
            <a:r>
              <a:rPr lang="fr-FR" sz="2800" smtClean="0"/>
              <a:t>         </a:t>
            </a: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3347864" y="1853186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next) 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Parallel.display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join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 |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(${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 descr=" 6"/>
          <p:cNvCxnSpPr/>
          <p:nvPr/>
        </p:nvCxnSpPr>
        <p:spPr>
          <a:xfrm>
            <a:off x="2699792" y="4221088"/>
            <a:ext cx="3384376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585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Faisons connaissance</a:t>
            </a:r>
            <a:endParaRPr lang="fr-FR" dirty="0"/>
          </a:p>
        </p:txBody>
      </p:sp>
      <p:grpSp>
        <p:nvGrpSpPr>
          <p:cNvPr id="9" name="Groupe 8" descr=" 75"/>
          <p:cNvGrpSpPr/>
          <p:nvPr/>
        </p:nvGrpSpPr>
        <p:grpSpPr>
          <a:xfrm>
            <a:off x="4098331" y="1890126"/>
            <a:ext cx="1046430" cy="1507959"/>
            <a:chOff x="4098331" y="1683603"/>
            <a:chExt cx="1046430" cy="1507959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8331" y="1683603"/>
              <a:ext cx="1046430" cy="1046430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14" name="Connecteur droit 13"/>
            <p:cNvCxnSpPr>
              <a:endCxn id="13" idx="4"/>
            </p:cNvCxnSpPr>
            <p:nvPr/>
          </p:nvCxnSpPr>
          <p:spPr>
            <a:xfrm flipV="1">
              <a:off x="4527264" y="2730033"/>
              <a:ext cx="94282" cy="461529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 descr=" 76"/>
          <p:cNvGrpSpPr/>
          <p:nvPr/>
        </p:nvGrpSpPr>
        <p:grpSpPr>
          <a:xfrm>
            <a:off x="4948454" y="1638025"/>
            <a:ext cx="2862017" cy="1936638"/>
            <a:chOff x="4948454" y="1431502"/>
            <a:chExt cx="2862017" cy="1936638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852" y="1431502"/>
              <a:ext cx="1570619" cy="1570619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17" name="Connecteur droit 16"/>
            <p:cNvCxnSpPr>
              <a:endCxn id="16" idx="3"/>
            </p:cNvCxnSpPr>
            <p:nvPr/>
          </p:nvCxnSpPr>
          <p:spPr>
            <a:xfrm flipV="1">
              <a:off x="4948454" y="2772109"/>
              <a:ext cx="1521410" cy="596031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 descr=" 77"/>
          <p:cNvGrpSpPr/>
          <p:nvPr/>
        </p:nvGrpSpPr>
        <p:grpSpPr>
          <a:xfrm>
            <a:off x="5122917" y="3998643"/>
            <a:ext cx="2459783" cy="624580"/>
            <a:chOff x="5122917" y="3792120"/>
            <a:chExt cx="2459783" cy="62458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120" y="3792120"/>
              <a:ext cx="624580" cy="624580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0" name="Connecteur droit 19"/>
            <p:cNvCxnSpPr>
              <a:endCxn id="19" idx="2"/>
            </p:cNvCxnSpPr>
            <p:nvPr/>
          </p:nvCxnSpPr>
          <p:spPr>
            <a:xfrm>
              <a:off x="5122917" y="3794438"/>
              <a:ext cx="1835203" cy="309972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 descr=" 78"/>
          <p:cNvGrpSpPr/>
          <p:nvPr/>
        </p:nvGrpSpPr>
        <p:grpSpPr>
          <a:xfrm>
            <a:off x="4948454" y="4427259"/>
            <a:ext cx="1521410" cy="1260991"/>
            <a:chOff x="4948454" y="4220736"/>
            <a:chExt cx="1521410" cy="1260991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206" t="-13858" r="-31769" b="-27885"/>
            <a:stretch/>
          </p:blipFill>
          <p:spPr>
            <a:xfrm>
              <a:off x="5833874" y="4864164"/>
              <a:ext cx="635990" cy="617563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3" name="Connecteur droit 22"/>
            <p:cNvCxnSpPr>
              <a:endCxn id="22" idx="1"/>
            </p:cNvCxnSpPr>
            <p:nvPr/>
          </p:nvCxnSpPr>
          <p:spPr>
            <a:xfrm>
              <a:off x="4948454" y="4220736"/>
              <a:ext cx="978559" cy="733868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 descr=" 74"/>
          <p:cNvGrpSpPr/>
          <p:nvPr/>
        </p:nvGrpSpPr>
        <p:grpSpPr>
          <a:xfrm>
            <a:off x="1438346" y="1469616"/>
            <a:ext cx="2667727" cy="2105047"/>
            <a:chOff x="1438346" y="1263093"/>
            <a:chExt cx="2667727" cy="2105047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2" t="-31416" r="13941" b="-23012"/>
            <a:stretch/>
          </p:blipFill>
          <p:spPr>
            <a:xfrm>
              <a:off x="1438346" y="1263093"/>
              <a:ext cx="1564276" cy="1491596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8" name="Connecteur droit 7"/>
            <p:cNvCxnSpPr>
              <a:endCxn id="7" idx="5"/>
            </p:cNvCxnSpPr>
            <p:nvPr/>
          </p:nvCxnSpPr>
          <p:spPr>
            <a:xfrm flipH="1" flipV="1">
              <a:off x="2773539" y="2536250"/>
              <a:ext cx="1332534" cy="831890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 descr=" 81"/>
          <p:cNvGrpSpPr/>
          <p:nvPr/>
        </p:nvGrpSpPr>
        <p:grpSpPr>
          <a:xfrm>
            <a:off x="785270" y="3458943"/>
            <a:ext cx="3146340" cy="1079400"/>
            <a:chOff x="785270" y="3252420"/>
            <a:chExt cx="3146340" cy="1079400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70" y="3252420"/>
              <a:ext cx="1079400" cy="1079400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32" name="Connecteur droit 31"/>
            <p:cNvCxnSpPr>
              <a:endCxn id="31" idx="6"/>
            </p:cNvCxnSpPr>
            <p:nvPr/>
          </p:nvCxnSpPr>
          <p:spPr>
            <a:xfrm flipH="1" flipV="1">
              <a:off x="1864670" y="3792120"/>
              <a:ext cx="2066940" cy="2318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 descr=" 80"/>
          <p:cNvGrpSpPr/>
          <p:nvPr/>
        </p:nvGrpSpPr>
        <p:grpSpPr>
          <a:xfrm>
            <a:off x="1917449" y="4427259"/>
            <a:ext cx="2188624" cy="1609346"/>
            <a:chOff x="1917449" y="4220736"/>
            <a:chExt cx="2188624" cy="1609346"/>
          </a:xfrm>
        </p:grpSpPr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49" y="4864164"/>
              <a:ext cx="965918" cy="965918"/>
            </a:xfrm>
            <a:prstGeom prst="ellipse">
              <a:avLst/>
            </a:prstGeom>
            <a:solidFill>
              <a:schemeClr val="bg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9" name="Connecteur droit 28"/>
            <p:cNvCxnSpPr>
              <a:endCxn id="28" idx="7"/>
            </p:cNvCxnSpPr>
            <p:nvPr/>
          </p:nvCxnSpPr>
          <p:spPr>
            <a:xfrm flipH="1">
              <a:off x="2741912" y="4220736"/>
              <a:ext cx="1364161" cy="784883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 descr=" 79"/>
          <p:cNvGrpSpPr/>
          <p:nvPr/>
        </p:nvGrpSpPr>
        <p:grpSpPr>
          <a:xfrm>
            <a:off x="4283968" y="4603837"/>
            <a:ext cx="703256" cy="1777491"/>
            <a:chOff x="4283968" y="4397314"/>
            <a:chExt cx="703256" cy="1777491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38" t="-21749" r="-19669" b="-13062"/>
            <a:stretch/>
          </p:blipFill>
          <p:spPr>
            <a:xfrm>
              <a:off x="4283968" y="5427159"/>
              <a:ext cx="703256" cy="747646"/>
            </a:xfrm>
            <a:prstGeom prst="ellipse">
              <a:avLst/>
            </a:prstGeom>
            <a:solidFill>
              <a:schemeClr val="tx1"/>
            </a:solidFill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6" name="Connecteur droit 25"/>
            <p:cNvCxnSpPr>
              <a:endCxn id="25" idx="0"/>
            </p:cNvCxnSpPr>
            <p:nvPr/>
          </p:nvCxnSpPr>
          <p:spPr>
            <a:xfrm>
              <a:off x="4527264" y="4397314"/>
              <a:ext cx="108332" cy="1029845"/>
            </a:xfrm>
            <a:prstGeom prst="line">
              <a:avLst/>
            </a:prstGeom>
            <a:ln w="57150">
              <a:solidFill>
                <a:srgbClr val="F0D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 descr=" 14"/>
          <p:cNvGrpSpPr/>
          <p:nvPr/>
        </p:nvGrpSpPr>
        <p:grpSpPr>
          <a:xfrm>
            <a:off x="3481143" y="3398085"/>
            <a:ext cx="2092239" cy="2037638"/>
            <a:chOff x="3481143" y="2976530"/>
            <a:chExt cx="2092239" cy="203763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3" t="1476" b="16900"/>
            <a:stretch/>
          </p:blipFill>
          <p:spPr>
            <a:xfrm>
              <a:off x="3931610" y="2976530"/>
              <a:ext cx="1191307" cy="1205752"/>
            </a:xfrm>
            <a:prstGeom prst="ellipse">
              <a:avLst/>
            </a:prstGeom>
            <a:ln w="63500" cap="rnd">
              <a:solidFill>
                <a:srgbClr val="F0DB4F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ZoneTexte 11"/>
            <p:cNvSpPr txBox="1"/>
            <p:nvPr/>
          </p:nvSpPr>
          <p:spPr>
            <a:xfrm>
              <a:off x="3481143" y="4367837"/>
              <a:ext cx="2092239" cy="646331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Damien</a:t>
              </a:r>
              <a:b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SIMONIN FEUGAS</a:t>
              </a:r>
              <a:endParaRPr lang="fr-FR" dirty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7254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Héritage simple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Appel du constructeur</a:t>
            </a:r>
            <a:br>
              <a:rPr lang="fr-FR" sz="2800" smtClean="0">
                <a:solidFill>
                  <a:schemeClr val="bg1"/>
                </a:solidFill>
                <a:latin typeface="Open Sans"/>
              </a:rPr>
            </a:br>
            <a:r>
              <a:rPr lang="fr-FR" sz="2800" smtClean="0">
                <a:solidFill>
                  <a:schemeClr val="bg1"/>
                </a:solidFill>
                <a:latin typeface="Open Sans"/>
              </a:rPr>
              <a:t>hérité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4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Extension des </a:t>
            </a:r>
            <a:br>
              <a:rPr lang="fr-FR" sz="2800" smtClean="0">
                <a:solidFill>
                  <a:schemeClr val="bg1"/>
                </a:solidFill>
                <a:latin typeface="Open Sans"/>
              </a:rPr>
            </a:br>
            <a:r>
              <a:rPr lang="fr-FR" sz="2800" smtClean="0">
                <a:solidFill>
                  <a:schemeClr val="bg1"/>
                </a:solidFill>
                <a:latin typeface="Open Sans"/>
              </a:rPr>
              <a:t>méthodes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Pas d’héritage multiple pour l’instant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 "/>
            </a:pPr>
            <a:endParaRPr lang="fr-FR" sz="2800" dirty="0"/>
          </a:p>
        </p:txBody>
      </p:sp>
      <p:sp>
        <p:nvSpPr>
          <p:cNvPr id="5" name="ZoneTexte 4" descr=" 5"/>
          <p:cNvSpPr txBox="1"/>
          <p:nvPr/>
        </p:nvSpPr>
        <p:spPr>
          <a:xfrm>
            <a:off x="3347864" y="1853186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next) 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Parallel.display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join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 |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(${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6" name="Rectangle 5" descr=" 8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7529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Paramètres, littéraux objets, 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", fonctions fléchées, "For-of" 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8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/>
              <a:t>                 </a:t>
            </a:r>
            <a:endParaRPr lang="fr-FR" sz="2400" dirty="0" smtClean="0"/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      </a:t>
            </a:r>
            <a:endParaRPr lang="fr-FR" sz="20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>
                <a:solidFill>
                  <a:schemeClr val="bg2"/>
                </a:solidFill>
              </a:rPr>
              <a:t>                       </a:t>
            </a:r>
            <a:br>
              <a:rPr lang="fr-FR" sz="2400" smtClean="0">
                <a:solidFill>
                  <a:schemeClr val="bg2"/>
                </a:solidFill>
              </a:rPr>
            </a:br>
            <a:r>
              <a:rPr lang="fr-FR" sz="2400" smtClean="0">
                <a:solidFill>
                  <a:schemeClr val="bg2"/>
                </a:solidFill>
              </a:rPr>
              <a:t>       </a:t>
            </a:r>
            <a:endParaRPr lang="fr-FR" sz="24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</a:t>
            </a:r>
            <a:endParaRPr lang="fr-FR" sz="2000" dirty="0">
              <a:solidFill>
                <a:srgbClr val="D0D0D0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       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5" name="Connecteur droit avec flèche 4" descr=" 6"/>
          <p:cNvCxnSpPr/>
          <p:nvPr/>
        </p:nvCxnSpPr>
        <p:spPr>
          <a:xfrm flipV="1">
            <a:off x="3563888" y="1700808"/>
            <a:ext cx="3456384" cy="43204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403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      </a:t>
            </a:r>
            <a:endParaRPr lang="fr-FR" sz="20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>
                <a:solidFill>
                  <a:schemeClr val="bg2"/>
                </a:solidFill>
              </a:rPr>
              <a:t>                       </a:t>
            </a:r>
            <a:br>
              <a:rPr lang="fr-FR" sz="2400" smtClean="0">
                <a:solidFill>
                  <a:schemeClr val="bg2"/>
                </a:solidFill>
              </a:rPr>
            </a:br>
            <a:r>
              <a:rPr lang="fr-FR" sz="2400" smtClean="0">
                <a:solidFill>
                  <a:schemeClr val="bg2"/>
                </a:solidFill>
              </a:rPr>
              <a:t>       </a:t>
            </a:r>
            <a:endParaRPr lang="fr-FR" sz="24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</a:t>
            </a:r>
            <a:endParaRPr lang="fr-FR" sz="2000" dirty="0">
              <a:solidFill>
                <a:srgbClr val="D0D0D0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       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 descr=" 15"/>
          <p:cNvCxnSpPr/>
          <p:nvPr/>
        </p:nvCxnSpPr>
        <p:spPr>
          <a:xfrm flipV="1">
            <a:off x="3419872" y="2132856"/>
            <a:ext cx="1656184" cy="7845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4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>
                <a:solidFill>
                  <a:schemeClr val="bg2"/>
                </a:solidFill>
              </a:rPr>
              <a:t>                       </a:t>
            </a:r>
            <a:br>
              <a:rPr lang="fr-FR" sz="2400" smtClean="0">
                <a:solidFill>
                  <a:schemeClr val="bg2"/>
                </a:solidFill>
              </a:rPr>
            </a:br>
            <a:r>
              <a:rPr lang="fr-FR" sz="2400" smtClean="0">
                <a:solidFill>
                  <a:schemeClr val="bg2"/>
                </a:solidFill>
              </a:rPr>
              <a:t>       </a:t>
            </a:r>
            <a:endParaRPr lang="fr-FR" sz="24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</a:t>
            </a:r>
            <a:endParaRPr lang="fr-FR" sz="2000" dirty="0">
              <a:solidFill>
                <a:srgbClr val="D0D0D0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       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10"/>
          <p:cNvCxnSpPr/>
          <p:nvPr/>
        </p:nvCxnSpPr>
        <p:spPr>
          <a:xfrm flipV="1">
            <a:off x="3563888" y="2525124"/>
            <a:ext cx="1728192" cy="147994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490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>
                <a:solidFill>
                  <a:schemeClr val="bg2"/>
                </a:solidFill>
              </a:rPr>
              <a:t>                       </a:t>
            </a:r>
            <a:br>
              <a:rPr lang="fr-FR" sz="2400" smtClean="0">
                <a:solidFill>
                  <a:schemeClr val="bg2"/>
                </a:solidFill>
              </a:rPr>
            </a:br>
            <a:r>
              <a:rPr lang="fr-FR" sz="2400" smtClean="0">
                <a:solidFill>
                  <a:schemeClr val="bg2"/>
                </a:solidFill>
              </a:rPr>
              <a:t>       </a:t>
            </a:r>
            <a:endParaRPr lang="fr-FR" sz="2400" dirty="0" smtClean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</a:t>
            </a:r>
            <a:endParaRPr lang="fr-FR" sz="2000" dirty="0">
              <a:solidFill>
                <a:srgbClr val="D0D0D0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       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10"/>
          <p:cNvCxnSpPr/>
          <p:nvPr/>
        </p:nvCxnSpPr>
        <p:spPr>
          <a:xfrm flipV="1">
            <a:off x="3563888" y="2525124"/>
            <a:ext cx="1728192" cy="147994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 descr=" 12"/>
          <p:cNvSpPr txBox="1"/>
          <p:nvPr/>
        </p:nvSpPr>
        <p:spPr>
          <a:xfrm>
            <a:off x="5867582" y="2074800"/>
            <a:ext cx="1584176" cy="55399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</a:t>
            </a:r>
          </a:p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791250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 descr=" 14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2"/>
                </a:solidFill>
                <a:latin typeface="Open Sans"/>
              </a:rPr>
              <a:t>Aussi utilisé dans les classes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</a:t>
            </a:r>
            <a:endParaRPr lang="fr-FR" sz="2000" dirty="0">
              <a:solidFill>
                <a:srgbClr val="D0D0D0"/>
              </a:solidFill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       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7049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 descr=" 14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2"/>
                </a:solidFill>
                <a:latin typeface="Open Sans"/>
              </a:rPr>
              <a:t>Aussi utilisé dans les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Getter/setter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       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 descr=" 13"/>
          <p:cNvCxnSpPr/>
          <p:nvPr/>
        </p:nvCxnSpPr>
        <p:spPr>
          <a:xfrm flipV="1">
            <a:off x="2771800" y="4647619"/>
            <a:ext cx="1944216" cy="944623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74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 descr=" 14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7" name="ZoneTexte 6" descr=" 18"/>
          <p:cNvSpPr txBox="1"/>
          <p:nvPr/>
        </p:nvSpPr>
        <p:spPr>
          <a:xfrm>
            <a:off x="3419872" y="5466549"/>
            <a:ext cx="5472608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fr-FR" dirty="0" err="1" smtClean="0">
                <a:solidFill>
                  <a:srgbClr val="24909D"/>
                </a:solidFill>
              </a:rPr>
              <a:t>Object</a:t>
            </a:r>
            <a:r>
              <a:rPr lang="fr-FR" dirty="0" err="1" smtClean="0"/>
              <a:t>.defineProperty</a:t>
            </a:r>
            <a:r>
              <a:rPr lang="fr-FR" dirty="0" smtClean="0"/>
              <a:t>(</a:t>
            </a:r>
            <a:r>
              <a:rPr lang="fr-FR" dirty="0" err="1" smtClean="0">
                <a:solidFill>
                  <a:srgbClr val="24909D"/>
                </a:solidFill>
              </a:rPr>
              <a:t>this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ED9D13"/>
                </a:solidFill>
              </a:rPr>
              <a:t>'duration'</a:t>
            </a:r>
            <a:r>
              <a:rPr lang="fr-FR" dirty="0" smtClean="0"/>
              <a:t>, {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function</a:t>
            </a:r>
            <a:r>
              <a:rPr lang="fr-FR" dirty="0" smtClean="0"/>
              <a:t>() {},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 </a:t>
            </a:r>
            <a:r>
              <a:rPr lang="fr-FR" dirty="0" err="1" smtClean="0"/>
              <a:t>enumerable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err="1">
                <a:solidFill>
                  <a:srgbClr val="6AB825"/>
                </a:solidFill>
              </a:rPr>
              <a:t>true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});</a:t>
            </a:r>
            <a:endParaRPr lang="fr-FR" dirty="0"/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2"/>
                </a:solidFill>
                <a:latin typeface="Open Sans"/>
              </a:rPr>
              <a:t>Aussi utilisé dans les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Getter/setter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>
                <a:solidFill>
                  <a:srgbClr val="D0D0D0"/>
                </a:solidFill>
              </a:rPr>
              <a:t>                    </a:t>
            </a: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4708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 descr=" 14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2"/>
                </a:solidFill>
                <a:latin typeface="Open Sans"/>
              </a:rPr>
              <a:t>Aussi utilisé dans les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Getter/setter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Méthodes raccourcies</a:t>
            </a:r>
          </a:p>
          <a:p>
            <a:pPr lvl="1">
              <a:buFont typeface="Wingdings" panose="05000000000000000000" pitchFamily="2" charset="2"/>
              <a:buChar char=" "/>
            </a:pP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9" name="Connecteur droit avec flèche 8" descr=" 31"/>
          <p:cNvCxnSpPr/>
          <p:nvPr/>
        </p:nvCxnSpPr>
        <p:spPr>
          <a:xfrm flipV="1">
            <a:off x="3815916" y="5119930"/>
            <a:ext cx="972108" cy="741019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097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découverte du JS</a:t>
            </a:r>
            <a:endParaRPr lang="fr-FR" dirty="0"/>
          </a:p>
        </p:txBody>
      </p:sp>
      <p:pic>
        <p:nvPicPr>
          <p:cNvPr id="5" name="Espace réservé du contenu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2418"/>
            <a:ext cx="3334216" cy="4486902"/>
          </a:xfrm>
          <a:prstGeom prst="rect">
            <a:avLst/>
          </a:prstGeom>
        </p:spPr>
      </p:pic>
      <p:sp>
        <p:nvSpPr>
          <p:cNvPr id="6" name="Espace réservé du contenu 2" descr=" 6"/>
          <p:cNvSpPr txBox="1">
            <a:spLocks/>
          </p:cNvSpPr>
          <p:nvPr/>
        </p:nvSpPr>
        <p:spPr>
          <a:xfrm>
            <a:off x="4067944" y="2204864"/>
            <a:ext cx="4618856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</a:t>
            </a:r>
            <a:endParaRPr lang="fr-FR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</a:t>
            </a:r>
            <a:endParaRPr lang="fr-FR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</a:t>
            </a:r>
            <a:endParaRPr lang="fr-FR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      </a:t>
            </a:r>
            <a:br>
              <a:rPr lang="fr-FR" smtClean="0"/>
            </a:br>
            <a:r>
              <a:rPr lang="fr-FR" smtClean="0"/>
              <a:t>              </a:t>
            </a:r>
            <a:endParaRPr lang="fr-FR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82963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 descr=" 14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2"/>
                </a:solidFill>
                <a:latin typeface="Open Sans"/>
              </a:rPr>
              <a:t>Aussi utilisé dans les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Getter/setter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Méthodes raccourcies</a:t>
            </a:r>
          </a:p>
          <a:p>
            <a:pPr lvl="1">
              <a:buFont typeface="Wingdings" panose="05000000000000000000" pitchFamily="2" charset="2"/>
              <a:buChar char=" "/>
            </a:pP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9" name="Connecteur droit avec flèche 8" descr=" 31"/>
          <p:cNvCxnSpPr/>
          <p:nvPr/>
        </p:nvCxnSpPr>
        <p:spPr>
          <a:xfrm flipV="1">
            <a:off x="3815916" y="5119930"/>
            <a:ext cx="972108" cy="741019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 descr=" 16"/>
          <p:cNvSpPr txBox="1"/>
          <p:nvPr/>
        </p:nvSpPr>
        <p:spPr>
          <a:xfrm>
            <a:off x="5868144" y="4923173"/>
            <a:ext cx="2448272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function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261460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 descr=" 14"/>
          <p:cNvSpPr txBox="1"/>
          <p:nvPr/>
        </p:nvSpPr>
        <p:spPr>
          <a:xfrm>
            <a:off x="4716016" y="4270659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 et "</a:t>
            </a:r>
            <a:r>
              <a:rPr lang="fr-FR" dirty="0" err="1" smtClean="0"/>
              <a:t>literal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On peut initialiser les paramètres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Nouvelle fonction</a:t>
            </a:r>
          </a:p>
          <a:p>
            <a:pPr marL="0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Objet littéral ES6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  <a:endParaRPr lang="fr-FR" sz="2000" smtClean="0">
              <a:solidFill>
                <a:schemeClr val="bg2"/>
              </a:solidFill>
              <a:latin typeface="Open San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8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2"/>
                </a:solidFill>
                <a:latin typeface="Open Sans"/>
              </a:rPr>
              <a:t>Aussi utilisé dans les 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Getter/setter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rgbClr val="D0D0D0"/>
                </a:solidFill>
                <a:latin typeface="Open Sans"/>
              </a:rPr>
              <a:t>Méthodes raccourcies</a:t>
            </a:r>
          </a:p>
          <a:p>
            <a:pPr lvl="1">
              <a:buFont typeface="Wingdings" panose="05000000000000000000" pitchFamily="2" charset="2"/>
              <a:buChar char=" "/>
            </a:pPr>
            <a:endParaRPr lang="fr-FR" sz="2000" dirty="0">
              <a:solidFill>
                <a:srgbClr val="D0D0D0"/>
              </a:solidFill>
            </a:endParaRPr>
          </a:p>
        </p:txBody>
      </p:sp>
      <p:sp>
        <p:nvSpPr>
          <p:cNvPr id="4" name="ZoneTexte 3" descr=" 4"/>
          <p:cNvSpPr txBox="1"/>
          <p:nvPr/>
        </p:nvSpPr>
        <p:spPr>
          <a:xfrm>
            <a:off x="4716016" y="1412776"/>
            <a:ext cx="4176464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=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i="1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9" name="Connecteur droit avec flèche 8" descr=" 31"/>
          <p:cNvCxnSpPr/>
          <p:nvPr/>
        </p:nvCxnSpPr>
        <p:spPr>
          <a:xfrm flipV="1">
            <a:off x="3815916" y="5119930"/>
            <a:ext cx="972108" cy="741019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 descr=" 11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5771135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 &amp; 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Tous les arguments non déclarés dans un tableau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</a:t>
            </a:r>
            <a:r>
              <a:rPr lang="fr-FR" sz="1800" smtClean="0">
                <a:solidFill>
                  <a:srgbClr val="24909D"/>
                </a:solidFill>
                <a:latin typeface="Consolas"/>
              </a:rPr>
              <a:t>    </a:t>
            </a:r>
            <a:endParaRPr lang="fr-FR" sz="1800" dirty="0">
              <a:solidFill>
                <a:srgbClr val="24909D"/>
              </a:solidFill>
              <a:latin typeface="Consola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      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br>
              <a:rPr lang="fr-FR" sz="2000" smtClean="0"/>
            </a:br>
            <a:r>
              <a:rPr lang="fr-FR" sz="2000" smtClean="0"/>
              <a:t>              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 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1800" smtClean="0">
                <a:solidFill>
                  <a:srgbClr val="6AB825"/>
                </a:solidFill>
                <a:latin typeface="Consolas"/>
              </a:rPr>
              <a:t>      </a:t>
            </a:r>
            <a:r>
              <a:rPr lang="fr-FR" sz="2000" smtClean="0"/>
              <a:t>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6" name="ZoneTexte 5" descr=" 6"/>
          <p:cNvSpPr txBox="1"/>
          <p:nvPr/>
        </p:nvSpPr>
        <p:spPr>
          <a:xfrm>
            <a:off x="4211960" y="1454237"/>
            <a:ext cx="4824536" cy="492709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D0D0D0"/>
                </a:solidFill>
                <a:latin typeface="Consolas"/>
              </a:rPr>
              <a:t>run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()||{};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==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|| !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else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7"/>
          <p:cNvCxnSpPr/>
          <p:nvPr/>
        </p:nvCxnSpPr>
        <p:spPr>
          <a:xfrm flipV="1">
            <a:off x="4139952" y="1700808"/>
            <a:ext cx="644726" cy="14401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69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 &amp; 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Tous les arguments non déclarés dans un tableau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Fonction fléchée :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</a:t>
            </a:r>
            <a:r>
              <a:rPr lang="fr-FR" sz="1800" smtClean="0">
                <a:solidFill>
                  <a:srgbClr val="24909D"/>
                </a:solidFill>
                <a:latin typeface="Consolas"/>
              </a:rPr>
              <a:t>    </a:t>
            </a:r>
            <a:endParaRPr lang="fr-FR" sz="1800" dirty="0">
              <a:solidFill>
                <a:srgbClr val="24909D"/>
              </a:solidFill>
              <a:latin typeface="Consolas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      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br>
              <a:rPr lang="fr-FR" sz="2000" smtClean="0"/>
            </a:br>
            <a:r>
              <a:rPr lang="fr-FR" sz="2000" smtClean="0"/>
              <a:t>              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 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1800" smtClean="0">
                <a:solidFill>
                  <a:srgbClr val="6AB825"/>
                </a:solidFill>
                <a:latin typeface="Consolas"/>
              </a:rPr>
              <a:t>      </a:t>
            </a:r>
            <a:r>
              <a:rPr lang="fr-FR" sz="2000" smtClean="0"/>
              <a:t>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6" name="ZoneTexte 5" descr=" 6"/>
          <p:cNvSpPr txBox="1"/>
          <p:nvPr/>
        </p:nvSpPr>
        <p:spPr>
          <a:xfrm>
            <a:off x="4211960" y="1454237"/>
            <a:ext cx="4824536" cy="492709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D0D0D0"/>
                </a:solidFill>
                <a:latin typeface="Consolas"/>
              </a:rPr>
              <a:t>run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()||{};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==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|| !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else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8" name="Connecteur droit avec flèche 7" descr=" 8"/>
          <p:cNvCxnSpPr/>
          <p:nvPr/>
        </p:nvCxnSpPr>
        <p:spPr>
          <a:xfrm>
            <a:off x="3347864" y="2852936"/>
            <a:ext cx="4751404" cy="48954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052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 &amp; 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Tous les arguments non déclarés dans un tableau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Fonction fléchée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Conserve le </a:t>
            </a:r>
            <a:r>
              <a:rPr lang="fr-FR" sz="1800" smtClean="0">
                <a:solidFill>
                  <a:srgbClr val="24909D"/>
                </a:solidFill>
                <a:latin typeface="Consolas"/>
              </a:rPr>
              <a:t>this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      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br>
              <a:rPr lang="fr-FR" sz="2000" smtClean="0"/>
            </a:br>
            <a:r>
              <a:rPr lang="fr-FR" sz="2000" smtClean="0"/>
              <a:t>              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 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1800" smtClean="0">
                <a:solidFill>
                  <a:srgbClr val="6AB825"/>
                </a:solidFill>
                <a:latin typeface="Consolas"/>
              </a:rPr>
              <a:t>      </a:t>
            </a:r>
            <a:r>
              <a:rPr lang="fr-FR" sz="2000" smtClean="0"/>
              <a:t>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6" name="ZoneTexte 5" descr=" 6"/>
          <p:cNvSpPr txBox="1"/>
          <p:nvPr/>
        </p:nvSpPr>
        <p:spPr>
          <a:xfrm>
            <a:off x="4211960" y="1454237"/>
            <a:ext cx="4824536" cy="492709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D0D0D0"/>
                </a:solidFill>
                <a:latin typeface="Consolas"/>
              </a:rPr>
              <a:t>run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args.pop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()||{};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.start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.success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==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.end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Date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.now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|| !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else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.next.run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29"/>
          <p:cNvCxnSpPr/>
          <p:nvPr/>
        </p:nvCxnSpPr>
        <p:spPr>
          <a:xfrm>
            <a:off x="3275856" y="3342480"/>
            <a:ext cx="1508822" cy="44712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622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 &amp; 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Tous les arguments non déclarés dans un tableau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Fonction fléchée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Conserve le </a:t>
            </a:r>
            <a:r>
              <a:rPr lang="fr-FR" sz="1800" smtClean="0">
                <a:solidFill>
                  <a:srgbClr val="24909D"/>
                </a:solidFill>
                <a:latin typeface="Consolas"/>
              </a:rPr>
              <a:t>this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br>
              <a:rPr lang="fr-FR" sz="2000" smtClean="0"/>
            </a:br>
            <a:r>
              <a:rPr lang="fr-FR" sz="2000" smtClean="0"/>
              <a:t>              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 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1800" smtClean="0">
                <a:solidFill>
                  <a:srgbClr val="6AB825"/>
                </a:solidFill>
                <a:latin typeface="Consolas"/>
              </a:rPr>
              <a:t>      </a:t>
            </a:r>
            <a:r>
              <a:rPr lang="fr-FR" sz="2000" smtClean="0"/>
              <a:t>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8" name="ZoneTexte 7" descr=" 20"/>
          <p:cNvSpPr txBox="1"/>
          <p:nvPr/>
        </p:nvSpPr>
        <p:spPr>
          <a:xfrm>
            <a:off x="4211960" y="4077072"/>
            <a:ext cx="4824536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`(${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Parallel.display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(t)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join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(' |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');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86150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 &amp; 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Tous les arguments non déclarés dans un tableau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Fonction fléchée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Conserve le </a:t>
            </a:r>
            <a:r>
              <a:rPr lang="fr-FR" sz="1800" smtClean="0">
                <a:solidFill>
                  <a:srgbClr val="24909D"/>
                </a:solidFill>
                <a:latin typeface="Consolas"/>
              </a:rPr>
              <a:t>this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1 paramètre  </a:t>
            </a:r>
            <a:r>
              <a:rPr lang="fr-FR" sz="2000" smtClean="0">
                <a:solidFill>
                  <a:schemeClr val="bg1"/>
                </a:solidFill>
                <a:latin typeface="Open Sans"/>
                <a:sym typeface="Wingdings 3"/>
              </a:rPr>
              <a:t></a:t>
            </a:r>
            <a:r>
              <a:rPr lang="fr-FR" sz="2000" smtClean="0">
                <a:solidFill>
                  <a:schemeClr val="bg1"/>
                </a:solidFill>
                <a:latin typeface="Open Sans"/>
              </a:rPr>
              <a:t> parenthèses optionnelles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000" smtClean="0"/>
              <a:t>             </a:t>
            </a:r>
            <a:r>
              <a:rPr lang="fr-FR" sz="2000" smtClean="0">
                <a:sym typeface="Wingdings 3"/>
              </a:rPr>
              <a:t> </a:t>
            </a:r>
            <a:r>
              <a:rPr lang="fr-FR" sz="2000" smtClean="0"/>
              <a:t>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 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1800" smtClean="0">
                <a:solidFill>
                  <a:srgbClr val="6AB825"/>
                </a:solidFill>
                <a:latin typeface="Consolas"/>
              </a:rPr>
              <a:t>      </a:t>
            </a:r>
            <a:r>
              <a:rPr lang="fr-FR" sz="2000" smtClean="0"/>
              <a:t>          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8" name="ZoneTexte 7" descr=" 20"/>
          <p:cNvSpPr txBox="1"/>
          <p:nvPr/>
        </p:nvSpPr>
        <p:spPr>
          <a:xfrm>
            <a:off x="4211960" y="4077072"/>
            <a:ext cx="4824536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`(${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Parallel.display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(t)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join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(' |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');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 descr=" 9"/>
          <p:cNvCxnSpPr/>
          <p:nvPr/>
        </p:nvCxnSpPr>
        <p:spPr>
          <a:xfrm flipV="1">
            <a:off x="4139952" y="4653136"/>
            <a:ext cx="3528392" cy="28803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71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operator</a:t>
            </a:r>
            <a:r>
              <a:rPr lang="fr-FR" dirty="0" smtClean="0"/>
              <a:t>" &amp; 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Tous les arguments non déclarés dans un tableau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Fonction fléchée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Conserve le </a:t>
            </a:r>
            <a:r>
              <a:rPr lang="fr-FR" sz="1800" smtClean="0">
                <a:solidFill>
                  <a:srgbClr val="24909D"/>
                </a:solidFill>
                <a:latin typeface="Consolas"/>
              </a:rPr>
              <a:t>this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Notation raccourcie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1 paramètre  </a:t>
            </a:r>
            <a:r>
              <a:rPr lang="fr-FR" sz="2000" smtClean="0">
                <a:solidFill>
                  <a:schemeClr val="bg1"/>
                </a:solidFill>
                <a:latin typeface="Open Sans"/>
                <a:sym typeface="Wingdings 3"/>
              </a:rPr>
              <a:t></a:t>
            </a:r>
            <a:r>
              <a:rPr lang="fr-FR" sz="2000" smtClean="0">
                <a:solidFill>
                  <a:schemeClr val="bg1"/>
                </a:solidFill>
                <a:latin typeface="Open Sans"/>
              </a:rPr>
              <a:t> parenthèses optionnelles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1 expression </a:t>
            </a:r>
            <a:r>
              <a:rPr lang="fr-FR" sz="2000" smtClean="0">
                <a:solidFill>
                  <a:schemeClr val="bg1"/>
                </a:solidFill>
                <a:latin typeface="Open Sans"/>
                <a:sym typeface="Wingdings 3"/>
              </a:rPr>
              <a:t></a:t>
            </a:r>
            <a:r>
              <a:rPr lang="fr-FR" sz="2000" smtClean="0">
                <a:solidFill>
                  <a:schemeClr val="bg1"/>
                </a:solidFill>
                <a:latin typeface="Open Sans"/>
              </a:rPr>
              <a:t>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</a:rPr>
              <a:t>bloc optionnel +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180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2000" smtClean="0">
                <a:solidFill>
                  <a:schemeClr val="bg1"/>
                </a:solidFill>
                <a:latin typeface="Open Sans"/>
              </a:rPr>
              <a:t> implicite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sp>
        <p:nvSpPr>
          <p:cNvPr id="8" name="ZoneTexte 7" descr=" 20"/>
          <p:cNvSpPr txBox="1"/>
          <p:nvPr/>
        </p:nvSpPr>
        <p:spPr>
          <a:xfrm>
            <a:off x="4211960" y="4077072"/>
            <a:ext cx="4824536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0070C0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t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`(${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Parallel.display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(t)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.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join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(' |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');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10"/>
          <p:cNvCxnSpPr/>
          <p:nvPr/>
        </p:nvCxnSpPr>
        <p:spPr>
          <a:xfrm flipV="1">
            <a:off x="3275856" y="4941168"/>
            <a:ext cx="1872208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 descr=" 33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4103640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"For </a:t>
            </a:r>
            <a:r>
              <a:rPr lang="fr-FR" dirty="0" smtClean="0"/>
              <a:t>of", parcours de collections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79512" y="1484784"/>
            <a:ext cx="3456384" cy="49267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Parcours des éléments d’un iterable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</a:t>
            </a: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</a:t>
            </a:r>
            <a:br>
              <a:rPr lang="fr-FR" sz="2800" smtClean="0"/>
            </a:br>
            <a:r>
              <a:rPr lang="fr-FR" sz="2800" smtClean="0"/>
              <a:t>      </a:t>
            </a:r>
            <a:br>
              <a:rPr lang="fr-FR" sz="2800" smtClean="0"/>
            </a:br>
            <a:r>
              <a:rPr lang="fr-FR" sz="2800" smtClean="0"/>
              <a:t>         </a:t>
            </a:r>
            <a:endParaRPr lang="fr-FR" sz="2800" dirty="0" smtClean="0"/>
          </a:p>
        </p:txBody>
      </p:sp>
      <p:sp>
        <p:nvSpPr>
          <p:cNvPr id="6" name="ZoneTexte 5" descr=" 6"/>
          <p:cNvSpPr txBox="1"/>
          <p:nvPr/>
        </p:nvSpPr>
        <p:spPr>
          <a:xfrm>
            <a:off x="3347864" y="1515212"/>
            <a:ext cx="5688632" cy="520409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D0D0D0"/>
                </a:solidFill>
                <a:latin typeface="Consolas"/>
              </a:rPr>
              <a:t>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[];</a:t>
            </a:r>
            <a:endParaRPr lang="fr-FR" dirty="0" smtClean="0">
              <a:solidFill>
                <a:srgbClr val="6AB825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 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0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of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.tasks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data)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(data &amp;&amp; data[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results.concat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    data[</a:t>
            </a:r>
            <a:r>
              <a:rPr lang="fr-FR" dirty="0" err="1" smtClean="0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++;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=== 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.tasks.length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]: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7"/>
          <p:cNvCxnSpPr/>
          <p:nvPr/>
        </p:nvCxnSpPr>
        <p:spPr>
          <a:xfrm>
            <a:off x="3203848" y="2204864"/>
            <a:ext cx="2232248" cy="50405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09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"For </a:t>
            </a:r>
            <a:r>
              <a:rPr lang="fr-FR" dirty="0" smtClean="0"/>
              <a:t>of", parcours de collections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79512" y="1484784"/>
            <a:ext cx="3456384" cy="49267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Parcours des éléments d’un iterable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Array, Set,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Pas d’index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Interruptible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</a:t>
            </a:r>
            <a:br>
              <a:rPr lang="fr-FR" sz="2800" smtClean="0"/>
            </a:br>
            <a:r>
              <a:rPr lang="fr-FR" sz="2800" smtClean="0"/>
              <a:t>      </a:t>
            </a:r>
            <a:br>
              <a:rPr lang="fr-FR" sz="2800" smtClean="0"/>
            </a:br>
            <a:r>
              <a:rPr lang="fr-FR" sz="2800" smtClean="0"/>
              <a:t>         </a:t>
            </a:r>
            <a:endParaRPr lang="fr-FR" sz="2800" dirty="0" smtClean="0"/>
          </a:p>
        </p:txBody>
      </p:sp>
      <p:sp>
        <p:nvSpPr>
          <p:cNvPr id="6" name="ZoneTexte 5" descr=" 6"/>
          <p:cNvSpPr txBox="1"/>
          <p:nvPr/>
        </p:nvSpPr>
        <p:spPr>
          <a:xfrm>
            <a:off x="3347864" y="1515212"/>
            <a:ext cx="5688632" cy="520409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D0D0D0"/>
                </a:solidFill>
                <a:latin typeface="Consolas"/>
              </a:rPr>
              <a:t>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[];</a:t>
            </a:r>
            <a:endParaRPr lang="fr-FR" dirty="0" smtClean="0">
              <a:solidFill>
                <a:srgbClr val="6AB825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 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0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of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.tasks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data)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(data &amp;&amp; data[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results.concat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    data[</a:t>
            </a:r>
            <a:r>
              <a:rPr lang="fr-FR" dirty="0" err="1" smtClean="0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++;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=== 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.tasks.length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]: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6163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découverte du JS</a:t>
            </a:r>
            <a:endParaRPr lang="fr-FR" dirty="0"/>
          </a:p>
        </p:txBody>
      </p:sp>
      <p:pic>
        <p:nvPicPr>
          <p:cNvPr id="5" name="Espace réservé du contenu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2418"/>
            <a:ext cx="3334216" cy="4486902"/>
          </a:xfrm>
          <a:prstGeom prst="rect">
            <a:avLst/>
          </a:prstGeom>
        </p:spPr>
      </p:pic>
      <p:sp>
        <p:nvSpPr>
          <p:cNvPr id="6" name="Espace réservé du contenu 2" descr=" 6"/>
          <p:cNvSpPr txBox="1">
            <a:spLocks/>
          </p:cNvSpPr>
          <p:nvPr/>
        </p:nvSpPr>
        <p:spPr>
          <a:xfrm>
            <a:off x="4067944" y="2204864"/>
            <a:ext cx="4618856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Interprété</a:t>
            </a:r>
          </a:p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Dynamique</a:t>
            </a:r>
          </a:p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Single-threaded</a:t>
            </a:r>
          </a:p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"Functions are first-class citizen"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554281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"For </a:t>
            </a:r>
            <a:r>
              <a:rPr lang="fr-FR" dirty="0" smtClean="0"/>
              <a:t>of", parcours de collections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79512" y="1484784"/>
            <a:ext cx="3456384" cy="49267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Parcours des éléments d’un iterable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Array, Set,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Pas d’index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Interruptible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Objet littéral : champ dynamique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800" dirty="0" smtClean="0"/>
          </a:p>
        </p:txBody>
      </p:sp>
      <p:sp>
        <p:nvSpPr>
          <p:cNvPr id="6" name="ZoneTexte 5" descr=" 6"/>
          <p:cNvSpPr txBox="1"/>
          <p:nvPr/>
        </p:nvSpPr>
        <p:spPr>
          <a:xfrm>
            <a:off x="3347864" y="1515212"/>
            <a:ext cx="5688632" cy="520409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D0D0D0"/>
                </a:solidFill>
                <a:latin typeface="Consolas"/>
              </a:rPr>
              <a:t>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[];</a:t>
            </a:r>
            <a:endParaRPr lang="fr-FR" dirty="0" smtClean="0">
              <a:solidFill>
                <a:srgbClr val="6AB825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 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0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of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.tasks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data)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(data &amp;&amp; data[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results.concat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    data[</a:t>
            </a:r>
            <a:r>
              <a:rPr lang="fr-FR" dirty="0" err="1" smtClean="0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++;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=== 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.tasks.length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]: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7" name="Connecteur droit avec flèche 6" descr=" 8"/>
          <p:cNvCxnSpPr/>
          <p:nvPr/>
        </p:nvCxnSpPr>
        <p:spPr>
          <a:xfrm flipV="1">
            <a:off x="3059832" y="5373216"/>
            <a:ext cx="1512168" cy="7200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90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"For </a:t>
            </a:r>
            <a:r>
              <a:rPr lang="fr-FR" dirty="0" smtClean="0"/>
              <a:t>of", parcours de collections</a:t>
            </a:r>
            <a:endParaRPr lang="fr-FR" dirty="0"/>
          </a:p>
        </p:txBody>
      </p:sp>
      <p:sp>
        <p:nvSpPr>
          <p:cNvPr id="5" name="Espace réservé du contenu 2" descr=" 5"/>
          <p:cNvSpPr>
            <a:spLocks noGrp="1"/>
          </p:cNvSpPr>
          <p:nvPr>
            <p:ph idx="1"/>
          </p:nvPr>
        </p:nvSpPr>
        <p:spPr>
          <a:xfrm>
            <a:off x="179512" y="1484784"/>
            <a:ext cx="3456384" cy="49267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Parcours des éléments d’un iterable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Array, Set,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Pas d’index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Interruptible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Objet littéral : champ dynamique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800" dirty="0" smtClean="0"/>
          </a:p>
        </p:txBody>
      </p:sp>
      <p:sp>
        <p:nvSpPr>
          <p:cNvPr id="6" name="ZoneTexte 5" descr=" 6"/>
          <p:cNvSpPr txBox="1"/>
          <p:nvPr/>
        </p:nvSpPr>
        <p:spPr>
          <a:xfrm>
            <a:off x="3347864" y="1515212"/>
            <a:ext cx="5688632" cy="520409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D0D0D0"/>
                </a:solidFill>
                <a:latin typeface="Consolas"/>
              </a:rPr>
              <a:t>_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execute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[];</a:t>
            </a:r>
            <a:endParaRPr lang="fr-FR" dirty="0" smtClean="0">
              <a:solidFill>
                <a:srgbClr val="6AB825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 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0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task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of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.tasks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task.run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params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err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data)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(data &amp;&amp; data[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results.concat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           data[</a:t>
            </a:r>
            <a:r>
              <a:rPr lang="fr-FR" dirty="0" err="1" smtClean="0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++;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finished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=== 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.tasks.length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{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done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null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  [</a:t>
            </a:r>
            <a:r>
              <a:rPr lang="fr-FR" dirty="0" err="1">
                <a:solidFill>
                  <a:srgbClr val="3677A9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.field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]: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results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    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});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0435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Modularisation, "Spread </a:t>
            </a:r>
            <a:r>
              <a:rPr lang="fr-FR" dirty="0" err="1" smtClean="0"/>
              <a:t>operator</a:t>
            </a:r>
            <a:r>
              <a:rPr lang="fr-FR" dirty="0" smtClean="0"/>
              <a:t>", </a:t>
            </a:r>
            <a:r>
              <a:rPr lang="fr-FR" dirty="0" err="1" smtClean="0"/>
              <a:t>destructuration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8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sélectif de </a:t>
            </a:r>
            <a:r>
              <a:rPr lang="fr-FR" sz="2800" i="1" smtClean="0">
                <a:solidFill>
                  <a:schemeClr val="bg1"/>
                </a:solidFill>
                <a:latin typeface="Open Sans"/>
              </a:rPr>
              <a:t>N</a:t>
            </a:r>
            <a:r>
              <a:rPr lang="fr-FR" sz="2800" smtClean="0">
                <a:solidFill>
                  <a:schemeClr val="bg1"/>
                </a:solidFill>
                <a:latin typeface="Open Sans"/>
              </a:rPr>
              <a:t> symboles 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</a:t>
            </a:r>
            <a:br>
              <a:rPr lang="fr-FR" sz="2800" smtClean="0"/>
            </a:br>
            <a:r>
              <a:rPr lang="fr-FR" sz="2800" smtClean="0"/>
              <a:t>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35" name="ZoneTexte 34" descr=" 35"/>
          <p:cNvSpPr txBox="1"/>
          <p:nvPr/>
        </p:nvSpPr>
        <p:spPr>
          <a:xfrm>
            <a:off x="1393712" y="1628800"/>
            <a:ext cx="6356576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{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'../task'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, 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cxnSp>
        <p:nvCxnSpPr>
          <p:cNvPr id="5" name="Connecteur droit avec flèche 4" descr=" 8"/>
          <p:cNvCxnSpPr/>
          <p:nvPr/>
        </p:nvCxnSpPr>
        <p:spPr>
          <a:xfrm flipH="1" flipV="1">
            <a:off x="3203848" y="2014158"/>
            <a:ext cx="1152128" cy="91078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304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sélectif de </a:t>
            </a:r>
            <a:r>
              <a:rPr lang="fr-FR" sz="2800" i="1" smtClean="0">
                <a:solidFill>
                  <a:schemeClr val="bg1"/>
                </a:solidFill>
                <a:latin typeface="Open Sans"/>
              </a:rPr>
              <a:t>N</a:t>
            </a:r>
            <a:r>
              <a:rPr lang="fr-FR" sz="2800" smtClean="0">
                <a:solidFill>
                  <a:schemeClr val="bg1"/>
                </a:solidFill>
                <a:latin typeface="Open Sans"/>
              </a:rPr>
              <a:t> symboles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avec alias</a:t>
            </a: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</a:t>
            </a:r>
            <a:br>
              <a:rPr lang="fr-FR" sz="2800" smtClean="0"/>
            </a:br>
            <a:r>
              <a:rPr lang="fr-FR" sz="2800" smtClean="0"/>
              <a:t>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35" name="ZoneTexte 34" descr=" 35"/>
          <p:cNvSpPr txBox="1"/>
          <p:nvPr/>
        </p:nvSpPr>
        <p:spPr>
          <a:xfrm>
            <a:off x="1393712" y="1628800"/>
            <a:ext cx="6356576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{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'../task'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, 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cxnSp>
        <p:nvCxnSpPr>
          <p:cNvPr id="6" name="Connecteur droit avec flèche 5" descr=" 12"/>
          <p:cNvCxnSpPr/>
          <p:nvPr/>
        </p:nvCxnSpPr>
        <p:spPr>
          <a:xfrm flipV="1">
            <a:off x="3356248" y="2348880"/>
            <a:ext cx="783704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981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sélectif de </a:t>
            </a:r>
            <a:r>
              <a:rPr lang="fr-FR" sz="2800" i="1" smtClean="0">
                <a:solidFill>
                  <a:schemeClr val="bg1"/>
                </a:solidFill>
                <a:latin typeface="Open Sans"/>
              </a:rPr>
              <a:t>N</a:t>
            </a:r>
            <a:r>
              <a:rPr lang="fr-FR" sz="2800" smtClean="0">
                <a:solidFill>
                  <a:schemeClr val="bg1"/>
                </a:solidFill>
                <a:latin typeface="Open Sans"/>
              </a:rPr>
              <a:t> symboles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avec alias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du symbole par défaut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</a:t>
            </a:r>
            <a:br>
              <a:rPr lang="fr-FR" sz="2800" smtClean="0"/>
            </a:br>
            <a:r>
              <a:rPr lang="fr-FR" sz="2800" smtClean="0"/>
              <a:t>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35" name="ZoneTexte 34" descr=" 35"/>
          <p:cNvSpPr txBox="1"/>
          <p:nvPr/>
        </p:nvSpPr>
        <p:spPr>
          <a:xfrm>
            <a:off x="1393712" y="1628800"/>
            <a:ext cx="6356576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{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'../task'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, 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cxnSp>
        <p:nvCxnSpPr>
          <p:cNvPr id="7" name="Connecteur droit avec flèche 6" descr=" 15"/>
          <p:cNvCxnSpPr/>
          <p:nvPr/>
        </p:nvCxnSpPr>
        <p:spPr>
          <a:xfrm flipH="1" flipV="1">
            <a:off x="3356248" y="2636913"/>
            <a:ext cx="1647800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8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sélectif de </a:t>
            </a:r>
            <a:r>
              <a:rPr lang="fr-FR" sz="2800" i="1" smtClean="0">
                <a:solidFill>
                  <a:schemeClr val="bg1"/>
                </a:solidFill>
                <a:latin typeface="Open Sans"/>
              </a:rPr>
              <a:t>N</a:t>
            </a:r>
            <a:r>
              <a:rPr lang="fr-FR" sz="2800" smtClean="0">
                <a:solidFill>
                  <a:schemeClr val="bg1"/>
                </a:solidFill>
                <a:latin typeface="Open Sans"/>
              </a:rPr>
              <a:t> symboles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avec alias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du symbole par défaut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                    </a:t>
            </a:r>
            <a:br>
              <a:rPr lang="fr-FR" sz="2800" smtClean="0"/>
            </a:br>
            <a:r>
              <a:rPr lang="fr-FR" sz="2800" smtClean="0"/>
              <a:t>                  </a:t>
            </a: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ZoneTexte 5" descr=" 24"/>
          <p:cNvSpPr txBox="1"/>
          <p:nvPr/>
        </p:nvSpPr>
        <p:spPr>
          <a:xfrm>
            <a:off x="2676574" y="4437112"/>
            <a:ext cx="3790853" cy="83366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000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sz="2000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35" name="ZoneTexte 34" descr=" 35"/>
          <p:cNvSpPr txBox="1"/>
          <p:nvPr/>
        </p:nvSpPr>
        <p:spPr>
          <a:xfrm>
            <a:off x="1393712" y="1628800"/>
            <a:ext cx="6356576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{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'../task'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, 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98024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816224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sélectif de </a:t>
            </a:r>
            <a:r>
              <a:rPr lang="fr-FR" sz="2800" i="1" smtClean="0">
                <a:solidFill>
                  <a:schemeClr val="bg1"/>
                </a:solidFill>
                <a:latin typeface="Open Sans"/>
              </a:rPr>
              <a:t>N</a:t>
            </a:r>
            <a:r>
              <a:rPr lang="fr-FR" sz="2800" smtClean="0">
                <a:solidFill>
                  <a:schemeClr val="bg1"/>
                </a:solidFill>
                <a:latin typeface="Open Sans"/>
              </a:rPr>
              <a:t> symboles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avec alias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du symbole par défaut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Import de tous les symboles dans une variable conteneur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ZoneTexte 5" descr=" 24"/>
          <p:cNvSpPr txBox="1"/>
          <p:nvPr/>
        </p:nvSpPr>
        <p:spPr>
          <a:xfrm>
            <a:off x="2676574" y="4437112"/>
            <a:ext cx="3790853" cy="83366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sz="2000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sz="2000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35" name="ZoneTexte 34" descr=" 35"/>
          <p:cNvSpPr txBox="1"/>
          <p:nvPr/>
        </p:nvSpPr>
        <p:spPr>
          <a:xfrm>
            <a:off x="1393712" y="1628800"/>
            <a:ext cx="6356576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{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parallel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0D0D0"/>
                </a:solidFill>
                <a:latin typeface="Consolas"/>
              </a:rPr>
              <a:t>BaseTask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'../task'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nbQuotes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, 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D0D0D0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>
                <a:solidFill>
                  <a:srgbClr val="ED9D13"/>
                </a:solidFill>
                <a:latin typeface="Consolas"/>
              </a:rPr>
              <a:t>utils</a:t>
            </a:r>
            <a:r>
              <a:rPr lang="fr-FR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cxnSp>
        <p:nvCxnSpPr>
          <p:cNvPr id="7" name="Connecteur droit avec flèche 6" descr=" 20"/>
          <p:cNvCxnSpPr/>
          <p:nvPr/>
        </p:nvCxnSpPr>
        <p:spPr>
          <a:xfrm flipV="1">
            <a:off x="3203848" y="2636913"/>
            <a:ext cx="1368152" cy="324036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06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</a:t>
            </a: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/>
              <a:t>       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0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</a:t>
            </a: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/>
              <a:t>                      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1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400" smtClean="0"/>
              <a:t>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smtClean="0"/>
              <a:t> </a:t>
            </a:r>
            <a:r>
              <a:rPr lang="fr-FR" sz="2400" smtClean="0"/>
              <a:t>                  </a:t>
            </a:r>
            <a:br>
              <a:rPr lang="fr-FR" sz="2400" smtClean="0"/>
            </a:br>
            <a:r>
              <a:rPr lang="fr-FR" sz="2400" smtClean="0"/>
              <a:t>          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cxnSp>
        <p:nvCxnSpPr>
          <p:cNvPr id="5" name="Connecteur droit avec flèche 4" descr=" 10"/>
          <p:cNvCxnSpPr/>
          <p:nvPr/>
        </p:nvCxnSpPr>
        <p:spPr>
          <a:xfrm>
            <a:off x="3635896" y="1700808"/>
            <a:ext cx="3816424" cy="50405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131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paramètres après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options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2000" smtClean="0">
              <a:solidFill>
                <a:schemeClr val="bg1"/>
              </a:solidFill>
              <a:latin typeface="Open Sans"/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</a:t>
            </a: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/>
              <a:t>                      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1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400" smtClean="0"/>
              <a:t>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smtClean="0"/>
              <a:t> </a:t>
            </a:r>
            <a:r>
              <a:rPr lang="fr-FR" sz="2400" smtClean="0"/>
              <a:t>                  </a:t>
            </a:r>
            <a:br>
              <a:rPr lang="fr-FR" sz="2400" smtClean="0"/>
            </a:br>
            <a:r>
              <a:rPr lang="fr-FR" sz="2400" smtClean="0"/>
              <a:t>          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912259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découverte du JS</a:t>
            </a:r>
            <a:endParaRPr lang="fr-FR" dirty="0"/>
          </a:p>
        </p:txBody>
      </p:sp>
      <p:pic>
        <p:nvPicPr>
          <p:cNvPr id="5" name="Espace réservé du contenu 4" descr="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2418"/>
            <a:ext cx="3334216" cy="4486902"/>
          </a:xfrm>
          <a:prstGeom prst="rect">
            <a:avLst/>
          </a:prstGeom>
        </p:spPr>
      </p:pic>
      <p:sp>
        <p:nvSpPr>
          <p:cNvPr id="6" name="Espace réservé du contenu 2" descr=" 6"/>
          <p:cNvSpPr txBox="1">
            <a:spLocks/>
          </p:cNvSpPr>
          <p:nvPr/>
        </p:nvSpPr>
        <p:spPr>
          <a:xfrm>
            <a:off x="4067944" y="2204864"/>
            <a:ext cx="4618856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Interprété</a:t>
            </a:r>
          </a:p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Dynamique</a:t>
            </a:r>
          </a:p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Single-threaded</a:t>
            </a:r>
          </a:p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"Functions are first-class citizen"</a:t>
            </a:r>
          </a:p>
          <a:p>
            <a:pPr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Orienté Objet ?</a:t>
            </a:r>
          </a:p>
          <a:p>
            <a:pPr>
              <a:buFont typeface="Wingdings" panose="05000000000000000000" pitchFamily="2" charset="2"/>
              <a:buChar char=" "/>
            </a:pPr>
            <a:endParaRPr lang="fr-FR" dirty="0" smtClean="0"/>
          </a:p>
        </p:txBody>
      </p:sp>
      <p:pic>
        <p:nvPicPr>
          <p:cNvPr id="7" name="Image 6" descr="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170442"/>
            <a:ext cx="864096" cy="8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122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paramètres après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options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20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"Spread operator"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</a:t>
            </a:r>
            <a:r>
              <a:rPr lang="fr-FR" sz="2400" smtClean="0"/>
              <a:t/>
            </a:r>
            <a:br>
              <a:rPr lang="fr-FR" sz="2400" smtClean="0"/>
            </a:br>
            <a:r>
              <a:rPr lang="fr-FR" sz="2400" smtClean="0"/>
              <a:t>                      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1800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400" smtClean="0"/>
              <a:t>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smtClean="0"/>
              <a:t> </a:t>
            </a:r>
            <a:r>
              <a:rPr lang="fr-FR" sz="2400" smtClean="0"/>
              <a:t>                  </a:t>
            </a:r>
            <a:br>
              <a:rPr lang="fr-FR" sz="2400" smtClean="0"/>
            </a:br>
            <a:r>
              <a:rPr lang="fr-FR" sz="2400" smtClean="0"/>
              <a:t>          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cxnSp>
        <p:nvCxnSpPr>
          <p:cNvPr id="5" name="Connecteur droit avec flèche 4" descr=" 8"/>
          <p:cNvCxnSpPr/>
          <p:nvPr/>
        </p:nvCxnSpPr>
        <p:spPr>
          <a:xfrm>
            <a:off x="3923928" y="3240209"/>
            <a:ext cx="1728192" cy="138499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99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paramètres après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options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20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"Spread operator"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Eclate un tableau à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l’appel d’une fonction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1800" smtClean="0">
              <a:solidFill>
                <a:schemeClr val="bg1"/>
              </a:solidFill>
              <a:latin typeface="Open Sans"/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400" smtClean="0"/>
              <a:t>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smtClean="0"/>
              <a:t> </a:t>
            </a:r>
            <a:r>
              <a:rPr lang="fr-FR" sz="2400" smtClean="0"/>
              <a:t>                  </a:t>
            </a:r>
            <a:br>
              <a:rPr lang="fr-FR" sz="2400" smtClean="0"/>
            </a:br>
            <a:r>
              <a:rPr lang="fr-FR" sz="2400" smtClean="0"/>
              <a:t>          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07269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paramètres après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options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20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"Spread operator"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Eclate un tableau à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l’appel d’une fonction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1800" smtClean="0">
              <a:solidFill>
                <a:schemeClr val="bg1"/>
              </a:solidFill>
              <a:latin typeface="Open Sans"/>
            </a:endParaRPr>
          </a:p>
          <a:p>
            <a:pPr>
              <a:buFont typeface="Wingdings" panose="05000000000000000000" pitchFamily="2" charset="2"/>
              <a:buChar char=" "/>
            </a:pPr>
            <a:r>
              <a:rPr lang="fr-FR" sz="2800" smtClean="0"/>
              <a:t>                </a:t>
            </a:r>
            <a:endParaRPr lang="fr-FR" sz="28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400" smtClean="0"/>
              <a:t>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smtClean="0"/>
              <a:t> </a:t>
            </a:r>
            <a:r>
              <a:rPr lang="fr-FR" sz="2400" smtClean="0"/>
              <a:t>                  </a:t>
            </a:r>
            <a:br>
              <a:rPr lang="fr-FR" sz="2400" smtClean="0"/>
            </a:br>
            <a:r>
              <a:rPr lang="fr-FR" sz="2400" smtClean="0"/>
              <a:t>          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sp>
        <p:nvSpPr>
          <p:cNvPr id="5" name="ZoneTexte 4" descr=" 9"/>
          <p:cNvSpPr txBox="1"/>
          <p:nvPr/>
        </p:nvSpPr>
        <p:spPr>
          <a:xfrm>
            <a:off x="5119036" y="3237961"/>
            <a:ext cx="360040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  <a:latin typeface="Consolas"/>
              </a:rPr>
              <a:t>super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.apply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this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,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args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007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8226" y="3244334"/>
            <a:ext cx="204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Déstructuration </a:t>
            </a: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paramètres après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options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20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"Spread operator"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Eclate un tableau à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l’appel d’une fonction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18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Déstructuration </a:t>
            </a: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sz="2400" smtClean="0"/>
              <a:t>            </a:t>
            </a:r>
            <a:r>
              <a:rPr lang="fr-FR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FR" sz="2000" smtClean="0"/>
              <a:t> </a:t>
            </a:r>
            <a:r>
              <a:rPr lang="fr-FR" sz="2400" smtClean="0"/>
              <a:t>                  </a:t>
            </a:r>
            <a:br>
              <a:rPr lang="fr-FR" sz="2400" smtClean="0"/>
            </a:br>
            <a:r>
              <a:rPr lang="fr-FR" sz="2400" smtClean="0"/>
              <a:t>           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cxnSp>
        <p:nvCxnSpPr>
          <p:cNvPr id="8" name="Connecteur droit avec flèche 7" descr=" 17"/>
          <p:cNvCxnSpPr/>
          <p:nvPr/>
        </p:nvCxnSpPr>
        <p:spPr>
          <a:xfrm flipV="1">
            <a:off x="3491880" y="2701834"/>
            <a:ext cx="2052228" cy="180728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70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8226" y="3244334"/>
            <a:ext cx="204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Déstructuration </a:t>
            </a: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paramètres après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options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20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"Spread operator"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Eclate un tableau à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l’appel d’une fonction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18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Déstructuration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Extrait de l’objet </a:t>
            </a:r>
            <a:r>
              <a:rPr lang="fr-FR" sz="20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option</a:t>
            </a:r>
            <a:r>
              <a:rPr lang="fr-FR" sz="2400" smtClean="0">
                <a:solidFill>
                  <a:schemeClr val="bg1"/>
                </a:solidFill>
                <a:latin typeface="Open Sans"/>
              </a:rPr>
              <a:t> l’attribut </a:t>
            </a:r>
            <a:r>
              <a:rPr lang="fr-FR" sz="20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page</a:t>
            </a:r>
            <a:r>
              <a:rPr lang="fr-FR" sz="2000" smtClean="0">
                <a:solidFill>
                  <a:schemeClr val="bg1"/>
                </a:solidFill>
                <a:latin typeface="Open Sans"/>
              </a:rPr>
              <a:t> </a:t>
            </a:r>
            <a:r>
              <a:rPr lang="fr-FR" sz="2400" smtClean="0">
                <a:solidFill>
                  <a:schemeClr val="bg1"/>
                </a:solidFill>
                <a:latin typeface="Open Sans"/>
              </a:rPr>
              <a:t>dans une variable de même nom</a:t>
            </a:r>
            <a:endParaRPr lang="fr-FR" sz="2000" smtClean="0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          </a:t>
            </a:r>
            <a:endParaRPr lang="fr-FR" sz="2400" dirty="0" smtClean="0"/>
          </a:p>
          <a:p>
            <a:pPr lvl="1">
              <a:buFont typeface="Wingdings" panose="05000000000000000000" pitchFamily="2" charset="2"/>
              <a:buChar char=" "/>
            </a:pPr>
            <a:r>
              <a:rPr lang="fr-FR" sz="2400" smtClean="0"/>
              <a:t>                  </a:t>
            </a: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cxnSp>
        <p:nvCxnSpPr>
          <p:cNvPr id="9" name="Connecteur droit avec flèche 8" descr=" 20"/>
          <p:cNvCxnSpPr/>
          <p:nvPr/>
        </p:nvCxnSpPr>
        <p:spPr>
          <a:xfrm flipH="1" flipV="1">
            <a:off x="8010382" y="3007986"/>
            <a:ext cx="54006" cy="178916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859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8226" y="3244334"/>
            <a:ext cx="2047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Déstructuration </a:t>
            </a: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"Spread </a:t>
            </a:r>
            <a:r>
              <a:rPr lang="fr-FR" dirty="0" err="1" smtClean="0"/>
              <a:t>operator</a:t>
            </a:r>
            <a:r>
              <a:rPr lang="fr-FR" dirty="0" smtClean="0"/>
              <a:t>" &amp; déstructuration 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1460939"/>
            <a:ext cx="8640960" cy="51364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"Rest operator"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paramètres après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options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20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"Spread operator"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Eclate un tableau à 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r>
              <a:rPr lang="fr-FR" sz="2400" smtClean="0">
                <a:solidFill>
                  <a:schemeClr val="bg1"/>
                </a:solidFill>
                <a:latin typeface="Open Sans"/>
              </a:rPr>
              <a:t>l’appel d’une fonction</a:t>
            </a:r>
            <a:br>
              <a:rPr lang="fr-FR" sz="2400" smtClean="0">
                <a:solidFill>
                  <a:schemeClr val="bg1"/>
                </a:solidFill>
                <a:latin typeface="Open Sans"/>
              </a:rPr>
            </a:br>
            <a:endParaRPr lang="fr-FR" sz="1800" smtClean="0">
              <a:solidFill>
                <a:schemeClr val="bg1"/>
              </a:solidFill>
              <a:latin typeface="Open Sans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Déstructuration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Extrait de l’objet </a:t>
            </a:r>
            <a:r>
              <a:rPr lang="fr-FR" sz="20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option</a:t>
            </a:r>
            <a:r>
              <a:rPr lang="fr-FR" sz="2400" smtClean="0">
                <a:solidFill>
                  <a:schemeClr val="bg1"/>
                </a:solidFill>
                <a:latin typeface="Open Sans"/>
              </a:rPr>
              <a:t> l’attribut </a:t>
            </a:r>
            <a:r>
              <a:rPr lang="fr-FR" sz="2000" smtClean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page</a:t>
            </a:r>
            <a:r>
              <a:rPr lang="fr-FR" sz="2000" smtClean="0">
                <a:solidFill>
                  <a:schemeClr val="bg1"/>
                </a:solidFill>
                <a:latin typeface="Open Sans"/>
              </a:rPr>
              <a:t> </a:t>
            </a:r>
            <a:r>
              <a:rPr lang="fr-FR" sz="2400" smtClean="0">
                <a:solidFill>
                  <a:schemeClr val="bg1"/>
                </a:solidFill>
                <a:latin typeface="Open Sans"/>
              </a:rPr>
              <a:t>dans une variable de même nom</a:t>
            </a:r>
            <a:endParaRPr lang="fr-FR" sz="2000" smtClean="0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Sur les tableaux, les objets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Imbrication, alias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 "/>
            </a:pPr>
            <a:endParaRPr lang="fr-FR" sz="2400" dirty="0" smtClean="0"/>
          </a:p>
        </p:txBody>
      </p:sp>
      <p:sp>
        <p:nvSpPr>
          <p:cNvPr id="7" name="ZoneTexte 6" descr=" 7"/>
          <p:cNvSpPr txBox="1"/>
          <p:nvPr/>
        </p:nvSpPr>
        <p:spPr>
          <a:xfrm>
            <a:off x="4463988" y="1484784"/>
            <a:ext cx="4428492" cy="2711100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Crawler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Task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(options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{page} = options;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args.unshift</a:t>
            </a:r>
            <a:r>
              <a:rPr lang="fr-FR" dirty="0">
                <a:solidFill>
                  <a:schemeClr val="bg2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`page 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page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..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args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Object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.assign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24909D"/>
                </a:solidFill>
                <a:latin typeface="Consolas"/>
              </a:rPr>
              <a:t>this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options);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</p:txBody>
      </p:sp>
      <p:sp>
        <p:nvSpPr>
          <p:cNvPr id="8" name="Rectangle 7" descr=" 11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404572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 descr=" 7"/>
          <p:cNvSpPr txBox="1"/>
          <p:nvPr/>
        </p:nvSpPr>
        <p:spPr>
          <a:xfrm>
            <a:off x="359532" y="1460047"/>
            <a:ext cx="8424936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100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crawlers = </a:t>
            </a:r>
            <a:r>
              <a:rPr lang="en-US" dirty="0" err="1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), (x,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i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Crawler({page: i+</a:t>
            </a:r>
            <a:r>
              <a:rPr lang="en-US" dirty="0">
                <a:solidFill>
                  <a:srgbClr val="3677A9"/>
                </a:solidFill>
                <a:latin typeface="Consolas"/>
              </a:rPr>
              <a:t>1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sorter)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Parallel({tasks: crawlers, field: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'data'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).run(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(err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, results)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score}]=[]} = results;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.log(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pts)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ED9D13"/>
                </a:solidFill>
                <a:latin typeface="Consolas"/>
              </a:rPr>
              <a:t>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finir…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5661248"/>
            <a:ext cx="1541733" cy="107721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Export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</a:rPr>
              <a:t>par défaut</a:t>
            </a:r>
          </a:p>
          <a:p>
            <a:pPr>
              <a:buChar char=" "/>
            </a:pPr>
            <a:endParaRPr lang="fr-FR" sz="2000" dirty="0" smtClean="0"/>
          </a:p>
        </p:txBody>
      </p:sp>
      <p:cxnSp>
        <p:nvCxnSpPr>
          <p:cNvPr id="10" name="Connecteur droit avec flèche 9" descr=" 8"/>
          <p:cNvCxnSpPr/>
          <p:nvPr/>
        </p:nvCxnSpPr>
        <p:spPr>
          <a:xfrm flipV="1">
            <a:off x="1022387" y="1844824"/>
            <a:ext cx="597285" cy="38164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 descr=" 11"/>
          <p:cNvSpPr txBox="1">
            <a:spLocks/>
          </p:cNvSpPr>
          <p:nvPr/>
        </p:nvSpPr>
        <p:spPr>
          <a:xfrm>
            <a:off x="1896443" y="5661248"/>
            <a:ext cx="1076156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</a:t>
            </a:r>
            <a:endParaRPr lang="fr-FR" sz="2000" dirty="0" smtClean="0"/>
          </a:p>
        </p:txBody>
      </p:sp>
      <p:sp>
        <p:nvSpPr>
          <p:cNvPr id="12" name="Espace réservé du contenu 2" descr=" 12"/>
          <p:cNvSpPr txBox="1">
            <a:spLocks/>
          </p:cNvSpPr>
          <p:nvPr/>
        </p:nvSpPr>
        <p:spPr>
          <a:xfrm>
            <a:off x="3075789" y="5661248"/>
            <a:ext cx="1196791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</a:t>
            </a:r>
            <a:endParaRPr lang="fr-FR" sz="2000" dirty="0" smtClean="0"/>
          </a:p>
        </p:txBody>
      </p:sp>
      <p:sp>
        <p:nvSpPr>
          <p:cNvPr id="13" name="Espace réservé du contenu 2" descr=" 13"/>
          <p:cNvSpPr txBox="1">
            <a:spLocks/>
          </p:cNvSpPr>
          <p:nvPr/>
        </p:nvSpPr>
        <p:spPr>
          <a:xfrm>
            <a:off x="4375770" y="5661248"/>
            <a:ext cx="1203659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</a:t>
            </a:r>
            <a:endParaRPr lang="fr-FR" sz="2000" dirty="0" smtClean="0"/>
          </a:p>
        </p:txBody>
      </p:sp>
      <p:sp>
        <p:nvSpPr>
          <p:cNvPr id="14" name="Espace réservé du contenu 2" descr=" 14"/>
          <p:cNvSpPr txBox="1">
            <a:spLocks/>
          </p:cNvSpPr>
          <p:nvPr/>
        </p:nvSpPr>
        <p:spPr>
          <a:xfrm>
            <a:off x="7578334" y="5661248"/>
            <a:ext cx="1458162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</a:t>
            </a:r>
            <a:endParaRPr lang="fr-FR" sz="2000" dirty="0" smtClean="0"/>
          </a:p>
        </p:txBody>
      </p:sp>
      <p:sp>
        <p:nvSpPr>
          <p:cNvPr id="15" name="Espace réservé du contenu 2" descr=" 15"/>
          <p:cNvSpPr txBox="1">
            <a:spLocks/>
          </p:cNvSpPr>
          <p:nvPr/>
        </p:nvSpPr>
        <p:spPr>
          <a:xfrm>
            <a:off x="5682619" y="5661248"/>
            <a:ext cx="1792527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</a:t>
            </a:r>
            <a:br>
              <a:rPr lang="fr-FR" sz="2000" smtClean="0"/>
            </a:br>
            <a:r>
              <a:rPr lang="fr-FR" sz="2000" smtClean="0"/>
              <a:t>             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06824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 descr=" 7"/>
          <p:cNvSpPr txBox="1"/>
          <p:nvPr/>
        </p:nvSpPr>
        <p:spPr>
          <a:xfrm>
            <a:off x="359532" y="1460047"/>
            <a:ext cx="8424936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100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crawlers = </a:t>
            </a:r>
            <a:r>
              <a:rPr lang="en-US" dirty="0" err="1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), (x,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i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Crawler({page: i+</a:t>
            </a:r>
            <a:r>
              <a:rPr lang="en-US" dirty="0">
                <a:solidFill>
                  <a:srgbClr val="3677A9"/>
                </a:solidFill>
                <a:latin typeface="Consolas"/>
              </a:rPr>
              <a:t>1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sorter)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Parallel({tasks: crawlers, field: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'data'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).run(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(err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, results)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score}]=[]} = results;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.log(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pts)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ED9D13"/>
                </a:solidFill>
                <a:latin typeface="Consolas"/>
              </a:rPr>
              <a:t>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finir…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5661248"/>
            <a:ext cx="1541733" cy="107721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Export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</a:rPr>
              <a:t>par défaut</a:t>
            </a:r>
          </a:p>
          <a:p>
            <a:pPr>
              <a:buChar char=" "/>
            </a:pPr>
            <a:endParaRPr lang="fr-FR" sz="2000" dirty="0" smtClean="0"/>
          </a:p>
        </p:txBody>
      </p:sp>
      <p:cxnSp>
        <p:nvCxnSpPr>
          <p:cNvPr id="16" name="Connecteur droit avec flèche 15" descr=" 10"/>
          <p:cNvCxnSpPr/>
          <p:nvPr/>
        </p:nvCxnSpPr>
        <p:spPr>
          <a:xfrm flipH="1" flipV="1">
            <a:off x="899593" y="2060848"/>
            <a:ext cx="1534928" cy="360040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 descr=" 20"/>
          <p:cNvCxnSpPr/>
          <p:nvPr/>
        </p:nvCxnSpPr>
        <p:spPr>
          <a:xfrm flipH="1" flipV="1">
            <a:off x="1321029" y="2420888"/>
            <a:ext cx="1113492" cy="324036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 descr=" 11"/>
          <p:cNvSpPr txBox="1">
            <a:spLocks/>
          </p:cNvSpPr>
          <p:nvPr/>
        </p:nvSpPr>
        <p:spPr>
          <a:xfrm>
            <a:off x="1896443" y="5661248"/>
            <a:ext cx="1076156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Portée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bloc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2" name="Espace réservé du contenu 2" descr=" 12"/>
          <p:cNvSpPr txBox="1">
            <a:spLocks/>
          </p:cNvSpPr>
          <p:nvPr/>
        </p:nvSpPr>
        <p:spPr>
          <a:xfrm>
            <a:off x="3075789" y="5661248"/>
            <a:ext cx="1196791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</a:t>
            </a:r>
            <a:endParaRPr lang="fr-FR" sz="2000" dirty="0" smtClean="0"/>
          </a:p>
        </p:txBody>
      </p:sp>
      <p:sp>
        <p:nvSpPr>
          <p:cNvPr id="13" name="Espace réservé du contenu 2" descr=" 13"/>
          <p:cNvSpPr txBox="1">
            <a:spLocks/>
          </p:cNvSpPr>
          <p:nvPr/>
        </p:nvSpPr>
        <p:spPr>
          <a:xfrm>
            <a:off x="4375770" y="5661248"/>
            <a:ext cx="1203659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</a:t>
            </a:r>
            <a:endParaRPr lang="fr-FR" sz="2000" dirty="0" smtClean="0"/>
          </a:p>
        </p:txBody>
      </p:sp>
      <p:sp>
        <p:nvSpPr>
          <p:cNvPr id="14" name="Espace réservé du contenu 2" descr=" 14"/>
          <p:cNvSpPr txBox="1">
            <a:spLocks/>
          </p:cNvSpPr>
          <p:nvPr/>
        </p:nvSpPr>
        <p:spPr>
          <a:xfrm>
            <a:off x="7578334" y="5661248"/>
            <a:ext cx="1458162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</a:t>
            </a:r>
            <a:endParaRPr lang="fr-FR" sz="2000" dirty="0" smtClean="0"/>
          </a:p>
        </p:txBody>
      </p:sp>
      <p:sp>
        <p:nvSpPr>
          <p:cNvPr id="15" name="Espace réservé du contenu 2" descr=" 15"/>
          <p:cNvSpPr txBox="1">
            <a:spLocks/>
          </p:cNvSpPr>
          <p:nvPr/>
        </p:nvSpPr>
        <p:spPr>
          <a:xfrm>
            <a:off x="5682619" y="5661248"/>
            <a:ext cx="1792527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</a:t>
            </a:r>
            <a:br>
              <a:rPr lang="fr-FR" sz="2000" smtClean="0"/>
            </a:br>
            <a:r>
              <a:rPr lang="fr-FR" sz="2000" smtClean="0"/>
              <a:t>             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5514673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 descr=" 7"/>
          <p:cNvSpPr txBox="1"/>
          <p:nvPr/>
        </p:nvSpPr>
        <p:spPr>
          <a:xfrm>
            <a:off x="359532" y="1460047"/>
            <a:ext cx="8424936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100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crawlers = </a:t>
            </a:r>
            <a:r>
              <a:rPr lang="en-US" dirty="0" err="1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), (x,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i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Crawler({page: i+</a:t>
            </a:r>
            <a:r>
              <a:rPr lang="en-US" dirty="0">
                <a:solidFill>
                  <a:srgbClr val="3677A9"/>
                </a:solidFill>
                <a:latin typeface="Consolas"/>
              </a:rPr>
              <a:t>1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sorter)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Parallel({tasks: crawlers, field: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'data'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).run(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(err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, results)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score}]=[]} = results;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.log(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pts)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ED9D13"/>
                </a:solidFill>
                <a:latin typeface="Consolas"/>
              </a:rPr>
              <a:t>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finir…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5661248"/>
            <a:ext cx="1541733" cy="107721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Export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</a:rPr>
              <a:t>par défaut</a:t>
            </a:r>
          </a:p>
          <a:p>
            <a:pPr>
              <a:buChar char=" "/>
            </a:pPr>
            <a:endParaRPr lang="fr-FR" sz="2000" dirty="0" smtClean="0"/>
          </a:p>
        </p:txBody>
      </p:sp>
      <p:cxnSp>
        <p:nvCxnSpPr>
          <p:cNvPr id="18" name="Connecteur droit avec flèche 17" descr=" 22"/>
          <p:cNvCxnSpPr/>
          <p:nvPr/>
        </p:nvCxnSpPr>
        <p:spPr>
          <a:xfrm flipH="1" flipV="1">
            <a:off x="3419873" y="2708920"/>
            <a:ext cx="254312" cy="29523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 descr=" 11"/>
          <p:cNvSpPr txBox="1">
            <a:spLocks/>
          </p:cNvSpPr>
          <p:nvPr/>
        </p:nvSpPr>
        <p:spPr>
          <a:xfrm>
            <a:off x="1896443" y="5661248"/>
            <a:ext cx="1076156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Portée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bloc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2" name="Espace réservé du contenu 2" descr=" 12"/>
          <p:cNvSpPr txBox="1">
            <a:spLocks/>
          </p:cNvSpPr>
          <p:nvPr/>
        </p:nvSpPr>
        <p:spPr>
          <a:xfrm>
            <a:off x="3075789" y="5661248"/>
            <a:ext cx="1196791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API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étendue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3" name="Espace réservé du contenu 2" descr=" 13"/>
          <p:cNvSpPr txBox="1">
            <a:spLocks/>
          </p:cNvSpPr>
          <p:nvPr/>
        </p:nvSpPr>
        <p:spPr>
          <a:xfrm>
            <a:off x="4375770" y="5661248"/>
            <a:ext cx="1203659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  </a:t>
            </a:r>
            <a:endParaRPr lang="fr-FR" sz="2000" dirty="0" smtClean="0"/>
          </a:p>
        </p:txBody>
      </p:sp>
      <p:sp>
        <p:nvSpPr>
          <p:cNvPr id="14" name="Espace réservé du contenu 2" descr=" 14"/>
          <p:cNvSpPr txBox="1">
            <a:spLocks/>
          </p:cNvSpPr>
          <p:nvPr/>
        </p:nvSpPr>
        <p:spPr>
          <a:xfrm>
            <a:off x="7578334" y="5661248"/>
            <a:ext cx="1458162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</a:t>
            </a:r>
            <a:endParaRPr lang="fr-FR" sz="2000" dirty="0" smtClean="0"/>
          </a:p>
        </p:txBody>
      </p:sp>
      <p:sp>
        <p:nvSpPr>
          <p:cNvPr id="15" name="Espace réservé du contenu 2" descr=" 15"/>
          <p:cNvSpPr txBox="1">
            <a:spLocks/>
          </p:cNvSpPr>
          <p:nvPr/>
        </p:nvSpPr>
        <p:spPr>
          <a:xfrm>
            <a:off x="5682619" y="5661248"/>
            <a:ext cx="1792527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</a:t>
            </a:r>
            <a:br>
              <a:rPr lang="fr-FR" sz="2000" smtClean="0"/>
            </a:br>
            <a:r>
              <a:rPr lang="fr-FR" sz="2000" smtClean="0"/>
              <a:t>             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5725608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 descr=" 7"/>
          <p:cNvSpPr txBox="1"/>
          <p:nvPr/>
        </p:nvSpPr>
        <p:spPr>
          <a:xfrm>
            <a:off x="359532" y="1460047"/>
            <a:ext cx="8424936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100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crawlers = </a:t>
            </a:r>
            <a:r>
              <a:rPr lang="en-US" dirty="0" err="1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), (x,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i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Crawler({page: i+</a:t>
            </a:r>
            <a:r>
              <a:rPr lang="en-US" dirty="0">
                <a:solidFill>
                  <a:srgbClr val="3677A9"/>
                </a:solidFill>
                <a:latin typeface="Consolas"/>
              </a:rPr>
              <a:t>1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sorter)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Parallel({tasks: crawlers, field: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'data'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).run(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(err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, results)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score}]=[]} = results;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.log(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pts)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ED9D13"/>
                </a:solidFill>
                <a:latin typeface="Consolas"/>
              </a:rPr>
              <a:t>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finir…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5661248"/>
            <a:ext cx="1541733" cy="107721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Export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</a:rPr>
              <a:t>par défaut</a:t>
            </a:r>
          </a:p>
          <a:p>
            <a:pPr>
              <a:buChar char=" "/>
            </a:pPr>
            <a:endParaRPr lang="fr-FR" sz="2000" dirty="0" smtClean="0"/>
          </a:p>
        </p:txBody>
      </p:sp>
      <p:cxnSp>
        <p:nvCxnSpPr>
          <p:cNvPr id="16" name="Connecteur droit avec flèche 15" descr=" 27"/>
          <p:cNvCxnSpPr/>
          <p:nvPr/>
        </p:nvCxnSpPr>
        <p:spPr>
          <a:xfrm flipV="1">
            <a:off x="4977600" y="2708920"/>
            <a:ext cx="2600734" cy="295232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 descr=" 11"/>
          <p:cNvSpPr txBox="1">
            <a:spLocks/>
          </p:cNvSpPr>
          <p:nvPr/>
        </p:nvSpPr>
        <p:spPr>
          <a:xfrm>
            <a:off x="1896443" y="5661248"/>
            <a:ext cx="1076156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Portée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bloc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2" name="Espace réservé du contenu 2" descr=" 12"/>
          <p:cNvSpPr txBox="1">
            <a:spLocks/>
          </p:cNvSpPr>
          <p:nvPr/>
        </p:nvSpPr>
        <p:spPr>
          <a:xfrm>
            <a:off x="3075789" y="5661248"/>
            <a:ext cx="1196791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API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étendue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3" name="Espace réservé du contenu 2" descr=" 13"/>
          <p:cNvSpPr txBox="1">
            <a:spLocks/>
          </p:cNvSpPr>
          <p:nvPr/>
        </p:nvSpPr>
        <p:spPr>
          <a:xfrm>
            <a:off x="4375770" y="5661248"/>
            <a:ext cx="1203659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Arrow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function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4" name="Espace réservé du contenu 2" descr=" 14"/>
          <p:cNvSpPr txBox="1">
            <a:spLocks/>
          </p:cNvSpPr>
          <p:nvPr/>
        </p:nvSpPr>
        <p:spPr>
          <a:xfrm>
            <a:off x="7578334" y="5661248"/>
            <a:ext cx="1458162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</a:t>
            </a:r>
            <a:endParaRPr lang="fr-FR" sz="2000" dirty="0" smtClean="0"/>
          </a:p>
        </p:txBody>
      </p:sp>
      <p:sp>
        <p:nvSpPr>
          <p:cNvPr id="15" name="Espace réservé du contenu 2" descr=" 15"/>
          <p:cNvSpPr txBox="1">
            <a:spLocks/>
          </p:cNvSpPr>
          <p:nvPr/>
        </p:nvSpPr>
        <p:spPr>
          <a:xfrm>
            <a:off x="5682619" y="5661248"/>
            <a:ext cx="1792527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</a:t>
            </a:r>
            <a:br>
              <a:rPr lang="fr-FR" sz="2000" smtClean="0"/>
            </a:br>
            <a:r>
              <a:rPr lang="fr-FR" sz="2000" smtClean="0"/>
              <a:t>             </a:t>
            </a:r>
            <a:endParaRPr lang="fr-FR" sz="2000" dirty="0" smtClean="0"/>
          </a:p>
        </p:txBody>
      </p:sp>
      <p:cxnSp>
        <p:nvCxnSpPr>
          <p:cNvPr id="17" name="Connecteur droit avec flèche 16" descr=" 26"/>
          <p:cNvCxnSpPr/>
          <p:nvPr/>
        </p:nvCxnSpPr>
        <p:spPr>
          <a:xfrm flipH="1" flipV="1">
            <a:off x="2972600" y="4041068"/>
            <a:ext cx="2005000" cy="162018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928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choses changent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3841576" y="1600200"/>
            <a:ext cx="4762872" cy="22608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Coté serveur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Large communauté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Production ready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La quête du Full stack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 "/>
            </a:pPr>
            <a:endParaRPr lang="fr-FR" dirty="0"/>
          </a:p>
        </p:txBody>
      </p:sp>
      <p:pic>
        <p:nvPicPr>
          <p:cNvPr id="6" name="Image 5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2856228" cy="769432"/>
          </a:xfrm>
          <a:prstGeom prst="rect">
            <a:avLst/>
          </a:prstGeom>
        </p:spPr>
      </p:pic>
      <p:sp>
        <p:nvSpPr>
          <p:cNvPr id="5" name="Espace réservé du contenu 2" descr=" 5"/>
          <p:cNvSpPr txBox="1">
            <a:spLocks/>
          </p:cNvSpPr>
          <p:nvPr/>
        </p:nvSpPr>
        <p:spPr>
          <a:xfrm>
            <a:off x="611560" y="4293096"/>
            <a:ext cx="5256584" cy="2260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        </a:t>
            </a:r>
            <a:endParaRPr lang="fr-FR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      </a:t>
            </a:r>
            <a:endParaRPr lang="fr-FR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</a:t>
            </a:r>
            <a:endParaRPr lang="fr-FR" dirty="0" smtClean="0"/>
          </a:p>
          <a:p>
            <a:pPr>
              <a:buFont typeface="Wingdings" panose="05000000000000000000" pitchFamily="2" charset="2"/>
              <a:buChar char=" "/>
            </a:pPr>
            <a:r>
              <a:rPr lang="fr-FR" smtClean="0"/>
              <a:t>            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39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 descr=" 7"/>
          <p:cNvSpPr txBox="1"/>
          <p:nvPr/>
        </p:nvSpPr>
        <p:spPr>
          <a:xfrm>
            <a:off x="359532" y="1460047"/>
            <a:ext cx="8424936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100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crawlers = </a:t>
            </a:r>
            <a:r>
              <a:rPr lang="en-US" dirty="0" err="1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), (x,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i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Crawler({page: i+</a:t>
            </a:r>
            <a:r>
              <a:rPr lang="en-US" dirty="0">
                <a:solidFill>
                  <a:srgbClr val="3677A9"/>
                </a:solidFill>
                <a:latin typeface="Consolas"/>
              </a:rPr>
              <a:t>1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sorter)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Parallel({tasks: crawlers, field: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'data'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).run(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(err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, results)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score}]=[]} = results;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.log(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pts)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ED9D13"/>
                </a:solidFill>
                <a:latin typeface="Consolas"/>
              </a:rPr>
              <a:t>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finir…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5661248"/>
            <a:ext cx="1541733" cy="107721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Export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</a:rPr>
              <a:t>par défaut</a:t>
            </a:r>
          </a:p>
          <a:p>
            <a:pPr>
              <a:buChar char=" "/>
            </a:pPr>
            <a:endParaRPr lang="fr-FR" sz="2000" dirty="0" smtClean="0"/>
          </a:p>
        </p:txBody>
      </p:sp>
      <p:sp>
        <p:nvSpPr>
          <p:cNvPr id="11" name="Espace réservé du contenu 2" descr=" 11"/>
          <p:cNvSpPr txBox="1">
            <a:spLocks/>
          </p:cNvSpPr>
          <p:nvPr/>
        </p:nvSpPr>
        <p:spPr>
          <a:xfrm>
            <a:off x="1896443" y="5661248"/>
            <a:ext cx="1076156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Portée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bloc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2" name="Espace réservé du contenu 2" descr=" 12"/>
          <p:cNvSpPr txBox="1">
            <a:spLocks/>
          </p:cNvSpPr>
          <p:nvPr/>
        </p:nvSpPr>
        <p:spPr>
          <a:xfrm>
            <a:off x="3075789" y="5661248"/>
            <a:ext cx="1196791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API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étendue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3" name="Espace réservé du contenu 2" descr=" 13"/>
          <p:cNvSpPr txBox="1">
            <a:spLocks/>
          </p:cNvSpPr>
          <p:nvPr/>
        </p:nvSpPr>
        <p:spPr>
          <a:xfrm>
            <a:off x="4375770" y="5661248"/>
            <a:ext cx="1203659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Arrow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function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4" name="Espace réservé du contenu 2" descr=" 14"/>
          <p:cNvSpPr txBox="1">
            <a:spLocks/>
          </p:cNvSpPr>
          <p:nvPr/>
        </p:nvSpPr>
        <p:spPr>
          <a:xfrm>
            <a:off x="7578334" y="5661248"/>
            <a:ext cx="1458162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 "/>
            </a:pPr>
            <a:r>
              <a:rPr lang="fr-FR" sz="2000" smtClean="0"/>
              <a:t>        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      </a:t>
            </a:r>
            <a:endParaRPr lang="fr-FR" sz="2000" dirty="0" smtClean="0"/>
          </a:p>
        </p:txBody>
      </p:sp>
      <p:sp>
        <p:nvSpPr>
          <p:cNvPr id="15" name="Espace réservé du contenu 2" descr=" 15"/>
          <p:cNvSpPr txBox="1">
            <a:spLocks/>
          </p:cNvSpPr>
          <p:nvPr/>
        </p:nvSpPr>
        <p:spPr>
          <a:xfrm>
            <a:off x="5682619" y="5661248"/>
            <a:ext cx="1792527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De-structuration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cxnSp>
        <p:nvCxnSpPr>
          <p:cNvPr id="18" name="Connecteur droit avec flèche 17" descr=" 29"/>
          <p:cNvCxnSpPr/>
          <p:nvPr/>
        </p:nvCxnSpPr>
        <p:spPr>
          <a:xfrm flipH="1" flipV="1">
            <a:off x="4572001" y="4261284"/>
            <a:ext cx="2006882" cy="139996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396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 descr=" 7"/>
          <p:cNvSpPr txBox="1"/>
          <p:nvPr/>
        </p:nvSpPr>
        <p:spPr>
          <a:xfrm>
            <a:off x="359532" y="1460047"/>
            <a:ext cx="8424936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main()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Sorter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100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crawlers = </a:t>
            </a:r>
            <a:r>
              <a:rPr lang="en-US" dirty="0" err="1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.from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4909D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nbWorkers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), (x,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i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Crawler({page: i+</a:t>
            </a:r>
            <a:r>
              <a:rPr lang="en-US" dirty="0">
                <a:solidFill>
                  <a:srgbClr val="3677A9"/>
                </a:solidFill>
                <a:latin typeface="Consolas"/>
              </a:rPr>
              <a:t>1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sorter)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Parallel({tasks: crawlers, field: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'data'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}, sorter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).run(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(err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, results)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    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{data: [{fact, points: score}]=[]} = results;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24909D"/>
                </a:solidFill>
                <a:latin typeface="Consolas"/>
              </a:rPr>
              <a:t>console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.log(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`best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ED9D13"/>
                </a:solidFill>
                <a:latin typeface="Consolas"/>
              </a:rPr>
              <a:t>found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 (${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score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pts)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:</a:t>
            </a:r>
          </a:p>
          <a:p>
            <a:r>
              <a:rPr lang="fr-FR" dirty="0" smtClean="0">
                <a:solidFill>
                  <a:srgbClr val="ED9D13"/>
                </a:solidFill>
                <a:latin typeface="Consolas"/>
              </a:rPr>
              <a:t>${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fact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}`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});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finir…</a:t>
            </a:r>
            <a:endParaRPr lang="fr-FR" dirty="0"/>
          </a:p>
        </p:txBody>
      </p:sp>
      <p:sp>
        <p:nvSpPr>
          <p:cNvPr id="6" name="Espace réservé du contenu 2" descr=" 6"/>
          <p:cNvSpPr>
            <a:spLocks noGrp="1"/>
          </p:cNvSpPr>
          <p:nvPr>
            <p:ph idx="1"/>
          </p:nvPr>
        </p:nvSpPr>
        <p:spPr>
          <a:xfrm>
            <a:off x="251520" y="5661248"/>
            <a:ext cx="1541733" cy="107721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</a:rPr>
              <a:t>Export </a:t>
            </a:r>
            <a:br>
              <a:rPr lang="fr-FR" sz="2000" smtClean="0">
                <a:solidFill>
                  <a:schemeClr val="bg1"/>
                </a:solidFill>
                <a:latin typeface="Open San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</a:rPr>
              <a:t>par défaut</a:t>
            </a:r>
          </a:p>
          <a:p>
            <a:pPr>
              <a:buChar char=" "/>
            </a:pPr>
            <a:endParaRPr lang="fr-FR" sz="2000" dirty="0" smtClean="0"/>
          </a:p>
        </p:txBody>
      </p:sp>
      <p:sp>
        <p:nvSpPr>
          <p:cNvPr id="11" name="Espace réservé du contenu 2" descr=" 11"/>
          <p:cNvSpPr txBox="1">
            <a:spLocks/>
          </p:cNvSpPr>
          <p:nvPr/>
        </p:nvSpPr>
        <p:spPr>
          <a:xfrm>
            <a:off x="1896443" y="5661248"/>
            <a:ext cx="1076156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Portée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bloc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2" name="Espace réservé du contenu 2" descr=" 12"/>
          <p:cNvSpPr txBox="1">
            <a:spLocks/>
          </p:cNvSpPr>
          <p:nvPr/>
        </p:nvSpPr>
        <p:spPr>
          <a:xfrm>
            <a:off x="3075789" y="5661248"/>
            <a:ext cx="1196791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API 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étendue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3" name="Espace réservé du contenu 2" descr=" 13"/>
          <p:cNvSpPr txBox="1">
            <a:spLocks/>
          </p:cNvSpPr>
          <p:nvPr/>
        </p:nvSpPr>
        <p:spPr>
          <a:xfrm>
            <a:off x="4375770" y="5661248"/>
            <a:ext cx="1203659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Arrow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function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4" name="Espace réservé du contenu 2" descr=" 14"/>
          <p:cNvSpPr txBox="1">
            <a:spLocks/>
          </p:cNvSpPr>
          <p:nvPr/>
        </p:nvSpPr>
        <p:spPr>
          <a:xfrm>
            <a:off x="7578334" y="5661248"/>
            <a:ext cx="1458162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Template</a:t>
            </a:r>
            <a:b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string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sp>
        <p:nvSpPr>
          <p:cNvPr id="15" name="Espace réservé du contenu 2" descr=" 15"/>
          <p:cNvSpPr txBox="1">
            <a:spLocks/>
          </p:cNvSpPr>
          <p:nvPr/>
        </p:nvSpPr>
        <p:spPr>
          <a:xfrm>
            <a:off x="5682619" y="5661248"/>
            <a:ext cx="1792527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fr-FR" sz="200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De-structuration</a:t>
            </a:r>
          </a:p>
          <a:p>
            <a:pPr>
              <a:buFont typeface="Arial" panose="020B0604020202020204" pitchFamily="34" charset="0"/>
              <a:buChar char=" "/>
            </a:pPr>
            <a:endParaRPr lang="fr-FR" sz="2000" dirty="0" smtClean="0"/>
          </a:p>
        </p:txBody>
      </p:sp>
      <p:cxnSp>
        <p:nvCxnSpPr>
          <p:cNvPr id="16" name="Connecteur droit avec flèche 15" descr=" 32"/>
          <p:cNvCxnSpPr/>
          <p:nvPr/>
        </p:nvCxnSpPr>
        <p:spPr>
          <a:xfrm flipH="1" flipV="1">
            <a:off x="6372201" y="4653136"/>
            <a:ext cx="1935214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055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tout le reste…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Collections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Set, Map, WeakMap, WeakSet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Enrichissement des types Built-in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i="1" smtClean="0">
                <a:solidFill>
                  <a:schemeClr val="bg1"/>
                </a:solidFill>
                <a:latin typeface="Open Sans"/>
              </a:rPr>
              <a:t>Object.is, Array.from, Array.map, Array.find…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Generators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Chargement lazy, asynchronisme…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Proxies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smtClean="0">
                <a:solidFill>
                  <a:schemeClr val="bg1"/>
                </a:solidFill>
                <a:latin typeface="Open Sans"/>
              </a:rPr>
              <a:t>Aspect Oriented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Promesses, Symbols, Littéraux binaires &amp; octaux…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86628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commence quand ?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9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Dès maintenant… enfin presque !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Spécification : </a:t>
            </a:r>
            <a:r>
              <a:rPr lang="fr-FR" sz="2800" smtClean="0">
                <a:solidFill>
                  <a:srgbClr val="4BE200"/>
                </a:solidFill>
                <a:latin typeface="Open Sans"/>
              </a:rPr>
              <a:t>ok</a:t>
            </a:r>
            <a:r>
              <a:rPr lang="fr-FR" sz="2800" smtClean="0">
                <a:solidFill>
                  <a:schemeClr val="bg1"/>
                </a:solidFill>
                <a:latin typeface="Open Sans"/>
              </a:rPr>
              <a:t>, implémentation : </a:t>
            </a:r>
            <a:r>
              <a:rPr lang="fr-FR" sz="2800" smtClean="0">
                <a:solidFill>
                  <a:srgbClr val="FFC000"/>
                </a:solidFill>
                <a:latin typeface="Open Sans"/>
              </a:rPr>
              <a:t>still going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1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Utilisez un « compilateur » ES6 vers ES5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lvl="1" indent="0">
              <a:buNone/>
            </a:pP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Utilisez io.js : NodeJS avec le </a:t>
            </a:r>
            <a:br>
              <a:rPr lang="fr-FR" sz="2800" smtClean="0">
                <a:solidFill>
                  <a:schemeClr val="bg1"/>
                </a:solidFill>
                <a:latin typeface="Open Sans"/>
              </a:rPr>
            </a:br>
            <a:r>
              <a:rPr lang="fr-FR" sz="2800" smtClean="0">
                <a:solidFill>
                  <a:schemeClr val="bg1"/>
                </a:solidFill>
                <a:latin typeface="Open Sans"/>
              </a:rPr>
              <a:t>dernier Chrome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800" dirty="0" smtClean="0"/>
          </a:p>
        </p:txBody>
      </p:sp>
      <p:grpSp>
        <p:nvGrpSpPr>
          <p:cNvPr id="4" name="Groupe 3" descr=" 5"/>
          <p:cNvGrpSpPr/>
          <p:nvPr/>
        </p:nvGrpSpPr>
        <p:grpSpPr>
          <a:xfrm>
            <a:off x="119063" y="2276872"/>
            <a:ext cx="8905875" cy="1094407"/>
            <a:chOff x="119062" y="2619375"/>
            <a:chExt cx="8905875" cy="109440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" y="2619375"/>
              <a:ext cx="890587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5714222" y="3406005"/>
              <a:ext cx="3310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</a:t>
              </a:r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://kangax.github.io/compat-table/es6/</a:t>
              </a:r>
            </a:p>
          </p:txBody>
        </p:sp>
      </p:grpSp>
      <p:grpSp>
        <p:nvGrpSpPr>
          <p:cNvPr id="7" name="Groupe 6" descr=" 10"/>
          <p:cNvGrpSpPr/>
          <p:nvPr/>
        </p:nvGrpSpPr>
        <p:grpSpPr>
          <a:xfrm>
            <a:off x="1691680" y="3861048"/>
            <a:ext cx="1418850" cy="1099416"/>
            <a:chOff x="1777996" y="4765373"/>
            <a:chExt cx="1726033" cy="133744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4" t="21701" r="18020" b="25387"/>
            <a:stretch/>
          </p:blipFill>
          <p:spPr>
            <a:xfrm>
              <a:off x="1992941" y="4765373"/>
              <a:ext cx="1296145" cy="816091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777996" y="5728404"/>
              <a:ext cx="1726033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http://babeljs.io</a:t>
              </a:r>
              <a:endParaRPr lang="fr-F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" name="Groupe 9" descr=" 11"/>
          <p:cNvGrpSpPr/>
          <p:nvPr/>
        </p:nvGrpSpPr>
        <p:grpSpPr>
          <a:xfrm>
            <a:off x="4932040" y="3799940"/>
            <a:ext cx="3423850" cy="1221633"/>
            <a:chOff x="4752743" y="4618432"/>
            <a:chExt cx="4165120" cy="1486119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40" y="4618432"/>
              <a:ext cx="1171527" cy="110997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4752743" y="5730140"/>
              <a:ext cx="4165120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https://github.com/google/traceur-compiler</a:t>
              </a:r>
            </a:p>
          </p:txBody>
        </p:sp>
      </p:grpSp>
      <p:pic>
        <p:nvPicPr>
          <p:cNvPr id="13" name="Image 12" descr="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65" y="5278400"/>
            <a:ext cx="1174352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09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 descr="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Merci pour votre attention et…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68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1" descr=" 2"/>
          <p:cNvSpPr txBox="1">
            <a:spLocks/>
          </p:cNvSpPr>
          <p:nvPr/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fr-FR" smtClean="0"/>
              <a:t>…let’s rock with ES6 !</a:t>
            </a:r>
            <a:endParaRPr lang="fr-FR" dirty="0"/>
          </a:p>
        </p:txBody>
      </p:sp>
      <p:sp>
        <p:nvSpPr>
          <p:cNvPr id="3" name="Espace réservé du texte 2" descr="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Merci pour votre attention et…</a:t>
            </a:r>
            <a:endParaRPr lang="fr-FR" dirty="0"/>
          </a:p>
        </p:txBody>
      </p:sp>
      <p:pic>
        <p:nvPicPr>
          <p:cNvPr id="6" name="Picture 2" descr=" 20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48"/>
            <a:ext cx="403244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8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Crédits photos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Code disponible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:</a:t>
            </a:r>
          </a:p>
          <a:p>
            <a:pPr marL="857250" lvl="2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://github.com/feugy/change-mind-about-js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Fond « </a:t>
            </a:r>
            <a:r>
              <a:rPr lang="fr-FR" sz="2400" dirty="0" err="1"/>
              <a:t>speaker’s</a:t>
            </a:r>
            <a:r>
              <a:rPr lang="fr-FR" sz="2400" dirty="0"/>
              <a:t> </a:t>
            </a:r>
            <a:r>
              <a:rPr lang="fr-FR" sz="2400" dirty="0" err="1"/>
              <a:t>grid</a:t>
            </a:r>
            <a:r>
              <a:rPr lang="fr-FR" sz="2400" dirty="0"/>
              <a:t> » par Thomas </a:t>
            </a:r>
            <a:r>
              <a:rPr lang="fr-FR" sz="2400" dirty="0" smtClean="0"/>
              <a:t>Wang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3 «</a:t>
            </a:r>
            <a:r>
              <a:rPr lang="fr-FR" sz="2400" dirty="0"/>
              <a:t> code </a:t>
            </a:r>
            <a:r>
              <a:rPr lang="fr-FR" sz="2400" dirty="0" err="1"/>
              <a:t>review</a:t>
            </a:r>
            <a:r>
              <a:rPr lang="fr-FR" sz="2400" dirty="0"/>
              <a:t> » par Mickael </a:t>
            </a:r>
            <a:r>
              <a:rPr lang="fr-FR" sz="2400" dirty="0" err="1" smtClean="0"/>
              <a:t>Zuskin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Slide 23  «</a:t>
            </a:r>
            <a:r>
              <a:rPr lang="fr-FR" sz="2400" dirty="0"/>
              <a:t> Hard Rock </a:t>
            </a:r>
            <a:r>
              <a:rPr lang="fr-FR" sz="2400" dirty="0" err="1"/>
              <a:t>lives</a:t>
            </a:r>
            <a:r>
              <a:rPr lang="fr-FR" sz="2400" dirty="0"/>
              <a:t> on » par Dustin </a:t>
            </a:r>
            <a:r>
              <a:rPr lang="fr-FR" sz="2400" dirty="0" err="1"/>
              <a:t>Gaffke</a:t>
            </a:r>
            <a:r>
              <a:rPr lang="fr-FR" sz="2400" dirty="0"/>
              <a:t> 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Les logos utilisés sont la propriété exclusive de leur propriétaire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1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choses changent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3841576" y="1600200"/>
            <a:ext cx="4762872" cy="22608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Coté serveur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Large communauté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Production ready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</a:rPr>
              <a:t>La quête du Full stack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 "/>
            </a:pPr>
            <a:endParaRPr lang="fr-FR" dirty="0"/>
          </a:p>
        </p:txBody>
      </p:sp>
      <p:pic>
        <p:nvPicPr>
          <p:cNvPr id="6" name="Image 5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2856228" cy="769432"/>
          </a:xfrm>
          <a:prstGeom prst="rect">
            <a:avLst/>
          </a:prstGeom>
        </p:spPr>
      </p:pic>
      <p:sp>
        <p:nvSpPr>
          <p:cNvPr id="5" name="Espace réservé du contenu 2" descr=" 5"/>
          <p:cNvSpPr txBox="1">
            <a:spLocks/>
          </p:cNvSpPr>
          <p:nvPr/>
        </p:nvSpPr>
        <p:spPr>
          <a:xfrm>
            <a:off x="611560" y="4293096"/>
            <a:ext cx="5256584" cy="22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Un langage en évolution</a:t>
            </a:r>
          </a:p>
          <a:p>
            <a:pPr>
              <a:lnSpc>
                <a:spcPct val="11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En 2015, EcmaScript 6</a:t>
            </a:r>
          </a:p>
          <a:p>
            <a:pPr>
              <a:lnSpc>
                <a:spcPct val="11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Multi-paradigme</a:t>
            </a:r>
          </a:p>
          <a:p>
            <a:pPr>
              <a:lnSpc>
                <a:spcPct val="11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r>
              <a:rPr lang="fr-FR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Un langage expressif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 "/>
            </a:pPr>
            <a:endParaRPr lang="fr-FR" dirty="0"/>
          </a:p>
        </p:txBody>
      </p:sp>
      <p:pic>
        <p:nvPicPr>
          <p:cNvPr id="7" name="Image 6" descr="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2880320" cy="1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17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Pilot : notre fil rouge</a:t>
            </a:r>
            <a:endParaRPr lang="fr-FR" dirty="0"/>
          </a:p>
        </p:txBody>
      </p:sp>
      <p:sp>
        <p:nvSpPr>
          <p:cNvPr id="3" name="Espace réservé du contenu 2" descr="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Ordonnanceur en NodeJS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smtClean="0">
                <a:solidFill>
                  <a:schemeClr val="bg1"/>
                </a:solidFill>
                <a:latin typeface="Open Sans"/>
              </a:rPr>
              <a:t>Déclenche et suit l’exécution de tâches</a:t>
            </a:r>
          </a:p>
          <a:p>
            <a:pPr>
              <a:buFont typeface="Wingdings" panose="05000000000000000000" pitchFamily="2" charset="2"/>
              <a:buChar char=" 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67651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hange Mind About JS">
      <a:dk1>
        <a:sysClr val="windowText" lastClr="000000"/>
      </a:dk1>
      <a:lt1>
        <a:srgbClr val="E6E6E6"/>
      </a:lt1>
      <a:dk2>
        <a:srgbClr val="000000"/>
      </a:dk2>
      <a:lt2>
        <a:srgbClr val="D8D8D8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Change Mind About JS">
      <a:majorFont>
        <a:latin typeface="Yanone Kaffeesatz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11273</Words>
  <Application>Microsoft Office PowerPoint</Application>
  <PresentationFormat>Affichage à l'écran (4:3)</PresentationFormat>
  <Paragraphs>2248</Paragraphs>
  <Slides>77</Slides>
  <Notes>76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77</vt:i4>
      </vt:variant>
    </vt:vector>
  </HeadingPairs>
  <TitlesOfParts>
    <vt:vector size="86" baseType="lpstr">
      <vt:lpstr>Arial</vt:lpstr>
      <vt:lpstr>Open Sans Semibold</vt:lpstr>
      <vt:lpstr>Wingdings</vt:lpstr>
      <vt:lpstr>Open Sans</vt:lpstr>
      <vt:lpstr>Calibri</vt:lpstr>
      <vt:lpstr>Yanone Kaffeesatz</vt:lpstr>
      <vt:lpstr>Wingdings 3</vt:lpstr>
      <vt:lpstr>Consolas</vt:lpstr>
      <vt:lpstr>Thème Office</vt:lpstr>
      <vt:lpstr>Changez d’avis sur JavaScript</vt:lpstr>
      <vt:lpstr>Faisons connaissance</vt:lpstr>
      <vt:lpstr>Faisons connaissance</vt:lpstr>
      <vt:lpstr>La découverte du JS</vt:lpstr>
      <vt:lpstr>La découverte du JS</vt:lpstr>
      <vt:lpstr>La découverte du JS</vt:lpstr>
      <vt:lpstr>Les choses changent</vt:lpstr>
      <vt:lpstr>Les choses changent</vt:lpstr>
      <vt:lpstr>Pilot : notre fil rouge</vt:lpstr>
      <vt:lpstr>Pilot : notre fil rouge</vt:lpstr>
      <vt:lpstr>Pilot : notre fil rouge</vt:lpstr>
      <vt:lpstr>Classes, interpolation, portée des variables, modularisation</vt:lpstr>
      <vt:lpstr>Déclarer une classe</vt:lpstr>
      <vt:lpstr>Déclarer une classe</vt:lpstr>
      <vt:lpstr>Déclarer une classe</vt:lpstr>
      <vt:lpstr>Déclarer une classe</vt:lpstr>
      <vt:lpstr>Déclarer une classe</vt:lpstr>
      <vt:lpstr>Interpolation (template string)</vt:lpstr>
      <vt:lpstr>Interpolation (template string)</vt:lpstr>
      <vt:lpstr>Interpolation (template string)</vt:lpstr>
      <vt:lpstr>Interpolation (template string)</vt:lpstr>
      <vt:lpstr>Portée des variables (block scoping)</vt:lpstr>
      <vt:lpstr>Portée des variables (block scoping)</vt:lpstr>
      <vt:lpstr>Portée des variables (block scoping)</vt:lpstr>
      <vt:lpstr>Modules</vt:lpstr>
      <vt:lpstr>Modules</vt:lpstr>
      <vt:lpstr>Héritage</vt:lpstr>
      <vt:lpstr>Héritage</vt:lpstr>
      <vt:lpstr>Héritage</vt:lpstr>
      <vt:lpstr>Héritage</vt:lpstr>
      <vt:lpstr>Paramètres, littéraux objets, "Rest operator", fonctions fléchées, "For-of" </vt:lpstr>
      <vt:lpstr>Paramètres par défaut et "literal object"</vt:lpstr>
      <vt:lpstr>Paramètres par défaut et "literal object"</vt:lpstr>
      <vt:lpstr>Paramètres par défaut et "literal object"</vt:lpstr>
      <vt:lpstr>Paramètres par défaut et "literal object"</vt:lpstr>
      <vt:lpstr>Paramètres par défaut et "literal object"</vt:lpstr>
      <vt:lpstr>Paramètres par défaut et "literal object"</vt:lpstr>
      <vt:lpstr>Paramètres par défaut et "literal object"</vt:lpstr>
      <vt:lpstr>Paramètres par défaut et "literal object"</vt:lpstr>
      <vt:lpstr>Paramètres par défaut et "literal object"</vt:lpstr>
      <vt:lpstr>Paramètres par défaut et "literal object"</vt:lpstr>
      <vt:lpstr>"Rest operator" &amp; "Arrow function"</vt:lpstr>
      <vt:lpstr>"Rest operator" &amp; "Arrow function"</vt:lpstr>
      <vt:lpstr>"Rest operator" &amp; "Arrow function"</vt:lpstr>
      <vt:lpstr>"Rest operator" &amp; "Arrow function"</vt:lpstr>
      <vt:lpstr>"Rest operator" &amp; "Arrow function"</vt:lpstr>
      <vt:lpstr>"Rest operator" &amp; "Arrow function"</vt:lpstr>
      <vt:lpstr>"For of", parcours de collections</vt:lpstr>
      <vt:lpstr>"For of", parcours de collections</vt:lpstr>
      <vt:lpstr>"For of", parcours de collections</vt:lpstr>
      <vt:lpstr>"For of", parcours de collections</vt:lpstr>
      <vt:lpstr>Modularisation, "Spread operator", destructuration</vt:lpstr>
      <vt:lpstr>Modules (2)</vt:lpstr>
      <vt:lpstr>Modules (2)</vt:lpstr>
      <vt:lpstr>Modules (2)</vt:lpstr>
      <vt:lpstr>Modules (2)</vt:lpstr>
      <vt:lpstr>Modules (2)</vt:lpstr>
      <vt:lpstr>"Spread operator" &amp; déstructuration </vt:lpstr>
      <vt:lpstr>"Spread operator" &amp; déstructuration </vt:lpstr>
      <vt:lpstr>"Spread operator" &amp; déstructuration </vt:lpstr>
      <vt:lpstr>"Spread operator" &amp; déstructuration </vt:lpstr>
      <vt:lpstr>"Spread operator" &amp; déstructuration </vt:lpstr>
      <vt:lpstr>"Spread operator" &amp; déstructuration </vt:lpstr>
      <vt:lpstr>"Spread operator" &amp; déstructuration </vt:lpstr>
      <vt:lpstr>"Spread operator" &amp; déstructuration </vt:lpstr>
      <vt:lpstr>Pour finir…</vt:lpstr>
      <vt:lpstr>Pour finir…</vt:lpstr>
      <vt:lpstr>Pour finir…</vt:lpstr>
      <vt:lpstr>Pour finir…</vt:lpstr>
      <vt:lpstr>Pour finir…</vt:lpstr>
      <vt:lpstr>Pour finir…</vt:lpstr>
      <vt:lpstr>Et tout le reste…</vt:lpstr>
      <vt:lpstr>On commence quand ?</vt:lpstr>
      <vt:lpstr>Dès maintenant… enfin presque !</vt:lpstr>
      <vt:lpstr>Présentation PowerPoint</vt:lpstr>
      <vt:lpstr>Présentation PowerPoint</vt:lpstr>
      <vt:lpstr>Crédits photos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Feugas Damien</dc:creator>
  <cp:lastModifiedBy>Feugas Damien</cp:lastModifiedBy>
  <cp:revision>171</cp:revision>
  <dcterms:created xsi:type="dcterms:W3CDTF">2015-04-07T13:36:38Z</dcterms:created>
  <dcterms:modified xsi:type="dcterms:W3CDTF">2015-04-20T07:53:08Z</dcterms:modified>
</cp:coreProperties>
</file>