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17.jpg" ContentType="image/png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8" r:id="rId2"/>
    <p:sldId id="262" r:id="rId3"/>
    <p:sldId id="259" r:id="rId4"/>
    <p:sldId id="263" r:id="rId5"/>
    <p:sldId id="261" r:id="rId6"/>
    <p:sldId id="266" r:id="rId7"/>
    <p:sldId id="269" r:id="rId8"/>
    <p:sldId id="274" r:id="rId9"/>
    <p:sldId id="282" r:id="rId10"/>
    <p:sldId id="265" r:id="rId11"/>
    <p:sldId id="284" r:id="rId12"/>
    <p:sldId id="273" r:id="rId13"/>
    <p:sldId id="275" r:id="rId14"/>
    <p:sldId id="272" r:id="rId15"/>
    <p:sldId id="285" r:id="rId16"/>
    <p:sldId id="290" r:id="rId17"/>
    <p:sldId id="267" r:id="rId18"/>
    <p:sldId id="280" r:id="rId19"/>
    <p:sldId id="286" r:id="rId20"/>
    <p:sldId id="279" r:id="rId21"/>
    <p:sldId id="270" r:id="rId22"/>
    <p:sldId id="287" r:id="rId23"/>
    <p:sldId id="288" r:id="rId24"/>
    <p:sldId id="28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Yanone Kaffeesatz" panose="02000000000000000000" pitchFamily="2" charset="0"/>
      <p:regular r:id="rId40"/>
      <p:bold r:id="rId41"/>
    </p:embeddedFont>
    <p:embeddedFont>
      <p:font typeface="Open Sans Semibold" panose="020B0706030804020204" pitchFamily="34" charset="0"/>
      <p:bold r:id="rId42"/>
      <p:boldItalic r:id="rId4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200"/>
    <a:srgbClr val="F0DB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87" autoAdjust="0"/>
  </p:normalViewPr>
  <p:slideViewPr>
    <p:cSldViewPr>
      <p:cViewPr>
        <p:scale>
          <a:sx n="66" d="100"/>
          <a:sy n="66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EB6A-9B30-4C23-BD60-283C97F90CE2}" type="datetimeFigureOut">
              <a:rPr lang="fr-FR" smtClean="0"/>
              <a:t>15/04/2015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2507-552E-4661-8B45-59308064B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2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notre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nous allons créer la classe </a:t>
            </a:r>
            <a:r>
              <a:rPr lang="fr-FR" i="1" baseline="0" dirty="0" err="1" smtClean="0"/>
              <a:t>Parallel</a:t>
            </a:r>
            <a:r>
              <a:rPr lang="fr-FR" i="0" baseline="0" dirty="0" smtClean="0"/>
              <a:t> dans un fichier parallel.js dédié.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Comment indiquer en JS pur qu’un fichier utilise des symboles déclarés dans un autre ?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C’est impossible ! On peut soit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les balises &lt;script&gt; (balise HTML donc) &gt; scope global, ordre significatif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un loader comme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 &gt; librairie tierce, non standard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seulement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apporte 5 nouveaux mot clés pour exporter (export, default) et importer (import,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, as).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chemins sont relatifs (sauf librairies tierces des </a:t>
            </a:r>
            <a:r>
              <a:rPr lang="fr-FR" baseline="0" dirty="0" err="1" smtClean="0"/>
              <a:t>node_modules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le symbole importé porte le même nom que le symbole exporté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peut exporter plusieurs symboles : des fonctions, des classes, des variables, des constantes.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n’y a pas d’obligation de faire une classe par fichier.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module est un bloc : ainsi les variables déclarées dans le module et non exportées sont </a:t>
            </a:r>
            <a:r>
              <a:rPr lang="fr-FR" i="1" baseline="0" dirty="0" smtClean="0"/>
              <a:t>de-facto</a:t>
            </a:r>
            <a:r>
              <a:rPr lang="fr-FR" baseline="0" dirty="0" smtClean="0"/>
              <a:t> privées.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variable globale d’un module reste privées également.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importé 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dans le fichier </a:t>
            </a:r>
            <a:r>
              <a:rPr lang="fr-FR" i="1" baseline="0" dirty="0" smtClean="0"/>
              <a:t>parallel.js</a:t>
            </a:r>
            <a:r>
              <a:rPr lang="fr-FR" baseline="0" dirty="0" smtClean="0"/>
              <a:t>, nous pouvons déclarer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étend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21’ passées</a:t>
            </a:r>
          </a:p>
          <a:p>
            <a:endParaRPr lang="fr-FR" dirty="0" smtClean="0"/>
          </a:p>
          <a:p>
            <a:r>
              <a:rPr lang="fr-FR" dirty="0" smtClean="0"/>
              <a:t>Nous avons notre structure de base en 2 fichiers, voyons maintenant</a:t>
            </a:r>
            <a:r>
              <a:rPr lang="fr-FR" baseline="0" dirty="0" smtClean="0"/>
              <a:t> le l’exécution d’une tâche et notamment les tâches en parallèle.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Venons enfin à l’implémentation de </a:t>
            </a:r>
            <a:r>
              <a:rPr lang="fr-FR" i="1" baseline="0" dirty="0" err="1" smtClean="0"/>
              <a:t>Parallel</a:t>
            </a:r>
            <a:r>
              <a:rPr lang="fr-FR" i="1" baseline="0" dirty="0" smtClean="0"/>
              <a:t>._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 : celle qui lance les tâches simultanées.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Elle stocke tous les résultats présent dans le champ </a:t>
            </a:r>
            <a:r>
              <a:rPr lang="fr-FR" i="1" baseline="0" dirty="0" err="1" smtClean="0"/>
              <a:t>this.field</a:t>
            </a:r>
            <a:r>
              <a:rPr lang="fr-FR" baseline="0" dirty="0" smtClean="0"/>
              <a:t> dans un tableau et le renvoi lorsque toutes les tâches sont terminées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for-in</a:t>
            </a:r>
            <a:r>
              <a:rPr lang="fr-FR" i="1" baseline="0" dirty="0" smtClean="0"/>
              <a:t> </a:t>
            </a:r>
            <a:r>
              <a:rPr lang="fr-FR" baseline="0" dirty="0" smtClean="0"/>
              <a:t>s’applique sur les objets, et ne parcours que les propriétés </a:t>
            </a:r>
            <a:r>
              <a:rPr lang="fr-FR" baseline="0" dirty="0" err="1" smtClean="0"/>
              <a:t>itérables</a:t>
            </a:r>
            <a:r>
              <a:rPr lang="fr-FR" baseline="0" dirty="0" smtClean="0"/>
              <a:t>, sans garantie d’ordre.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for-of </a:t>
            </a:r>
            <a:r>
              <a:rPr lang="fr-FR" baseline="0" dirty="0" smtClean="0"/>
              <a:t>est une </a:t>
            </a:r>
            <a:r>
              <a:rPr lang="fr-FR" baseline="0" dirty="0" err="1" smtClean="0"/>
              <a:t>altérnative</a:t>
            </a:r>
            <a:r>
              <a:rPr lang="fr-FR" baseline="0" dirty="0" smtClean="0"/>
              <a:t> à </a:t>
            </a:r>
            <a:r>
              <a:rPr lang="fr-FR" i="1" baseline="0" dirty="0" err="1" smtClean="0"/>
              <a:t>Array.forEach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les tableaux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26’ passées</a:t>
            </a:r>
          </a:p>
          <a:p>
            <a:endParaRPr lang="fr-FR" dirty="0" smtClean="0"/>
          </a:p>
          <a:p>
            <a:r>
              <a:rPr lang="fr-FR" dirty="0" smtClean="0"/>
              <a:t>Il est temps de</a:t>
            </a:r>
            <a:r>
              <a:rPr lang="fr-FR" baseline="0" dirty="0" smtClean="0"/>
              <a:t> passer sur la récupération des </a:t>
            </a:r>
            <a:r>
              <a:rPr lang="fr-FR" baseline="0" dirty="0" err="1" smtClean="0"/>
              <a:t>cittations</a:t>
            </a:r>
            <a:r>
              <a:rPr lang="fr-FR" baseline="0" dirty="0" smtClean="0"/>
              <a:t> sur Chuck Norris : les classes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, réunies dans le même fichier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</a:t>
            </a:r>
          </a:p>
          <a:p>
            <a:endParaRPr lang="fr-FR" dirty="0" smtClean="0"/>
          </a:p>
          <a:p>
            <a:r>
              <a:rPr lang="fr-FR" dirty="0" smtClean="0"/>
              <a:t>Questions à l’auditoire :</a:t>
            </a:r>
          </a:p>
          <a:p>
            <a:r>
              <a:rPr lang="fr-FR" dirty="0" smtClean="0"/>
              <a:t> -</a:t>
            </a:r>
            <a:r>
              <a:rPr lang="fr-FR" baseline="0" dirty="0" smtClean="0"/>
              <a:t> </a:t>
            </a:r>
            <a:r>
              <a:rPr lang="fr-FR" dirty="0" smtClean="0"/>
              <a:t>Combien de développeurs ?</a:t>
            </a:r>
          </a:p>
          <a:p>
            <a:r>
              <a:rPr lang="fr-FR" dirty="0" smtClean="0"/>
              <a:t> - Qui développent</a:t>
            </a:r>
            <a:r>
              <a:rPr lang="fr-FR" baseline="0" dirty="0" smtClean="0"/>
              <a:t> en JavaScript ?</a:t>
            </a:r>
          </a:p>
          <a:p>
            <a:r>
              <a:rPr lang="fr-FR" baseline="0" dirty="0" smtClean="0"/>
              <a:t> - Et qui en sont content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ma part, je m’appelle Damien SIMONIN FEUGAS, et je travaille depuis plus de 8 ans chez </a:t>
            </a:r>
            <a:r>
              <a:rPr lang="fr-FR" baseline="0" dirty="0" err="1" smtClean="0"/>
              <a:t>Worldline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J’ai pu bosser avec de nombreux langages (Java, JavaScript, </a:t>
            </a:r>
            <a:r>
              <a:rPr lang="fr-FR" baseline="0" dirty="0" err="1" smtClean="0"/>
              <a:t>ActionScript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Dart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CoffeeScript</a:t>
            </a:r>
            <a:r>
              <a:rPr lang="fr-FR" baseline="0" dirty="0" smtClean="0"/>
              <a:t>, Scala), toujours dans un contexte Web (application riche ou serveur d’API).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Ne croyez pas que je soit un « </a:t>
            </a:r>
            <a:r>
              <a:rPr lang="fr-FR" baseline="0" dirty="0" err="1" smtClean="0"/>
              <a:t>fanboy</a:t>
            </a:r>
            <a:r>
              <a:rPr lang="fr-FR" baseline="0" dirty="0" smtClean="0"/>
              <a:t> » du JS : c’est néanmoins le langage que j’utilise le plus au quotidien, et il à acquis un statut incontournable dans l’écosystème Web.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C’est pourquoi il me semble important de vous apportez quelques clés pour comprendre son évolution, et pourquoi pas, vous donner envie de l’utiliser dans vos projets.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questions, n’hésitez pas à m’interrompre, plutôt que d’attendre la fin de la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32’ passées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69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mon équipe nous utilisons traceur depuis plus d’un an, sur un projet maintenant en production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Pour cette présentation, j’ai réécrit </a:t>
            </a:r>
            <a:r>
              <a:rPr lang="fr-FR" i="1" baseline="0" dirty="0" smtClean="0"/>
              <a:t>Pilot</a:t>
            </a:r>
            <a:r>
              <a:rPr lang="fr-FR" baseline="0" dirty="0" smtClean="0"/>
              <a:t>  avec babel.js.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Io.js active les dernières fonctionnalités ES6 de chrome, malheureusement les modules ne sont pas encore implémentés avec la syntaxe finale.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r>
              <a:rPr lang="fr-FR" smtClean="0"/>
              <a:t>’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</a:p>
          <a:p>
            <a:endParaRPr lang="fr-FR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« découvre » JavaScript souvent par biais de la dynamisation de page Web statiques.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JavaScript</a:t>
            </a:r>
            <a:r>
              <a:rPr lang="fr-FR" baseline="0" dirty="0" smtClean="0"/>
              <a:t> n’est pas « Orienté Objet » : il est « prototypé », une notion faussement similaire.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Cette différence est l’un des facteur qui explique le désamour des développeurs pour ce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3’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Depuis 2009,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balaie les idées reçues sur JavaScript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nouveau un langage coté serveur (A l’origine, Netscape l’utilisait déjà coté serveur http://en.wikipedia.org/wiki/JavaScript#Server-side_JavaScript)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Utilisé par des entreprises pour des application de production critique (</a:t>
            </a:r>
            <a:r>
              <a:rPr lang="fr-FR" baseline="0" dirty="0" err="1" smtClean="0"/>
              <a:t>Walmart</a:t>
            </a:r>
            <a:r>
              <a:rPr lang="fr-FR" baseline="0" dirty="0" smtClean="0"/>
              <a:t>, eBay, </a:t>
            </a:r>
            <a:r>
              <a:rPr lang="fr-FR" baseline="0" dirty="0" err="1" smtClean="0"/>
              <a:t>Paypal</a:t>
            </a:r>
            <a:r>
              <a:rPr lang="fr-FR" baseline="0" dirty="0" smtClean="0"/>
              <a:t>, LinkedIn…)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Adopté par une très vaste communauté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promesse du Full-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(même langage coté client et serveur) pour des équipes de développement polyvalentes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travaux de l’organisme de standardisation </a:t>
            </a:r>
            <a:r>
              <a:rPr lang="fr-FR" baseline="0" dirty="0" err="1" smtClean="0"/>
              <a:t>Ecma</a:t>
            </a:r>
            <a:r>
              <a:rPr lang="fr-FR" baseline="0" dirty="0" smtClean="0"/>
              <a:t> ouvrent de nouveaux horizons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Plusieurs paradigmes (impératif, fonctionnel, orienté-objet)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enrichissement significatif des librairies de bases (notamment les collections)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Des fonctionnalités modernes enfin intégrées au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smtClean="0"/>
              <a:t>5’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illustrer</a:t>
            </a:r>
            <a:r>
              <a:rPr lang="fr-FR" baseline="0" dirty="0" smtClean="0"/>
              <a:t> les différentes améliorations de ES6, j’ai simplifié un cas réel.</a:t>
            </a:r>
          </a:p>
          <a:p>
            <a:pPr lvl="0"/>
            <a:r>
              <a:rPr lang="fr-FR" i="1" dirty="0" smtClean="0"/>
              <a:t>Pilot </a:t>
            </a:r>
            <a:r>
              <a:rPr lang="fr-FR" dirty="0" smtClean="0"/>
              <a:t>est un ordonnanceur de tâches.</a:t>
            </a:r>
          </a:p>
          <a:p>
            <a:pPr lvl="0"/>
            <a:r>
              <a:rPr lang="fr-FR" dirty="0" smtClean="0"/>
              <a:t>Il sert à lancer des tâches d’analyse de données en </a:t>
            </a:r>
            <a:r>
              <a:rPr lang="fr-FR" dirty="0" err="1" smtClean="0"/>
              <a:t>spark</a:t>
            </a:r>
            <a:r>
              <a:rPr lang="fr-FR" dirty="0" smtClean="0"/>
              <a:t> sur un cluster, à faire le </a:t>
            </a:r>
            <a:r>
              <a:rPr lang="fr-FR" dirty="0" err="1" smtClean="0"/>
              <a:t>reporting</a:t>
            </a:r>
            <a:r>
              <a:rPr lang="fr-FR" dirty="0" smtClean="0"/>
              <a:t> (avancement,</a:t>
            </a:r>
            <a:r>
              <a:rPr lang="fr-FR" baseline="0" dirty="0" smtClean="0"/>
              <a:t> résultat final) et à assurer le passage de résultats intermédiaire d’une tâche à l’autre.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Pour cette présentation, j’ai créé un job simple qui récupère environ 10 000 citations du site ChuckNorrisFacts.fr, et sélectionne la plus populaire.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i="1" baseline="0" dirty="0" smtClean="0"/>
              <a:t>Pilot</a:t>
            </a:r>
            <a:r>
              <a:rPr lang="fr-FR" baseline="0" dirty="0" smtClean="0"/>
              <a:t> se compose de 2 classes de base :</a:t>
            </a:r>
          </a:p>
          <a:p>
            <a:pPr lvl="0"/>
            <a:r>
              <a:rPr lang="fr-FR" i="1" baseline="0" dirty="0" err="1" smtClean="0"/>
              <a:t>Task</a:t>
            </a:r>
            <a:r>
              <a:rPr lang="fr-FR" baseline="0" dirty="0" smtClean="0"/>
              <a:t> est la classe abstraite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exécuter la tâche, avec un callback lorsque le traitement est terminé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attribut </a:t>
            </a:r>
            <a:r>
              <a:rPr lang="fr-FR" i="1" baseline="0" dirty="0" err="1" smtClean="0"/>
              <a:t>next</a:t>
            </a:r>
            <a:r>
              <a:rPr lang="fr-FR" baseline="0" dirty="0" smtClean="0"/>
              <a:t>, qui pointe sur l’étape suivante, automatiquement appelée à la fin du traitement par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()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automatiquement rempli lorsque le traitement démarre et se termine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Une 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implémenter, qui contient le traitement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Parallel</a:t>
            </a:r>
            <a:r>
              <a:rPr lang="fr-FR" baseline="0" dirty="0" smtClean="0"/>
              <a:t> est une tâche dont l’implémentation est de lancer simultanément plusieurs sous-tâches (attribut </a:t>
            </a:r>
            <a:r>
              <a:rPr lang="fr-FR" i="1" baseline="0" dirty="0" err="1" smtClean="0"/>
              <a:t>tasks</a:t>
            </a:r>
            <a:r>
              <a:rPr lang="fr-FR" baseline="0" dirty="0" smtClean="0"/>
              <a:t>) et de regrouper leurs résultat (attribut </a:t>
            </a:r>
            <a:r>
              <a:rPr lang="fr-FR" i="1" baseline="0" dirty="0" err="1" smtClean="0"/>
              <a:t>field</a:t>
            </a:r>
            <a:r>
              <a:rPr lang="fr-FR" baseline="0" dirty="0" smtClean="0"/>
              <a:t>) avant de le passer à la tâche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J’ai réalisé deux classes filles : 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Crawler</a:t>
            </a:r>
            <a:r>
              <a:rPr lang="fr-FR" baseline="0" dirty="0" smtClean="0"/>
              <a:t> fait une requête GET sur l’API du site, pour récupérer une page de citation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err="1" smtClean="0"/>
              <a:t>Sorter</a:t>
            </a:r>
            <a:r>
              <a:rPr lang="fr-FR" baseline="0" dirty="0" smtClean="0"/>
              <a:t> sélectionne la citation la plus populaire dans un tableau de citations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job consistera a lancer plusieurs couple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en parallèle, et d’appliquer un ultime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à la fin.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Parallel</a:t>
            </a:r>
            <a:r>
              <a:rPr lang="fr-FR" baseline="0" dirty="0" smtClean="0"/>
              <a:t> ((Crawler 1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(Crawler 2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…) &gt; </a:t>
            </a:r>
            <a:r>
              <a:rPr lang="fr-FR" baseline="0" dirty="0" err="1" smtClean="0"/>
              <a:t>Sorter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12’ passées</a:t>
            </a:r>
          </a:p>
          <a:p>
            <a:endParaRPr lang="fr-FR" dirty="0" smtClean="0"/>
          </a:p>
          <a:p>
            <a:r>
              <a:rPr lang="fr-FR" dirty="0" smtClean="0"/>
              <a:t>En écrivant les classes </a:t>
            </a:r>
            <a:r>
              <a:rPr lang="fr-FR" i="1" dirty="0" err="1" smtClean="0"/>
              <a:t>Task</a:t>
            </a:r>
            <a:r>
              <a:rPr lang="fr-FR" dirty="0" smtClean="0"/>
              <a:t> et </a:t>
            </a:r>
            <a:r>
              <a:rPr lang="fr-FR" i="1" dirty="0" err="1" smtClean="0"/>
              <a:t>Parallel</a:t>
            </a:r>
            <a:r>
              <a:rPr lang="fr-FR" dirty="0" smtClean="0"/>
              <a:t>, nous allons voir les mécanismes qui manquaient encore cruellement à JavaScript. Avec</a:t>
            </a:r>
            <a:r>
              <a:rPr lang="fr-FR" baseline="0" dirty="0" smtClean="0"/>
              <a:t> ES6, </a:t>
            </a:r>
            <a:r>
              <a:rPr lang="fr-FR" dirty="0" smtClean="0"/>
              <a:t>il se hisse enfin </a:t>
            </a:r>
            <a:r>
              <a:rPr lang="fr-FR" baseline="0" dirty="0" smtClean="0"/>
              <a:t>à la hauteur des autres langages modernes !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développeurs JS auront remarqués que dans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j’ai déclaré une variable, mais pas avec le mot-clé habituel (</a:t>
            </a:r>
            <a:r>
              <a:rPr lang="fr-FR" i="1" baseline="0" dirty="0" smtClean="0"/>
              <a:t>var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L’interpréteur JS pré-déclare toutes les variables déclarée dans une fonction au début de celle-ci, en leur affectant la valeur </a:t>
            </a:r>
            <a:r>
              <a:rPr lang="fr-FR" i="1" baseline="0" dirty="0" err="1" smtClean="0"/>
              <a:t>undefined</a:t>
            </a:r>
            <a:r>
              <a:rPr lang="fr-FR" i="0" baseline="0" dirty="0" smtClean="0"/>
              <a:t> : c</a:t>
            </a:r>
            <a:r>
              <a:rPr lang="fr-FR" baseline="0" dirty="0" smtClean="0"/>
              <a:t>’est le </a:t>
            </a:r>
            <a:r>
              <a:rPr lang="fr-FR" i="1" baseline="0" dirty="0" err="1" smtClean="0"/>
              <a:t>hoisting</a:t>
            </a:r>
            <a:r>
              <a:rPr lang="fr-FR" baseline="0" dirty="0" smtClean="0"/>
              <a:t> (http://blog.wax-o.com/2014/09/comment-le-hoisting-fonctionne-en-javascript-et-pourquoi/).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 mécanisme est à l’origine de nombreux bugs, et de styles de programmation bizarre.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Avec </a:t>
            </a:r>
            <a:r>
              <a:rPr lang="fr-FR" i="1" baseline="0" dirty="0" smtClean="0"/>
              <a:t>let</a:t>
            </a:r>
            <a:r>
              <a:rPr lang="fr-FR" baseline="0" dirty="0" smtClean="0"/>
              <a:t>, les variables sont limitée au bloc (boucle itérative, conditionnelle, bloc…), comme dans tous les autres langages 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Attention au masquage d’un identifiant par un autre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une constantes c’est la variable est immuable, pas la valeur.</a:t>
            </a:r>
            <a:br>
              <a:rPr lang="fr-FR" baseline="0" dirty="0" smtClean="0"/>
            </a:br>
            <a:r>
              <a:rPr lang="fr-FR" baseline="0" dirty="0" smtClean="0"/>
              <a:t>Si la valeur est un objet (un tableau par exemple), on peut toujours la modifier.</a:t>
            </a:r>
            <a:br>
              <a:rPr lang="fr-FR" baseline="0" dirty="0" smtClean="0"/>
            </a:br>
            <a:r>
              <a:rPr lang="fr-FR" baseline="0" dirty="0" smtClean="0"/>
              <a:t>L’interpréteur interdit seulement la </a:t>
            </a:r>
            <a:r>
              <a:rPr lang="fr-FR" baseline="0" dirty="0" err="1" smtClean="0"/>
              <a:t>ré-affectation</a:t>
            </a:r>
            <a:r>
              <a:rPr lang="fr-FR" baseline="0" dirty="0" smtClean="0"/>
              <a:t> de la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0" y="260648"/>
            <a:ext cx="2232248" cy="22322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57052"/>
            <a:ext cx="1292237" cy="3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25000">
                <a:schemeClr val="tx1">
                  <a:alpha val="80000"/>
                </a:schemeClr>
              </a:gs>
              <a:gs pos="0">
                <a:schemeClr val="tx1"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BE200"/>
              </a:solidFill>
              <a:latin typeface="Yanone Kaffeesatz" panose="02000000000000000000" pitchFamily="2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Grumpy wizards make toxic brew for the evil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Ragots &amp; préjugés 101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0DB4F"/>
          </a:solidFill>
          <a:latin typeface="Yanone Kaffeesatz" panose="02000000000000000000" pitchFamily="2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feugy/change-mind-about-j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Changez d’avis sur JavaScript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ES5 n’a pas de mécanisme de modularisation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Fichier </a:t>
            </a:r>
            <a:r>
              <a:rPr lang="fr-FR" sz="2800" i="1" dirty="0" smtClean="0"/>
              <a:t>task.js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Fichier </a:t>
            </a:r>
            <a:r>
              <a:rPr lang="fr-FR" sz="2800" i="1" dirty="0" smtClean="0"/>
              <a:t>parallel.js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/>
              <a:t>D’autres </a:t>
            </a:r>
            <a:r>
              <a:rPr lang="fr-FR" sz="2800" dirty="0" smtClean="0"/>
              <a:t>syntaxes seront vues par la suite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48772" y="3717032"/>
            <a:ext cx="4943708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{Task}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'./task'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endParaRPr lang="fr-FR" i="1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extends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i="1" dirty="0" smtClean="0">
                <a:solidFill>
                  <a:srgbClr val="999999"/>
                </a:solidFill>
                <a:latin typeface="Consolas"/>
              </a:rPr>
              <a:t>  // ...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48772" y="2204864"/>
            <a:ext cx="4943708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45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Héritage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Appel du constructeur</a:t>
            </a:r>
            <a:br>
              <a:rPr lang="fr-FR" sz="2800" dirty="0" smtClean="0"/>
            </a:br>
            <a:r>
              <a:rPr lang="fr-FR" sz="2800" dirty="0" smtClean="0"/>
              <a:t>hérité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Extension des </a:t>
            </a:r>
            <a:br>
              <a:rPr lang="fr-FR" sz="2800" dirty="0" smtClean="0"/>
            </a:br>
            <a:r>
              <a:rPr lang="fr-FR" sz="2800" dirty="0" smtClean="0"/>
              <a:t>méthodes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Pas d’héritage multiple pour l’instant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next)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699792" y="4221088"/>
            <a:ext cx="3384376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843808" y="2960948"/>
            <a:ext cx="1080120" cy="2520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347864" y="1844824"/>
            <a:ext cx="2862064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36440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Paramètres, littéraux objets, 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", fonctions fléchées, "For-of" 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19872" y="5466549"/>
            <a:ext cx="5472608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 err="1" smtClean="0">
                <a:solidFill>
                  <a:srgbClr val="24909D"/>
                </a:solidFill>
              </a:rPr>
              <a:t>Object</a:t>
            </a:r>
            <a:r>
              <a:rPr lang="fr-FR" dirty="0" err="1" smtClean="0"/>
              <a:t>.defineProperty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24909D"/>
                </a:solidFill>
              </a:rPr>
              <a:t>this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ED9D13"/>
                </a:solidFill>
              </a:rPr>
              <a:t>'duration'</a:t>
            </a:r>
            <a:r>
              <a:rPr lang="fr-FR" dirty="0" smtClean="0"/>
              <a:t>, {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function</a:t>
            </a:r>
            <a:r>
              <a:rPr lang="fr-FR" dirty="0" smtClean="0"/>
              <a:t>() {},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err="1" smtClean="0"/>
              <a:t>enumerable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true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});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Notation raccourcie</a:t>
            </a:r>
            <a:endParaRPr lang="fr-FR" sz="20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bg2"/>
                </a:solidFill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D0D0D0"/>
                </a:solidFill>
              </a:rPr>
              <a:t>Getter/setter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rgbClr val="D0D0D0"/>
                </a:solidFill>
              </a:rPr>
              <a:t>Méthodes raccourcies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563888" y="1700808"/>
            <a:ext cx="3456384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563888" y="2525124"/>
            <a:ext cx="1728192" cy="14799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771800" y="4647619"/>
            <a:ext cx="1944216" cy="94462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815916" y="5119930"/>
            <a:ext cx="972108" cy="74101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867582" y="2074800"/>
            <a:ext cx="1584176" cy="55399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</a:t>
            </a:r>
          </a:p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3419872" y="2132856"/>
            <a:ext cx="1656184" cy="7845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868144" y="4923173"/>
            <a:ext cx="2448272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function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57059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8" grpId="1" animBg="1"/>
      <p:bldP spid="4" grpId="0" animBg="1"/>
      <p:bldP spid="11" grpId="0" animBg="1"/>
      <p:bldP spid="12" grpId="0" animBg="1"/>
      <p:bldP spid="12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Fonction fléchée </a:t>
            </a:r>
            <a:r>
              <a:rPr lang="fr-FR" sz="2400" dirty="0" smtClean="0"/>
              <a:t>: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Conserve </a:t>
            </a:r>
            <a:r>
              <a:rPr lang="fr-FR" sz="2000" dirty="0"/>
              <a:t>le </a:t>
            </a:r>
            <a:r>
              <a:rPr lang="fr-FR" sz="1800" dirty="0" err="1">
                <a:solidFill>
                  <a:srgbClr val="24909D"/>
                </a:solidFill>
                <a:latin typeface="Consolas"/>
              </a:rPr>
              <a:t>this</a:t>
            </a:r>
            <a:endParaRPr lang="fr-FR" sz="1800" dirty="0">
              <a:solidFill>
                <a:srgbClr val="24909D"/>
              </a:solidFill>
              <a:latin typeface="Consola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Notation raccourcie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paramètre 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parenthèses optionnelles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expression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bloc optionnel + </a:t>
            </a:r>
            <a:br>
              <a:rPr lang="fr-FR" sz="2000" dirty="0" smtClean="0"/>
            </a:br>
            <a:r>
              <a:rPr lang="fr-FR" sz="18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2000" dirty="0" smtClean="0"/>
              <a:t> implicite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139952" y="1700808"/>
            <a:ext cx="644726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347864" y="2852936"/>
            <a:ext cx="4751404" cy="4895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275856" y="3342480"/>
            <a:ext cx="1508822" cy="44712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139952" y="4653136"/>
            <a:ext cx="3528392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275856" y="4941168"/>
            <a:ext cx="1872208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856565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"For </a:t>
            </a:r>
            <a:r>
              <a:rPr lang="fr-FR" dirty="0" smtClean="0"/>
              <a:t>of", parcours de collections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9512" y="1484784"/>
            <a:ext cx="3456384" cy="4926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Parcours des éléments d’un </a:t>
            </a:r>
            <a:r>
              <a:rPr lang="fr-FR" sz="2800" dirty="0" err="1" smtClean="0"/>
              <a:t>iterable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err="1" smtClean="0"/>
              <a:t>Array</a:t>
            </a:r>
            <a:r>
              <a:rPr lang="fr-FR" sz="2400" dirty="0" smtClean="0"/>
              <a:t>, Set, </a:t>
            </a:r>
            <a:r>
              <a:rPr lang="fr-FR" sz="2400" dirty="0" err="1" smtClean="0"/>
              <a:t>Map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Pas d’index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Interruptible</a:t>
            </a: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Objet littéral : champ dynamique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47864" y="1515212"/>
            <a:ext cx="5688632" cy="520409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D0D0D0"/>
                </a:solidFill>
                <a:latin typeface="Consolas"/>
              </a:rPr>
              <a:t>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[];</a:t>
            </a:r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0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.tasks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data)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(data &amp;&amp; data[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results.concat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  data[</a:t>
            </a:r>
            <a:r>
              <a:rPr lang="fr-FR" dirty="0" err="1" smtClean="0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++;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=== 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.tasks.length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03848" y="2204864"/>
            <a:ext cx="2232248" cy="50405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059832" y="5373216"/>
            <a:ext cx="1512168" cy="7200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79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Modularisation, "Spread </a:t>
            </a:r>
            <a:r>
              <a:rPr lang="fr-FR" dirty="0" err="1" smtClean="0"/>
              <a:t>operator</a:t>
            </a:r>
            <a:r>
              <a:rPr lang="fr-FR" dirty="0" smtClean="0"/>
              <a:t>", </a:t>
            </a:r>
            <a:r>
              <a:rPr lang="fr-FR" dirty="0" err="1" smtClean="0"/>
              <a:t>destructuration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8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sélectif de </a:t>
            </a:r>
            <a:r>
              <a:rPr lang="fr-FR" sz="2800" i="1" dirty="0"/>
              <a:t>N</a:t>
            </a:r>
            <a:r>
              <a:rPr lang="fr-FR" sz="2800" dirty="0" smtClean="0"/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avec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du symbole par défaut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Import de tous les symboles dans une variable conteneur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676574" y="4437112"/>
            <a:ext cx="3790853" cy="83366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000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sz="2000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3203848" y="2014158"/>
            <a:ext cx="1152128" cy="9107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56248" y="2348880"/>
            <a:ext cx="78370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3356248" y="2636913"/>
            <a:ext cx="1647800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3203848" y="2636913"/>
            <a:ext cx="1368152" cy="32403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"</a:t>
            </a:r>
            <a:r>
              <a:rPr lang="fr-FR" sz="2800" dirty="0" err="1" smtClean="0"/>
              <a:t>Rest</a:t>
            </a:r>
            <a:r>
              <a:rPr lang="fr-FR" sz="2800" dirty="0" smtClean="0"/>
              <a:t> </a:t>
            </a:r>
            <a:r>
              <a:rPr lang="fr-FR" sz="2800" dirty="0" err="1" smtClean="0"/>
              <a:t>operator</a:t>
            </a:r>
            <a:r>
              <a:rPr lang="fr-FR" sz="2800" dirty="0" smtClean="0"/>
              <a:t>"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paramètres après </a:t>
            </a:r>
            <a:br>
              <a:rPr lang="fr-FR" sz="2400" dirty="0" smtClean="0"/>
            </a:br>
            <a:r>
              <a:rPr lang="fr-FR" sz="2400" dirty="0" smtClean="0"/>
              <a:t>options</a:t>
            </a:r>
            <a:br>
              <a:rPr lang="fr-FR" sz="2400" dirty="0" smtClean="0"/>
            </a:b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"Spread </a:t>
            </a:r>
            <a:r>
              <a:rPr lang="fr-FR" sz="2800" dirty="0" err="1" smtClean="0"/>
              <a:t>operator</a:t>
            </a:r>
            <a:r>
              <a:rPr lang="fr-FR" sz="2800" dirty="0" smtClean="0"/>
              <a:t>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E</a:t>
            </a:r>
            <a:r>
              <a:rPr lang="fr-FR" sz="2400" dirty="0" smtClean="0"/>
              <a:t>clate un tableau à </a:t>
            </a:r>
            <a:br>
              <a:rPr lang="fr-FR" sz="2400" dirty="0" smtClean="0"/>
            </a:br>
            <a:r>
              <a:rPr lang="fr-FR" sz="2400" dirty="0" smtClean="0"/>
              <a:t>l’appel d’une fonction</a:t>
            </a:r>
            <a:br>
              <a:rPr lang="fr-FR" sz="24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Déstructuration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E</a:t>
            </a:r>
            <a:r>
              <a:rPr lang="fr-FR" sz="2400" dirty="0" smtClean="0"/>
              <a:t>xtrait de l’objet 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fr-FR" sz="2400" dirty="0" smtClean="0"/>
              <a:t> l’attribut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fr-FR" sz="2000" dirty="0" smtClean="0"/>
              <a:t> </a:t>
            </a:r>
            <a:r>
              <a:rPr lang="fr-FR" sz="2400" dirty="0" smtClean="0"/>
              <a:t>dans une variable de même nom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Sur les tableaux, les objets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Imbrication, alias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923928" y="3240209"/>
            <a:ext cx="1728192" cy="13849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119036" y="3237961"/>
            <a:ext cx="360040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Consolas"/>
              </a:rPr>
              <a:t>super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.apply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args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635896" y="1700808"/>
            <a:ext cx="3816424" cy="50405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491880" y="2701834"/>
            <a:ext cx="2052228" cy="18072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8010382" y="3007986"/>
            <a:ext cx="54006" cy="178916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741717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dirty="0" smtClean="0"/>
              <a:t>Export </a:t>
            </a:r>
            <a:br>
              <a:rPr lang="fr-FR" sz="2000" dirty="0" smtClean="0"/>
            </a:br>
            <a:r>
              <a:rPr lang="fr-FR" sz="2000" dirty="0" smtClean="0"/>
              <a:t>par défaut</a:t>
            </a:r>
          </a:p>
        </p:txBody>
      </p:sp>
      <p:cxnSp>
        <p:nvCxnSpPr>
          <p:cNvPr id="8" name="Connecteur droit avec flèche 7"/>
          <p:cNvCxnSpPr>
            <a:stCxn id="6" idx="0"/>
          </p:cNvCxnSpPr>
          <p:nvPr/>
        </p:nvCxnSpPr>
        <p:spPr>
          <a:xfrm flipV="1">
            <a:off x="1022387" y="1844824"/>
            <a:ext cx="597285" cy="38164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1" idx="0"/>
          </p:cNvCxnSpPr>
          <p:nvPr/>
        </p:nvCxnSpPr>
        <p:spPr>
          <a:xfrm flipH="1" flipV="1">
            <a:off x="899592" y="2060848"/>
            <a:ext cx="1534929" cy="360040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0"/>
          </p:cNvCxnSpPr>
          <p:nvPr/>
        </p:nvCxnSpPr>
        <p:spPr>
          <a:xfrm flipH="1" flipV="1">
            <a:off x="1321029" y="2420888"/>
            <a:ext cx="1113492" cy="32403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0"/>
          </p:cNvCxnSpPr>
          <p:nvPr/>
        </p:nvCxnSpPr>
        <p:spPr>
          <a:xfrm flipH="1" flipV="1">
            <a:off x="3419872" y="2708920"/>
            <a:ext cx="254313" cy="29523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0"/>
          </p:cNvCxnSpPr>
          <p:nvPr/>
        </p:nvCxnSpPr>
        <p:spPr>
          <a:xfrm flipV="1">
            <a:off x="4977600" y="2708920"/>
            <a:ext cx="2600734" cy="29523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896443" y="5661248"/>
            <a:ext cx="1076156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Portée </a:t>
            </a:r>
            <a:br>
              <a:rPr lang="fr-FR" sz="2000" dirty="0" smtClean="0"/>
            </a:br>
            <a:r>
              <a:rPr lang="fr-FR" sz="2000" dirty="0" smtClean="0"/>
              <a:t>bloc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3075789" y="5661248"/>
            <a:ext cx="1196791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API </a:t>
            </a:r>
            <a:br>
              <a:rPr lang="fr-FR" sz="2000" dirty="0" smtClean="0"/>
            </a:br>
            <a:r>
              <a:rPr lang="fr-FR" sz="2000" dirty="0" smtClean="0"/>
              <a:t>étendue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375770" y="5661248"/>
            <a:ext cx="1203659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Arrow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function</a:t>
            </a:r>
            <a:endParaRPr lang="fr-FR" sz="2000" dirty="0" smtClean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Template</a:t>
            </a:r>
            <a:br>
              <a:rPr lang="fr-FR" sz="2000" dirty="0" smtClean="0"/>
            </a:br>
            <a:r>
              <a:rPr lang="fr-FR" sz="2000" dirty="0" smtClean="0"/>
              <a:t>string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5682619" y="5661248"/>
            <a:ext cx="1792527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 smtClean="0"/>
              <a:t>De-structuration</a:t>
            </a:r>
            <a:endParaRPr lang="fr-FR" sz="2000" dirty="0" smtClean="0"/>
          </a:p>
        </p:txBody>
      </p:sp>
      <p:cxnSp>
        <p:nvCxnSpPr>
          <p:cNvPr id="26" name="Connecteur droit avec flèche 25"/>
          <p:cNvCxnSpPr>
            <a:stCxn id="13" idx="0"/>
          </p:cNvCxnSpPr>
          <p:nvPr/>
        </p:nvCxnSpPr>
        <p:spPr>
          <a:xfrm flipH="1" flipV="1">
            <a:off x="2972599" y="4041068"/>
            <a:ext cx="2005001" cy="162018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5" idx="0"/>
          </p:cNvCxnSpPr>
          <p:nvPr/>
        </p:nvCxnSpPr>
        <p:spPr>
          <a:xfrm flipH="1" flipV="1">
            <a:off x="4572000" y="4261284"/>
            <a:ext cx="2006883" cy="139996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4" idx="0"/>
          </p:cNvCxnSpPr>
          <p:nvPr/>
        </p:nvCxnSpPr>
        <p:spPr>
          <a:xfrm flipH="1" flipV="1">
            <a:off x="6372200" y="4653136"/>
            <a:ext cx="1935215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40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Faisons connaissance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969959" y="1792926"/>
            <a:ext cx="3204083" cy="3426773"/>
            <a:chOff x="3240125" y="1586403"/>
            <a:chExt cx="3204083" cy="3426773"/>
          </a:xfrm>
        </p:grpSpPr>
        <p:sp>
          <p:nvSpPr>
            <p:cNvPr id="4" name="ZoneTexte 3"/>
            <p:cNvSpPr txBox="1"/>
            <p:nvPr/>
          </p:nvSpPr>
          <p:spPr>
            <a:xfrm>
              <a:off x="4022547" y="1586403"/>
              <a:ext cx="1563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cap="all" dirty="0" smtClean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Who</a:t>
              </a:r>
              <a:endParaRPr lang="fr-FR" sz="4800" cap="all" dirty="0" smtClean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84788" y="2132856"/>
              <a:ext cx="2225289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8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</a:t>
              </a:r>
              <a:endParaRPr lang="fr-FR" sz="4000" cap="all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125" y="3151128"/>
              <a:ext cx="320408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15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485585"/>
              <a:ext cx="58060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7200" cap="all" dirty="0">
                  <a:solidFill>
                    <a:srgbClr val="F0DB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  <a:endParaRPr lang="fr-FR" sz="4000" cap="all" dirty="0">
                <a:solidFill>
                  <a:srgbClr val="F0DB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4098331" y="1890126"/>
            <a:ext cx="1046430" cy="1507959"/>
            <a:chOff x="4098331" y="1683603"/>
            <a:chExt cx="1046430" cy="1507959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331" y="1683603"/>
              <a:ext cx="1046430" cy="104643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5" name="Connecteur droit 24"/>
            <p:cNvCxnSpPr>
              <a:stCxn id="12" idx="0"/>
              <a:endCxn id="19" idx="4"/>
            </p:cNvCxnSpPr>
            <p:nvPr/>
          </p:nvCxnSpPr>
          <p:spPr>
            <a:xfrm flipV="1">
              <a:off x="4527264" y="2730033"/>
              <a:ext cx="94282" cy="461529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4948454" y="1638025"/>
            <a:ext cx="2862017" cy="1936638"/>
            <a:chOff x="4948454" y="1431502"/>
            <a:chExt cx="2862017" cy="1936638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852" y="1431502"/>
              <a:ext cx="1570619" cy="1570619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6" name="Connecteur droit 25"/>
            <p:cNvCxnSpPr>
              <a:stCxn id="12" idx="7"/>
              <a:endCxn id="17" idx="3"/>
            </p:cNvCxnSpPr>
            <p:nvPr/>
          </p:nvCxnSpPr>
          <p:spPr>
            <a:xfrm flipV="1">
              <a:off x="4948454" y="2772109"/>
              <a:ext cx="1521410" cy="596031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5122917" y="3998643"/>
            <a:ext cx="2459783" cy="624580"/>
            <a:chOff x="5122917" y="3792120"/>
            <a:chExt cx="2459783" cy="624580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120" y="3792120"/>
              <a:ext cx="624580" cy="62458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33" name="Connecteur droit 32"/>
            <p:cNvCxnSpPr>
              <a:stCxn id="12" idx="6"/>
              <a:endCxn id="22" idx="2"/>
            </p:cNvCxnSpPr>
            <p:nvPr/>
          </p:nvCxnSpPr>
          <p:spPr>
            <a:xfrm>
              <a:off x="5122917" y="3794438"/>
              <a:ext cx="1835203" cy="309972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/>
          <p:cNvGrpSpPr/>
          <p:nvPr/>
        </p:nvGrpSpPr>
        <p:grpSpPr>
          <a:xfrm>
            <a:off x="4948454" y="4427259"/>
            <a:ext cx="1521410" cy="1260991"/>
            <a:chOff x="4948454" y="4220736"/>
            <a:chExt cx="1521410" cy="1260991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206" t="-13858" r="-31769" b="-27885"/>
            <a:stretch/>
          </p:blipFill>
          <p:spPr>
            <a:xfrm>
              <a:off x="5833874" y="4864164"/>
              <a:ext cx="635990" cy="617563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40" name="Connecteur droit 39"/>
            <p:cNvCxnSpPr>
              <a:stCxn id="12" idx="5"/>
              <a:endCxn id="20" idx="1"/>
            </p:cNvCxnSpPr>
            <p:nvPr/>
          </p:nvCxnSpPr>
          <p:spPr>
            <a:xfrm>
              <a:off x="4948454" y="4220736"/>
              <a:ext cx="978559" cy="733868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1438346" y="1469616"/>
            <a:ext cx="2667727" cy="2105047"/>
            <a:chOff x="1438346" y="1263093"/>
            <a:chExt cx="2667727" cy="2105047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2" t="-31416" r="13941" b="-23012"/>
            <a:stretch/>
          </p:blipFill>
          <p:spPr>
            <a:xfrm>
              <a:off x="1438346" y="1263093"/>
              <a:ext cx="1564276" cy="1491596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45" name="Connecteur droit 44"/>
            <p:cNvCxnSpPr>
              <a:stCxn id="12" idx="1"/>
              <a:endCxn id="15" idx="5"/>
            </p:cNvCxnSpPr>
            <p:nvPr/>
          </p:nvCxnSpPr>
          <p:spPr>
            <a:xfrm flipH="1" flipV="1">
              <a:off x="2773539" y="2536250"/>
              <a:ext cx="1332534" cy="831890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785270" y="3458943"/>
            <a:ext cx="3146340" cy="1079400"/>
            <a:chOff x="785270" y="3252420"/>
            <a:chExt cx="3146340" cy="1079400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70" y="3252420"/>
              <a:ext cx="1079400" cy="107940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48" name="Connecteur droit 47"/>
            <p:cNvCxnSpPr>
              <a:stCxn id="12" idx="2"/>
              <a:endCxn id="16" idx="6"/>
            </p:cNvCxnSpPr>
            <p:nvPr/>
          </p:nvCxnSpPr>
          <p:spPr>
            <a:xfrm flipH="1" flipV="1">
              <a:off x="1864670" y="3792120"/>
              <a:ext cx="2066940" cy="2318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1917449" y="4427259"/>
            <a:ext cx="2188624" cy="1609346"/>
            <a:chOff x="1917449" y="4220736"/>
            <a:chExt cx="2188624" cy="1609346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49" y="4864164"/>
              <a:ext cx="965918" cy="965918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51" name="Connecteur droit 50"/>
            <p:cNvCxnSpPr>
              <a:stCxn id="12" idx="3"/>
              <a:endCxn id="21" idx="7"/>
            </p:cNvCxnSpPr>
            <p:nvPr/>
          </p:nvCxnSpPr>
          <p:spPr>
            <a:xfrm flipH="1">
              <a:off x="2741912" y="4220736"/>
              <a:ext cx="1364161" cy="784883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/>
          <p:nvPr/>
        </p:nvGrpSpPr>
        <p:grpSpPr>
          <a:xfrm>
            <a:off x="4283968" y="4603837"/>
            <a:ext cx="703256" cy="1777491"/>
            <a:chOff x="4283968" y="4397314"/>
            <a:chExt cx="703256" cy="1777491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38" t="-21749" r="-19669" b="-13062"/>
            <a:stretch/>
          </p:blipFill>
          <p:spPr>
            <a:xfrm>
              <a:off x="4283968" y="5427159"/>
              <a:ext cx="703256" cy="747646"/>
            </a:xfrm>
            <a:prstGeom prst="ellipse">
              <a:avLst/>
            </a:prstGeom>
            <a:solidFill>
              <a:schemeClr val="tx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54" name="Connecteur droit 53"/>
            <p:cNvCxnSpPr>
              <a:stCxn id="12" idx="4"/>
              <a:endCxn id="23" idx="0"/>
            </p:cNvCxnSpPr>
            <p:nvPr/>
          </p:nvCxnSpPr>
          <p:spPr>
            <a:xfrm>
              <a:off x="4527264" y="4397314"/>
              <a:ext cx="108332" cy="1029845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481143" y="3398085"/>
            <a:ext cx="2092239" cy="2037638"/>
            <a:chOff x="3481143" y="2976530"/>
            <a:chExt cx="2092239" cy="203763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3" t="1476" b="16900"/>
            <a:stretch/>
          </p:blipFill>
          <p:spPr>
            <a:xfrm>
              <a:off x="3931610" y="2976530"/>
              <a:ext cx="1191307" cy="1205752"/>
            </a:xfrm>
            <a:prstGeom prst="ellipse">
              <a:avLst/>
            </a:prstGeom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3" name="ZoneTexte 12"/>
            <p:cNvSpPr txBox="1"/>
            <p:nvPr/>
          </p:nvSpPr>
          <p:spPr>
            <a:xfrm>
              <a:off x="3481143" y="4367837"/>
              <a:ext cx="2092239" cy="64633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Damien</a:t>
              </a:r>
              <a:b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SIMONIN FEUGAS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5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tout le reste…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Collections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Set, </a:t>
            </a:r>
            <a:r>
              <a:rPr lang="fr-FR" sz="2400" dirty="0" err="1" smtClean="0"/>
              <a:t>Map</a:t>
            </a:r>
            <a:r>
              <a:rPr lang="fr-FR" sz="2400" dirty="0" smtClean="0"/>
              <a:t>, </a:t>
            </a:r>
            <a:r>
              <a:rPr lang="fr-FR" sz="2400" dirty="0" err="1" smtClean="0"/>
              <a:t>WeakMap</a:t>
            </a:r>
            <a:r>
              <a:rPr lang="fr-FR" sz="2400" dirty="0" smtClean="0"/>
              <a:t>, </a:t>
            </a:r>
            <a:r>
              <a:rPr lang="fr-FR" sz="2400" dirty="0" err="1" smtClean="0"/>
              <a:t>WeakSet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Enrichissement des types </a:t>
            </a:r>
            <a:r>
              <a:rPr lang="fr-FR" sz="2800" dirty="0" err="1" smtClean="0"/>
              <a:t>Built</a:t>
            </a:r>
            <a:r>
              <a:rPr lang="fr-FR" sz="2800" dirty="0" smtClean="0"/>
              <a:t>-in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i="1" dirty="0" smtClean="0"/>
              <a:t>Object.is, </a:t>
            </a:r>
            <a:r>
              <a:rPr lang="fr-FR" sz="2400" i="1" dirty="0" err="1" smtClean="0"/>
              <a:t>Array.from</a:t>
            </a:r>
            <a:r>
              <a:rPr lang="fr-FR" sz="2400" i="1" dirty="0" smtClean="0"/>
              <a:t>, </a:t>
            </a:r>
            <a:r>
              <a:rPr lang="fr-FR" sz="2400" i="1" dirty="0" err="1" smtClean="0"/>
              <a:t>Array.map</a:t>
            </a:r>
            <a:r>
              <a:rPr lang="fr-FR" sz="2400" i="1" dirty="0" smtClean="0"/>
              <a:t>, </a:t>
            </a:r>
            <a:r>
              <a:rPr lang="fr-FR" sz="2400" i="1" dirty="0" err="1" smtClean="0"/>
              <a:t>Array.find</a:t>
            </a:r>
            <a:r>
              <a:rPr lang="fr-FR" sz="2400" i="1" dirty="0" smtClean="0"/>
              <a:t>…</a:t>
            </a:r>
            <a:endParaRPr lang="fr-FR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Generators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Chargement </a:t>
            </a:r>
            <a:r>
              <a:rPr lang="fr-FR" sz="2400" dirty="0" err="1" smtClean="0"/>
              <a:t>lazy</a:t>
            </a:r>
            <a:r>
              <a:rPr lang="fr-FR" sz="2400" dirty="0" smtClean="0"/>
              <a:t>, asynchronisme…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Proxies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smtClean="0"/>
              <a:t>Aspect </a:t>
            </a:r>
            <a:r>
              <a:rPr lang="fr-FR" sz="2400" dirty="0" err="1" smtClean="0"/>
              <a:t>Oriented</a:t>
            </a:r>
            <a:r>
              <a:rPr lang="fr-FR" sz="2400" dirty="0" smtClean="0"/>
              <a:t> </a:t>
            </a:r>
            <a:r>
              <a:rPr lang="fr-FR" sz="2400" dirty="0" err="1" smtClean="0"/>
              <a:t>Programming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Promesses, </a:t>
            </a:r>
            <a:r>
              <a:rPr lang="fr-FR" sz="2800" dirty="0" err="1" smtClean="0"/>
              <a:t>Symbols</a:t>
            </a:r>
            <a:r>
              <a:rPr lang="fr-FR" sz="2800" dirty="0" smtClean="0"/>
              <a:t>, Littéraux binaires &amp; octaux…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6255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commence quand ?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Dè</a:t>
            </a:r>
            <a:r>
              <a:rPr lang="fr-FR" dirty="0" smtClean="0"/>
              <a:t>s maintenant… enfin presque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S</a:t>
            </a:r>
            <a:r>
              <a:rPr lang="fr-FR" sz="2800" dirty="0" smtClean="0"/>
              <a:t>pécification : </a:t>
            </a:r>
            <a:r>
              <a:rPr lang="fr-FR" sz="2800" dirty="0" smtClean="0">
                <a:solidFill>
                  <a:srgbClr val="4BE200"/>
                </a:solidFill>
              </a:rPr>
              <a:t>ok</a:t>
            </a:r>
            <a:r>
              <a:rPr lang="fr-FR" sz="2800" dirty="0" smtClean="0"/>
              <a:t>, implémentation : </a:t>
            </a:r>
            <a:r>
              <a:rPr lang="fr-FR" sz="2800" dirty="0" err="1" smtClean="0">
                <a:solidFill>
                  <a:srgbClr val="FFC000"/>
                </a:solidFill>
              </a:rPr>
              <a:t>still</a:t>
            </a:r>
            <a:r>
              <a:rPr lang="fr-FR" sz="2800" dirty="0" smtClean="0">
                <a:solidFill>
                  <a:srgbClr val="FFC000"/>
                </a:solidFill>
              </a:rPr>
              <a:t> </a:t>
            </a:r>
            <a:r>
              <a:rPr lang="fr-FR" sz="2800" dirty="0" err="1" smtClean="0">
                <a:solidFill>
                  <a:srgbClr val="FFC000"/>
                </a:solidFill>
              </a:rPr>
              <a:t>going</a:t>
            </a: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Utilisez un « compilateur » ES6 vers ES5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lvl="1" indent="0">
              <a:buNone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Utilisez io.js : </a:t>
            </a:r>
            <a:r>
              <a:rPr lang="fr-FR" sz="2800" dirty="0" err="1" smtClean="0"/>
              <a:t>NodeJS</a:t>
            </a:r>
            <a:r>
              <a:rPr lang="fr-FR" sz="2800" dirty="0" smtClean="0"/>
              <a:t> avec le </a:t>
            </a:r>
            <a:br>
              <a:rPr lang="fr-FR" sz="2800" dirty="0" smtClean="0"/>
            </a:br>
            <a:r>
              <a:rPr lang="fr-FR" sz="2800" dirty="0" smtClean="0"/>
              <a:t>dernier Chrome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19063" y="2276872"/>
            <a:ext cx="8905875" cy="1094407"/>
            <a:chOff x="119062" y="2619375"/>
            <a:chExt cx="8905875" cy="10944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2619375"/>
              <a:ext cx="8905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5714222" y="3406005"/>
              <a:ext cx="3310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</a:t>
              </a:r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://kangax.github.io/compat-table/es6/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691680" y="3861048"/>
            <a:ext cx="1418850" cy="1099416"/>
            <a:chOff x="1777996" y="4765373"/>
            <a:chExt cx="1726033" cy="133744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4" t="21701" r="18020" b="25387"/>
            <a:stretch/>
          </p:blipFill>
          <p:spPr>
            <a:xfrm>
              <a:off x="1992941" y="4765373"/>
              <a:ext cx="1296145" cy="81609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777996" y="5728404"/>
              <a:ext cx="1726033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http://babeljs.io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932040" y="3799940"/>
            <a:ext cx="3423850" cy="1221633"/>
            <a:chOff x="4752743" y="4618432"/>
            <a:chExt cx="4165120" cy="148611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40" y="4618432"/>
              <a:ext cx="1171527" cy="110997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752743" y="5730140"/>
              <a:ext cx="4165120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https://github.com/google/traceur-compiler</a:t>
              </a:r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5" y="5278400"/>
            <a:ext cx="117435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</a:t>
            </a:r>
            <a:r>
              <a:rPr lang="fr-FR" dirty="0" err="1" smtClean="0"/>
              <a:t>let’s</a:t>
            </a:r>
            <a:r>
              <a:rPr lang="fr-FR" dirty="0" smtClean="0"/>
              <a:t> rock </a:t>
            </a:r>
            <a:r>
              <a:rPr lang="fr-FR" dirty="0" err="1" smtClean="0"/>
              <a:t>with</a:t>
            </a:r>
            <a:r>
              <a:rPr lang="fr-FR" dirty="0" smtClean="0"/>
              <a:t> ES6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Merci pour votre attention et…</a:t>
            </a:r>
            <a:endParaRPr lang="fr-FR" dirty="0"/>
          </a:p>
        </p:txBody>
      </p:sp>
      <p:pic>
        <p:nvPicPr>
          <p:cNvPr id="2050" name="Picture 2" descr="C:\Utilisateurs\a127380\Pictures\presentations\Hard rock lives on (Dustin Gaffke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Crédits photos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Code disponible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:</a:t>
            </a:r>
          </a:p>
          <a:p>
            <a:pPr marL="857250" lvl="2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://github.com/feugy/change-mind-about-js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Fond « </a:t>
            </a:r>
            <a:r>
              <a:rPr lang="fr-FR" sz="2400" dirty="0" err="1"/>
              <a:t>speaker’s</a:t>
            </a:r>
            <a:r>
              <a:rPr lang="fr-FR" sz="2400" dirty="0"/>
              <a:t> </a:t>
            </a:r>
            <a:r>
              <a:rPr lang="fr-FR" sz="2400" dirty="0" err="1"/>
              <a:t>grid</a:t>
            </a:r>
            <a:r>
              <a:rPr lang="fr-FR" sz="2400" dirty="0"/>
              <a:t> » par Thomas </a:t>
            </a:r>
            <a:r>
              <a:rPr lang="fr-FR" sz="2400" dirty="0" smtClean="0"/>
              <a:t>Wang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3 «</a:t>
            </a:r>
            <a:r>
              <a:rPr lang="fr-FR" sz="2400" dirty="0"/>
              <a:t> code </a:t>
            </a:r>
            <a:r>
              <a:rPr lang="fr-FR" sz="2400" dirty="0" err="1"/>
              <a:t>review</a:t>
            </a:r>
            <a:r>
              <a:rPr lang="fr-FR" sz="2400" dirty="0"/>
              <a:t> » par Mickael </a:t>
            </a:r>
            <a:r>
              <a:rPr lang="fr-FR" sz="2400" dirty="0" err="1" smtClean="0"/>
              <a:t>Zuskin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23  «</a:t>
            </a:r>
            <a:r>
              <a:rPr lang="fr-FR" sz="2400" dirty="0"/>
              <a:t> Hard Rock </a:t>
            </a:r>
            <a:r>
              <a:rPr lang="fr-FR" sz="2400" dirty="0" err="1"/>
              <a:t>lives</a:t>
            </a:r>
            <a:r>
              <a:rPr lang="fr-FR" sz="2400" dirty="0"/>
              <a:t> on » par Dustin </a:t>
            </a:r>
            <a:r>
              <a:rPr lang="fr-FR" sz="2400" dirty="0" err="1"/>
              <a:t>Gaffke</a:t>
            </a:r>
            <a:r>
              <a:rPr lang="fr-FR" sz="2400" dirty="0"/>
              <a:t>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logos utilisés sont la propriété exclusive de leur propriétaire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1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du JS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Interprété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Dynamique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Single-</a:t>
            </a:r>
            <a:r>
              <a:rPr lang="fr-FR" dirty="0" err="1" smtClean="0"/>
              <a:t>threaded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 err="1" smtClean="0"/>
              <a:t>Functions</a:t>
            </a:r>
            <a:r>
              <a:rPr lang="fr-FR" dirty="0" smtClean="0"/>
              <a:t> are first-class </a:t>
            </a:r>
            <a:r>
              <a:rPr lang="fr-FR" dirty="0" err="1" smtClean="0"/>
              <a:t>citizen</a:t>
            </a:r>
            <a:r>
              <a:rPr lang="fr-FR" dirty="0" smtClean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Orienté </a:t>
            </a:r>
            <a:r>
              <a:rPr lang="fr-FR" dirty="0" smtClean="0"/>
              <a:t>Objet ?</a:t>
            </a: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70442"/>
            <a:ext cx="864096" cy="8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choses changent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1576" y="1600200"/>
            <a:ext cx="4762872" cy="22608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Coté serveur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Large communauté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Production </a:t>
            </a:r>
            <a:r>
              <a:rPr lang="fr-FR" dirty="0" err="1" smtClean="0"/>
              <a:t>ready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 quête du Full </a:t>
            </a:r>
            <a:r>
              <a:rPr lang="fr-FR" dirty="0" err="1" smtClean="0"/>
              <a:t>stack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langage en évolution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En 2015, </a:t>
            </a:r>
            <a:r>
              <a:rPr lang="fr-FR" dirty="0" err="1" smtClean="0"/>
              <a:t>EcmaScript</a:t>
            </a:r>
            <a:r>
              <a:rPr lang="fr-FR" dirty="0" smtClean="0"/>
              <a:t>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Multi-paradigme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langage expressif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2880320" cy="1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86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 : notre fil rouge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Ordonnanceur en </a:t>
            </a:r>
            <a:r>
              <a:rPr lang="fr-FR" sz="2800" dirty="0" err="1" smtClean="0"/>
              <a:t>NodeJS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Déclenche et suit l’exécution de tâches</a:t>
            </a:r>
            <a:endParaRPr lang="fr-FR" sz="2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611560" y="3501008"/>
            <a:ext cx="4680520" cy="2448272"/>
            <a:chOff x="2843808" y="3501008"/>
            <a:chExt cx="4680520" cy="2448272"/>
          </a:xfrm>
        </p:grpSpPr>
        <p:sp>
          <p:nvSpPr>
            <p:cNvPr id="4" name="Rectangle 3"/>
            <p:cNvSpPr/>
            <p:nvPr/>
          </p:nvSpPr>
          <p:spPr>
            <a:xfrm>
              <a:off x="2843808" y="3501008"/>
              <a:ext cx="4680520" cy="2088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r>
                <a:rPr lang="fr-FR" sz="20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14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&lt;&lt;abstract&gt;&gt;</a:t>
              </a:r>
              <a:endParaRPr lang="fr-FR" sz="1400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43808" y="4005064"/>
              <a:ext cx="4680520" cy="19442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String</a:t>
              </a: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next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43808" y="5229200"/>
              <a:ext cx="4680520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_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FR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292080" y="2762926"/>
            <a:ext cx="2952329" cy="2214246"/>
            <a:chOff x="5292080" y="2762926"/>
            <a:chExt cx="2952329" cy="2214246"/>
          </a:xfrm>
        </p:grpSpPr>
        <p:grpSp>
          <p:nvGrpSpPr>
            <p:cNvPr id="8" name="Groupe 7"/>
            <p:cNvGrpSpPr/>
            <p:nvPr/>
          </p:nvGrpSpPr>
          <p:grpSpPr>
            <a:xfrm>
              <a:off x="6201942" y="2762926"/>
              <a:ext cx="2042467" cy="1314146"/>
              <a:chOff x="2987825" y="2798930"/>
              <a:chExt cx="2042467" cy="131414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87825" y="2798930"/>
                <a:ext cx="2042467" cy="10441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Parallel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87825" y="3302985"/>
                <a:ext cx="2042467" cy="6368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tasks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[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</a:t>
                </a:r>
              </a:p>
              <a:p>
                <a:r>
                  <a:rPr lang="fr-FR" dirty="0" err="1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ield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String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7825" y="3939871"/>
                <a:ext cx="2042467" cy="1732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25" name="Connecteur droit avec flèche 24"/>
            <p:cNvCxnSpPr>
              <a:stCxn id="9" idx="1"/>
              <a:endCxn id="5" idx="3"/>
            </p:cNvCxnSpPr>
            <p:nvPr/>
          </p:nvCxnSpPr>
          <p:spPr>
            <a:xfrm rot="10800000" flipV="1">
              <a:off x="5292080" y="3284984"/>
              <a:ext cx="909862" cy="16921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5292081" y="4977172"/>
            <a:ext cx="2952327" cy="1692188"/>
            <a:chOff x="5292081" y="4977172"/>
            <a:chExt cx="2952327" cy="1692188"/>
          </a:xfrm>
        </p:grpSpPr>
        <p:grpSp>
          <p:nvGrpSpPr>
            <p:cNvPr id="16" name="Groupe 15"/>
            <p:cNvGrpSpPr/>
            <p:nvPr/>
          </p:nvGrpSpPr>
          <p:grpSpPr>
            <a:xfrm>
              <a:off x="6201941" y="5595324"/>
              <a:ext cx="2042467" cy="1074036"/>
              <a:chOff x="2835424" y="4074772"/>
              <a:chExt cx="2042467" cy="10740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35424" y="4074772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Sorter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35424" y="4578828"/>
                <a:ext cx="2042467" cy="2038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35424" y="4782684"/>
                <a:ext cx="2042467" cy="366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3" name="Connecteur droit avec flèche 24"/>
            <p:cNvCxnSpPr>
              <a:stCxn id="18" idx="1"/>
              <a:endCxn id="5" idx="3"/>
            </p:cNvCxnSpPr>
            <p:nvPr/>
          </p:nvCxnSpPr>
          <p:spPr>
            <a:xfrm rot="10800000">
              <a:off x="5292081" y="4977172"/>
              <a:ext cx="909861" cy="12241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>
            <a:off x="5292081" y="4293096"/>
            <a:ext cx="2952327" cy="1072478"/>
            <a:chOff x="5292081" y="4293096"/>
            <a:chExt cx="2952327" cy="1072478"/>
          </a:xfrm>
        </p:grpSpPr>
        <p:grpSp>
          <p:nvGrpSpPr>
            <p:cNvPr id="20" name="Groupe 19"/>
            <p:cNvGrpSpPr/>
            <p:nvPr/>
          </p:nvGrpSpPr>
          <p:grpSpPr>
            <a:xfrm>
              <a:off x="6201941" y="4293096"/>
              <a:ext cx="2042467" cy="1072478"/>
              <a:chOff x="2683024" y="2620144"/>
              <a:chExt cx="2042467" cy="107247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83024" y="2620144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83024" y="2980184"/>
                <a:ext cx="2042467" cy="3569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page: 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3024" y="3337182"/>
                <a:ext cx="2042467" cy="3554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22" idx="1"/>
              <a:endCxn id="5" idx="3"/>
            </p:cNvCxnSpPr>
            <p:nvPr/>
          </p:nvCxnSpPr>
          <p:spPr>
            <a:xfrm rot="10800000" flipV="1">
              <a:off x="5292081" y="4831634"/>
              <a:ext cx="909861" cy="1455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842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Classes, </a:t>
            </a:r>
            <a:r>
              <a:rPr lang="fr-FR" dirty="0" smtClean="0"/>
              <a:t>interpolation, portée des variables, modularisation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Méthode de classe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Des 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Pas d’attributs : initialisés dans le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Tout est public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995936" y="4113076"/>
            <a:ext cx="1008112" cy="1080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148336" y="3429000"/>
            <a:ext cx="855712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491880" y="2636912"/>
            <a:ext cx="1512168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44380" y="1988840"/>
            <a:ext cx="459668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078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Délimité par l’accent grave (</a:t>
            </a:r>
            <a:r>
              <a:rPr lang="fr-FR" sz="2800" dirty="0" err="1" smtClean="0"/>
              <a:t>backquote</a:t>
            </a:r>
            <a:r>
              <a:rPr lang="fr-FR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Des </a:t>
            </a:r>
            <a:r>
              <a:rPr lang="fr-FR" sz="2800" i="1" dirty="0" err="1" smtClean="0"/>
              <a:t>placeholders</a:t>
            </a:r>
            <a:r>
              <a:rPr lang="fr-FR" sz="2800" dirty="0" smtClean="0"/>
              <a:t> contenant une expression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Conserve les caractères blancs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935597" y="1886871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4274168"/>
            <a:ext cx="7272807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display(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?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 &gt; 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Task.display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939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 (block </a:t>
            </a:r>
            <a:r>
              <a:rPr lang="fr-FR" dirty="0" err="1" smtClean="0"/>
              <a:t>scoping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Porté </a:t>
            </a:r>
            <a:r>
              <a:rPr lang="fr-FR" sz="2800" dirty="0"/>
              <a:t>d’une variable ES5  ?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La fonction :</a:t>
            </a:r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=== 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'Hi Tom' </a:t>
            </a:r>
          </a:p>
          <a:p>
            <a:pPr marL="457200" lvl="1" indent="0">
              <a:buNone/>
            </a:pP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fr-FR" sz="1800" dirty="0" err="1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NaN</a:t>
            </a: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Avec let, portée du bloc</a:t>
            </a:r>
            <a:endParaRPr lang="fr-FR" sz="2800" dirty="0"/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Et même des constantes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973150" y="1628800"/>
            <a:ext cx="5197700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99624" y="2557009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54238" y="5814212"/>
            <a:ext cx="3394226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42698" y="3223314"/>
            <a:ext cx="48578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21479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Change Mind About JS">
      <a:dk1>
        <a:sysClr val="windowText" lastClr="000000"/>
      </a:dk1>
      <a:lt1>
        <a:srgbClr val="E6E6E6"/>
      </a:lt1>
      <a:dk2>
        <a:srgbClr val="000000"/>
      </a:dk2>
      <a:lt2>
        <a:srgbClr val="D8D8D8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Change Mind About JS">
      <a:majorFont>
        <a:latin typeface="Yanone Kaffeesatz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2889</Words>
  <Application>Microsoft Office PowerPoint</Application>
  <PresentationFormat>Affichage à l'écran (4:3)</PresentationFormat>
  <Paragraphs>576</Paragraphs>
  <Slides>24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Open Sans</vt:lpstr>
      <vt:lpstr>Wingdings 3</vt:lpstr>
      <vt:lpstr>Consolas</vt:lpstr>
      <vt:lpstr>Wingdings</vt:lpstr>
      <vt:lpstr>Yanone Kaffeesatz</vt:lpstr>
      <vt:lpstr>Open Sans Semibold</vt:lpstr>
      <vt:lpstr>Thème Office</vt:lpstr>
      <vt:lpstr>Changez d’avis sur JavaScript</vt:lpstr>
      <vt:lpstr>Faisons connaissance</vt:lpstr>
      <vt:lpstr>La découverte du JS</vt:lpstr>
      <vt:lpstr>Les choses changent</vt:lpstr>
      <vt:lpstr>Pilot : notre fil rouge</vt:lpstr>
      <vt:lpstr>Classes, interpolation, portée des variables, modularisation</vt:lpstr>
      <vt:lpstr>Déclarer une classe</vt:lpstr>
      <vt:lpstr>Interpolation (template string)</vt:lpstr>
      <vt:lpstr>Portée des variables (block scoping)</vt:lpstr>
      <vt:lpstr>Modules</vt:lpstr>
      <vt:lpstr>Héritage</vt:lpstr>
      <vt:lpstr>Paramètres, littéraux objets, "Rest operator", fonctions fléchées, "For-of" </vt:lpstr>
      <vt:lpstr>Paramètres par défaut et "literal object"</vt:lpstr>
      <vt:lpstr>"Rest operator" &amp; "Arrow function"</vt:lpstr>
      <vt:lpstr>"For of", parcours de collections</vt:lpstr>
      <vt:lpstr>Modularisation, "Spread operator", destructuration</vt:lpstr>
      <vt:lpstr>Modules (2)</vt:lpstr>
      <vt:lpstr>"Spread operator" &amp; déstructuration </vt:lpstr>
      <vt:lpstr>Pour finir…</vt:lpstr>
      <vt:lpstr>Et tout le reste…</vt:lpstr>
      <vt:lpstr>On commence quand ?</vt:lpstr>
      <vt:lpstr>Dès maintenant… enfin presque !</vt:lpstr>
      <vt:lpstr>…let’s rock with ES6 !</vt:lpstr>
      <vt:lpstr>Crédits photos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Feugas Damien</dc:creator>
  <cp:lastModifiedBy>Feugas Damien</cp:lastModifiedBy>
  <cp:revision>169</cp:revision>
  <dcterms:created xsi:type="dcterms:W3CDTF">2015-04-07T13:36:38Z</dcterms:created>
  <dcterms:modified xsi:type="dcterms:W3CDTF">2015-04-15T19:49:51Z</dcterms:modified>
</cp:coreProperties>
</file>