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0.jpg" ContentType="image/png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8" r:id="rId2"/>
    <p:sldId id="262" r:id="rId3"/>
    <p:sldId id="259" r:id="rId4"/>
    <p:sldId id="263" r:id="rId5"/>
    <p:sldId id="261" r:id="rId6"/>
    <p:sldId id="266" r:id="rId7"/>
    <p:sldId id="265" r:id="rId8"/>
    <p:sldId id="267" r:id="rId9"/>
    <p:sldId id="269" r:id="rId10"/>
    <p:sldId id="284" r:id="rId11"/>
    <p:sldId id="282" r:id="rId12"/>
    <p:sldId id="273" r:id="rId13"/>
    <p:sldId id="275" r:id="rId14"/>
    <p:sldId id="272" r:id="rId15"/>
    <p:sldId id="274" r:id="rId16"/>
    <p:sldId id="280" r:id="rId17"/>
    <p:sldId id="291" r:id="rId18"/>
    <p:sldId id="292" r:id="rId19"/>
    <p:sldId id="290" r:id="rId20"/>
    <p:sldId id="279" r:id="rId21"/>
    <p:sldId id="287" r:id="rId22"/>
    <p:sldId id="293" r:id="rId23"/>
    <p:sldId id="288" r:id="rId24"/>
    <p:sldId id="289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Yanone Kaffeesatz" panose="02000000000000000000" pitchFamily="2" charset="0"/>
      <p:regular r:id="rId31"/>
      <p:bold r:id="rId32"/>
    </p:embeddedFont>
    <p:embeddedFont>
      <p:font typeface="Open Sans Semibold" panose="020B0706030804020204" pitchFamily="34" charset="0"/>
      <p:bold r:id="rId33"/>
      <p:boldItalic r:id="rId34"/>
    </p:embeddedFont>
    <p:embeddedFont>
      <p:font typeface="Wingdings 3" panose="05040102010807070707" pitchFamily="18" charset="2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BE200"/>
    <a:srgbClr val="F0DB4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91" autoAdjust="0"/>
  </p:normalViewPr>
  <p:slideViewPr>
    <p:cSldViewPr>
      <p:cViewPr varScale="1">
        <p:scale>
          <a:sx n="84" d="100"/>
          <a:sy n="84" d="100"/>
        </p:scale>
        <p:origin x="-18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FEB6A-9B30-4C23-BD60-283C97F90CE2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62507-552E-4661-8B45-59308064B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02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Bienvenue à tous, merci d’assister à cette présentation</a:t>
            </a:r>
            <a:r>
              <a:rPr lang="fr-FR" baseline="0" dirty="0" smtClean="0"/>
              <a:t> qui vous donnera peut-être l’occasion de changer d’avis sur JavaScript.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Cette présentation à été réalisé à </a:t>
            </a:r>
            <a:r>
              <a:rPr lang="fr-FR" baseline="0" dirty="0" err="1" smtClean="0"/>
              <a:t>MixIT</a:t>
            </a:r>
            <a:r>
              <a:rPr lang="fr-FR" baseline="0" dirty="0" smtClean="0"/>
              <a:t> et au </a:t>
            </a:r>
            <a:r>
              <a:rPr lang="fr-FR" baseline="0" dirty="0" err="1" smtClean="0"/>
              <a:t>Techforum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9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1’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Maintenant que nous avons créé la classe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, </a:t>
            </a:r>
            <a:r>
              <a:rPr lang="fr-FR" baseline="0" dirty="0" smtClean="0"/>
              <a:t>nous pouvons déclarer la classe </a:t>
            </a:r>
            <a:r>
              <a:rPr lang="fr-FR" i="1" baseline="0" dirty="0" err="1" smtClean="0"/>
              <a:t>Parallel</a:t>
            </a:r>
            <a:r>
              <a:rPr lang="fr-FR" baseline="0" dirty="0" smtClean="0"/>
              <a:t> qui l’étend.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Dans une méthode classique, </a:t>
            </a:r>
            <a:r>
              <a:rPr lang="fr-FR" i="1" baseline="0" dirty="0" smtClean="0"/>
              <a:t>super</a:t>
            </a:r>
            <a:r>
              <a:rPr lang="fr-FR" baseline="0" dirty="0" smtClean="0"/>
              <a:t> pointe sur le prototype de la classe mère : on peut donc étendre les méthodes, on les surcharger purement et simplement.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 ne peut pas utiliser </a:t>
            </a:r>
            <a:r>
              <a:rPr lang="fr-FR" i="1" baseline="0" dirty="0" err="1" smtClean="0"/>
              <a:t>this</a:t>
            </a:r>
            <a:r>
              <a:rPr lang="fr-FR" baseline="0" dirty="0" smtClean="0"/>
              <a:t> dans le constructeur avant d’avoir invoqué le constructeur hérité.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Héritage simple, sans notion d’interface ou de </a:t>
            </a:r>
            <a:r>
              <a:rPr lang="fr-FR" baseline="0" dirty="0" err="1" smtClean="0"/>
              <a:t>mixins</a:t>
            </a:r>
            <a:r>
              <a:rPr lang="fr-FR" baseline="0" dirty="0" smtClean="0"/>
              <a:t>.  </a:t>
            </a:r>
            <a:br>
              <a:rPr lang="fr-FR" baseline="0" dirty="0" smtClean="0"/>
            </a:br>
            <a:r>
              <a:rPr lang="fr-FR" baseline="0" dirty="0" smtClean="0"/>
              <a:t>Il est possible de combiner à la main différents prototype au moment de l’héritage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C’est une volonté du groupe de travail d’introduire les concepts petit à petit, pour laisser le temps aux VM de les implémenter (voir la réponse de </a:t>
            </a:r>
            <a:r>
              <a:rPr lang="fr-FR" b="0" dirty="0" err="1" smtClean="0"/>
              <a:t>Rauschmayer</a:t>
            </a:r>
            <a:r>
              <a:rPr lang="fr-FR" b="0" dirty="0" smtClean="0"/>
              <a:t> à ce sujet : </a:t>
            </a:r>
            <a:r>
              <a:rPr lang="fr-FR" baseline="0" dirty="0" smtClean="0"/>
              <a:t>https://mail.mozilla.org/pipermail/es-discuss/2013-June/031608.html)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développeurs JS auront remarqués que dans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j’ai déclaré une variable, mais pas avec le mot-clé habituel (</a:t>
            </a:r>
            <a:r>
              <a:rPr lang="fr-FR" i="1" baseline="0" dirty="0" smtClean="0"/>
              <a:t>var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L’interpréteur JS pré-déclare toutes les variables déclarée dans une fonction au début de celle-ci, en leur affectant la valeur </a:t>
            </a:r>
            <a:r>
              <a:rPr lang="fr-FR" i="1" baseline="0" dirty="0" err="1" smtClean="0"/>
              <a:t>undefined</a:t>
            </a:r>
            <a:r>
              <a:rPr lang="fr-FR" i="0" baseline="0" dirty="0" smtClean="0"/>
              <a:t> : c</a:t>
            </a:r>
            <a:r>
              <a:rPr lang="fr-FR" baseline="0" dirty="0" smtClean="0"/>
              <a:t>’est le </a:t>
            </a:r>
            <a:r>
              <a:rPr lang="fr-FR" i="1" baseline="0" dirty="0" err="1" smtClean="0"/>
              <a:t>hoisting</a:t>
            </a:r>
            <a:r>
              <a:rPr lang="fr-FR" baseline="0" dirty="0" smtClean="0"/>
              <a:t> (http://blog.wax-o.com/2014/09/comment-le-hoisting-fonctionne-en-javascript-et-pourquoi/).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 mécanisme est à l’origine de nombreux bugs, et de styles de programmation bizarre.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Avec </a:t>
            </a:r>
            <a:r>
              <a:rPr lang="fr-FR" i="1" baseline="0" dirty="0" smtClean="0"/>
              <a:t>let</a:t>
            </a:r>
            <a:r>
              <a:rPr lang="fr-FR" baseline="0" dirty="0" smtClean="0"/>
              <a:t>, les variables sont limitée au bloc (boucle itérative, conditionnelle, bloc…), comme dans tous les autres langages !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Attention au masquage d’un identifiant par un autre (</a:t>
            </a:r>
            <a:r>
              <a:rPr lang="fr-FR" i="1" baseline="0" dirty="0" err="1" smtClean="0"/>
              <a:t>shadowing</a:t>
            </a:r>
            <a:r>
              <a:rPr lang="fr-FR" baseline="0" dirty="0" smtClean="0"/>
              <a:t>).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une constantes c’est la variable est immuable, pas la valeur.</a:t>
            </a:r>
            <a:br>
              <a:rPr lang="fr-FR" baseline="0" dirty="0" smtClean="0"/>
            </a:br>
            <a:r>
              <a:rPr lang="fr-FR" baseline="0" dirty="0" smtClean="0"/>
              <a:t>Si la valeur est un objet (un tableau par exemple), on peut toujours la modifier.</a:t>
            </a:r>
            <a:br>
              <a:rPr lang="fr-FR" baseline="0" dirty="0" smtClean="0"/>
            </a:br>
            <a:r>
              <a:rPr lang="fr-FR" baseline="0" dirty="0" smtClean="0"/>
              <a:t>L’interpréteur interdit seulement la </a:t>
            </a:r>
            <a:r>
              <a:rPr lang="fr-FR" baseline="0" dirty="0" err="1" smtClean="0"/>
              <a:t>ré-affectation</a:t>
            </a:r>
            <a:r>
              <a:rPr lang="fr-FR" baseline="0" dirty="0" smtClean="0"/>
              <a:t> de la variable.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19’ passées</a:t>
            </a:r>
          </a:p>
          <a:p>
            <a:endParaRPr lang="fr-FR" dirty="0" smtClean="0"/>
          </a:p>
          <a:p>
            <a:r>
              <a:rPr lang="fr-FR" dirty="0" smtClean="0"/>
              <a:t>Nous avons notre structure de base en 2 fichiers contenant des classes, penchons</a:t>
            </a:r>
            <a:r>
              <a:rPr lang="fr-FR" baseline="0" dirty="0" smtClean="0"/>
              <a:t> nous maintenant sur leur contenu.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79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2’ Damien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Voici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2’ Damien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  <a:r>
              <a:rPr lang="fr-FR" baseline="0" dirty="0" smtClean="0"/>
              <a:t> est celle qui lance l’exécution d’un tâche et qui attends sa </a:t>
            </a:r>
            <a:r>
              <a:rPr lang="fr-FR" baseline="0" dirty="0" err="1" smtClean="0"/>
              <a:t>completion</a:t>
            </a:r>
            <a:r>
              <a:rPr lang="fr-FR" baseline="0" dirty="0" smtClean="0"/>
              <a:t>. Elle invoque la méthode implémentée dans les classes filles (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i="0" baseline="0" dirty="0" smtClean="0"/>
              <a:t>) en lui passant en paramètre une fonction de callback, qui sera déclenchée à la fin de l’</a:t>
            </a:r>
            <a:r>
              <a:rPr lang="fr-FR" i="0" baseline="0" dirty="0" err="1" smtClean="0"/>
              <a:t>éxecution</a:t>
            </a:r>
            <a:r>
              <a:rPr lang="fr-FR" i="1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i="1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Cette fonction est une « </a:t>
            </a:r>
            <a:r>
              <a:rPr lang="fr-FR" i="1" baseline="0" dirty="0" smtClean="0"/>
              <a:t>fonction fléchée »</a:t>
            </a:r>
            <a:r>
              <a:rPr lang="fr-FR" i="0" baseline="0" dirty="0" smtClean="0"/>
              <a:t>.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fonctions fléchées ont deux objectifs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Rendre le code plus concis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Conserver le contexte d’exécution au moment de l’appel : utilisation de </a:t>
            </a:r>
            <a:r>
              <a:rPr lang="fr-FR" i="1" baseline="0" dirty="0" err="1" smtClean="0"/>
              <a:t>Function.bind</a:t>
            </a:r>
            <a:r>
              <a:rPr lang="fr-FR" i="1" baseline="0" dirty="0" smtClean="0"/>
              <a:t>()</a:t>
            </a:r>
          </a:p>
          <a:p>
            <a:pPr marL="171450" lvl="0" indent="-171450">
              <a:buFontTx/>
              <a:buChar char="-"/>
            </a:pPr>
            <a:endParaRPr lang="fr-FR" i="1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Si on se penche sur l’implémentation de </a:t>
            </a:r>
            <a:r>
              <a:rPr lang="fr-FR" i="1" baseline="0" dirty="0" err="1" smtClean="0"/>
              <a:t>Parallel.toString</a:t>
            </a:r>
            <a:r>
              <a:rPr lang="fr-FR" i="1" baseline="0" dirty="0" smtClean="0"/>
              <a:t>()</a:t>
            </a:r>
            <a:r>
              <a:rPr lang="fr-FR" i="0" baseline="0" dirty="0" smtClean="0"/>
              <a:t>, on y utilise une fonction fléchée pour transformer chaque tâche en une chaine affichable.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Vous pouvez utiliser des fonction fléchée partout là où vous utilisiez le mot clé "</a:t>
            </a:r>
            <a:r>
              <a:rPr lang="fr-FR" i="1" baseline="0" dirty="0" err="1" smtClean="0"/>
              <a:t>function</a:t>
            </a:r>
            <a:r>
              <a:rPr lang="fr-FR" baseline="0" dirty="0" smtClean="0"/>
              <a:t>", mais pas directement dans les classes.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TODO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seul le dernier paramètre peut avoir cette opérateur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simplifie considérablement l’utilisation de </a:t>
            </a:r>
            <a:r>
              <a:rPr lang="fr-FR" i="1" baseline="0" dirty="0" smtClean="0"/>
              <a:t>arguments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baseline="0" dirty="0" smtClean="0"/>
              <a:t> aura deux signatures possibles :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params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</a:t>
            </a:r>
            <a:r>
              <a:rPr lang="fr-FR" sz="1800" i="1" baseline="0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 Object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,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1’ Damien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Nous avons vu furtivement une interpolation de chaîne de caractère : l’utilisation de variable du scope et d’expression à l’intérieur d’une chaîne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Voyons immédiatement l’implémentation de la méthode </a:t>
            </a:r>
            <a:r>
              <a:rPr lang="fr-FR" baseline="0" dirty="0" err="1" smtClean="0"/>
              <a:t>toString</a:t>
            </a:r>
            <a:r>
              <a:rPr lang="fr-FR" baseline="0" dirty="0" smtClean="0"/>
              <a:t>(), qui utilise l’interpolation des chaîne de caractères.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Du pur sucre syntaxique : en JS 1.8, on aurait simplement écrit :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r>
              <a:rPr lang="fr-FR" sz="1200" dirty="0" err="1" smtClean="0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var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</a:t>
            </a:r>
            <a:r>
              <a:rPr lang="fr-FR" sz="1200" dirty="0" smtClean="0">
                <a:solidFill>
                  <a:schemeClr val="bg1"/>
                </a:solidFill>
                <a:latin typeface="Consolas"/>
              </a:rPr>
              <a:t>constructor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+ '</a:t>
            </a:r>
            <a:r>
              <a:rPr lang="fr-FR" sz="1200" dirty="0" smtClean="0">
                <a:solidFill>
                  <a:srgbClr val="ED9D13"/>
                </a:solidFill>
                <a:latin typeface="Consolas"/>
              </a:rPr>
              <a:t> – ' +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endParaRPr lang="fr-FR" sz="1200" baseline="0" dirty="0" smtClean="0">
              <a:solidFill>
                <a:srgbClr val="D0D0D0"/>
              </a:solidFill>
              <a:latin typeface="Consola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On peut mettre n’importe quel code (valide au moment de l’exécu</a:t>
            </a:r>
            <a:r>
              <a:rPr lang="fr-FR" sz="1200" baseline="0" dirty="0" smtClean="0">
                <a:solidFill>
                  <a:schemeClr val="tx1"/>
                </a:solidFill>
                <a:latin typeface="+mn-lt"/>
              </a:rPr>
              <a:t>tion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) à l’intérieur des </a:t>
            </a:r>
            <a:r>
              <a:rPr lang="fr-FR" sz="1200" i="1" baseline="0" dirty="0" err="1" smtClean="0">
                <a:solidFill>
                  <a:srgbClr val="D0D0D0"/>
                </a:solidFill>
                <a:latin typeface="Consolas"/>
              </a:rPr>
              <a:t>placeholders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, 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2’ Damien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Voyons maintenant la classe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implémente une tâche qui récupère les citations d’une page donnée via un appel HTTP à l’API de ChuckNorrisFacts.fr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Le constructeur prends 2 paramètres : les options de l’appel (proxy, timeout, nombre de citations, page…) et l’étape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Par soucis d’évolutivité, on ne va pas déclarer les paramètres qui ne nous </a:t>
            </a:r>
            <a:r>
              <a:rPr lang="fr-FR" baseline="0" dirty="0" err="1" smtClean="0"/>
              <a:t>interesses</a:t>
            </a:r>
            <a:r>
              <a:rPr lang="fr-FR" baseline="0" dirty="0" smtClean="0"/>
              <a:t> pas, et on va leur transmettre tels quels au constructeur de la classe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i="0" baseline="0" dirty="0" smtClean="0"/>
          </a:p>
          <a:p>
            <a:pPr marL="0" lvl="0" indent="0">
              <a:buFontTx/>
              <a:buNone/>
            </a:pPr>
            <a:r>
              <a:rPr lang="fr-FR" i="1" baseline="0" dirty="0" err="1" smtClean="0"/>
              <a:t>Rest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Operator</a:t>
            </a:r>
            <a:r>
              <a:rPr lang="fr-FR" i="0" baseline="0" dirty="0" smtClean="0"/>
              <a:t> est un remplacement de arguments, qui offre lisibilité (on sait où commence les arguments restant) et cohérence (c’est un véritable tableau).</a:t>
            </a:r>
          </a:p>
          <a:p>
            <a:pPr marL="0" lvl="0" indent="0">
              <a:buFontTx/>
              <a:buNone/>
            </a:pPr>
            <a:endParaRPr lang="fr-FR" i="0" baseline="0" dirty="0" smtClean="0"/>
          </a:p>
          <a:p>
            <a:pPr marL="0" lvl="0" indent="0">
              <a:buFontTx/>
              <a:buNone/>
            </a:pPr>
            <a:r>
              <a:rPr lang="fr-FR" i="1" baseline="0" dirty="0" smtClean="0"/>
              <a:t>Spread </a:t>
            </a:r>
            <a:r>
              <a:rPr lang="fr-FR" i="1" baseline="0" dirty="0" err="1" smtClean="0"/>
              <a:t>Operator</a:t>
            </a:r>
            <a:r>
              <a:rPr lang="fr-FR" i="1" baseline="0" dirty="0" smtClean="0"/>
              <a:t> </a:t>
            </a:r>
            <a:r>
              <a:rPr lang="fr-FR" baseline="0" dirty="0" smtClean="0"/>
              <a:t>est un opérateur de déstructuration : il extrait le contenu d’un tableau pour les passer en paramètre de la fonction </a:t>
            </a:r>
            <a:r>
              <a:rPr lang="fr-FR" baseline="0" dirty="0" err="1" smtClean="0"/>
              <a:t>appellée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2’ Damien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Nous allons passer directement à la fonction main qui crée 99 couple </a:t>
            </a:r>
            <a:r>
              <a:rPr lang="fr-FR" i="1" baseline="0" dirty="0" err="1" smtClean="0"/>
              <a:t>Crawlers</a:t>
            </a:r>
            <a:r>
              <a:rPr lang="fr-FR" i="1" baseline="0" dirty="0" smtClean="0"/>
              <a:t> +</a:t>
            </a:r>
            <a:r>
              <a:rPr lang="fr-FR" baseline="0" dirty="0" smtClean="0"/>
              <a:t> </a:t>
            </a:r>
            <a:r>
              <a:rPr lang="fr-FR" i="1" baseline="0" dirty="0" err="1" smtClean="0"/>
              <a:t>Sorters</a:t>
            </a:r>
            <a:r>
              <a:rPr lang="fr-FR" baseline="0" dirty="0" smtClean="0"/>
              <a:t>, et les lance en parallèle.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Lorsque toute les données auront été analysée et renvoyée, le paramètre </a:t>
            </a:r>
            <a:r>
              <a:rPr lang="fr-FR" i="1" baseline="0" dirty="0" err="1" smtClean="0"/>
              <a:t>result</a:t>
            </a:r>
            <a:r>
              <a:rPr lang="fr-FR" baseline="0" dirty="0" smtClean="0"/>
              <a:t> de la fonction contient les 99 citations, et nous allons en extraire le contenu textuel (</a:t>
            </a:r>
            <a:r>
              <a:rPr lang="fr-FR" i="1" baseline="0" dirty="0" err="1" smtClean="0"/>
              <a:t>fact</a:t>
            </a:r>
            <a:r>
              <a:rPr lang="fr-FR" baseline="0" dirty="0" smtClean="0"/>
              <a:t>) et le score en points (</a:t>
            </a:r>
            <a:r>
              <a:rPr lang="fr-FR" i="1" baseline="0" dirty="0" smtClean="0"/>
              <a:t>score</a:t>
            </a:r>
            <a:r>
              <a:rPr lang="fr-FR" baseline="0" dirty="0" smtClean="0"/>
              <a:t>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</a:t>
            </a:r>
            <a:r>
              <a:rPr lang="fr-FR" baseline="0" dirty="0" err="1" smtClean="0"/>
              <a:t>destructuration</a:t>
            </a:r>
            <a:r>
              <a:rPr lang="fr-FR" baseline="0" dirty="0" smtClean="0"/>
              <a:t> nous permet de déclarer les variables en allant les chercher directement lors de l’affectation depuis </a:t>
            </a:r>
            <a:r>
              <a:rPr lang="fr-FR" i="1" baseline="0" dirty="0" err="1" smtClean="0"/>
              <a:t>result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C’est une technique très puissante mais aussi dangereuse : sans les valeurs par défaut, le programme déclenchera une </a:t>
            </a:r>
            <a:r>
              <a:rPr lang="fr-FR" i="1" baseline="0" dirty="0" err="1" smtClean="0"/>
              <a:t>ReferenceError</a:t>
            </a:r>
            <a:r>
              <a:rPr lang="fr-FR" baseline="0" dirty="0" smtClean="0"/>
              <a:t> si les résultats sont vides.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28’ passées</a:t>
            </a:r>
          </a:p>
          <a:p>
            <a:endParaRPr lang="fr-FR" dirty="0" smtClean="0"/>
          </a:p>
          <a:p>
            <a:r>
              <a:rPr lang="fr-FR" dirty="0" smtClean="0"/>
              <a:t>Nous allons vous montrer rapidement le code : voyez,</a:t>
            </a:r>
            <a:r>
              <a:rPr lang="fr-FR" baseline="0" dirty="0" smtClean="0"/>
              <a:t> tout est dans ces 4 fichiers, </a:t>
            </a:r>
            <a:r>
              <a:rPr lang="fr-FR" baseline="0" dirty="0" smtClean="0"/>
              <a:t>les seules librairies externes sont celles </a:t>
            </a:r>
            <a:r>
              <a:rPr lang="fr-FR" baseline="0" dirty="0" smtClean="0"/>
              <a:t>qui permet de faire un appel HTTP en passant par le proxy (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) et celle qui décode les accents dans les citations (html-</a:t>
            </a:r>
            <a:r>
              <a:rPr lang="fr-FR" baseline="0" dirty="0" err="1" smtClean="0"/>
              <a:t>entities</a:t>
            </a:r>
            <a:r>
              <a:rPr lang="fr-FR" baseline="0" smtClean="0"/>
              <a:t>).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Il est temps de savoir enfin quelle est la citation Chuck Norris la plus populaire !</a:t>
            </a:r>
          </a:p>
          <a:p>
            <a:endParaRPr lang="fr-FR" baseline="0" dirty="0" smtClean="0"/>
          </a:p>
          <a:p>
            <a:r>
              <a:rPr lang="fr-FR" i="1" baseline="0" dirty="0" smtClean="0"/>
              <a:t>5’ Léo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79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33’ passées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7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1’ Damien</a:t>
            </a:r>
          </a:p>
          <a:p>
            <a:endParaRPr lang="fr-FR" dirty="0" smtClean="0"/>
          </a:p>
          <a:p>
            <a:r>
              <a:rPr lang="fr-FR" dirty="0" smtClean="0"/>
              <a:t>Questions à l’auditoire :</a:t>
            </a:r>
          </a:p>
          <a:p>
            <a:r>
              <a:rPr lang="fr-FR" dirty="0" smtClean="0"/>
              <a:t> -</a:t>
            </a:r>
            <a:r>
              <a:rPr lang="fr-FR" baseline="0" dirty="0" smtClean="0"/>
              <a:t> </a:t>
            </a:r>
            <a:r>
              <a:rPr lang="fr-FR" dirty="0" smtClean="0"/>
              <a:t>Combien de développeurs ?</a:t>
            </a:r>
          </a:p>
          <a:p>
            <a:r>
              <a:rPr lang="fr-FR" dirty="0" smtClean="0"/>
              <a:t> - Qui développent</a:t>
            </a:r>
            <a:r>
              <a:rPr lang="fr-FR" baseline="0" dirty="0" smtClean="0"/>
              <a:t> en JavaScript ?</a:t>
            </a:r>
          </a:p>
          <a:p>
            <a:r>
              <a:rPr lang="fr-FR" baseline="0" dirty="0" smtClean="0"/>
              <a:t> - Et qui en sont content ?</a:t>
            </a:r>
          </a:p>
          <a:p>
            <a:endParaRPr lang="fr-FR" baseline="0" dirty="0" smtClean="0"/>
          </a:p>
          <a:p>
            <a:r>
              <a:rPr lang="fr-FR" baseline="0" dirty="0" smtClean="0"/>
              <a:t>‘ Voici Léo Gaillard </a:t>
            </a:r>
          </a:p>
          <a:p>
            <a:r>
              <a:rPr lang="fr-FR" baseline="0" dirty="0" smtClean="0"/>
              <a:t>‘ Et voici Damien </a:t>
            </a:r>
            <a:r>
              <a:rPr lang="fr-FR" baseline="0" dirty="0" err="1" smtClean="0"/>
              <a:t>Feugas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Nous travaillons depuis plus de 8 ans chez </a:t>
            </a:r>
            <a:r>
              <a:rPr lang="fr-FR" baseline="0" dirty="0" err="1" smtClean="0"/>
              <a:t>Worldline</a:t>
            </a:r>
            <a:r>
              <a:rPr lang="fr-FR" baseline="0" dirty="0" smtClean="0"/>
              <a:t>, majoritairement avec des projets JavaScript sur le Web (RIA et coté serveur).</a:t>
            </a:r>
          </a:p>
          <a:p>
            <a:r>
              <a:rPr lang="fr-FR" baseline="0" dirty="0" smtClean="0"/>
              <a:t>Ne croyez pas que nous soyons des « </a:t>
            </a:r>
            <a:r>
              <a:rPr lang="fr-FR" baseline="0" dirty="0" err="1" smtClean="0"/>
              <a:t>fanboys</a:t>
            </a:r>
            <a:r>
              <a:rPr lang="fr-FR" baseline="0" dirty="0" smtClean="0"/>
              <a:t> » du JS : c’est le langage que nous </a:t>
            </a:r>
            <a:r>
              <a:rPr lang="fr-FR" baseline="0" dirty="0" err="1" smtClean="0"/>
              <a:t>utilison</a:t>
            </a:r>
            <a:r>
              <a:rPr lang="fr-FR" baseline="0" dirty="0" smtClean="0"/>
              <a:t> le plus au quotidien, et il à acquis un statut incontournable dans l’écosystème Web.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vous avez des questions, n’hésitez pas à nous interrompre, plutôt que d’attendre la fin de la présentation.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1’ Léo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Io.js </a:t>
            </a:r>
            <a:r>
              <a:rPr lang="fr-FR" baseline="0" dirty="0" err="1" smtClean="0"/>
              <a:t>activates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latest</a:t>
            </a:r>
            <a:r>
              <a:rPr lang="fr-FR" baseline="0" dirty="0" smtClean="0"/>
              <a:t> ES6 </a:t>
            </a:r>
            <a:r>
              <a:rPr lang="fr-FR" baseline="0" dirty="0" err="1" smtClean="0"/>
              <a:t>functionalities</a:t>
            </a:r>
            <a:r>
              <a:rPr lang="fr-FR" baseline="0" dirty="0" smtClean="0"/>
              <a:t>, but all the modules have </a:t>
            </a:r>
            <a:r>
              <a:rPr lang="fr-FR" baseline="0" dirty="0" err="1" smtClean="0"/>
              <a:t>yet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implement</a:t>
            </a:r>
            <a:r>
              <a:rPr lang="fr-FR" baseline="0" dirty="0" smtClean="0"/>
              <a:t> the final </a:t>
            </a:r>
            <a:r>
              <a:rPr lang="fr-FR" baseline="0" dirty="0" err="1" smtClean="0"/>
              <a:t>syntax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You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use chrome </a:t>
            </a:r>
            <a:r>
              <a:rPr lang="fr-FR" baseline="0" dirty="0" err="1" smtClean="0"/>
              <a:t>developement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ES6 and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transformed</a:t>
            </a:r>
            <a:r>
              <a:rPr lang="fr-FR" baseline="0" dirty="0" smtClean="0"/>
              <a:t> in real time in ES5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i="1" baseline="0" noProof="0" dirty="0" smtClean="0"/>
              <a:t>3’ Damien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My colleagues and I have been using ES6 for more than one year. We are a of 4 to 6 persons working on a rich client and an REST API server, all in JavaScript.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We found that using modules and classes, the code structure reflect pretty well what is planned during conception phases.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Especially thanks to arrow function we encounter very few tricky situations, where the code behavior is out of control, a common situation in JS development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ES6 feels also more familiar to OOP programmers.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At last, "old-fashion" JS developers like me had a wonderful time with all these new features, and we think our productivity was really improved.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noProof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noProof="0" dirty="0" smtClean="0"/>
              <a:t>The bad news are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A building chain (with gulp) that tends to heavy load our workstations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Promises usage, sometimes difficult to understand when combined and chained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The frequent </a:t>
            </a:r>
            <a:r>
              <a:rPr lang="en-US" baseline="0" noProof="0" dirty="0" err="1" smtClean="0"/>
              <a:t>Traceur</a:t>
            </a:r>
            <a:r>
              <a:rPr lang="en-US" baseline="0" noProof="0" dirty="0" smtClean="0"/>
              <a:t> compiler updates, that tend to brake some of our building chain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noProof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noProof="0" dirty="0" smtClean="0"/>
              <a:t>But fortunately, all these problems aren’t related to the language itself, and we are confident in their quick resolving.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39’ minutes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1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2’ Léo</a:t>
            </a:r>
          </a:p>
          <a:p>
            <a:endParaRPr lang="fr-FR" dirty="0" smtClean="0"/>
          </a:p>
          <a:p>
            <a:r>
              <a:rPr lang="fr-FR" dirty="0" smtClean="0"/>
              <a:t>On</a:t>
            </a:r>
            <a:r>
              <a:rPr lang="fr-FR" baseline="0" dirty="0" smtClean="0"/>
              <a:t> « découvre » JavaScript souvent par biais de la dynamisation de page Web statiques.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JavaScript</a:t>
            </a:r>
            <a:r>
              <a:rPr lang="fr-FR" baseline="0" dirty="0" smtClean="0"/>
              <a:t> n’est pas « Orienté Objet » : il est « prototypé », une notion faussement similaire.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Cette différence est l’un des facteur qui explique le désamour des développeurs pour ce langage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baseline="0" dirty="0" smtClean="0"/>
              <a:t>3’ Léo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Depuis 2009,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balaie les idées reçues sur JavaScript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nouveau un langage coté serveur (A l’origine, Netscape l’utilisait déjà coté serveur http://en.wikipedia.org/wiki/JavaScript#Server-side_JavaScript)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Utilisé par des entreprises pour des application de production critique (</a:t>
            </a:r>
            <a:r>
              <a:rPr lang="fr-FR" baseline="0" dirty="0" err="1" smtClean="0"/>
              <a:t>Walmart</a:t>
            </a:r>
            <a:r>
              <a:rPr lang="fr-FR" baseline="0" dirty="0" smtClean="0"/>
              <a:t>, eBay, </a:t>
            </a:r>
            <a:r>
              <a:rPr lang="fr-FR" baseline="0" dirty="0" err="1" smtClean="0"/>
              <a:t>Paypal</a:t>
            </a:r>
            <a:r>
              <a:rPr lang="fr-FR" baseline="0" dirty="0" smtClean="0"/>
              <a:t>, LinkedIn…)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Adopté par une très vaste communauté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La promesse du Full-</a:t>
            </a:r>
            <a:r>
              <a:rPr lang="fr-FR" baseline="0" dirty="0" err="1" smtClean="0"/>
              <a:t>stack</a:t>
            </a:r>
            <a:r>
              <a:rPr lang="fr-FR" baseline="0" dirty="0" smtClean="0"/>
              <a:t> (même langage coté client et serveur) pour des équipes de développement polyvalentes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travaux de l’organisme de standardisation </a:t>
            </a:r>
            <a:r>
              <a:rPr lang="fr-FR" baseline="0" dirty="0" err="1" smtClean="0"/>
              <a:t>Ecma</a:t>
            </a:r>
            <a:r>
              <a:rPr lang="fr-FR" baseline="0" dirty="0" smtClean="0"/>
              <a:t> ouvrent de nouveaux horizons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Plusieurs paradigmes (impératif, fonctionnel, orienté-objet)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enrichissement significatif des librairies de bases (notamment les collections)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Des fonctionnalités modernes enfin intégrées au langage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i="1" dirty="0" smtClean="0"/>
              <a:t>5’ Damien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Pour illustrer</a:t>
            </a:r>
            <a:r>
              <a:rPr lang="fr-FR" baseline="0" dirty="0" smtClean="0"/>
              <a:t> les différentes améliorations de ES6, j’ai simplifié un cas réel.</a:t>
            </a:r>
          </a:p>
          <a:p>
            <a:pPr lvl="0"/>
            <a:r>
              <a:rPr lang="fr-FR" i="1" dirty="0" smtClean="0"/>
              <a:t>Pilot </a:t>
            </a:r>
            <a:r>
              <a:rPr lang="fr-FR" dirty="0" smtClean="0"/>
              <a:t>est un ordonnanceur de tâches.</a:t>
            </a:r>
          </a:p>
          <a:p>
            <a:pPr lvl="0"/>
            <a:r>
              <a:rPr lang="fr-FR" dirty="0" smtClean="0"/>
              <a:t>Il sert à lancer des tâches d’analyse de données en </a:t>
            </a:r>
            <a:r>
              <a:rPr lang="fr-FR" dirty="0" err="1" smtClean="0"/>
              <a:t>spark</a:t>
            </a:r>
            <a:r>
              <a:rPr lang="fr-FR" dirty="0" smtClean="0"/>
              <a:t> sur un cluster, à faire le </a:t>
            </a:r>
            <a:r>
              <a:rPr lang="fr-FR" dirty="0" err="1" smtClean="0"/>
              <a:t>reporting</a:t>
            </a:r>
            <a:r>
              <a:rPr lang="fr-FR" dirty="0" smtClean="0"/>
              <a:t> (avancement,</a:t>
            </a:r>
            <a:r>
              <a:rPr lang="fr-FR" baseline="0" dirty="0" smtClean="0"/>
              <a:t> résultat final) et à assurer le passage de résultats intermédiaire d’une tâche à l’autre.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Pour cette présentation, j’ai créé un job simple qui récupère environ 10 000 citations du site ChuckNorrisFacts.fr, et sélectionne la plus populaire.</a:t>
            </a:r>
          </a:p>
          <a:p>
            <a:pPr lvl="0"/>
            <a:endParaRPr lang="fr-FR" baseline="0" dirty="0" smtClean="0"/>
          </a:p>
          <a:p>
            <a:pPr lvl="0"/>
            <a:r>
              <a:rPr lang="fr-FR" i="1" baseline="0" dirty="0" smtClean="0"/>
              <a:t>Pilot</a:t>
            </a:r>
            <a:r>
              <a:rPr lang="fr-FR" baseline="0" dirty="0" smtClean="0"/>
              <a:t> se compose de 2 classes de base :</a:t>
            </a:r>
          </a:p>
          <a:p>
            <a:pPr lvl="0"/>
            <a:r>
              <a:rPr lang="fr-FR" i="1" baseline="0" dirty="0" err="1" smtClean="0"/>
              <a:t>Task</a:t>
            </a:r>
            <a:r>
              <a:rPr lang="fr-FR" baseline="0" dirty="0" smtClean="0"/>
              <a:t> est la classe abstraite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 </a:t>
            </a:r>
            <a:r>
              <a:rPr lang="fr-FR" baseline="0" dirty="0" smtClean="0"/>
              <a:t>pour exécuter la tâche, avec un callback lorsque le traitement est terminé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 attribut </a:t>
            </a:r>
            <a:r>
              <a:rPr lang="fr-FR" i="1" baseline="0" dirty="0" err="1" smtClean="0"/>
              <a:t>next</a:t>
            </a:r>
            <a:r>
              <a:rPr lang="fr-FR" baseline="0" dirty="0" smtClean="0"/>
              <a:t>, qui pointe sur l’étape suivante, automatiquement appelée à la fin du traitement par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()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automatiquement rempli lorsque le traitement démarre et se termine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Une 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implémenter, qui contient le traitement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i="1" baseline="0" dirty="0" err="1" smtClean="0"/>
              <a:t>Parallel</a:t>
            </a:r>
            <a:r>
              <a:rPr lang="fr-FR" baseline="0" dirty="0" smtClean="0"/>
              <a:t> est une tâche dont l’implémentation est de lancer simultanément plusieurs sous-tâches (attribut </a:t>
            </a:r>
            <a:r>
              <a:rPr lang="fr-FR" i="1" baseline="0" dirty="0" err="1" smtClean="0"/>
              <a:t>tasks</a:t>
            </a:r>
            <a:r>
              <a:rPr lang="fr-FR" baseline="0" dirty="0" smtClean="0"/>
              <a:t>) et de regrouper leurs résultat (attribut </a:t>
            </a:r>
            <a:r>
              <a:rPr lang="fr-FR" i="1" baseline="0" dirty="0" err="1" smtClean="0"/>
              <a:t>field</a:t>
            </a:r>
            <a:r>
              <a:rPr lang="fr-FR" baseline="0" dirty="0" smtClean="0"/>
              <a:t>) avant de le passer à la tâche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J’ai réalisé deux classes filles : 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Crawler</a:t>
            </a:r>
            <a:r>
              <a:rPr lang="fr-FR" baseline="0" dirty="0" smtClean="0"/>
              <a:t> fait une requête GET sur l’API du site, pour récupérer une page de citation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err="1" smtClean="0"/>
              <a:t>Sorter</a:t>
            </a:r>
            <a:r>
              <a:rPr lang="fr-FR" baseline="0" dirty="0" smtClean="0"/>
              <a:t> sélectionne la citation la plus populaire dans un tableau de citations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Notre job consistera a lancer plusieurs couple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 en parallèle, et d’appliquer un ultime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 à la fin.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Parallel</a:t>
            </a:r>
            <a:r>
              <a:rPr lang="fr-FR" baseline="0" dirty="0" smtClean="0"/>
              <a:t> ((Crawler 1 &gt; </a:t>
            </a:r>
            <a:r>
              <a:rPr lang="fr-FR" baseline="0" dirty="0" err="1" smtClean="0"/>
              <a:t>Sorter</a:t>
            </a:r>
            <a:r>
              <a:rPr lang="fr-FR" baseline="0" dirty="0" smtClean="0"/>
              <a:t>) | (Crawler 2 &gt; </a:t>
            </a:r>
            <a:r>
              <a:rPr lang="fr-FR" baseline="0" dirty="0" err="1" smtClean="0"/>
              <a:t>Sorter</a:t>
            </a:r>
            <a:r>
              <a:rPr lang="fr-FR" baseline="0" dirty="0" smtClean="0"/>
              <a:t>) | …) &gt; </a:t>
            </a:r>
            <a:r>
              <a:rPr lang="fr-FR" baseline="0" dirty="0" err="1" smtClean="0"/>
              <a:t>Sorter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11’ passées</a:t>
            </a:r>
          </a:p>
          <a:p>
            <a:endParaRPr lang="fr-FR" dirty="0" smtClean="0"/>
          </a:p>
          <a:p>
            <a:r>
              <a:rPr lang="fr-FR" dirty="0" smtClean="0"/>
              <a:t>En écrivant les classes </a:t>
            </a:r>
            <a:r>
              <a:rPr lang="fr-FR" i="1" dirty="0" err="1" smtClean="0"/>
              <a:t>Task</a:t>
            </a:r>
            <a:r>
              <a:rPr lang="fr-FR" dirty="0" smtClean="0"/>
              <a:t> et </a:t>
            </a:r>
            <a:r>
              <a:rPr lang="fr-FR" i="1" dirty="0" err="1" smtClean="0"/>
              <a:t>Parallel</a:t>
            </a:r>
            <a:r>
              <a:rPr lang="fr-FR" dirty="0" smtClean="0"/>
              <a:t>, nous allons voir les mécanismes qui manquaient encore cruellement à JavaScript. Avec</a:t>
            </a:r>
            <a:r>
              <a:rPr lang="fr-FR" baseline="0" dirty="0" smtClean="0"/>
              <a:t> ES6, </a:t>
            </a:r>
            <a:r>
              <a:rPr lang="fr-FR" dirty="0" smtClean="0"/>
              <a:t>il se hisse enfin </a:t>
            </a:r>
            <a:r>
              <a:rPr lang="fr-FR" baseline="0" dirty="0" smtClean="0"/>
              <a:t>à la hauteur des autres langages modernes !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37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Nous allons créer deux fichiers pour contenir nos deux classes éponymes.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Comment indiquer en JS pur qu’un fichier utilise des symboles déclarés dans un autre ?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C’est impossible ! On peut soit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les balises &lt;script&gt; (balise HTML donc) &gt; scope global, ordre significatif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un loader comme </a:t>
            </a:r>
            <a:r>
              <a:rPr lang="fr-FR" baseline="0" dirty="0" err="1" smtClean="0"/>
              <a:t>RequireJS</a:t>
            </a:r>
            <a:r>
              <a:rPr lang="fr-FR" baseline="0" dirty="0" smtClean="0"/>
              <a:t> &gt; librairie tierce, non standard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le </a:t>
            </a:r>
            <a:r>
              <a:rPr lang="fr-FR" baseline="0" dirty="0" err="1" smtClean="0"/>
              <a:t>require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&gt;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seulement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ES6 apporte 5 nouveaux mot clés pour exporter (export, default) et importer (import,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, as).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chemins sont relatifs (sauf librairies tierces des </a:t>
            </a:r>
            <a:r>
              <a:rPr lang="fr-FR" baseline="0" dirty="0" err="1" smtClean="0"/>
              <a:t>node_modules</a:t>
            </a:r>
            <a:r>
              <a:rPr lang="fr-FR" baseline="0" dirty="0" smtClean="0"/>
              <a:t>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On le symbole importé porte le même nom que le symbole exporté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On peut exporter plusieurs symboles : des fonctions, des classes, des variables, des constantes.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n’y a pas d’obligation de faire une classe par fichier.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 module est un bloc : ainsi les variables déclarées dans le module et non exportées sont </a:t>
            </a:r>
            <a:r>
              <a:rPr lang="fr-FR" i="1" baseline="0" dirty="0" smtClean="0"/>
              <a:t>de-facto</a:t>
            </a:r>
            <a:r>
              <a:rPr lang="fr-FR" baseline="0" dirty="0" smtClean="0"/>
              <a:t> privées.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variable globale d’un module reste privées également.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1’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Pour l’import des données, il existe plusieurs syntaxe.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On peut importer un symbole (le nom est significatif) en utilisant les accolades.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Lors de l’import, il est possible de lui fournir un alias, pour éviter les conflit.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Pour récupérer l’export par défaut (c’est le cas des librairies comme </a:t>
            </a:r>
            <a:r>
              <a:rPr lang="fr-FR" baseline="0" dirty="0" err="1" smtClean="0"/>
              <a:t>lodash</a:t>
            </a:r>
            <a:r>
              <a:rPr lang="fr-FR" baseline="0" dirty="0" smtClean="0"/>
              <a:t> ou jQuery), on enlève les accolade, et le nom n’est plus </a:t>
            </a:r>
            <a:r>
              <a:rPr lang="fr-FR" baseline="0" dirty="0" err="1" smtClean="0"/>
              <a:t>significaif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Dans cette exemple, on récupèrera au maximum 99 citation par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, donc cette constante est définie dans un fichier et importée par la suite.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la notation étoile permet de récupérer tous les symboles exportés dans une variable conteneur, et écrire ainsi </a:t>
            </a:r>
            <a:r>
              <a:rPr lang="fr-FR" i="1" dirty="0" err="1" smtClean="0"/>
              <a:t>utils.decode</a:t>
            </a:r>
            <a:r>
              <a:rPr lang="fr-FR" i="1" dirty="0" smtClean="0"/>
              <a:t>(…)</a:t>
            </a:r>
            <a:endParaRPr lang="fr-FR" i="1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Sources : http://www.2ality.com/2014/09/es6-modules-final.html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i="1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Voyons maintenant comment</a:t>
            </a:r>
            <a:r>
              <a:rPr lang="fr-FR" baseline="0" dirty="0" smtClean="0"/>
              <a:t> déclarer notre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, dans un fichier </a:t>
            </a:r>
            <a:r>
              <a:rPr lang="fr-FR" i="1" baseline="0" dirty="0" smtClean="0"/>
              <a:t>task.js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nouvelle syntaxe pour les classe permet d’isoler le code du constructeur, de déclarer des méthodes de classe et d’instance (notez l’absence du mot clé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), et même des getter et setter.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Un getter s’utilise comme un attribut en lecture seul, un setter comme un attribut en écriture seule.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aura besoin d’un constructeur avec le nom de la tâche et son éventuelle tâche suivante.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On surcharge la méthode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et on créera une méthode de classe </a:t>
            </a:r>
            <a:r>
              <a:rPr lang="fr-FR" i="1" baseline="0" dirty="0" smtClean="0"/>
              <a:t>display() </a:t>
            </a:r>
            <a:r>
              <a:rPr lang="fr-FR" baseline="0" dirty="0" smtClean="0"/>
              <a:t>pour afficher la tâche et ses suivantes.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getter </a:t>
            </a:r>
            <a:r>
              <a:rPr lang="fr-FR" i="1" baseline="0" dirty="0" smtClean="0"/>
              <a:t>duration</a:t>
            </a:r>
            <a:r>
              <a:rPr lang="fr-FR" baseline="0" dirty="0" smtClean="0"/>
              <a:t> permet de calculer la durée à partir 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si la tâche à été démarrée avec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est impossible de nommer une méthode </a:t>
            </a:r>
            <a:r>
              <a:rPr lang="fr-FR" i="1" baseline="0" dirty="0" err="1" smtClean="0"/>
              <a:t>constructor</a:t>
            </a:r>
            <a:endParaRPr lang="fr-FR" i="1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déclaration des méthodes utilisent une syntaxe abrégée, comme on le verra dans les littéraux objets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les méthodes à échelle de classe on ne peut pas utiliser </a:t>
            </a:r>
            <a:r>
              <a:rPr lang="fr-FR" i="1" baseline="0" dirty="0" err="1" smtClean="0"/>
              <a:t>this</a:t>
            </a:r>
            <a:endParaRPr lang="fr-FR" i="0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Aucun contrôle de la visibilité : tout est public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ne s’agit que de sucre syntaxique : la classe </a:t>
            </a:r>
            <a:r>
              <a:rPr lang="fr-FR" i="1" baseline="0" dirty="0" err="1" smtClean="0"/>
              <a:t>Task</a:t>
            </a:r>
            <a:r>
              <a:rPr lang="fr-FR" i="1" baseline="0" dirty="0" smtClean="0"/>
              <a:t> </a:t>
            </a:r>
            <a:r>
              <a:rPr lang="fr-FR" baseline="0" dirty="0" smtClean="0"/>
              <a:t>est toujours une fonction dont on a enrichi le prototype.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fourniture de ces mots clé rend la chose aisée, standardise l’opération, et l’implémentation sera libre d’évoluer à l’avenir.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2048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>
              <a:buNone/>
              <a:defRPr sz="4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40" y="260648"/>
            <a:ext cx="2232248" cy="22322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93296"/>
            <a:ext cx="1292237" cy="327724"/>
          </a:xfrm>
          <a:prstGeom prst="rect">
            <a:avLst/>
          </a:prstGeom>
        </p:spPr>
      </p:pic>
      <p:pic>
        <p:nvPicPr>
          <p:cNvPr id="9" name="Picture 3" descr="E:\techforum-2015-black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7987"/>
            <a:ext cx="2022252" cy="9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2048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87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25000">
                <a:schemeClr val="tx1">
                  <a:alpha val="80000"/>
                </a:schemeClr>
              </a:gs>
              <a:gs pos="0">
                <a:schemeClr val="tx1"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BE200"/>
              </a:solidFill>
              <a:latin typeface="Yanone Kaffeesatz" panose="02000000000000000000" pitchFamily="2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Grumpy wizards make toxic brew for the evil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Ragots &amp; préjugés 101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1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0DB4F"/>
          </a:solidFill>
          <a:latin typeface="Yanone Kaffeesatz" panose="02000000000000000000" pitchFamily="2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feugy/change-mind-about-j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Changez d’avis sur JavaScript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6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600200"/>
            <a:ext cx="3312368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Héritage simple</a:t>
            </a:r>
            <a:br>
              <a:rPr lang="fr-FR" sz="2400" dirty="0" smtClean="0"/>
            </a:br>
            <a:r>
              <a:rPr lang="fr-FR" sz="2400" dirty="0" smtClean="0"/>
              <a:t>pour l’instant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Appel du constructeur</a:t>
            </a:r>
            <a:br>
              <a:rPr lang="fr-FR" sz="2400" dirty="0" smtClean="0"/>
            </a:br>
            <a:r>
              <a:rPr lang="fr-FR" sz="2400" dirty="0" smtClean="0"/>
              <a:t>hérité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Avant d’utiliser </a:t>
            </a:r>
            <a:r>
              <a:rPr lang="fr-FR" sz="2000" dirty="0" err="1" smtClean="0"/>
              <a:t>this</a:t>
            </a: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Extension avec le mot-clé </a:t>
            </a:r>
            <a:r>
              <a:rPr lang="fr-FR" sz="2400" dirty="0" smtClean="0">
                <a:solidFill>
                  <a:srgbClr val="6AB825"/>
                </a:solidFill>
                <a:latin typeface="Consolas"/>
                <a:ea typeface="+mn-ea"/>
                <a:cs typeface="+mn-cs"/>
              </a:rPr>
              <a:t>super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3347864" y="1853186"/>
            <a:ext cx="5724128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Task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{field,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 = []} = {}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, 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          next) {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Object.assign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field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});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let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sub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=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this.tasks.map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(t =&gt;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`(${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Parallel.display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(t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)})`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 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).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join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(' | ');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.toString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()+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' ('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+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+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)'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699792" y="5445224"/>
            <a:ext cx="2088232" cy="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483768" y="3212976"/>
            <a:ext cx="1440160" cy="21602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915816" y="1853186"/>
            <a:ext cx="3294112" cy="27967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3203848" y="3645024"/>
            <a:ext cx="2448272" cy="50405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08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Portée des variables (block </a:t>
            </a:r>
            <a:r>
              <a:rPr lang="fr-FR" dirty="0" err="1" smtClean="0"/>
              <a:t>scoping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Porté </a:t>
            </a:r>
            <a:r>
              <a:rPr lang="fr-FR" sz="2400" dirty="0"/>
              <a:t>d’une variable ES5  ?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La fonction :</a:t>
            </a:r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ED9D13"/>
                </a:solidFill>
                <a:latin typeface="Consolas"/>
                <a:ea typeface="+mn-ea"/>
                <a:cs typeface="+mn-cs"/>
              </a:rPr>
              <a:t>'Tom'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) === </a:t>
            </a:r>
            <a:r>
              <a:rPr lang="fr-FR" sz="1800" dirty="0">
                <a:solidFill>
                  <a:srgbClr val="ED9D13"/>
                </a:solidFill>
                <a:latin typeface="Consolas"/>
                <a:ea typeface="+mn-ea"/>
                <a:cs typeface="+mn-cs"/>
              </a:rPr>
              <a:t>'Hi Tom' </a:t>
            </a:r>
          </a:p>
          <a:p>
            <a:pPr marL="457200" lvl="1" indent="0">
              <a:buNone/>
            </a:pP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fr-FR" sz="1800" dirty="0" err="1">
                <a:solidFill>
                  <a:srgbClr val="6AB825"/>
                </a:solidFill>
                <a:latin typeface="Consolas"/>
                <a:ea typeface="+mn-ea"/>
                <a:cs typeface="+mn-cs"/>
              </a:rPr>
              <a:t>NaN</a:t>
            </a:r>
            <a:endParaRPr lang="fr-FR" sz="1800" dirty="0">
              <a:solidFill>
                <a:srgbClr val="6AB825"/>
              </a:solidFill>
              <a:latin typeface="Consolas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Avec let, portée du bloc</a:t>
            </a:r>
            <a:endParaRPr lang="fr-FR" sz="2400" dirty="0"/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ED9D13"/>
                </a:solidFill>
                <a:latin typeface="Consolas"/>
              </a:rPr>
              <a:t>'Tom'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Constantes ES6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Valeur objet/tableau altérable</a:t>
            </a: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5599624" y="1988840"/>
            <a:ext cx="3076832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sayHi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var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'Hi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+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20072" y="5021071"/>
            <a:ext cx="3394226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99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53584" y="2647798"/>
            <a:ext cx="485780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21479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Veut vous simplifier la vie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8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4716016" y="4270659"/>
            <a:ext cx="4176464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{}</a:t>
            </a:r>
          </a:p>
          <a:p>
            <a:endParaRPr lang="fr-FR" dirty="0" smtClean="0">
              <a:solidFill>
                <a:srgbClr val="6AB825"/>
              </a:solidFill>
              <a:latin typeface="Consolas"/>
            </a:endParaRPr>
          </a:p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19872" y="5466549"/>
            <a:ext cx="5472608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  <a:latin typeface="Consolas"/>
              </a:defRPr>
            </a:lvl1pPr>
          </a:lstStyle>
          <a:p>
            <a:r>
              <a:rPr lang="fr-FR" dirty="0" err="1" smtClean="0">
                <a:solidFill>
                  <a:srgbClr val="24909D"/>
                </a:solidFill>
              </a:rPr>
              <a:t>Object</a:t>
            </a:r>
            <a:r>
              <a:rPr lang="fr-FR" dirty="0" err="1" smtClean="0"/>
              <a:t>.defineProperty</a:t>
            </a:r>
            <a:r>
              <a:rPr lang="fr-FR" dirty="0" smtClean="0"/>
              <a:t>(</a:t>
            </a:r>
            <a:r>
              <a:rPr lang="fr-FR" dirty="0" err="1" smtClean="0">
                <a:solidFill>
                  <a:srgbClr val="24909D"/>
                </a:solidFill>
              </a:rPr>
              <a:t>this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ED9D13"/>
                </a:solidFill>
              </a:rPr>
              <a:t>'duration'</a:t>
            </a:r>
            <a:r>
              <a:rPr lang="fr-FR" dirty="0" smtClean="0"/>
              <a:t>, {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err="1">
                <a:solidFill>
                  <a:srgbClr val="6AB825"/>
                </a:solidFill>
              </a:rPr>
              <a:t>function</a:t>
            </a:r>
            <a:r>
              <a:rPr lang="fr-FR" dirty="0" smtClean="0"/>
              <a:t>() {},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 </a:t>
            </a:r>
            <a:r>
              <a:rPr lang="fr-FR" dirty="0" err="1" smtClean="0"/>
              <a:t>enumerable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err="1">
                <a:solidFill>
                  <a:srgbClr val="6AB825"/>
                </a:solidFill>
              </a:rPr>
              <a:t>true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});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8"/>
            <a:ext cx="4430262" cy="53012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Nouvelle fonction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Objet littéral ES6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Réutilise la variable </a:t>
            </a:r>
            <a:br>
              <a:rPr lang="fr-FR" sz="2000" dirty="0" smtClean="0"/>
            </a:br>
            <a:r>
              <a:rPr lang="fr-FR" sz="2000" dirty="0" smtClean="0"/>
              <a:t>de même nom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bg2"/>
                </a:solidFill>
              </a:rPr>
              <a:t>Propriété calculée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bg2"/>
                </a:solidFill>
              </a:rPr>
              <a:t>Utilisé dans les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D0D0D0"/>
                </a:solidFill>
              </a:rPr>
              <a:t>Méthodes </a:t>
            </a:r>
            <a:r>
              <a:rPr lang="fr-FR" sz="2000" dirty="0" smtClean="0">
                <a:solidFill>
                  <a:srgbClr val="D0D0D0"/>
                </a:solidFill>
              </a:rPr>
              <a:t/>
            </a:r>
            <a:br>
              <a:rPr lang="fr-FR" sz="2000" dirty="0" smtClean="0">
                <a:solidFill>
                  <a:srgbClr val="D0D0D0"/>
                </a:solidFill>
              </a:rPr>
            </a:br>
            <a:r>
              <a:rPr lang="fr-FR" sz="2000" dirty="0" smtClean="0">
                <a:solidFill>
                  <a:srgbClr val="D0D0D0"/>
                </a:solidFill>
              </a:rPr>
              <a:t>raccourcies</a:t>
            </a:r>
            <a:endParaRPr lang="fr-FR" sz="2000" dirty="0">
              <a:solidFill>
                <a:srgbClr val="D0D0D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rgbClr val="D0D0D0"/>
                </a:solidFill>
              </a:rPr>
              <a:t>Getter/setter</a:t>
            </a: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state =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 smtClean="0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end: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  [state]: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3923928" y="1700808"/>
            <a:ext cx="3096344" cy="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419872" y="3030932"/>
            <a:ext cx="1872208" cy="911493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699792" y="4647622"/>
            <a:ext cx="2016224" cy="122965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2699792" y="5301209"/>
            <a:ext cx="2016224" cy="1008111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097619">
            <a:off x="293042" y="283764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867582" y="2892433"/>
            <a:ext cx="1584176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: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,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3347864" y="2276872"/>
            <a:ext cx="1584176" cy="49145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868144" y="4394132"/>
            <a:ext cx="2448272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function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() {}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716016" y="4176023"/>
            <a:ext cx="4176464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  <a:latin typeface="Consolas"/>
              </a:defRPr>
            </a:lvl1pPr>
          </a:lstStyle>
          <a:p>
            <a:r>
              <a:rPr lang="fr-FR" dirty="0">
                <a:solidFill>
                  <a:srgbClr val="6AB825"/>
                </a:solidFill>
              </a:rPr>
              <a:t>new</a:t>
            </a:r>
            <a:r>
              <a:rPr lang="fr-FR" dirty="0" smtClean="0">
                <a:solidFill>
                  <a:srgbClr val="D0D0D0"/>
                </a:solidFill>
              </a:rPr>
              <a:t> </a:t>
            </a:r>
            <a:r>
              <a:rPr lang="fr-FR" dirty="0" err="1" smtClean="0">
                <a:solidFill>
                  <a:srgbClr val="D0D0D0"/>
                </a:solidFill>
              </a:rPr>
              <a:t>Task</a:t>
            </a:r>
            <a:r>
              <a:rPr lang="fr-FR" dirty="0" smtClean="0">
                <a:solidFill>
                  <a:srgbClr val="D0D0D0"/>
                </a:solidFill>
              </a:rPr>
              <a:t>(</a:t>
            </a:r>
            <a:r>
              <a:rPr lang="fr-FR" dirty="0" smtClean="0">
                <a:solidFill>
                  <a:srgbClr val="ED9D13"/>
                </a:solidFill>
              </a:rPr>
              <a:t>'t1'</a:t>
            </a:r>
            <a:r>
              <a:rPr lang="fr-FR" dirty="0" smtClean="0">
                <a:solidFill>
                  <a:srgbClr val="D0D0D0"/>
                </a:solidFill>
              </a:rPr>
              <a:t>)[state] = </a:t>
            </a:r>
            <a:r>
              <a:rPr lang="fr-FR" dirty="0" err="1" smtClean="0">
                <a:solidFill>
                  <a:srgbClr val="6AB825"/>
                </a:solidFill>
              </a:rPr>
              <a:t>null</a:t>
            </a:r>
            <a:r>
              <a:rPr lang="fr-FR" dirty="0" smtClean="0"/>
              <a:t>;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3347864" y="3356992"/>
            <a:ext cx="1944216" cy="1170867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9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8" grpId="1" animBg="1"/>
      <p:bldP spid="4" grpId="0" animBg="1"/>
      <p:bldP spid="11" grpId="0" animBg="1"/>
      <p:bldP spid="12" grpId="0" animBg="1"/>
      <p:bldP spid="12" grpId="1" animBg="1"/>
      <p:bldP spid="16" grpId="0" animBg="1"/>
      <p:bldP spid="16" grpId="1" animBg="1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"Arrow </a:t>
            </a:r>
            <a:r>
              <a:rPr lang="fr-FR" dirty="0" err="1" smtClean="0"/>
              <a:t>function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211960" y="1454237"/>
            <a:ext cx="4824536" cy="4927091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D0D0D0"/>
                </a:solidFill>
                <a:latin typeface="Consolas"/>
              </a:rPr>
              <a:t>run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()||{};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._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/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==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|| !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else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.next.run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491880" y="2060848"/>
            <a:ext cx="4752528" cy="1198741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059832" y="2780928"/>
            <a:ext cx="1724846" cy="87767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211960" y="4077072"/>
            <a:ext cx="4824536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t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`(${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Parallel.display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(t)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join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(' |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');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103948" y="4155195"/>
            <a:ext cx="3528392" cy="353925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056237" y="4869160"/>
            <a:ext cx="1872208" cy="27275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7504" y="1412776"/>
            <a:ext cx="4176464" cy="5256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Fonction fléchée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Synonyme de </a:t>
            </a:r>
            <a:r>
              <a:rPr lang="fr-FR" sz="2000" dirty="0" err="1">
                <a:solidFill>
                  <a:srgbClr val="6AB825"/>
                </a:solidFill>
                <a:latin typeface="Consolas"/>
                <a:ea typeface="+mn-ea"/>
                <a:cs typeface="+mn-cs"/>
              </a:rPr>
              <a:t>function</a:t>
            </a:r>
            <a:endParaRPr lang="fr-FR" sz="1800" dirty="0">
              <a:solidFill>
                <a:srgbClr val="6AB825"/>
              </a:solidFill>
              <a:latin typeface="Consolas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Conserve </a:t>
            </a:r>
            <a:r>
              <a:rPr lang="fr-FR" sz="2000" dirty="0"/>
              <a:t>le </a:t>
            </a:r>
            <a:r>
              <a:rPr lang="fr-FR" sz="2000" dirty="0" err="1">
                <a:solidFill>
                  <a:srgbClr val="24909D"/>
                </a:solidFill>
                <a:latin typeface="Consolas"/>
              </a:rPr>
              <a:t>this</a:t>
            </a:r>
            <a:endParaRPr lang="fr-FR" sz="1800" dirty="0">
              <a:solidFill>
                <a:srgbClr val="24909D"/>
              </a:solidFill>
              <a:latin typeface="Consola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Notation concise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1 paramètre  </a:t>
            </a:r>
            <a:r>
              <a:rPr lang="fr-FR" sz="2000" dirty="0" smtClean="0">
                <a:sym typeface="Wingdings 3"/>
              </a:rPr>
              <a:t></a:t>
            </a:r>
            <a:r>
              <a:rPr lang="fr-FR" sz="2000" dirty="0" smtClean="0"/>
              <a:t> parenthèses optionnelles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1 expression </a:t>
            </a:r>
            <a:r>
              <a:rPr lang="fr-FR" sz="2000" dirty="0" smtClean="0">
                <a:sym typeface="Wingdings 3"/>
              </a:rPr>
              <a:t></a:t>
            </a:r>
            <a:r>
              <a:rPr lang="fr-FR" sz="2000" dirty="0" smtClean="0"/>
              <a:t> </a:t>
            </a:r>
            <a:br>
              <a:rPr lang="fr-FR" sz="2000" dirty="0" smtClean="0"/>
            </a:br>
            <a:r>
              <a:rPr lang="fr-FR" sz="2000" dirty="0" smtClean="0"/>
              <a:t>bloc optionnel + </a:t>
            </a:r>
            <a:br>
              <a:rPr lang="fr-FR" sz="2000" dirty="0" smtClean="0"/>
            </a:br>
            <a:r>
              <a:rPr lang="fr-FR" sz="1800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sz="2000" dirty="0" smtClean="0"/>
              <a:t> implicite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856565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  <p:bldP spid="6" grpId="1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(</a:t>
            </a:r>
            <a:r>
              <a:rPr lang="fr-FR" dirty="0" err="1" smtClean="0"/>
              <a:t>template</a:t>
            </a:r>
            <a:r>
              <a:rPr lang="fr-FR" dirty="0" smtClean="0"/>
              <a:t> string)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411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Utilisation de variable à l’intérieur des chaînes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Des </a:t>
            </a:r>
            <a:r>
              <a:rPr lang="fr-FR" sz="2400" i="1" dirty="0" err="1" smtClean="0"/>
              <a:t>placeholders</a:t>
            </a:r>
            <a:r>
              <a:rPr lang="fr-FR" sz="2400" dirty="0" smtClean="0"/>
              <a:t> contenant une expression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Conserve les caractères blancs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935597" y="2060848"/>
            <a:ext cx="7272807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.constructor.name;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chemeClr val="bg2"/>
                </a:solidFill>
                <a:latin typeface="Consolas"/>
              </a:rPr>
              <a:t>classN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${</a:t>
            </a:r>
            <a:r>
              <a:rPr lang="fr-FR" dirty="0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.name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trim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9592" y="4077072"/>
            <a:ext cx="7272807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display(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?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task.toString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 &gt; 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Task.display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task.toString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9939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</a:t>
            </a:r>
            <a:r>
              <a:rPr lang="fr-FR" dirty="0" err="1" smtClean="0"/>
              <a:t>Rest</a:t>
            </a:r>
            <a:r>
              <a:rPr lang="fr-FR" dirty="0" smtClean="0"/>
              <a:t>" &amp; "Spread"  </a:t>
            </a:r>
            <a:r>
              <a:rPr lang="fr-FR" dirty="0" err="1" smtClean="0"/>
              <a:t>operators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4955"/>
            <a:ext cx="8640960" cy="51364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Regroupe les paramètres</a:t>
            </a:r>
            <a:br>
              <a:rPr lang="fr-FR" sz="2400" dirty="0" smtClean="0"/>
            </a:br>
            <a:r>
              <a:rPr lang="fr-FR" sz="2400" dirty="0" smtClean="0"/>
              <a:t>restant : </a:t>
            </a:r>
            <a:r>
              <a:rPr lang="fr-FR" sz="2400" i="1" dirty="0" err="1" smtClean="0"/>
              <a:t>Rest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operator</a:t>
            </a:r>
            <a:endParaRPr lang="fr-FR" sz="24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Tous les paramètres </a:t>
            </a:r>
            <a:br>
              <a:rPr lang="fr-FR" sz="2000" dirty="0" smtClean="0"/>
            </a:br>
            <a:r>
              <a:rPr lang="fr-FR" sz="2000" dirty="0" smtClean="0"/>
              <a:t>non déclarés </a:t>
            </a:r>
            <a:r>
              <a:rPr lang="fr-FR" sz="2000" dirty="0">
                <a:sym typeface="Wingdings 3"/>
              </a:rPr>
              <a:t> </a:t>
            </a:r>
            <a:r>
              <a:rPr lang="fr-FR" sz="2000" dirty="0" smtClean="0"/>
              <a:t>un tableau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Paramètre de fonction et</a:t>
            </a:r>
            <a:br>
              <a:rPr lang="fr-FR" sz="2000" dirty="0" smtClean="0"/>
            </a:br>
            <a:r>
              <a:rPr lang="fr-FR" sz="2000" dirty="0" smtClean="0"/>
              <a:t>affectations</a:t>
            </a:r>
          </a:p>
          <a:p>
            <a:pPr marL="457200" lvl="1" indent="0">
              <a:buNone/>
            </a:pP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Transformer un tableau en plusieurs paramètres : </a:t>
            </a:r>
            <a:br>
              <a:rPr lang="fr-FR" sz="2400" dirty="0" smtClean="0"/>
            </a:br>
            <a:r>
              <a:rPr lang="fr-FR" sz="2400" i="1" dirty="0" smtClean="0"/>
              <a:t>Spread </a:t>
            </a:r>
            <a:r>
              <a:rPr lang="fr-FR" sz="2400" i="1" dirty="0" err="1" smtClean="0"/>
              <a:t>operator</a:t>
            </a:r>
            <a:endParaRPr lang="fr-FR" sz="24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Inverse du </a:t>
            </a:r>
            <a:r>
              <a:rPr lang="fr-FR" sz="2000" i="1" dirty="0" err="1" smtClean="0"/>
              <a:t>rest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operator</a:t>
            </a:r>
            <a:endParaRPr lang="fr-FR" sz="20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Uniquement à l’appel d’une fonction</a:t>
            </a:r>
            <a:endParaRPr lang="fr-FR" sz="16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4463988" y="1484784"/>
            <a:ext cx="4428492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Crawler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Task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(options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let {page} = options;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args.unshift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`page 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page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options);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323319" y="2840334"/>
            <a:ext cx="680729" cy="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119036" y="3237961"/>
            <a:ext cx="3600400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Task.apply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this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args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)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355976" y="1952836"/>
            <a:ext cx="3096344" cy="25202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414630" y="3514960"/>
            <a:ext cx="1224136" cy="85014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130486" y="2709214"/>
            <a:ext cx="3588950" cy="55399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var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args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=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Array.prototype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.</a:t>
            </a:r>
            <a:br>
              <a:rPr lang="fr-FR" dirty="0" smtClean="0">
                <a:solidFill>
                  <a:srgbClr val="FF0000"/>
                </a:solidFill>
                <a:latin typeface="Consolas"/>
              </a:rPr>
            </a:b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slice.call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(arguments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, 1);</a:t>
            </a:r>
            <a:endParaRPr lang="fr-FR" dirty="0" smtClean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41717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9" grpId="0" animBg="1"/>
      <p:bldP spid="9" grpId="1" animBg="1"/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51520" y="1124744"/>
            <a:ext cx="8424936" cy="53970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A l’affectation ou sur un paramètre de fonction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Explore le tableau/objet pour extraire une variable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Permet de donner un alias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Utilisable avec des valeurs par défaut</a:t>
            </a:r>
            <a:endParaRPr lang="fr-FR" sz="2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74145" y="2683415"/>
            <a:ext cx="9000492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main() {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let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sorter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= new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Sorter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let crawlers =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Array.from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(new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Array(20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), (x,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) =&gt;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new Crawler({page: i+1}, sorter)</a:t>
            </a: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);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flow =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Parallel({tasks: crawlers, field: 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'data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}, sorter);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flow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((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err, results) 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=&gt;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    let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{data: [{fact, points: score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}]=[{}]}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= results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smtClean="0">
                <a:solidFill>
                  <a:srgbClr val="24909D"/>
                </a:solidFill>
                <a:latin typeface="Consolas"/>
              </a:rPr>
              <a:t>console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.log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`best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found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(${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score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}pts) in 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flow.duration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}ms:</a:t>
            </a:r>
            <a:br>
              <a:rPr lang="fr-FR" dirty="0" smtClean="0">
                <a:solidFill>
                  <a:srgbClr val="ED9D13"/>
                </a:solidFill>
                <a:latin typeface="Consolas"/>
              </a:rPr>
            </a:br>
            <a:r>
              <a:rPr lang="fr-FR" dirty="0" smtClean="0">
                <a:solidFill>
                  <a:srgbClr val="ED9D13"/>
                </a:solidFill>
                <a:latin typeface="Consolas"/>
              </a:rPr>
              <a:t>    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Explos</a:t>
            </a:r>
            <a:r>
              <a:rPr lang="fr-FR" dirty="0" smtClean="0"/>
              <a:t>/</a:t>
            </a:r>
            <a:r>
              <a:rPr lang="fr-FR" dirty="0" err="1" smtClean="0"/>
              <a:t>rer</a:t>
            </a:r>
            <a:r>
              <a:rPr lang="fr-FR" dirty="0" smtClean="0"/>
              <a:t> les données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843808" y="1877923"/>
            <a:ext cx="3240360" cy="2847221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923928" y="2276872"/>
            <a:ext cx="432048" cy="244827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28724" y="4731462"/>
            <a:ext cx="6660740" cy="83099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var data =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results.data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 || [];</a:t>
            </a:r>
          </a:p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var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fact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 = data[0].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fact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;</a:t>
            </a:r>
          </a:p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var score = data[0].points;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4912203" y="2603847"/>
            <a:ext cx="451885" cy="1977281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20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i="1" dirty="0" err="1" smtClean="0"/>
              <a:t>Chucked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07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conclure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82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Faisons connaissance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2969959" y="1792926"/>
            <a:ext cx="3204083" cy="3426773"/>
            <a:chOff x="3240125" y="1586403"/>
            <a:chExt cx="3204083" cy="3426773"/>
          </a:xfrm>
        </p:grpSpPr>
        <p:sp>
          <p:nvSpPr>
            <p:cNvPr id="4" name="ZoneTexte 3"/>
            <p:cNvSpPr txBox="1"/>
            <p:nvPr/>
          </p:nvSpPr>
          <p:spPr>
            <a:xfrm>
              <a:off x="4022547" y="1586403"/>
              <a:ext cx="1563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cap="all" dirty="0" smtClean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Who</a:t>
              </a:r>
              <a:endParaRPr lang="fr-FR" sz="4800" cap="all" dirty="0" smtClean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84788" y="2132856"/>
              <a:ext cx="2225289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800" cap="all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Are</a:t>
              </a:r>
              <a:endParaRPr lang="fr-FR" sz="4000" cap="all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0125" y="3151128"/>
              <a:ext cx="3204083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1500" cap="all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7984" y="3485585"/>
              <a:ext cx="58060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7200" cap="all" dirty="0">
                  <a:solidFill>
                    <a:srgbClr val="F0DB4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  <a:endParaRPr lang="fr-FR" sz="4000" cap="all" dirty="0">
                <a:solidFill>
                  <a:srgbClr val="F0DB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453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fr-FR" dirty="0" smtClean="0"/>
              <a:t>Nous aurions voulu parler…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Des collections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800" dirty="0" smtClean="0"/>
              <a:t>Set, </a:t>
            </a:r>
            <a:r>
              <a:rPr lang="fr-FR" sz="1800" dirty="0" err="1" smtClean="0"/>
              <a:t>Map</a:t>
            </a:r>
            <a:r>
              <a:rPr lang="fr-FR" sz="1800" dirty="0" smtClean="0"/>
              <a:t>, </a:t>
            </a:r>
            <a:r>
              <a:rPr lang="fr-FR" sz="1800" dirty="0" err="1" smtClean="0"/>
              <a:t>WeakMap</a:t>
            </a:r>
            <a:r>
              <a:rPr lang="fr-FR" sz="1800" dirty="0" smtClean="0"/>
              <a:t>, </a:t>
            </a:r>
            <a:r>
              <a:rPr lang="fr-FR" sz="1800" dirty="0" err="1" smtClean="0"/>
              <a:t>WeakSet</a:t>
            </a:r>
            <a:endParaRPr lang="fr-F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800" dirty="0" smtClean="0"/>
              <a:t>La boucle </a:t>
            </a:r>
            <a:r>
              <a:rPr lang="fr-FR" sz="1800" dirty="0">
                <a:solidFill>
                  <a:srgbClr val="6AB825"/>
                </a:solidFill>
                <a:latin typeface="Consolas"/>
                <a:ea typeface="+mn-ea"/>
                <a:cs typeface="+mn-cs"/>
              </a:rPr>
              <a:t>for </a:t>
            </a:r>
            <a:r>
              <a:rPr lang="fr-FR" sz="1800" dirty="0" smtClean="0">
                <a:solidFill>
                  <a:srgbClr val="6AB825"/>
                </a:solidFill>
                <a:latin typeface="Consolas"/>
                <a:ea typeface="+mn-ea"/>
                <a:cs typeface="+mn-cs"/>
              </a:rPr>
              <a:t>of</a:t>
            </a:r>
            <a:br>
              <a:rPr lang="fr-FR" sz="1800" dirty="0" smtClean="0">
                <a:solidFill>
                  <a:srgbClr val="6AB825"/>
                </a:solidFill>
                <a:latin typeface="Consolas"/>
                <a:ea typeface="+mn-ea"/>
                <a:cs typeface="+mn-cs"/>
              </a:rPr>
            </a:br>
            <a:endParaRPr lang="fr-FR" sz="1800" dirty="0">
              <a:solidFill>
                <a:srgbClr val="6AB825"/>
              </a:solidFill>
              <a:latin typeface="Consolas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Des enrichissement d’</a:t>
            </a:r>
            <a:r>
              <a:rPr lang="fr-FR" sz="2000" dirty="0" err="1" smtClean="0"/>
              <a:t>Array</a:t>
            </a:r>
            <a:r>
              <a:rPr lang="fr-FR" sz="2000" dirty="0" smtClean="0"/>
              <a:t>, Object, Math…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rgbClr val="D0D0D0"/>
                </a:solidFill>
                <a:latin typeface="Consolas"/>
              </a:rPr>
              <a:t>Object.assign</a:t>
            </a:r>
            <a:r>
              <a:rPr lang="en-US" sz="1800" dirty="0"/>
              <a:t>,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D0D0D0"/>
                </a:solidFill>
                <a:latin typeface="Consolas"/>
              </a:rPr>
              <a:t>is</a:t>
            </a:r>
            <a:r>
              <a:rPr lang="en-US" sz="1800" dirty="0"/>
              <a:t>,  </a:t>
            </a:r>
            <a:r>
              <a:rPr lang="en-US" sz="1800" dirty="0" err="1" smtClean="0">
                <a:solidFill>
                  <a:srgbClr val="D0D0D0"/>
                </a:solidFill>
                <a:latin typeface="Consolas"/>
              </a:rPr>
              <a:t>setPrototypeOf</a:t>
            </a:r>
            <a:r>
              <a:rPr lang="en-US" sz="1800" dirty="0"/>
              <a:t> </a:t>
            </a:r>
            <a:r>
              <a:rPr lang="en-US" sz="1800" dirty="0" smtClean="0"/>
              <a:t>… </a:t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D0D0D0"/>
                </a:solidFill>
                <a:latin typeface="Consolas"/>
              </a:rPr>
              <a:t>Array.from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D0D0D0"/>
                </a:solidFill>
                <a:latin typeface="Consolas"/>
              </a:rPr>
              <a:t>of</a:t>
            </a:r>
            <a:r>
              <a:rPr lang="en-US" sz="1800" dirty="0" smtClean="0"/>
              <a:t>,  </a:t>
            </a:r>
            <a:r>
              <a:rPr lang="en-US" sz="1800" dirty="0" smtClean="0">
                <a:solidFill>
                  <a:srgbClr val="D0D0D0"/>
                </a:solidFill>
                <a:latin typeface="Consolas"/>
              </a:rPr>
              <a:t>entries</a:t>
            </a:r>
            <a:r>
              <a:rPr lang="en-US" sz="1800" dirty="0" smtClean="0"/>
              <a:t>,  </a:t>
            </a:r>
            <a:r>
              <a:rPr lang="en-US" sz="1800" dirty="0" err="1" smtClean="0">
                <a:solidFill>
                  <a:srgbClr val="D0D0D0"/>
                </a:solidFill>
                <a:latin typeface="Consolas"/>
              </a:rPr>
              <a:t>findIndex</a:t>
            </a:r>
            <a:r>
              <a:rPr lang="en-US" sz="1800" dirty="0" smtClean="0"/>
              <a:t>,  </a:t>
            </a:r>
            <a:r>
              <a:rPr lang="en-US" sz="1800" dirty="0" smtClean="0">
                <a:solidFill>
                  <a:srgbClr val="D0D0D0"/>
                </a:solidFill>
                <a:latin typeface="Consolas"/>
              </a:rPr>
              <a:t>fill</a:t>
            </a:r>
            <a:r>
              <a:rPr lang="en-US" sz="1800" dirty="0" smtClean="0"/>
              <a:t>,  </a:t>
            </a:r>
            <a:r>
              <a:rPr lang="en-US" sz="1800" dirty="0" smtClean="0">
                <a:solidFill>
                  <a:srgbClr val="D0D0D0"/>
                </a:solidFill>
                <a:latin typeface="Consolas"/>
              </a:rPr>
              <a:t>values </a:t>
            </a:r>
            <a:r>
              <a:rPr lang="fr-FR" sz="1800" i="1" dirty="0" smtClean="0"/>
              <a:t>…</a:t>
            </a:r>
            <a:br>
              <a:rPr lang="fr-FR" sz="1800" i="1" dirty="0" smtClean="0"/>
            </a:br>
            <a:endParaRPr lang="fr-FR" sz="18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err="1" smtClean="0"/>
              <a:t>Generateurs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800" dirty="0" smtClean="0"/>
              <a:t>Chargement </a:t>
            </a:r>
            <a:r>
              <a:rPr lang="fr-FR" sz="1800" dirty="0" err="1" smtClean="0"/>
              <a:t>lazy</a:t>
            </a:r>
            <a:r>
              <a:rPr lang="fr-FR" sz="1800" dirty="0" smtClean="0"/>
              <a:t>, asynchronisme…</a:t>
            </a:r>
            <a:br>
              <a:rPr lang="fr-FR" sz="1800" dirty="0" smtClean="0"/>
            </a:b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err="1" smtClean="0"/>
              <a:t>Proxies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800" dirty="0" smtClean="0"/>
              <a:t>Aspect </a:t>
            </a:r>
            <a:r>
              <a:rPr lang="fr-FR" sz="1800" dirty="0" err="1" smtClean="0"/>
              <a:t>Oriented</a:t>
            </a:r>
            <a:r>
              <a:rPr lang="fr-FR" sz="1800" dirty="0" smtClean="0"/>
              <a:t> </a:t>
            </a:r>
            <a:r>
              <a:rPr lang="fr-FR" sz="1800" dirty="0" err="1" smtClean="0"/>
              <a:t>Programming</a:t>
            </a:r>
            <a:r>
              <a:rPr lang="fr-FR" sz="1800" dirty="0" smtClean="0"/>
              <a:t/>
            </a:r>
            <a:br>
              <a:rPr lang="fr-FR" sz="1800" dirty="0" smtClean="0"/>
            </a:b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Promesses, </a:t>
            </a:r>
            <a:r>
              <a:rPr lang="fr-FR" sz="2000" dirty="0" err="1" smtClean="0"/>
              <a:t>Symbols</a:t>
            </a:r>
            <a:r>
              <a:rPr lang="fr-FR" sz="2000" dirty="0" smtClean="0"/>
              <a:t>, Littéraux binaires &amp; octaux…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62550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Dès maintenant… enfin presque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S</a:t>
            </a:r>
            <a:r>
              <a:rPr lang="fr-FR" sz="2400" dirty="0" smtClean="0"/>
              <a:t>pécification : </a:t>
            </a:r>
            <a:r>
              <a:rPr lang="fr-FR" sz="2400" dirty="0" smtClean="0">
                <a:solidFill>
                  <a:srgbClr val="4BE200"/>
                </a:solidFill>
              </a:rPr>
              <a:t>ok</a:t>
            </a:r>
            <a:r>
              <a:rPr lang="fr-FR" sz="2400" dirty="0" smtClean="0"/>
              <a:t>, implémentation : </a:t>
            </a:r>
            <a:r>
              <a:rPr lang="fr-FR" sz="2400" dirty="0" err="1" smtClean="0">
                <a:solidFill>
                  <a:srgbClr val="FFC000"/>
                </a:solidFill>
              </a:rPr>
              <a:t>still</a:t>
            </a:r>
            <a:r>
              <a:rPr lang="fr-FR" sz="2400" dirty="0" smtClean="0">
                <a:solidFill>
                  <a:srgbClr val="FFC000"/>
                </a:solidFill>
              </a:rPr>
              <a:t> </a:t>
            </a:r>
            <a:r>
              <a:rPr lang="fr-FR" sz="2400" dirty="0" err="1" smtClean="0">
                <a:solidFill>
                  <a:srgbClr val="FFC000"/>
                </a:solidFill>
              </a:rPr>
              <a:t>going</a:t>
            </a:r>
            <a:endParaRPr lang="fr-FR" sz="2400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Utilisez un « compilateur » ES6 vers ES5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Utilisez io.js : </a:t>
            </a:r>
            <a:r>
              <a:rPr lang="fr-FR" sz="2400" dirty="0" err="1" smtClean="0"/>
              <a:t>NodeJS</a:t>
            </a:r>
            <a:r>
              <a:rPr lang="fr-FR" sz="2400" dirty="0" smtClean="0"/>
              <a:t> avec le </a:t>
            </a:r>
            <a:br>
              <a:rPr lang="fr-FR" sz="2400" dirty="0" smtClean="0"/>
            </a:br>
            <a:r>
              <a:rPr lang="fr-FR" sz="2400" dirty="0" smtClean="0"/>
              <a:t>dernier Chrome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19063" y="2060848"/>
            <a:ext cx="8905875" cy="1094407"/>
            <a:chOff x="119062" y="2619375"/>
            <a:chExt cx="8905875" cy="109440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" y="2619375"/>
              <a:ext cx="8905875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>
              <a:off x="5364087" y="3406005"/>
              <a:ext cx="3660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 smtClean="0">
                  <a:solidFill>
                    <a:schemeClr val="bg1">
                      <a:lumMod val="85000"/>
                    </a:schemeClr>
                  </a:solidFill>
                </a:rPr>
                <a:t>http</a:t>
              </a:r>
              <a:r>
                <a:rPr lang="fr-FR" sz="1400" dirty="0">
                  <a:solidFill>
                    <a:schemeClr val="bg1">
                      <a:lumMod val="85000"/>
                    </a:schemeClr>
                  </a:solidFill>
                </a:rPr>
                <a:t>://</a:t>
              </a:r>
              <a:r>
                <a:rPr lang="fr-FR" sz="1400" dirty="0" smtClean="0">
                  <a:solidFill>
                    <a:schemeClr val="bg1">
                      <a:lumMod val="85000"/>
                    </a:schemeClr>
                  </a:solidFill>
                </a:rPr>
                <a:t>kangax.github.io/compat-table/es6</a:t>
              </a:r>
              <a:endParaRPr lang="fr-F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1547664" y="3861048"/>
            <a:ext cx="1634874" cy="1099416"/>
            <a:chOff x="1602799" y="4765373"/>
            <a:chExt cx="1988826" cy="1337442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4" t="21701" r="18020" b="25387"/>
            <a:stretch/>
          </p:blipFill>
          <p:spPr>
            <a:xfrm>
              <a:off x="1992941" y="4765373"/>
              <a:ext cx="1296145" cy="816091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1602799" y="5728404"/>
              <a:ext cx="1988826" cy="37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>
                      <a:lumMod val="85000"/>
                    </a:schemeClr>
                  </a:solidFill>
                </a:rPr>
                <a:t>http://babeljs.io</a:t>
              </a:r>
              <a:endParaRPr lang="fr-F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644008" y="3799940"/>
            <a:ext cx="3927906" cy="1221633"/>
            <a:chOff x="4402352" y="4618432"/>
            <a:chExt cx="4778305" cy="1486119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540" y="4618432"/>
              <a:ext cx="1171527" cy="1109972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4402352" y="5730140"/>
              <a:ext cx="4778305" cy="37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85000"/>
                    </a:schemeClr>
                  </a:solidFill>
                </a:rPr>
                <a:t>https://github.com/google/traceur-compiler</a:t>
              </a:r>
            </a:p>
          </p:txBody>
        </p:sp>
      </p:grp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65" y="5278400"/>
            <a:ext cx="1174352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Retour </a:t>
            </a:r>
            <a:r>
              <a:rPr lang="en-US" dirty="0" err="1" smtClean="0"/>
              <a:t>d’expérience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Utilisé depuis Janvier 2014 sur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Client Riche </a:t>
            </a:r>
            <a:r>
              <a:rPr lang="fr-FR" sz="2000" dirty="0" err="1" smtClean="0"/>
              <a:t>Angular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Server d’API en </a:t>
            </a:r>
            <a:r>
              <a:rPr lang="fr-FR" sz="2000" dirty="0" err="1" smtClean="0"/>
              <a:t>NodeJS</a:t>
            </a: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</p:txBody>
      </p:sp>
      <p:pic>
        <p:nvPicPr>
          <p:cNvPr id="1026" name="Picture 2" descr="C:\Utilisateurs\a127380\Desktop\BCData\dv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25" y="1628800"/>
            <a:ext cx="227406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519472" y="3368004"/>
            <a:ext cx="3970177" cy="330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dirty="0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Les bons points</a:t>
            </a:r>
            <a:r>
              <a:rPr lang="fr-FR" sz="4400" dirty="0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fr-FR" sz="4400" dirty="0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Code mieux structuré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- situations critiques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+ accessible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L’éclate pour les vieux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065713" y="3368004"/>
            <a:ext cx="3538735" cy="330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dirty="0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Les soucis</a:t>
            </a:r>
            <a:endParaRPr lang="fr-FR" sz="4400" dirty="0" smtClean="0">
              <a:solidFill>
                <a:srgbClr val="F0DB4F"/>
              </a:solidFill>
              <a:latin typeface="Yanone Kaffeesatz" panose="020000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Le </a:t>
            </a:r>
            <a:r>
              <a:rPr lang="fr-FR" sz="2400" dirty="0" err="1" smtClean="0"/>
              <a:t>tooling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Les promesses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Les mise à jour de Traceur</a:t>
            </a:r>
          </a:p>
        </p:txBody>
      </p:sp>
    </p:spTree>
    <p:extLst>
      <p:ext uri="{BB962C8B-B14F-4D97-AF65-F5344CB8AC3E}">
        <p14:creationId xmlns:p14="http://schemas.microsoft.com/office/powerpoint/2010/main" val="687616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r>
              <a:rPr lang="fr-FR" dirty="0" err="1" smtClean="0"/>
              <a:t>let’s</a:t>
            </a:r>
            <a:r>
              <a:rPr lang="fr-FR" dirty="0" smtClean="0"/>
              <a:t> rock </a:t>
            </a:r>
            <a:r>
              <a:rPr lang="fr-FR" dirty="0" err="1" smtClean="0"/>
              <a:t>with</a:t>
            </a:r>
            <a:r>
              <a:rPr lang="fr-FR" dirty="0" smtClean="0"/>
              <a:t> ES6 !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000" dirty="0" smtClean="0"/>
              <a:t>Merci pour votre attention et…</a:t>
            </a:r>
            <a:endParaRPr lang="fr-FR" sz="4000" dirty="0"/>
          </a:p>
        </p:txBody>
      </p:sp>
      <p:pic>
        <p:nvPicPr>
          <p:cNvPr id="2050" name="Picture 2" descr="C:\Utilisateurs\a127380\Pictures\presentations\Hard rock lives on (Dustin Gaffke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0648"/>
            <a:ext cx="403244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6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Crédits photos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Code disponible sur </a:t>
            </a:r>
            <a:r>
              <a:rPr lang="fr-FR" sz="2400" dirty="0" err="1" smtClean="0"/>
              <a:t>github</a:t>
            </a:r>
            <a:r>
              <a:rPr lang="fr-FR" sz="2400" dirty="0" smtClean="0"/>
              <a:t>:</a:t>
            </a:r>
          </a:p>
          <a:p>
            <a:pPr marL="857250" lvl="2" indent="0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://github.com/feugy/change-mind-about-js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Fond « </a:t>
            </a:r>
            <a:r>
              <a:rPr lang="fr-FR" sz="2400" dirty="0" err="1"/>
              <a:t>speaker’s</a:t>
            </a:r>
            <a:r>
              <a:rPr lang="fr-FR" sz="2400" dirty="0"/>
              <a:t> </a:t>
            </a:r>
            <a:r>
              <a:rPr lang="fr-FR" sz="2400" dirty="0" err="1"/>
              <a:t>grid</a:t>
            </a:r>
            <a:r>
              <a:rPr lang="fr-FR" sz="2400" dirty="0"/>
              <a:t> » par Thomas </a:t>
            </a:r>
            <a:r>
              <a:rPr lang="fr-FR" sz="2400" dirty="0" smtClean="0"/>
              <a:t>Wang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Slide 3 «</a:t>
            </a:r>
            <a:r>
              <a:rPr lang="fr-FR" sz="2400" dirty="0"/>
              <a:t> code </a:t>
            </a:r>
            <a:r>
              <a:rPr lang="fr-FR" sz="2400" dirty="0" err="1"/>
              <a:t>review</a:t>
            </a:r>
            <a:r>
              <a:rPr lang="fr-FR" sz="2400" dirty="0"/>
              <a:t> » par Mickael </a:t>
            </a:r>
            <a:r>
              <a:rPr lang="fr-FR" sz="2400" dirty="0" err="1" smtClean="0"/>
              <a:t>Zuskin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Slide 23  «</a:t>
            </a:r>
            <a:r>
              <a:rPr lang="fr-FR" sz="2400" dirty="0"/>
              <a:t> Hard Rock </a:t>
            </a:r>
            <a:r>
              <a:rPr lang="fr-FR" sz="2400" dirty="0" err="1"/>
              <a:t>lives</a:t>
            </a:r>
            <a:r>
              <a:rPr lang="fr-FR" sz="2400" dirty="0"/>
              <a:t> on » par Dustin </a:t>
            </a:r>
            <a:r>
              <a:rPr lang="fr-FR" sz="2400" dirty="0" err="1"/>
              <a:t>Gaffke</a:t>
            </a:r>
            <a:r>
              <a:rPr lang="fr-FR" sz="2400" dirty="0"/>
              <a:t> 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Les logos utilisés sont la propriété exclusive de leur propriétaire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1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découverte du JS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22418"/>
            <a:ext cx="3334216" cy="4486902"/>
          </a:xfr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067944" y="2060848"/>
            <a:ext cx="4618856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Interprété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Dynamique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Single-</a:t>
            </a:r>
            <a:r>
              <a:rPr lang="fr-FR" dirty="0" err="1" smtClean="0"/>
              <a:t>threaded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"</a:t>
            </a:r>
            <a:r>
              <a:rPr lang="fr-FR" dirty="0" err="1" smtClean="0"/>
              <a:t>Functions</a:t>
            </a:r>
            <a:r>
              <a:rPr lang="fr-FR" dirty="0" smtClean="0"/>
              <a:t> are first-class </a:t>
            </a:r>
            <a:r>
              <a:rPr lang="fr-FR" dirty="0" err="1" smtClean="0"/>
              <a:t>citizen</a:t>
            </a:r>
            <a:r>
              <a:rPr lang="fr-FR" dirty="0" smtClean="0"/>
              <a:t>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Orienté Objet ?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026426"/>
            <a:ext cx="864096" cy="8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 est devenu incontournable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1576" y="1600200"/>
            <a:ext cx="4762872" cy="22608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600" dirty="0" smtClean="0"/>
              <a:t>Coté serveur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 smtClean="0"/>
              <a:t>Large communauté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 smtClean="0"/>
              <a:t>Production </a:t>
            </a:r>
            <a:r>
              <a:rPr lang="fr-FR" sz="2600" dirty="0" err="1" smtClean="0"/>
              <a:t>ready</a:t>
            </a:r>
            <a:endParaRPr lang="fr-FR" sz="2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 smtClean="0"/>
              <a:t>L’équipe Full </a:t>
            </a:r>
            <a:r>
              <a:rPr lang="fr-FR" sz="2600" dirty="0" err="1" smtClean="0"/>
              <a:t>stack</a:t>
            </a:r>
            <a:endParaRPr lang="fr-FR" sz="2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2856228" cy="769432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11560" y="4293096"/>
            <a:ext cx="5256584" cy="2260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Un langage en évolution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En 2015, </a:t>
            </a:r>
            <a:r>
              <a:rPr lang="fr-FR" sz="2800" dirty="0" err="1" smtClean="0"/>
              <a:t>EcmaScript</a:t>
            </a:r>
            <a:r>
              <a:rPr lang="fr-FR" sz="2800" dirty="0" smtClean="0"/>
              <a:t> 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Impératif, fonctionnel &amp; 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Expressif et productif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41168"/>
            <a:ext cx="2880320" cy="11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86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 : notre fil rouge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Ordonnanceur en </a:t>
            </a:r>
            <a:r>
              <a:rPr lang="fr-FR" sz="2400" dirty="0" err="1" smtClean="0"/>
              <a:t>NodeJS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Déclenche et suit l’exécution de tâches</a:t>
            </a:r>
            <a:endParaRPr lang="fr-FR" sz="2400" dirty="0"/>
          </a:p>
        </p:txBody>
      </p:sp>
      <p:grpSp>
        <p:nvGrpSpPr>
          <p:cNvPr id="7" name="Groupe 6"/>
          <p:cNvGrpSpPr/>
          <p:nvPr/>
        </p:nvGrpSpPr>
        <p:grpSpPr>
          <a:xfrm>
            <a:off x="611560" y="3501008"/>
            <a:ext cx="4680520" cy="2448272"/>
            <a:chOff x="2843808" y="3501008"/>
            <a:chExt cx="4680520" cy="2448272"/>
          </a:xfrm>
        </p:grpSpPr>
        <p:sp>
          <p:nvSpPr>
            <p:cNvPr id="4" name="Rectangle 3"/>
            <p:cNvSpPr/>
            <p:nvPr/>
          </p:nvSpPr>
          <p:spPr>
            <a:xfrm>
              <a:off x="2843808" y="3501008"/>
              <a:ext cx="4680520" cy="2088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000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</a:t>
              </a:r>
              <a:r>
                <a:rPr lang="fr-FR" sz="2000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1400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&lt;&lt;abstract&gt;&gt;</a:t>
              </a:r>
              <a:endParaRPr lang="fr-FR" sz="1400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43808" y="4005064"/>
              <a:ext cx="4680520" cy="19442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name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String</a:t>
              </a:r>
            </a:p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Number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end: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Number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next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43808" y="5229200"/>
              <a:ext cx="4680520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(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Object,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done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</a:p>
            <a:p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_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execute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(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Object,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done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FR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5292080" y="2762926"/>
            <a:ext cx="2952329" cy="2214246"/>
            <a:chOff x="5292080" y="2762926"/>
            <a:chExt cx="2952329" cy="2214246"/>
          </a:xfrm>
        </p:grpSpPr>
        <p:grpSp>
          <p:nvGrpSpPr>
            <p:cNvPr id="8" name="Groupe 7"/>
            <p:cNvGrpSpPr/>
            <p:nvPr/>
          </p:nvGrpSpPr>
          <p:grpSpPr>
            <a:xfrm>
              <a:off x="6201942" y="2762926"/>
              <a:ext cx="2042467" cy="1314146"/>
              <a:chOff x="2987825" y="2798930"/>
              <a:chExt cx="2042467" cy="131414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87825" y="2798930"/>
                <a:ext cx="2042467" cy="10441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2000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Parallel</a:t>
                </a:r>
                <a:endParaRPr lang="fr-FR" sz="14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87825" y="3302985"/>
                <a:ext cx="2042467" cy="6368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tasks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[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Task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]</a:t>
                </a:r>
              </a:p>
              <a:p>
                <a:r>
                  <a:rPr lang="fr-FR" dirty="0" err="1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ield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String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7825" y="3939871"/>
                <a:ext cx="2042467" cy="1732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25" name="Connecteur droit avec flèche 24"/>
            <p:cNvCxnSpPr>
              <a:stCxn id="9" idx="1"/>
              <a:endCxn id="5" idx="3"/>
            </p:cNvCxnSpPr>
            <p:nvPr/>
          </p:nvCxnSpPr>
          <p:spPr>
            <a:xfrm rot="10800000" flipV="1">
              <a:off x="5292080" y="3284984"/>
              <a:ext cx="909862" cy="16921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0DB4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5292081" y="4977172"/>
            <a:ext cx="2952327" cy="1692188"/>
            <a:chOff x="5292081" y="4977172"/>
            <a:chExt cx="2952327" cy="1692188"/>
          </a:xfrm>
        </p:grpSpPr>
        <p:grpSp>
          <p:nvGrpSpPr>
            <p:cNvPr id="16" name="Groupe 15"/>
            <p:cNvGrpSpPr/>
            <p:nvPr/>
          </p:nvGrpSpPr>
          <p:grpSpPr>
            <a:xfrm>
              <a:off x="6201941" y="5595324"/>
              <a:ext cx="2042467" cy="1074036"/>
              <a:chOff x="2835424" y="4074772"/>
              <a:chExt cx="2042467" cy="10740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35424" y="4074772"/>
                <a:ext cx="2042467" cy="63590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2000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Sorter</a:t>
                </a:r>
                <a:endParaRPr lang="fr-FR" sz="14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35424" y="4578828"/>
                <a:ext cx="2042467" cy="2038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35424" y="4782684"/>
                <a:ext cx="2042467" cy="3661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_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execute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()</a:t>
                </a:r>
                <a:endParaRPr lang="fr-FR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33" name="Connecteur droit avec flèche 24"/>
            <p:cNvCxnSpPr>
              <a:stCxn id="18" idx="1"/>
              <a:endCxn id="5" idx="3"/>
            </p:cNvCxnSpPr>
            <p:nvPr/>
          </p:nvCxnSpPr>
          <p:spPr>
            <a:xfrm rot="10800000">
              <a:off x="5292081" y="4977172"/>
              <a:ext cx="909861" cy="122413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0DB4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/>
          <p:cNvGrpSpPr/>
          <p:nvPr/>
        </p:nvGrpSpPr>
        <p:grpSpPr>
          <a:xfrm>
            <a:off x="5292081" y="4293096"/>
            <a:ext cx="2952327" cy="1072478"/>
            <a:chOff x="5292081" y="4293096"/>
            <a:chExt cx="2952327" cy="1072478"/>
          </a:xfrm>
        </p:grpSpPr>
        <p:grpSp>
          <p:nvGrpSpPr>
            <p:cNvPr id="20" name="Groupe 19"/>
            <p:cNvGrpSpPr/>
            <p:nvPr/>
          </p:nvGrpSpPr>
          <p:grpSpPr>
            <a:xfrm>
              <a:off x="6201941" y="4293096"/>
              <a:ext cx="2042467" cy="1072478"/>
              <a:chOff x="2683024" y="2620144"/>
              <a:chExt cx="2042467" cy="107247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83024" y="2620144"/>
                <a:ext cx="2042467" cy="63590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2000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Crawler</a:t>
                </a:r>
                <a:endParaRPr lang="fr-FR" sz="14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683024" y="2980184"/>
                <a:ext cx="2042467" cy="35699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page: 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</a:t>
                </a:r>
                <a:endPara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3024" y="3337182"/>
                <a:ext cx="2042467" cy="3554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_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execute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()</a:t>
                </a:r>
                <a:endParaRPr lang="fr-FR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37" name="Connecteur droit avec flèche 24"/>
            <p:cNvCxnSpPr>
              <a:stCxn id="22" idx="1"/>
              <a:endCxn id="5" idx="3"/>
            </p:cNvCxnSpPr>
            <p:nvPr/>
          </p:nvCxnSpPr>
          <p:spPr>
            <a:xfrm rot="10800000" flipV="1">
              <a:off x="5292081" y="4831634"/>
              <a:ext cx="909861" cy="14553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0DB4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4842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principales nouveautés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1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ES5 n’a pas de mécanisme de modularisation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Enfin un mécanisme standard en ES6 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Fichier </a:t>
            </a:r>
            <a:r>
              <a:rPr lang="fr-FR" sz="2400" i="1" dirty="0" smtClean="0"/>
              <a:t>task.js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Fichier </a:t>
            </a:r>
            <a:r>
              <a:rPr lang="fr-FR" sz="2400" i="1" dirty="0" smtClean="0"/>
              <a:t>parallel.js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i="1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948772" y="4058144"/>
            <a:ext cx="4943708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{Task}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'./task'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endParaRPr lang="fr-FR" i="1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Parallel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extends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i="1" dirty="0" smtClean="0">
                <a:solidFill>
                  <a:srgbClr val="999999"/>
                </a:solidFill>
                <a:latin typeface="Consolas"/>
              </a:rPr>
              <a:t>  // ...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999999"/>
              </a:solidFill>
              <a:latin typeface="Consola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948772" y="2689992"/>
            <a:ext cx="4943708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// ...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4501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Import sélectif de </a:t>
            </a:r>
            <a:r>
              <a:rPr lang="fr-FR" sz="2400" i="1" dirty="0"/>
              <a:t>N</a:t>
            </a:r>
            <a:r>
              <a:rPr lang="fr-FR" sz="2400" dirty="0" smtClean="0"/>
              <a:t> symboles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Import avec alias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Import du symbole par défaut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Import de tous les symboles dans une variable conteneur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endParaRPr lang="fr-FR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411760" y="4631306"/>
            <a:ext cx="4055666" cy="52588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let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sz="2000" dirty="0">
                <a:solidFill>
                  <a:srgbClr val="3677A9"/>
                </a:solidFill>
                <a:latin typeface="Consolas"/>
              </a:rPr>
              <a:t>99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sz="2000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326527" y="1556792"/>
            <a:ext cx="7061897" cy="1141439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{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, Crawler}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smtClean="0">
                <a:solidFill>
                  <a:srgbClr val="ED9D13"/>
                </a:solidFill>
                <a:latin typeface="Consolas"/>
              </a:rPr>
              <a:t>'../jobs/</a:t>
            </a:r>
            <a:r>
              <a:rPr lang="fr-FR" sz="2000" dirty="0" err="1" smtClean="0">
                <a:solidFill>
                  <a:srgbClr val="ED9D13"/>
                </a:solidFill>
                <a:latin typeface="Consolas"/>
              </a:rPr>
              <a:t>chuck</a:t>
            </a:r>
            <a:r>
              <a:rPr lang="fr-FR" sz="2000" dirty="0" smtClean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sz="2000" dirty="0">
              <a:solidFill>
                <a:srgbClr val="D0D0D0"/>
              </a:solidFill>
              <a:latin typeface="Consolas"/>
            </a:endParaRPr>
          </a:p>
          <a:p>
            <a:r>
              <a:rPr lang="en-US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{Task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0D0D0"/>
                </a:solidFill>
                <a:latin typeface="Consolas"/>
              </a:rPr>
              <a:t>BaseTask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ED9D13"/>
                </a:solidFill>
                <a:latin typeface="Consolas"/>
              </a:rPr>
              <a:t>'./</a:t>
            </a:r>
            <a:r>
              <a:rPr lang="en-US" sz="2000" dirty="0">
                <a:solidFill>
                  <a:srgbClr val="ED9D13"/>
                </a:solidFill>
                <a:latin typeface="Consolas"/>
              </a:rPr>
              <a:t>task'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nbQuotes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, *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smtClean="0">
                <a:solidFill>
                  <a:srgbClr val="ED9D13"/>
                </a:solidFill>
                <a:latin typeface="Consolas"/>
              </a:rPr>
              <a:t>'./jobs/</a:t>
            </a:r>
            <a:r>
              <a:rPr lang="fr-FR" sz="2000" dirty="0" err="1" smtClean="0">
                <a:solidFill>
                  <a:srgbClr val="ED9D13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3748100" y="2014158"/>
            <a:ext cx="607876" cy="91078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356248" y="2348880"/>
            <a:ext cx="783704" cy="10081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3356248" y="2636913"/>
            <a:ext cx="1647800" cy="122413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3563888" y="2636913"/>
            <a:ext cx="1080120" cy="2808311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9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Déclarer une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Un seul constructeur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Des méthodes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Méthode de classe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Des getter/setters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Pas d’attributs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initialisés dans le constructeur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Tout est public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4716016" y="1604063"/>
            <a:ext cx="4032448" cy="3265097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display(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step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b="1" dirty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// new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Task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('t1').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duration</a:t>
            </a:r>
            <a:endParaRPr lang="fr-FR" sz="2000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563888" y="4113076"/>
            <a:ext cx="1440160" cy="32403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707904" y="3573016"/>
            <a:ext cx="1296144" cy="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064024" y="2744924"/>
            <a:ext cx="1940024" cy="21602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995936" y="1844824"/>
            <a:ext cx="1008112" cy="57606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90787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Change Mind About JS">
      <a:dk1>
        <a:sysClr val="windowText" lastClr="000000"/>
      </a:dk1>
      <a:lt1>
        <a:srgbClr val="E6E6E6"/>
      </a:lt1>
      <a:dk2>
        <a:srgbClr val="000000"/>
      </a:dk2>
      <a:lt2>
        <a:srgbClr val="D8D8D8"/>
      </a:lt2>
      <a:accent1>
        <a:srgbClr val="FFC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Change Mind About JS">
      <a:majorFont>
        <a:latin typeface="Yanone Kaffeesatz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3065</Words>
  <Application>Microsoft Office PowerPoint</Application>
  <PresentationFormat>Affichage à l'écran (4:3)</PresentationFormat>
  <Paragraphs>583</Paragraphs>
  <Slides>24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Wingdings</vt:lpstr>
      <vt:lpstr>Calibri</vt:lpstr>
      <vt:lpstr>Yanone Kaffeesatz</vt:lpstr>
      <vt:lpstr>Open Sans Semibold</vt:lpstr>
      <vt:lpstr>Wingdings 3</vt:lpstr>
      <vt:lpstr>Consolas</vt:lpstr>
      <vt:lpstr>Open Sans</vt:lpstr>
      <vt:lpstr>Thème Office</vt:lpstr>
      <vt:lpstr>Changez d’avis sur JavaScript</vt:lpstr>
      <vt:lpstr>Faisons connaissance</vt:lpstr>
      <vt:lpstr>La découverte du JS</vt:lpstr>
      <vt:lpstr>JS est devenu incontournable</vt:lpstr>
      <vt:lpstr>Pilot : notre fil rouge</vt:lpstr>
      <vt:lpstr>Les principales nouveautés</vt:lpstr>
      <vt:lpstr>Modules</vt:lpstr>
      <vt:lpstr>Modules (2)</vt:lpstr>
      <vt:lpstr>Déclarer une classe</vt:lpstr>
      <vt:lpstr>Héritage</vt:lpstr>
      <vt:lpstr>Portée des variables (block scoping)</vt:lpstr>
      <vt:lpstr>Veut vous simplifier la vie</vt:lpstr>
      <vt:lpstr>Paramètres par défaut et "literal object"</vt:lpstr>
      <vt:lpstr>"Arrow function"</vt:lpstr>
      <vt:lpstr>Interpolation (template string)</vt:lpstr>
      <vt:lpstr>"Rest" &amp; "Spread"  operators </vt:lpstr>
      <vt:lpstr>Explos/rer les données</vt:lpstr>
      <vt:lpstr>Time to get Chucked !</vt:lpstr>
      <vt:lpstr>Pour conclure</vt:lpstr>
      <vt:lpstr>Nous aurions voulu parler…</vt:lpstr>
      <vt:lpstr>Dès maintenant… enfin presque !</vt:lpstr>
      <vt:lpstr>Retour d’expérience projet</vt:lpstr>
      <vt:lpstr>…let’s rock with ES6 !</vt:lpstr>
      <vt:lpstr>Crédits photos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Feugas Damien</dc:creator>
  <cp:lastModifiedBy>Feugas Damien</cp:lastModifiedBy>
  <cp:revision>189</cp:revision>
  <dcterms:created xsi:type="dcterms:W3CDTF">2015-04-07T13:36:38Z</dcterms:created>
  <dcterms:modified xsi:type="dcterms:W3CDTF">2015-07-01T12:13:47Z</dcterms:modified>
</cp:coreProperties>
</file>