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8.jpg" ContentType="image/pn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3" r:id="rId4"/>
    <p:sldId id="266" r:id="rId5"/>
    <p:sldId id="265" r:id="rId6"/>
    <p:sldId id="267" r:id="rId7"/>
    <p:sldId id="269" r:id="rId8"/>
    <p:sldId id="284" r:id="rId9"/>
    <p:sldId id="282" r:id="rId10"/>
    <p:sldId id="292" r:id="rId11"/>
    <p:sldId id="294" r:id="rId12"/>
    <p:sldId id="275" r:id="rId13"/>
    <p:sldId id="280" r:id="rId14"/>
    <p:sldId id="286" r:id="rId15"/>
    <p:sldId id="279" r:id="rId16"/>
    <p:sldId id="273" r:id="rId17"/>
    <p:sldId id="287" r:id="rId18"/>
    <p:sldId id="293" r:id="rId19"/>
    <p:sldId id="288" r:id="rId20"/>
    <p:sldId id="289" r:id="rId2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Yanone Kaffeesatz" panose="02000000000000000000" pitchFamily="2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 Semibold" panose="020B0706030804020204" pitchFamily="34" charset="0"/>
      <p:bold r:id="rId38"/>
      <p:boldItalic r:id="rId3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200"/>
    <a:srgbClr val="F0DB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593" autoAdjust="0"/>
  </p:normalViewPr>
  <p:slideViewPr>
    <p:cSldViewPr>
      <p:cViewPr>
        <p:scale>
          <a:sx n="60" d="100"/>
          <a:sy n="60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EB6A-9B30-4C23-BD60-283C97F90CE2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2507-552E-4661-8B45-59308064B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2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Speakers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presentations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Léo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Damien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Arrow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serve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Makes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shorter</a:t>
            </a:r>
            <a:r>
              <a:rPr lang="fr-FR" baseline="0" dirty="0" smtClean="0"/>
              <a:t> and more concise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Maintain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: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inside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as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outside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3’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Function’s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have been </a:t>
            </a:r>
            <a:r>
              <a:rPr lang="fr-FR" baseline="0" dirty="0" err="1" smtClean="0"/>
              <a:t>enhanced</a:t>
            </a:r>
            <a:r>
              <a:rPr lang="fr-FR" baseline="0" dirty="0" smtClean="0"/>
              <a:t> in ES6.</a:t>
            </a:r>
          </a:p>
          <a:p>
            <a:pPr marL="0" lvl="0" indent="0">
              <a:buFontTx/>
              <a:buNone/>
            </a:pPr>
            <a:r>
              <a:rPr lang="fr-FR" i="0" baseline="0" dirty="0" err="1" smtClean="0"/>
              <a:t>They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can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now</a:t>
            </a:r>
            <a:r>
              <a:rPr lang="fr-FR" i="0" baseline="0" dirty="0" smtClean="0"/>
              <a:t> have a default value, </a:t>
            </a:r>
            <a:r>
              <a:rPr lang="fr-FR" i="0" baseline="0" dirty="0" err="1" smtClean="0"/>
              <a:t>that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will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used</a:t>
            </a:r>
            <a:r>
              <a:rPr lang="fr-FR" i="0" baseline="0" dirty="0" smtClean="0"/>
              <a:t> if no value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supplied</a:t>
            </a:r>
            <a:r>
              <a:rPr lang="fr-FR" i="0" baseline="0" dirty="0" smtClean="0"/>
              <a:t> at </a:t>
            </a:r>
            <a:r>
              <a:rPr lang="fr-FR" i="0" baseline="0" dirty="0" err="1" smtClean="0"/>
              <a:t>function</a:t>
            </a:r>
            <a:r>
              <a:rPr lang="fr-FR" i="0" baseline="0" dirty="0" smtClean="0"/>
              <a:t> call.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Default value </a:t>
            </a:r>
            <a:r>
              <a:rPr lang="fr-FR" i="0" baseline="0" dirty="0" err="1" smtClean="0"/>
              <a:t>can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any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literal</a:t>
            </a:r>
            <a:r>
              <a:rPr lang="fr-FR" i="0" baseline="0" dirty="0" smtClean="0"/>
              <a:t> value: string, </a:t>
            </a:r>
            <a:r>
              <a:rPr lang="fr-FR" i="0" baseline="0" dirty="0" err="1" smtClean="0"/>
              <a:t>boolean</a:t>
            </a:r>
            <a:r>
              <a:rPr lang="fr-FR" i="0" baseline="0" dirty="0" smtClean="0"/>
              <a:t>, </a:t>
            </a:r>
            <a:r>
              <a:rPr lang="fr-FR" i="0" baseline="0" dirty="0" err="1" smtClean="0"/>
              <a:t>array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literal</a:t>
            </a:r>
            <a:r>
              <a:rPr lang="fr-FR" i="0" baseline="0" dirty="0" smtClean="0"/>
              <a:t>, </a:t>
            </a:r>
            <a:r>
              <a:rPr lang="fr-FR" i="0" baseline="0" dirty="0" err="1" smtClean="0"/>
              <a:t>object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literal</a:t>
            </a:r>
            <a:r>
              <a:rPr lang="fr-FR" i="0" baseline="0" dirty="0" smtClean="0"/>
              <a:t> and </a:t>
            </a:r>
            <a:r>
              <a:rPr lang="fr-FR" i="0" baseline="0" dirty="0" err="1" smtClean="0"/>
              <a:t>even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function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i="0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Be </a:t>
            </a:r>
            <a:r>
              <a:rPr lang="fr-FR" i="0" baseline="0" dirty="0" err="1" smtClean="0"/>
              <a:t>warned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parameters</a:t>
            </a:r>
            <a:r>
              <a:rPr lang="fr-FR" i="0" baseline="0" dirty="0" smtClean="0"/>
              <a:t> are not "</a:t>
            </a:r>
            <a:r>
              <a:rPr lang="fr-FR" i="0" baseline="0" dirty="0" err="1" smtClean="0"/>
              <a:t>positionned</a:t>
            </a:r>
            <a:r>
              <a:rPr lang="fr-FR" i="0" baseline="0" dirty="0" smtClean="0"/>
              <a:t>": if </a:t>
            </a:r>
            <a:r>
              <a:rPr lang="fr-FR" i="0" baseline="0" dirty="0" err="1" smtClean="0"/>
              <a:t>you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give</a:t>
            </a:r>
            <a:r>
              <a:rPr lang="fr-FR" i="0" baseline="0" dirty="0" smtClean="0"/>
              <a:t> a default value to a non-</a:t>
            </a:r>
            <a:r>
              <a:rPr lang="fr-FR" i="0" baseline="0" dirty="0" err="1" smtClean="0"/>
              <a:t>ending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parameter</a:t>
            </a:r>
            <a:r>
              <a:rPr lang="fr-FR" i="0" baseline="0" dirty="0" smtClean="0"/>
              <a:t>, the VM </a:t>
            </a:r>
            <a:r>
              <a:rPr lang="fr-FR" i="0" baseline="0" dirty="0" err="1" smtClean="0"/>
              <a:t>won’t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</a:t>
            </a:r>
            <a:r>
              <a:rPr lang="fr-FR" i="0" baseline="0" dirty="0" smtClean="0"/>
              <a:t> not able to </a:t>
            </a:r>
            <a:r>
              <a:rPr lang="fr-FR" i="0" baseline="0" dirty="0" err="1" smtClean="0"/>
              <a:t>give</a:t>
            </a:r>
            <a:r>
              <a:rPr lang="fr-FR" i="0" baseline="0" dirty="0" smtClean="0"/>
              <a:t> the default value to the </a:t>
            </a:r>
            <a:r>
              <a:rPr lang="fr-FR" i="0" baseline="0" dirty="0" err="1" smtClean="0"/>
              <a:t>expected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parameter</a:t>
            </a:r>
            <a:r>
              <a:rPr lang="fr-FR" i="0" baseline="0" dirty="0" smtClean="0"/>
              <a:t> at call.</a:t>
            </a:r>
          </a:p>
          <a:p>
            <a:pPr marL="0" lvl="0" indent="0">
              <a:buFontTx/>
              <a:buNone/>
            </a:pPr>
            <a:endParaRPr lang="fr-FR" i="0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Second </a:t>
            </a:r>
            <a:r>
              <a:rPr lang="fr-FR" i="0" baseline="0" dirty="0" err="1" smtClean="0"/>
              <a:t>improvement</a:t>
            </a:r>
            <a:r>
              <a:rPr lang="fr-FR" i="0" baseline="0" dirty="0" smtClean="0"/>
              <a:t>: </a:t>
            </a:r>
            <a:r>
              <a:rPr lang="fr-FR" i="0" baseline="0" dirty="0" err="1" smtClean="0"/>
              <a:t>rest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operator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will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allow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you</a:t>
            </a:r>
            <a:r>
              <a:rPr lang="fr-FR" i="0" baseline="0" dirty="0" smtClean="0"/>
              <a:t> to </a:t>
            </a:r>
            <a:r>
              <a:rPr lang="fr-FR" i="0" baseline="0" dirty="0" err="1" smtClean="0"/>
              <a:t>get</a:t>
            </a:r>
            <a:r>
              <a:rPr lang="fr-FR" i="0" baseline="0" dirty="0" smtClean="0"/>
              <a:t> "all </a:t>
            </a:r>
            <a:r>
              <a:rPr lang="fr-FR" i="0" baseline="0" dirty="0" err="1" smtClean="0"/>
              <a:t>undeclared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parameters</a:t>
            </a:r>
            <a:r>
              <a:rPr lang="fr-FR" i="0" baseline="0" dirty="0" smtClean="0"/>
              <a:t>" in an </a:t>
            </a:r>
            <a:r>
              <a:rPr lang="fr-FR" i="0" baseline="0" dirty="0" err="1" smtClean="0"/>
              <a:t>array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i="0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You </a:t>
            </a:r>
            <a:r>
              <a:rPr lang="fr-FR" i="0" baseline="0" dirty="0" err="1" smtClean="0"/>
              <a:t>can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provide</a:t>
            </a:r>
            <a:r>
              <a:rPr lang="fr-FR" i="0" baseline="0" dirty="0" smtClean="0"/>
              <a:t> at </a:t>
            </a:r>
            <a:r>
              <a:rPr lang="fr-FR" i="0" baseline="0" dirty="0" err="1" smtClean="0"/>
              <a:t>runtime</a:t>
            </a:r>
            <a:r>
              <a:rPr lang="fr-FR" i="0" baseline="0" dirty="0" smtClean="0"/>
              <a:t> more </a:t>
            </a:r>
            <a:r>
              <a:rPr lang="fr-FR" i="0" baseline="0" dirty="0" err="1" smtClean="0"/>
              <a:t>parameters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the </a:t>
            </a:r>
            <a:r>
              <a:rPr lang="fr-FR" i="0" baseline="0" dirty="0" err="1" smtClean="0"/>
              <a:t>ones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were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declared</a:t>
            </a:r>
            <a:r>
              <a:rPr lang="fr-FR" i="0" baseline="0" dirty="0" smtClean="0"/>
              <a:t>. The "arguments" </a:t>
            </a:r>
            <a:r>
              <a:rPr lang="fr-FR" i="0" baseline="0" dirty="0" err="1" smtClean="0"/>
              <a:t>special</a:t>
            </a:r>
            <a:r>
              <a:rPr lang="fr-FR" i="0" baseline="0" dirty="0" smtClean="0"/>
              <a:t> variable </a:t>
            </a:r>
            <a:r>
              <a:rPr lang="fr-FR" i="0" baseline="0" dirty="0" err="1" smtClean="0"/>
              <a:t>helps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you</a:t>
            </a:r>
            <a:r>
              <a:rPr lang="fr-FR" i="0" baseline="0" dirty="0" smtClean="0"/>
              <a:t> to </a:t>
            </a:r>
            <a:r>
              <a:rPr lang="fr-FR" i="0" baseline="0" dirty="0" err="1" smtClean="0"/>
              <a:t>get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them</a:t>
            </a:r>
            <a:r>
              <a:rPr lang="fr-FR" i="0" baseline="0" dirty="0" smtClean="0"/>
              <a:t>, but </a:t>
            </a:r>
            <a:r>
              <a:rPr lang="fr-FR" i="0" baseline="0" dirty="0" err="1" smtClean="0"/>
              <a:t>its</a:t>
            </a:r>
            <a:r>
              <a:rPr lang="fr-FR" i="0" baseline="0" dirty="0" smtClean="0"/>
              <a:t> use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pretty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tricky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i="0" baseline="0" dirty="0" err="1" smtClean="0"/>
              <a:t>Rest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parameter’s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behaviour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failry</a:t>
            </a:r>
            <a:r>
              <a:rPr lang="fr-FR" i="0" baseline="0" dirty="0" smtClean="0"/>
              <a:t> the </a:t>
            </a:r>
            <a:r>
              <a:rPr lang="fr-FR" i="0" baseline="0" dirty="0" err="1" smtClean="0"/>
              <a:t>same</a:t>
            </a:r>
            <a:r>
              <a:rPr lang="fr-FR" i="0" baseline="0" dirty="0" smtClean="0"/>
              <a:t> as "arguments": </a:t>
            </a:r>
            <a:r>
              <a:rPr lang="fr-FR" i="0" baseline="0" dirty="0" err="1" smtClean="0"/>
              <a:t>you</a:t>
            </a:r>
            <a:r>
              <a:rPr lang="fr-FR" i="0" baseline="0" dirty="0" smtClean="0"/>
              <a:t> have </a:t>
            </a:r>
            <a:r>
              <a:rPr lang="fr-FR" i="0" baseline="0" dirty="0" err="1" smtClean="0"/>
              <a:t>access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inside</a:t>
            </a:r>
            <a:r>
              <a:rPr lang="fr-FR" i="0" baseline="0" dirty="0" smtClean="0"/>
              <a:t> the </a:t>
            </a:r>
            <a:r>
              <a:rPr lang="en-US" i="0" baseline="0" dirty="0" smtClean="0"/>
              <a:t>function body to a named parameter </a:t>
            </a:r>
            <a:r>
              <a:rPr lang="fr-FR" i="0" baseline="0" dirty="0" err="1" smtClean="0"/>
              <a:t>that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will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</a:t>
            </a:r>
            <a:r>
              <a:rPr lang="fr-FR" i="0" baseline="0" dirty="0" smtClean="0"/>
              <a:t> an </a:t>
            </a:r>
            <a:r>
              <a:rPr lang="fr-FR" i="0" baseline="0" dirty="0" err="1" smtClean="0"/>
              <a:t>array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containing</a:t>
            </a:r>
            <a:r>
              <a:rPr lang="fr-FR" i="0" baseline="0" dirty="0" smtClean="0"/>
              <a:t> all extra values </a:t>
            </a:r>
            <a:r>
              <a:rPr lang="fr-FR" i="0" baseline="0" dirty="0" err="1" smtClean="0"/>
              <a:t>undeclared</a:t>
            </a:r>
            <a:r>
              <a:rPr lang="fr-FR" i="0" baseline="0" dirty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3’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"</a:t>
            </a:r>
            <a:r>
              <a:rPr lang="fr-FR" baseline="0" dirty="0" err="1" smtClean="0"/>
              <a:t>Litteral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" are the </a:t>
            </a:r>
            <a:r>
              <a:rPr lang="fr-FR" baseline="0" dirty="0" err="1" smtClean="0"/>
              <a:t>preferred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instance of the "Object"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class.</a:t>
            </a:r>
            <a:br>
              <a:rPr lang="fr-FR" baseline="0" dirty="0" smtClean="0"/>
            </a:br>
            <a:r>
              <a:rPr lang="fr-FR" baseline="0" dirty="0" smtClean="0"/>
              <a:t>You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literal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a pair of </a:t>
            </a:r>
            <a:r>
              <a:rPr lang="fr-FR" baseline="0" dirty="0" err="1" smtClean="0"/>
              <a:t>brackets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a assignation.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shorthands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reuse</a:t>
            </a:r>
            <a:r>
              <a:rPr lang="fr-FR" baseline="0" dirty="0" smtClean="0"/>
              <a:t> a variable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in the scope as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at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, as the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an expression.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It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achieved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classical</a:t>
            </a:r>
            <a:r>
              <a:rPr lang="fr-FR" baseline="0" dirty="0" smtClean="0"/>
              <a:t> ES5 code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statment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declaration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hasardous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inserted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shorthands</a:t>
            </a:r>
            <a:r>
              <a:rPr lang="fr-FR" baseline="0" dirty="0" smtClean="0"/>
              <a:t> are a simple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avoid</a:t>
            </a:r>
            <a:r>
              <a:rPr lang="fr-FR" baseline="0" dirty="0" smtClean="0"/>
              <a:t> the "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" keyword.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Getters and setters are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brand new "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" and "set" keywords to </a:t>
            </a:r>
            <a:r>
              <a:rPr lang="fr-FR" baseline="0" dirty="0" err="1" smtClean="0"/>
              <a:t>declare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virtual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use setters and getters in ES5, but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ugly</a:t>
            </a:r>
            <a:r>
              <a:rPr lang="fr-FR" baseline="0" dirty="0" smtClean="0"/>
              <a:t> "</a:t>
            </a:r>
            <a:r>
              <a:rPr lang="fr-FR" baseline="0" dirty="0" err="1" smtClean="0"/>
              <a:t>defineProperty</a:t>
            </a:r>
            <a:r>
              <a:rPr lang="fr-FR" baseline="0" dirty="0" smtClean="0"/>
              <a:t>"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Destructuring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act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exploring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variable to </a:t>
            </a:r>
            <a:r>
              <a:rPr lang="fr-FR" baseline="0" dirty="0" err="1" smtClean="0"/>
              <a:t>extract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parts.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case, I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the min, max and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of the first </a:t>
            </a:r>
            <a:r>
              <a:rPr lang="fr-FR" baseline="0" dirty="0" err="1" smtClean="0"/>
              <a:t>incoming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Extracted</a:t>
            </a:r>
            <a:r>
              <a:rPr lang="fr-FR" baseline="0" dirty="0" smtClean="0"/>
              <a:t> variable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renammed</a:t>
            </a:r>
            <a:r>
              <a:rPr lang="fr-FR" baseline="0" dirty="0" smtClean="0"/>
              <a:t>: for </a:t>
            </a:r>
            <a:r>
              <a:rPr lang="fr-FR" baseline="0" dirty="0" err="1" smtClean="0"/>
              <a:t>readability</a:t>
            </a:r>
            <a:r>
              <a:rPr lang="fr-FR" baseline="0" dirty="0" smtClean="0"/>
              <a:t> or in case of </a:t>
            </a:r>
            <a:r>
              <a:rPr lang="fr-FR" baseline="0" dirty="0" err="1" smtClean="0"/>
              <a:t>conflict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Destructuring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powerfull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dangerous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: if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invoked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empty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 </a:t>
            </a:r>
            <a:r>
              <a:rPr lang="fr-FR" i="1" baseline="0" dirty="0" err="1" smtClean="0"/>
              <a:t>ReferenceError</a:t>
            </a:r>
            <a:r>
              <a:rPr lang="fr-FR" i="1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convert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bunch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It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invoking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, and do the opposite job of the 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 bit more of </a:t>
            </a:r>
            <a:r>
              <a:rPr lang="fr-FR" baseline="0" dirty="0" err="1" smtClean="0"/>
              <a:t>syntactic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sugar</a:t>
            </a:r>
            <a:r>
              <a:rPr lang="fr-FR" baseline="0" dirty="0" smtClean="0"/>
              <a:t>:</a:t>
            </a:r>
          </a:p>
          <a:p>
            <a:pPr marL="0" lvl="0" indent="0">
              <a:buFontTx/>
              <a:buNone/>
            </a:pPr>
            <a:r>
              <a:rPr lang="fr-FR" i="1" baseline="0" dirty="0" smtClean="0"/>
              <a:t>for-of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looping over an </a:t>
            </a:r>
            <a:r>
              <a:rPr lang="fr-FR" baseline="0" dirty="0" err="1" smtClean="0"/>
              <a:t>iterable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especially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arrays</a:t>
            </a:r>
            <a:r>
              <a:rPr lang="fr-FR" baseline="0" dirty="0" smtClean="0"/>
              <a:t>. At last,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replace the </a:t>
            </a:r>
            <a:r>
              <a:rPr lang="fr-FR" baseline="0" dirty="0" err="1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misusage</a:t>
            </a:r>
            <a:r>
              <a:rPr lang="fr-FR" baseline="0" dirty="0" smtClean="0"/>
              <a:t> of </a:t>
            </a:r>
            <a:r>
              <a:rPr lang="fr-FR" i="1" baseline="0" dirty="0" err="1" smtClean="0"/>
              <a:t>for-in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iterate</a:t>
            </a:r>
            <a:r>
              <a:rPr lang="fr-FR" baseline="0" dirty="0" smtClean="0"/>
              <a:t> over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of an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</a:t>
            </a:r>
            <a:r>
              <a:rPr lang="fr-FR" baseline="0" dirty="0" smtClean="0"/>
              <a:t>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</a:t>
            </a:r>
            <a:r>
              <a:rPr lang="fr-FR" baseline="0" dirty="0" err="1" smtClean="0"/>
              <a:t>brings</a:t>
            </a:r>
            <a:r>
              <a:rPr lang="fr-FR" baseline="0" dirty="0" smtClean="0"/>
              <a:t> us string interpolation: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possible to </a:t>
            </a:r>
            <a:r>
              <a:rPr lang="fr-FR" baseline="0" dirty="0" err="1" smtClean="0"/>
              <a:t>embed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expression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baskslash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delimited</a:t>
            </a:r>
            <a:r>
              <a:rPr lang="fr-FR" baseline="0" dirty="0" smtClean="0"/>
              <a:t> string.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Theses</a:t>
            </a:r>
            <a:r>
              <a:rPr lang="fr-FR" baseline="0" dirty="0" smtClean="0"/>
              <a:t> expression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inserted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the ${} </a:t>
            </a:r>
            <a:r>
              <a:rPr lang="fr-FR" baseline="0" dirty="0" err="1" smtClean="0"/>
              <a:t>placeholders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cite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i="1" baseline="0" dirty="0" err="1" smtClean="0"/>
              <a:t>Object.assign</a:t>
            </a:r>
            <a:r>
              <a:rPr lang="fr-FR" i="1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handy</a:t>
            </a:r>
            <a:r>
              <a:rPr lang="fr-FR" baseline="0" dirty="0" smtClean="0"/>
              <a:t> to affect (</a:t>
            </a:r>
            <a:r>
              <a:rPr lang="fr-FR" baseline="0" dirty="0" err="1" smtClean="0"/>
              <a:t>swallow</a:t>
            </a:r>
            <a:r>
              <a:rPr lang="fr-FR" baseline="0" dirty="0" smtClean="0"/>
              <a:t> copy)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one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i="1" baseline="0" dirty="0" err="1" smtClean="0"/>
              <a:t>Array.fill</a:t>
            </a:r>
            <a:r>
              <a:rPr lang="fr-FR" i="1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us to </a:t>
            </a:r>
            <a:r>
              <a:rPr lang="fr-FR" baseline="0" dirty="0" err="1" smtClean="0"/>
              <a:t>initialize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i="1" baseline="0" dirty="0" err="1" smtClean="0"/>
              <a:t>Array.find</a:t>
            </a:r>
            <a:r>
              <a:rPr lang="fr-FR" i="1" baseline="0" dirty="0" smtClean="0"/>
              <a:t>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</a:t>
            </a:r>
            <a:r>
              <a:rPr lang="fr-FR" baseline="0" dirty="0" smtClean="0"/>
              <a:t> and stops on the first </a:t>
            </a:r>
            <a:r>
              <a:rPr lang="fr-FR" baseline="0" dirty="0" err="1" smtClean="0"/>
              <a:t>thruthy</a:t>
            </a:r>
            <a:r>
              <a:rPr lang="fr-FR" baseline="0" dirty="0" smtClean="0"/>
              <a:t> return value.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</a:t>
            </a:r>
            <a:r>
              <a:rPr lang="fr-FR" baseline="0" dirty="0" smtClean="0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20’ passées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Io.js </a:t>
            </a:r>
            <a:r>
              <a:rPr lang="fr-FR" baseline="0" dirty="0" err="1" smtClean="0"/>
              <a:t>activates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lates</a:t>
            </a:r>
            <a:r>
              <a:rPr lang="fr-FR" baseline="0" dirty="0" smtClean="0"/>
              <a:t> ES6 </a:t>
            </a:r>
            <a:r>
              <a:rPr lang="fr-FR" baseline="0" dirty="0" err="1" smtClean="0"/>
              <a:t>functionalitis</a:t>
            </a:r>
            <a:r>
              <a:rPr lang="fr-FR" baseline="0" dirty="0" smtClean="0"/>
              <a:t>, but all the modules have </a:t>
            </a:r>
            <a:r>
              <a:rPr lang="fr-FR" baseline="0" dirty="0" err="1" smtClean="0"/>
              <a:t>yet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syntax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 chrome </a:t>
            </a:r>
            <a:r>
              <a:rPr lang="fr-FR" baseline="0" dirty="0" err="1" smtClean="0"/>
              <a:t>developement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ES6 and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transformed</a:t>
            </a:r>
            <a:r>
              <a:rPr lang="fr-FR" baseline="0" dirty="0" smtClean="0"/>
              <a:t> in real time in ES5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3’ </a:t>
            </a:r>
            <a:r>
              <a:rPr lang="fr-FR" baseline="0" dirty="0" smtClean="0"/>
              <a:t>Damien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collegues</a:t>
            </a:r>
            <a:r>
              <a:rPr lang="fr-FR" baseline="0" dirty="0" smtClean="0"/>
              <a:t> and I have been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ES6 for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year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a of 4 to 6 </a:t>
            </a:r>
            <a:r>
              <a:rPr lang="fr-FR" baseline="0" dirty="0" err="1" smtClean="0"/>
              <a:t>persons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working</a:t>
            </a:r>
            <a:r>
              <a:rPr lang="fr-FR" baseline="0" dirty="0" smtClean="0"/>
              <a:t> on a </a:t>
            </a:r>
            <a:r>
              <a:rPr lang="fr-FR" baseline="0" dirty="0" err="1" smtClean="0"/>
              <a:t>rich</a:t>
            </a:r>
            <a:r>
              <a:rPr lang="fr-FR" baseline="0" dirty="0" smtClean="0"/>
              <a:t> client and an REST API server, all in JavaScript.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modules and classes, the code structure </a:t>
            </a:r>
            <a:r>
              <a:rPr lang="fr-FR" baseline="0" dirty="0" err="1" smtClean="0"/>
              <a:t>reflect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pretty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planned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conception phases.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Especially thanks to arrow function we encounter very few tricky situations, where the code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out of control, a common situation in JS </a:t>
            </a:r>
            <a:r>
              <a:rPr lang="en-US" baseline="0" dirty="0" err="1" smtClean="0"/>
              <a:t>developement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ES6 feels also more familiar to OOP programmers.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 last, "old-fashion" JS </a:t>
            </a:r>
            <a:r>
              <a:rPr lang="en-US" baseline="0" dirty="0" err="1" smtClean="0"/>
              <a:t>developpers</a:t>
            </a:r>
            <a:r>
              <a:rPr lang="en-US" baseline="0" dirty="0" smtClean="0"/>
              <a:t> like me had a wonderful time with all these new features, and we think our productivity was really improved.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bad</a:t>
            </a:r>
            <a:r>
              <a:rPr lang="fr-FR" baseline="0" dirty="0" smtClean="0"/>
              <a:t> news are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 building </a:t>
            </a:r>
            <a:r>
              <a:rPr lang="fr-FR" baseline="0" dirty="0" err="1" smtClean="0"/>
              <a:t>chain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gulp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tends to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workstations</a:t>
            </a:r>
            <a:endParaRPr lang="fr-FR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Promises usage, </a:t>
            </a:r>
            <a:r>
              <a:rPr lang="fr-FR" baseline="0" dirty="0" err="1" smtClean="0"/>
              <a:t>sometimes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difficult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chained</a:t>
            </a:r>
            <a:endParaRPr lang="fr-FR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Traceur compiler updates,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tend to </a:t>
            </a:r>
            <a:r>
              <a:rPr lang="fr-FR" baseline="0" dirty="0" err="1" smtClean="0"/>
              <a:t>brake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building </a:t>
            </a:r>
            <a:r>
              <a:rPr lang="fr-FR" baseline="0" dirty="0" err="1" smtClean="0"/>
              <a:t>chain</a:t>
            </a:r>
            <a:endParaRPr lang="fr-FR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fortunately</a:t>
            </a:r>
            <a:r>
              <a:rPr lang="fr-FR" baseline="0" dirty="0" smtClean="0"/>
              <a:t>, all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aren’t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itself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confident in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quick </a:t>
            </a:r>
            <a:r>
              <a:rPr lang="fr-FR" baseline="0" dirty="0" err="1" smtClean="0"/>
              <a:t>resolving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r>
              <a:rPr lang="fr-FR" smtClean="0"/>
              <a:t>’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  <a:r>
              <a:rPr lang="fr-FR" baseline="0" dirty="0" smtClean="0"/>
              <a:t> Léo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First contact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baseline="0" dirty="0" smtClean="0"/>
              <a:t> as « a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web pages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! »</a:t>
            </a:r>
            <a:endParaRPr lang="fr-FR" dirty="0" smtClean="0"/>
          </a:p>
          <a:p>
            <a:r>
              <a:rPr lang="fr-FR" dirty="0" smtClean="0"/>
              <a:t>The prototype-</a:t>
            </a:r>
            <a:r>
              <a:rPr lang="fr-FR" dirty="0" err="1" smtClean="0"/>
              <a:t>oriented</a:t>
            </a:r>
            <a:r>
              <a:rPr lang="fr-FR" dirty="0" smtClean="0"/>
              <a:t> nature of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ofter</a:t>
            </a:r>
            <a:r>
              <a:rPr lang="fr-FR" dirty="0" smtClean="0"/>
              <a:t> </a:t>
            </a:r>
            <a:r>
              <a:rPr lang="fr-FR" dirty="0" err="1" smtClean="0"/>
              <a:t>roughly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objected-oriented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in reality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leads to the </a:t>
            </a:r>
            <a:r>
              <a:rPr lang="fr-FR" baseline="0" dirty="0" err="1" smtClean="0"/>
              <a:t>general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dislike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language</a:t>
            </a:r>
            <a:r>
              <a:rPr lang="fr-FR" baseline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3’ Damien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Depuis 2009,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balaie les idées reçues sur JavaScript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nouveau un langage coté serveur (A l’origine, Netscape l’utilisait déjà coté serveur http://en.wikipedia.org/wiki/JavaScript#Server-side_JavaScript)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Utilisé par des entreprises pour des application de production critique (</a:t>
            </a:r>
            <a:r>
              <a:rPr lang="fr-FR" baseline="0" dirty="0" err="1" smtClean="0"/>
              <a:t>Walmart</a:t>
            </a:r>
            <a:r>
              <a:rPr lang="fr-FR" baseline="0" dirty="0" smtClean="0"/>
              <a:t>, eBay, </a:t>
            </a:r>
            <a:r>
              <a:rPr lang="fr-FR" baseline="0" dirty="0" err="1" smtClean="0"/>
              <a:t>Paypal</a:t>
            </a:r>
            <a:r>
              <a:rPr lang="fr-FR" baseline="0" dirty="0" smtClean="0"/>
              <a:t>, LinkedIn…)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Adopté par une très vaste communauté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promesse du Full-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(même langage coté client et serveur) pour des équipes de développement polyvalentes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travaux de l’organisme de standardisation </a:t>
            </a:r>
            <a:r>
              <a:rPr lang="fr-FR" baseline="0" dirty="0" err="1" smtClean="0"/>
              <a:t>Ecma</a:t>
            </a:r>
            <a:r>
              <a:rPr lang="fr-FR" baseline="0" dirty="0" smtClean="0"/>
              <a:t> ouvrent de nouveaux horizons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Plusieurs paradigmes (impératif, fonctionnel, orienté-objet)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enrichissement significatif des librairies de bases (notamment les collections)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Des fonctionnalités modernes enfin intégrées au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 passées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contain</a:t>
            </a:r>
            <a:r>
              <a:rPr lang="fr-FR" baseline="0" dirty="0" smtClean="0"/>
              <a:t> a class: task.js and another-task.js</a:t>
            </a:r>
            <a:endParaRPr lang="fr-FR" i="0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With</a:t>
            </a:r>
            <a:r>
              <a:rPr lang="fr-FR" baseline="0" dirty="0" smtClean="0"/>
              <a:t> ES5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, how do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use in one file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file ?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…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Okay</a:t>
            </a:r>
            <a:r>
              <a:rPr lang="fr-FR" baseline="0" dirty="0" smtClean="0"/>
              <a:t> of course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 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scripts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in the global scope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&lt;script&gt; </a:t>
            </a:r>
            <a:r>
              <a:rPr lang="fr-FR" baseline="0" dirty="0" err="1" smtClean="0"/>
              <a:t>markup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loads</a:t>
            </a:r>
            <a:r>
              <a:rPr lang="fr-FR" baseline="0" dirty="0" smtClean="0"/>
              <a:t> in the global scope and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have scope collision </a:t>
            </a:r>
            <a:r>
              <a:rPr lang="fr-FR" baseline="0" dirty="0" err="1" smtClean="0"/>
              <a:t>problems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scripts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</a:t>
            </a:r>
            <a:r>
              <a:rPr lang="fr-FR" baseline="0" dirty="0" smtClean="0"/>
              <a:t>, of course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Use a module loader,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non-standard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</a:t>
            </a:r>
            <a:r>
              <a:rPr lang="fr-FR" baseline="0" dirty="0" err="1" smtClean="0"/>
              <a:t>solve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issue by </a:t>
            </a:r>
            <a:r>
              <a:rPr lang="fr-FR" baseline="0" dirty="0" err="1" smtClean="0"/>
              <a:t>bringing</a:t>
            </a:r>
            <a:r>
              <a:rPr lang="fr-FR" baseline="0" dirty="0" smtClean="0"/>
              <a:t> out a module loader system. It </a:t>
            </a:r>
            <a:r>
              <a:rPr lang="fr-FR" baseline="0" dirty="0" err="1" smtClean="0"/>
              <a:t>adds</a:t>
            </a:r>
            <a:r>
              <a:rPr lang="fr-FR" baseline="0" dirty="0" smtClean="0"/>
              <a:t> 5 keywords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export/default on the export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and import/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/as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import </a:t>
            </a:r>
            <a:r>
              <a:rPr lang="fr-FR" baseline="0" dirty="0" err="1" smtClean="0"/>
              <a:t>side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note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Paths</a:t>
            </a:r>
            <a:r>
              <a:rPr lang="fr-FR" baseline="0" dirty="0" smtClean="0"/>
              <a:t> are relatives 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Imported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as the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symbol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unless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explicitly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Multiple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of multiple types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(classes,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variables, etc.)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 module serves as a block : all the variables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are NOT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cannot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importing</a:t>
            </a:r>
            <a:r>
              <a:rPr lang="fr-FR" baseline="0" dirty="0" smtClean="0"/>
              <a:t> component,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de-facto </a:t>
            </a:r>
            <a:r>
              <a:rPr lang="fr-FR" baseline="0" dirty="0" err="1" smtClean="0"/>
              <a:t>private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possibilities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module loader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import the default export, the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Task</a:t>
            </a:r>
            <a:r>
              <a:rPr lang="fr-FR" dirty="0" smtClean="0"/>
              <a:t> class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The new </a:t>
            </a:r>
            <a:r>
              <a:rPr lang="fr-FR" baseline="0" dirty="0" err="1" smtClean="0"/>
              <a:t>syntax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declaration</a:t>
            </a:r>
            <a:r>
              <a:rPr lang="fr-FR" baseline="0" dirty="0" smtClean="0"/>
              <a:t> of a </a:t>
            </a:r>
            <a:r>
              <a:rPr lang="fr-FR" baseline="0" dirty="0" err="1" smtClean="0"/>
              <a:t>contructor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methode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 » keyword)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Getters/</a:t>
            </a:r>
            <a:r>
              <a:rPr lang="fr-FR" baseline="0" dirty="0" err="1" smtClean="0"/>
              <a:t>setterscan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read-only</a:t>
            </a:r>
            <a:r>
              <a:rPr lang="fr-FR" baseline="0" dirty="0" smtClean="0"/>
              <a:t>/</a:t>
            </a:r>
            <a:r>
              <a:rPr lang="fr-FR" baseline="0" dirty="0" err="1" smtClean="0"/>
              <a:t>write-only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myTask.duration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r>
              <a:rPr lang="fr-FR" baseline="0" dirty="0" smtClean="0"/>
              <a:t>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named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 »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« 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 » </a:t>
            </a:r>
            <a:r>
              <a:rPr lang="fr-FR" i="1" baseline="0" dirty="0" err="1" smtClean="0"/>
              <a:t>cannot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be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used</a:t>
            </a:r>
            <a:r>
              <a:rPr lang="fr-FR" i="1" baseline="0" dirty="0" smtClean="0"/>
              <a:t> in </a:t>
            </a:r>
            <a:r>
              <a:rPr lang="fr-FR" i="1" baseline="0" dirty="0" err="1" smtClean="0"/>
              <a:t>static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methods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All of 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syntax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actually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only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syntactic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sugar</a:t>
            </a:r>
            <a:r>
              <a:rPr lang="fr-FR" i="1" baseline="0" dirty="0" smtClean="0"/>
              <a:t> over the </a:t>
            </a:r>
            <a:r>
              <a:rPr lang="fr-FR" i="1" baseline="0" dirty="0" err="1" smtClean="0"/>
              <a:t>old</a:t>
            </a:r>
            <a:r>
              <a:rPr lang="fr-FR" i="1" baseline="0" dirty="0" smtClean="0"/>
              <a:t> « </a:t>
            </a:r>
            <a:r>
              <a:rPr lang="fr-FR" i="1" baseline="0" dirty="0" err="1" smtClean="0"/>
              <a:t>function</a:t>
            </a:r>
            <a:r>
              <a:rPr lang="fr-FR" i="1" baseline="0" dirty="0" smtClean="0"/>
              <a:t> » </a:t>
            </a:r>
            <a:r>
              <a:rPr lang="fr-FR" i="1" baseline="0" dirty="0" err="1" smtClean="0"/>
              <a:t>way</a:t>
            </a:r>
            <a:r>
              <a:rPr lang="fr-FR" i="1" baseline="0" dirty="0" smtClean="0"/>
              <a:t> of </a:t>
            </a:r>
            <a:r>
              <a:rPr lang="fr-FR" i="1" baseline="0" dirty="0" err="1" smtClean="0"/>
              <a:t>declaring</a:t>
            </a:r>
            <a:r>
              <a:rPr lang="fr-FR" i="1" baseline="0" dirty="0" smtClean="0"/>
              <a:t> classes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You </a:t>
            </a:r>
            <a:r>
              <a:rPr lang="fr-FR" i="1" baseline="0" dirty="0" err="1" smtClean="0"/>
              <a:t>can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still</a:t>
            </a:r>
            <a:r>
              <a:rPr lang="fr-FR" i="1" baseline="0" dirty="0" smtClean="0"/>
              <a:t> use the </a:t>
            </a:r>
            <a:r>
              <a:rPr lang="fr-FR" i="1" baseline="0" dirty="0" err="1" smtClean="0"/>
              <a:t>old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way</a:t>
            </a:r>
            <a:r>
              <a:rPr lang="fr-FR" i="1" baseline="0" dirty="0" smtClean="0"/>
              <a:t> of </a:t>
            </a:r>
            <a:r>
              <a:rPr lang="fr-FR" i="1" baseline="0" dirty="0" err="1" smtClean="0"/>
              <a:t>creating</a:t>
            </a:r>
            <a:r>
              <a:rPr lang="fr-FR" i="1" baseline="0" dirty="0" smtClean="0"/>
              <a:t> classes, but </a:t>
            </a:r>
            <a:r>
              <a:rPr lang="fr-FR" i="1" baseline="0" dirty="0" err="1" smtClean="0"/>
              <a:t>using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 new keywords </a:t>
            </a:r>
            <a:r>
              <a:rPr lang="fr-FR" i="1" baseline="0" dirty="0" err="1" smtClean="0"/>
              <a:t>facilitates</a:t>
            </a:r>
            <a:r>
              <a:rPr lang="fr-FR" i="1" baseline="0" dirty="0" smtClean="0"/>
              <a:t> the </a:t>
            </a:r>
            <a:r>
              <a:rPr lang="fr-FR" i="1" baseline="0" dirty="0" err="1" smtClean="0"/>
              <a:t>process</a:t>
            </a:r>
            <a:r>
              <a:rPr lang="fr-FR" i="1" baseline="0" dirty="0" smtClean="0"/>
              <a:t>, and </a:t>
            </a:r>
            <a:r>
              <a:rPr lang="fr-FR" i="1" baseline="0" dirty="0" err="1" smtClean="0"/>
              <a:t>allows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he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internal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implementation</a:t>
            </a:r>
            <a:r>
              <a:rPr lang="fr-FR" i="1" baseline="0" dirty="0" smtClean="0"/>
              <a:t> to </a:t>
            </a:r>
            <a:r>
              <a:rPr lang="fr-FR" i="1" baseline="0" dirty="0" err="1" smtClean="0"/>
              <a:t>cahnge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later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This new class </a:t>
            </a:r>
            <a:r>
              <a:rPr lang="fr-FR" baseline="0" dirty="0" err="1" smtClean="0"/>
              <a:t>AnotherTask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extends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inherit</a:t>
            </a:r>
            <a:r>
              <a:rPr lang="fr-FR" baseline="0" dirty="0" smtClean="0"/>
              <a:t> one class. Concepts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 multiple </a:t>
            </a:r>
            <a:r>
              <a:rPr lang="fr-FR" baseline="0" dirty="0" err="1" smtClean="0"/>
              <a:t>inheritance</a:t>
            </a:r>
            <a:r>
              <a:rPr lang="fr-FR" baseline="0" dirty="0" smtClean="0"/>
              <a:t>, interfaces or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 are not </a:t>
            </a:r>
            <a:r>
              <a:rPr lang="fr-FR" baseline="0" dirty="0" err="1" smtClean="0"/>
              <a:t>yet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workgroup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new concepts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VMs</a:t>
            </a:r>
            <a:r>
              <a:rPr lang="fr-FR" baseline="0" dirty="0" smtClean="0"/>
              <a:t> have time to </a:t>
            </a:r>
            <a:r>
              <a:rPr lang="fr-FR" baseline="0" dirty="0" err="1" smtClean="0"/>
              <a:t>evolve</a:t>
            </a:r>
            <a:r>
              <a:rPr lang="fr-FR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(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https://mail.mozilla.org/pipermail/es-discuss/2013-June/031608.html )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still</a:t>
            </a:r>
            <a:r>
              <a:rPr lang="fr-FR" baseline="0" dirty="0" smtClean="0"/>
              <a:t> possible to mix prototypes « by hand »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javascript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In a </a:t>
            </a:r>
            <a:r>
              <a:rPr lang="fr-FR" baseline="0" dirty="0" err="1" smtClean="0"/>
              <a:t>classical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point to the super class </a:t>
            </a:r>
            <a:r>
              <a:rPr lang="fr-FR" baseline="0" dirty="0" err="1" smtClean="0"/>
              <a:t>withe</a:t>
            </a:r>
            <a:r>
              <a:rPr lang="fr-FR" baseline="0" dirty="0" smtClean="0"/>
              <a:t> the « super » keyword. It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extend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(and of course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override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by not </a:t>
            </a:r>
            <a:r>
              <a:rPr lang="fr-FR" baseline="0" dirty="0" err="1" smtClean="0"/>
              <a:t>calling</a:t>
            </a:r>
            <a:r>
              <a:rPr lang="fr-FR" baseline="0" dirty="0" smtClean="0"/>
              <a:t> the super class)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r>
              <a:rPr lang="fr-FR" baseline="0" dirty="0" smtClean="0"/>
              <a:t>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In the 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use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the super </a:t>
            </a:r>
            <a:r>
              <a:rPr lang="fr-FR" baseline="0" dirty="0" err="1" smtClean="0"/>
              <a:t>class’s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In ES5, a local </a:t>
            </a:r>
            <a:r>
              <a:rPr lang="fr-FR" baseline="0" dirty="0" err="1" smtClean="0"/>
              <a:t>variable’s</a:t>
            </a:r>
            <a:r>
              <a:rPr lang="fr-FR" baseline="0" dirty="0" smtClean="0"/>
              <a:t> scope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If in the code </a:t>
            </a:r>
            <a:r>
              <a:rPr lang="fr-FR" baseline="0" dirty="0" err="1" smtClean="0"/>
              <a:t>itself</a:t>
            </a:r>
            <a:r>
              <a:rPr lang="fr-FR" baseline="0" dirty="0" smtClean="0"/>
              <a:t> the variable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, the JS </a:t>
            </a:r>
            <a:r>
              <a:rPr lang="fr-FR" baseline="0" dirty="0" err="1" smtClean="0"/>
              <a:t>interpreter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pre-declare</a:t>
            </a:r>
            <a:r>
              <a:rPr lang="fr-FR" baseline="0" dirty="0" smtClean="0"/>
              <a:t> » the variable at the top of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undefined</a:t>
            </a:r>
            <a:r>
              <a:rPr lang="fr-FR" baseline="0" dirty="0" smtClean="0"/>
              <a:t> » value.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hoisting</a:t>
            </a:r>
            <a:r>
              <a:rPr lang="fr-FR" baseline="0" dirty="0" smtClean="0"/>
              <a:t> »  (http://blog.wax-o.com/2014/09/comment-le-hoisting-fonctionne-en-javascript-et-pourquoi/). That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lead to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bizarre and </a:t>
            </a:r>
            <a:r>
              <a:rPr lang="fr-FR" baseline="0" dirty="0" err="1" smtClean="0"/>
              <a:t>head-scratching</a:t>
            </a:r>
            <a:r>
              <a:rPr lang="fr-FR" baseline="0" dirty="0" smtClean="0"/>
              <a:t> bugs.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With</a:t>
            </a:r>
            <a:r>
              <a:rPr lang="fr-FR" baseline="0" dirty="0" smtClean="0"/>
              <a:t> « let », the scope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limited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block (if block,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block, etc.),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 in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Beware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masking</a:t>
            </a:r>
            <a:r>
              <a:rPr lang="fr-FR" baseline="0" dirty="0" smtClean="0"/>
              <a:t> a variable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block-</a:t>
            </a:r>
            <a:r>
              <a:rPr lang="fr-FR" baseline="0" dirty="0" err="1" smtClean="0"/>
              <a:t>scoped</a:t>
            </a:r>
            <a:r>
              <a:rPr lang="fr-FR" baseline="0" dirty="0" smtClean="0"/>
              <a:t> variable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Constants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point to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ensure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’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re-affecting</a:t>
            </a:r>
            <a:r>
              <a:rPr lang="fr-FR" baseline="0" dirty="0" smtClean="0"/>
              <a:t> the constant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prohibited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0" y="260648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25000">
                <a:schemeClr val="tx1">
                  <a:alpha val="80000"/>
                </a:schemeClr>
              </a:gs>
              <a:gs pos="0">
                <a:schemeClr val="tx1"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BE200"/>
              </a:solidFill>
              <a:latin typeface="Yanone Kaffeesatz" panose="02000000000000000000" pitchFamily="2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Grumpy wizards make toxic brew for the evil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Ragots &amp; préjugés 101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0DB4F"/>
          </a:solidFill>
          <a:latin typeface="Yanone Kaffeesatz" panose="02000000000000000000" pitchFamily="2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Change </a:t>
            </a:r>
            <a:r>
              <a:rPr lang="fr-FR" dirty="0" err="1" smtClean="0"/>
              <a:t>mind</a:t>
            </a:r>
            <a:r>
              <a:rPr lang="fr-FR" dirty="0" smtClean="0"/>
              <a:t> about JavaScript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Arrow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The </a:t>
            </a:r>
            <a:r>
              <a:rPr lang="fr-FR" sz="1800" dirty="0" err="1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800" dirty="0" smtClean="0">
                <a:solidFill>
                  <a:srgbClr val="24909D"/>
                </a:solidFill>
                <a:latin typeface="Consolas"/>
              </a:rPr>
              <a:t> </a:t>
            </a:r>
            <a:r>
              <a:rPr lang="fr-FR" sz="2000" dirty="0" smtClean="0"/>
              <a:t>scope </a:t>
            </a:r>
            <a:r>
              <a:rPr lang="fr-FR" sz="2000" dirty="0" err="1" smtClean="0"/>
              <a:t>stays</a:t>
            </a:r>
            <a:r>
              <a:rPr lang="fr-FR" sz="2000" dirty="0" smtClean="0"/>
              <a:t> the </a:t>
            </a:r>
            <a:r>
              <a:rPr lang="fr-FR" sz="2000" dirty="0" err="1" smtClean="0"/>
              <a:t>same</a:t>
            </a:r>
            <a:r>
              <a:rPr lang="fr-FR" sz="2000" dirty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shorter</a:t>
            </a:r>
            <a:r>
              <a:rPr lang="fr-FR" sz="2000" dirty="0" smtClean="0"/>
              <a:t> </a:t>
            </a:r>
            <a:r>
              <a:rPr lang="fr-FR" sz="2000" dirty="0" err="1" smtClean="0"/>
              <a:t>syntax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</a:t>
            </a:r>
            <a:r>
              <a:rPr lang="fr-FR" sz="2000" dirty="0" err="1" smtClean="0"/>
              <a:t>parameter</a:t>
            </a:r>
            <a:r>
              <a:rPr lang="fr-FR" sz="2000" dirty="0" smtClean="0"/>
              <a:t> 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r>
              <a:rPr lang="fr-FR" sz="2000" dirty="0" err="1" smtClean="0"/>
              <a:t>parenthesis</a:t>
            </a:r>
            <a:r>
              <a:rPr lang="fr-FR" sz="2000" dirty="0" smtClean="0"/>
              <a:t> are </a:t>
            </a:r>
            <a:r>
              <a:rPr lang="fr-FR" sz="2000" dirty="0" err="1" smtClean="0"/>
              <a:t>optional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expression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r>
              <a:rPr lang="fr-FR" sz="2000" dirty="0" err="1" smtClean="0"/>
              <a:t>curly</a:t>
            </a:r>
            <a:r>
              <a:rPr lang="fr-FR" sz="2000" dirty="0" smtClean="0"/>
              <a:t> </a:t>
            </a:r>
            <a:r>
              <a:rPr lang="fr-FR" sz="2000" dirty="0" err="1" smtClean="0"/>
              <a:t>brackets</a:t>
            </a:r>
            <a:r>
              <a:rPr lang="fr-FR" sz="2000" dirty="0" smtClean="0"/>
              <a:t> and </a:t>
            </a:r>
            <a:r>
              <a:rPr lang="fr-FR" sz="18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2000" dirty="0" smtClean="0"/>
              <a:t> are </a:t>
            </a:r>
            <a:r>
              <a:rPr lang="fr-FR" sz="2000" dirty="0" err="1" smtClean="0"/>
              <a:t>implicit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347864" y="2852936"/>
            <a:ext cx="4751404" cy="4895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275856" y="3342480"/>
            <a:ext cx="1508822" cy="44712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139952" y="4653136"/>
            <a:ext cx="3528392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275856" y="4941168"/>
            <a:ext cx="1872208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05077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4724896" y="4357209"/>
            <a:ext cx="4176464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add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(a,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b)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add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(1, 2)</a:t>
            </a:r>
          </a:p>
          <a:p>
            <a:r>
              <a:rPr lang="fr-FR" i="1" dirty="0">
                <a:solidFill>
                  <a:srgbClr val="999999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 //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add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(1, 2, 3, 4)</a:t>
            </a:r>
            <a:br>
              <a:rPr lang="fr-FR" i="1" dirty="0" smtClean="0">
                <a:solidFill>
                  <a:srgbClr val="999999"/>
                </a:solidFill>
                <a:latin typeface="Consolas"/>
              </a:rPr>
            </a:br>
            <a:r>
              <a:rPr lang="fr-FR" i="1" dirty="0" smtClean="0">
                <a:solidFill>
                  <a:srgbClr val="999999"/>
                </a:solidFill>
                <a:latin typeface="Consolas"/>
              </a:rPr>
              <a:t/>
            </a:r>
            <a:br>
              <a:rPr lang="fr-FR" i="1" dirty="0" smtClean="0">
                <a:solidFill>
                  <a:srgbClr val="999999"/>
                </a:solidFill>
                <a:latin typeface="Consolas"/>
              </a:rPr>
            </a:br>
            <a:endParaRPr lang="fr-FR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16016" y="2875684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exec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opts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={},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exec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(t) &gt;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task’s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 value ?</a:t>
            </a:r>
            <a:endParaRPr lang="fr-FR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Pimp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have default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Only</a:t>
            </a:r>
            <a:r>
              <a:rPr lang="fr-FR" sz="2400" dirty="0" smtClean="0"/>
              <a:t> relevant for last </a:t>
            </a:r>
            <a:r>
              <a:rPr lang="fr-FR" sz="2400" dirty="0" err="1" smtClean="0"/>
              <a:t>parameters</a:t>
            </a:r>
            <a:endParaRPr lang="fr-FR" sz="2400" dirty="0" smtClean="0"/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Group "</a:t>
            </a:r>
            <a:r>
              <a:rPr lang="fr-FR" sz="2400" dirty="0" err="1" smtClean="0"/>
              <a:t>remaining</a:t>
            </a:r>
            <a:r>
              <a:rPr lang="fr-FR" sz="2400" dirty="0" smtClean="0"/>
              <a:t>"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rest</a:t>
            </a:r>
            <a:r>
              <a:rPr lang="fr-FR" sz="2400" dirty="0" smtClean="0"/>
              <a:t> </a:t>
            </a:r>
            <a:r>
              <a:rPr lang="fr-FR" sz="2400" dirty="0" err="1" smtClean="0"/>
              <a:t>operator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are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in an </a:t>
            </a:r>
            <a:r>
              <a:rPr lang="fr-FR" sz="2400" dirty="0" err="1" smtClean="0"/>
              <a:t>array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D0D0D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options = 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debug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true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...</a:t>
            </a:r>
            <a:endParaRPr lang="fr-FR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01970" y="1957568"/>
            <a:ext cx="990110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815916" y="4221088"/>
            <a:ext cx="2988332" cy="3600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76056" y="5286012"/>
            <a:ext cx="3600400" cy="553998"/>
          </a:xfrm>
          <a:prstGeom prst="rect">
            <a:avLst/>
          </a:prstGeom>
          <a:solidFill>
            <a:srgbClr val="000000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a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b.reduce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br>
              <a:rPr lang="fr-FR" dirty="0">
                <a:solidFill>
                  <a:srgbClr val="D0D0D0"/>
                </a:solidFill>
                <a:latin typeface="Consolas"/>
              </a:rPr>
            </a:br>
            <a:r>
              <a:rPr lang="fr-FR" dirty="0">
                <a:solidFill>
                  <a:srgbClr val="D0D0D0"/>
                </a:solidFill>
                <a:latin typeface="Consolas"/>
              </a:rPr>
              <a:t>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sum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e)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sum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e);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824917" y="5445224"/>
            <a:ext cx="2547283" cy="481057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18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4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716016" y="5066256"/>
            <a:ext cx="4176464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 err="1" smtClean="0">
                <a:solidFill>
                  <a:srgbClr val="24909D"/>
                </a:solidFill>
              </a:rPr>
              <a:t>Object</a:t>
            </a:r>
            <a:r>
              <a:rPr lang="fr-FR" dirty="0" err="1" smtClean="0"/>
              <a:t>.defineProperty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D0D0D0"/>
                </a:solidFill>
              </a:rPr>
              <a:t>measure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ED9D13"/>
                </a:solidFill>
              </a:rPr>
              <a:t>'duration'</a:t>
            </a:r>
            <a:r>
              <a:rPr lang="fr-FR" dirty="0" smtClean="0"/>
              <a:t>, {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function</a:t>
            </a:r>
            <a:r>
              <a:rPr lang="fr-FR" dirty="0" smtClean="0"/>
              <a:t>() {</a:t>
            </a:r>
            <a:r>
              <a:rPr lang="fr-FR" i="1" dirty="0">
                <a:solidFill>
                  <a:srgbClr val="999999"/>
                </a:solidFill>
              </a:rPr>
              <a:t>/*...*/</a:t>
            </a:r>
            <a:r>
              <a:rPr lang="fr-FR" dirty="0" smtClean="0"/>
              <a:t>},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err="1" smtClean="0"/>
              <a:t>enumerable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true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});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measure</a:t>
            </a:r>
            <a:r>
              <a:rPr lang="fr-FR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</a:t>
            </a:r>
            <a:r>
              <a:rPr lang="fr-FR" sz="2400" dirty="0" err="1" smtClean="0"/>
              <a:t>literal</a:t>
            </a:r>
            <a:r>
              <a:rPr lang="fr-FR" sz="2400" dirty="0" smtClean="0"/>
              <a:t> </a:t>
            </a:r>
            <a:r>
              <a:rPr lang="fr-FR" sz="2400" dirty="0" err="1" smtClean="0"/>
              <a:t>object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Property</a:t>
            </a:r>
            <a:r>
              <a:rPr lang="fr-FR" sz="2400" dirty="0" smtClean="0"/>
              <a:t> </a:t>
            </a:r>
            <a:r>
              <a:rPr lang="fr-FR" sz="2400" dirty="0" err="1" smtClean="0"/>
              <a:t>shorthand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Reuse</a:t>
            </a:r>
            <a:r>
              <a:rPr lang="fr-FR" sz="2000" dirty="0" smtClean="0"/>
              <a:t> a variable </a:t>
            </a:r>
            <a:r>
              <a:rPr lang="fr-FR" sz="2000" dirty="0" err="1" smtClean="0"/>
              <a:t>with</a:t>
            </a:r>
            <a:r>
              <a:rPr lang="fr-FR" sz="2000" dirty="0" smtClean="0"/>
              <a:t>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 in scope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Computed</a:t>
            </a:r>
            <a:r>
              <a:rPr lang="fr-FR" sz="2400" dirty="0" smtClean="0"/>
              <a:t> </a:t>
            </a:r>
            <a:r>
              <a:rPr lang="fr-FR" sz="2400" dirty="0" err="1" smtClean="0"/>
              <a:t>property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Name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the </a:t>
            </a:r>
            <a:r>
              <a:rPr lang="fr-FR" sz="2000" dirty="0" err="1" smtClean="0"/>
              <a:t>result</a:t>
            </a:r>
            <a:r>
              <a:rPr lang="fr-FR" sz="2000" dirty="0" smtClean="0"/>
              <a:t> of </a:t>
            </a:r>
            <a:r>
              <a:rPr lang="fr-FR" sz="2000" dirty="0" err="1" smtClean="0"/>
              <a:t>this</a:t>
            </a:r>
            <a:r>
              <a:rPr lang="fr-FR" sz="2000" dirty="0" smtClean="0"/>
              <a:t> expression</a:t>
            </a:r>
            <a:br>
              <a:rPr lang="fr-FR" sz="2000" dirty="0" smtClean="0"/>
            </a:b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shorthand</a:t>
            </a: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bg2"/>
                </a:solidFill>
              </a:rPr>
              <a:t>Getter (and setters)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354209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 = </a:t>
            </a:r>
            <a:r>
              <a:rPr lang="fr-FR" dirty="0" err="1" smtClean="0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let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state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measure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 - 3000,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end,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[state]: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true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 {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/*...*/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},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duration() {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this.end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–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this.start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 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995936" y="1700808"/>
            <a:ext cx="2160240" cy="158417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599396" y="3068960"/>
            <a:ext cx="1476660" cy="101663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509882" y="3861048"/>
            <a:ext cx="1566174" cy="241255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08104" y="2609845"/>
            <a:ext cx="1584176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end,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743908" y="2674378"/>
            <a:ext cx="1188132" cy="7396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115700" y="3145869"/>
            <a:ext cx="2448272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function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() {}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3624424" y="3454400"/>
            <a:ext cx="1451632" cy="20360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16016" y="5085184"/>
            <a:ext cx="4176464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 err="1" smtClean="0">
                <a:solidFill>
                  <a:srgbClr val="D0D0D0"/>
                </a:solidFill>
              </a:rPr>
              <a:t>measure</a:t>
            </a:r>
            <a:r>
              <a:rPr lang="fr-FR" dirty="0" smtClean="0">
                <a:solidFill>
                  <a:srgbClr val="D0D0D0"/>
                </a:solidFill>
              </a:rPr>
              <a:t>[state] = </a:t>
            </a:r>
            <a:r>
              <a:rPr lang="fr-FR" dirty="0" err="1" smtClean="0">
                <a:solidFill>
                  <a:srgbClr val="6AB825"/>
                </a:solidFill>
              </a:rPr>
              <a:t>true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59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4" grpId="0" animBg="1"/>
      <p:bldP spid="12" grpId="0" animBg="1"/>
      <p:bldP spid="12" grpId="1" animBg="1"/>
      <p:bldP spid="16" grpId="0" animBg="1"/>
      <p:bldP spid="1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Destructuring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4212468" cy="5397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Destructuring</a:t>
            </a:r>
            <a:r>
              <a:rPr lang="fr-FR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Incoming</a:t>
            </a:r>
            <a:r>
              <a:rPr lang="fr-FR" sz="2000" dirty="0" smtClean="0"/>
              <a:t> </a:t>
            </a:r>
            <a:r>
              <a:rPr lang="fr-FR" sz="2000" dirty="0" err="1" smtClean="0"/>
              <a:t>parameter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exploded</a:t>
            </a:r>
            <a:r>
              <a:rPr lang="fr-FR" sz="2000" dirty="0" smtClean="0"/>
              <a:t> and </a:t>
            </a:r>
            <a:r>
              <a:rPr lang="fr-FR" sz="2000" dirty="0" err="1" smtClean="0"/>
              <a:t>aliased</a:t>
            </a:r>
            <a:r>
              <a:rPr lang="fr-FR" sz="2000" dirty="0" smtClean="0"/>
              <a:t> </a:t>
            </a:r>
            <a:r>
              <a:rPr lang="fr-FR" sz="2000" dirty="0" err="1" smtClean="0"/>
              <a:t>into</a:t>
            </a:r>
            <a:r>
              <a:rPr lang="fr-FR" sz="2000" dirty="0" smtClean="0"/>
              <a:t>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Can </a:t>
            </a:r>
            <a:r>
              <a:rPr lang="fr-FR" sz="2000" dirty="0" err="1" smtClean="0"/>
              <a:t>explode</a:t>
            </a:r>
            <a:r>
              <a:rPr lang="fr-FR" sz="2000" dirty="0" smtClean="0"/>
              <a:t> </a:t>
            </a:r>
            <a:r>
              <a:rPr lang="fr-FR" sz="2000" dirty="0" err="1" smtClean="0"/>
              <a:t>arrays</a:t>
            </a:r>
            <a:r>
              <a:rPr lang="fr-FR" sz="2000" dirty="0" smtClean="0"/>
              <a:t> and </a:t>
            </a:r>
            <a:r>
              <a:rPr lang="fr-FR" sz="2000" dirty="0" err="1" smtClean="0"/>
              <a:t>objects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Works on </a:t>
            </a:r>
            <a:r>
              <a:rPr lang="fr-FR" sz="2000" dirty="0" err="1" smtClean="0"/>
              <a:t>parameters</a:t>
            </a:r>
            <a:r>
              <a:rPr lang="fr-FR" sz="2000" dirty="0" smtClean="0"/>
              <a:t> and assignation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"Spread" </a:t>
            </a:r>
            <a:r>
              <a:rPr lang="fr-FR" sz="2400" dirty="0" err="1" smtClean="0"/>
              <a:t>operator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/>
              <a:t>Turn</a:t>
            </a:r>
            <a:r>
              <a:rPr lang="fr-FR" sz="2000" dirty="0"/>
              <a:t> </a:t>
            </a:r>
            <a:r>
              <a:rPr lang="fr-FR" sz="2000" dirty="0" err="1"/>
              <a:t>array</a:t>
            </a:r>
            <a:r>
              <a:rPr lang="fr-FR" sz="2000" dirty="0"/>
              <a:t> to </a:t>
            </a:r>
            <a:r>
              <a:rPr lang="fr-FR" sz="2000" dirty="0" smtClean="0"/>
              <a:t>multiple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Only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invoking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</a:t>
            </a:r>
            <a:endParaRPr lang="fr-FR" sz="24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448222" y="1484784"/>
            <a:ext cx="4428492" cy="354209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measures =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[{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max: 10,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min: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-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number: 4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}];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average 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[{min, max, number: length}]) {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(max – min)/length;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endParaRPr lang="en-US" i="1" dirty="0">
              <a:solidFill>
                <a:srgbClr val="999999"/>
              </a:solidFill>
              <a:latin typeface="Consolas"/>
            </a:endParaRPr>
          </a:p>
          <a:p>
            <a:r>
              <a:rPr lang="en-US" i="1" dirty="0">
                <a:solidFill>
                  <a:srgbClr val="999999"/>
                </a:solidFill>
                <a:latin typeface="Consolas"/>
              </a:rPr>
              <a:t>// average(data) === </a:t>
            </a:r>
            <a:r>
              <a:rPr lang="en-US" i="1" dirty="0" smtClean="0">
                <a:solidFill>
                  <a:srgbClr val="999999"/>
                </a:solidFill>
                <a:latin typeface="Consolas"/>
              </a:rPr>
              <a:t>3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3279175"/>
            <a:ext cx="4254776" cy="16619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average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data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</a:t>
            </a:r>
            <a:br>
              <a:rPr lang="fr-FR" dirty="0" smtClean="0">
                <a:solidFill>
                  <a:srgbClr val="FF0000"/>
                </a:solidFill>
                <a:latin typeface="Consolas"/>
              </a:rPr>
            </a:br>
            <a:r>
              <a:rPr lang="fr-FR" dirty="0" smtClean="0">
                <a:solidFill>
                  <a:srgbClr val="FF0000"/>
                </a:solidFill>
                <a:latin typeface="Consolas"/>
              </a:rPr>
              <a:t>  var max = data[0].max;</a:t>
            </a:r>
          </a:p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  var min = data[0].min;</a:t>
            </a:r>
          </a:p>
          <a:p>
            <a:r>
              <a:rPr lang="fr-FR" dirty="0">
                <a:solidFill>
                  <a:srgbClr val="FF000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var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lenth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= data[0].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number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;</a:t>
            </a:r>
            <a:br>
              <a:rPr lang="fr-FR" dirty="0" smtClean="0">
                <a:solidFill>
                  <a:srgbClr val="FF0000"/>
                </a:solidFill>
                <a:latin typeface="Consolas"/>
              </a:rPr>
            </a:br>
            <a:r>
              <a:rPr lang="fr-FR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(max –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min)/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1700808"/>
            <a:ext cx="2448272" cy="180020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463988" y="5260214"/>
            <a:ext cx="4428492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data = [1, 2, 3, 4];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i="1" dirty="0">
                <a:solidFill>
                  <a:srgbClr val="999999"/>
                </a:solidFill>
                <a:latin typeface="Consolas"/>
              </a:rPr>
              <a:t>// function add(a, b, c, d)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add(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data) === 10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72000" y="6221546"/>
            <a:ext cx="360040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add.apply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 data)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419872" y="4725144"/>
            <a:ext cx="1944216" cy="163490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1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on the cake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572000" y="3310384"/>
            <a:ext cx="4320480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>
                <a:solidFill>
                  <a:srgbClr val="6AB825"/>
                </a:solidFill>
              </a:rPr>
              <a:t>let</a:t>
            </a:r>
            <a:r>
              <a:rPr lang="fr-FR" dirty="0" smtClean="0"/>
              <a:t> </a:t>
            </a:r>
            <a:r>
              <a:rPr lang="fr-FR" dirty="0" err="1"/>
              <a:t>opts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>
                <a:solidFill>
                  <a:srgbClr val="24909D"/>
                </a:solidFill>
              </a:rPr>
              <a:t>Object</a:t>
            </a:r>
            <a:r>
              <a:rPr lang="fr-FR" dirty="0" err="1" smtClean="0"/>
              <a:t>.assign</a:t>
            </a:r>
            <a:r>
              <a:rPr lang="fr-FR" dirty="0" smtClean="0"/>
              <a:t>({}, </a:t>
            </a:r>
            <a:br>
              <a:rPr lang="fr-FR" dirty="0" smtClean="0"/>
            </a:br>
            <a:r>
              <a:rPr lang="fr-FR" dirty="0" smtClean="0"/>
              <a:t> {</a:t>
            </a:r>
            <a:r>
              <a:rPr lang="fr-FR" dirty="0" err="1" smtClean="0"/>
              <a:t>debug</a:t>
            </a:r>
            <a:r>
              <a:rPr lang="fr-FR" dirty="0" smtClean="0"/>
              <a:t>: </a:t>
            </a:r>
            <a:r>
              <a:rPr lang="fr-FR" dirty="0" err="1">
                <a:solidFill>
                  <a:srgbClr val="6AB825"/>
                </a:solidFill>
              </a:rPr>
              <a:t>true</a:t>
            </a:r>
            <a:r>
              <a:rPr lang="fr-FR" dirty="0"/>
              <a:t>}, {timeout: 5e3</a:t>
            </a:r>
            <a:r>
              <a:rPr lang="fr-FR" dirty="0" smtClean="0"/>
              <a:t>});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solidFill>
                  <a:srgbClr val="6AB825"/>
                </a:solidFill>
              </a:rPr>
              <a:t>let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6AB825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24909D"/>
                </a:solidFill>
              </a:rPr>
              <a:t>Array</a:t>
            </a:r>
            <a:r>
              <a:rPr lang="fr-FR" dirty="0" smtClean="0"/>
              <a:t>(10).</a:t>
            </a:r>
            <a:r>
              <a:rPr lang="fr-FR" dirty="0" err="1" smtClean="0"/>
              <a:t>fill</a:t>
            </a:r>
            <a:r>
              <a:rPr lang="fr-FR" dirty="0" smtClean="0"/>
              <a:t>(0);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big.find</a:t>
            </a:r>
            <a:r>
              <a:rPr lang="fr-FR" dirty="0" smtClean="0"/>
              <a:t>(x </a:t>
            </a:r>
            <a:r>
              <a:rPr lang="fr-FR" dirty="0" smtClean="0">
                <a:solidFill>
                  <a:srgbClr val="C00000"/>
                </a:solidFill>
              </a:rPr>
              <a:t>=&gt;</a:t>
            </a:r>
            <a:r>
              <a:rPr lang="fr-FR" dirty="0" smtClean="0"/>
              <a:t> x !== 0) === </a:t>
            </a:r>
            <a:r>
              <a:rPr lang="fr-FR" dirty="0" err="1">
                <a:solidFill>
                  <a:srgbClr val="6AB825"/>
                </a:solidFill>
              </a:rPr>
              <a:t>null</a:t>
            </a:r>
            <a:r>
              <a:rPr lang="fr-FR" dirty="0" smtClean="0"/>
              <a:t>;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Looping on </a:t>
            </a:r>
            <a:r>
              <a:rPr lang="fr-FR" sz="2400" dirty="0" err="1" smtClean="0"/>
              <a:t>iterable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Array</a:t>
            </a:r>
            <a:r>
              <a:rPr lang="fr-FR" sz="2000" dirty="0" smtClean="0"/>
              <a:t>, Set, </a:t>
            </a:r>
            <a:r>
              <a:rPr lang="fr-FR" sz="2000" dirty="0" err="1" smtClean="0"/>
              <a:t>Map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No index variable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String interpolation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Any</a:t>
            </a:r>
            <a:r>
              <a:rPr lang="fr-FR" sz="2000" dirty="0" smtClean="0"/>
              <a:t> expression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Blank</a:t>
            </a:r>
            <a:r>
              <a:rPr lang="fr-FR" sz="2000" dirty="0" err="1" smtClean="0"/>
              <a:t>s</a:t>
            </a:r>
            <a:r>
              <a:rPr lang="fr-FR" sz="2000" dirty="0" smtClean="0"/>
              <a:t> are </a:t>
            </a:r>
            <a:r>
              <a:rPr lang="fr-FR" sz="2000" dirty="0" err="1" smtClean="0"/>
              <a:t>meaningful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Enhanced</a:t>
            </a:r>
            <a:r>
              <a:rPr lang="fr-FR" sz="2400" dirty="0" smtClean="0"/>
              <a:t> </a:t>
            </a:r>
            <a:r>
              <a:rPr lang="fr-FR" sz="2400" dirty="0" err="1" smtClean="0"/>
              <a:t>built</a:t>
            </a:r>
            <a:r>
              <a:rPr lang="fr-FR" sz="2400" dirty="0" smtClean="0"/>
              <a:t>-in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Object: </a:t>
            </a:r>
            <a:r>
              <a:rPr lang="fr-FR" sz="2000" dirty="0" err="1" smtClean="0"/>
              <a:t>assign</a:t>
            </a:r>
            <a:r>
              <a:rPr lang="fr-FR" sz="2000" dirty="0" smtClean="0"/>
              <a:t>, </a:t>
            </a:r>
            <a:r>
              <a:rPr lang="fr-FR" sz="2000" dirty="0" err="1" smtClean="0"/>
              <a:t>is</a:t>
            </a:r>
            <a:r>
              <a:rPr lang="fr-FR" sz="2000" dirty="0" smtClean="0"/>
              <a:t>,  </a:t>
            </a:r>
            <a:r>
              <a:rPr lang="fr-FR" sz="2000" dirty="0" err="1" smtClean="0"/>
              <a:t>setPrototypeOf</a:t>
            </a:r>
            <a:r>
              <a:rPr lang="fr-FR" sz="2000" dirty="0" smtClean="0"/>
              <a:t>…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Array</a:t>
            </a:r>
            <a:r>
              <a:rPr lang="fr-FR" sz="2000" dirty="0" smtClean="0"/>
              <a:t>: </a:t>
            </a:r>
            <a:r>
              <a:rPr lang="fr-FR" sz="2000" dirty="0" err="1" smtClean="0"/>
              <a:t>from</a:t>
            </a:r>
            <a:r>
              <a:rPr lang="fr-FR" sz="2000" dirty="0" smtClean="0"/>
              <a:t>, of, entries, values, keys, </a:t>
            </a:r>
            <a:r>
              <a:rPr lang="fr-FR" sz="2000" dirty="0" err="1" smtClean="0"/>
              <a:t>fill</a:t>
            </a:r>
            <a:r>
              <a:rPr lang="fr-FR" sz="2000" dirty="0" smtClean="0"/>
              <a:t>, </a:t>
            </a:r>
            <a:r>
              <a:rPr lang="fr-FR" sz="2000" dirty="0" err="1" smtClean="0"/>
              <a:t>find</a:t>
            </a:r>
            <a:r>
              <a:rPr lang="fr-FR" sz="2000" dirty="0" smtClean="0"/>
              <a:t>, </a:t>
            </a:r>
            <a:r>
              <a:rPr lang="fr-FR" sz="2000" dirty="0" err="1" smtClean="0"/>
              <a:t>findIndex</a:t>
            </a:r>
            <a:r>
              <a:rPr lang="fr-FR" sz="2000" dirty="0" smtClean="0"/>
              <a:t>…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72000" y="1484784"/>
            <a:ext cx="4320480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for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[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'Léo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'Damien'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console.log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</a:t>
            </a:r>
            <a:br>
              <a:rPr lang="fr-FR" dirty="0">
                <a:solidFill>
                  <a:srgbClr val="ED9D13"/>
                </a:solidFill>
                <a:latin typeface="Consolas"/>
              </a:rPr>
            </a:br>
            <a:r>
              <a:rPr lang="fr-FR" dirty="0">
                <a:solidFill>
                  <a:srgbClr val="ED9D13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thanks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you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599396" y="2367030"/>
            <a:ext cx="2835040" cy="79208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347864" y="3717032"/>
            <a:ext cx="2736304" cy="130661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846184" y="5167100"/>
            <a:ext cx="1301880" cy="62030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599396" y="1700808"/>
            <a:ext cx="2835040" cy="3698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846184" y="4581128"/>
            <a:ext cx="3822160" cy="11719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40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many</a:t>
            </a:r>
            <a:r>
              <a:rPr lang="fr-FR" dirty="0" smtClean="0"/>
              <a:t> more not </a:t>
            </a:r>
            <a:r>
              <a:rPr lang="fr-FR" dirty="0" err="1" smtClean="0"/>
              <a:t>covered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Collections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Set, </a:t>
            </a:r>
            <a:r>
              <a:rPr lang="fr-FR" sz="2400" dirty="0" err="1" smtClean="0"/>
              <a:t>Map</a:t>
            </a:r>
            <a:r>
              <a:rPr lang="fr-FR" sz="2400" dirty="0" smtClean="0"/>
              <a:t>, </a:t>
            </a:r>
            <a:r>
              <a:rPr lang="fr-FR" sz="2400" dirty="0" err="1" smtClean="0"/>
              <a:t>WeakMap</a:t>
            </a:r>
            <a:r>
              <a:rPr lang="fr-FR" sz="2400" dirty="0" smtClean="0"/>
              <a:t>, </a:t>
            </a:r>
            <a:r>
              <a:rPr lang="fr-FR" sz="2400" dirty="0" err="1" smtClean="0"/>
              <a:t>WeakSet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Generators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err="1" smtClean="0"/>
              <a:t>Lazy</a:t>
            </a:r>
            <a:r>
              <a:rPr lang="fr-FR" sz="2400" dirty="0" smtClean="0"/>
              <a:t> </a:t>
            </a:r>
            <a:r>
              <a:rPr lang="fr-FR" sz="2400" dirty="0" err="1" smtClean="0"/>
              <a:t>loading</a:t>
            </a:r>
            <a:r>
              <a:rPr lang="fr-FR" sz="2400" dirty="0" smtClean="0"/>
              <a:t>, </a:t>
            </a:r>
            <a:r>
              <a:rPr lang="fr-FR" sz="2400" dirty="0" err="1" smtClean="0"/>
              <a:t>asynchronous</a:t>
            </a:r>
            <a:r>
              <a:rPr lang="fr-FR" sz="2400" dirty="0" smtClean="0"/>
              <a:t> </a:t>
            </a:r>
            <a:r>
              <a:rPr lang="fr-FR" sz="2400" dirty="0" err="1" smtClean="0"/>
              <a:t>behavior</a:t>
            </a:r>
            <a:r>
              <a:rPr lang="fr-FR" sz="2400" dirty="0" smtClean="0"/>
              <a:t>…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Proxies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Aspect </a:t>
            </a:r>
            <a:r>
              <a:rPr lang="fr-FR" sz="2400" dirty="0" err="1" smtClean="0"/>
              <a:t>Oriented</a:t>
            </a:r>
            <a:r>
              <a:rPr lang="fr-FR" sz="2400" dirty="0" smtClean="0"/>
              <a:t> </a:t>
            </a:r>
            <a:r>
              <a:rPr lang="fr-FR" sz="2400" dirty="0" err="1" smtClean="0"/>
              <a:t>Programming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Promises, </a:t>
            </a:r>
            <a:r>
              <a:rPr lang="fr-FR" sz="2800" dirty="0" err="1" smtClean="0"/>
              <a:t>Symbols</a:t>
            </a:r>
            <a:r>
              <a:rPr lang="fr-FR" sz="2800" dirty="0" smtClean="0"/>
              <a:t>, </a:t>
            </a:r>
            <a:r>
              <a:rPr lang="fr-FR" sz="2800" dirty="0" err="1" smtClean="0"/>
              <a:t>b</a:t>
            </a:r>
            <a:r>
              <a:rPr lang="fr-FR" sz="2800" dirty="0" err="1" smtClean="0"/>
              <a:t>inary</a:t>
            </a:r>
            <a:r>
              <a:rPr lang="fr-FR" sz="2800" dirty="0" smtClean="0"/>
              <a:t> &amp; octal </a:t>
            </a:r>
            <a:r>
              <a:rPr lang="fr-FR" sz="2800" dirty="0" err="1" smtClean="0"/>
              <a:t>literals</a:t>
            </a:r>
            <a:r>
              <a:rPr lang="fr-FR" sz="2800" dirty="0" smtClean="0"/>
              <a:t>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6255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conclude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out </a:t>
            </a:r>
            <a:r>
              <a:rPr lang="fr-FR" dirty="0" err="1" smtClean="0"/>
              <a:t>already</a:t>
            </a:r>
            <a:r>
              <a:rPr lang="fr-FR" dirty="0" smtClean="0"/>
              <a:t>… </a:t>
            </a:r>
            <a:r>
              <a:rPr lang="fr-FR" dirty="0" err="1" smtClean="0"/>
              <a:t>almost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Specification</a:t>
            </a:r>
            <a:r>
              <a:rPr lang="fr-FR" sz="2800" dirty="0" smtClean="0"/>
              <a:t> : </a:t>
            </a:r>
            <a:r>
              <a:rPr lang="fr-FR" sz="2800" dirty="0" smtClean="0">
                <a:solidFill>
                  <a:srgbClr val="4BE200"/>
                </a:solidFill>
              </a:rPr>
              <a:t>ok</a:t>
            </a:r>
            <a:r>
              <a:rPr lang="fr-FR" sz="2800" dirty="0" smtClean="0"/>
              <a:t>,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: </a:t>
            </a:r>
            <a:r>
              <a:rPr lang="fr-FR" sz="2800" dirty="0" err="1" smtClean="0">
                <a:solidFill>
                  <a:srgbClr val="FFC000"/>
                </a:solidFill>
              </a:rPr>
              <a:t>ongoing</a:t>
            </a: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Use a « compiler » ES6 to ES5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lvl="1" indent="0">
              <a:buNone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Use io.js : </a:t>
            </a:r>
            <a:r>
              <a:rPr lang="fr-FR" sz="2800" dirty="0" err="1" smtClean="0"/>
              <a:t>NodeJS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latest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Chrome </a:t>
            </a:r>
            <a:r>
              <a:rPr lang="fr-FR" sz="2800" dirty="0" err="1" smtClean="0"/>
              <a:t>engine</a:t>
            </a:r>
            <a:endParaRPr lang="fr-FR" sz="28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119063" y="2276872"/>
            <a:ext cx="8905875" cy="1094407"/>
            <a:chOff x="119062" y="2619375"/>
            <a:chExt cx="8905875" cy="10944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2619375"/>
              <a:ext cx="8905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5714222" y="3406005"/>
              <a:ext cx="3310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</a:t>
              </a:r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://kangax.github.io/compat-table/es6/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691680" y="3861048"/>
            <a:ext cx="1418850" cy="1099416"/>
            <a:chOff x="1777996" y="4765373"/>
            <a:chExt cx="1726033" cy="133744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4" t="21701" r="18020" b="25387"/>
            <a:stretch/>
          </p:blipFill>
          <p:spPr>
            <a:xfrm>
              <a:off x="1992941" y="4765373"/>
              <a:ext cx="1296145" cy="81609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777996" y="5728404"/>
              <a:ext cx="1726033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http://babeljs.io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932040" y="3799940"/>
            <a:ext cx="3423850" cy="1221633"/>
            <a:chOff x="4752743" y="4618432"/>
            <a:chExt cx="4165120" cy="148611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40" y="4618432"/>
              <a:ext cx="1171527" cy="110997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752743" y="5730140"/>
              <a:ext cx="4165120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https://github.com/google/traceur-compiler</a:t>
              </a:r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5" y="5278400"/>
            <a:ext cx="117435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feedback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Used</a:t>
            </a:r>
            <a:r>
              <a:rPr lang="fr-FR" sz="2800" dirty="0" smtClean="0"/>
              <a:t> </a:t>
            </a:r>
            <a:r>
              <a:rPr lang="fr-FR" sz="2800" dirty="0" err="1" smtClean="0"/>
              <a:t>since</a:t>
            </a:r>
            <a:r>
              <a:rPr lang="fr-FR" sz="2800" dirty="0" smtClean="0"/>
              <a:t> </a:t>
            </a:r>
            <a:r>
              <a:rPr lang="fr-FR" sz="2800" dirty="0" err="1" smtClean="0"/>
              <a:t>January</a:t>
            </a:r>
            <a:r>
              <a:rPr lang="fr-FR" sz="2800" dirty="0" smtClean="0"/>
              <a:t> 2014 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err="1" smtClean="0"/>
              <a:t>Angular</a:t>
            </a:r>
            <a:r>
              <a:rPr lang="fr-FR" sz="2400" dirty="0" smtClean="0"/>
              <a:t> 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API Server in </a:t>
            </a:r>
            <a:r>
              <a:rPr lang="fr-FR" sz="2400" dirty="0" err="1" smtClean="0"/>
              <a:t>NodeJS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pic>
        <p:nvPicPr>
          <p:cNvPr id="1026" name="Picture 2" descr="C:\Utilisateurs\a127380\Desktop\BCData\dv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25" y="1628800"/>
            <a:ext cx="227406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19472" y="3368004"/>
            <a:ext cx="3970177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dirty="0" err="1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  <a:r>
              <a:rPr lang="fr-FR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fr-FR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Code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Fewer</a:t>
            </a:r>
            <a:r>
              <a:rPr lang="fr-FR" sz="2400" dirty="0" smtClean="0"/>
              <a:t> "</a:t>
            </a:r>
            <a:r>
              <a:rPr lang="fr-FR" sz="2400" dirty="0" err="1" smtClean="0"/>
              <a:t>abnormal</a:t>
            </a:r>
            <a:r>
              <a:rPr lang="fr-FR" sz="2400" dirty="0" smtClean="0"/>
              <a:t>" bugs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Easy</a:t>
            </a:r>
            <a:r>
              <a:rPr lang="fr-FR" sz="2400" dirty="0" smtClean="0"/>
              <a:t> for JS </a:t>
            </a:r>
            <a:r>
              <a:rPr lang="fr-FR" sz="2400" dirty="0" err="1" smtClean="0"/>
              <a:t>newbies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Total fun for JS </a:t>
            </a:r>
            <a:r>
              <a:rPr lang="fr-FR" sz="2400" dirty="0" err="1" smtClean="0"/>
              <a:t>oldies</a:t>
            </a:r>
            <a:endParaRPr lang="fr-FR" sz="2400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065713" y="3368004"/>
            <a:ext cx="3538735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dirty="0" err="1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Problems</a:t>
            </a:r>
            <a:endParaRPr lang="fr-FR" sz="4400" dirty="0">
              <a:solidFill>
                <a:srgbClr val="F0DB4F"/>
              </a:solidFill>
              <a:latin typeface="Yanone Kaffeesatz" panose="020000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Building </a:t>
            </a:r>
            <a:r>
              <a:rPr lang="fr-FR" sz="2400" dirty="0" err="1" smtClean="0"/>
              <a:t>chain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Promises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Traceur upgrades</a:t>
            </a:r>
          </a:p>
        </p:txBody>
      </p:sp>
    </p:spTree>
    <p:extLst>
      <p:ext uri="{BB962C8B-B14F-4D97-AF65-F5344CB8AC3E}">
        <p14:creationId xmlns:p14="http://schemas.microsoft.com/office/powerpoint/2010/main" val="245620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r>
              <a:rPr lang="fr-FR" dirty="0" err="1" smtClean="0"/>
              <a:t>let’s</a:t>
            </a:r>
            <a:r>
              <a:rPr lang="fr-FR" dirty="0" smtClean="0"/>
              <a:t> rock </a:t>
            </a:r>
            <a:r>
              <a:rPr lang="fr-FR" dirty="0" err="1" smtClean="0"/>
              <a:t>with</a:t>
            </a:r>
            <a:r>
              <a:rPr lang="fr-FR" dirty="0" smtClean="0"/>
              <a:t> ES6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and…</a:t>
            </a:r>
            <a:endParaRPr lang="fr-FR" dirty="0"/>
          </a:p>
        </p:txBody>
      </p:sp>
      <p:pic>
        <p:nvPicPr>
          <p:cNvPr id="2050" name="Picture 2" descr="C:\Utilisateurs\a127380\Pictures\presentations\Hard rock lives on (Dustin Gaffke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Discovering</a:t>
            </a:r>
            <a:r>
              <a:rPr lang="fr-FR" dirty="0" smtClean="0"/>
              <a:t> JavaScript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err="1" smtClean="0"/>
              <a:t>Interpreted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 smtClean="0"/>
              <a:t>Dynamic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Single-</a:t>
            </a:r>
            <a:r>
              <a:rPr lang="fr-FR" dirty="0" err="1" smtClean="0"/>
              <a:t>threaded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 err="1" smtClean="0"/>
              <a:t>Functions</a:t>
            </a:r>
            <a:r>
              <a:rPr lang="fr-FR" dirty="0" smtClean="0"/>
              <a:t> are first-class </a:t>
            </a:r>
            <a:r>
              <a:rPr lang="fr-FR" dirty="0" err="1" smtClean="0"/>
              <a:t>citizen</a:t>
            </a:r>
            <a:r>
              <a:rPr lang="fr-FR" dirty="0" smtClean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Objet-</a:t>
            </a:r>
            <a:r>
              <a:rPr lang="fr-FR" dirty="0" err="1" smtClean="0"/>
              <a:t>oriented</a:t>
            </a:r>
            <a:r>
              <a:rPr lang="fr-FR" dirty="0" smtClean="0"/>
              <a:t>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70442"/>
            <a:ext cx="864096" cy="8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Photos </a:t>
            </a:r>
            <a:r>
              <a:rPr lang="fr-FR" dirty="0" err="1" smtClean="0"/>
              <a:t>credits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Background "</a:t>
            </a:r>
            <a:r>
              <a:rPr lang="fr-FR" sz="2400" dirty="0" err="1" smtClean="0"/>
              <a:t>speaker’s</a:t>
            </a:r>
            <a:r>
              <a:rPr lang="fr-FR" sz="2400" dirty="0" smtClean="0"/>
              <a:t> </a:t>
            </a:r>
            <a:r>
              <a:rPr lang="fr-FR" sz="2400" dirty="0" err="1" smtClean="0"/>
              <a:t>grid</a:t>
            </a:r>
            <a:r>
              <a:rPr lang="fr-FR" sz="2400" dirty="0" smtClean="0"/>
              <a:t>": </a:t>
            </a:r>
            <a:r>
              <a:rPr lang="fr-FR" sz="2400" dirty="0" smtClean="0"/>
              <a:t>Thomas </a:t>
            </a:r>
            <a:r>
              <a:rPr lang="fr-FR" sz="2400" dirty="0" smtClean="0"/>
              <a:t>Wang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3 </a:t>
            </a:r>
            <a:r>
              <a:rPr lang="fr-FR" sz="2400" dirty="0" smtClean="0"/>
              <a:t>"</a:t>
            </a:r>
            <a:r>
              <a:rPr lang="fr-FR" sz="2400" dirty="0" smtClean="0"/>
              <a:t>code </a:t>
            </a:r>
            <a:r>
              <a:rPr lang="fr-FR" sz="2400" dirty="0" err="1" smtClean="0"/>
              <a:t>review</a:t>
            </a:r>
            <a:r>
              <a:rPr lang="fr-FR" sz="2400" dirty="0" smtClean="0"/>
              <a:t>" : Mickael </a:t>
            </a:r>
            <a:r>
              <a:rPr lang="fr-FR" sz="2400" dirty="0" err="1" smtClean="0"/>
              <a:t>Zuskin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</a:t>
            </a:r>
            <a:r>
              <a:rPr lang="fr-FR" sz="2400" dirty="0" smtClean="0"/>
              <a:t>19  "Hard </a:t>
            </a:r>
            <a:r>
              <a:rPr lang="fr-FR" sz="2400" dirty="0"/>
              <a:t>Rock </a:t>
            </a:r>
            <a:r>
              <a:rPr lang="fr-FR" sz="2400" dirty="0" err="1"/>
              <a:t>lives</a:t>
            </a:r>
            <a:r>
              <a:rPr lang="fr-FR" sz="2400" dirty="0"/>
              <a:t> </a:t>
            </a:r>
            <a:r>
              <a:rPr lang="fr-FR" sz="2400" dirty="0" smtClean="0"/>
              <a:t>on" : Dustin </a:t>
            </a:r>
            <a:r>
              <a:rPr lang="fr-FR" sz="2400" dirty="0" err="1"/>
              <a:t>Gaffke</a:t>
            </a:r>
            <a:r>
              <a:rPr lang="fr-FR" sz="2400" dirty="0"/>
              <a:t>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Logos </a:t>
            </a:r>
            <a:r>
              <a:rPr lang="fr-FR" sz="2400" dirty="0" err="1" smtClean="0"/>
              <a:t>included</a:t>
            </a:r>
            <a:r>
              <a:rPr lang="fr-FR" sz="2400" dirty="0" smtClean="0"/>
              <a:t> are the exclusive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 of </a:t>
            </a:r>
            <a:r>
              <a:rPr lang="fr-FR" sz="2400" dirty="0" err="1" smtClean="0"/>
              <a:t>their</a:t>
            </a:r>
            <a:r>
              <a:rPr lang="fr-FR" sz="2400" dirty="0" smtClean="0"/>
              <a:t> </a:t>
            </a:r>
            <a:r>
              <a:rPr lang="fr-FR" sz="2400" dirty="0" err="1" smtClean="0"/>
              <a:t>owners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1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choses changent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1576" y="1600200"/>
            <a:ext cx="4762872" cy="22608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Coté serveur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Large communauté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Production </a:t>
            </a:r>
            <a:r>
              <a:rPr lang="fr-FR" dirty="0" err="1" smtClean="0"/>
              <a:t>ready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 quête du Full </a:t>
            </a:r>
            <a:r>
              <a:rPr lang="fr-FR" dirty="0" err="1" smtClean="0"/>
              <a:t>stack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langage en évolution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En 2015, </a:t>
            </a:r>
            <a:r>
              <a:rPr lang="fr-FR" dirty="0" err="1" smtClean="0"/>
              <a:t>EcmaScript</a:t>
            </a:r>
            <a:r>
              <a:rPr lang="fr-FR" dirty="0" smtClean="0"/>
              <a:t>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Multi-paradigme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langage expressif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2880320" cy="1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6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main </a:t>
            </a:r>
            <a:r>
              <a:rPr lang="fr-FR" dirty="0" err="1" smtClean="0"/>
              <a:t>novelties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ES5 has no module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i="1" dirty="0" smtClean="0"/>
              <a:t>task.js</a:t>
            </a:r>
            <a:r>
              <a:rPr lang="fr-FR" sz="2800" dirty="0" smtClean="0"/>
              <a:t> file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i="1" dirty="0" smtClean="0"/>
              <a:t>another-task.js</a:t>
            </a:r>
            <a:r>
              <a:rPr lang="fr-FR" sz="2800" dirty="0" smtClean="0"/>
              <a:t> file</a:t>
            </a: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48772" y="3717032"/>
            <a:ext cx="4943708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{Task}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'./task'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endParaRPr lang="fr-FR" i="1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AnotherTask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extends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i="1" dirty="0" smtClean="0">
                <a:solidFill>
                  <a:srgbClr val="999999"/>
                </a:solidFill>
                <a:latin typeface="Consolas"/>
              </a:rPr>
              <a:t>  // ...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48772" y="2204864"/>
            <a:ext cx="4943708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45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of N </a:t>
            </a:r>
            <a:r>
              <a:rPr lang="fr-FR" sz="2800" dirty="0" err="1" smtClean="0"/>
              <a:t>named</a:t>
            </a:r>
            <a:r>
              <a:rPr lang="fr-FR" sz="2800" dirty="0" smtClean="0"/>
              <a:t> </a:t>
            </a:r>
            <a:r>
              <a:rPr lang="fr-FR" sz="2800" dirty="0" err="1" smtClean="0"/>
              <a:t>exported</a:t>
            </a:r>
            <a:r>
              <a:rPr lang="fr-FR" sz="2800" dirty="0" smtClean="0"/>
              <a:t> </a:t>
            </a:r>
            <a:r>
              <a:rPr lang="fr-FR" sz="2800" dirty="0" err="1" smtClean="0"/>
              <a:t>symbols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</a:t>
            </a:r>
            <a:r>
              <a:rPr lang="fr-FR" sz="2800" dirty="0" err="1" smtClean="0"/>
              <a:t>with</a:t>
            </a:r>
            <a:r>
              <a:rPr lang="fr-FR" sz="2800" dirty="0" smtClean="0"/>
              <a:t> an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of default </a:t>
            </a:r>
            <a:r>
              <a:rPr lang="fr-FR" sz="2800" dirty="0" err="1" smtClean="0"/>
              <a:t>symbol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of all the </a:t>
            </a:r>
            <a:r>
              <a:rPr lang="fr-FR" sz="2800" dirty="0" err="1" smtClean="0"/>
              <a:t>exported</a:t>
            </a:r>
            <a:r>
              <a:rPr lang="fr-FR" sz="2800" dirty="0" smtClean="0"/>
              <a:t> </a:t>
            </a:r>
            <a:r>
              <a:rPr lang="fr-FR" sz="2800" dirty="0" err="1" smtClean="0"/>
              <a:t>symbols</a:t>
            </a:r>
            <a:r>
              <a:rPr lang="fr-FR" sz="2800" dirty="0" smtClean="0"/>
              <a:t> in a container variable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676574" y="4437112"/>
            <a:ext cx="3790853" cy="83366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000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sz="2000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55576" y="1628800"/>
            <a:ext cx="7767218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{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AnotherTask,TaskName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 smtClean="0">
                <a:solidFill>
                  <a:srgbClr val="ED9D13"/>
                </a:solidFill>
                <a:latin typeface="Consolas"/>
              </a:rPr>
              <a:t>another-task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3203848" y="2014158"/>
            <a:ext cx="1152128" cy="9107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56248" y="2348880"/>
            <a:ext cx="78370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3356248" y="2636913"/>
            <a:ext cx="1647800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203848" y="2636913"/>
            <a:ext cx="1368152" cy="32403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declaration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a unique </a:t>
            </a:r>
            <a:r>
              <a:rPr lang="fr-FR" sz="2800" dirty="0" err="1" smtClean="0"/>
              <a:t>constructor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methode</a:t>
            </a:r>
            <a:r>
              <a:rPr lang="fr-FR" sz="2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methods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There are no </a:t>
            </a:r>
            <a:r>
              <a:rPr lang="fr-FR" sz="2800" dirty="0" err="1" smtClean="0"/>
              <a:t>attributes</a:t>
            </a:r>
            <a:r>
              <a:rPr lang="fr-FR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dirty="0" err="1" smtClean="0"/>
              <a:t>they’re</a:t>
            </a:r>
            <a:r>
              <a:rPr lang="fr-FR" sz="2400" dirty="0" smtClean="0"/>
              <a:t> </a:t>
            </a:r>
            <a:r>
              <a:rPr lang="fr-FR" sz="2400" dirty="0" err="1" smtClean="0"/>
              <a:t>declared</a:t>
            </a:r>
            <a:r>
              <a:rPr lang="fr-FR" sz="2400" dirty="0" smtClean="0"/>
              <a:t> in the </a:t>
            </a:r>
            <a:r>
              <a:rPr lang="fr-FR" sz="2400" dirty="0" err="1" smtClean="0"/>
              <a:t>constructor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The variables’ scope </a:t>
            </a:r>
            <a:r>
              <a:rPr lang="fr-FR" sz="2800" dirty="0" err="1" smtClean="0"/>
              <a:t>is</a:t>
            </a:r>
            <a:r>
              <a:rPr lang="fr-FR" sz="2800" dirty="0" smtClean="0"/>
              <a:t> public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995936" y="4113076"/>
            <a:ext cx="1008112" cy="1080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148336" y="3429000"/>
            <a:ext cx="855712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491880" y="2636912"/>
            <a:ext cx="1512168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44380" y="1988840"/>
            <a:ext cx="459668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078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Simple </a:t>
            </a:r>
            <a:r>
              <a:rPr lang="fr-FR" sz="2800" dirty="0" err="1" smtClean="0"/>
              <a:t>inheritance</a:t>
            </a:r>
            <a:r>
              <a:rPr lang="fr-FR" sz="2800" dirty="0" smtClean="0"/>
              <a:t> (no multiple </a:t>
            </a:r>
            <a:r>
              <a:rPr lang="fr-FR" sz="2800" dirty="0" err="1" smtClean="0"/>
              <a:t>inheritance</a:t>
            </a:r>
            <a:r>
              <a:rPr lang="fr-FR" sz="2800" dirty="0" smtClean="0"/>
              <a:t>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Call to the super-class </a:t>
            </a:r>
            <a:r>
              <a:rPr lang="fr-FR" sz="2800" dirty="0" err="1" smtClean="0"/>
              <a:t>constructor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"super" keyword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AnotherTask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AnotherTask.display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699792" y="4221088"/>
            <a:ext cx="3384376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843808" y="2960948"/>
            <a:ext cx="1080120" cy="2520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347864" y="1844824"/>
            <a:ext cx="2862064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36440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: block </a:t>
            </a:r>
            <a:r>
              <a:rPr lang="fr-FR" dirty="0" err="1" smtClean="0"/>
              <a:t>scoping</a:t>
            </a:r>
            <a:r>
              <a:rPr lang="fr-FR" dirty="0" smtClean="0"/>
              <a:t> and constants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ES5  variable scope?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Function</a:t>
            </a:r>
            <a:r>
              <a:rPr lang="fr-FR" dirty="0" smtClean="0"/>
              <a:t> :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=== 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'Hi Tom' </a:t>
            </a:r>
          </a:p>
          <a:p>
            <a:pPr marL="457200" lvl="1" indent="0">
              <a:buNone/>
            </a:pP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fr-FR" sz="1800" dirty="0" err="1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NaN</a:t>
            </a: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With</a:t>
            </a:r>
            <a:r>
              <a:rPr lang="fr-FR" sz="2800" dirty="0" smtClean="0"/>
              <a:t> "let", the scope </a:t>
            </a:r>
            <a:r>
              <a:rPr lang="fr-FR" sz="2800" dirty="0" err="1" smtClean="0"/>
              <a:t>is</a:t>
            </a:r>
            <a:r>
              <a:rPr lang="fr-FR" sz="2800" dirty="0" smtClean="0"/>
              <a:t> the block</a:t>
            </a:r>
            <a:endParaRPr lang="fr-FR" sz="2800" dirty="0"/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ES6 </a:t>
            </a:r>
            <a:r>
              <a:rPr lang="fr-FR" sz="2800" dirty="0" err="1" smtClean="0"/>
              <a:t>also</a:t>
            </a:r>
            <a:r>
              <a:rPr lang="fr-FR" sz="2800" dirty="0" smtClean="0"/>
              <a:t> has constants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973150" y="1628800"/>
            <a:ext cx="5197700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99624" y="2557009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54238" y="5814212"/>
            <a:ext cx="3394226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42698" y="3223314"/>
            <a:ext cx="48578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21479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Change Mind About JS">
      <a:dk1>
        <a:sysClr val="windowText" lastClr="000000"/>
      </a:dk1>
      <a:lt1>
        <a:srgbClr val="E6E6E6"/>
      </a:lt1>
      <a:dk2>
        <a:srgbClr val="000000"/>
      </a:dk2>
      <a:lt2>
        <a:srgbClr val="D8D8D8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Change Mind About JS">
      <a:majorFont>
        <a:latin typeface="Yanone Kaffeesatz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Microsoft Office PowerPoint</Application>
  <PresentationFormat>Affichage à l'écran (4:3)</PresentationFormat>
  <Paragraphs>479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Wingdings 3</vt:lpstr>
      <vt:lpstr>Open Sans</vt:lpstr>
      <vt:lpstr>Wingdings</vt:lpstr>
      <vt:lpstr>Yanone Kaffeesatz</vt:lpstr>
      <vt:lpstr>Calibri</vt:lpstr>
      <vt:lpstr>Open Sans Semibold</vt:lpstr>
      <vt:lpstr>Thème Office</vt:lpstr>
      <vt:lpstr>Change mind about JavaScript</vt:lpstr>
      <vt:lpstr>Discovering JavaScript</vt:lpstr>
      <vt:lpstr>Les choses changent</vt:lpstr>
      <vt:lpstr>The main novelties</vt:lpstr>
      <vt:lpstr>Modules</vt:lpstr>
      <vt:lpstr>Modules (2)</vt:lpstr>
      <vt:lpstr>Class declaration</vt:lpstr>
      <vt:lpstr>Inheritance</vt:lpstr>
      <vt:lpstr>Variables : block scoping and constants</vt:lpstr>
      <vt:lpstr>"Arrow function"</vt:lpstr>
      <vt:lpstr>Pimp my parameters !</vt:lpstr>
      <vt:lpstr>Shortest literal objects</vt:lpstr>
      <vt:lpstr>Destructuring matter</vt:lpstr>
      <vt:lpstr>Sugar on the cake</vt:lpstr>
      <vt:lpstr>And many more not covered here…</vt:lpstr>
      <vt:lpstr>To conclude</vt:lpstr>
      <vt:lpstr>It’s out already… almost!</vt:lpstr>
      <vt:lpstr>Project feedback</vt:lpstr>
      <vt:lpstr>…let’s rock with ES6 !</vt:lpstr>
      <vt:lpstr>Photos credits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Feugas Damien</dc:creator>
  <cp:lastModifiedBy>Feugas Damien</cp:lastModifiedBy>
  <cp:revision>221</cp:revision>
  <dcterms:created xsi:type="dcterms:W3CDTF">2015-04-07T13:36:38Z</dcterms:created>
  <dcterms:modified xsi:type="dcterms:W3CDTF">2015-06-01T15:45:02Z</dcterms:modified>
</cp:coreProperties>
</file>