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9.jpg" ContentType="image/pn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95" r:id="rId2"/>
    <p:sldId id="259" r:id="rId3"/>
    <p:sldId id="296" r:id="rId4"/>
    <p:sldId id="266" r:id="rId5"/>
    <p:sldId id="265" r:id="rId6"/>
    <p:sldId id="267" r:id="rId7"/>
    <p:sldId id="269" r:id="rId8"/>
    <p:sldId id="284" r:id="rId9"/>
    <p:sldId id="282" r:id="rId10"/>
    <p:sldId id="292" r:id="rId11"/>
    <p:sldId id="294" r:id="rId12"/>
    <p:sldId id="306" r:id="rId13"/>
    <p:sldId id="297" r:id="rId14"/>
    <p:sldId id="298" r:id="rId15"/>
    <p:sldId id="299" r:id="rId16"/>
    <p:sldId id="300" r:id="rId17"/>
    <p:sldId id="301" r:id="rId18"/>
    <p:sldId id="302" r:id="rId19"/>
    <p:sldId id="287" r:id="rId20"/>
    <p:sldId id="303" r:id="rId21"/>
    <p:sldId id="304" r:id="rId22"/>
    <p:sldId id="305" r:id="rId23"/>
  </p:sldIdLst>
  <p:sldSz cx="9144000" cy="6858000" type="screen4x3"/>
  <p:notesSz cx="6858000" cy="9144000"/>
  <p:embeddedFontLst>
    <p:embeddedFont>
      <p:font typeface="Yanone Kaffeesatz" panose="02000000000000000000" pitchFamily="2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 Semibold" panose="020B0706030804020204" pitchFamily="34" charset="0"/>
      <p:bold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BE200"/>
    <a:srgbClr val="F0DB4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0628" autoAdjust="0"/>
  </p:normalViewPr>
  <p:slideViewPr>
    <p:cSldViewPr>
      <p:cViewPr>
        <p:scale>
          <a:sx n="100" d="100"/>
          <a:sy n="100" d="100"/>
        </p:scale>
        <p:origin x="-19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EB6A-9B30-4C23-BD60-283C97F90CE2}" type="datetimeFigureOut">
              <a:rPr lang="fr-FR" smtClean="0"/>
              <a:t>30/06/2015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2507-552E-4661-8B45-59308064B1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02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Speakers</a:t>
            </a:r>
            <a:r>
              <a:rPr lang="en-US" baseline="0" noProof="0" dirty="0" smtClean="0"/>
              <a:t> presentations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err="1" smtClean="0"/>
              <a:t>Léo</a:t>
            </a:r>
            <a:endParaRPr lang="en-US" baseline="0" noProof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Damien</a:t>
            </a:r>
            <a:endParaRPr lang="en-US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Questions to the audience: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 dirty="0" smtClean="0"/>
              <a:t>How</a:t>
            </a:r>
            <a:r>
              <a:rPr lang="en-US" baseline="0" noProof="0" dirty="0" smtClean="0"/>
              <a:t> many are developers 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 smtClean="0"/>
              <a:t>Occasionally in JavaScript 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noProof="0" dirty="0" smtClean="0"/>
              <a:t>Who knows prototype inheritance 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Arrow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serve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Makes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shorter</a:t>
            </a:r>
            <a:r>
              <a:rPr lang="fr-FR" baseline="0" dirty="0" smtClean="0"/>
              <a:t> and more concise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Maintain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: « 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inside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arrow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as « 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outside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Generators</a:t>
            </a:r>
            <a:r>
              <a:rPr lang="fr-FR" baseline="0" dirty="0" smtClean="0"/>
              <a:t> are a new type of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in ES6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pausable</a:t>
            </a:r>
            <a:r>
              <a:rPr lang="fr-FR" baseline="0" dirty="0" smtClean="0"/>
              <a:t>/</a:t>
            </a:r>
            <a:r>
              <a:rPr lang="fr-FR" baseline="0" smtClean="0"/>
              <a:t>resumable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. 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defined</a:t>
            </a:r>
            <a:r>
              <a:rPr lang="fr-FR" baseline="0" dirty="0" smtClean="0"/>
              <a:t> by the new keyword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*, and uses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new keyword </a:t>
            </a:r>
            <a:r>
              <a:rPr lang="fr-FR" baseline="0" dirty="0" err="1" smtClean="0"/>
              <a:t>yield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The first time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call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return the value « </a:t>
            </a:r>
            <a:r>
              <a:rPr lang="fr-FR" baseline="0" dirty="0" err="1" smtClean="0"/>
              <a:t>yielded</a:t>
            </a:r>
            <a:r>
              <a:rPr lang="fr-FR" baseline="0" dirty="0" smtClean="0"/>
              <a:t> » by the first </a:t>
            </a:r>
            <a:r>
              <a:rPr lang="fr-FR" baseline="0" dirty="0" err="1" smtClean="0"/>
              <a:t>yield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call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execution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start</a:t>
            </a:r>
            <a:r>
              <a:rPr lang="fr-FR" baseline="0" dirty="0" smtClean="0"/>
              <a:t> AFTER the first </a:t>
            </a:r>
            <a:r>
              <a:rPr lang="fr-FR" baseline="0" dirty="0" err="1" smtClean="0"/>
              <a:t>yield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etc.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there’s</a:t>
            </a:r>
            <a:r>
              <a:rPr lang="fr-FR" baseline="0" dirty="0" smtClean="0"/>
              <a:t> no more </a:t>
            </a:r>
            <a:r>
              <a:rPr lang="fr-FR" baseline="0" dirty="0" err="1" smtClean="0"/>
              <a:t>yield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generator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return a « </a:t>
            </a:r>
            <a:r>
              <a:rPr lang="fr-FR" baseline="0" dirty="0" err="1" smtClean="0"/>
              <a:t>done:true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object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Tbn</a:t>
            </a:r>
            <a:r>
              <a:rPr lang="fr-FR" baseline="0" dirty="0" smtClean="0"/>
              <a:t>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basics for </a:t>
            </a:r>
            <a:r>
              <a:rPr lang="fr-FR" baseline="0" dirty="0" err="1" smtClean="0"/>
              <a:t>generators</a:t>
            </a:r>
            <a:r>
              <a:rPr lang="fr-FR" baseline="0" dirty="0" smtClean="0"/>
              <a:t>. It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more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, for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iterators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new notation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yield</a:t>
            </a:r>
            <a:r>
              <a:rPr lang="fr-FR" baseline="0" dirty="0" smtClean="0"/>
              <a:t>*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yield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generator</a:t>
            </a:r>
            <a:r>
              <a:rPr lang="fr-FR" baseline="0" dirty="0" smtClean="0"/>
              <a:t> value </a:t>
            </a:r>
            <a:r>
              <a:rPr lang="fr-FR" baseline="0" dirty="0" err="1" smtClean="0"/>
              <a:t>inside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generator</a:t>
            </a:r>
            <a:r>
              <a:rPr lang="fr-FR" baseline="0" dirty="0" smtClean="0"/>
              <a:t> !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yield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close to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in Python.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noProof="0" dirty="0" smtClean="0"/>
              <a:t>3’ Damien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“Object literals" are the preferred way to create instance of the </a:t>
            </a:r>
            <a:r>
              <a:rPr lang="en-US" i="1" baseline="0" noProof="0" dirty="0" smtClean="0"/>
              <a:t>Object</a:t>
            </a:r>
            <a:r>
              <a:rPr lang="en-US" baseline="0" noProof="0" dirty="0" smtClean="0"/>
              <a:t> built-in class.</a:t>
            </a:r>
            <a:br>
              <a:rPr lang="en-US" baseline="0" noProof="0" dirty="0" smtClean="0"/>
            </a:br>
            <a:r>
              <a:rPr lang="en-US" baseline="0" noProof="0" dirty="0" smtClean="0"/>
              <a:t>You create an object literal every time you’re using a pair of brackets after a assignation.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Property shorthand allow you to reuse a variable already declared in the scope as property of the object.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Computed properties allow you to compute the property name at runtime, as the result of an expression.</a:t>
            </a:r>
          </a:p>
          <a:p>
            <a:pPr marL="0" lvl="0" indent="0">
              <a:buFontTx/>
              <a:buNone/>
            </a:pPr>
            <a:r>
              <a:rPr lang="en-US" baseline="0" noProof="0" dirty="0" smtClean="0"/>
              <a:t>It can be achieved in classical ES5 code with another statement, after the object declaration, which can be hazardous because code can be inserted in between.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Function shorthand are a simple way to avoid the </a:t>
            </a:r>
            <a:r>
              <a:rPr lang="en-US" i="1" baseline="0" noProof="0" dirty="0" smtClean="0"/>
              <a:t>function</a:t>
            </a:r>
            <a:r>
              <a:rPr lang="en-US" baseline="0" noProof="0" dirty="0" smtClean="0"/>
              <a:t> keyword.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Getters and setters are using the brand new </a:t>
            </a:r>
            <a:r>
              <a:rPr lang="en-US" i="1" baseline="0" noProof="0" dirty="0" smtClean="0"/>
              <a:t>get</a:t>
            </a:r>
            <a:r>
              <a:rPr lang="en-US" baseline="0" noProof="0" dirty="0" smtClean="0"/>
              <a:t> and </a:t>
            </a:r>
            <a:r>
              <a:rPr lang="en-US" i="1" baseline="0" noProof="0" dirty="0" smtClean="0"/>
              <a:t>set</a:t>
            </a:r>
            <a:r>
              <a:rPr lang="en-US" baseline="0" noProof="0" dirty="0" smtClean="0"/>
              <a:t> keywords to declare virtual attributes.</a:t>
            </a:r>
          </a:p>
          <a:p>
            <a:pPr marL="0" lvl="0" indent="0">
              <a:buFontTx/>
              <a:buNone/>
            </a:pPr>
            <a:r>
              <a:rPr lang="en-US" baseline="0" noProof="0" dirty="0" smtClean="0"/>
              <a:t>You already can use setters and getters in ES5, but with the ugly </a:t>
            </a:r>
            <a:r>
              <a:rPr lang="en-US" i="1" baseline="0" noProof="0" dirty="0" err="1" smtClean="0"/>
              <a:t>defineProperty</a:t>
            </a:r>
            <a:r>
              <a:rPr lang="en-US" baseline="0" noProof="0" dirty="0" smtClean="0"/>
              <a:t> built-in method.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noProof="0" dirty="0" smtClean="0"/>
              <a:t>3’ Damien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Function’s parameters have been enhanced in ES6.</a:t>
            </a:r>
          </a:p>
          <a:p>
            <a:pPr marL="0" lvl="0" indent="0">
              <a:buFontTx/>
              <a:buNone/>
            </a:pPr>
            <a:r>
              <a:rPr lang="en-US" i="0" baseline="0" noProof="0" dirty="0" smtClean="0"/>
              <a:t>They can now have a default value, that will be used if no value is supplied at function call.</a:t>
            </a:r>
          </a:p>
          <a:p>
            <a:pPr marL="0" lvl="0" indent="0">
              <a:buFontTx/>
              <a:buNone/>
            </a:pPr>
            <a:r>
              <a:rPr lang="en-US" i="0" baseline="0" noProof="0" dirty="0" smtClean="0"/>
              <a:t>Default value can be any literal value: string, </a:t>
            </a:r>
            <a:r>
              <a:rPr lang="en-US" i="0" baseline="0" noProof="0" dirty="0" err="1" smtClean="0"/>
              <a:t>boolean</a:t>
            </a:r>
            <a:r>
              <a:rPr lang="en-US" i="0" baseline="0" noProof="0" dirty="0" smtClean="0"/>
              <a:t>, array literal, object literal and even function.</a:t>
            </a:r>
          </a:p>
          <a:p>
            <a:pPr marL="0" lvl="0" indent="0">
              <a:buFontTx/>
              <a:buNone/>
            </a:pPr>
            <a:endParaRPr lang="en-US" i="0" baseline="0" noProof="0" dirty="0" smtClean="0"/>
          </a:p>
          <a:p>
            <a:pPr marL="0" lvl="0" indent="0">
              <a:buFontTx/>
              <a:buNone/>
            </a:pPr>
            <a:r>
              <a:rPr lang="en-US" i="0" baseline="0" noProof="0" dirty="0" smtClean="0"/>
              <a:t>Be warned that parameters are still handled by their position: if you give a default value to a non-ending parameter, the VM won’t affect it as you could expected on a fully typed language.</a:t>
            </a:r>
          </a:p>
          <a:p>
            <a:pPr marL="0" lvl="0" indent="0">
              <a:buFontTx/>
              <a:buNone/>
            </a:pPr>
            <a:endParaRPr lang="en-US" i="0" baseline="0" noProof="0" dirty="0" smtClean="0"/>
          </a:p>
          <a:p>
            <a:pPr marL="0" lvl="0" indent="0">
              <a:buFontTx/>
              <a:buNone/>
            </a:pPr>
            <a:r>
              <a:rPr lang="en-US" i="0" baseline="0" noProof="0" dirty="0" smtClean="0"/>
              <a:t>Second improvement: rest operator will allow you to get "all undeclared parameters" in an array.</a:t>
            </a:r>
          </a:p>
          <a:p>
            <a:pPr marL="0" lvl="0" indent="0">
              <a:buFontTx/>
              <a:buNone/>
            </a:pPr>
            <a:endParaRPr lang="en-US" i="0" baseline="0" noProof="0" dirty="0" smtClean="0"/>
          </a:p>
          <a:p>
            <a:pPr marL="0" lvl="0" indent="0">
              <a:buFontTx/>
              <a:buNone/>
            </a:pPr>
            <a:r>
              <a:rPr lang="en-US" i="0" baseline="0" noProof="0" dirty="0" smtClean="0"/>
              <a:t>You can provide at runtime more parameters than the ones that were declared. The "arguments" special variable helps you to get them, but its use is pretty tricky.</a:t>
            </a:r>
          </a:p>
          <a:p>
            <a:pPr marL="0" lvl="0" indent="0">
              <a:buFontTx/>
              <a:buNone/>
            </a:pPr>
            <a:r>
              <a:rPr lang="en-US" i="0" baseline="0" noProof="0" dirty="0" smtClean="0"/>
              <a:t>Rest parameter’s </a:t>
            </a:r>
            <a:r>
              <a:rPr lang="en-US" i="0" baseline="0" noProof="0" dirty="0" err="1" smtClean="0"/>
              <a:t>behaviour</a:t>
            </a:r>
            <a:r>
              <a:rPr lang="en-US" i="0" baseline="0" noProof="0" dirty="0" smtClean="0"/>
              <a:t> is </a:t>
            </a:r>
            <a:r>
              <a:rPr lang="en-US" i="0" baseline="0" noProof="0" dirty="0" err="1" smtClean="0"/>
              <a:t>failry</a:t>
            </a:r>
            <a:r>
              <a:rPr lang="en-US" i="0" baseline="0" noProof="0" dirty="0" smtClean="0"/>
              <a:t> the same as "arguments": you have access inside the function body to a named parameter that will be an array containing all extra values undeclared.</a:t>
            </a:r>
            <a:endParaRPr lang="en-US" baseline="0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noProof="0" dirty="0" smtClean="0"/>
              <a:t>2’ Damien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err="1" smtClean="0"/>
              <a:t>Destructuring</a:t>
            </a:r>
            <a:r>
              <a:rPr lang="en-US" baseline="0" noProof="0" dirty="0" smtClean="0"/>
              <a:t> is the act of exploring a given variable to extract its parts.</a:t>
            </a:r>
          </a:p>
          <a:p>
            <a:pPr marL="0" lvl="0" indent="0">
              <a:buFontTx/>
              <a:buNone/>
            </a:pPr>
            <a:r>
              <a:rPr lang="en-US" baseline="0" noProof="0" dirty="0" smtClean="0"/>
              <a:t>In this case, I want the min, max and number properties of the first incoming object.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Extracted variable can also be renamed: for readability or in case of conflict.</a:t>
            </a:r>
          </a:p>
          <a:p>
            <a:pPr marL="0" lvl="0" indent="0">
              <a:buFontTx/>
              <a:buNone/>
            </a:pPr>
            <a:r>
              <a:rPr lang="en-US" baseline="0" noProof="0" dirty="0" err="1" smtClean="0"/>
              <a:t>Destructuring</a:t>
            </a:r>
            <a:r>
              <a:rPr lang="en-US" baseline="0" noProof="0" dirty="0" smtClean="0"/>
              <a:t> is very powerful, but dangerous also: if the function is invoked with an empty array, a runtime </a:t>
            </a:r>
            <a:r>
              <a:rPr lang="en-US" i="1" baseline="0" noProof="0" dirty="0" err="1" smtClean="0"/>
              <a:t>ReferenceError</a:t>
            </a:r>
            <a:r>
              <a:rPr lang="en-US" i="1" baseline="0" noProof="0" dirty="0" smtClean="0"/>
              <a:t> </a:t>
            </a:r>
            <a:r>
              <a:rPr lang="en-US" baseline="0" noProof="0" dirty="0" smtClean="0"/>
              <a:t>will occur.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Spread operator takes an array and convert it in a bunch of function parameters.</a:t>
            </a:r>
          </a:p>
          <a:p>
            <a:pPr marL="0" lvl="0" indent="0">
              <a:buFontTx/>
              <a:buNone/>
            </a:pPr>
            <a:r>
              <a:rPr lang="en-US" baseline="0" noProof="0" dirty="0" smtClean="0"/>
              <a:t>It can only be used when invoking a function, and do the opposite job of the rest operator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noProof="0" dirty="0" smtClean="0"/>
              <a:t>2’ Damien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A bit more of syntactic sugar:</a:t>
            </a:r>
          </a:p>
          <a:p>
            <a:pPr marL="0" lvl="0" indent="0">
              <a:buFontTx/>
              <a:buNone/>
            </a:pPr>
            <a:r>
              <a:rPr lang="en-US" i="1" baseline="0" noProof="0" dirty="0" smtClean="0"/>
              <a:t>for-of </a:t>
            </a:r>
            <a:r>
              <a:rPr lang="en-US" baseline="0" noProof="0" dirty="0" smtClean="0"/>
              <a:t>will allow you looping over an </a:t>
            </a:r>
            <a:r>
              <a:rPr lang="en-US" baseline="0" noProof="0" dirty="0" err="1" smtClean="0"/>
              <a:t>iterable</a:t>
            </a:r>
            <a:r>
              <a:rPr lang="en-US" baseline="0" noProof="0" dirty="0" smtClean="0"/>
              <a:t>, especially on arrays. At last, it will replace the common misusage of </a:t>
            </a:r>
            <a:r>
              <a:rPr lang="en-US" i="1" baseline="0" noProof="0" dirty="0" smtClean="0"/>
              <a:t>for-in</a:t>
            </a:r>
            <a:r>
              <a:rPr lang="en-US" baseline="0" noProof="0" dirty="0" smtClean="0"/>
              <a:t>, which iterate over properties of an object (without any order guarantee).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ES6 brings us string interpolation: it’s possible to embed any expression within a "</a:t>
            </a:r>
            <a:r>
              <a:rPr lang="en-US" baseline="0" noProof="0" dirty="0" err="1" smtClean="0"/>
              <a:t>baskquote</a:t>
            </a:r>
            <a:r>
              <a:rPr lang="en-US" baseline="0" noProof="0" dirty="0" smtClean="0"/>
              <a:t>" delimited string.</a:t>
            </a:r>
          </a:p>
          <a:p>
            <a:pPr marL="0" lvl="0" indent="0">
              <a:buFontTx/>
              <a:buNone/>
            </a:pPr>
            <a:r>
              <a:rPr lang="en-US" baseline="0" noProof="0" dirty="0" smtClean="0"/>
              <a:t>Theses expression will be executed and their result inserted within the ${} placeholders.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We can also cite some new built-in methods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baseline="0" noProof="0" dirty="0" err="1" smtClean="0"/>
              <a:t>Object.assign</a:t>
            </a:r>
            <a:r>
              <a:rPr lang="en-US" i="1" baseline="0" noProof="0" dirty="0" smtClean="0"/>
              <a:t> </a:t>
            </a:r>
            <a:r>
              <a:rPr lang="en-US" baseline="0" noProof="0" dirty="0" smtClean="0"/>
              <a:t>is handy to affect (swallow copy) properties from some object to another one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baseline="0" noProof="0" dirty="0" err="1" smtClean="0"/>
              <a:t>Array.fill</a:t>
            </a:r>
            <a:r>
              <a:rPr lang="en-US" i="1" baseline="0" noProof="0" dirty="0" smtClean="0"/>
              <a:t> </a:t>
            </a:r>
            <a:r>
              <a:rPr lang="en-US" baseline="0" noProof="0" dirty="0" smtClean="0"/>
              <a:t>allows us to initialize an array with the same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baseline="0" noProof="0" dirty="0" err="1" smtClean="0"/>
              <a:t>Array.find</a:t>
            </a:r>
            <a:r>
              <a:rPr lang="en-US" i="1" baseline="0" noProof="0" dirty="0" smtClean="0"/>
              <a:t> </a:t>
            </a:r>
            <a:r>
              <a:rPr lang="en-US" baseline="0" noProof="0" dirty="0" smtClean="0"/>
              <a:t>run a function on each element and stops on the first </a:t>
            </a:r>
            <a:r>
              <a:rPr lang="en-US" baseline="0" noProof="0" dirty="0" err="1" smtClean="0"/>
              <a:t>thruthy</a:t>
            </a:r>
            <a:r>
              <a:rPr lang="en-US" baseline="0" noProof="0" dirty="0" smtClean="0"/>
              <a:t> return value.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 Damien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20’ passées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79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Io.js </a:t>
            </a:r>
            <a:r>
              <a:rPr lang="fr-FR" baseline="0" dirty="0" err="1" smtClean="0"/>
              <a:t>activates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latest</a:t>
            </a:r>
            <a:r>
              <a:rPr lang="fr-FR" baseline="0" dirty="0" smtClean="0"/>
              <a:t> ES6 </a:t>
            </a:r>
            <a:r>
              <a:rPr lang="fr-FR" baseline="0" dirty="0" err="1" smtClean="0"/>
              <a:t>functionalities</a:t>
            </a:r>
            <a:r>
              <a:rPr lang="fr-FR" baseline="0" dirty="0" smtClean="0"/>
              <a:t>, but all the modules have </a:t>
            </a:r>
            <a:r>
              <a:rPr lang="fr-FR" baseline="0" dirty="0" err="1" smtClean="0"/>
              <a:t>yet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syntax</a:t>
            </a:r>
            <a:r>
              <a:rPr lang="fr-FR" baseline="0" dirty="0" smtClean="0"/>
              <a:t>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use chrome </a:t>
            </a:r>
            <a:r>
              <a:rPr lang="fr-FR" baseline="0" dirty="0" err="1" smtClean="0"/>
              <a:t>developement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ES6 and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transformed</a:t>
            </a:r>
            <a:r>
              <a:rPr lang="fr-FR" baseline="0" dirty="0" smtClean="0"/>
              <a:t> in real time in ES5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en-US" baseline="0" noProof="0" dirty="0" smtClean="0"/>
              <a:t>3’ Damien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0" lvl="0" indent="0">
              <a:buFontTx/>
              <a:buNone/>
            </a:pPr>
            <a:r>
              <a:rPr lang="en-US" baseline="0" noProof="0" dirty="0" smtClean="0"/>
              <a:t>My colleagues and I have been using ES6 for more than one year. We are a of 4 to 6 persons working on a rich client and an REST API server, all in JavaScript.</a:t>
            </a:r>
          </a:p>
          <a:p>
            <a:pPr marL="0" lvl="0" indent="0">
              <a:buFontTx/>
              <a:buNone/>
            </a:pPr>
            <a:endParaRPr lang="en-US" baseline="0" noProof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We found that using modules and classes, the code structure reflect pretty well what is planned during conception phases.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Especially thanks to arrow function we encounter very few tricky situations, where the code behavior is out of control, a common situation in JS development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ES6 feels also more familiar to OOP programmers.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At last, "old-fashion" JS developers like me had a wonderful time with all these new features, and we think our productivity was really improved.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baseline="0" noProof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noProof="0" dirty="0" smtClean="0"/>
              <a:t>The bad news are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A building chain (with gulp) that tends to heavy load our workstations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Promises usage, sometimes difficult to understand when combined and chained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The frequent </a:t>
            </a:r>
            <a:r>
              <a:rPr lang="en-US" baseline="0" noProof="0" dirty="0" err="1" smtClean="0"/>
              <a:t>Traceur</a:t>
            </a:r>
            <a:r>
              <a:rPr lang="en-US" baseline="0" noProof="0" dirty="0" smtClean="0"/>
              <a:t> compiler updates, that tend to brake some of our building chain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noProof="0" dirty="0" smtClean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aseline="0" noProof="0" dirty="0" smtClean="0"/>
              <a:t>But fortunately, all these problems aren’t related to the language itself, and we are confident in their quick resolving.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 </a:t>
            </a:r>
            <a:r>
              <a:rPr lang="fr-FR" baseline="0" dirty="0" smtClean="0"/>
              <a:t> Léo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First contact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baseline="0" dirty="0" smtClean="0"/>
              <a:t> as « a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web pages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! »</a:t>
            </a:r>
            <a:endParaRPr lang="fr-FR" dirty="0" smtClean="0"/>
          </a:p>
          <a:p>
            <a:r>
              <a:rPr lang="fr-FR" dirty="0" smtClean="0"/>
              <a:t>The prototype-</a:t>
            </a:r>
            <a:r>
              <a:rPr lang="fr-FR" dirty="0" err="1" smtClean="0"/>
              <a:t>oriented</a:t>
            </a:r>
            <a:r>
              <a:rPr lang="fr-FR" dirty="0" smtClean="0"/>
              <a:t> nature of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ofter</a:t>
            </a:r>
            <a:r>
              <a:rPr lang="fr-FR" dirty="0" smtClean="0"/>
              <a:t> </a:t>
            </a:r>
            <a:r>
              <a:rPr lang="fr-FR" dirty="0" err="1" smtClean="0"/>
              <a:t>roughly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presented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objected-oriented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in reality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often</a:t>
            </a:r>
            <a:r>
              <a:rPr lang="fr-FR" baseline="0" dirty="0" smtClean="0"/>
              <a:t> leads to the </a:t>
            </a:r>
            <a:r>
              <a:rPr lang="fr-FR" baseline="0" dirty="0" err="1" smtClean="0"/>
              <a:t>general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dislike</a:t>
            </a:r>
            <a:r>
              <a:rPr lang="fr-FR" baseline="0" dirty="0" smtClean="0"/>
              <a:t> for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35</a:t>
            </a:r>
            <a:r>
              <a:rPr lang="fr-FR" smtClean="0"/>
              <a:t>’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9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 smtClean="0"/>
              <a:t>3’ Damien</a:t>
            </a:r>
          </a:p>
          <a:p>
            <a:endParaRPr lang="en-US" baseline="0" noProof="0" dirty="0" smtClean="0"/>
          </a:p>
          <a:p>
            <a:r>
              <a:rPr lang="en-US" baseline="0" noProof="0" dirty="0" smtClean="0"/>
              <a:t>Nowadays, JavaScript is an unavoidable tool in the web environment.</a:t>
            </a:r>
          </a:p>
          <a:p>
            <a:r>
              <a:rPr lang="en-US" baseline="0" noProof="0" dirty="0" smtClean="0"/>
              <a:t>Since 2009, </a:t>
            </a:r>
            <a:r>
              <a:rPr lang="en-US" baseline="0" noProof="0" dirty="0" err="1" smtClean="0"/>
              <a:t>NodeJS</a:t>
            </a:r>
            <a:r>
              <a:rPr lang="en-US" baseline="0" noProof="0" dirty="0" smtClean="0"/>
              <a:t> is sweeping minds about JS: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Again used on server side (at the very beginning, Netscape intended JS as a server side tool http://en.wikipedia.org/wiki/JavaScript#Server-side_JavaScript)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Used for critical applications by very serious societies (Walmart, eBay, </a:t>
            </a:r>
            <a:r>
              <a:rPr lang="en-US" baseline="0" noProof="0" dirty="0" err="1" smtClean="0"/>
              <a:t>Paypal</a:t>
            </a:r>
            <a:r>
              <a:rPr lang="en-US" baseline="0" noProof="0" dirty="0" smtClean="0"/>
              <a:t>, LinkedIn…)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Adopted by a large community</a:t>
            </a:r>
          </a:p>
          <a:p>
            <a:pPr marL="0" indent="0">
              <a:buFontTx/>
              <a:buNone/>
            </a:pPr>
            <a:r>
              <a:rPr lang="en-US" baseline="0" noProof="0" dirty="0" smtClean="0"/>
              <a:t>The "Full-stack" promise (using the same language for both server and client side) for more versatile teams</a:t>
            </a:r>
          </a:p>
          <a:p>
            <a:pPr marL="0" indent="0">
              <a:buFontTx/>
              <a:buNone/>
            </a:pPr>
            <a:endParaRPr lang="en-US" baseline="0" noProof="0" dirty="0" smtClean="0"/>
          </a:p>
          <a:p>
            <a:pPr marL="0" indent="0">
              <a:buFontTx/>
              <a:buNone/>
            </a:pPr>
            <a:r>
              <a:rPr lang="en-US" baseline="0" noProof="0" dirty="0" smtClean="0"/>
              <a:t>JavaScript, as JScript and ActionScript  is just an implementation of the same standard: </a:t>
            </a:r>
            <a:r>
              <a:rPr lang="en-US" baseline="0" noProof="0" dirty="0" err="1" smtClean="0"/>
              <a:t>EcmaScript</a:t>
            </a:r>
            <a:r>
              <a:rPr lang="en-US" baseline="0" noProof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noProof="0" dirty="0" smtClean="0"/>
              <a:t>The last and incoming revisions open new interesting fields: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Several paradigms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Built-in classes enrichment (notably collections)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noProof="0" dirty="0" smtClean="0"/>
              <a:t>Modern (and not so) functionalities at last integrated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5’ passées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3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files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contain</a:t>
            </a:r>
            <a:r>
              <a:rPr lang="fr-FR" baseline="0" dirty="0" smtClean="0"/>
              <a:t> a class: task.js and another-task.js</a:t>
            </a:r>
            <a:endParaRPr lang="fr-FR" i="0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With</a:t>
            </a:r>
            <a:r>
              <a:rPr lang="fr-FR" baseline="0" dirty="0" smtClean="0"/>
              <a:t> ES5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, how do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use in one file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declared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 file ?</a:t>
            </a:r>
          </a:p>
          <a:p>
            <a:pPr marL="0" lvl="0" indent="0">
              <a:buFontTx/>
              <a:buNone/>
            </a:pP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…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Okay</a:t>
            </a:r>
            <a:r>
              <a:rPr lang="fr-FR" baseline="0" dirty="0" smtClean="0"/>
              <a:t> of course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around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 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scripts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in the global scope by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&lt;script&gt; </a:t>
            </a:r>
            <a:r>
              <a:rPr lang="fr-FR" baseline="0" dirty="0" err="1" smtClean="0"/>
              <a:t>markup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loads</a:t>
            </a:r>
            <a:r>
              <a:rPr lang="fr-FR" baseline="0" dirty="0" smtClean="0"/>
              <a:t> in the global scope and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have scope collision </a:t>
            </a:r>
            <a:r>
              <a:rPr lang="fr-FR" baseline="0" dirty="0" err="1" smtClean="0"/>
              <a:t>problems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Load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scripts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NodeJS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</a:t>
            </a:r>
            <a:r>
              <a:rPr lang="fr-FR" baseline="0" dirty="0" smtClean="0"/>
              <a:t>, of course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Use a module loader,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requirejs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non-standard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ES6 </a:t>
            </a:r>
            <a:r>
              <a:rPr lang="fr-FR" baseline="0" dirty="0" err="1" smtClean="0"/>
              <a:t>solve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issue by </a:t>
            </a:r>
            <a:r>
              <a:rPr lang="fr-FR" baseline="0" dirty="0" err="1" smtClean="0"/>
              <a:t>bringing</a:t>
            </a:r>
            <a:r>
              <a:rPr lang="fr-FR" baseline="0" dirty="0" smtClean="0"/>
              <a:t> out a module loader system. It </a:t>
            </a:r>
            <a:r>
              <a:rPr lang="fr-FR" baseline="0" dirty="0" err="1" smtClean="0"/>
              <a:t>adds</a:t>
            </a:r>
            <a:r>
              <a:rPr lang="fr-FR" baseline="0" dirty="0" smtClean="0"/>
              <a:t> 5 keywords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export/default on the export </a:t>
            </a:r>
            <a:r>
              <a:rPr lang="fr-FR" baseline="0" dirty="0" err="1" smtClean="0"/>
              <a:t>side</a:t>
            </a:r>
            <a:r>
              <a:rPr lang="fr-FR" baseline="0" dirty="0" smtClean="0"/>
              <a:t>, and import/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/as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import </a:t>
            </a:r>
            <a:r>
              <a:rPr lang="fr-FR" baseline="0" dirty="0" err="1" smtClean="0"/>
              <a:t>side</a:t>
            </a:r>
            <a:endParaRPr lang="fr-FR" baseline="0" dirty="0" smtClean="0"/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note 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Paths</a:t>
            </a:r>
            <a:r>
              <a:rPr lang="fr-FR" baseline="0" dirty="0" smtClean="0"/>
              <a:t> are relatives 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Imported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have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as the </a:t>
            </a:r>
            <a:r>
              <a:rPr lang="fr-FR" baseline="0" dirty="0" err="1" smtClean="0"/>
              <a:t>exported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symbol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unless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explicitly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written</a:t>
            </a:r>
            <a:r>
              <a:rPr lang="fr-FR" baseline="0" dirty="0" smtClean="0"/>
              <a:t>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Multiple </a:t>
            </a:r>
            <a:r>
              <a:rPr lang="fr-FR" baseline="0" dirty="0" err="1" smtClean="0"/>
              <a:t>symbols</a:t>
            </a:r>
            <a:r>
              <a:rPr lang="fr-FR" baseline="0" dirty="0" smtClean="0"/>
              <a:t> of multiple types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exported</a:t>
            </a:r>
            <a:r>
              <a:rPr lang="fr-FR" baseline="0" dirty="0" smtClean="0"/>
              <a:t> (classes,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, variables, etc.)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A module serves as a block : all the variables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are NOT </a:t>
            </a:r>
            <a:r>
              <a:rPr lang="fr-FR" baseline="0" dirty="0" err="1" smtClean="0"/>
              <a:t>exported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cannot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importing</a:t>
            </a:r>
            <a:r>
              <a:rPr lang="fr-FR" baseline="0" dirty="0" smtClean="0"/>
              <a:t> component,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de-facto </a:t>
            </a:r>
            <a:r>
              <a:rPr lang="fr-FR" baseline="0" dirty="0" err="1" smtClean="0"/>
              <a:t>private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Here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possibilities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module loader :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noted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L’utilisation d’alias permet d’éviter les conflits de nommage (2 dépendances exportant un symbole de même nom)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import the default export, the </a:t>
            </a:r>
            <a:r>
              <a:rPr lang="fr-FR" baseline="0" dirty="0" err="1" smtClean="0"/>
              <a:t>name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</a:t>
            </a:r>
            <a:r>
              <a:rPr lang="fr-FR" baseline="0" dirty="0" smtClean="0"/>
              <a:t>.</a:t>
            </a:r>
          </a:p>
          <a:p>
            <a:pPr marL="171450" lvl="0" indent="-171450">
              <a:buFontTx/>
              <a:buChar char="-"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Sources : http://www.2ality.com/2014/09/es6-modules-final.html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the </a:t>
            </a:r>
            <a:r>
              <a:rPr lang="fr-FR" dirty="0" err="1" smtClean="0"/>
              <a:t>Task</a:t>
            </a:r>
            <a:r>
              <a:rPr lang="fr-FR" dirty="0" smtClean="0"/>
              <a:t> class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The new </a:t>
            </a:r>
            <a:r>
              <a:rPr lang="fr-FR" baseline="0" dirty="0" err="1" smtClean="0"/>
              <a:t>syntax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declaration</a:t>
            </a:r>
            <a:r>
              <a:rPr lang="fr-FR" baseline="0" dirty="0" smtClean="0"/>
              <a:t> of a </a:t>
            </a:r>
            <a:r>
              <a:rPr lang="fr-FR" baseline="0" dirty="0" err="1" smtClean="0"/>
              <a:t>contructor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methode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« 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 » keyword)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Getters/</a:t>
            </a:r>
            <a:r>
              <a:rPr lang="fr-FR" baseline="0" dirty="0" err="1" smtClean="0"/>
              <a:t>setterscan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read-only</a:t>
            </a:r>
            <a:r>
              <a:rPr lang="fr-FR" baseline="0" dirty="0" smtClean="0"/>
              <a:t>/</a:t>
            </a:r>
            <a:r>
              <a:rPr lang="fr-FR" baseline="0" dirty="0" err="1" smtClean="0"/>
              <a:t>write-only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myTask.duration</a:t>
            </a:r>
            <a:r>
              <a:rPr lang="fr-FR" baseline="0" dirty="0" smtClean="0"/>
              <a:t>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noted</a:t>
            </a:r>
            <a:r>
              <a:rPr lang="fr-FR" baseline="0" dirty="0" smtClean="0"/>
              <a:t>: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named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constructor</a:t>
            </a:r>
            <a:r>
              <a:rPr lang="fr-FR" baseline="0" dirty="0" smtClean="0"/>
              <a:t> »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« </a:t>
            </a:r>
            <a:r>
              <a:rPr lang="fr-FR" i="1" baseline="0" dirty="0" err="1" smtClean="0"/>
              <a:t>this</a:t>
            </a:r>
            <a:r>
              <a:rPr lang="fr-FR" i="1" baseline="0" dirty="0" smtClean="0"/>
              <a:t> » </a:t>
            </a:r>
            <a:r>
              <a:rPr lang="fr-FR" i="1" baseline="0" dirty="0" err="1" smtClean="0"/>
              <a:t>cannot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be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used</a:t>
            </a:r>
            <a:r>
              <a:rPr lang="fr-FR" i="1" baseline="0" dirty="0" smtClean="0"/>
              <a:t> in </a:t>
            </a:r>
            <a:r>
              <a:rPr lang="fr-FR" i="1" baseline="0" dirty="0" err="1" smtClean="0"/>
              <a:t>static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methods</a:t>
            </a:r>
            <a:endParaRPr lang="fr-FR" i="1" baseline="0" dirty="0" smtClean="0"/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All of </a:t>
            </a:r>
            <a:r>
              <a:rPr lang="fr-FR" i="1" baseline="0" dirty="0" err="1" smtClean="0"/>
              <a:t>this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syntax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is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actually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only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syntactic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sugar</a:t>
            </a:r>
            <a:r>
              <a:rPr lang="fr-FR" i="1" baseline="0" dirty="0" smtClean="0"/>
              <a:t> over the </a:t>
            </a:r>
            <a:r>
              <a:rPr lang="fr-FR" i="1" baseline="0" dirty="0" err="1" smtClean="0"/>
              <a:t>old</a:t>
            </a:r>
            <a:r>
              <a:rPr lang="fr-FR" i="1" baseline="0" dirty="0" smtClean="0"/>
              <a:t> « </a:t>
            </a:r>
            <a:r>
              <a:rPr lang="fr-FR" i="1" baseline="0" dirty="0" err="1" smtClean="0"/>
              <a:t>function</a:t>
            </a:r>
            <a:r>
              <a:rPr lang="fr-FR" i="1" baseline="0" dirty="0" smtClean="0"/>
              <a:t> » </a:t>
            </a:r>
            <a:r>
              <a:rPr lang="fr-FR" i="1" baseline="0" dirty="0" err="1" smtClean="0"/>
              <a:t>way</a:t>
            </a:r>
            <a:r>
              <a:rPr lang="fr-FR" i="1" baseline="0" dirty="0" smtClean="0"/>
              <a:t> of </a:t>
            </a:r>
            <a:r>
              <a:rPr lang="fr-FR" i="1" baseline="0" dirty="0" err="1" smtClean="0"/>
              <a:t>declaring</a:t>
            </a:r>
            <a:r>
              <a:rPr lang="fr-FR" i="1" baseline="0" dirty="0" smtClean="0"/>
              <a:t> classes</a:t>
            </a:r>
          </a:p>
          <a:p>
            <a:pPr marL="171450" lvl="0" indent="-171450">
              <a:buFontTx/>
              <a:buChar char="-"/>
            </a:pPr>
            <a:r>
              <a:rPr lang="fr-FR" i="1" baseline="0" dirty="0" smtClean="0"/>
              <a:t>You </a:t>
            </a:r>
            <a:r>
              <a:rPr lang="fr-FR" i="1" baseline="0" dirty="0" err="1" smtClean="0"/>
              <a:t>can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still</a:t>
            </a:r>
            <a:r>
              <a:rPr lang="fr-FR" i="1" baseline="0" dirty="0" smtClean="0"/>
              <a:t> use the </a:t>
            </a:r>
            <a:r>
              <a:rPr lang="fr-FR" i="1" baseline="0" dirty="0" err="1" smtClean="0"/>
              <a:t>old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way</a:t>
            </a:r>
            <a:r>
              <a:rPr lang="fr-FR" i="1" baseline="0" dirty="0" smtClean="0"/>
              <a:t> of </a:t>
            </a:r>
            <a:r>
              <a:rPr lang="fr-FR" i="1" baseline="0" dirty="0" err="1" smtClean="0"/>
              <a:t>creating</a:t>
            </a:r>
            <a:r>
              <a:rPr lang="fr-FR" i="1" baseline="0" dirty="0" smtClean="0"/>
              <a:t> classes, but </a:t>
            </a:r>
            <a:r>
              <a:rPr lang="fr-FR" i="1" baseline="0" dirty="0" err="1" smtClean="0"/>
              <a:t>using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this</a:t>
            </a:r>
            <a:r>
              <a:rPr lang="fr-FR" i="1" baseline="0" dirty="0" smtClean="0"/>
              <a:t> new keywords </a:t>
            </a:r>
            <a:r>
              <a:rPr lang="fr-FR" i="1" baseline="0" dirty="0" err="1" smtClean="0"/>
              <a:t>facilitates</a:t>
            </a:r>
            <a:r>
              <a:rPr lang="fr-FR" i="1" baseline="0" dirty="0" smtClean="0"/>
              <a:t> the </a:t>
            </a:r>
            <a:r>
              <a:rPr lang="fr-FR" i="1" baseline="0" dirty="0" err="1" smtClean="0"/>
              <a:t>process</a:t>
            </a:r>
            <a:r>
              <a:rPr lang="fr-FR" i="1" baseline="0" dirty="0" smtClean="0"/>
              <a:t>, and </a:t>
            </a:r>
            <a:r>
              <a:rPr lang="fr-FR" i="1" baseline="0" dirty="0" err="1" smtClean="0"/>
              <a:t>allows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he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internal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implementation</a:t>
            </a:r>
            <a:r>
              <a:rPr lang="fr-FR" i="1" baseline="0" dirty="0" smtClean="0"/>
              <a:t> to </a:t>
            </a:r>
            <a:r>
              <a:rPr lang="fr-FR" i="1" baseline="0" dirty="0" err="1" smtClean="0"/>
              <a:t>cahnge</a:t>
            </a:r>
            <a:r>
              <a:rPr lang="fr-FR" i="1" baseline="0" dirty="0" smtClean="0"/>
              <a:t> </a:t>
            </a:r>
            <a:r>
              <a:rPr lang="fr-FR" i="1" baseline="0" dirty="0" err="1" smtClean="0"/>
              <a:t>later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1’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This new class </a:t>
            </a:r>
            <a:r>
              <a:rPr lang="fr-FR" baseline="0" dirty="0" err="1" smtClean="0"/>
              <a:t>AnotherTask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extends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You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inherit</a:t>
            </a:r>
            <a:r>
              <a:rPr lang="fr-FR" baseline="0" dirty="0" smtClean="0"/>
              <a:t> one class. Concepts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 multiple </a:t>
            </a:r>
            <a:r>
              <a:rPr lang="fr-FR" baseline="0" dirty="0" err="1" smtClean="0"/>
              <a:t>inheritance</a:t>
            </a:r>
            <a:r>
              <a:rPr lang="fr-FR" baseline="0" dirty="0" smtClean="0"/>
              <a:t>, interfaces or </a:t>
            </a:r>
            <a:r>
              <a:rPr lang="fr-FR" baseline="0" dirty="0" err="1" smtClean="0"/>
              <a:t>mixins</a:t>
            </a:r>
            <a:r>
              <a:rPr lang="fr-FR" baseline="0" dirty="0" smtClean="0"/>
              <a:t> are not </a:t>
            </a:r>
            <a:r>
              <a:rPr lang="fr-FR" baseline="0" dirty="0" err="1" smtClean="0"/>
              <a:t>yet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workgroup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implement</a:t>
            </a:r>
            <a:r>
              <a:rPr lang="fr-FR" baseline="0" dirty="0" smtClean="0"/>
              <a:t> new concepts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VMs</a:t>
            </a:r>
            <a:r>
              <a:rPr lang="fr-FR" baseline="0" dirty="0" smtClean="0"/>
              <a:t> have time to </a:t>
            </a:r>
            <a:r>
              <a:rPr lang="fr-FR" baseline="0" dirty="0" err="1" smtClean="0"/>
              <a:t>evolve</a:t>
            </a:r>
            <a:r>
              <a:rPr lang="fr-FR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(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https://mail.mozilla.org/pipermail/es-discuss/2013-June/031608.html )</a:t>
            </a:r>
          </a:p>
          <a:p>
            <a:pPr marL="0" lvl="0" indent="0">
              <a:buFontTx/>
              <a:buNone/>
            </a:pP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still</a:t>
            </a:r>
            <a:r>
              <a:rPr lang="fr-FR" baseline="0" dirty="0" smtClean="0"/>
              <a:t> possible to mix prototypes « by hand »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javascript</a:t>
            </a:r>
            <a:endParaRPr lang="fr-FR" baseline="0" dirty="0" smtClean="0"/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In a </a:t>
            </a:r>
            <a:r>
              <a:rPr lang="fr-FR" baseline="0" dirty="0" err="1" smtClean="0"/>
              <a:t>classical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point to the super class </a:t>
            </a:r>
            <a:r>
              <a:rPr lang="fr-FR" baseline="0" dirty="0" err="1" smtClean="0"/>
              <a:t>withe</a:t>
            </a:r>
            <a:r>
              <a:rPr lang="fr-FR" baseline="0" dirty="0" smtClean="0"/>
              <a:t> the « super » keyword. It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extend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(and of course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simply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override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by not </a:t>
            </a:r>
            <a:r>
              <a:rPr lang="fr-FR" baseline="0" dirty="0" err="1" smtClean="0"/>
              <a:t>calling</a:t>
            </a:r>
            <a:r>
              <a:rPr lang="fr-FR" baseline="0" dirty="0" smtClean="0"/>
              <a:t> the super class)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Dans une méthode classique, </a:t>
            </a:r>
            <a:r>
              <a:rPr lang="fr-FR" i="1" baseline="0" dirty="0" smtClean="0"/>
              <a:t>super</a:t>
            </a:r>
            <a:r>
              <a:rPr lang="fr-FR" baseline="0" dirty="0" smtClean="0"/>
              <a:t> pointe sur le prototype de la classe mère : on peut donc étendre les méthodes, on les surcharger purement et simplement.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noted</a:t>
            </a:r>
            <a:r>
              <a:rPr lang="fr-FR" baseline="0" dirty="0" smtClean="0"/>
              <a:t>:</a:t>
            </a:r>
          </a:p>
          <a:p>
            <a:pPr marL="0" lvl="0" indent="0">
              <a:buFontTx/>
              <a:buNone/>
            </a:pPr>
            <a:r>
              <a:rPr lang="fr-FR" baseline="0" dirty="0" smtClean="0"/>
              <a:t>- In the </a:t>
            </a:r>
            <a:r>
              <a:rPr lang="fr-FR" baseline="0" dirty="0" err="1" smtClean="0"/>
              <a:t>constructor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use « 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 »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the super </a:t>
            </a:r>
            <a:r>
              <a:rPr lang="fr-FR" baseline="0" dirty="0" err="1" smtClean="0"/>
              <a:t>class’s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constructor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r>
              <a:rPr lang="fr-FR" baseline="0" dirty="0" smtClean="0"/>
              <a:t>2’ Léo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In ES5, a local </a:t>
            </a:r>
            <a:r>
              <a:rPr lang="fr-FR" baseline="0" dirty="0" err="1" smtClean="0"/>
              <a:t>variable’s</a:t>
            </a:r>
            <a:r>
              <a:rPr lang="fr-FR" baseline="0" dirty="0" smtClean="0"/>
              <a:t> scope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declared</a:t>
            </a:r>
            <a:r>
              <a:rPr lang="fr-FR" baseline="0" dirty="0" smtClean="0"/>
              <a:t> in.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If in the code </a:t>
            </a:r>
            <a:r>
              <a:rPr lang="fr-FR" baseline="0" dirty="0" err="1" smtClean="0"/>
              <a:t>itself</a:t>
            </a:r>
            <a:r>
              <a:rPr lang="fr-FR" baseline="0" dirty="0" smtClean="0"/>
              <a:t> the variable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declared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later</a:t>
            </a:r>
            <a:r>
              <a:rPr lang="fr-FR" baseline="0" dirty="0" smtClean="0"/>
              <a:t>, the JS </a:t>
            </a:r>
            <a:r>
              <a:rPr lang="fr-FR" baseline="0" dirty="0" err="1" smtClean="0"/>
              <a:t>interpreter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pre-declare</a:t>
            </a:r>
            <a:r>
              <a:rPr lang="fr-FR" baseline="0" dirty="0" smtClean="0"/>
              <a:t> » the variable at the top of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« </a:t>
            </a:r>
            <a:r>
              <a:rPr lang="fr-FR" baseline="0" dirty="0" err="1" smtClean="0"/>
              <a:t>undefined</a:t>
            </a:r>
            <a:r>
              <a:rPr lang="fr-FR" baseline="0" dirty="0" smtClean="0"/>
              <a:t> » value.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« </a:t>
            </a:r>
            <a:r>
              <a:rPr lang="fr-FR" baseline="0" dirty="0" err="1" smtClean="0"/>
              <a:t>hoisting</a:t>
            </a:r>
            <a:r>
              <a:rPr lang="fr-FR" baseline="0" dirty="0" smtClean="0"/>
              <a:t> »  (http://blog.wax-o.com/2014/09/comment-le-hoisting-fonctionne-en-javascript-et-pourquoi/). That </a:t>
            </a:r>
            <a:r>
              <a:rPr lang="fr-FR" baseline="0" dirty="0" err="1" smtClean="0"/>
              <a:t>mechanism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lead to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bizarre and </a:t>
            </a:r>
            <a:r>
              <a:rPr lang="fr-FR" baseline="0" dirty="0" err="1" smtClean="0"/>
              <a:t>head-scratching</a:t>
            </a:r>
            <a:r>
              <a:rPr lang="fr-FR" baseline="0" dirty="0" smtClean="0"/>
              <a:t> bugs.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err="1" smtClean="0"/>
              <a:t>With</a:t>
            </a:r>
            <a:r>
              <a:rPr lang="fr-FR" baseline="0" dirty="0" smtClean="0"/>
              <a:t> « let », the scope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limited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current</a:t>
            </a:r>
            <a:r>
              <a:rPr lang="fr-FR" baseline="0" dirty="0" smtClean="0"/>
              <a:t> block (if block,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 block, etc.),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… in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!</a:t>
            </a:r>
          </a:p>
          <a:p>
            <a:pPr marL="0" lvl="0" indent="0">
              <a:buFontTx/>
              <a:buNone/>
            </a:pPr>
            <a:endParaRPr lang="fr-FR" baseline="0" dirty="0" smtClean="0"/>
          </a:p>
          <a:p>
            <a:pPr marL="0" lvl="0" indent="0">
              <a:buFontTx/>
              <a:buNone/>
            </a:pPr>
            <a:r>
              <a:rPr lang="fr-FR" baseline="0" dirty="0" smtClean="0"/>
              <a:t>Remarques :</a:t>
            </a:r>
          </a:p>
          <a:p>
            <a:pPr marL="171450" lvl="0" indent="-171450">
              <a:buFontTx/>
              <a:buChar char="-"/>
            </a:pPr>
            <a:r>
              <a:rPr lang="fr-FR" baseline="0" dirty="0" err="1" smtClean="0"/>
              <a:t>Beware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masking</a:t>
            </a:r>
            <a:r>
              <a:rPr lang="fr-FR" baseline="0" dirty="0" smtClean="0"/>
              <a:t> a variable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block-</a:t>
            </a:r>
            <a:r>
              <a:rPr lang="fr-FR" baseline="0" dirty="0" err="1" smtClean="0"/>
              <a:t>scoped</a:t>
            </a:r>
            <a:r>
              <a:rPr lang="fr-FR" baseline="0" dirty="0" smtClean="0"/>
              <a:t> variable (</a:t>
            </a:r>
            <a:r>
              <a:rPr lang="fr-FR" i="1" baseline="0" dirty="0" err="1" smtClean="0"/>
              <a:t>shadowing</a:t>
            </a:r>
            <a:r>
              <a:rPr lang="fr-FR" baseline="0" dirty="0" smtClean="0"/>
              <a:t>).</a:t>
            </a:r>
          </a:p>
          <a:p>
            <a:pPr marL="171450" lvl="0" indent="-171450">
              <a:buFontTx/>
              <a:buChar char="-"/>
            </a:pPr>
            <a:r>
              <a:rPr lang="fr-FR" baseline="0" dirty="0" smtClean="0"/>
              <a:t>Constants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point to a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ensure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objects</a:t>
            </a:r>
            <a:r>
              <a:rPr lang="fr-FR" baseline="0" dirty="0" smtClean="0"/>
              <a:t>’ </a:t>
            </a:r>
            <a:r>
              <a:rPr lang="fr-FR" baseline="0" dirty="0" err="1" smtClean="0"/>
              <a:t>attributes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re-affecting</a:t>
            </a:r>
            <a:r>
              <a:rPr lang="fr-FR" baseline="0" dirty="0" smtClean="0"/>
              <a:t> the constant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prohibited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2507-552E-4661-8B45-59308064B1C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7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40" y="260648"/>
            <a:ext cx="2232248" cy="2232248"/>
          </a:xfrm>
          <a:prstGeom prst="rect">
            <a:avLst/>
          </a:prstGeom>
        </p:spPr>
      </p:pic>
      <p:pic>
        <p:nvPicPr>
          <p:cNvPr id="1027" name="Picture 3" descr="E:\techforum-2015-black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84486"/>
            <a:ext cx="2022252" cy="9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432048"/>
            <a:ext cx="764704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87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25000">
                <a:schemeClr val="tx1">
                  <a:alpha val="80000"/>
                </a:schemeClr>
              </a:gs>
              <a:gs pos="0">
                <a:schemeClr val="tx1"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BE200"/>
              </a:solidFill>
              <a:latin typeface="Yanone Kaffeesatz" panose="02000000000000000000" pitchFamily="2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Grumpy wizards make toxic brew for the evil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Ragots &amp; préjugés 101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1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0DB4F"/>
          </a:solidFill>
          <a:latin typeface="Yanone Kaffeesatz" panose="02000000000000000000" pitchFamily="2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minds about JavaScript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FFFF"/>
                </a:solidFill>
              </a:rPr>
              <a:t>EcmaScript</a:t>
            </a:r>
            <a:r>
              <a:rPr lang="en-US" sz="4800" b="1" dirty="0" smtClean="0">
                <a:solidFill>
                  <a:srgbClr val="FFFFFF"/>
                </a:solidFill>
              </a:rPr>
              <a:t> 6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4489648" y="4252102"/>
            <a:ext cx="4474840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op =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factor: 2,</a:t>
            </a:r>
            <a:br>
              <a:rPr lang="fr-FR" dirty="0">
                <a:solidFill>
                  <a:srgbClr val="D0D0D0"/>
                </a:solidFill>
                <a:latin typeface="Consolas"/>
              </a:rPr>
            </a:br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multiply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: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num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num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*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.factor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489648" y="1587220"/>
            <a:ext cx="4474840" cy="243410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op = {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factor: 2,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multiply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: 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num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C00000"/>
                </a:solidFill>
                <a:latin typeface="Consolas"/>
              </a:rPr>
              <a:t>=&gt;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num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*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.factor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};</a:t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fr-FR" dirty="0" smtClean="0">
                <a:solidFill>
                  <a:srgbClr val="D0D0D0"/>
                </a:solidFill>
                <a:latin typeface="Consolas"/>
              </a:rPr>
            </a:b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op.multiply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(5) === 10;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"Arrow </a:t>
            </a:r>
            <a:r>
              <a:rPr lang="fr-FR" dirty="0" err="1" smtClean="0"/>
              <a:t>function</a:t>
            </a:r>
            <a:r>
              <a:rPr lang="fr-FR" dirty="0" smtClean="0"/>
              <a:t>"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776"/>
            <a:ext cx="4176464" cy="54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Arrow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 smtClean="0"/>
              <a:t>shorter</a:t>
            </a:r>
            <a:r>
              <a:rPr lang="fr-FR" sz="2000" dirty="0" smtClean="0"/>
              <a:t> </a:t>
            </a:r>
            <a:r>
              <a:rPr lang="fr-FR" sz="2000" dirty="0" err="1"/>
              <a:t>syntax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The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this</a:t>
            </a:r>
            <a:r>
              <a:rPr lang="fr-FR" sz="2000" dirty="0">
                <a:solidFill>
                  <a:srgbClr val="24909D"/>
                </a:solidFill>
                <a:latin typeface="Consolas"/>
              </a:rPr>
              <a:t> </a:t>
            </a:r>
            <a:r>
              <a:rPr lang="fr-FR" sz="2000" dirty="0"/>
              <a:t>scope </a:t>
            </a:r>
            <a:r>
              <a:rPr lang="fr-FR" sz="2000" dirty="0" err="1"/>
              <a:t>stays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 smtClean="0"/>
              <a:t>!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</a:t>
            </a:r>
            <a:r>
              <a:rPr lang="fr-FR" sz="2000" dirty="0" err="1" smtClean="0"/>
              <a:t>parameter</a:t>
            </a:r>
            <a:r>
              <a:rPr lang="fr-FR" sz="2000" dirty="0" smtClean="0"/>
              <a:t> 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</a:t>
            </a:r>
            <a:r>
              <a:rPr lang="fr-FR" sz="2000" dirty="0" err="1" smtClean="0"/>
              <a:t>parenthesis</a:t>
            </a:r>
            <a:r>
              <a:rPr lang="fr-FR" sz="2000" dirty="0" smtClean="0"/>
              <a:t> are </a:t>
            </a:r>
            <a:r>
              <a:rPr lang="fr-FR" sz="2000" dirty="0" err="1" smtClean="0"/>
              <a:t>optional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1 expression </a:t>
            </a:r>
            <a:r>
              <a:rPr lang="fr-FR" sz="2000" dirty="0" smtClean="0">
                <a:sym typeface="Wingdings 3"/>
              </a:rPr>
              <a:t></a:t>
            </a:r>
            <a:r>
              <a:rPr lang="fr-FR" sz="2000" dirty="0" smtClean="0"/>
              <a:t> </a:t>
            </a:r>
            <a:r>
              <a:rPr lang="fr-FR" sz="2000" dirty="0" err="1" smtClean="0"/>
              <a:t>curly</a:t>
            </a:r>
            <a:r>
              <a:rPr lang="fr-FR" sz="2000" dirty="0" smtClean="0"/>
              <a:t> </a:t>
            </a:r>
            <a:r>
              <a:rPr lang="fr-FR" sz="2000" dirty="0" err="1" smtClean="0"/>
              <a:t>brackets</a:t>
            </a:r>
            <a:r>
              <a:rPr lang="fr-FR" sz="2000" dirty="0" smtClean="0"/>
              <a:t> and </a:t>
            </a:r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sz="2400" dirty="0" smtClean="0"/>
              <a:t> </a:t>
            </a:r>
            <a:r>
              <a:rPr lang="fr-FR" sz="2000" dirty="0" smtClean="0"/>
              <a:t>are </a:t>
            </a:r>
            <a:r>
              <a:rPr lang="fr-FR" sz="2000" dirty="0" err="1" smtClean="0"/>
              <a:t>implicit</a:t>
            </a:r>
            <a:endParaRPr lang="fr-FR" sz="2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 smtClean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915816" y="2420888"/>
            <a:ext cx="3096344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635896" y="2804270"/>
            <a:ext cx="2808312" cy="53821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030267" y="4509120"/>
            <a:ext cx="1981893" cy="43204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3867237" y="5334862"/>
            <a:ext cx="1172815" cy="18002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05077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4978897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Generators</a:t>
            </a:r>
            <a:r>
              <a:rPr lang="fr-FR" sz="2800" dirty="0" smtClean="0"/>
              <a:t> are "</a:t>
            </a:r>
            <a:r>
              <a:rPr lang="fr-FR" sz="2800" dirty="0" err="1" smtClean="0"/>
              <a:t>pausable</a:t>
            </a:r>
            <a:r>
              <a:rPr lang="fr-FR" sz="2800" dirty="0" smtClean="0"/>
              <a:t>" </a:t>
            </a:r>
            <a:r>
              <a:rPr lang="fr-FR" sz="2800" dirty="0" err="1" smtClean="0"/>
              <a:t>functions</a:t>
            </a: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New keywords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function</a:t>
            </a:r>
            <a:r>
              <a:rPr lang="fr-FR" dirty="0" smtClean="0"/>
              <a:t>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yield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« </a:t>
            </a:r>
            <a:r>
              <a:rPr lang="fr-FR" dirty="0" err="1" smtClean="0"/>
              <a:t>next</a:t>
            </a:r>
            <a:r>
              <a:rPr lang="fr-FR" dirty="0" smtClean="0"/>
              <a:t>()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Knows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generator</a:t>
            </a:r>
            <a:r>
              <a:rPr lang="fr-FR" dirty="0" smtClean="0"/>
              <a:t> has </a:t>
            </a:r>
            <a:r>
              <a:rPr lang="fr-FR" dirty="0" err="1" smtClean="0"/>
              <a:t>ended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322979" y="1628800"/>
            <a:ext cx="3456744" cy="243410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* </a:t>
            </a:r>
            <a:r>
              <a:rPr lang="en-US" dirty="0" err="1">
                <a:solidFill>
                  <a:srgbClr val="D0D0D0"/>
                </a:solidFill>
                <a:latin typeface="Consolas"/>
              </a:rPr>
              <a:t>myGenerator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myVar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= 0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yield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myVar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a = </a:t>
            </a:r>
            <a:r>
              <a:rPr lang="en-US" dirty="0">
                <a:solidFill>
                  <a:srgbClr val="ED9D13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cat"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 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yield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myVar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…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yield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myOtherVar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+ 2;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030775" y="4293095"/>
            <a:ext cx="4041149" cy="2434101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Consolas"/>
              </a:rPr>
              <a:t>myGen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 =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myGenerator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();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Consolas"/>
              </a:rPr>
              <a:t>myGen.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chemeClr val="bg1"/>
                </a:solidFill>
                <a:latin typeface="Consolas"/>
              </a:rPr>
              <a:t>();</a:t>
            </a:r>
            <a:endParaRPr lang="fr-FR" dirty="0">
              <a:solidFill>
                <a:schemeClr val="bg1"/>
              </a:solidFill>
              <a:latin typeface="Consolas"/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//{value: 0,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done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: false}</a:t>
            </a:r>
          </a:p>
          <a:p>
            <a:r>
              <a:rPr lang="fr-FR" dirty="0" err="1" smtClean="0">
                <a:solidFill>
                  <a:schemeClr val="bg1"/>
                </a:solidFill>
                <a:latin typeface="Consolas"/>
              </a:rPr>
              <a:t>myGen.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chemeClr val="bg1"/>
                </a:solidFill>
                <a:latin typeface="Consolas"/>
              </a:rPr>
              <a:t>();</a:t>
            </a:r>
            <a:endParaRPr lang="fr-FR" dirty="0">
              <a:solidFill>
                <a:schemeClr val="bg1"/>
              </a:solidFill>
              <a:latin typeface="Consolas"/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//{value: "cat",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done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: false}</a:t>
            </a:r>
            <a:r>
              <a:rPr lang="fr-FR" dirty="0" smtClean="0">
                <a:solidFill>
                  <a:schemeClr val="bg1"/>
                </a:solidFill>
                <a:latin typeface="Consolas"/>
              </a:rPr>
              <a:t> …</a:t>
            </a:r>
            <a:endParaRPr lang="fr-FR" dirty="0">
              <a:solidFill>
                <a:schemeClr val="bg1"/>
              </a:solidFill>
              <a:latin typeface="Consolas"/>
            </a:endParaRPr>
          </a:p>
          <a:p>
            <a:r>
              <a:rPr lang="fr-FR" dirty="0" err="1" smtClean="0">
                <a:solidFill>
                  <a:schemeClr val="bg1"/>
                </a:solidFill>
                <a:latin typeface="Consolas"/>
              </a:rPr>
              <a:t>myGen.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next</a:t>
            </a:r>
            <a:r>
              <a:rPr lang="fr-FR" dirty="0" smtClean="0">
                <a:solidFill>
                  <a:schemeClr val="bg1"/>
                </a:solidFill>
                <a:latin typeface="Consolas"/>
              </a:rPr>
              <a:t>();</a:t>
            </a:r>
            <a:endParaRPr lang="fr-FR" dirty="0">
              <a:solidFill>
                <a:schemeClr val="bg1"/>
              </a:solidFill>
              <a:latin typeface="Consolas"/>
            </a:endParaRP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//{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done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latin typeface="Consolas"/>
              </a:rPr>
              <a:t>true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}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15816" y="1916832"/>
            <a:ext cx="2520280" cy="173426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175956" y="6309320"/>
            <a:ext cx="1147023" cy="12984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2627784" y="2537964"/>
            <a:ext cx="2960712" cy="161111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83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Wants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life </a:t>
            </a:r>
            <a:r>
              <a:rPr lang="fr-FR" dirty="0" err="1" smtClean="0"/>
              <a:t>easier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3600" dirty="0" err="1" smtClean="0">
                <a:solidFill>
                  <a:srgbClr val="FFFFFF"/>
                </a:solidFill>
              </a:rPr>
              <a:t>EcmaScript</a:t>
            </a:r>
            <a:r>
              <a:rPr lang="fr-FR" sz="3600" dirty="0" smtClean="0">
                <a:solidFill>
                  <a:srgbClr val="FFFFFF"/>
                </a:solidFill>
              </a:rPr>
              <a:t> 6</a:t>
            </a:r>
            <a:endParaRPr lang="fr-F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9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4716016" y="5066256"/>
            <a:ext cx="4176464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en-US" dirty="0" err="1" smtClean="0">
                <a:solidFill>
                  <a:srgbClr val="24909D"/>
                </a:solidFill>
              </a:rPr>
              <a:t>Object</a:t>
            </a:r>
            <a:r>
              <a:rPr lang="en-US" dirty="0" err="1" smtClean="0"/>
              <a:t>.defineProperty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0D0D0"/>
                </a:solidFill>
              </a:rPr>
              <a:t>measure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D9D13"/>
                </a:solidFill>
              </a:rPr>
              <a:t>'duration'</a:t>
            </a:r>
            <a:r>
              <a:rPr lang="en-US" dirty="0" smtClean="0"/>
              <a:t>, {</a:t>
            </a:r>
            <a:br>
              <a:rPr lang="en-US" dirty="0" smtClean="0"/>
            </a:br>
            <a:r>
              <a:rPr lang="en-US" dirty="0" smtClean="0"/>
              <a:t>  get : </a:t>
            </a:r>
            <a:r>
              <a:rPr lang="en-US" dirty="0" smtClean="0">
                <a:solidFill>
                  <a:srgbClr val="6AB825"/>
                </a:solidFill>
              </a:rPr>
              <a:t>function</a:t>
            </a:r>
            <a:r>
              <a:rPr lang="en-US" dirty="0" smtClean="0"/>
              <a:t>() {</a:t>
            </a:r>
            <a:r>
              <a:rPr lang="en-US" i="1" dirty="0" smtClean="0">
                <a:solidFill>
                  <a:srgbClr val="999999"/>
                </a:solidFill>
              </a:rPr>
              <a:t>/*...*/</a:t>
            </a:r>
            <a:r>
              <a:rPr lang="en-US" dirty="0" smtClean="0"/>
              <a:t>},</a:t>
            </a:r>
            <a:br>
              <a:rPr lang="en-US" dirty="0" smtClean="0"/>
            </a:br>
            <a:r>
              <a:rPr lang="en-US" dirty="0" smtClean="0"/>
              <a:t>  enumerable : </a:t>
            </a:r>
            <a:r>
              <a:rPr lang="en-US" dirty="0" smtClean="0">
                <a:solidFill>
                  <a:srgbClr val="6AB825"/>
                </a:solidFill>
              </a:rPr>
              <a:t>true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Shorter object literals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measure</a:t>
            </a:r>
            <a:r>
              <a:rPr lang="en-US" dirty="0" smtClean="0"/>
              <a:t> </a:t>
            </a:r>
            <a:r>
              <a:rPr lang="en-US" sz="2400" dirty="0" smtClean="0"/>
              <a:t>is an object literal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Property shorthand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Reuse a variable with the same name in scope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Computed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Name will be the result of this expression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Function shorthand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2"/>
                </a:solidFill>
              </a:rPr>
              <a:t>Getters (and setters)</a:t>
            </a:r>
            <a:endParaRPr lang="en-US" sz="2000" dirty="0">
              <a:solidFill>
                <a:srgbClr val="D0D0D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6016" y="1412776"/>
            <a:ext cx="4176464" cy="354209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end = </a:t>
            </a:r>
            <a:r>
              <a:rPr lang="en-US" dirty="0" err="1" smtClean="0">
                <a:solidFill>
                  <a:srgbClr val="24909D"/>
                </a:solidFill>
                <a:latin typeface="Consolas"/>
              </a:rPr>
              <a:t>Date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.now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state =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'success'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measure = {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start: </a:t>
            </a:r>
            <a:r>
              <a:rPr lang="en-US" dirty="0" err="1" smtClean="0">
                <a:solidFill>
                  <a:srgbClr val="24909D"/>
                </a:solidFill>
                <a:latin typeface="Consolas"/>
              </a:rPr>
              <a:t>Date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.now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() - 3000,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end,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[state]: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() {</a:t>
            </a:r>
            <a:r>
              <a:rPr lang="en-US" i="1" dirty="0" smtClean="0">
                <a:solidFill>
                  <a:srgbClr val="999999"/>
                </a:solidFill>
                <a:latin typeface="Consolas"/>
              </a:rPr>
              <a:t>/*...*/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},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get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duration() {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this.end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–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this.start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};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3995936" y="1700808"/>
            <a:ext cx="2160240" cy="158417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599396" y="3068960"/>
            <a:ext cx="1476660" cy="1016633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3509882" y="3861048"/>
            <a:ext cx="1566174" cy="241255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08104" y="2609845"/>
            <a:ext cx="1584176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: end,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3743908" y="2674378"/>
            <a:ext cx="1188132" cy="7396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115700" y="3145869"/>
            <a:ext cx="2448272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: function() {}</a:t>
            </a: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3624424" y="3454400"/>
            <a:ext cx="1451632" cy="203604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16016" y="5085184"/>
            <a:ext cx="4176464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en-US" dirty="0" smtClean="0">
                <a:solidFill>
                  <a:srgbClr val="D0D0D0"/>
                </a:solidFill>
              </a:rPr>
              <a:t>measure[state] = </a:t>
            </a:r>
            <a:r>
              <a:rPr lang="en-US" dirty="0" smtClean="0">
                <a:solidFill>
                  <a:srgbClr val="6AB825"/>
                </a:solidFill>
              </a:rPr>
              <a:t>true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54604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4" grpId="0" animBg="1"/>
      <p:bldP spid="12" grpId="0" animBg="1"/>
      <p:bldP spid="12" grpId="1" animBg="1"/>
      <p:bldP spid="16" grpId="0" animBg="1"/>
      <p:bldP spid="16" grpId="1" animBg="1"/>
      <p:bldP spid="37" grpId="0" animBg="1"/>
      <p:bldP spid="37" grpId="1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4724896" y="4357209"/>
            <a:ext cx="4176464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add(a,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...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b) {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i="1" dirty="0" smtClean="0">
                <a:solidFill>
                  <a:srgbClr val="999999"/>
                </a:solidFill>
                <a:latin typeface="Consolas"/>
              </a:rPr>
              <a:t>// add(1, 2)</a:t>
            </a:r>
          </a:p>
          <a:p>
            <a:r>
              <a:rPr lang="en-US" i="1" dirty="0" smtClean="0">
                <a:solidFill>
                  <a:srgbClr val="999999"/>
                </a:solidFill>
                <a:latin typeface="Consolas"/>
              </a:rPr>
              <a:t>  // add(1, 2, 3, 4)</a:t>
            </a:r>
            <a:br>
              <a:rPr lang="en-US" i="1" dirty="0" smtClean="0">
                <a:solidFill>
                  <a:srgbClr val="999999"/>
                </a:solidFill>
                <a:latin typeface="Consolas"/>
              </a:rPr>
            </a:br>
            <a:r>
              <a:rPr lang="en-US" i="1" dirty="0" smtClean="0">
                <a:solidFill>
                  <a:srgbClr val="999999"/>
                </a:solidFill>
                <a:latin typeface="Consolas"/>
              </a:rPr>
              <a:t/>
            </a:r>
            <a:br>
              <a:rPr lang="en-US" i="1" dirty="0" smtClean="0">
                <a:solidFill>
                  <a:srgbClr val="999999"/>
                </a:solidFill>
                <a:latin typeface="Consolas"/>
              </a:rPr>
            </a:br>
            <a:endParaRPr lang="en-US" i="1" dirty="0" smtClean="0">
              <a:solidFill>
                <a:srgbClr val="999999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716016" y="2875684"/>
            <a:ext cx="4176464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exec(opts={}, task) {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i="1" dirty="0" smtClean="0">
                <a:solidFill>
                  <a:srgbClr val="999999"/>
                </a:solidFill>
                <a:latin typeface="Consolas"/>
              </a:rPr>
              <a:t>// exec(t) &gt; task’s value ?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Pimp my parameters 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Function parameters can have default values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Only relevant for last parameters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Group "remaining" parameters with </a:t>
            </a:r>
            <a:r>
              <a:rPr lang="en-US" sz="2400" i="1" dirty="0" smtClean="0"/>
              <a:t>rest</a:t>
            </a:r>
            <a:r>
              <a:rPr lang="en-US" sz="2400" dirty="0" smtClean="0"/>
              <a:t> operator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Other parameters are stored in an array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rgbClr val="D0D0D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D0D0D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716016" y="1412776"/>
            <a:ext cx="4176464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execute(task, 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  options = {debug: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}) {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i="1" dirty="0" smtClean="0">
                <a:solidFill>
                  <a:srgbClr val="999999"/>
                </a:solidFill>
                <a:latin typeface="Consolas"/>
              </a:rPr>
              <a:t>// ...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301970" y="1957568"/>
            <a:ext cx="990110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824917" y="4469168"/>
            <a:ext cx="2979331" cy="11196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076056" y="5286012"/>
            <a:ext cx="3600400" cy="553998"/>
          </a:xfrm>
          <a:prstGeom prst="rect">
            <a:avLst/>
          </a:prstGeom>
          <a:solidFill>
            <a:srgbClr val="000000"/>
          </a:solidFill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a +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b.reduce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(sum, e)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=&gt;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sum + e); 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3824917" y="5445224"/>
            <a:ext cx="2547283" cy="481057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091390" y="4784089"/>
            <a:ext cx="3801089" cy="50192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1500" dirty="0" err="1">
                <a:solidFill>
                  <a:srgbClr val="FF0000"/>
                </a:solidFill>
                <a:latin typeface="Consolas"/>
              </a:rPr>
              <a:t>v</a:t>
            </a:r>
            <a:r>
              <a:rPr lang="en-US" sz="1500" dirty="0" err="1" smtClean="0">
                <a:solidFill>
                  <a:srgbClr val="FF0000"/>
                </a:solidFill>
                <a:latin typeface="Consolas"/>
              </a:rPr>
              <a:t>ar</a:t>
            </a:r>
            <a:r>
              <a:rPr lang="en-US" sz="1500" dirty="0" smtClean="0">
                <a:solidFill>
                  <a:srgbClr val="FF0000"/>
                </a:solidFill>
                <a:latin typeface="Consolas"/>
              </a:rPr>
              <a:t> b = </a:t>
            </a:r>
            <a:r>
              <a:rPr lang="en-US" sz="1500" dirty="0" err="1" smtClean="0">
                <a:solidFill>
                  <a:srgbClr val="FF0000"/>
                </a:solidFill>
                <a:latin typeface="Consolas"/>
              </a:rPr>
              <a:t>Array.prototype.splice.call</a:t>
            </a:r>
            <a:r>
              <a:rPr lang="en-US" sz="1500" dirty="0" smtClean="0">
                <a:solidFill>
                  <a:srgbClr val="FF0000"/>
                </a:solidFill>
                <a:latin typeface="Consolas"/>
              </a:rPr>
              <a:t>(</a:t>
            </a:r>
            <a:br>
              <a:rPr lang="en-US" sz="1500" dirty="0" smtClean="0">
                <a:solidFill>
                  <a:srgbClr val="FF0000"/>
                </a:solidFill>
                <a:latin typeface="Consolas"/>
              </a:rPr>
            </a:br>
            <a:r>
              <a:rPr lang="en-US" sz="1500" dirty="0" smtClean="0">
                <a:solidFill>
                  <a:srgbClr val="FF0000"/>
                </a:solidFill>
                <a:latin typeface="Consolas"/>
              </a:rPr>
              <a:t>  arguments, 1, </a:t>
            </a:r>
            <a:r>
              <a:rPr lang="en-US" sz="1500" dirty="0" err="1" smtClean="0">
                <a:solidFill>
                  <a:srgbClr val="FF0000"/>
                </a:solidFill>
                <a:latin typeface="Consolas"/>
              </a:rPr>
              <a:t>arguments.length</a:t>
            </a:r>
            <a:r>
              <a:rPr lang="en-US" sz="1500" dirty="0" smtClean="0">
                <a:solidFill>
                  <a:srgbClr val="FF0000"/>
                </a:solidFill>
                <a:latin typeface="Consolas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386824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 animBg="1"/>
      <p:bldP spid="4" grpId="0" animBg="1"/>
      <p:bldP spid="23" grpId="0" animBg="1"/>
      <p:bldP spid="15" grpId="0" animBg="1"/>
      <p:bldP spid="15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448222" y="1484784"/>
            <a:ext cx="4428492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average (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[{min, max, number: length}]) {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(max – min)/length;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endParaRPr lang="en-US" dirty="0" smtClean="0">
              <a:solidFill>
                <a:srgbClr val="D0D0D0"/>
              </a:solidFill>
              <a:latin typeface="Consolas"/>
            </a:endParaRPr>
          </a:p>
          <a:p>
            <a:endParaRPr lang="en-US" i="1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average(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[{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max: 10,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min: -2,</a:t>
            </a:r>
          </a:p>
          <a:p>
            <a:r>
              <a:rPr lang="en-US" dirty="0">
                <a:solidFill>
                  <a:srgbClr val="D0D0D0"/>
                </a:solidFill>
                <a:latin typeface="Consolas"/>
              </a:rPr>
              <a:t>  number: 4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}])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=== 3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Destructuring</a:t>
            </a:r>
            <a:r>
              <a:rPr lang="en-US" dirty="0" smtClean="0"/>
              <a:t> the code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251520" y="1340768"/>
            <a:ext cx="4212468" cy="5397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Destructuring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Incoming parameters will be exploded and aliased into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Can explode arrays and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Works on parameters and assignation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 dirty="0" smtClean="0"/>
              <a:t>Spread</a:t>
            </a:r>
            <a:r>
              <a:rPr lang="en-US" sz="2400" dirty="0" smtClean="0"/>
              <a:t> operator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Turn an array into multiple parameters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Only when invoking function</a:t>
            </a:r>
            <a:endParaRPr lang="en-US" sz="24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4572000" y="1556792"/>
            <a:ext cx="4254776" cy="166199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function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average 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data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 {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</a:t>
            </a:r>
            <a:br>
              <a:rPr lang="en-US" dirty="0" smtClean="0">
                <a:solidFill>
                  <a:srgbClr val="FF0000"/>
                </a:solidFill>
                <a:latin typeface="Consolas"/>
              </a:rPr>
            </a:br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max = data[0].max;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min = data[0].min;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lenth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= data[0].number;</a:t>
            </a:r>
            <a:br>
              <a:rPr lang="en-US" dirty="0" smtClean="0">
                <a:solidFill>
                  <a:srgbClr val="FF0000"/>
                </a:solidFill>
                <a:latin typeface="Consolas"/>
              </a:rPr>
            </a:br>
            <a:r>
              <a:rPr lang="en-US" dirty="0" smtClean="0">
                <a:solidFill>
                  <a:srgbClr val="FF0000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(max –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min)/length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915816" y="1556792"/>
            <a:ext cx="1800200" cy="36004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463988" y="5260214"/>
            <a:ext cx="4428492" cy="1326105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let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data = [1, 2, 3, 4];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/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i="1" dirty="0" smtClean="0">
                <a:solidFill>
                  <a:srgbClr val="999999"/>
                </a:solidFill>
                <a:latin typeface="Consolas"/>
              </a:rPr>
              <a:t>// function add(a, b, c, d)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add(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...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data) === 10;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572000" y="6205780"/>
            <a:ext cx="360040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add.apply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(this, data)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131840" y="4725144"/>
            <a:ext cx="2232248" cy="1634901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43511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3" grpId="0" animBg="1"/>
      <p:bldP spid="14" grpId="0" animBg="1"/>
      <p:bldP spid="14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 on the cake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4572000" y="3310384"/>
            <a:ext cx="4320480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/>
                </a:solidFill>
                <a:latin typeface="Consolas"/>
              </a:defRPr>
            </a:lvl1pPr>
          </a:lstStyle>
          <a:p>
            <a:r>
              <a:rPr lang="en-US" dirty="0" smtClean="0">
                <a:solidFill>
                  <a:srgbClr val="6AB825"/>
                </a:solidFill>
              </a:rPr>
              <a:t>let</a:t>
            </a:r>
            <a:r>
              <a:rPr lang="en-US" dirty="0" smtClean="0"/>
              <a:t> opts = </a:t>
            </a:r>
            <a:r>
              <a:rPr lang="en-US" dirty="0" err="1" smtClean="0">
                <a:solidFill>
                  <a:srgbClr val="24909D"/>
                </a:solidFill>
              </a:rPr>
              <a:t>Object</a:t>
            </a:r>
            <a:r>
              <a:rPr lang="en-US" dirty="0" err="1" smtClean="0"/>
              <a:t>.assign</a:t>
            </a:r>
            <a:r>
              <a:rPr lang="en-US" dirty="0" smtClean="0"/>
              <a:t>({}, </a:t>
            </a:r>
            <a:br>
              <a:rPr lang="en-US" dirty="0" smtClean="0"/>
            </a:br>
            <a:r>
              <a:rPr lang="en-US" dirty="0" smtClean="0"/>
              <a:t> {debug: </a:t>
            </a:r>
            <a:r>
              <a:rPr lang="en-US" dirty="0" smtClean="0">
                <a:solidFill>
                  <a:srgbClr val="6AB825"/>
                </a:solidFill>
              </a:rPr>
              <a:t>true</a:t>
            </a:r>
            <a:r>
              <a:rPr lang="en-US" dirty="0" smtClean="0"/>
              <a:t>}, {timeout: 5e3});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6AB825"/>
                </a:solidFill>
              </a:rPr>
              <a:t>let</a:t>
            </a:r>
            <a:r>
              <a:rPr lang="en-US" dirty="0" smtClean="0"/>
              <a:t> big = </a:t>
            </a:r>
            <a:r>
              <a:rPr lang="en-US" dirty="0" smtClean="0">
                <a:solidFill>
                  <a:srgbClr val="6AB825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4909D"/>
                </a:solidFill>
              </a:rPr>
              <a:t>Array</a:t>
            </a:r>
            <a:r>
              <a:rPr lang="en-US" dirty="0" smtClean="0"/>
              <a:t>(10).fill(0);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big.find</a:t>
            </a:r>
            <a:r>
              <a:rPr lang="en-US" dirty="0" smtClean="0"/>
              <a:t>(x </a:t>
            </a:r>
            <a:r>
              <a:rPr lang="en-US" dirty="0" smtClean="0">
                <a:solidFill>
                  <a:srgbClr val="C00000"/>
                </a:solidFill>
              </a:rPr>
              <a:t>=&gt;</a:t>
            </a:r>
            <a:r>
              <a:rPr lang="en-US" dirty="0" smtClean="0"/>
              <a:t> x !== 0) === </a:t>
            </a:r>
            <a:r>
              <a:rPr lang="en-US" dirty="0" smtClean="0">
                <a:solidFill>
                  <a:srgbClr val="6AB825"/>
                </a:solidFill>
              </a:rPr>
              <a:t>null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4430262" cy="5112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Looping on </a:t>
            </a:r>
            <a:r>
              <a:rPr lang="en-US" sz="2400" dirty="0" err="1" smtClean="0"/>
              <a:t>iterables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Array, Set,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No index variable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String interpolation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Any expression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Formatting is meaningful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Enhanced built-in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Object: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assign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is</a:t>
            </a:r>
            <a:r>
              <a:rPr lang="en-US" sz="2000" dirty="0" smtClean="0"/>
              <a:t>,  </a:t>
            </a:r>
            <a:r>
              <a:rPr lang="en-US" sz="2000" dirty="0" err="1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setPrototypeOf</a:t>
            </a:r>
            <a:r>
              <a:rPr lang="en-US" sz="2000" dirty="0" smtClean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Array: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from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of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entries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values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keys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fill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find</a:t>
            </a:r>
            <a:r>
              <a:rPr lang="en-US" sz="2000" dirty="0" smtClean="0"/>
              <a:t>, </a:t>
            </a:r>
            <a:r>
              <a:rPr lang="en-US" sz="2000" dirty="0" err="1">
                <a:solidFill>
                  <a:srgbClr val="D0D0D0"/>
                </a:solidFill>
                <a:latin typeface="Consolas"/>
                <a:ea typeface="+mn-ea"/>
                <a:cs typeface="+mn-cs"/>
              </a:rPr>
              <a:t>findIndex</a:t>
            </a:r>
            <a:r>
              <a:rPr lang="en-US" sz="2000" dirty="0" smtClean="0"/>
              <a:t>…</a:t>
            </a:r>
            <a:endParaRPr lang="en-US" sz="2000" dirty="0">
              <a:solidFill>
                <a:srgbClr val="D0D0D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572000" y="1484784"/>
            <a:ext cx="4320480" cy="160310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for 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name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of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[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en-US" dirty="0" err="1" smtClean="0">
                <a:solidFill>
                  <a:srgbClr val="ED9D13"/>
                </a:solidFill>
                <a:latin typeface="Consolas"/>
              </a:rPr>
              <a:t>Léo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   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'Damien'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]) {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console.log(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`${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} </a:t>
            </a:r>
            <a:br>
              <a:rPr lang="en-US" dirty="0" smtClean="0">
                <a:solidFill>
                  <a:srgbClr val="ED9D13"/>
                </a:solidFill>
                <a:latin typeface="Consolas"/>
              </a:rPr>
            </a:br>
            <a:r>
              <a:rPr lang="en-US" dirty="0" smtClean="0">
                <a:solidFill>
                  <a:srgbClr val="ED9D13"/>
                </a:solidFill>
                <a:latin typeface="Consolas"/>
              </a:rPr>
              <a:t>    thanks you`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}</a:t>
            </a:r>
            <a:endParaRPr lang="en-US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3599396" y="2367030"/>
            <a:ext cx="2835040" cy="79208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347864" y="3717032"/>
            <a:ext cx="2736304" cy="130661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139952" y="5167100"/>
            <a:ext cx="1008112" cy="58597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V="1">
            <a:off x="4139952" y="4581128"/>
            <a:ext cx="3528392" cy="117194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0800000" flipV="1">
            <a:off x="3599396" y="1412776"/>
            <a:ext cx="2916820" cy="576064"/>
          </a:xfrm>
          <a:prstGeom prst="arc">
            <a:avLst>
              <a:gd name="adj1" fmla="val 11010277"/>
              <a:gd name="adj2" fmla="val 21438306"/>
            </a:avLst>
          </a:prstGeom>
          <a:ln w="38100">
            <a:solidFill>
              <a:srgbClr val="F0DB4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85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many more not covered here…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Optimized Collections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Set, Map, </a:t>
            </a:r>
            <a:r>
              <a:rPr lang="en-US" sz="2400" dirty="0" err="1" smtClean="0"/>
              <a:t>WeakMap</a:t>
            </a:r>
            <a:r>
              <a:rPr lang="en-US" sz="2400" dirty="0" smtClean="0"/>
              <a:t>, </a:t>
            </a:r>
            <a:r>
              <a:rPr lang="en-US" sz="2400" dirty="0" err="1" smtClean="0"/>
              <a:t>WeakSet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Proxies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Aspect Oriented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Promises, Symbols, binary &amp; octal literals…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499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conclude</a:t>
            </a:r>
            <a:endParaRPr lang="en-US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FFFF"/>
                </a:solidFill>
              </a:rPr>
              <a:t>EcmaScript</a:t>
            </a:r>
            <a:r>
              <a:rPr lang="en-US" sz="3600" dirty="0" smtClean="0">
                <a:solidFill>
                  <a:srgbClr val="FFFFFF"/>
                </a:solidFill>
              </a:rPr>
              <a:t> 6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It’s</a:t>
            </a:r>
            <a:r>
              <a:rPr lang="fr-FR" dirty="0" smtClean="0"/>
              <a:t> out </a:t>
            </a:r>
            <a:r>
              <a:rPr lang="fr-FR" dirty="0" err="1" smtClean="0"/>
              <a:t>already</a:t>
            </a:r>
            <a:r>
              <a:rPr lang="fr-FR" dirty="0" smtClean="0"/>
              <a:t>… </a:t>
            </a:r>
            <a:r>
              <a:rPr lang="fr-FR" dirty="0" err="1" smtClean="0"/>
              <a:t>almost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dirty="0" err="1" smtClean="0"/>
              <a:t>Specification</a:t>
            </a:r>
            <a:r>
              <a:rPr lang="fr-FR" sz="2800" dirty="0" smtClean="0"/>
              <a:t> : </a:t>
            </a:r>
            <a:r>
              <a:rPr lang="fr-FR" sz="2800" dirty="0" smtClean="0">
                <a:solidFill>
                  <a:srgbClr val="4BE200"/>
                </a:solidFill>
              </a:rPr>
              <a:t>ok</a:t>
            </a:r>
            <a:r>
              <a:rPr lang="fr-FR" sz="2800" dirty="0" smtClean="0"/>
              <a:t>,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: </a:t>
            </a:r>
            <a:r>
              <a:rPr lang="fr-FR" sz="2800" dirty="0" err="1" smtClean="0">
                <a:solidFill>
                  <a:srgbClr val="FFC000"/>
                </a:solidFill>
              </a:rPr>
              <a:t>ongoing</a:t>
            </a:r>
            <a:endParaRPr lang="fr-FR" sz="28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11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Use a « compiler » ES6 to ES5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457200" lvl="1" indent="0">
              <a:buNone/>
            </a:pPr>
            <a:endParaRPr lang="fr-FR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Use io.js : </a:t>
            </a:r>
            <a:r>
              <a:rPr lang="fr-FR" sz="2800" dirty="0" err="1" smtClean="0"/>
              <a:t>NodeJS</a:t>
            </a:r>
            <a:r>
              <a:rPr lang="fr-FR" sz="2800" dirty="0" smtClean="0"/>
              <a:t>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 smtClean="0"/>
              <a:t>the </a:t>
            </a:r>
            <a:r>
              <a:rPr lang="fr-FR" sz="2800" dirty="0" err="1" smtClean="0"/>
              <a:t>latest</a:t>
            </a:r>
            <a:r>
              <a:rPr lang="fr-FR" sz="2800" dirty="0" smtClean="0"/>
              <a:t> chrome version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grpSp>
        <p:nvGrpSpPr>
          <p:cNvPr id="5" name="Groupe 4"/>
          <p:cNvGrpSpPr/>
          <p:nvPr/>
        </p:nvGrpSpPr>
        <p:grpSpPr>
          <a:xfrm>
            <a:off x="119063" y="2276872"/>
            <a:ext cx="8905875" cy="1094407"/>
            <a:chOff x="119062" y="2619375"/>
            <a:chExt cx="8905875" cy="10944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" y="2619375"/>
              <a:ext cx="8905875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5509756" y="3406005"/>
              <a:ext cx="3310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</a:t>
              </a:r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://kangax.github.io/compat-table/es6/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619672" y="3861048"/>
            <a:ext cx="1562866" cy="1099416"/>
            <a:chOff x="1690399" y="4765373"/>
            <a:chExt cx="1901229" cy="1337442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4" t="21701" r="18020" b="25387"/>
            <a:stretch/>
          </p:blipFill>
          <p:spPr>
            <a:xfrm>
              <a:off x="1992941" y="4765373"/>
              <a:ext cx="1296145" cy="816091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1690399" y="5728404"/>
              <a:ext cx="1901229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>
                      <a:lumMod val="85000"/>
                    </a:schemeClr>
                  </a:solidFill>
                </a:rPr>
                <a:t>http://babeljs.io</a:t>
              </a:r>
              <a:endParaRPr lang="fr-FR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644008" y="3799941"/>
            <a:ext cx="3888432" cy="1221634"/>
            <a:chOff x="4402352" y="4618432"/>
            <a:chExt cx="4730285" cy="148612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40" y="4618432"/>
              <a:ext cx="1171527" cy="1109972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4402352" y="5730141"/>
              <a:ext cx="4730285" cy="37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>
                      <a:lumMod val="85000"/>
                    </a:schemeClr>
                  </a:solidFill>
                </a:rPr>
                <a:t>https://github.com/google/traceur-compiler</a:t>
              </a:r>
            </a:p>
          </p:txBody>
        </p:sp>
      </p:grpSp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65" y="5278400"/>
            <a:ext cx="1174352" cy="13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First contact </a:t>
            </a:r>
            <a:r>
              <a:rPr lang="fr-FR" dirty="0" err="1" smtClean="0"/>
              <a:t>with</a:t>
            </a:r>
            <a:r>
              <a:rPr lang="fr-FR" dirty="0" smtClean="0"/>
              <a:t> JavaScript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2418"/>
            <a:ext cx="3334216" cy="4486902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067944" y="2204864"/>
            <a:ext cx="4618856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err="1" smtClean="0"/>
              <a:t>Interpreted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 smtClean="0"/>
              <a:t>Dynamic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Single-</a:t>
            </a:r>
            <a:r>
              <a:rPr lang="fr-FR" dirty="0" err="1" smtClean="0"/>
              <a:t>threaded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"</a:t>
            </a:r>
            <a:r>
              <a:rPr lang="fr-FR" dirty="0" err="1" smtClean="0"/>
              <a:t>Functions</a:t>
            </a:r>
            <a:r>
              <a:rPr lang="fr-FR" dirty="0" smtClean="0"/>
              <a:t> are first-class </a:t>
            </a:r>
            <a:r>
              <a:rPr lang="fr-FR" dirty="0" err="1" smtClean="0"/>
              <a:t>citizen</a:t>
            </a:r>
            <a:r>
              <a:rPr lang="fr-FR" dirty="0" smtClean="0"/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Objet-</a:t>
            </a:r>
            <a:r>
              <a:rPr lang="fr-FR" dirty="0" err="1" smtClean="0"/>
              <a:t>oriented</a:t>
            </a:r>
            <a:r>
              <a:rPr lang="fr-FR" dirty="0" smtClean="0"/>
              <a:t> 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157192"/>
            <a:ext cx="864096" cy="8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5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feedback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Used since January 2014 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Angular 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API Server in </a:t>
            </a:r>
            <a:r>
              <a:rPr lang="en-US" sz="2400" dirty="0" err="1" smtClean="0"/>
              <a:t>NodeJS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26" name="Picture 2" descr="C:\Utilisateurs\a127380\Desktop\BCData\dv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325" y="1628800"/>
            <a:ext cx="227406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519472" y="3368004"/>
            <a:ext cx="3970177" cy="330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Benefits</a:t>
            </a:r>
            <a:r>
              <a:rPr lang="en-US" sz="44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44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Code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Fewer "abnormal" bugs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Easy for JS newbies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Total fun for JS oldies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065713" y="3368004"/>
            <a:ext cx="3538735" cy="330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rgbClr val="F0DB4F"/>
                </a:solidFill>
                <a:latin typeface="Yanone Kaffeesatz" panose="02000000000000000000" pitchFamily="2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Problems</a:t>
            </a:r>
            <a:endParaRPr lang="en-US" sz="4400" dirty="0" smtClean="0">
              <a:solidFill>
                <a:srgbClr val="F0DB4F"/>
              </a:solidFill>
              <a:latin typeface="Yanone Kaffeesatz" panose="02000000000000000000" pitchFamily="2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Building chain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Promises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/>
              <a:t>Traceur</a:t>
            </a:r>
            <a:r>
              <a:rPr lang="en-US" sz="2400" dirty="0" smtClean="0"/>
              <a:t> upgrades</a:t>
            </a:r>
          </a:p>
        </p:txBody>
      </p:sp>
    </p:spTree>
    <p:extLst>
      <p:ext uri="{BB962C8B-B14F-4D97-AF65-F5344CB8AC3E}">
        <p14:creationId xmlns:p14="http://schemas.microsoft.com/office/powerpoint/2010/main" val="3661662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…let’s rock with ES6 !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Thanks for your attention and…</a:t>
            </a:r>
            <a:endParaRPr lang="en-US"/>
          </a:p>
        </p:txBody>
      </p:sp>
      <p:pic>
        <p:nvPicPr>
          <p:cNvPr id="2050" name="Picture 2" descr="C:\Utilisateurs\a127380\Pictures\presentations\Hard rock lives on (Dustin Gaffke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0648"/>
            <a:ext cx="403244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Photos credits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Background "speaker’s grid": Thomas Wang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Slide 3 "code review" : Mickael Zuskin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Slide 19  "Hard Rock lives on" : Dustin Gaffke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Logos included are the exclusive property of their owners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2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can’t be avoided today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41576" y="1600200"/>
            <a:ext cx="5050904" cy="22608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Used on server side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Broadly adopted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Production ready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"Full stack"  </a:t>
            </a:r>
            <a:r>
              <a:rPr lang="en-US" sz="2800" dirty="0" err="1" smtClean="0"/>
              <a:t>devteam</a:t>
            </a:r>
            <a:endParaRPr lang="en-US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2856228" cy="769432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11560" y="4293096"/>
            <a:ext cx="5256584" cy="2260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An evolving specification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2015: 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 6 is out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Imperative, functional and object-oriented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Expressive and productive</a:t>
            </a:r>
            <a:endParaRPr lang="en-US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2880320" cy="1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96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main </a:t>
            </a:r>
            <a:r>
              <a:rPr lang="en-US" dirty="0"/>
              <a:t>novelties</a:t>
            </a:r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solidFill>
                  <a:srgbClr val="FFFFFF"/>
                </a:solidFill>
              </a:rPr>
              <a:t>EcmaScript</a:t>
            </a:r>
            <a:r>
              <a:rPr lang="fr-FR" sz="3600" dirty="0" smtClean="0">
                <a:solidFill>
                  <a:srgbClr val="FFFFFF"/>
                </a:solidFill>
              </a:rPr>
              <a:t> 6</a:t>
            </a:r>
            <a:endParaRPr lang="fr-F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ES5 has no module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i="1" dirty="0" smtClean="0"/>
              <a:t>task.js</a:t>
            </a:r>
            <a:r>
              <a:rPr lang="fr-FR" sz="2400" dirty="0" smtClean="0"/>
              <a:t> file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i="1" dirty="0" smtClean="0"/>
              <a:t>another-task.js</a:t>
            </a:r>
            <a:r>
              <a:rPr lang="fr-FR" sz="2400" dirty="0" smtClean="0"/>
              <a:t> file</a:t>
            </a:r>
            <a:endParaRPr lang="fr-FR" sz="24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i="1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3948772" y="3717032"/>
            <a:ext cx="4943708" cy="2157102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{Task}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ED9D13"/>
                </a:solidFill>
                <a:latin typeface="Consolas"/>
              </a:rPr>
              <a:t>'./task'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;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endParaRPr lang="fr-FR" i="1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AnotherTask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extends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r>
              <a:rPr lang="fr-FR" i="1" dirty="0" smtClean="0">
                <a:solidFill>
                  <a:srgbClr val="999999"/>
                </a:solidFill>
                <a:latin typeface="Consolas"/>
              </a:rPr>
              <a:t>  // ...</a:t>
            </a:r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myVar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999999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948772" y="2204864"/>
            <a:ext cx="4943708" cy="1049106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// ...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4501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</a:t>
            </a:r>
            <a:r>
              <a:rPr lang="fr-FR" sz="2400" dirty="0" err="1" smtClean="0"/>
              <a:t>several</a:t>
            </a:r>
            <a:r>
              <a:rPr lang="fr-FR" sz="2400" dirty="0" smtClean="0"/>
              <a:t> </a:t>
            </a:r>
            <a:r>
              <a:rPr lang="fr-FR" sz="2400" dirty="0" err="1" smtClean="0"/>
              <a:t>named</a:t>
            </a:r>
            <a:r>
              <a:rPr lang="fr-FR" sz="2400" dirty="0" smtClean="0"/>
              <a:t> </a:t>
            </a:r>
            <a:r>
              <a:rPr lang="fr-FR" sz="2400" dirty="0" err="1" smtClean="0"/>
              <a:t>exported</a:t>
            </a:r>
            <a:r>
              <a:rPr lang="fr-FR" sz="2400" dirty="0" smtClean="0"/>
              <a:t> </a:t>
            </a:r>
            <a:r>
              <a:rPr lang="fr-FR" sz="2400" dirty="0" err="1" smtClean="0"/>
              <a:t>symbols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</a:t>
            </a:r>
            <a:r>
              <a:rPr lang="fr-FR" sz="2400" dirty="0" err="1" smtClean="0"/>
              <a:t>with</a:t>
            </a:r>
            <a:r>
              <a:rPr lang="fr-FR" sz="2400" dirty="0" smtClean="0"/>
              <a:t> an alias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of default </a:t>
            </a:r>
            <a:r>
              <a:rPr lang="fr-FR" sz="2400" dirty="0" err="1" smtClean="0"/>
              <a:t>symbol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Import of all the </a:t>
            </a:r>
            <a:r>
              <a:rPr lang="fr-FR" sz="2400" dirty="0" err="1" smtClean="0"/>
              <a:t>exported</a:t>
            </a:r>
            <a:r>
              <a:rPr lang="fr-FR" sz="2400" dirty="0" smtClean="0"/>
              <a:t> </a:t>
            </a:r>
            <a:r>
              <a:rPr lang="fr-FR" sz="2400" dirty="0" err="1" smtClean="0"/>
              <a:t>symbols</a:t>
            </a:r>
            <a:r>
              <a:rPr lang="fr-FR" sz="2400" dirty="0" smtClean="0"/>
              <a:t> in a container variable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676574" y="4437112"/>
            <a:ext cx="3983658" cy="83366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endParaRPr lang="fr-FR" sz="2000" dirty="0">
              <a:solidFill>
                <a:srgbClr val="D0D0D0"/>
              </a:solidFill>
              <a:latin typeface="Consolas"/>
            </a:endParaRP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default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myTool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755576" y="1628800"/>
            <a:ext cx="7202961" cy="1141439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sz="2000" dirty="0" smtClean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{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Task,otherExport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}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'../</a:t>
            </a:r>
            <a:r>
              <a:rPr lang="fr-FR" sz="2000" dirty="0" err="1" smtClean="0">
                <a:solidFill>
                  <a:srgbClr val="ED9D13"/>
                </a:solidFill>
                <a:latin typeface="Consolas"/>
              </a:rPr>
              <a:t>task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  <a:p>
            <a:r>
              <a:rPr lang="en-US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{Task </a:t>
            </a:r>
            <a:r>
              <a:rPr lang="en-US" sz="2000" dirty="0" smtClean="0">
                <a:solidFill>
                  <a:srgbClr val="6AB825"/>
                </a:solidFill>
                <a:latin typeface="Consolas"/>
              </a:rPr>
              <a:t>as</a:t>
            </a:r>
            <a:r>
              <a:rPr lang="en-US" sz="2000" dirty="0" smtClean="0">
                <a:solidFill>
                  <a:srgbClr val="D0D0D0"/>
                </a:solidFill>
                <a:latin typeface="Consolas"/>
              </a:rPr>
              <a:t> Specific} </a:t>
            </a:r>
            <a:r>
              <a:rPr lang="en-US" sz="2000" dirty="0">
                <a:solidFill>
                  <a:srgbClr val="6AB825"/>
                </a:solidFill>
                <a:latin typeface="Consolas"/>
              </a:rPr>
              <a:t>from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ED9D13"/>
                </a:solidFill>
                <a:latin typeface="Consolas"/>
              </a:rPr>
              <a:t>'../another-task</a:t>
            </a:r>
            <a:r>
              <a:rPr lang="en-US" sz="2000" dirty="0">
                <a:solidFill>
                  <a:srgbClr val="ED9D13"/>
                </a:solidFill>
                <a:latin typeface="Consolas"/>
              </a:rPr>
              <a:t>'</a:t>
            </a:r>
            <a:r>
              <a:rPr lang="en-US" sz="2000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sz="2000" dirty="0">
                <a:solidFill>
                  <a:srgbClr val="6AB825"/>
                </a:solidFill>
                <a:latin typeface="Consolas"/>
              </a:rPr>
              <a:t>import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defaultTool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* </a:t>
            </a:r>
            <a:r>
              <a:rPr lang="fr-FR" sz="2000" dirty="0">
                <a:solidFill>
                  <a:srgbClr val="6AB825"/>
                </a:solidFill>
                <a:latin typeface="Consolas"/>
              </a:rPr>
              <a:t>as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D0D0D0"/>
                </a:solidFill>
                <a:latin typeface="Consolas"/>
              </a:rPr>
              <a:t>tools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6AB825"/>
                </a:solidFill>
                <a:latin typeface="Consolas"/>
              </a:rPr>
              <a:t>from</a:t>
            </a:r>
            <a:r>
              <a:rPr lang="fr-FR" sz="2000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'./</a:t>
            </a:r>
            <a:r>
              <a:rPr lang="fr-FR" sz="2000" dirty="0" err="1" smtClean="0">
                <a:solidFill>
                  <a:srgbClr val="ED9D13"/>
                </a:solidFill>
                <a:latin typeface="Consolas"/>
              </a:rPr>
              <a:t>tools</a:t>
            </a:r>
            <a:r>
              <a:rPr lang="fr-FR" sz="2000" dirty="0" smtClean="0">
                <a:solidFill>
                  <a:srgbClr val="ED9D13"/>
                </a:solidFill>
                <a:latin typeface="Consolas"/>
              </a:rPr>
              <a:t>'</a:t>
            </a:r>
            <a:r>
              <a:rPr lang="fr-FR" sz="2000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sz="2000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3203848" y="2014158"/>
            <a:ext cx="1152128" cy="91078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3356248" y="2348880"/>
            <a:ext cx="783704" cy="10081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2733700" y="2636913"/>
            <a:ext cx="1647800" cy="122413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3356248" y="2636913"/>
            <a:ext cx="783704" cy="2880319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declaration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A unique </a:t>
            </a:r>
            <a:r>
              <a:rPr lang="fr-FR" sz="2400" dirty="0" err="1" smtClean="0"/>
              <a:t>constructor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methods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Static</a:t>
            </a:r>
            <a:r>
              <a:rPr lang="fr-FR" sz="2400" dirty="0" smtClean="0"/>
              <a:t> </a:t>
            </a:r>
            <a:r>
              <a:rPr lang="fr-FR" sz="2400" dirty="0" err="1" smtClean="0"/>
              <a:t>methods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getter/setters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There are no </a:t>
            </a:r>
            <a:r>
              <a:rPr lang="fr-FR" sz="2400" dirty="0" err="1" smtClean="0"/>
              <a:t>attributes</a:t>
            </a:r>
            <a:r>
              <a:rPr lang="fr-FR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smtClean="0"/>
              <a:t> </a:t>
            </a:r>
            <a:r>
              <a:rPr lang="fr-FR" sz="2000" dirty="0" err="1" smtClean="0"/>
              <a:t>they’re</a:t>
            </a:r>
            <a:r>
              <a:rPr lang="fr-FR" sz="2000" dirty="0" smtClean="0"/>
              <a:t> </a:t>
            </a:r>
            <a:r>
              <a:rPr lang="fr-FR" sz="2000" dirty="0" err="1" smtClean="0"/>
              <a:t>declared</a:t>
            </a:r>
            <a:r>
              <a:rPr lang="fr-FR" sz="2000" dirty="0" smtClean="0"/>
              <a:t> in the </a:t>
            </a:r>
            <a:r>
              <a:rPr lang="fr-FR" sz="2000" dirty="0" err="1" smtClean="0"/>
              <a:t>constructor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The variables’ scope </a:t>
            </a:r>
            <a:r>
              <a:rPr lang="fr-FR" sz="2400" dirty="0" err="1" smtClean="0"/>
              <a:t>is</a:t>
            </a:r>
            <a:r>
              <a:rPr lang="fr-FR" sz="2400" dirty="0" smtClean="0"/>
              <a:t> public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4716016" y="1604063"/>
            <a:ext cx="4032448" cy="3265097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class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Task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constructor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>
                <a:solidFill>
                  <a:schemeClr val="bg1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endParaRPr lang="fr-FR" dirty="0" smtClean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6AB825"/>
                </a:solidFill>
                <a:latin typeface="Consolas"/>
              </a:rPr>
              <a:t>static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display(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step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b="1" dirty="0">
                <a:solidFill>
                  <a:srgbClr val="6AB825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get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chemeClr val="bg1"/>
                </a:solidFill>
                <a:latin typeface="Consolas"/>
              </a:rPr>
              <a:t>duration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{}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// new </a:t>
            </a:r>
            <a:r>
              <a:rPr lang="fr-FR" i="1" dirty="0" err="1" smtClean="0">
                <a:solidFill>
                  <a:srgbClr val="999999"/>
                </a:solidFill>
                <a:latin typeface="Consolas"/>
              </a:rPr>
              <a:t>Task</a:t>
            </a:r>
            <a:r>
              <a:rPr lang="fr-FR" i="1" dirty="0" smtClean="0">
                <a:solidFill>
                  <a:srgbClr val="999999"/>
                </a:solidFill>
                <a:latin typeface="Consolas"/>
              </a:rPr>
              <a:t>('t1').</a:t>
            </a:r>
            <a:r>
              <a:rPr lang="fr-FR" i="1" dirty="0">
                <a:solidFill>
                  <a:srgbClr val="999999"/>
                </a:solidFill>
                <a:latin typeface="Consolas"/>
              </a:rPr>
              <a:t>duration</a:t>
            </a:r>
            <a:endParaRPr lang="fr-FR" sz="2000" i="1" dirty="0">
              <a:solidFill>
                <a:srgbClr val="999999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3995936" y="4113076"/>
            <a:ext cx="1008112" cy="10801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148336" y="3429000"/>
            <a:ext cx="855712" cy="14401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491880" y="2636912"/>
            <a:ext cx="1512168" cy="216024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544380" y="1988840"/>
            <a:ext cx="459668" cy="432048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90787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Inheritance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600200"/>
            <a:ext cx="3312368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Simple </a:t>
            </a:r>
            <a:r>
              <a:rPr lang="fr-FR" sz="2400" dirty="0" err="1" smtClean="0"/>
              <a:t>inheritance</a:t>
            </a:r>
            <a:r>
              <a:rPr lang="fr-FR" sz="2400" dirty="0" smtClean="0"/>
              <a:t> </a:t>
            </a:r>
            <a:r>
              <a:rPr lang="fr-FR" sz="2400" dirty="0" err="1" smtClean="0"/>
              <a:t>only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Call to the super-class </a:t>
            </a:r>
            <a:r>
              <a:rPr lang="fr-FR" sz="2400" dirty="0" err="1" smtClean="0"/>
              <a:t>constructor</a:t>
            </a: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sz="2400" dirty="0" smtClean="0"/>
              <a:t> keyword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3347864" y="1628800"/>
            <a:ext cx="5724128" cy="4096094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>
                <a:solidFill>
                  <a:srgbClr val="6AB825"/>
                </a:solidFill>
                <a:latin typeface="Consolas"/>
              </a:rPr>
              <a:t>export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D0D0D0"/>
                </a:solidFill>
                <a:latin typeface="Consolas"/>
              </a:rPr>
              <a:t>AnotherTask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B825"/>
                </a:solidFill>
                <a:latin typeface="Consolas"/>
              </a:rPr>
              <a:t>extends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Task {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6AB825"/>
                </a:solidFill>
                <a:latin typeface="Consolas"/>
              </a:rPr>
              <a:t>constructor</a:t>
            </a:r>
            <a:r>
              <a:rPr lang="en-US" dirty="0">
                <a:solidFill>
                  <a:srgbClr val="D0D0D0"/>
                </a:solidFill>
                <a:latin typeface="Consolas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{field, </a:t>
            </a:r>
            <a:r>
              <a:rPr lang="en-US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 = []} = {}</a:t>
            </a:r>
            <a:r>
              <a:rPr lang="en-US" dirty="0" smtClean="0">
                <a:solidFill>
                  <a:srgbClr val="D0D0D0"/>
                </a:solidFill>
                <a:latin typeface="Consolas"/>
              </a:rPr>
              <a:t>, </a:t>
            </a:r>
            <a:br>
              <a:rPr lang="en-US" dirty="0" smtClean="0">
                <a:solidFill>
                  <a:srgbClr val="D0D0D0"/>
                </a:solidFill>
                <a:latin typeface="Consolas"/>
              </a:rPr>
            </a:br>
            <a:r>
              <a:rPr lang="en-US" dirty="0" smtClean="0">
                <a:solidFill>
                  <a:srgbClr val="D0D0D0"/>
                </a:solidFill>
                <a:latin typeface="Consolas"/>
              </a:rPr>
              <a:t>              next) {</a:t>
            </a:r>
            <a:endParaRPr lang="en-US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next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Object.assign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this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{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tasks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,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field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});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this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.tasks.map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t =&gt; </a:t>
            </a:r>
            <a:endParaRPr lang="fr-FR" dirty="0" smtClean="0">
              <a:solidFill>
                <a:schemeClr val="tx2">
                  <a:lumMod val="50000"/>
                  <a:lumOff val="50000"/>
                </a:schemeClr>
              </a:solidFill>
              <a:latin typeface="Consolas"/>
            </a:endParaRPr>
          </a:p>
          <a:p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     `(${</a:t>
            </a:r>
            <a:r>
              <a:rPr lang="fr-FR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AnotherTask.display</a:t>
            </a:r>
            <a:r>
              <a:rPr lang="fr-FR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nsolas"/>
              </a:rPr>
              <a:t>(t)})`</a:t>
            </a:r>
          </a:p>
          <a:p>
            <a:r>
              <a:rPr lang="fr-FR" dirty="0">
                <a:solidFill>
                  <a:srgbClr val="ED9D13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 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).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join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 |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`${</a:t>
            </a:r>
            <a:r>
              <a:rPr lang="fr-FR" dirty="0" err="1">
                <a:solidFill>
                  <a:srgbClr val="6AB825"/>
                </a:solidFill>
                <a:latin typeface="Consolas"/>
              </a:rPr>
              <a:t>super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.toString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()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} (${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sub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r>
              <a:rPr lang="fr-FR" dirty="0" smtClean="0">
                <a:solidFill>
                  <a:srgbClr val="ED9D13"/>
                </a:solidFill>
                <a:latin typeface="Consolas"/>
              </a:rPr>
              <a:t>)`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;</a:t>
            </a:r>
            <a:endParaRPr lang="fr-FR" dirty="0">
              <a:solidFill>
                <a:srgbClr val="D0D0D0"/>
              </a:solidFill>
              <a:latin typeface="Consolas"/>
            </a:endParaRP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  <a:endParaRPr lang="fr-FR" dirty="0">
              <a:solidFill>
                <a:srgbClr val="D0D0D0"/>
              </a:solidFill>
              <a:latin typeface="Consolas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835696" y="4149080"/>
            <a:ext cx="3600400" cy="864096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059832" y="2996952"/>
            <a:ext cx="892820" cy="0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2915816" y="1907888"/>
            <a:ext cx="3600400" cy="288032"/>
          </a:xfrm>
          <a:prstGeom prst="straightConnector1">
            <a:avLst/>
          </a:prstGeom>
          <a:ln w="38100">
            <a:solidFill>
              <a:srgbClr val="F0DB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21097619">
            <a:off x="293042" y="264081"/>
            <a:ext cx="1879810" cy="70788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 err="1" smtClean="0"/>
              <a:t>Sugar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364408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: block </a:t>
            </a:r>
            <a:r>
              <a:rPr lang="fr-FR" dirty="0" err="1" smtClean="0"/>
              <a:t>scoping</a:t>
            </a:r>
            <a:r>
              <a:rPr lang="fr-FR" dirty="0" smtClean="0"/>
              <a:t> and constants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ES5 local variable scope?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err="1" smtClean="0"/>
              <a:t>Function</a:t>
            </a:r>
            <a:r>
              <a:rPr lang="fr-FR" sz="2400" dirty="0" smtClean="0"/>
              <a:t> </a:t>
            </a:r>
            <a:endParaRPr lang="fr-FR" dirty="0" smtClean="0"/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=== </a:t>
            </a:r>
            <a:r>
              <a:rPr lang="fr-FR" sz="1800" dirty="0">
                <a:solidFill>
                  <a:srgbClr val="ED9D13"/>
                </a:solidFill>
                <a:latin typeface="Consolas"/>
                <a:ea typeface="+mn-ea"/>
                <a:cs typeface="+mn-cs"/>
              </a:rPr>
              <a:t>'Hi Tom' </a:t>
            </a:r>
          </a:p>
          <a:p>
            <a:pPr marL="457200" lvl="1" indent="0">
              <a:buNone/>
            </a:pP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6AB825"/>
                </a:solidFill>
                <a:latin typeface="Consolas"/>
              </a:rPr>
              <a:t>let</a:t>
            </a:r>
            <a:r>
              <a:rPr lang="fr-FR" sz="2400" dirty="0" smtClean="0"/>
              <a:t>, the scope </a:t>
            </a:r>
            <a:r>
              <a:rPr lang="fr-FR" sz="2400" dirty="0" err="1" smtClean="0"/>
              <a:t>is</a:t>
            </a:r>
            <a:r>
              <a:rPr lang="fr-FR" sz="2400" dirty="0" smtClean="0"/>
              <a:t> the block</a:t>
            </a:r>
            <a:endParaRPr lang="fr-FR" sz="2400" dirty="0"/>
          </a:p>
          <a:p>
            <a:pPr marL="457200" lvl="1" indent="0">
              <a:buNone/>
            </a:pPr>
            <a:r>
              <a:rPr lang="fr-F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sayHi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ED9D13"/>
                </a:solidFill>
                <a:latin typeface="Consolas"/>
              </a:rPr>
              <a:t>'Tom'</a:t>
            </a:r>
            <a:r>
              <a:rPr lang="fr-F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fr-FR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fr-FR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ReferenceError</a:t>
            </a: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fr-F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ES6 </a:t>
            </a:r>
            <a:r>
              <a:rPr lang="fr-FR" sz="2400" dirty="0" err="1" smtClean="0"/>
              <a:t>also</a:t>
            </a:r>
            <a:r>
              <a:rPr lang="fr-FR" sz="2400" dirty="0" smtClean="0"/>
              <a:t> has constants</a:t>
            </a: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5599624" y="2268977"/>
            <a:ext cx="3076832" cy="1880103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non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function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sayHi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if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(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) {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var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= </a:t>
            </a:r>
            <a:r>
              <a:rPr lang="fr-FR" dirty="0">
                <a:solidFill>
                  <a:srgbClr val="ED9D13"/>
                </a:solidFill>
                <a:latin typeface="Consolas"/>
              </a:rPr>
              <a:t>'Hi '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}</a:t>
            </a:r>
          </a:p>
          <a:p>
            <a:r>
              <a:rPr lang="fr-FR" dirty="0">
                <a:solidFill>
                  <a:srgbClr val="D0D0D0"/>
                </a:solidFill>
                <a:latin typeface="Consolas"/>
              </a:rPr>
              <a:t>  </a:t>
            </a:r>
            <a:r>
              <a:rPr lang="fr-FR" dirty="0">
                <a:solidFill>
                  <a:srgbClr val="6AB825"/>
                </a:solidFill>
                <a:latin typeface="Consolas"/>
              </a:rPr>
              <a:t>return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D0D0D0"/>
                </a:solidFill>
                <a:latin typeface="Consolas"/>
              </a:rPr>
              <a:t>text</a:t>
            </a:r>
            <a:r>
              <a:rPr lang="fr-FR" dirty="0" smtClean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+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  <a:p>
            <a:r>
              <a:rPr lang="fr-FR" dirty="0" smtClean="0">
                <a:solidFill>
                  <a:srgbClr val="D0D0D0"/>
                </a:solidFill>
                <a:latin typeface="Consolas"/>
              </a:rPr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54238" y="5670196"/>
            <a:ext cx="3394226" cy="495108"/>
          </a:xfrm>
          <a:prstGeom prst="rect">
            <a:avLst/>
          </a:prstGeom>
          <a:solidFill>
            <a:srgbClr val="000000"/>
          </a:solidFill>
          <a:effectLst>
            <a:glow rad="63500">
              <a:srgbClr val="F0DB4F">
                <a:alpha val="40000"/>
              </a:srgbClr>
            </a:glow>
          </a:effectLst>
        </p:spPr>
        <p:txBody>
          <a:bodyPr wrap="square" lIns="144000" tIns="108000" rIns="144000" bIns="108000" rtlCol="0">
            <a:spAutoFit/>
          </a:bodyPr>
          <a:lstStyle/>
          <a:p>
            <a:r>
              <a:rPr lang="fr-FR" dirty="0" err="1">
                <a:solidFill>
                  <a:srgbClr val="6AB825"/>
                </a:solidFill>
                <a:latin typeface="Consolas"/>
              </a:rPr>
              <a:t>const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D0D0D0"/>
                </a:solidFill>
                <a:latin typeface="Consolas"/>
              </a:rPr>
              <a:t>maxQuotes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3677A9"/>
                </a:solidFill>
                <a:latin typeface="Consolas"/>
              </a:rPr>
              <a:t>99</a:t>
            </a:r>
            <a:r>
              <a:rPr lang="fr-FR" dirty="0">
                <a:solidFill>
                  <a:srgbClr val="D0D0D0"/>
                </a:solidFill>
                <a:latin typeface="Consolas"/>
              </a:rPr>
              <a:t>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242698" y="2943994"/>
            <a:ext cx="485780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Consolas"/>
              </a:rPr>
              <a:t>let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98329" y="328498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 err="1">
                <a:solidFill>
                  <a:srgbClr val="6AB825"/>
                </a:solidFill>
                <a:latin typeface="Consolas"/>
              </a:rPr>
              <a:t>NaN</a:t>
            </a:r>
            <a:endParaRPr lang="fr-FR" dirty="0">
              <a:solidFill>
                <a:srgbClr val="6AB825"/>
              </a:solidFill>
              <a:latin typeface="Consola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79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1" animBg="1"/>
      <p:bldP spid="8" grpId="0"/>
    </p:bldLst>
  </p:timing>
</p:sld>
</file>

<file path=ppt/theme/theme1.xml><?xml version="1.0" encoding="utf-8"?>
<a:theme xmlns:a="http://schemas.openxmlformats.org/drawingml/2006/main" name="Thème Office">
  <a:themeElements>
    <a:clrScheme name="Change Mind About JS">
      <a:dk1>
        <a:sysClr val="windowText" lastClr="000000"/>
      </a:dk1>
      <a:lt1>
        <a:srgbClr val="E6E6E6"/>
      </a:lt1>
      <a:dk2>
        <a:srgbClr val="000000"/>
      </a:dk2>
      <a:lt2>
        <a:srgbClr val="D8D8D8"/>
      </a:lt2>
      <a:accent1>
        <a:srgbClr val="FFC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FFC000"/>
      </a:folHlink>
    </a:clrScheme>
    <a:fontScheme name="Change Mind About JS">
      <a:majorFont>
        <a:latin typeface="Yanone Kaffeesatz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Microsoft Office PowerPoint</Application>
  <PresentationFormat>Affichage à l'écran (4:3)</PresentationFormat>
  <Paragraphs>499</Paragraphs>
  <Slides>22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Yanone Kaffeesatz</vt:lpstr>
      <vt:lpstr>Calibri</vt:lpstr>
      <vt:lpstr>Wingdings</vt:lpstr>
      <vt:lpstr>Open Sans Semibold</vt:lpstr>
      <vt:lpstr>Open Sans</vt:lpstr>
      <vt:lpstr>Wingdings 3</vt:lpstr>
      <vt:lpstr>Consolas</vt:lpstr>
      <vt:lpstr>Thème Office</vt:lpstr>
      <vt:lpstr>Changing minds about JavaScript</vt:lpstr>
      <vt:lpstr>First contact with JavaScript</vt:lpstr>
      <vt:lpstr>JS can’t be avoided today</vt:lpstr>
      <vt:lpstr>The main novelties</vt:lpstr>
      <vt:lpstr>Modules</vt:lpstr>
      <vt:lpstr>Modules (2)</vt:lpstr>
      <vt:lpstr>Class declaration</vt:lpstr>
      <vt:lpstr>Inheritance</vt:lpstr>
      <vt:lpstr>Variables : block scoping and constants</vt:lpstr>
      <vt:lpstr>"Arrow function"</vt:lpstr>
      <vt:lpstr>Generators</vt:lpstr>
      <vt:lpstr>Wants to make your life easier</vt:lpstr>
      <vt:lpstr>Shorter object literals</vt:lpstr>
      <vt:lpstr>Pimp my parameters !</vt:lpstr>
      <vt:lpstr>Destructuring the code</vt:lpstr>
      <vt:lpstr>Sugar on the cake</vt:lpstr>
      <vt:lpstr>And many more not covered here…</vt:lpstr>
      <vt:lpstr>To conclude</vt:lpstr>
      <vt:lpstr>It’s out already… almost!</vt:lpstr>
      <vt:lpstr>Project feedback</vt:lpstr>
      <vt:lpstr>…let’s rock with ES6 !</vt:lpstr>
      <vt:lpstr>Photos credits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Feugas Damien</dc:creator>
  <cp:lastModifiedBy>Feugas Damien</cp:lastModifiedBy>
  <cp:revision>238</cp:revision>
  <dcterms:created xsi:type="dcterms:W3CDTF">2015-04-07T13:36:38Z</dcterms:created>
  <dcterms:modified xsi:type="dcterms:W3CDTF">2015-06-30T14:49:01Z</dcterms:modified>
</cp:coreProperties>
</file>