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74" autoAdjust="0"/>
  </p:normalViewPr>
  <p:slideViewPr>
    <p:cSldViewPr>
      <p:cViewPr varScale="1">
        <p:scale>
          <a:sx n="88" d="100"/>
          <a:sy n="88" d="100"/>
        </p:scale>
        <p:origin x="-96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713F09F-15B0-4793-B49C-EBB3215CCE1E}" type="datetimeFigureOut">
              <a:rPr lang="fr-FR" smtClean="0"/>
              <a:t>18/08/2013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3A2A9A7-16C0-4345-A04A-C7E96D844B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3F09F-15B0-4793-B49C-EBB3215CCE1E}" type="datetimeFigureOut">
              <a:rPr lang="fr-FR" smtClean="0"/>
              <a:t>18/08/2013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2A9A7-16C0-4345-A04A-C7E96D844B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3F09F-15B0-4793-B49C-EBB3215CCE1E}" type="datetimeFigureOut">
              <a:rPr lang="fr-FR" smtClean="0"/>
              <a:t>18/08/2013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2A9A7-16C0-4345-A04A-C7E96D844B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00"/>
              </a:spcBef>
              <a:spcAft>
                <a:spcPts val="800"/>
              </a:spcAft>
              <a:defRPr/>
            </a:lvl1pPr>
            <a:lvl2pPr>
              <a:spcBef>
                <a:spcPts val="400"/>
              </a:spcBef>
              <a:spcAft>
                <a:spcPts val="600"/>
              </a:spcAft>
              <a:defRPr/>
            </a:lvl2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3F09F-15B0-4793-B49C-EBB3215CCE1E}" type="datetimeFigureOut">
              <a:rPr lang="fr-FR" smtClean="0"/>
              <a:t>18/08/2013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2A9A7-16C0-4345-A04A-C7E96D844BE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3F09F-15B0-4793-B49C-EBB3215CCE1E}" type="datetimeFigureOut">
              <a:rPr lang="fr-FR" smtClean="0"/>
              <a:t>18/08/2013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2A9A7-16C0-4345-A04A-C7E96D844BE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3F09F-15B0-4793-B49C-EBB3215CCE1E}" type="datetimeFigureOut">
              <a:rPr lang="fr-FR" smtClean="0"/>
              <a:t>18/08/2013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2A9A7-16C0-4345-A04A-C7E96D844BED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3F09F-15B0-4793-B49C-EBB3215CCE1E}" type="datetimeFigureOut">
              <a:rPr lang="fr-FR" smtClean="0"/>
              <a:t>18/08/2013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2A9A7-16C0-4345-A04A-C7E96D844BED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3F09F-15B0-4793-B49C-EBB3215CCE1E}" type="datetimeFigureOut">
              <a:rPr lang="fr-FR" smtClean="0"/>
              <a:t>18/08/2013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2A9A7-16C0-4345-A04A-C7E96D844BED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3F09F-15B0-4793-B49C-EBB3215CCE1E}" type="datetimeFigureOut">
              <a:rPr lang="fr-FR" smtClean="0"/>
              <a:t>18/08/2013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2A9A7-16C0-4345-A04A-C7E96D844B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713F09F-15B0-4793-B49C-EBB3215CCE1E}" type="datetimeFigureOut">
              <a:rPr lang="fr-FR" smtClean="0"/>
              <a:t>18/08/2013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2A9A7-16C0-4345-A04A-C7E96D844BED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713F09F-15B0-4793-B49C-EBB3215CCE1E}" type="datetimeFigureOut">
              <a:rPr lang="fr-FR" smtClean="0"/>
              <a:t>18/08/2013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3A2A9A7-16C0-4345-A04A-C7E96D844BED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713F09F-15B0-4793-B49C-EBB3215CCE1E}" type="datetimeFigureOut">
              <a:rPr lang="fr-FR" smtClean="0"/>
              <a:t>18/08/2013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3A2A9A7-16C0-4345-A04A-C7E96D844BE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DanceRM</a:t>
            </a:r>
            <a:r>
              <a:rPr lang="fr-FR" dirty="0" smtClean="0"/>
              <a:t> – </a:t>
            </a:r>
            <a:r>
              <a:rPr lang="fr-FR" dirty="0" err="1" smtClean="0"/>
              <a:t>early</a:t>
            </a:r>
            <a:r>
              <a:rPr lang="fr-FR" dirty="0" smtClean="0"/>
              <a:t> </a:t>
            </a:r>
            <a:r>
              <a:rPr lang="fr-FR" dirty="0" err="1" smtClean="0"/>
              <a:t>preview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</a:t>
            </a:r>
            <a:r>
              <a:rPr lang="fr-FR" dirty="0" smtClean="0"/>
              <a:t> 0.1.0 </a:t>
            </a:r>
          </a:p>
          <a:p>
            <a:r>
              <a:rPr lang="fr-FR" dirty="0" smtClean="0"/>
              <a:t>18/08/2013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57266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1484784"/>
            <a:ext cx="6430534" cy="50566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Page d’accueil avec liste d’un cours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916855" y="2572221"/>
            <a:ext cx="1955221" cy="1008112"/>
          </a:xfrm>
          <a:prstGeom prst="wedgeRectCallout">
            <a:avLst>
              <a:gd name="adj1" fmla="val 63289"/>
              <a:gd name="adj2" fmla="val 30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Clic pour afficher la liste des danseurs du cours</a:t>
            </a:r>
            <a:endParaRPr lang="fr-FR" sz="1400" dirty="0"/>
          </a:p>
        </p:txBody>
      </p:sp>
      <p:sp>
        <p:nvSpPr>
          <p:cNvPr id="13" name="Rectangle 12"/>
          <p:cNvSpPr/>
          <p:nvPr/>
        </p:nvSpPr>
        <p:spPr>
          <a:xfrm>
            <a:off x="1619672" y="5039685"/>
            <a:ext cx="3275716" cy="651812"/>
          </a:xfrm>
          <a:prstGeom prst="wedgeRectCallout">
            <a:avLst>
              <a:gd name="adj1" fmla="val -29886"/>
              <a:gd name="adj2" fmla="val -79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Clic pour afficher de nouveau la fiche danseur et la modifier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97254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Affichage des salles de danse et de la légende des couleurs du planning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Ajout du moyen par lequel le danseur à connu d’école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Enrichissement des critères de recherche (par professeur, par année, par état de paiement)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Séparation de la liste des danseurs sur un écran dédié, avec plus d’information (notamment contact)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Mécanisme de fusion des données avec un autre PC</a:t>
            </a:r>
            <a:endParaRPr lang="fr-FR" sz="18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a venir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9355932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uiExpand="1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3600" b="1" dirty="0" smtClean="0"/>
              <a:t>Merci de votre attention !</a:t>
            </a:r>
            <a:endParaRPr lang="fr-FR" b="1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DanceRM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0249147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uiExpand="1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400" dirty="0" smtClean="0"/>
              <a:t>Quoi ?</a:t>
            </a:r>
          </a:p>
          <a:p>
            <a:pPr lvl="1"/>
            <a:r>
              <a:rPr lang="fr-FR" sz="2000" dirty="0" smtClean="0"/>
              <a:t>Un logiciel de suivi de relation client (Customer Relationship Management) simplifié et adapté aux besoins d’une école de danse</a:t>
            </a:r>
          </a:p>
          <a:p>
            <a:r>
              <a:rPr lang="fr-FR" sz="2400" dirty="0" smtClean="0"/>
              <a:t>Pour quoi faire ?</a:t>
            </a:r>
          </a:p>
          <a:p>
            <a:pPr lvl="1"/>
            <a:r>
              <a:rPr lang="fr-FR" sz="2000" dirty="0" smtClean="0"/>
              <a:t>Concentrer et donner accès de manière fiable, simple et rapide aux données des adhérents d’une école, leur inscriptions, contacts et paiements</a:t>
            </a:r>
          </a:p>
          <a:p>
            <a:r>
              <a:rPr lang="fr-FR" sz="2400" dirty="0" smtClean="0"/>
              <a:t>Pour qui ?</a:t>
            </a:r>
          </a:p>
          <a:p>
            <a:pPr lvl="1"/>
            <a:r>
              <a:rPr lang="fr-FR" sz="2000" dirty="0" smtClean="0"/>
              <a:t>Pour les propriétaires/gestionnaires d’une école de danse</a:t>
            </a:r>
          </a:p>
          <a:p>
            <a:r>
              <a:rPr lang="fr-FR" sz="2400" dirty="0" smtClean="0"/>
              <a:t>Comment ?</a:t>
            </a:r>
          </a:p>
          <a:p>
            <a:pPr lvl="1"/>
            <a:r>
              <a:rPr lang="fr-FR" sz="2000" dirty="0" smtClean="0"/>
              <a:t>Avec un simple ordinateur, équipé du navigateur Google Chrome. Pas de connexion Internet requise</a:t>
            </a:r>
          </a:p>
          <a:p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DanceRM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87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fr-FR" sz="2000" dirty="0" smtClean="0"/>
              <a:t>Centraliser les données sur les danseurs de l’école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fr-FR" sz="2000" dirty="0" smtClean="0"/>
              <a:t>Inscrire de nouveaux danseurs dans les cours de l’année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fr-FR" sz="2000" dirty="0" smtClean="0"/>
              <a:t>Suivre l’état des paiements de chaque danseur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fr-FR" sz="2000" dirty="0" smtClean="0"/>
              <a:t>Etablir des listes de danseurs (par cours, par professeurs, par année(s), n’ayant pas de certificat, n’ayant pas tout réglé)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fr-FR" sz="2000" dirty="0" smtClean="0"/>
              <a:t>Exporter ces listes (impression, vers </a:t>
            </a:r>
            <a:r>
              <a:rPr lang="fr-FR" sz="2000" dirty="0"/>
              <a:t>E</a:t>
            </a:r>
            <a:r>
              <a:rPr lang="fr-FR" sz="2000" dirty="0" smtClean="0"/>
              <a:t>xcel, pour envoi de mail)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fr-FR" sz="2000" dirty="0" smtClean="0"/>
              <a:t>Rechercher des danseurs</a:t>
            </a:r>
            <a:endParaRPr lang="fr-FR" sz="16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fr-FR" sz="2000" dirty="0" smtClean="0"/>
              <a:t>Conserver l’historique des inscriptions des danseurs d’une année sur l’autre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fr-FR" sz="2000" dirty="0" smtClean="0"/>
              <a:t>Fusionner les données des différents utilisateurs sans rendre la connexion Internet obligatoire</a:t>
            </a:r>
          </a:p>
          <a:p>
            <a:endParaRPr lang="fr-FR" sz="1800" dirty="0" smtClean="0"/>
          </a:p>
          <a:p>
            <a:endParaRPr lang="fr-FR" sz="18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DanceRM</a:t>
            </a:r>
            <a:r>
              <a:rPr lang="fr-FR" dirty="0" smtClean="0"/>
              <a:t>: principales fonctionnalités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472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600" dirty="0" smtClean="0"/>
              <a:t>L’objectif de ce document est de présenter les fonctionnalités du logiciel </a:t>
            </a:r>
            <a:r>
              <a:rPr lang="fr-FR" sz="2600" dirty="0" err="1" smtClean="0"/>
              <a:t>DanceRM</a:t>
            </a:r>
            <a:r>
              <a:rPr lang="fr-FR" sz="2600" dirty="0" smtClean="0"/>
              <a:t>.</a:t>
            </a:r>
          </a:p>
          <a:p>
            <a:pPr marL="0" indent="0">
              <a:buNone/>
            </a:pPr>
            <a:endParaRPr lang="fr-FR" sz="2600" dirty="0" smtClean="0"/>
          </a:p>
          <a:p>
            <a:pPr marL="0" indent="0">
              <a:buNone/>
            </a:pPr>
            <a:r>
              <a:rPr lang="fr-FR" sz="2600" dirty="0" smtClean="0"/>
              <a:t>La mise en place de l’</a:t>
            </a:r>
            <a:r>
              <a:rPr lang="fr-FR" sz="2600" dirty="0"/>
              <a:t>e</a:t>
            </a:r>
            <a:r>
              <a:rPr lang="fr-FR" sz="2600" dirty="0" smtClean="0"/>
              <a:t>rgonomie et le travail de design seront entamés dans un second temps.</a:t>
            </a:r>
          </a:p>
          <a:p>
            <a:pPr marL="0" indent="0">
              <a:buNone/>
            </a:pPr>
            <a:endParaRPr lang="fr-FR" sz="2600" dirty="0" smtClean="0"/>
          </a:p>
          <a:p>
            <a:pPr marL="0" indent="0">
              <a:buNone/>
            </a:pPr>
            <a:r>
              <a:rPr lang="fr-FR" sz="2600" dirty="0" smtClean="0"/>
              <a:t>Les captures d’écran ne sont donc pas définitives, et doivent servir de base à la discussion.</a:t>
            </a:r>
            <a:endParaRPr lang="fr-FR" sz="26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Avertissement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577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395" y="1700808"/>
            <a:ext cx="6014603" cy="46989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Page d’accueil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85863" y="1196752"/>
            <a:ext cx="2962001" cy="432048"/>
          </a:xfrm>
          <a:prstGeom prst="wedgeRectCallout">
            <a:avLst>
              <a:gd name="adj1" fmla="val -7692"/>
              <a:gd name="adj2" fmla="val 874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Choix de l’année à visualiser</a:t>
            </a:r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6218973" y="1988840"/>
            <a:ext cx="2817523" cy="936104"/>
          </a:xfrm>
          <a:prstGeom prst="wedgeRectCallout">
            <a:avLst>
              <a:gd name="adj1" fmla="val -34101"/>
              <a:gd name="adj2" fmla="val 77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Planning des cours </a:t>
            </a:r>
          </a:p>
          <a:p>
            <a:pPr algn="ctr"/>
            <a:r>
              <a:rPr lang="fr-FR" sz="1400" dirty="0" smtClean="0"/>
              <a:t>1 couleur = 1 type de danse</a:t>
            </a:r>
            <a:br>
              <a:rPr lang="fr-FR" sz="1400" dirty="0" smtClean="0"/>
            </a:br>
            <a:r>
              <a:rPr lang="fr-FR" sz="1400" dirty="0" smtClean="0"/>
              <a:t>(légende et salles a venir)</a:t>
            </a:r>
            <a:endParaRPr lang="fr-FR" sz="1400" dirty="0"/>
          </a:p>
        </p:txBody>
      </p:sp>
      <p:sp>
        <p:nvSpPr>
          <p:cNvPr id="13" name="Rectangle 12"/>
          <p:cNvSpPr/>
          <p:nvPr/>
        </p:nvSpPr>
        <p:spPr>
          <a:xfrm>
            <a:off x="5533002" y="4721404"/>
            <a:ext cx="2101470" cy="651812"/>
          </a:xfrm>
          <a:prstGeom prst="wedgeRectCallout">
            <a:avLst>
              <a:gd name="adj1" fmla="val -65720"/>
              <a:gd name="adj2" fmla="val -40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Affiche une nouvelle  fiche danseur vide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63131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60217"/>
            <a:ext cx="6247387" cy="4912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Fiche danseur (nouveau)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680586" y="1272185"/>
            <a:ext cx="2619606" cy="576064"/>
          </a:xfrm>
          <a:prstGeom prst="wedgeRectCallout">
            <a:avLst>
              <a:gd name="adj1" fmla="val -31301"/>
              <a:gd name="adj2" fmla="val 74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Champs éditables lorsque la souris est au dessus</a:t>
            </a:r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1547664" y="4221088"/>
            <a:ext cx="2196769" cy="864096"/>
          </a:xfrm>
          <a:prstGeom prst="wedgeRectCallout">
            <a:avLst>
              <a:gd name="adj1" fmla="val 59079"/>
              <a:gd name="adj2" fmla="val -44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Ouvre la fenêtre de sélection des cours pour ce danseur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68693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1560217"/>
            <a:ext cx="6247387" cy="4912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Fenêtre de sélection des cours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895056" y="2348880"/>
            <a:ext cx="3096344" cy="432048"/>
          </a:xfrm>
          <a:prstGeom prst="wedgeRectCallout">
            <a:avLst>
              <a:gd name="adj1" fmla="val -58336"/>
              <a:gd name="adj2" fmla="val 344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Choix du planning à visualiser</a:t>
            </a:r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827584" y="4016513"/>
            <a:ext cx="2484801" cy="780639"/>
          </a:xfrm>
          <a:prstGeom prst="wedgeRectCallout">
            <a:avLst>
              <a:gd name="adj1" fmla="val 62845"/>
              <a:gd name="adj2" fmla="val 32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Clic pour sélectionner un ou plusieurs cours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5088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6" y="1572212"/>
            <a:ext cx="6247387" cy="4912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Fiche danseur avec inscription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86999" y="4725144"/>
            <a:ext cx="1044640" cy="864096"/>
          </a:xfrm>
          <a:prstGeom prst="wedgeRectCallout">
            <a:avLst>
              <a:gd name="adj1" fmla="val 70337"/>
              <a:gd name="adj2" fmla="val -30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Liste des cours du danseur</a:t>
            </a:r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286999" y="3429000"/>
            <a:ext cx="2484801" cy="708631"/>
          </a:xfrm>
          <a:prstGeom prst="wedgeRectCallout">
            <a:avLst>
              <a:gd name="adj1" fmla="val -2817"/>
              <a:gd name="adj2" fmla="val 724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 encart par inscription (1 inscription par saison)</a:t>
            </a:r>
            <a:endParaRPr lang="fr-FR" sz="1400" dirty="0"/>
          </a:p>
        </p:txBody>
      </p:sp>
      <p:sp>
        <p:nvSpPr>
          <p:cNvPr id="7" name="Rectangle 6"/>
          <p:cNvSpPr/>
          <p:nvPr/>
        </p:nvSpPr>
        <p:spPr>
          <a:xfrm>
            <a:off x="5868144" y="3510054"/>
            <a:ext cx="2088232" cy="701988"/>
          </a:xfrm>
          <a:prstGeom prst="wedgeRectCallout">
            <a:avLst>
              <a:gd name="adj1" fmla="val -21618"/>
              <a:gd name="adj2" fmla="val 767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Affiche la fenêtre de sélection des cours</a:t>
            </a:r>
            <a:endParaRPr lang="fr-FR" sz="1400" dirty="0"/>
          </a:p>
        </p:txBody>
      </p:sp>
      <p:sp>
        <p:nvSpPr>
          <p:cNvPr id="9" name="Rectangle 8"/>
          <p:cNvSpPr/>
          <p:nvPr/>
        </p:nvSpPr>
        <p:spPr>
          <a:xfrm>
            <a:off x="7632912" y="4509120"/>
            <a:ext cx="1463214" cy="1224136"/>
          </a:xfrm>
          <a:prstGeom prst="wedgeRectCallout">
            <a:avLst>
              <a:gd name="adj1" fmla="val -60291"/>
              <a:gd name="adj2" fmla="val -330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Supprime l’inscription (confirmation préalable)</a:t>
            </a:r>
            <a:endParaRPr lang="fr-FR" sz="1400" dirty="0"/>
          </a:p>
        </p:txBody>
      </p:sp>
      <p:sp>
        <p:nvSpPr>
          <p:cNvPr id="10" name="Rectangle 9"/>
          <p:cNvSpPr/>
          <p:nvPr/>
        </p:nvSpPr>
        <p:spPr>
          <a:xfrm>
            <a:off x="4527339" y="5517232"/>
            <a:ext cx="2111286" cy="720080"/>
          </a:xfrm>
          <a:prstGeom prst="wedgeRectCallout">
            <a:avLst>
              <a:gd name="adj1" fmla="val 37590"/>
              <a:gd name="adj2" fmla="val -74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Enregistrement d’un paiement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5915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1332743"/>
            <a:ext cx="6430534" cy="50566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Fiche danseur avec paiements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07504" y="4016511"/>
            <a:ext cx="2340786" cy="708632"/>
          </a:xfrm>
          <a:prstGeom prst="wedgeRectCallout">
            <a:avLst>
              <a:gd name="adj1" fmla="val 36252"/>
              <a:gd name="adj2" fmla="val 78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Somme automatique des paiements (vert si égal)</a:t>
            </a:r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2987824" y="4016512"/>
            <a:ext cx="2700825" cy="708631"/>
          </a:xfrm>
          <a:prstGeom prst="wedgeRectCallout">
            <a:avLst>
              <a:gd name="adj1" fmla="val -41984"/>
              <a:gd name="adj2" fmla="val 800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Champ éditable pour fixer le prix de l’adhésion</a:t>
            </a:r>
            <a:endParaRPr lang="fr-FR" sz="1400" dirty="0"/>
          </a:p>
        </p:txBody>
      </p:sp>
      <p:sp>
        <p:nvSpPr>
          <p:cNvPr id="7" name="Rectangle 6"/>
          <p:cNvSpPr/>
          <p:nvPr/>
        </p:nvSpPr>
        <p:spPr>
          <a:xfrm>
            <a:off x="3347864" y="6096090"/>
            <a:ext cx="1440160" cy="350994"/>
          </a:xfrm>
          <a:prstGeom prst="wedgeRectCallout">
            <a:avLst>
              <a:gd name="adj1" fmla="val -18613"/>
              <a:gd name="adj2" fmla="val -68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Texte libre</a:t>
            </a:r>
            <a:endParaRPr lang="fr-FR" sz="1400" dirty="0"/>
          </a:p>
        </p:txBody>
      </p:sp>
      <p:sp>
        <p:nvSpPr>
          <p:cNvPr id="9" name="Rectangle 8"/>
          <p:cNvSpPr/>
          <p:nvPr/>
        </p:nvSpPr>
        <p:spPr>
          <a:xfrm>
            <a:off x="5136537" y="4956702"/>
            <a:ext cx="1463214" cy="1224136"/>
          </a:xfrm>
          <a:prstGeom prst="wedgeRectCallout">
            <a:avLst>
              <a:gd name="adj1" fmla="val -78058"/>
              <a:gd name="adj2" fmla="val -17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Supprime le paiement (confirmation préalable)</a:t>
            </a:r>
            <a:endParaRPr lang="fr-FR" sz="1400" dirty="0"/>
          </a:p>
        </p:txBody>
      </p:sp>
      <p:sp>
        <p:nvSpPr>
          <p:cNvPr id="10" name="Rectangle 9"/>
          <p:cNvSpPr/>
          <p:nvPr/>
        </p:nvSpPr>
        <p:spPr>
          <a:xfrm>
            <a:off x="107504" y="5854316"/>
            <a:ext cx="2448272" cy="720080"/>
          </a:xfrm>
          <a:prstGeom prst="wedgeRectCallout">
            <a:avLst>
              <a:gd name="adj1" fmla="val 37590"/>
              <a:gd name="adj2" fmla="val -74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Type, date et montant d’un paiement</a:t>
            </a:r>
            <a:endParaRPr lang="fr-FR" sz="1400" dirty="0"/>
          </a:p>
        </p:txBody>
      </p:sp>
      <p:sp>
        <p:nvSpPr>
          <p:cNvPr id="11" name="Rectangle 10"/>
          <p:cNvSpPr/>
          <p:nvPr/>
        </p:nvSpPr>
        <p:spPr>
          <a:xfrm>
            <a:off x="7164288" y="4990449"/>
            <a:ext cx="1656184" cy="878315"/>
          </a:xfrm>
          <a:prstGeom prst="wedgeRectCallout">
            <a:avLst>
              <a:gd name="adj1" fmla="val -24091"/>
              <a:gd name="adj2" fmla="val 628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Enregistrement des modifications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8893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72</TotalTime>
  <Words>469</Words>
  <Application>Microsoft Office PowerPoint</Application>
  <PresentationFormat>Affichage à l'écran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Rotonde</vt:lpstr>
      <vt:lpstr>DanceRM – early preview</vt:lpstr>
      <vt:lpstr>DanceRM</vt:lpstr>
      <vt:lpstr>DanceRM: principales fonctionnalités</vt:lpstr>
      <vt:lpstr>Avertissement</vt:lpstr>
      <vt:lpstr>Page d’accueil</vt:lpstr>
      <vt:lpstr>Fiche danseur (nouveau)</vt:lpstr>
      <vt:lpstr>Fenêtre de sélection des cours</vt:lpstr>
      <vt:lpstr>Fiche danseur avec inscription</vt:lpstr>
      <vt:lpstr>Fiche danseur avec paiements</vt:lpstr>
      <vt:lpstr>Page d’accueil avec liste d’un cours</vt:lpstr>
      <vt:lpstr>Fonctionnalités a venir</vt:lpstr>
      <vt:lpstr>DanceRM</vt:lpstr>
    </vt:vector>
  </TitlesOfParts>
  <Company>Privée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DanceRM – early preview</dc:title>
  <dc:creator>Damien Feugas</dc:creator>
  <cp:lastModifiedBy>Damien Feugas</cp:lastModifiedBy>
  <cp:revision>9</cp:revision>
  <dcterms:created xsi:type="dcterms:W3CDTF">2013-08-18T08:19:08Z</dcterms:created>
  <dcterms:modified xsi:type="dcterms:W3CDTF">2013-08-18T09:32:01Z</dcterms:modified>
</cp:coreProperties>
</file>