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50" b="0" i="0">
                <a:solidFill>
                  <a:srgbClr val="3379B7"/>
                </a:solidFill>
                <a:latin typeface="Lucida Sans"/>
                <a:cs typeface="Lucida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50" b="0" i="0">
                <a:solidFill>
                  <a:srgbClr val="3379B7"/>
                </a:solidFill>
                <a:latin typeface="Lucida Sans"/>
                <a:cs typeface="Lucida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238630" y="2808755"/>
            <a:ext cx="11053555" cy="6217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1928146" y="5930496"/>
            <a:ext cx="6359853" cy="4352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6396166" y="440038"/>
            <a:ext cx="11892280" cy="2314575"/>
          </a:xfrm>
          <a:custGeom>
            <a:avLst/>
            <a:gdLst/>
            <a:ahLst/>
            <a:cxnLst/>
            <a:rect l="l" t="t" r="r" b="b"/>
            <a:pathLst>
              <a:path w="11892280" h="2314575">
                <a:moveTo>
                  <a:pt x="11891834" y="0"/>
                </a:moveTo>
                <a:lnTo>
                  <a:pt x="11891834" y="2314574"/>
                </a:lnTo>
                <a:lnTo>
                  <a:pt x="0" y="2314574"/>
                </a:lnTo>
                <a:lnTo>
                  <a:pt x="0" y="0"/>
                </a:lnTo>
                <a:lnTo>
                  <a:pt x="11891834" y="0"/>
                </a:lnTo>
                <a:close/>
              </a:path>
            </a:pathLst>
          </a:custGeom>
          <a:solidFill>
            <a:srgbClr val="F5F5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50" b="0" i="0">
                <a:solidFill>
                  <a:srgbClr val="3379B7"/>
                </a:solidFill>
                <a:latin typeface="Lucida Sans"/>
                <a:cs typeface="Lucida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8000" cy="5575300"/>
          </a:xfrm>
          <a:custGeom>
            <a:avLst/>
            <a:gdLst/>
            <a:ahLst/>
            <a:cxnLst/>
            <a:rect l="l" t="t" r="r" b="b"/>
            <a:pathLst>
              <a:path w="18288000" h="5575300">
                <a:moveTo>
                  <a:pt x="0" y="5575089"/>
                </a:moveTo>
                <a:lnTo>
                  <a:pt x="18288000" y="5575089"/>
                </a:lnTo>
                <a:lnTo>
                  <a:pt x="18288000" y="0"/>
                </a:lnTo>
                <a:lnTo>
                  <a:pt x="0" y="0"/>
                </a:lnTo>
                <a:lnTo>
                  <a:pt x="0" y="5575089"/>
                </a:lnTo>
                <a:close/>
              </a:path>
            </a:pathLst>
          </a:custGeom>
          <a:solidFill>
            <a:srgbClr val="F5F5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304900" y="1229444"/>
            <a:ext cx="13677900" cy="9057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631590" y="662723"/>
            <a:ext cx="3877944" cy="1553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50" b="0" i="0">
                <a:solidFill>
                  <a:srgbClr val="3379B7"/>
                </a:solidFill>
                <a:latin typeface="Lucida Sans"/>
                <a:cs typeface="Lucida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000" y="3530236"/>
            <a:ext cx="16256000" cy="5069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Relationship Id="rId4" Type="http://schemas.openxmlformats.org/officeDocument/2006/relationships/image" Target="../media/image20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Relationship Id="rId3" Type="http://schemas.openxmlformats.org/officeDocument/2006/relationships/image" Target="../media/image14.jpg"/><Relationship Id="rId4" Type="http://schemas.openxmlformats.org/officeDocument/2006/relationships/image" Target="../media/image22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Relationship Id="rId3" Type="http://schemas.openxmlformats.org/officeDocument/2006/relationships/image" Target="../media/image24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Relationship Id="rId4" Type="http://schemas.openxmlformats.org/officeDocument/2006/relationships/image" Target="../media/image13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Relationship Id="rId4" Type="http://schemas.openxmlformats.org/officeDocument/2006/relationships/image" Target="../media/image16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75094"/>
            <a:ext cx="18288000" cy="4429125"/>
          </a:xfrm>
          <a:custGeom>
            <a:avLst/>
            <a:gdLst/>
            <a:ahLst/>
            <a:cxnLst/>
            <a:rect l="l" t="t" r="r" b="b"/>
            <a:pathLst>
              <a:path w="18288000" h="4429125">
                <a:moveTo>
                  <a:pt x="18288001" y="4429124"/>
                </a:moveTo>
                <a:lnTo>
                  <a:pt x="0" y="4429124"/>
                </a:lnTo>
                <a:lnTo>
                  <a:pt x="0" y="0"/>
                </a:lnTo>
                <a:lnTo>
                  <a:pt x="18288001" y="0"/>
                </a:lnTo>
                <a:lnTo>
                  <a:pt x="18288001" y="44291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258688" y="7548743"/>
            <a:ext cx="10203815" cy="22612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6265"/>
              </a:lnSpc>
              <a:spcBef>
                <a:spcPts val="110"/>
              </a:spcBef>
            </a:pPr>
            <a:r>
              <a:rPr dirty="0" sz="6100" spc="280">
                <a:solidFill>
                  <a:srgbClr val="3379B7"/>
                </a:solidFill>
                <a:latin typeface="Lucida Sans"/>
                <a:cs typeface="Lucida Sans"/>
              </a:rPr>
              <a:t>SISTEMA </a:t>
            </a:r>
            <a:r>
              <a:rPr dirty="0" sz="6100" spc="75">
                <a:solidFill>
                  <a:srgbClr val="3379B7"/>
                </a:solidFill>
                <a:latin typeface="Lucida Sans"/>
                <a:cs typeface="Lucida Sans"/>
              </a:rPr>
              <a:t>DE </a:t>
            </a:r>
            <a:r>
              <a:rPr dirty="0" sz="6100" spc="150">
                <a:solidFill>
                  <a:srgbClr val="3379B7"/>
                </a:solidFill>
                <a:latin typeface="Lucida Sans"/>
                <a:cs typeface="Lucida Sans"/>
              </a:rPr>
              <a:t>GESTÃO</a:t>
            </a:r>
            <a:r>
              <a:rPr dirty="0" sz="6100" spc="575">
                <a:solidFill>
                  <a:srgbClr val="3379B7"/>
                </a:solidFill>
                <a:latin typeface="Lucida Sans"/>
                <a:cs typeface="Lucida Sans"/>
              </a:rPr>
              <a:t> </a:t>
            </a:r>
            <a:r>
              <a:rPr dirty="0" sz="6100" spc="75">
                <a:solidFill>
                  <a:srgbClr val="3379B7"/>
                </a:solidFill>
                <a:latin typeface="Lucida Sans"/>
                <a:cs typeface="Lucida Sans"/>
              </a:rPr>
              <a:t>DE</a:t>
            </a:r>
            <a:endParaRPr sz="6100">
              <a:latin typeface="Lucida Sans"/>
              <a:cs typeface="Lucida Sans"/>
            </a:endParaRPr>
          </a:p>
          <a:p>
            <a:pPr marL="12700">
              <a:lnSpc>
                <a:spcPts val="6265"/>
              </a:lnSpc>
            </a:pPr>
            <a:r>
              <a:rPr dirty="0" sz="6100" spc="260">
                <a:solidFill>
                  <a:srgbClr val="3379B7"/>
                </a:solidFill>
                <a:latin typeface="Lucida Sans"/>
                <a:cs typeface="Lucida Sans"/>
              </a:rPr>
              <a:t>EQUIPAMENTOS</a:t>
            </a:r>
            <a:r>
              <a:rPr dirty="0" sz="6100" spc="240">
                <a:solidFill>
                  <a:srgbClr val="3379B7"/>
                </a:solidFill>
                <a:latin typeface="Lucida Sans"/>
                <a:cs typeface="Lucida Sans"/>
              </a:rPr>
              <a:t> </a:t>
            </a:r>
            <a:r>
              <a:rPr dirty="0" sz="6100" spc="150">
                <a:solidFill>
                  <a:srgbClr val="3379B7"/>
                </a:solidFill>
                <a:latin typeface="Lucida Sans"/>
                <a:cs typeface="Lucida Sans"/>
              </a:rPr>
              <a:t>MÉDICOS</a:t>
            </a:r>
            <a:endParaRPr sz="6100">
              <a:latin typeface="Lucida Sans"/>
              <a:cs typeface="Lucida Sans"/>
            </a:endParaRPr>
          </a:p>
          <a:p>
            <a:pPr algn="ctr" marR="424815">
              <a:lnSpc>
                <a:spcPct val="100000"/>
              </a:lnSpc>
              <a:spcBef>
                <a:spcPts val="2180"/>
              </a:spcBef>
            </a:pPr>
            <a:r>
              <a:rPr dirty="0" sz="2400" spc="110">
                <a:solidFill>
                  <a:srgbClr val="535353"/>
                </a:solidFill>
                <a:latin typeface="Arial Narrow"/>
                <a:cs typeface="Arial Narrow"/>
              </a:rPr>
              <a:t>GRUPO</a:t>
            </a:r>
            <a:r>
              <a:rPr dirty="0" sz="2400" spc="-1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400" spc="-60">
                <a:solidFill>
                  <a:srgbClr val="535353"/>
                </a:solidFill>
                <a:latin typeface="Arial Narrow"/>
                <a:cs typeface="Arial Narrow"/>
              </a:rPr>
              <a:t>18</a:t>
            </a:r>
            <a:r>
              <a:rPr dirty="0" sz="1950" spc="-60">
                <a:solidFill>
                  <a:srgbClr val="535353"/>
                </a:solidFill>
                <a:latin typeface="Arial"/>
                <a:cs typeface="Arial"/>
              </a:rPr>
              <a:t>:</a:t>
            </a:r>
            <a:r>
              <a:rPr dirty="0" sz="1950" spc="-5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dirty="0" sz="2400" spc="140">
                <a:solidFill>
                  <a:srgbClr val="535353"/>
                </a:solidFill>
                <a:latin typeface="Arial Narrow"/>
                <a:cs typeface="Arial Narrow"/>
              </a:rPr>
              <a:t>HELENA</a:t>
            </a:r>
            <a:r>
              <a:rPr dirty="0" sz="2400" spc="-10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400" spc="195">
                <a:solidFill>
                  <a:srgbClr val="535353"/>
                </a:solidFill>
                <a:latin typeface="Arial Narrow"/>
                <a:cs typeface="Arial Narrow"/>
              </a:rPr>
              <a:t>MIRANDA</a:t>
            </a:r>
            <a:r>
              <a:rPr dirty="0" sz="2400" spc="-10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1950" spc="55">
                <a:solidFill>
                  <a:srgbClr val="535353"/>
                </a:solidFill>
                <a:latin typeface="Arial"/>
                <a:cs typeface="Arial"/>
              </a:rPr>
              <a:t>|</a:t>
            </a:r>
            <a:r>
              <a:rPr dirty="0" sz="1950" spc="-5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dirty="0" sz="2400" spc="145">
                <a:solidFill>
                  <a:srgbClr val="535353"/>
                </a:solidFill>
                <a:latin typeface="Arial Narrow"/>
                <a:cs typeface="Arial Narrow"/>
              </a:rPr>
              <a:t>LEANDRO</a:t>
            </a:r>
            <a:r>
              <a:rPr dirty="0" sz="2400" spc="-1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400" spc="100">
                <a:solidFill>
                  <a:srgbClr val="535353"/>
                </a:solidFill>
                <a:latin typeface="Arial Narrow"/>
                <a:cs typeface="Arial Narrow"/>
              </a:rPr>
              <a:t>GABRIEL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19372" y="597043"/>
            <a:ext cx="4038600" cy="1390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516186" y="6011255"/>
            <a:ext cx="7037705" cy="1156970"/>
          </a:xfrm>
          <a:prstGeom prst="rect">
            <a:avLst/>
          </a:prstGeom>
        </p:spPr>
        <p:txBody>
          <a:bodyPr wrap="square" lIns="0" tIns="2393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85"/>
              </a:spcBef>
            </a:pPr>
            <a:r>
              <a:rPr dirty="0" sz="2750" spc="170">
                <a:solidFill>
                  <a:srgbClr val="535353"/>
                </a:solidFill>
                <a:latin typeface="Arial Narrow"/>
                <a:cs typeface="Arial Narrow"/>
              </a:rPr>
              <a:t>ENGENHARIA</a:t>
            </a:r>
            <a:r>
              <a:rPr dirty="0" sz="2750" spc="-20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750" spc="145">
                <a:solidFill>
                  <a:srgbClr val="535353"/>
                </a:solidFill>
                <a:latin typeface="Arial Narrow"/>
                <a:cs typeface="Arial Narrow"/>
              </a:rPr>
              <a:t>DE</a:t>
            </a:r>
            <a:r>
              <a:rPr dirty="0" sz="2750" spc="-1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750" spc="90">
                <a:solidFill>
                  <a:srgbClr val="535353"/>
                </a:solidFill>
                <a:latin typeface="Arial Narrow"/>
                <a:cs typeface="Arial Narrow"/>
              </a:rPr>
              <a:t>SISTEMAS</a:t>
            </a:r>
            <a:r>
              <a:rPr dirty="0" sz="2750" spc="-1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750" spc="145">
                <a:solidFill>
                  <a:srgbClr val="535353"/>
                </a:solidFill>
                <a:latin typeface="Arial Narrow"/>
                <a:cs typeface="Arial Narrow"/>
              </a:rPr>
              <a:t>DE</a:t>
            </a:r>
            <a:r>
              <a:rPr dirty="0" sz="2750" spc="-20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750" spc="175">
                <a:solidFill>
                  <a:srgbClr val="535353"/>
                </a:solidFill>
                <a:latin typeface="Arial Narrow"/>
                <a:cs typeface="Arial Narrow"/>
              </a:rPr>
              <a:t>INFORMAÇÃO</a:t>
            </a:r>
            <a:endParaRPr sz="2750">
              <a:latin typeface="Arial Narrow"/>
              <a:cs typeface="Arial Narrow"/>
            </a:endParaRPr>
          </a:p>
          <a:p>
            <a:pPr algn="ctr" marL="217804">
              <a:lnSpc>
                <a:spcPct val="100000"/>
              </a:lnSpc>
              <a:spcBef>
                <a:spcPts val="1360"/>
              </a:spcBef>
            </a:pPr>
            <a:r>
              <a:rPr dirty="0" sz="2050" spc="60">
                <a:solidFill>
                  <a:srgbClr val="535353"/>
                </a:solidFill>
                <a:latin typeface="Arial Narrow"/>
                <a:cs typeface="Arial Narrow"/>
              </a:rPr>
              <a:t>PORTO</a:t>
            </a:r>
            <a:r>
              <a:rPr dirty="0" sz="1700" spc="60">
                <a:solidFill>
                  <a:srgbClr val="535353"/>
                </a:solidFill>
                <a:latin typeface="Arial"/>
                <a:cs typeface="Arial"/>
              </a:rPr>
              <a:t>,</a:t>
            </a:r>
            <a:r>
              <a:rPr dirty="0" sz="1700" spc="-15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dirty="0" sz="2050" spc="90">
                <a:solidFill>
                  <a:srgbClr val="535353"/>
                </a:solidFill>
                <a:latin typeface="Arial Narrow"/>
                <a:cs typeface="Arial Narrow"/>
              </a:rPr>
              <a:t>2018</a:t>
            </a:r>
            <a:endParaRPr sz="205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20927" y="2593144"/>
            <a:ext cx="13649325" cy="510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373223"/>
            <a:ext cx="9119235" cy="1628775"/>
          </a:xfrm>
          <a:custGeom>
            <a:avLst/>
            <a:gdLst/>
            <a:ahLst/>
            <a:cxnLst/>
            <a:rect l="l" t="t" r="r" b="b"/>
            <a:pathLst>
              <a:path w="9119235" h="1628775">
                <a:moveTo>
                  <a:pt x="0" y="0"/>
                </a:moveTo>
                <a:lnTo>
                  <a:pt x="9119239" y="0"/>
                </a:lnTo>
                <a:lnTo>
                  <a:pt x="9119239" y="1628774"/>
                </a:lnTo>
                <a:lnTo>
                  <a:pt x="0" y="1628774"/>
                </a:lnTo>
                <a:lnTo>
                  <a:pt x="0" y="0"/>
                </a:lnTo>
                <a:close/>
              </a:path>
            </a:pathLst>
          </a:custGeom>
          <a:solidFill>
            <a:srgbClr val="F5F5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4994" y="734845"/>
            <a:ext cx="6066155" cy="956944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100" spc="140"/>
              <a:t>MENU</a:t>
            </a:r>
            <a:r>
              <a:rPr dirty="0" sz="6100" spc="260"/>
              <a:t> </a:t>
            </a:r>
            <a:r>
              <a:rPr dirty="0" sz="6100" spc="210"/>
              <a:t>LATERAL</a:t>
            </a:r>
            <a:endParaRPr sz="6100"/>
          </a:p>
        </p:txBody>
      </p:sp>
      <p:sp>
        <p:nvSpPr>
          <p:cNvPr id="5" name="object 5"/>
          <p:cNvSpPr/>
          <p:nvPr/>
        </p:nvSpPr>
        <p:spPr>
          <a:xfrm>
            <a:off x="0" y="8154441"/>
            <a:ext cx="18288000" cy="1571625"/>
          </a:xfrm>
          <a:custGeom>
            <a:avLst/>
            <a:gdLst/>
            <a:ahLst/>
            <a:cxnLst/>
            <a:rect l="l" t="t" r="r" b="b"/>
            <a:pathLst>
              <a:path w="18288000" h="1571625">
                <a:moveTo>
                  <a:pt x="0" y="0"/>
                </a:moveTo>
                <a:lnTo>
                  <a:pt x="18288001" y="0"/>
                </a:lnTo>
                <a:lnTo>
                  <a:pt x="18288001" y="157162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solidFill>
            <a:srgbClr val="F5F5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08227" y="8268905"/>
            <a:ext cx="7002145" cy="11303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400" spc="220">
                <a:solidFill>
                  <a:srgbClr val="535353"/>
                </a:solidFill>
                <a:latin typeface="Arial Narrow"/>
                <a:cs typeface="Arial Narrow"/>
              </a:rPr>
              <a:t>Permite</a:t>
            </a:r>
            <a:r>
              <a:rPr dirty="0" sz="2400" spc="-1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400" spc="195">
                <a:solidFill>
                  <a:srgbClr val="535353"/>
                </a:solidFill>
                <a:latin typeface="Arial Narrow"/>
                <a:cs typeface="Arial Narrow"/>
              </a:rPr>
              <a:t>consultar</a:t>
            </a:r>
            <a:r>
              <a:rPr dirty="0" sz="2400" spc="-10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400" spc="135">
                <a:solidFill>
                  <a:srgbClr val="535353"/>
                </a:solidFill>
                <a:latin typeface="Arial Narrow"/>
                <a:cs typeface="Arial Narrow"/>
              </a:rPr>
              <a:t>a</a:t>
            </a:r>
            <a:r>
              <a:rPr dirty="0" sz="2400" spc="-1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400" spc="210">
                <a:solidFill>
                  <a:srgbClr val="535353"/>
                </a:solidFill>
                <a:latin typeface="Arial Narrow"/>
                <a:cs typeface="Arial Narrow"/>
              </a:rPr>
              <a:t>listagem</a:t>
            </a:r>
            <a:r>
              <a:rPr dirty="0" sz="2400" spc="-10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400" spc="275">
                <a:solidFill>
                  <a:srgbClr val="535353"/>
                </a:solidFill>
                <a:latin typeface="Arial Narrow"/>
                <a:cs typeface="Arial Narrow"/>
              </a:rPr>
              <a:t>do</a:t>
            </a:r>
            <a:r>
              <a:rPr dirty="0" sz="2400" spc="-1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400" spc="170">
                <a:solidFill>
                  <a:srgbClr val="535353"/>
                </a:solidFill>
                <a:latin typeface="Arial Narrow"/>
                <a:cs typeface="Arial Narrow"/>
              </a:rPr>
              <a:t>assunto</a:t>
            </a:r>
            <a:r>
              <a:rPr dirty="0" sz="2400" spc="-10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400" spc="340">
                <a:solidFill>
                  <a:srgbClr val="535353"/>
                </a:solidFill>
                <a:latin typeface="Arial Narrow"/>
                <a:cs typeface="Arial Narrow"/>
              </a:rPr>
              <a:t>em</a:t>
            </a:r>
            <a:r>
              <a:rPr dirty="0" sz="2400" spc="-1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400" spc="195">
                <a:solidFill>
                  <a:srgbClr val="535353"/>
                </a:solidFill>
                <a:latin typeface="Arial Narrow"/>
                <a:cs typeface="Arial Narrow"/>
              </a:rPr>
              <a:t>questão</a:t>
            </a:r>
            <a:endParaRPr sz="2400">
              <a:latin typeface="Arial Narrow"/>
              <a:cs typeface="Arial Narrow"/>
            </a:endParaRPr>
          </a:p>
          <a:p>
            <a:pPr marL="12700" marR="1918335">
              <a:lnSpc>
                <a:spcPct val="102000"/>
              </a:lnSpc>
              <a:spcBef>
                <a:spcPts val="45"/>
              </a:spcBef>
            </a:pPr>
            <a:r>
              <a:rPr dirty="0" sz="2350" spc="210">
                <a:solidFill>
                  <a:srgbClr val="535353"/>
                </a:solidFill>
                <a:latin typeface="Arial Narrow"/>
                <a:cs typeface="Arial Narrow"/>
              </a:rPr>
              <a:t>Adicionar novo </a:t>
            </a:r>
            <a:r>
              <a:rPr dirty="0" sz="2350" spc="285">
                <a:solidFill>
                  <a:srgbClr val="535353"/>
                </a:solidFill>
                <a:latin typeface="Arial Narrow"/>
                <a:cs typeface="Arial Narrow"/>
              </a:rPr>
              <a:t>item </a:t>
            </a:r>
            <a:r>
              <a:rPr dirty="0" sz="2350" spc="135">
                <a:solidFill>
                  <a:srgbClr val="535353"/>
                </a:solidFill>
                <a:latin typeface="Arial Narrow"/>
                <a:cs typeface="Arial Narrow"/>
              </a:rPr>
              <a:t>à </a:t>
            </a:r>
            <a:r>
              <a:rPr dirty="0" sz="2350" spc="155">
                <a:solidFill>
                  <a:srgbClr val="535353"/>
                </a:solidFill>
                <a:latin typeface="Arial Narrow"/>
                <a:cs typeface="Arial Narrow"/>
              </a:rPr>
              <a:t>lista  </a:t>
            </a:r>
            <a:r>
              <a:rPr dirty="0" sz="2350" spc="235">
                <a:solidFill>
                  <a:srgbClr val="535353"/>
                </a:solidFill>
                <a:latin typeface="Arial Narrow"/>
                <a:cs typeface="Arial Narrow"/>
              </a:rPr>
              <a:t>Funcionamento</a:t>
            </a:r>
            <a:r>
              <a:rPr dirty="0" sz="2350" spc="-10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215">
                <a:solidFill>
                  <a:srgbClr val="535353"/>
                </a:solidFill>
                <a:latin typeface="Arial Narrow"/>
                <a:cs typeface="Arial Narrow"/>
              </a:rPr>
              <a:t>semelhante</a:t>
            </a:r>
            <a:r>
              <a:rPr dirty="0" sz="2350" spc="-10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140">
                <a:solidFill>
                  <a:srgbClr val="535353"/>
                </a:solidFill>
                <a:latin typeface="Arial Narrow"/>
                <a:cs typeface="Arial Narrow"/>
              </a:rPr>
              <a:t>e</a:t>
            </a:r>
            <a:r>
              <a:rPr dirty="0" sz="2350" spc="-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220">
                <a:solidFill>
                  <a:srgbClr val="535353"/>
                </a:solidFill>
                <a:latin typeface="Arial Narrow"/>
                <a:cs typeface="Arial Narrow"/>
              </a:rPr>
              <a:t>intuitivo</a:t>
            </a:r>
            <a:endParaRPr sz="235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3535" y="177862"/>
            <a:ext cx="617410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155">
                <a:latin typeface="Calibri"/>
                <a:cs typeface="Calibri"/>
              </a:rPr>
              <a:t>Projeto </a:t>
            </a:r>
            <a:r>
              <a:rPr dirty="0" sz="1350" spc="220">
                <a:latin typeface="Calibri"/>
                <a:cs typeface="Calibri"/>
              </a:rPr>
              <a:t>ESIN </a:t>
            </a:r>
            <a:r>
              <a:rPr dirty="0" sz="1350" spc="-25">
                <a:latin typeface="Calibri"/>
                <a:cs typeface="Calibri"/>
              </a:rPr>
              <a:t>: </a:t>
            </a:r>
            <a:r>
              <a:rPr dirty="0" sz="1350" spc="215">
                <a:latin typeface="Calibri"/>
                <a:cs typeface="Calibri"/>
              </a:rPr>
              <a:t>SISTEMA </a:t>
            </a:r>
            <a:r>
              <a:rPr dirty="0" sz="1350" spc="225">
                <a:latin typeface="Calibri"/>
                <a:cs typeface="Calibri"/>
              </a:rPr>
              <a:t>DE </a:t>
            </a:r>
            <a:r>
              <a:rPr dirty="0" sz="1350" spc="240">
                <a:latin typeface="Calibri"/>
                <a:cs typeface="Calibri"/>
              </a:rPr>
              <a:t>GESTÃO </a:t>
            </a:r>
            <a:r>
              <a:rPr dirty="0" sz="1350" spc="225">
                <a:latin typeface="Calibri"/>
                <a:cs typeface="Calibri"/>
              </a:rPr>
              <a:t>DE </a:t>
            </a:r>
            <a:r>
              <a:rPr dirty="0" sz="1350" spc="235">
                <a:latin typeface="Calibri"/>
                <a:cs typeface="Calibri"/>
              </a:rPr>
              <a:t>EQUIPAMENTOS</a:t>
            </a:r>
            <a:r>
              <a:rPr dirty="0" sz="1350" spc="484">
                <a:latin typeface="Calibri"/>
                <a:cs typeface="Calibri"/>
              </a:rPr>
              <a:t> </a:t>
            </a:r>
            <a:r>
              <a:rPr dirty="0" sz="1350" spc="240">
                <a:latin typeface="Calibri"/>
                <a:cs typeface="Calibri"/>
              </a:rPr>
              <a:t>MÉDICOS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172364" y="177862"/>
            <a:ext cx="20764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95">
                <a:latin typeface="Calibri"/>
                <a:cs typeface="Calibri"/>
              </a:rPr>
              <a:t>1</a:t>
            </a:r>
            <a:r>
              <a:rPr dirty="0" sz="1350" spc="150">
                <a:latin typeface="Calibri"/>
                <a:cs typeface="Calibri"/>
              </a:rPr>
              <a:t>0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73223"/>
            <a:ext cx="9081135" cy="1628775"/>
          </a:xfrm>
          <a:custGeom>
            <a:avLst/>
            <a:gdLst/>
            <a:ahLst/>
            <a:cxnLst/>
            <a:rect l="l" t="t" r="r" b="b"/>
            <a:pathLst>
              <a:path w="9081135" h="1628775">
                <a:moveTo>
                  <a:pt x="0" y="0"/>
                </a:moveTo>
                <a:lnTo>
                  <a:pt x="9081139" y="0"/>
                </a:lnTo>
                <a:lnTo>
                  <a:pt x="9081139" y="1628774"/>
                </a:lnTo>
                <a:lnTo>
                  <a:pt x="0" y="1628774"/>
                </a:lnTo>
                <a:lnTo>
                  <a:pt x="0" y="0"/>
                </a:lnTo>
                <a:close/>
              </a:path>
            </a:pathLst>
          </a:custGeom>
          <a:solidFill>
            <a:srgbClr val="F5F5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994" y="734845"/>
            <a:ext cx="4756785" cy="956944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100" spc="-100"/>
              <a:t>C</a:t>
            </a:r>
            <a:r>
              <a:rPr dirty="0" sz="6100" spc="-25"/>
              <a:t>O</a:t>
            </a:r>
            <a:r>
              <a:rPr dirty="0" sz="6100" spc="105"/>
              <a:t>N</a:t>
            </a:r>
            <a:r>
              <a:rPr dirty="0" sz="6100" spc="590"/>
              <a:t>S</a:t>
            </a:r>
            <a:r>
              <a:rPr dirty="0" sz="6100" spc="240"/>
              <a:t>U</a:t>
            </a:r>
            <a:r>
              <a:rPr dirty="0" sz="6100" spc="185"/>
              <a:t>L</a:t>
            </a:r>
            <a:r>
              <a:rPr dirty="0" sz="6100" spc="-155"/>
              <a:t>T</a:t>
            </a:r>
            <a:r>
              <a:rPr dirty="0" sz="6100" spc="320"/>
              <a:t>A</a:t>
            </a:r>
            <a:r>
              <a:rPr dirty="0" sz="6100" spc="-85"/>
              <a:t>R</a:t>
            </a:r>
            <a:endParaRPr sz="6100"/>
          </a:p>
        </p:txBody>
      </p:sp>
      <p:sp>
        <p:nvSpPr>
          <p:cNvPr id="4" name="object 4"/>
          <p:cNvSpPr txBox="1"/>
          <p:nvPr/>
        </p:nvSpPr>
        <p:spPr>
          <a:xfrm>
            <a:off x="1104618" y="5729560"/>
            <a:ext cx="8058150" cy="3152775"/>
          </a:xfrm>
          <a:prstGeom prst="rect">
            <a:avLst/>
          </a:prstGeom>
          <a:solidFill>
            <a:srgbClr val="F5F5D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Times New Roman"/>
              <a:cs typeface="Times New Roman"/>
            </a:endParaRPr>
          </a:p>
          <a:p>
            <a:pPr marL="328930" marR="1334135">
              <a:lnSpc>
                <a:spcPct val="102000"/>
              </a:lnSpc>
            </a:pPr>
            <a:r>
              <a:rPr dirty="0" sz="2350" spc="190">
                <a:solidFill>
                  <a:srgbClr val="535353"/>
                </a:solidFill>
                <a:latin typeface="Arial Narrow"/>
                <a:cs typeface="Arial Narrow"/>
              </a:rPr>
              <a:t>Apresentação</a:t>
            </a:r>
            <a:r>
              <a:rPr dirty="0" sz="2350" spc="-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235">
                <a:solidFill>
                  <a:srgbClr val="535353"/>
                </a:solidFill>
                <a:latin typeface="Arial Narrow"/>
                <a:cs typeface="Arial Narrow"/>
              </a:rPr>
              <a:t>da</a:t>
            </a:r>
            <a:r>
              <a:rPr dirty="0" sz="2350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220">
                <a:solidFill>
                  <a:srgbClr val="535353"/>
                </a:solidFill>
                <a:latin typeface="Arial Narrow"/>
                <a:cs typeface="Arial Narrow"/>
              </a:rPr>
              <a:t>informação</a:t>
            </a:r>
            <a:r>
              <a:rPr dirty="0" sz="2350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340">
                <a:solidFill>
                  <a:srgbClr val="535353"/>
                </a:solidFill>
                <a:latin typeface="Arial Narrow"/>
                <a:cs typeface="Arial Narrow"/>
              </a:rPr>
              <a:t>em</a:t>
            </a:r>
            <a:r>
              <a:rPr dirty="0" sz="2350" spc="-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250">
                <a:solidFill>
                  <a:srgbClr val="535353"/>
                </a:solidFill>
                <a:latin typeface="Arial Narrow"/>
                <a:cs typeface="Arial Narrow"/>
              </a:rPr>
              <a:t>formato</a:t>
            </a:r>
            <a:r>
              <a:rPr dirty="0" sz="2350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235">
                <a:solidFill>
                  <a:srgbClr val="535353"/>
                </a:solidFill>
                <a:latin typeface="Arial Narrow"/>
                <a:cs typeface="Arial Narrow"/>
              </a:rPr>
              <a:t>de</a:t>
            </a:r>
            <a:r>
              <a:rPr dirty="0" sz="2350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155">
                <a:solidFill>
                  <a:srgbClr val="535353"/>
                </a:solidFill>
                <a:latin typeface="Arial Narrow"/>
                <a:cs typeface="Arial Narrow"/>
              </a:rPr>
              <a:t>lista  </a:t>
            </a:r>
            <a:r>
              <a:rPr dirty="0" sz="2350" spc="195">
                <a:solidFill>
                  <a:srgbClr val="535353"/>
                </a:solidFill>
                <a:latin typeface="Arial Narrow"/>
                <a:cs typeface="Arial Narrow"/>
              </a:rPr>
              <a:t>Inclui</a:t>
            </a:r>
            <a:r>
              <a:rPr dirty="0" sz="2350" spc="-10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240">
                <a:solidFill>
                  <a:srgbClr val="535353"/>
                </a:solidFill>
                <a:latin typeface="Arial Narrow"/>
                <a:cs typeface="Arial Narrow"/>
              </a:rPr>
              <a:t>botão</a:t>
            </a:r>
            <a:r>
              <a:rPr dirty="0" sz="2350" spc="-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235">
                <a:solidFill>
                  <a:srgbClr val="535353"/>
                </a:solidFill>
                <a:latin typeface="Arial Narrow"/>
                <a:cs typeface="Arial Narrow"/>
              </a:rPr>
              <a:t>de</a:t>
            </a:r>
            <a:r>
              <a:rPr dirty="0" sz="2350" spc="-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155">
                <a:solidFill>
                  <a:srgbClr val="535353"/>
                </a:solidFill>
                <a:latin typeface="Arial Narrow"/>
                <a:cs typeface="Arial Narrow"/>
              </a:rPr>
              <a:t>Editar</a:t>
            </a:r>
            <a:r>
              <a:rPr dirty="0" sz="1900" spc="155">
                <a:solidFill>
                  <a:srgbClr val="535353"/>
                </a:solidFill>
                <a:latin typeface="Arial"/>
                <a:cs typeface="Arial"/>
              </a:rPr>
              <a:t>,</a:t>
            </a:r>
            <a:r>
              <a:rPr dirty="0" sz="190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dirty="0" sz="2350" spc="165">
                <a:solidFill>
                  <a:srgbClr val="535353"/>
                </a:solidFill>
                <a:latin typeface="Arial Narrow"/>
                <a:cs typeface="Arial Narrow"/>
              </a:rPr>
              <a:t>Apagar</a:t>
            </a:r>
            <a:r>
              <a:rPr dirty="0" sz="1900" spc="165">
                <a:solidFill>
                  <a:srgbClr val="535353"/>
                </a:solidFill>
                <a:latin typeface="Arial"/>
                <a:cs typeface="Arial"/>
              </a:rPr>
              <a:t>,</a:t>
            </a:r>
            <a:r>
              <a:rPr dirty="0" sz="190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dirty="0" sz="2350" spc="175">
                <a:solidFill>
                  <a:srgbClr val="535353"/>
                </a:solidFill>
                <a:latin typeface="Arial Narrow"/>
                <a:cs typeface="Arial Narrow"/>
              </a:rPr>
              <a:t>Detalhes</a:t>
            </a:r>
            <a:endParaRPr sz="2350">
              <a:latin typeface="Arial Narrow"/>
              <a:cs typeface="Arial Narrow"/>
            </a:endParaRPr>
          </a:p>
          <a:p>
            <a:pPr marL="328930">
              <a:lnSpc>
                <a:spcPct val="100000"/>
              </a:lnSpc>
              <a:spcBef>
                <a:spcPts val="55"/>
              </a:spcBef>
            </a:pPr>
            <a:r>
              <a:rPr dirty="0" sz="2350" spc="204">
                <a:solidFill>
                  <a:srgbClr val="535353"/>
                </a:solidFill>
                <a:latin typeface="Arial Narrow"/>
                <a:cs typeface="Arial Narrow"/>
              </a:rPr>
              <a:t>Botão</a:t>
            </a:r>
            <a:r>
              <a:rPr dirty="0" sz="2350" spc="-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190">
                <a:solidFill>
                  <a:srgbClr val="535353"/>
                </a:solidFill>
                <a:latin typeface="Arial Narrow"/>
                <a:cs typeface="Arial Narrow"/>
              </a:rPr>
              <a:t>Voltar</a:t>
            </a:r>
            <a:r>
              <a:rPr dirty="0" sz="2350" spc="-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1900" spc="165">
                <a:solidFill>
                  <a:srgbClr val="535353"/>
                </a:solidFill>
                <a:latin typeface="Arial"/>
                <a:cs typeface="Arial"/>
              </a:rPr>
              <a:t>(</a:t>
            </a:r>
            <a:r>
              <a:rPr dirty="0" sz="2350" spc="165">
                <a:solidFill>
                  <a:srgbClr val="535353"/>
                </a:solidFill>
                <a:latin typeface="Arial Narrow"/>
                <a:cs typeface="Arial Narrow"/>
              </a:rPr>
              <a:t>de</a:t>
            </a:r>
            <a:r>
              <a:rPr dirty="0" sz="2350" spc="-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190">
                <a:solidFill>
                  <a:srgbClr val="535353"/>
                </a:solidFill>
                <a:latin typeface="Arial Narrow"/>
                <a:cs typeface="Arial Narrow"/>
              </a:rPr>
              <a:t>detalhes</a:t>
            </a:r>
            <a:r>
              <a:rPr dirty="0" sz="2350" spc="-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190">
                <a:solidFill>
                  <a:srgbClr val="535353"/>
                </a:solidFill>
                <a:latin typeface="Arial Narrow"/>
                <a:cs typeface="Arial Narrow"/>
              </a:rPr>
              <a:t>para</a:t>
            </a:r>
            <a:r>
              <a:rPr dirty="0" sz="2350" spc="-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140">
                <a:solidFill>
                  <a:srgbClr val="535353"/>
                </a:solidFill>
                <a:latin typeface="Arial Narrow"/>
                <a:cs typeface="Arial Narrow"/>
              </a:rPr>
              <a:t>lista</a:t>
            </a:r>
            <a:r>
              <a:rPr dirty="0" sz="1900" spc="140">
                <a:solidFill>
                  <a:srgbClr val="535353"/>
                </a:solidFill>
                <a:latin typeface="Arial"/>
                <a:cs typeface="Arial"/>
              </a:rPr>
              <a:t>)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21092" y="2265201"/>
            <a:ext cx="7981950" cy="3086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741472" y="2247924"/>
            <a:ext cx="7181850" cy="3095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778398" y="5729560"/>
            <a:ext cx="7143750" cy="3143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033535" y="177862"/>
            <a:ext cx="617410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155">
                <a:latin typeface="Calibri"/>
                <a:cs typeface="Calibri"/>
              </a:rPr>
              <a:t>Projeto </a:t>
            </a:r>
            <a:r>
              <a:rPr dirty="0" sz="1350" spc="220">
                <a:latin typeface="Calibri"/>
                <a:cs typeface="Calibri"/>
              </a:rPr>
              <a:t>ESIN </a:t>
            </a:r>
            <a:r>
              <a:rPr dirty="0" sz="1350" spc="-25">
                <a:latin typeface="Calibri"/>
                <a:cs typeface="Calibri"/>
              </a:rPr>
              <a:t>: </a:t>
            </a:r>
            <a:r>
              <a:rPr dirty="0" sz="1350" spc="215">
                <a:latin typeface="Calibri"/>
                <a:cs typeface="Calibri"/>
              </a:rPr>
              <a:t>SISTEMA </a:t>
            </a:r>
            <a:r>
              <a:rPr dirty="0" sz="1350" spc="225">
                <a:latin typeface="Calibri"/>
                <a:cs typeface="Calibri"/>
              </a:rPr>
              <a:t>DE </a:t>
            </a:r>
            <a:r>
              <a:rPr dirty="0" sz="1350" spc="240">
                <a:latin typeface="Calibri"/>
                <a:cs typeface="Calibri"/>
              </a:rPr>
              <a:t>GESTÃO </a:t>
            </a:r>
            <a:r>
              <a:rPr dirty="0" sz="1350" spc="225">
                <a:latin typeface="Calibri"/>
                <a:cs typeface="Calibri"/>
              </a:rPr>
              <a:t>DE </a:t>
            </a:r>
            <a:r>
              <a:rPr dirty="0" sz="1350" spc="235">
                <a:latin typeface="Calibri"/>
                <a:cs typeface="Calibri"/>
              </a:rPr>
              <a:t>EQUIPAMENTOS</a:t>
            </a:r>
            <a:r>
              <a:rPr dirty="0" sz="1350" spc="484">
                <a:latin typeface="Calibri"/>
                <a:cs typeface="Calibri"/>
              </a:rPr>
              <a:t> </a:t>
            </a:r>
            <a:r>
              <a:rPr dirty="0" sz="1350" spc="240">
                <a:latin typeface="Calibri"/>
                <a:cs typeface="Calibri"/>
              </a:rPr>
              <a:t>MÉDICOS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194391" y="177862"/>
            <a:ext cx="16319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95">
                <a:latin typeface="Calibri"/>
                <a:cs typeface="Calibri"/>
              </a:rPr>
              <a:t>1</a:t>
            </a:r>
            <a:r>
              <a:rPr dirty="0" sz="1350" spc="-195">
                <a:latin typeface="Calibri"/>
                <a:cs typeface="Calibri"/>
              </a:rPr>
              <a:t>1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73223"/>
            <a:ext cx="8900160" cy="1628775"/>
          </a:xfrm>
          <a:custGeom>
            <a:avLst/>
            <a:gdLst/>
            <a:ahLst/>
            <a:cxnLst/>
            <a:rect l="l" t="t" r="r" b="b"/>
            <a:pathLst>
              <a:path w="8900160" h="1628775">
                <a:moveTo>
                  <a:pt x="0" y="0"/>
                </a:moveTo>
                <a:lnTo>
                  <a:pt x="8900164" y="0"/>
                </a:lnTo>
                <a:lnTo>
                  <a:pt x="8900164" y="1628774"/>
                </a:lnTo>
                <a:lnTo>
                  <a:pt x="0" y="1628774"/>
                </a:lnTo>
                <a:lnTo>
                  <a:pt x="0" y="0"/>
                </a:lnTo>
                <a:close/>
              </a:path>
            </a:pathLst>
          </a:custGeom>
          <a:solidFill>
            <a:srgbClr val="F5F5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994" y="734839"/>
            <a:ext cx="4491990" cy="956944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100" spc="145"/>
              <a:t>ADICIONAR</a:t>
            </a:r>
            <a:endParaRPr sz="6100"/>
          </a:p>
        </p:txBody>
      </p:sp>
      <p:sp>
        <p:nvSpPr>
          <p:cNvPr id="4" name="object 4"/>
          <p:cNvSpPr txBox="1"/>
          <p:nvPr/>
        </p:nvSpPr>
        <p:spPr>
          <a:xfrm>
            <a:off x="1223852" y="6203106"/>
            <a:ext cx="7562850" cy="3105150"/>
          </a:xfrm>
          <a:prstGeom prst="rect">
            <a:avLst/>
          </a:prstGeom>
          <a:solidFill>
            <a:srgbClr val="F5F5DC"/>
          </a:solidFill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Times New Roman"/>
              <a:cs typeface="Times New Roman"/>
            </a:endParaRPr>
          </a:p>
          <a:p>
            <a:pPr marL="400685">
              <a:lnSpc>
                <a:spcPct val="100000"/>
              </a:lnSpc>
            </a:pPr>
            <a:r>
              <a:rPr dirty="0" sz="2350" spc="160">
                <a:solidFill>
                  <a:srgbClr val="535353"/>
                </a:solidFill>
                <a:latin typeface="Arial Narrow"/>
                <a:cs typeface="Arial Narrow"/>
              </a:rPr>
              <a:t>Cancelar</a:t>
            </a:r>
            <a:r>
              <a:rPr dirty="0" sz="2350" spc="-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185">
                <a:solidFill>
                  <a:srgbClr val="535353"/>
                </a:solidFill>
                <a:latin typeface="Arial Narrow"/>
                <a:cs typeface="Arial Narrow"/>
              </a:rPr>
              <a:t>operação</a:t>
            </a:r>
            <a:r>
              <a:rPr dirty="0" sz="1900" spc="185">
                <a:solidFill>
                  <a:srgbClr val="535353"/>
                </a:solidFill>
                <a:latin typeface="Arial"/>
                <a:cs typeface="Arial"/>
              </a:rPr>
              <a:t>-</a:t>
            </a:r>
            <a:r>
              <a:rPr dirty="0" sz="190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dirty="0" sz="2350" spc="190">
                <a:solidFill>
                  <a:srgbClr val="535353"/>
                </a:solidFill>
                <a:latin typeface="Arial Narrow"/>
                <a:cs typeface="Arial Narrow"/>
              </a:rPr>
              <a:t>redireciona</a:t>
            </a:r>
            <a:r>
              <a:rPr dirty="0" sz="2350" spc="-10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190">
                <a:solidFill>
                  <a:srgbClr val="535353"/>
                </a:solidFill>
                <a:latin typeface="Arial Narrow"/>
                <a:cs typeface="Arial Narrow"/>
              </a:rPr>
              <a:t>para</a:t>
            </a:r>
            <a:r>
              <a:rPr dirty="0" sz="2350" spc="-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135">
                <a:solidFill>
                  <a:srgbClr val="535353"/>
                </a:solidFill>
                <a:latin typeface="Arial Narrow"/>
                <a:cs typeface="Arial Narrow"/>
              </a:rPr>
              <a:t>a</a:t>
            </a:r>
            <a:r>
              <a:rPr dirty="0" sz="2350" spc="-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155">
                <a:solidFill>
                  <a:srgbClr val="535353"/>
                </a:solidFill>
                <a:latin typeface="Arial Narrow"/>
                <a:cs typeface="Arial Narrow"/>
              </a:rPr>
              <a:t>lista</a:t>
            </a:r>
            <a:endParaRPr sz="2350">
              <a:latin typeface="Arial Narrow"/>
              <a:cs typeface="Arial Narrow"/>
            </a:endParaRPr>
          </a:p>
          <a:p>
            <a:pPr marL="400685" marR="178435">
              <a:lnSpc>
                <a:spcPct val="102000"/>
              </a:lnSpc>
            </a:pPr>
            <a:r>
              <a:rPr dirty="0" sz="2350" spc="135">
                <a:solidFill>
                  <a:srgbClr val="535353"/>
                </a:solidFill>
                <a:latin typeface="Arial Narrow"/>
                <a:cs typeface="Arial Narrow"/>
              </a:rPr>
              <a:t>Criar</a:t>
            </a:r>
            <a:r>
              <a:rPr dirty="0" sz="2350" spc="-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210">
                <a:solidFill>
                  <a:srgbClr val="535353"/>
                </a:solidFill>
                <a:latin typeface="Arial Narrow"/>
                <a:cs typeface="Arial Narrow"/>
              </a:rPr>
              <a:t>novo</a:t>
            </a:r>
            <a:r>
              <a:rPr dirty="0" sz="2350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140">
                <a:solidFill>
                  <a:srgbClr val="535353"/>
                </a:solidFill>
                <a:latin typeface="Arial Narrow"/>
                <a:cs typeface="Arial Narrow"/>
              </a:rPr>
              <a:t>e</a:t>
            </a:r>
            <a:r>
              <a:rPr dirty="0" sz="2350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185">
                <a:solidFill>
                  <a:srgbClr val="535353"/>
                </a:solidFill>
                <a:latin typeface="Arial Narrow"/>
                <a:cs typeface="Arial Narrow"/>
              </a:rPr>
              <a:t>voltar</a:t>
            </a:r>
            <a:r>
              <a:rPr dirty="0" sz="2350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1900" spc="125">
                <a:solidFill>
                  <a:srgbClr val="535353"/>
                </a:solidFill>
                <a:latin typeface="Arial"/>
                <a:cs typeface="Arial"/>
              </a:rPr>
              <a:t>-</a:t>
            </a:r>
            <a:r>
              <a:rPr dirty="0" sz="1900" spc="5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dirty="0" sz="2350" spc="190">
                <a:solidFill>
                  <a:srgbClr val="535353"/>
                </a:solidFill>
                <a:latin typeface="Arial Narrow"/>
                <a:cs typeface="Arial Narrow"/>
              </a:rPr>
              <a:t>redireciona</a:t>
            </a:r>
            <a:r>
              <a:rPr dirty="0" sz="2350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190">
                <a:solidFill>
                  <a:srgbClr val="535353"/>
                </a:solidFill>
                <a:latin typeface="Arial Narrow"/>
                <a:cs typeface="Arial Narrow"/>
              </a:rPr>
              <a:t>para</a:t>
            </a:r>
            <a:r>
              <a:rPr dirty="0" sz="2350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135">
                <a:solidFill>
                  <a:srgbClr val="535353"/>
                </a:solidFill>
                <a:latin typeface="Arial Narrow"/>
                <a:cs typeface="Arial Narrow"/>
              </a:rPr>
              <a:t>a</a:t>
            </a:r>
            <a:r>
              <a:rPr dirty="0" sz="2350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155">
                <a:solidFill>
                  <a:srgbClr val="535353"/>
                </a:solidFill>
                <a:latin typeface="Arial Narrow"/>
                <a:cs typeface="Arial Narrow"/>
              </a:rPr>
              <a:t>lista</a:t>
            </a:r>
            <a:r>
              <a:rPr dirty="0" sz="2350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190">
                <a:solidFill>
                  <a:srgbClr val="535353"/>
                </a:solidFill>
                <a:latin typeface="Arial Narrow"/>
                <a:cs typeface="Arial Narrow"/>
              </a:rPr>
              <a:t>atualizada  </a:t>
            </a:r>
            <a:r>
              <a:rPr dirty="0" sz="2350" spc="135">
                <a:solidFill>
                  <a:srgbClr val="535353"/>
                </a:solidFill>
                <a:latin typeface="Arial Narrow"/>
                <a:cs typeface="Arial Narrow"/>
              </a:rPr>
              <a:t>Criar</a:t>
            </a:r>
            <a:r>
              <a:rPr dirty="0" sz="2350" spc="-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210">
                <a:solidFill>
                  <a:srgbClr val="535353"/>
                </a:solidFill>
                <a:latin typeface="Arial Narrow"/>
                <a:cs typeface="Arial Narrow"/>
              </a:rPr>
              <a:t>novo</a:t>
            </a:r>
            <a:r>
              <a:rPr dirty="0" sz="2350" spc="-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140">
                <a:solidFill>
                  <a:srgbClr val="535353"/>
                </a:solidFill>
                <a:latin typeface="Arial Narrow"/>
                <a:cs typeface="Arial Narrow"/>
              </a:rPr>
              <a:t>e</a:t>
            </a:r>
            <a:r>
              <a:rPr dirty="0" sz="2350" spc="-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215">
                <a:solidFill>
                  <a:srgbClr val="535353"/>
                </a:solidFill>
                <a:latin typeface="Arial Narrow"/>
                <a:cs typeface="Arial Narrow"/>
              </a:rPr>
              <a:t>continuar</a:t>
            </a:r>
            <a:r>
              <a:rPr dirty="0" sz="1900" spc="215">
                <a:solidFill>
                  <a:srgbClr val="535353"/>
                </a:solidFill>
                <a:latin typeface="Arial"/>
                <a:cs typeface="Arial"/>
              </a:rPr>
              <a:t>-</a:t>
            </a:r>
            <a:r>
              <a:rPr dirty="0" sz="190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dirty="0" sz="2350" spc="190">
                <a:solidFill>
                  <a:srgbClr val="535353"/>
                </a:solidFill>
                <a:latin typeface="Arial Narrow"/>
                <a:cs typeface="Arial Narrow"/>
              </a:rPr>
              <a:t>redireciona</a:t>
            </a:r>
            <a:r>
              <a:rPr dirty="0" sz="2350" spc="-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215">
                <a:solidFill>
                  <a:srgbClr val="535353"/>
                </a:solidFill>
                <a:latin typeface="Arial Narrow"/>
                <a:cs typeface="Arial Narrow"/>
              </a:rPr>
              <a:t>pagina</a:t>
            </a:r>
            <a:r>
              <a:rPr dirty="0" sz="2350" spc="-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204">
                <a:solidFill>
                  <a:srgbClr val="535353"/>
                </a:solidFill>
                <a:latin typeface="Arial Narrow"/>
                <a:cs typeface="Arial Narrow"/>
              </a:rPr>
              <a:t>atual</a:t>
            </a:r>
            <a:endParaRPr sz="235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400685" marR="2364740">
              <a:lnSpc>
                <a:spcPct val="102000"/>
              </a:lnSpc>
            </a:pPr>
            <a:r>
              <a:rPr dirty="0" sz="2350" spc="190">
                <a:solidFill>
                  <a:srgbClr val="535353"/>
                </a:solidFill>
                <a:latin typeface="Arial Narrow"/>
                <a:cs typeface="Arial Narrow"/>
              </a:rPr>
              <a:t>Atualização </a:t>
            </a:r>
            <a:r>
              <a:rPr dirty="0" sz="2350" spc="235">
                <a:solidFill>
                  <a:srgbClr val="535353"/>
                </a:solidFill>
                <a:latin typeface="Arial Narrow"/>
                <a:cs typeface="Arial Narrow"/>
              </a:rPr>
              <a:t>da </a:t>
            </a:r>
            <a:r>
              <a:rPr dirty="0" sz="2350" spc="150">
                <a:solidFill>
                  <a:srgbClr val="535353"/>
                </a:solidFill>
                <a:latin typeface="Arial Narrow"/>
                <a:cs typeface="Arial Narrow"/>
              </a:rPr>
              <a:t>base </a:t>
            </a:r>
            <a:r>
              <a:rPr dirty="0" sz="2350" spc="235">
                <a:solidFill>
                  <a:srgbClr val="535353"/>
                </a:solidFill>
                <a:latin typeface="Arial Narrow"/>
                <a:cs typeface="Arial Narrow"/>
              </a:rPr>
              <a:t>de </a:t>
            </a:r>
            <a:r>
              <a:rPr dirty="0" sz="2350" spc="204">
                <a:solidFill>
                  <a:srgbClr val="535353"/>
                </a:solidFill>
                <a:latin typeface="Arial Narrow"/>
                <a:cs typeface="Arial Narrow"/>
              </a:rPr>
              <a:t>dados  </a:t>
            </a:r>
            <a:r>
              <a:rPr dirty="0" sz="2350" spc="195">
                <a:solidFill>
                  <a:srgbClr val="535353"/>
                </a:solidFill>
                <a:latin typeface="Arial Narrow"/>
                <a:cs typeface="Arial Narrow"/>
              </a:rPr>
              <a:t>Apresenta </a:t>
            </a:r>
            <a:r>
              <a:rPr dirty="0" sz="2350" spc="254">
                <a:solidFill>
                  <a:srgbClr val="535353"/>
                </a:solidFill>
                <a:latin typeface="Arial Narrow"/>
                <a:cs typeface="Arial Narrow"/>
              </a:rPr>
              <a:t>mensagem</a:t>
            </a:r>
            <a:r>
              <a:rPr dirty="0" sz="2350" spc="-270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135">
                <a:solidFill>
                  <a:srgbClr val="535353"/>
                </a:solidFill>
                <a:latin typeface="Arial Narrow"/>
                <a:cs typeface="Arial Narrow"/>
              </a:rPr>
              <a:t>Sucesso</a:t>
            </a:r>
            <a:r>
              <a:rPr dirty="0" sz="1900" spc="135">
                <a:solidFill>
                  <a:srgbClr val="535353"/>
                </a:solidFill>
                <a:latin typeface="Arial"/>
                <a:cs typeface="Arial"/>
              </a:rPr>
              <a:t>/</a:t>
            </a:r>
            <a:r>
              <a:rPr dirty="0" sz="2350" spc="135">
                <a:solidFill>
                  <a:srgbClr val="535353"/>
                </a:solidFill>
                <a:latin typeface="Arial Narrow"/>
                <a:cs typeface="Arial Narrow"/>
              </a:rPr>
              <a:t>Falha</a:t>
            </a:r>
            <a:endParaRPr sz="2350">
              <a:latin typeface="Arial Narrow"/>
              <a:cs typeface="Arial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00012" y="2590663"/>
            <a:ext cx="7581099" cy="32670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274626" y="2590663"/>
            <a:ext cx="7553324" cy="3238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274626" y="6203106"/>
            <a:ext cx="7610474" cy="3076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033535" y="177862"/>
            <a:ext cx="617410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155">
                <a:latin typeface="Calibri"/>
                <a:cs typeface="Calibri"/>
              </a:rPr>
              <a:t>Projeto </a:t>
            </a:r>
            <a:r>
              <a:rPr dirty="0" sz="1350" spc="220">
                <a:latin typeface="Calibri"/>
                <a:cs typeface="Calibri"/>
              </a:rPr>
              <a:t>ESIN </a:t>
            </a:r>
            <a:r>
              <a:rPr dirty="0" sz="1350" spc="-25">
                <a:latin typeface="Calibri"/>
                <a:cs typeface="Calibri"/>
              </a:rPr>
              <a:t>: </a:t>
            </a:r>
            <a:r>
              <a:rPr dirty="0" sz="1350" spc="215">
                <a:latin typeface="Calibri"/>
                <a:cs typeface="Calibri"/>
              </a:rPr>
              <a:t>SISTEMA </a:t>
            </a:r>
            <a:r>
              <a:rPr dirty="0" sz="1350" spc="225">
                <a:latin typeface="Calibri"/>
                <a:cs typeface="Calibri"/>
              </a:rPr>
              <a:t>DE </a:t>
            </a:r>
            <a:r>
              <a:rPr dirty="0" sz="1350" spc="240">
                <a:latin typeface="Calibri"/>
                <a:cs typeface="Calibri"/>
              </a:rPr>
              <a:t>GESTÃO </a:t>
            </a:r>
            <a:r>
              <a:rPr dirty="0" sz="1350" spc="225">
                <a:latin typeface="Calibri"/>
                <a:cs typeface="Calibri"/>
              </a:rPr>
              <a:t>DE </a:t>
            </a:r>
            <a:r>
              <a:rPr dirty="0" sz="1350" spc="235">
                <a:latin typeface="Calibri"/>
                <a:cs typeface="Calibri"/>
              </a:rPr>
              <a:t>EQUIPAMENTOS</a:t>
            </a:r>
            <a:r>
              <a:rPr dirty="0" sz="1350" spc="484">
                <a:latin typeface="Calibri"/>
                <a:cs typeface="Calibri"/>
              </a:rPr>
              <a:t> </a:t>
            </a:r>
            <a:r>
              <a:rPr dirty="0" sz="1350" spc="240">
                <a:latin typeface="Calibri"/>
                <a:cs typeface="Calibri"/>
              </a:rPr>
              <a:t>MÉDICOS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179657" y="177862"/>
            <a:ext cx="19304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95">
                <a:latin typeface="Calibri"/>
                <a:cs typeface="Calibri"/>
              </a:rPr>
              <a:t>1</a:t>
            </a:r>
            <a:r>
              <a:rPr dirty="0" sz="1350" spc="40">
                <a:latin typeface="Calibri"/>
                <a:cs typeface="Calibri"/>
              </a:rPr>
              <a:t>2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73223"/>
            <a:ext cx="9119235" cy="1628775"/>
          </a:xfrm>
          <a:custGeom>
            <a:avLst/>
            <a:gdLst/>
            <a:ahLst/>
            <a:cxnLst/>
            <a:rect l="l" t="t" r="r" b="b"/>
            <a:pathLst>
              <a:path w="9119235" h="1628775">
                <a:moveTo>
                  <a:pt x="0" y="0"/>
                </a:moveTo>
                <a:lnTo>
                  <a:pt x="9119239" y="0"/>
                </a:lnTo>
                <a:lnTo>
                  <a:pt x="9119239" y="1628774"/>
                </a:lnTo>
                <a:lnTo>
                  <a:pt x="0" y="1628774"/>
                </a:lnTo>
                <a:lnTo>
                  <a:pt x="0" y="0"/>
                </a:lnTo>
                <a:close/>
              </a:path>
            </a:pathLst>
          </a:custGeom>
          <a:solidFill>
            <a:srgbClr val="F5F5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994" y="734839"/>
            <a:ext cx="6559550" cy="956944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100" spc="240"/>
              <a:t>EDITAR</a:t>
            </a:r>
            <a:r>
              <a:rPr dirty="0" sz="4800" spc="240">
                <a:latin typeface="Calibri"/>
                <a:cs typeface="Calibri"/>
              </a:rPr>
              <a:t>/</a:t>
            </a:r>
            <a:r>
              <a:rPr dirty="0" sz="4800" spc="-625">
                <a:latin typeface="Calibri"/>
                <a:cs typeface="Calibri"/>
              </a:rPr>
              <a:t> </a:t>
            </a:r>
            <a:r>
              <a:rPr dirty="0" sz="6100" spc="254"/>
              <a:t>APAGAR</a:t>
            </a:r>
            <a:endParaRPr sz="6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38071" y="6676132"/>
            <a:ext cx="6400800" cy="2543175"/>
          </a:xfrm>
          <a:prstGeom prst="rect">
            <a:avLst/>
          </a:prstGeom>
          <a:solidFill>
            <a:srgbClr val="F5F5DC"/>
          </a:solidFill>
        </p:spPr>
        <p:txBody>
          <a:bodyPr wrap="square" lIns="0" tIns="182245" rIns="0" bIns="0" rtlCol="0" vert="horz">
            <a:spAutoFit/>
          </a:bodyPr>
          <a:lstStyle/>
          <a:p>
            <a:pPr marL="257810" marR="473075">
              <a:lnSpc>
                <a:spcPct val="101800"/>
              </a:lnSpc>
              <a:spcBef>
                <a:spcPts val="1435"/>
              </a:spcBef>
            </a:pPr>
            <a:r>
              <a:rPr dirty="0" sz="2400" spc="190">
                <a:solidFill>
                  <a:srgbClr val="535353"/>
                </a:solidFill>
                <a:latin typeface="Arial Narrow"/>
                <a:cs typeface="Arial Narrow"/>
              </a:rPr>
              <a:t>Editar</a:t>
            </a:r>
            <a:r>
              <a:rPr dirty="0" sz="1950" spc="190">
                <a:solidFill>
                  <a:srgbClr val="535353"/>
                </a:solidFill>
                <a:latin typeface="Arial"/>
                <a:cs typeface="Arial"/>
              </a:rPr>
              <a:t>/</a:t>
            </a:r>
            <a:r>
              <a:rPr dirty="0" sz="2400" spc="190">
                <a:solidFill>
                  <a:srgbClr val="535353"/>
                </a:solidFill>
                <a:latin typeface="Arial Narrow"/>
                <a:cs typeface="Arial Narrow"/>
              </a:rPr>
              <a:t>Apagar </a:t>
            </a:r>
            <a:r>
              <a:rPr dirty="0" sz="2400" spc="200">
                <a:solidFill>
                  <a:srgbClr val="535353"/>
                </a:solidFill>
                <a:latin typeface="Arial Narrow"/>
                <a:cs typeface="Arial Narrow"/>
              </a:rPr>
              <a:t>recorrendo </a:t>
            </a:r>
            <a:r>
              <a:rPr dirty="0" sz="2400" spc="114">
                <a:solidFill>
                  <a:srgbClr val="535353"/>
                </a:solidFill>
                <a:latin typeface="Arial Narrow"/>
                <a:cs typeface="Arial Narrow"/>
              </a:rPr>
              <a:t>aos </a:t>
            </a:r>
            <a:r>
              <a:rPr dirty="0" sz="2400" spc="145">
                <a:solidFill>
                  <a:srgbClr val="535353"/>
                </a:solidFill>
                <a:latin typeface="Arial Narrow"/>
                <a:cs typeface="Arial Narrow"/>
              </a:rPr>
              <a:t>ícones  </a:t>
            </a:r>
            <a:r>
              <a:rPr dirty="0" sz="2400" spc="190">
                <a:solidFill>
                  <a:srgbClr val="535353"/>
                </a:solidFill>
                <a:latin typeface="Arial Narrow"/>
                <a:cs typeface="Arial Narrow"/>
              </a:rPr>
              <a:t>Editar </a:t>
            </a:r>
            <a:r>
              <a:rPr dirty="0" sz="1950" spc="120">
                <a:solidFill>
                  <a:srgbClr val="535353"/>
                </a:solidFill>
                <a:latin typeface="Arial"/>
                <a:cs typeface="Arial"/>
              </a:rPr>
              <a:t>- </a:t>
            </a:r>
            <a:r>
              <a:rPr dirty="0" sz="2400" spc="185">
                <a:solidFill>
                  <a:srgbClr val="535353"/>
                </a:solidFill>
                <a:latin typeface="Arial Narrow"/>
                <a:cs typeface="Arial Narrow"/>
              </a:rPr>
              <a:t>redirecciona </a:t>
            </a:r>
            <a:r>
              <a:rPr dirty="0" sz="2400" spc="190">
                <a:solidFill>
                  <a:srgbClr val="535353"/>
                </a:solidFill>
                <a:latin typeface="Arial Narrow"/>
                <a:cs typeface="Arial Narrow"/>
              </a:rPr>
              <a:t>para </a:t>
            </a:r>
            <a:r>
              <a:rPr dirty="0" sz="2400" spc="210">
                <a:solidFill>
                  <a:srgbClr val="535353"/>
                </a:solidFill>
                <a:latin typeface="Arial Narrow"/>
                <a:cs typeface="Arial Narrow"/>
              </a:rPr>
              <a:t>página </a:t>
            </a:r>
            <a:r>
              <a:rPr dirty="0" sz="2400" spc="315">
                <a:solidFill>
                  <a:srgbClr val="535353"/>
                </a:solidFill>
                <a:latin typeface="Arial Narrow"/>
                <a:cs typeface="Arial Narrow"/>
              </a:rPr>
              <a:t>com  </a:t>
            </a:r>
            <a:r>
              <a:rPr dirty="0" sz="2400" spc="200">
                <a:solidFill>
                  <a:srgbClr val="535353"/>
                </a:solidFill>
                <a:latin typeface="Arial Narrow"/>
                <a:cs typeface="Arial Narrow"/>
              </a:rPr>
              <a:t>informações</a:t>
            </a:r>
            <a:r>
              <a:rPr dirty="0" sz="2400" spc="-20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400" spc="165">
                <a:solidFill>
                  <a:srgbClr val="535353"/>
                </a:solidFill>
                <a:latin typeface="Arial Narrow"/>
                <a:cs typeface="Arial Narrow"/>
              </a:rPr>
              <a:t>originais</a:t>
            </a:r>
            <a:r>
              <a:rPr dirty="0" sz="2400" spc="-1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400" spc="275">
                <a:solidFill>
                  <a:srgbClr val="535353"/>
                </a:solidFill>
                <a:latin typeface="Arial Narrow"/>
                <a:cs typeface="Arial Narrow"/>
              </a:rPr>
              <a:t>do</a:t>
            </a:r>
            <a:r>
              <a:rPr dirty="0" sz="2400" spc="-1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400" spc="285">
                <a:solidFill>
                  <a:srgbClr val="535353"/>
                </a:solidFill>
                <a:latin typeface="Arial Narrow"/>
                <a:cs typeface="Arial Narrow"/>
              </a:rPr>
              <a:t>item</a:t>
            </a:r>
            <a:r>
              <a:rPr dirty="0" sz="2400" spc="-1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400" spc="160">
                <a:solidFill>
                  <a:srgbClr val="535353"/>
                </a:solidFill>
                <a:latin typeface="Arial Narrow"/>
                <a:cs typeface="Arial Narrow"/>
              </a:rPr>
              <a:t>selccionado</a:t>
            </a:r>
            <a:r>
              <a:rPr dirty="0" sz="1950" spc="160">
                <a:solidFill>
                  <a:srgbClr val="535353"/>
                </a:solidFill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50">
              <a:latin typeface="Times New Roman"/>
              <a:cs typeface="Times New Roman"/>
            </a:endParaRPr>
          </a:p>
          <a:p>
            <a:pPr marL="257810">
              <a:lnSpc>
                <a:spcPct val="100000"/>
              </a:lnSpc>
            </a:pPr>
            <a:r>
              <a:rPr dirty="0" sz="2400" spc="190">
                <a:solidFill>
                  <a:srgbClr val="535353"/>
                </a:solidFill>
                <a:latin typeface="Arial Narrow"/>
                <a:cs typeface="Arial Narrow"/>
              </a:rPr>
              <a:t>Após</a:t>
            </a:r>
            <a:r>
              <a:rPr dirty="0" sz="2400" spc="-1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400" spc="190">
                <a:solidFill>
                  <a:srgbClr val="535353"/>
                </a:solidFill>
                <a:latin typeface="Arial Narrow"/>
                <a:cs typeface="Arial Narrow"/>
              </a:rPr>
              <a:t>edição</a:t>
            </a:r>
            <a:r>
              <a:rPr dirty="0" sz="2400" spc="-10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400" spc="200">
                <a:solidFill>
                  <a:srgbClr val="535353"/>
                </a:solidFill>
                <a:latin typeface="Arial Narrow"/>
                <a:cs typeface="Arial Narrow"/>
              </a:rPr>
              <a:t>retorna</a:t>
            </a:r>
            <a:r>
              <a:rPr dirty="0" sz="2400" spc="-10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400" spc="250">
                <a:solidFill>
                  <a:srgbClr val="535353"/>
                </a:solidFill>
                <a:latin typeface="Arial Narrow"/>
                <a:cs typeface="Arial Narrow"/>
              </a:rPr>
              <a:t>mensagem</a:t>
            </a:r>
            <a:r>
              <a:rPr dirty="0" sz="2400" spc="-10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400" spc="235">
                <a:solidFill>
                  <a:srgbClr val="535353"/>
                </a:solidFill>
                <a:latin typeface="Arial Narrow"/>
                <a:cs typeface="Arial Narrow"/>
              </a:rPr>
              <a:t>de</a:t>
            </a:r>
            <a:r>
              <a:rPr dirty="0" sz="2400" spc="-1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400" spc="90">
                <a:solidFill>
                  <a:srgbClr val="535353"/>
                </a:solidFill>
                <a:latin typeface="Arial Narrow"/>
                <a:cs typeface="Arial Narrow"/>
              </a:rPr>
              <a:t>sucesso</a:t>
            </a:r>
            <a:r>
              <a:rPr dirty="0" sz="1950" spc="90">
                <a:solidFill>
                  <a:srgbClr val="535353"/>
                </a:solidFill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8071" y="2462088"/>
            <a:ext cx="12230100" cy="4048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241194" y="6676132"/>
            <a:ext cx="5495925" cy="255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033535" y="177862"/>
            <a:ext cx="617410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155">
                <a:latin typeface="Calibri"/>
                <a:cs typeface="Calibri"/>
              </a:rPr>
              <a:t>Projeto </a:t>
            </a:r>
            <a:r>
              <a:rPr dirty="0" sz="1350" spc="220">
                <a:latin typeface="Calibri"/>
                <a:cs typeface="Calibri"/>
              </a:rPr>
              <a:t>ESIN </a:t>
            </a:r>
            <a:r>
              <a:rPr dirty="0" sz="1350" spc="-25">
                <a:latin typeface="Calibri"/>
                <a:cs typeface="Calibri"/>
              </a:rPr>
              <a:t>: </a:t>
            </a:r>
            <a:r>
              <a:rPr dirty="0" sz="1350" spc="215">
                <a:latin typeface="Calibri"/>
                <a:cs typeface="Calibri"/>
              </a:rPr>
              <a:t>SISTEMA </a:t>
            </a:r>
            <a:r>
              <a:rPr dirty="0" sz="1350" spc="225">
                <a:latin typeface="Calibri"/>
                <a:cs typeface="Calibri"/>
              </a:rPr>
              <a:t>DE </a:t>
            </a:r>
            <a:r>
              <a:rPr dirty="0" sz="1350" spc="240">
                <a:latin typeface="Calibri"/>
                <a:cs typeface="Calibri"/>
              </a:rPr>
              <a:t>GESTÃO </a:t>
            </a:r>
            <a:r>
              <a:rPr dirty="0" sz="1350" spc="225">
                <a:latin typeface="Calibri"/>
                <a:cs typeface="Calibri"/>
              </a:rPr>
              <a:t>DE </a:t>
            </a:r>
            <a:r>
              <a:rPr dirty="0" sz="1350" spc="235">
                <a:latin typeface="Calibri"/>
                <a:cs typeface="Calibri"/>
              </a:rPr>
              <a:t>EQUIPAMENTOS</a:t>
            </a:r>
            <a:r>
              <a:rPr dirty="0" sz="1350" spc="484">
                <a:latin typeface="Calibri"/>
                <a:cs typeface="Calibri"/>
              </a:rPr>
              <a:t> </a:t>
            </a:r>
            <a:r>
              <a:rPr dirty="0" sz="1350" spc="240">
                <a:latin typeface="Calibri"/>
                <a:cs typeface="Calibri"/>
              </a:rPr>
              <a:t>MÉDICOS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177871" y="177862"/>
            <a:ext cx="19621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95">
                <a:latin typeface="Calibri"/>
                <a:cs typeface="Calibri"/>
              </a:rPr>
              <a:t>1</a:t>
            </a:r>
            <a:r>
              <a:rPr dirty="0" sz="1350" spc="65">
                <a:latin typeface="Calibri"/>
                <a:cs typeface="Calibri"/>
              </a:rPr>
              <a:t>3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4900" y="1229444"/>
            <a:ext cx="13677900" cy="9057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5387850"/>
            <a:ext cx="18288000" cy="4371975"/>
          </a:xfrm>
          <a:custGeom>
            <a:avLst/>
            <a:gdLst/>
            <a:ahLst/>
            <a:cxnLst/>
            <a:rect l="l" t="t" r="r" b="b"/>
            <a:pathLst>
              <a:path w="18288000" h="4371975">
                <a:moveTo>
                  <a:pt x="0" y="0"/>
                </a:moveTo>
                <a:lnTo>
                  <a:pt x="18288001" y="0"/>
                </a:lnTo>
                <a:lnTo>
                  <a:pt x="18288001" y="4371975"/>
                </a:lnTo>
                <a:lnTo>
                  <a:pt x="0" y="43719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095292" y="5454525"/>
            <a:ext cx="3095625" cy="1733550"/>
          </a:xfrm>
          <a:prstGeom prst="rect">
            <a:avLst/>
          </a:prstGeom>
          <a:solidFill>
            <a:srgbClr val="F5F5DC"/>
          </a:solidFill>
        </p:spPr>
        <p:txBody>
          <a:bodyPr wrap="square" lIns="0" tIns="325755" rIns="0" bIns="0" rtlCol="0" vert="horz">
            <a:spAutoFit/>
          </a:bodyPr>
          <a:lstStyle/>
          <a:p>
            <a:pPr marL="734695" marR="638175" indent="149225">
              <a:lnSpc>
                <a:spcPct val="101400"/>
              </a:lnSpc>
              <a:spcBef>
                <a:spcPts val="2565"/>
              </a:spcBef>
            </a:pPr>
            <a:r>
              <a:rPr dirty="0" sz="3200" spc="254">
                <a:solidFill>
                  <a:srgbClr val="535353"/>
                </a:solidFill>
                <a:latin typeface="Arial Narrow"/>
                <a:cs typeface="Arial Narrow"/>
              </a:rPr>
              <a:t>Simples  </a:t>
            </a:r>
            <a:r>
              <a:rPr dirty="0" sz="3200" spc="270">
                <a:solidFill>
                  <a:srgbClr val="535353"/>
                </a:solidFill>
                <a:latin typeface="Arial Narrow"/>
                <a:cs typeface="Arial Narrow"/>
              </a:rPr>
              <a:t>D</a:t>
            </a:r>
            <a:r>
              <a:rPr dirty="0" sz="3200" spc="204">
                <a:solidFill>
                  <a:srgbClr val="535353"/>
                </a:solidFill>
                <a:latin typeface="Arial Narrow"/>
                <a:cs typeface="Arial Narrow"/>
              </a:rPr>
              <a:t>i</a:t>
            </a:r>
            <a:r>
              <a:rPr dirty="0" sz="3200" spc="390">
                <a:solidFill>
                  <a:srgbClr val="535353"/>
                </a:solidFill>
                <a:latin typeface="Arial Narrow"/>
                <a:cs typeface="Arial Narrow"/>
              </a:rPr>
              <a:t>n</a:t>
            </a:r>
            <a:r>
              <a:rPr dirty="0" sz="3200" spc="175">
                <a:solidFill>
                  <a:srgbClr val="535353"/>
                </a:solidFill>
                <a:latin typeface="Arial Narrow"/>
                <a:cs typeface="Arial Narrow"/>
              </a:rPr>
              <a:t>â</a:t>
            </a:r>
            <a:r>
              <a:rPr dirty="0" sz="3200" spc="725">
                <a:solidFill>
                  <a:srgbClr val="535353"/>
                </a:solidFill>
                <a:latin typeface="Arial Narrow"/>
                <a:cs typeface="Arial Narrow"/>
              </a:rPr>
              <a:t>m</a:t>
            </a:r>
            <a:r>
              <a:rPr dirty="0" sz="3200" spc="204">
                <a:solidFill>
                  <a:srgbClr val="535353"/>
                </a:solidFill>
                <a:latin typeface="Arial Narrow"/>
                <a:cs typeface="Arial Narrow"/>
              </a:rPr>
              <a:t>i</a:t>
            </a:r>
            <a:r>
              <a:rPr dirty="0" sz="3200" spc="260">
                <a:solidFill>
                  <a:srgbClr val="535353"/>
                </a:solidFill>
                <a:latin typeface="Arial Narrow"/>
                <a:cs typeface="Arial Narrow"/>
              </a:rPr>
              <a:t>c</a:t>
            </a:r>
            <a:r>
              <a:rPr dirty="0" sz="3200" spc="290">
                <a:solidFill>
                  <a:srgbClr val="535353"/>
                </a:solidFill>
                <a:latin typeface="Arial Narrow"/>
                <a:cs typeface="Arial Narrow"/>
              </a:rPr>
              <a:t>o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35789" y="7448525"/>
            <a:ext cx="10203815" cy="16186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6265"/>
              </a:lnSpc>
              <a:spcBef>
                <a:spcPts val="110"/>
              </a:spcBef>
            </a:pPr>
            <a:r>
              <a:rPr dirty="0" sz="6100" spc="280">
                <a:solidFill>
                  <a:srgbClr val="3379B7"/>
                </a:solidFill>
                <a:latin typeface="Lucida Sans"/>
                <a:cs typeface="Lucida Sans"/>
              </a:rPr>
              <a:t>SISTEMA </a:t>
            </a:r>
            <a:r>
              <a:rPr dirty="0" sz="6100" spc="75">
                <a:solidFill>
                  <a:srgbClr val="3379B7"/>
                </a:solidFill>
                <a:latin typeface="Lucida Sans"/>
                <a:cs typeface="Lucida Sans"/>
              </a:rPr>
              <a:t>DE </a:t>
            </a:r>
            <a:r>
              <a:rPr dirty="0" sz="6100" spc="150">
                <a:solidFill>
                  <a:srgbClr val="3379B7"/>
                </a:solidFill>
                <a:latin typeface="Lucida Sans"/>
                <a:cs typeface="Lucida Sans"/>
              </a:rPr>
              <a:t>GESTÃO</a:t>
            </a:r>
            <a:r>
              <a:rPr dirty="0" sz="6100" spc="575">
                <a:solidFill>
                  <a:srgbClr val="3379B7"/>
                </a:solidFill>
                <a:latin typeface="Lucida Sans"/>
                <a:cs typeface="Lucida Sans"/>
              </a:rPr>
              <a:t> </a:t>
            </a:r>
            <a:r>
              <a:rPr dirty="0" sz="6100" spc="75">
                <a:solidFill>
                  <a:srgbClr val="3379B7"/>
                </a:solidFill>
                <a:latin typeface="Lucida Sans"/>
                <a:cs typeface="Lucida Sans"/>
              </a:rPr>
              <a:t>DE</a:t>
            </a:r>
            <a:endParaRPr sz="6100">
              <a:latin typeface="Lucida Sans"/>
              <a:cs typeface="Lucida Sans"/>
            </a:endParaRPr>
          </a:p>
          <a:p>
            <a:pPr marL="12700">
              <a:lnSpc>
                <a:spcPts val="6265"/>
              </a:lnSpc>
            </a:pPr>
            <a:r>
              <a:rPr dirty="0" sz="6100" spc="260">
                <a:solidFill>
                  <a:srgbClr val="3379B7"/>
                </a:solidFill>
                <a:latin typeface="Lucida Sans"/>
                <a:cs typeface="Lucida Sans"/>
              </a:rPr>
              <a:t>EQUIPAMENTOS</a:t>
            </a:r>
            <a:r>
              <a:rPr dirty="0" sz="6100" spc="240">
                <a:solidFill>
                  <a:srgbClr val="3379B7"/>
                </a:solidFill>
                <a:latin typeface="Lucida Sans"/>
                <a:cs typeface="Lucida Sans"/>
              </a:rPr>
              <a:t> </a:t>
            </a:r>
            <a:r>
              <a:rPr dirty="0" sz="6100" spc="150">
                <a:solidFill>
                  <a:srgbClr val="3379B7"/>
                </a:solidFill>
                <a:latin typeface="Lucida Sans"/>
                <a:cs typeface="Lucida Sans"/>
              </a:rPr>
              <a:t>MÉDICOS</a:t>
            </a:r>
            <a:endParaRPr sz="610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51307" y="5454525"/>
            <a:ext cx="3267075" cy="1733550"/>
          </a:xfrm>
          <a:prstGeom prst="rect">
            <a:avLst/>
          </a:prstGeom>
          <a:solidFill>
            <a:srgbClr val="F5F5DC"/>
          </a:solidFill>
        </p:spPr>
        <p:txBody>
          <a:bodyPr wrap="square" lIns="0" tIns="262890" rIns="0" bIns="0" rtlCol="0" vert="horz">
            <a:spAutoFit/>
          </a:bodyPr>
          <a:lstStyle/>
          <a:p>
            <a:pPr marL="899794">
              <a:lnSpc>
                <a:spcPct val="100000"/>
              </a:lnSpc>
              <a:spcBef>
                <a:spcPts val="2070"/>
              </a:spcBef>
            </a:pPr>
            <a:r>
              <a:rPr dirty="0" sz="3200" spc="280">
                <a:solidFill>
                  <a:srgbClr val="535353"/>
                </a:solidFill>
                <a:latin typeface="Arial Narrow"/>
                <a:cs typeface="Arial Narrow"/>
              </a:rPr>
              <a:t>Intuitivo</a:t>
            </a:r>
            <a:endParaRPr sz="3200">
              <a:latin typeface="Arial Narrow"/>
              <a:cs typeface="Arial Narrow"/>
            </a:endParaRPr>
          </a:p>
          <a:p>
            <a:pPr marL="1007110">
              <a:lnSpc>
                <a:spcPct val="100000"/>
              </a:lnSpc>
              <a:spcBef>
                <a:spcPts val="55"/>
              </a:spcBef>
            </a:pPr>
            <a:r>
              <a:rPr dirty="0" sz="3200" spc="240">
                <a:solidFill>
                  <a:srgbClr val="535353"/>
                </a:solidFill>
                <a:latin typeface="Arial Narrow"/>
                <a:cs typeface="Arial Narrow"/>
              </a:rPr>
              <a:t>Prático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41008" y="5457812"/>
            <a:ext cx="5219700" cy="1733550"/>
          </a:xfrm>
          <a:custGeom>
            <a:avLst/>
            <a:gdLst/>
            <a:ahLst/>
            <a:cxnLst/>
            <a:rect l="l" t="t" r="r" b="b"/>
            <a:pathLst>
              <a:path w="5219700" h="1733550">
                <a:moveTo>
                  <a:pt x="0" y="0"/>
                </a:moveTo>
                <a:lnTo>
                  <a:pt x="5219700" y="0"/>
                </a:lnTo>
                <a:lnTo>
                  <a:pt x="5219700" y="1733550"/>
                </a:lnTo>
                <a:lnTo>
                  <a:pt x="0" y="1733550"/>
                </a:lnTo>
                <a:lnTo>
                  <a:pt x="0" y="0"/>
                </a:lnTo>
                <a:close/>
              </a:path>
            </a:pathLst>
          </a:custGeom>
          <a:solidFill>
            <a:srgbClr val="F5F5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033535" y="177862"/>
            <a:ext cx="617410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155">
                <a:latin typeface="Calibri"/>
                <a:cs typeface="Calibri"/>
              </a:rPr>
              <a:t>Projeto </a:t>
            </a:r>
            <a:r>
              <a:rPr dirty="0" sz="1350" spc="220">
                <a:latin typeface="Calibri"/>
                <a:cs typeface="Calibri"/>
              </a:rPr>
              <a:t>ESIN </a:t>
            </a:r>
            <a:r>
              <a:rPr dirty="0" sz="1350" spc="-25">
                <a:latin typeface="Calibri"/>
                <a:cs typeface="Calibri"/>
              </a:rPr>
              <a:t>: </a:t>
            </a:r>
            <a:r>
              <a:rPr dirty="0" sz="1350" spc="215">
                <a:latin typeface="Calibri"/>
                <a:cs typeface="Calibri"/>
              </a:rPr>
              <a:t>SISTEMA </a:t>
            </a:r>
            <a:r>
              <a:rPr dirty="0" sz="1350" spc="225">
                <a:latin typeface="Calibri"/>
                <a:cs typeface="Calibri"/>
              </a:rPr>
              <a:t>DE </a:t>
            </a:r>
            <a:r>
              <a:rPr dirty="0" sz="1350" spc="240">
                <a:latin typeface="Calibri"/>
                <a:cs typeface="Calibri"/>
              </a:rPr>
              <a:t>GESTÃO </a:t>
            </a:r>
            <a:r>
              <a:rPr dirty="0" sz="1350" spc="225">
                <a:latin typeface="Calibri"/>
                <a:cs typeface="Calibri"/>
              </a:rPr>
              <a:t>DE </a:t>
            </a:r>
            <a:r>
              <a:rPr dirty="0" sz="1350" spc="235">
                <a:latin typeface="Calibri"/>
                <a:cs typeface="Calibri"/>
              </a:rPr>
              <a:t>EQUIPAMENTOS</a:t>
            </a:r>
            <a:r>
              <a:rPr dirty="0" sz="1350" spc="484">
                <a:latin typeface="Calibri"/>
                <a:cs typeface="Calibri"/>
              </a:rPr>
              <a:t> </a:t>
            </a:r>
            <a:r>
              <a:rPr dirty="0" sz="1350" spc="240">
                <a:latin typeface="Calibri"/>
                <a:cs typeface="Calibri"/>
              </a:rPr>
              <a:t>MÉDICOS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179210" y="177862"/>
            <a:ext cx="19367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95">
                <a:latin typeface="Calibri"/>
                <a:cs typeface="Calibri"/>
              </a:rPr>
              <a:t>1</a:t>
            </a:r>
            <a:r>
              <a:rPr dirty="0" sz="1350" spc="45">
                <a:latin typeface="Calibri"/>
                <a:cs typeface="Calibri"/>
              </a:rPr>
              <a:t>4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75089"/>
            <a:ext cx="18288000" cy="4429125"/>
          </a:xfrm>
          <a:custGeom>
            <a:avLst/>
            <a:gdLst/>
            <a:ahLst/>
            <a:cxnLst/>
            <a:rect l="l" t="t" r="r" b="b"/>
            <a:pathLst>
              <a:path w="18288000" h="4429125">
                <a:moveTo>
                  <a:pt x="0" y="0"/>
                </a:moveTo>
                <a:lnTo>
                  <a:pt x="18288001" y="0"/>
                </a:lnTo>
                <a:lnTo>
                  <a:pt x="18288001" y="4429125"/>
                </a:lnTo>
                <a:lnTo>
                  <a:pt x="0" y="44291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182746" y="7548749"/>
            <a:ext cx="4225290" cy="95694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100" spc="155">
                <a:solidFill>
                  <a:srgbClr val="3379B7"/>
                </a:solidFill>
                <a:latin typeface="Lucida Sans"/>
                <a:cs typeface="Lucida Sans"/>
              </a:rPr>
              <a:t>OBRIGADO</a:t>
            </a:r>
            <a:endParaRPr sz="610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50456" y="9416320"/>
            <a:ext cx="6787515" cy="3937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400" spc="110">
                <a:solidFill>
                  <a:srgbClr val="535353"/>
                </a:solidFill>
                <a:latin typeface="Arial Narrow"/>
                <a:cs typeface="Arial Narrow"/>
              </a:rPr>
              <a:t>GRUPO</a:t>
            </a:r>
            <a:r>
              <a:rPr dirty="0" sz="2400" spc="-1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400" spc="-60">
                <a:solidFill>
                  <a:srgbClr val="535353"/>
                </a:solidFill>
                <a:latin typeface="Arial Narrow"/>
                <a:cs typeface="Arial Narrow"/>
              </a:rPr>
              <a:t>18</a:t>
            </a:r>
            <a:r>
              <a:rPr dirty="0" sz="1950" spc="-60">
                <a:solidFill>
                  <a:srgbClr val="535353"/>
                </a:solidFill>
                <a:latin typeface="Arial"/>
                <a:cs typeface="Arial"/>
              </a:rPr>
              <a:t>:</a:t>
            </a:r>
            <a:r>
              <a:rPr dirty="0" sz="1950" spc="-1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dirty="0" sz="2400" spc="140">
                <a:solidFill>
                  <a:srgbClr val="535353"/>
                </a:solidFill>
                <a:latin typeface="Arial Narrow"/>
                <a:cs typeface="Arial Narrow"/>
              </a:rPr>
              <a:t>HELENA</a:t>
            </a:r>
            <a:r>
              <a:rPr dirty="0" sz="2400" spc="-1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400" spc="195">
                <a:solidFill>
                  <a:srgbClr val="535353"/>
                </a:solidFill>
                <a:latin typeface="Arial Narrow"/>
                <a:cs typeface="Arial Narrow"/>
              </a:rPr>
              <a:t>MIRANDA</a:t>
            </a:r>
            <a:r>
              <a:rPr dirty="0" sz="2400" spc="-1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1950" spc="55">
                <a:solidFill>
                  <a:srgbClr val="535353"/>
                </a:solidFill>
                <a:latin typeface="Arial"/>
                <a:cs typeface="Arial"/>
              </a:rPr>
              <a:t>|</a:t>
            </a:r>
            <a:r>
              <a:rPr dirty="0" sz="1950" spc="-1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dirty="0" sz="2400" spc="145">
                <a:solidFill>
                  <a:srgbClr val="535353"/>
                </a:solidFill>
                <a:latin typeface="Arial Narrow"/>
                <a:cs typeface="Arial Narrow"/>
              </a:rPr>
              <a:t>LEANDRO</a:t>
            </a:r>
            <a:r>
              <a:rPr dirty="0" sz="2400" spc="-1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400" spc="100">
                <a:solidFill>
                  <a:srgbClr val="535353"/>
                </a:solidFill>
                <a:latin typeface="Arial Narrow"/>
                <a:cs typeface="Arial Narrow"/>
              </a:rPr>
              <a:t>GABRIEL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16186" y="6011271"/>
            <a:ext cx="7037705" cy="1156970"/>
          </a:xfrm>
          <a:prstGeom prst="rect">
            <a:avLst/>
          </a:prstGeom>
        </p:spPr>
        <p:txBody>
          <a:bodyPr wrap="square" lIns="0" tIns="2393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85"/>
              </a:spcBef>
            </a:pPr>
            <a:r>
              <a:rPr dirty="0" sz="2750" spc="170">
                <a:solidFill>
                  <a:srgbClr val="535353"/>
                </a:solidFill>
                <a:latin typeface="Arial Narrow"/>
                <a:cs typeface="Arial Narrow"/>
              </a:rPr>
              <a:t>ENGENHARIA</a:t>
            </a:r>
            <a:r>
              <a:rPr dirty="0" sz="2750" spc="-20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750" spc="145">
                <a:solidFill>
                  <a:srgbClr val="535353"/>
                </a:solidFill>
                <a:latin typeface="Arial Narrow"/>
                <a:cs typeface="Arial Narrow"/>
              </a:rPr>
              <a:t>DE</a:t>
            </a:r>
            <a:r>
              <a:rPr dirty="0" sz="2750" spc="-1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750" spc="90">
                <a:solidFill>
                  <a:srgbClr val="535353"/>
                </a:solidFill>
                <a:latin typeface="Arial Narrow"/>
                <a:cs typeface="Arial Narrow"/>
              </a:rPr>
              <a:t>SISTEMAS</a:t>
            </a:r>
            <a:r>
              <a:rPr dirty="0" sz="2750" spc="-1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750" spc="145">
                <a:solidFill>
                  <a:srgbClr val="535353"/>
                </a:solidFill>
                <a:latin typeface="Arial Narrow"/>
                <a:cs typeface="Arial Narrow"/>
              </a:rPr>
              <a:t>DE</a:t>
            </a:r>
            <a:r>
              <a:rPr dirty="0" sz="2750" spc="-20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750" spc="175">
                <a:solidFill>
                  <a:srgbClr val="535353"/>
                </a:solidFill>
                <a:latin typeface="Arial Narrow"/>
                <a:cs typeface="Arial Narrow"/>
              </a:rPr>
              <a:t>INFORMAÇÃO</a:t>
            </a:r>
            <a:endParaRPr sz="2750">
              <a:latin typeface="Arial Narrow"/>
              <a:cs typeface="Arial Narrow"/>
            </a:endParaRPr>
          </a:p>
          <a:p>
            <a:pPr algn="ctr" marL="217804">
              <a:lnSpc>
                <a:spcPct val="100000"/>
              </a:lnSpc>
              <a:spcBef>
                <a:spcPts val="1360"/>
              </a:spcBef>
            </a:pPr>
            <a:r>
              <a:rPr dirty="0" sz="2050" spc="60">
                <a:solidFill>
                  <a:srgbClr val="535353"/>
                </a:solidFill>
                <a:latin typeface="Arial Narrow"/>
                <a:cs typeface="Arial Narrow"/>
              </a:rPr>
              <a:t>PORTO</a:t>
            </a:r>
            <a:r>
              <a:rPr dirty="0" sz="1700" spc="60">
                <a:solidFill>
                  <a:srgbClr val="535353"/>
                </a:solidFill>
                <a:latin typeface="Arial"/>
                <a:cs typeface="Arial"/>
              </a:rPr>
              <a:t>,</a:t>
            </a:r>
            <a:r>
              <a:rPr dirty="0" sz="1700" spc="-15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dirty="0" sz="2050" spc="90">
                <a:solidFill>
                  <a:srgbClr val="535353"/>
                </a:solidFill>
                <a:latin typeface="Arial Narrow"/>
                <a:cs typeface="Arial Narrow"/>
              </a:rPr>
              <a:t>2018</a:t>
            </a:r>
            <a:endParaRPr sz="205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33535" y="177862"/>
            <a:ext cx="617410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155">
                <a:latin typeface="Calibri"/>
                <a:cs typeface="Calibri"/>
              </a:rPr>
              <a:t>Projeto </a:t>
            </a:r>
            <a:r>
              <a:rPr dirty="0" sz="1350" spc="220">
                <a:latin typeface="Calibri"/>
                <a:cs typeface="Calibri"/>
              </a:rPr>
              <a:t>ESIN </a:t>
            </a:r>
            <a:r>
              <a:rPr dirty="0" sz="1350" spc="-25">
                <a:latin typeface="Calibri"/>
                <a:cs typeface="Calibri"/>
              </a:rPr>
              <a:t>: </a:t>
            </a:r>
            <a:r>
              <a:rPr dirty="0" sz="1350" spc="215">
                <a:latin typeface="Calibri"/>
                <a:cs typeface="Calibri"/>
              </a:rPr>
              <a:t>SISTEMA </a:t>
            </a:r>
            <a:r>
              <a:rPr dirty="0" sz="1350" spc="225">
                <a:latin typeface="Calibri"/>
                <a:cs typeface="Calibri"/>
              </a:rPr>
              <a:t>DE </a:t>
            </a:r>
            <a:r>
              <a:rPr dirty="0" sz="1350" spc="240">
                <a:latin typeface="Calibri"/>
                <a:cs typeface="Calibri"/>
              </a:rPr>
              <a:t>GESTÃO </a:t>
            </a:r>
            <a:r>
              <a:rPr dirty="0" sz="1350" spc="225">
                <a:latin typeface="Calibri"/>
                <a:cs typeface="Calibri"/>
              </a:rPr>
              <a:t>DE </a:t>
            </a:r>
            <a:r>
              <a:rPr dirty="0" sz="1350" spc="235">
                <a:latin typeface="Calibri"/>
                <a:cs typeface="Calibri"/>
              </a:rPr>
              <a:t>EQUIPAMENTOS</a:t>
            </a:r>
            <a:r>
              <a:rPr dirty="0" sz="1350" spc="484">
                <a:latin typeface="Calibri"/>
                <a:cs typeface="Calibri"/>
              </a:rPr>
              <a:t> </a:t>
            </a:r>
            <a:r>
              <a:rPr dirty="0" sz="1350" spc="240">
                <a:latin typeface="Calibri"/>
                <a:cs typeface="Calibri"/>
              </a:rPr>
              <a:t>MÉDICOS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79062" y="177862"/>
            <a:ext cx="19431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95">
                <a:latin typeface="Calibri"/>
                <a:cs typeface="Calibri"/>
              </a:rPr>
              <a:t>1</a:t>
            </a:r>
            <a:r>
              <a:rPr dirty="0" sz="1350" spc="50">
                <a:latin typeface="Calibri"/>
                <a:cs typeface="Calibri"/>
              </a:rPr>
              <a:t>5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905660"/>
            <a:ext cx="2708910" cy="956944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100" spc="415"/>
              <a:t>Í</a:t>
            </a:r>
            <a:r>
              <a:rPr dirty="0" sz="6100" spc="105"/>
              <a:t>N</a:t>
            </a:r>
            <a:r>
              <a:rPr dirty="0" sz="6100" spc="-55"/>
              <a:t>D</a:t>
            </a:r>
            <a:r>
              <a:rPr dirty="0" sz="6100" spc="415"/>
              <a:t>I</a:t>
            </a:r>
            <a:r>
              <a:rPr dirty="0" sz="6100" spc="-100"/>
              <a:t>C</a:t>
            </a:r>
            <a:r>
              <a:rPr dirty="0" sz="6100" spc="204"/>
              <a:t>E</a:t>
            </a:r>
            <a:endParaRPr sz="6100"/>
          </a:p>
        </p:txBody>
      </p:sp>
      <p:sp>
        <p:nvSpPr>
          <p:cNvPr id="3" name="object 3"/>
          <p:cNvSpPr/>
          <p:nvPr/>
        </p:nvSpPr>
        <p:spPr>
          <a:xfrm>
            <a:off x="0" y="3173252"/>
            <a:ext cx="16468090" cy="6657975"/>
          </a:xfrm>
          <a:custGeom>
            <a:avLst/>
            <a:gdLst/>
            <a:ahLst/>
            <a:cxnLst/>
            <a:rect l="l" t="t" r="r" b="b"/>
            <a:pathLst>
              <a:path w="16468090" h="6657975">
                <a:moveTo>
                  <a:pt x="0" y="0"/>
                </a:moveTo>
                <a:lnTo>
                  <a:pt x="16467551" y="0"/>
                </a:lnTo>
                <a:lnTo>
                  <a:pt x="16467551" y="6657975"/>
                </a:lnTo>
                <a:lnTo>
                  <a:pt x="0" y="6657975"/>
                </a:lnTo>
                <a:lnTo>
                  <a:pt x="0" y="0"/>
                </a:lnTo>
                <a:close/>
              </a:path>
            </a:pathLst>
          </a:custGeom>
          <a:solidFill>
            <a:srgbClr val="F5F5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851831" y="3494712"/>
            <a:ext cx="6095365" cy="59753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200" spc="195">
                <a:solidFill>
                  <a:srgbClr val="535353"/>
                </a:solidFill>
                <a:latin typeface="Arial Narrow"/>
                <a:cs typeface="Arial Narrow"/>
              </a:rPr>
              <a:t>INTODUÇÃO</a:t>
            </a:r>
            <a:endParaRPr sz="3200">
              <a:latin typeface="Arial Narrow"/>
              <a:cs typeface="Arial Narrow"/>
            </a:endParaRPr>
          </a:p>
          <a:p>
            <a:pPr marL="12700" marR="5080">
              <a:lnSpc>
                <a:spcPts val="3910"/>
              </a:lnSpc>
              <a:spcBef>
                <a:spcPts val="140"/>
              </a:spcBef>
            </a:pPr>
            <a:r>
              <a:rPr dirty="0" sz="3200" spc="200">
                <a:solidFill>
                  <a:srgbClr val="535353"/>
                </a:solidFill>
                <a:latin typeface="Arial Narrow"/>
                <a:cs typeface="Arial Narrow"/>
              </a:rPr>
              <a:t>MODELO </a:t>
            </a:r>
            <a:r>
              <a:rPr dirty="0" sz="3200" spc="180">
                <a:solidFill>
                  <a:srgbClr val="535353"/>
                </a:solidFill>
                <a:latin typeface="Arial Narrow"/>
                <a:cs typeface="Arial Narrow"/>
              </a:rPr>
              <a:t>ENTIDADE</a:t>
            </a:r>
            <a:r>
              <a:rPr dirty="0" sz="3200" spc="-24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3200" spc="155">
                <a:solidFill>
                  <a:srgbClr val="535353"/>
                </a:solidFill>
                <a:latin typeface="Arial Narrow"/>
                <a:cs typeface="Arial Narrow"/>
              </a:rPr>
              <a:t>ASSOCIAÇÃO  </a:t>
            </a:r>
            <a:r>
              <a:rPr dirty="0" sz="3200" spc="200">
                <a:solidFill>
                  <a:srgbClr val="535353"/>
                </a:solidFill>
                <a:latin typeface="Arial Narrow"/>
                <a:cs typeface="Arial Narrow"/>
              </a:rPr>
              <a:t>MODELO</a:t>
            </a:r>
            <a:r>
              <a:rPr dirty="0" sz="3200" spc="-1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3200" spc="160">
                <a:solidFill>
                  <a:srgbClr val="535353"/>
                </a:solidFill>
                <a:latin typeface="Arial Narrow"/>
                <a:cs typeface="Arial Narrow"/>
              </a:rPr>
              <a:t>RELACIONAL</a:t>
            </a:r>
            <a:endParaRPr sz="32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Times New Roman"/>
              <a:cs typeface="Times New Roman"/>
            </a:endParaRPr>
          </a:p>
          <a:p>
            <a:pPr marL="12700" marR="4627245">
              <a:lnSpc>
                <a:spcPct val="101800"/>
              </a:lnSpc>
              <a:spcBef>
                <a:spcPts val="5"/>
              </a:spcBef>
            </a:pPr>
            <a:r>
              <a:rPr dirty="0" sz="3200" spc="145">
                <a:solidFill>
                  <a:srgbClr val="535353"/>
                </a:solidFill>
                <a:latin typeface="Arial Narrow"/>
                <a:cs typeface="Arial Narrow"/>
              </a:rPr>
              <a:t>LOGIN  </a:t>
            </a:r>
            <a:r>
              <a:rPr dirty="0" sz="3200" spc="-15">
                <a:solidFill>
                  <a:srgbClr val="535353"/>
                </a:solidFill>
                <a:latin typeface="Arial Narrow"/>
                <a:cs typeface="Arial Narrow"/>
              </a:rPr>
              <a:t>S</a:t>
            </a:r>
            <a:r>
              <a:rPr dirty="0" sz="3200" spc="80">
                <a:solidFill>
                  <a:srgbClr val="535353"/>
                </a:solidFill>
                <a:latin typeface="Arial Narrow"/>
                <a:cs typeface="Arial Narrow"/>
              </a:rPr>
              <a:t>E</a:t>
            </a:r>
            <a:r>
              <a:rPr dirty="0" sz="3200" spc="-15">
                <a:solidFill>
                  <a:srgbClr val="535353"/>
                </a:solidFill>
                <a:latin typeface="Arial Narrow"/>
                <a:cs typeface="Arial Narrow"/>
              </a:rPr>
              <a:t>SS</a:t>
            </a:r>
            <a:r>
              <a:rPr dirty="0" sz="3200" spc="310">
                <a:solidFill>
                  <a:srgbClr val="535353"/>
                </a:solidFill>
                <a:latin typeface="Arial Narrow"/>
                <a:cs typeface="Arial Narrow"/>
              </a:rPr>
              <a:t>Ã</a:t>
            </a:r>
            <a:r>
              <a:rPr dirty="0" sz="3200" spc="225">
                <a:solidFill>
                  <a:srgbClr val="535353"/>
                </a:solidFill>
                <a:latin typeface="Arial Narrow"/>
                <a:cs typeface="Arial Narrow"/>
              </a:rPr>
              <a:t>O</a:t>
            </a:r>
            <a:endParaRPr sz="3200">
              <a:latin typeface="Arial Narrow"/>
              <a:cs typeface="Arial Narrow"/>
            </a:endParaRPr>
          </a:p>
          <a:p>
            <a:pPr marL="12700" marR="3048000">
              <a:lnSpc>
                <a:spcPts val="3910"/>
              </a:lnSpc>
              <a:spcBef>
                <a:spcPts val="140"/>
              </a:spcBef>
            </a:pPr>
            <a:r>
              <a:rPr dirty="0" sz="3200" spc="125">
                <a:solidFill>
                  <a:srgbClr val="535353"/>
                </a:solidFill>
                <a:latin typeface="Arial Narrow"/>
                <a:cs typeface="Arial Narrow"/>
              </a:rPr>
              <a:t>P</a:t>
            </a:r>
            <a:r>
              <a:rPr dirty="0" sz="3200" spc="310">
                <a:solidFill>
                  <a:srgbClr val="535353"/>
                </a:solidFill>
                <a:latin typeface="Arial Narrow"/>
                <a:cs typeface="Arial Narrow"/>
              </a:rPr>
              <a:t>A</a:t>
            </a:r>
            <a:r>
              <a:rPr dirty="0" sz="3200" spc="30">
                <a:solidFill>
                  <a:srgbClr val="535353"/>
                </a:solidFill>
                <a:latin typeface="Arial Narrow"/>
                <a:cs typeface="Arial Narrow"/>
              </a:rPr>
              <a:t>L</a:t>
            </a:r>
            <a:r>
              <a:rPr dirty="0" sz="3200" spc="310">
                <a:solidFill>
                  <a:srgbClr val="535353"/>
                </a:solidFill>
                <a:latin typeface="Arial Narrow"/>
                <a:cs typeface="Arial Narrow"/>
              </a:rPr>
              <a:t>A</a:t>
            </a:r>
            <a:r>
              <a:rPr dirty="0" sz="3200" spc="175">
                <a:solidFill>
                  <a:srgbClr val="535353"/>
                </a:solidFill>
                <a:latin typeface="Arial Narrow"/>
                <a:cs typeface="Arial Narrow"/>
              </a:rPr>
              <a:t>V</a:t>
            </a:r>
            <a:r>
              <a:rPr dirty="0" sz="3200" spc="125">
                <a:solidFill>
                  <a:srgbClr val="535353"/>
                </a:solidFill>
                <a:latin typeface="Arial Narrow"/>
                <a:cs typeface="Arial Narrow"/>
              </a:rPr>
              <a:t>R</a:t>
            </a:r>
            <a:r>
              <a:rPr dirty="0" sz="3200" spc="310">
                <a:solidFill>
                  <a:srgbClr val="535353"/>
                </a:solidFill>
                <a:latin typeface="Arial Narrow"/>
                <a:cs typeface="Arial Narrow"/>
              </a:rPr>
              <a:t>A</a:t>
            </a:r>
            <a:r>
              <a:rPr dirty="0" sz="2600" spc="155">
                <a:solidFill>
                  <a:srgbClr val="535353"/>
                </a:solidFill>
                <a:latin typeface="Arial"/>
                <a:cs typeface="Arial"/>
              </a:rPr>
              <a:t>-</a:t>
            </a:r>
            <a:r>
              <a:rPr dirty="0" sz="3200" spc="125">
                <a:solidFill>
                  <a:srgbClr val="535353"/>
                </a:solidFill>
                <a:latin typeface="Arial Narrow"/>
                <a:cs typeface="Arial Narrow"/>
              </a:rPr>
              <a:t>P</a:t>
            </a:r>
            <a:r>
              <a:rPr dirty="0" sz="3200" spc="310">
                <a:solidFill>
                  <a:srgbClr val="535353"/>
                </a:solidFill>
                <a:latin typeface="Arial Narrow"/>
                <a:cs typeface="Arial Narrow"/>
              </a:rPr>
              <a:t>A</a:t>
            </a:r>
            <a:r>
              <a:rPr dirty="0" sz="3200" spc="-15">
                <a:solidFill>
                  <a:srgbClr val="535353"/>
                </a:solidFill>
                <a:latin typeface="Arial Narrow"/>
                <a:cs typeface="Arial Narrow"/>
              </a:rPr>
              <a:t>SS</a:t>
            </a:r>
            <a:r>
              <a:rPr dirty="0" sz="3200" spc="50">
                <a:solidFill>
                  <a:srgbClr val="535353"/>
                </a:solidFill>
                <a:latin typeface="Arial Narrow"/>
                <a:cs typeface="Arial Narrow"/>
              </a:rPr>
              <a:t>E  </a:t>
            </a:r>
            <a:r>
              <a:rPr dirty="0" sz="3200" spc="165">
                <a:solidFill>
                  <a:srgbClr val="535353"/>
                </a:solidFill>
                <a:latin typeface="Arial Narrow"/>
                <a:cs typeface="Arial Narrow"/>
              </a:rPr>
              <a:t>UTILIZADOR  </a:t>
            </a:r>
            <a:r>
              <a:rPr dirty="0" sz="3200" spc="260">
                <a:solidFill>
                  <a:srgbClr val="535353"/>
                </a:solidFill>
                <a:latin typeface="Arial Narrow"/>
                <a:cs typeface="Arial Narrow"/>
              </a:rPr>
              <a:t>MENU </a:t>
            </a:r>
            <a:r>
              <a:rPr dirty="0" sz="3200" spc="130">
                <a:solidFill>
                  <a:srgbClr val="535353"/>
                </a:solidFill>
                <a:latin typeface="Arial Narrow"/>
                <a:cs typeface="Arial Narrow"/>
              </a:rPr>
              <a:t>LATERAL  </a:t>
            </a:r>
            <a:r>
              <a:rPr dirty="0" sz="3200" spc="145">
                <a:solidFill>
                  <a:srgbClr val="535353"/>
                </a:solidFill>
                <a:latin typeface="Arial Narrow"/>
                <a:cs typeface="Arial Narrow"/>
              </a:rPr>
              <a:t>CONSULTAR  </a:t>
            </a:r>
            <a:r>
              <a:rPr dirty="0" sz="3200" spc="200">
                <a:solidFill>
                  <a:srgbClr val="535353"/>
                </a:solidFill>
                <a:latin typeface="Arial Narrow"/>
                <a:cs typeface="Arial Narrow"/>
              </a:rPr>
              <a:t>ADICIONAR  </a:t>
            </a:r>
            <a:r>
              <a:rPr dirty="0" sz="3200" spc="180">
                <a:solidFill>
                  <a:srgbClr val="535353"/>
                </a:solidFill>
                <a:latin typeface="Arial Narrow"/>
                <a:cs typeface="Arial Narrow"/>
              </a:rPr>
              <a:t>EDITAR</a:t>
            </a:r>
            <a:r>
              <a:rPr dirty="0" sz="2600" spc="180">
                <a:solidFill>
                  <a:srgbClr val="535353"/>
                </a:solidFill>
                <a:latin typeface="Arial"/>
                <a:cs typeface="Arial"/>
              </a:rPr>
              <a:t>/</a:t>
            </a:r>
            <a:r>
              <a:rPr dirty="0" sz="3200" spc="180">
                <a:solidFill>
                  <a:srgbClr val="535353"/>
                </a:solidFill>
                <a:latin typeface="Arial Narrow"/>
                <a:cs typeface="Arial Narrow"/>
              </a:rPr>
              <a:t>APAGAR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928146" y="5930500"/>
            <a:ext cx="6359853" cy="4352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905659"/>
            <a:ext cx="5276850" cy="956944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100" spc="415"/>
              <a:t>I</a:t>
            </a:r>
            <a:r>
              <a:rPr dirty="0" sz="6100" spc="105"/>
              <a:t>N</a:t>
            </a:r>
            <a:r>
              <a:rPr dirty="0" sz="6100" spc="-155"/>
              <a:t>T</a:t>
            </a:r>
            <a:r>
              <a:rPr dirty="0" sz="6100" spc="434"/>
              <a:t>R</a:t>
            </a:r>
            <a:r>
              <a:rPr dirty="0" sz="6100" spc="-25"/>
              <a:t>O</a:t>
            </a:r>
            <a:r>
              <a:rPr dirty="0" sz="6100" spc="-55"/>
              <a:t>D</a:t>
            </a:r>
            <a:r>
              <a:rPr dirty="0" sz="6100" spc="240"/>
              <a:t>U</a:t>
            </a:r>
            <a:r>
              <a:rPr dirty="0" sz="6100" spc="-100"/>
              <a:t>Ç</a:t>
            </a:r>
            <a:r>
              <a:rPr dirty="0" sz="6100" spc="320"/>
              <a:t>Ã</a:t>
            </a:r>
            <a:r>
              <a:rPr dirty="0" sz="6100" spc="-545"/>
              <a:t>O</a:t>
            </a:r>
            <a:endParaRPr sz="6100"/>
          </a:p>
        </p:txBody>
      </p:sp>
      <p:sp>
        <p:nvSpPr>
          <p:cNvPr id="3" name="object 3"/>
          <p:cNvSpPr/>
          <p:nvPr/>
        </p:nvSpPr>
        <p:spPr>
          <a:xfrm>
            <a:off x="0" y="3194684"/>
            <a:ext cx="16485235" cy="6657975"/>
          </a:xfrm>
          <a:custGeom>
            <a:avLst/>
            <a:gdLst/>
            <a:ahLst/>
            <a:cxnLst/>
            <a:rect l="l" t="t" r="r" b="b"/>
            <a:pathLst>
              <a:path w="16485235" h="6657975">
                <a:moveTo>
                  <a:pt x="0" y="0"/>
                </a:moveTo>
                <a:lnTo>
                  <a:pt x="16484927" y="0"/>
                </a:lnTo>
                <a:lnTo>
                  <a:pt x="16484927" y="6657975"/>
                </a:lnTo>
                <a:lnTo>
                  <a:pt x="0" y="6657975"/>
                </a:lnTo>
                <a:lnTo>
                  <a:pt x="0" y="0"/>
                </a:lnTo>
                <a:close/>
              </a:path>
            </a:pathLst>
          </a:custGeom>
          <a:solidFill>
            <a:srgbClr val="F5F5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16000" y="3530236"/>
            <a:ext cx="14659610" cy="506920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5"/>
              </a:spcBef>
              <a:tabLst>
                <a:tab pos="347345" algn="l"/>
              </a:tabLst>
            </a:pPr>
            <a:r>
              <a:rPr dirty="0" sz="2750" spc="160">
                <a:solidFill>
                  <a:srgbClr val="535353"/>
                </a:solidFill>
                <a:latin typeface="Arial Narrow"/>
                <a:cs typeface="Arial Narrow"/>
              </a:rPr>
              <a:t>Criação</a:t>
            </a:r>
            <a:r>
              <a:rPr dirty="0" sz="2750" spc="-10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750" spc="260">
                <a:solidFill>
                  <a:srgbClr val="535353"/>
                </a:solidFill>
                <a:latin typeface="Arial Narrow"/>
                <a:cs typeface="Arial Narrow"/>
              </a:rPr>
              <a:t>de</a:t>
            </a:r>
            <a:r>
              <a:rPr dirty="0" sz="2750" spc="-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750" spc="455">
                <a:solidFill>
                  <a:srgbClr val="535353"/>
                </a:solidFill>
                <a:latin typeface="Arial Narrow"/>
                <a:cs typeface="Arial Narrow"/>
              </a:rPr>
              <a:t>um</a:t>
            </a:r>
            <a:r>
              <a:rPr dirty="0" sz="2750" spc="-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750" spc="240">
                <a:solidFill>
                  <a:srgbClr val="535353"/>
                </a:solidFill>
                <a:latin typeface="Arial Narrow"/>
                <a:cs typeface="Arial Narrow"/>
              </a:rPr>
              <a:t>website</a:t>
            </a:r>
            <a:r>
              <a:rPr dirty="0" sz="2750" spc="-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750" spc="280">
                <a:solidFill>
                  <a:srgbClr val="535353"/>
                </a:solidFill>
                <a:latin typeface="Arial Narrow"/>
                <a:cs typeface="Arial Narrow"/>
              </a:rPr>
              <a:t>dinâmico</a:t>
            </a:r>
            <a:r>
              <a:rPr dirty="0" sz="2750" spc="-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750" spc="210">
                <a:solidFill>
                  <a:srgbClr val="535353"/>
                </a:solidFill>
                <a:latin typeface="Arial Narrow"/>
                <a:cs typeface="Arial Narrow"/>
              </a:rPr>
              <a:t>para</a:t>
            </a:r>
            <a:r>
              <a:rPr dirty="0" sz="2750" spc="-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750" spc="175">
                <a:solidFill>
                  <a:srgbClr val="535353"/>
                </a:solidFill>
                <a:latin typeface="Arial Narrow"/>
                <a:cs typeface="Arial Narrow"/>
              </a:rPr>
              <a:t>uso</a:t>
            </a:r>
            <a:r>
              <a:rPr dirty="0" sz="2750" spc="-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750" spc="250">
                <a:solidFill>
                  <a:srgbClr val="535353"/>
                </a:solidFill>
                <a:latin typeface="Arial Narrow"/>
                <a:cs typeface="Arial Narrow"/>
              </a:rPr>
              <a:t>interno</a:t>
            </a:r>
            <a:r>
              <a:rPr dirty="0" sz="2750" spc="-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750" spc="260">
                <a:solidFill>
                  <a:srgbClr val="535353"/>
                </a:solidFill>
                <a:latin typeface="Arial Narrow"/>
                <a:cs typeface="Arial Narrow"/>
              </a:rPr>
              <a:t>de</a:t>
            </a:r>
            <a:r>
              <a:rPr dirty="0" sz="2750" spc="-10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750" spc="350">
                <a:solidFill>
                  <a:srgbClr val="535353"/>
                </a:solidFill>
                <a:latin typeface="Arial Narrow"/>
                <a:cs typeface="Arial Narrow"/>
              </a:rPr>
              <a:t>uma</a:t>
            </a:r>
            <a:r>
              <a:rPr dirty="0" sz="2750" spc="-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750" spc="150">
                <a:solidFill>
                  <a:srgbClr val="535353"/>
                </a:solidFill>
                <a:latin typeface="Arial Narrow"/>
                <a:cs typeface="Arial Narrow"/>
              </a:rPr>
              <a:t>clínica</a:t>
            </a:r>
            <a:r>
              <a:rPr dirty="0" sz="2250" spc="150">
                <a:solidFill>
                  <a:srgbClr val="535353"/>
                </a:solidFill>
                <a:latin typeface="Arial"/>
                <a:cs typeface="Arial"/>
              </a:rPr>
              <a:t>,</a:t>
            </a:r>
            <a:r>
              <a:rPr dirty="0" sz="225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dirty="0" sz="2750" spc="275">
                <a:solidFill>
                  <a:srgbClr val="535353"/>
                </a:solidFill>
                <a:latin typeface="Arial Narrow"/>
                <a:cs typeface="Arial Narrow"/>
              </a:rPr>
              <a:t>que</a:t>
            </a:r>
            <a:r>
              <a:rPr dirty="0" sz="2750" spc="-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750" spc="280">
                <a:solidFill>
                  <a:srgbClr val="535353"/>
                </a:solidFill>
                <a:latin typeface="Arial Narrow"/>
                <a:cs typeface="Arial Narrow"/>
              </a:rPr>
              <a:t>permita</a:t>
            </a:r>
            <a:r>
              <a:rPr dirty="0" sz="2750" spc="-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750" spc="235">
                <a:solidFill>
                  <a:srgbClr val="535353"/>
                </a:solidFill>
                <a:latin typeface="Arial Narrow"/>
                <a:cs typeface="Arial Narrow"/>
              </a:rPr>
              <a:t>o</a:t>
            </a:r>
            <a:r>
              <a:rPr dirty="0" sz="2750" spc="-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750" spc="155">
                <a:solidFill>
                  <a:srgbClr val="535353"/>
                </a:solidFill>
                <a:latin typeface="Arial Narrow"/>
                <a:cs typeface="Arial Narrow"/>
              </a:rPr>
              <a:t>registo</a:t>
            </a:r>
            <a:r>
              <a:rPr dirty="0" sz="2250" spc="155">
                <a:solidFill>
                  <a:srgbClr val="535353"/>
                </a:solidFill>
                <a:latin typeface="Arial"/>
                <a:cs typeface="Arial"/>
              </a:rPr>
              <a:t>,</a:t>
            </a:r>
            <a:r>
              <a:rPr dirty="0" sz="225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dirty="0" sz="2750" spc="220">
                <a:solidFill>
                  <a:srgbClr val="535353"/>
                </a:solidFill>
                <a:latin typeface="Arial Narrow"/>
                <a:cs typeface="Arial Narrow"/>
              </a:rPr>
              <a:t>consulta  </a:t>
            </a:r>
            <a:r>
              <a:rPr dirty="0" sz="2750" spc="150">
                <a:solidFill>
                  <a:srgbClr val="535353"/>
                </a:solidFill>
                <a:latin typeface="Arial Narrow"/>
                <a:cs typeface="Arial Narrow"/>
              </a:rPr>
              <a:t>e	</a:t>
            </a:r>
            <a:r>
              <a:rPr dirty="0" sz="2750" spc="190">
                <a:solidFill>
                  <a:srgbClr val="535353"/>
                </a:solidFill>
                <a:latin typeface="Arial Narrow"/>
                <a:cs typeface="Arial Narrow"/>
              </a:rPr>
              <a:t>gestão</a:t>
            </a:r>
            <a:r>
              <a:rPr dirty="0" sz="2750" spc="-1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750" spc="200">
                <a:solidFill>
                  <a:srgbClr val="535353"/>
                </a:solidFill>
                <a:latin typeface="Arial Narrow"/>
                <a:cs typeface="Arial Narrow"/>
              </a:rPr>
              <a:t>dos</a:t>
            </a:r>
            <a:r>
              <a:rPr dirty="0" sz="2750" spc="-1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750" spc="265">
                <a:solidFill>
                  <a:srgbClr val="535353"/>
                </a:solidFill>
                <a:latin typeface="Arial Narrow"/>
                <a:cs typeface="Arial Narrow"/>
              </a:rPr>
              <a:t>equipamentos</a:t>
            </a:r>
            <a:r>
              <a:rPr dirty="0" sz="2750" spc="-1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750" spc="250">
                <a:solidFill>
                  <a:srgbClr val="535353"/>
                </a:solidFill>
                <a:latin typeface="Arial Narrow"/>
                <a:cs typeface="Arial Narrow"/>
              </a:rPr>
              <a:t>médicos</a:t>
            </a:r>
            <a:r>
              <a:rPr dirty="0" sz="2750" spc="-10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750" spc="180">
                <a:solidFill>
                  <a:srgbClr val="535353"/>
                </a:solidFill>
                <a:latin typeface="Arial Narrow"/>
                <a:cs typeface="Arial Narrow"/>
              </a:rPr>
              <a:t>existentes</a:t>
            </a:r>
            <a:r>
              <a:rPr dirty="0" sz="2750" spc="-1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750" spc="150">
                <a:solidFill>
                  <a:srgbClr val="535353"/>
                </a:solidFill>
                <a:latin typeface="Arial Narrow"/>
                <a:cs typeface="Arial Narrow"/>
              </a:rPr>
              <a:t>e</a:t>
            </a:r>
            <a:r>
              <a:rPr dirty="0" sz="2750" spc="-1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750" spc="245">
                <a:solidFill>
                  <a:srgbClr val="535353"/>
                </a:solidFill>
                <a:latin typeface="Arial Narrow"/>
                <a:cs typeface="Arial Narrow"/>
              </a:rPr>
              <a:t>informação</a:t>
            </a:r>
            <a:r>
              <a:rPr dirty="0" sz="2750" spc="-10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750" spc="225">
                <a:solidFill>
                  <a:srgbClr val="535353"/>
                </a:solidFill>
                <a:latin typeface="Arial Narrow"/>
                <a:cs typeface="Arial Narrow"/>
              </a:rPr>
              <a:t>inerente</a:t>
            </a:r>
            <a:r>
              <a:rPr dirty="0" sz="2750" spc="-1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750" spc="165">
                <a:solidFill>
                  <a:srgbClr val="535353"/>
                </a:solidFill>
                <a:latin typeface="Arial Narrow"/>
                <a:cs typeface="Arial Narrow"/>
              </a:rPr>
              <a:t>relevante</a:t>
            </a:r>
            <a:r>
              <a:rPr dirty="0" sz="2250" spc="165">
                <a:solidFill>
                  <a:srgbClr val="535353"/>
                </a:solidFill>
                <a:latin typeface="Arial"/>
                <a:cs typeface="Arial"/>
              </a:rPr>
              <a:t>.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50">
              <a:latin typeface="Times New Roman"/>
              <a:cs typeface="Times New Roman"/>
            </a:endParaRPr>
          </a:p>
          <a:p>
            <a:pPr marL="1342390" marR="7472680" indent="-1330325">
              <a:lnSpc>
                <a:spcPct val="100299"/>
              </a:lnSpc>
            </a:pPr>
            <a:r>
              <a:rPr dirty="0" sz="2750" spc="145">
                <a:solidFill>
                  <a:srgbClr val="535353"/>
                </a:solidFill>
                <a:latin typeface="Arial Narrow"/>
                <a:cs typeface="Arial Narrow"/>
              </a:rPr>
              <a:t>Registo</a:t>
            </a:r>
            <a:r>
              <a:rPr dirty="0" sz="2250" spc="145">
                <a:solidFill>
                  <a:srgbClr val="535353"/>
                </a:solidFill>
                <a:latin typeface="Arial"/>
                <a:cs typeface="Arial"/>
              </a:rPr>
              <a:t>,</a:t>
            </a:r>
            <a:r>
              <a:rPr dirty="0" sz="2250" spc="-15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dirty="0" sz="2750" spc="215">
                <a:solidFill>
                  <a:srgbClr val="535353"/>
                </a:solidFill>
                <a:latin typeface="Arial Narrow"/>
                <a:cs typeface="Arial Narrow"/>
              </a:rPr>
              <a:t>edição</a:t>
            </a:r>
            <a:r>
              <a:rPr dirty="0" sz="2750" spc="-1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750" spc="150">
                <a:solidFill>
                  <a:srgbClr val="535353"/>
                </a:solidFill>
                <a:latin typeface="Arial Narrow"/>
                <a:cs typeface="Arial Narrow"/>
              </a:rPr>
              <a:t>e</a:t>
            </a:r>
            <a:r>
              <a:rPr dirty="0" sz="2750" spc="-1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750" spc="220">
                <a:solidFill>
                  <a:srgbClr val="535353"/>
                </a:solidFill>
                <a:latin typeface="Arial Narrow"/>
                <a:cs typeface="Arial Narrow"/>
              </a:rPr>
              <a:t>consulta</a:t>
            </a:r>
            <a:r>
              <a:rPr dirty="0" sz="2750" spc="-1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750" spc="254">
                <a:solidFill>
                  <a:srgbClr val="535353"/>
                </a:solidFill>
                <a:latin typeface="Arial Narrow"/>
                <a:cs typeface="Arial Narrow"/>
              </a:rPr>
              <a:t>da</a:t>
            </a:r>
            <a:r>
              <a:rPr dirty="0" sz="2750" spc="-1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750" spc="245">
                <a:solidFill>
                  <a:srgbClr val="535353"/>
                </a:solidFill>
                <a:latin typeface="Arial Narrow"/>
                <a:cs typeface="Arial Narrow"/>
              </a:rPr>
              <a:t>informação</a:t>
            </a:r>
            <a:r>
              <a:rPr dirty="0" sz="2750" spc="-1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750" spc="135">
                <a:solidFill>
                  <a:srgbClr val="535353"/>
                </a:solidFill>
                <a:latin typeface="Arial Narrow"/>
                <a:cs typeface="Arial Narrow"/>
              </a:rPr>
              <a:t>sobre</a:t>
            </a:r>
            <a:r>
              <a:rPr dirty="0" sz="2250" spc="135">
                <a:solidFill>
                  <a:srgbClr val="535353"/>
                </a:solidFill>
                <a:latin typeface="Arial"/>
                <a:cs typeface="Arial"/>
              </a:rPr>
              <a:t>:  </a:t>
            </a:r>
            <a:r>
              <a:rPr dirty="0" sz="2750" spc="170">
                <a:solidFill>
                  <a:srgbClr val="535353"/>
                </a:solidFill>
                <a:latin typeface="Arial Narrow"/>
                <a:cs typeface="Arial Narrow"/>
              </a:rPr>
              <a:t>Utilizadores</a:t>
            </a:r>
            <a:r>
              <a:rPr dirty="0" sz="2250" spc="170">
                <a:solidFill>
                  <a:srgbClr val="535353"/>
                </a:solidFill>
                <a:latin typeface="Arial"/>
                <a:cs typeface="Arial"/>
              </a:rPr>
              <a:t>;</a:t>
            </a:r>
            <a:endParaRPr sz="2250">
              <a:latin typeface="Arial"/>
              <a:cs typeface="Arial"/>
            </a:endParaRPr>
          </a:p>
          <a:p>
            <a:pPr marL="1342390">
              <a:lnSpc>
                <a:spcPct val="100000"/>
              </a:lnSpc>
              <a:spcBef>
                <a:spcPts val="10"/>
              </a:spcBef>
            </a:pPr>
            <a:r>
              <a:rPr dirty="0" sz="2750" spc="229">
                <a:solidFill>
                  <a:srgbClr val="535353"/>
                </a:solidFill>
                <a:latin typeface="Arial Narrow"/>
                <a:cs typeface="Arial Narrow"/>
              </a:rPr>
              <a:t>Equipamentos</a:t>
            </a:r>
            <a:r>
              <a:rPr dirty="0" sz="2250" spc="229">
                <a:solidFill>
                  <a:srgbClr val="535353"/>
                </a:solidFill>
                <a:latin typeface="Arial"/>
                <a:cs typeface="Arial"/>
              </a:rPr>
              <a:t>;</a:t>
            </a:r>
            <a:endParaRPr sz="2250">
              <a:latin typeface="Arial"/>
              <a:cs typeface="Arial"/>
            </a:endParaRPr>
          </a:p>
          <a:p>
            <a:pPr marL="1342390" marR="6472555">
              <a:lnSpc>
                <a:spcPct val="100299"/>
              </a:lnSpc>
            </a:pPr>
            <a:r>
              <a:rPr dirty="0" sz="2750" spc="245">
                <a:solidFill>
                  <a:srgbClr val="535353"/>
                </a:solidFill>
                <a:latin typeface="Arial Narrow"/>
                <a:cs typeface="Arial Narrow"/>
              </a:rPr>
              <a:t>Unidade</a:t>
            </a:r>
            <a:r>
              <a:rPr dirty="0" sz="2750" spc="-1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750" spc="380">
                <a:solidFill>
                  <a:srgbClr val="535353"/>
                </a:solidFill>
                <a:latin typeface="Arial Narrow"/>
                <a:cs typeface="Arial Narrow"/>
              </a:rPr>
              <a:t>em</a:t>
            </a:r>
            <a:r>
              <a:rPr dirty="0" sz="2750" spc="-1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750" spc="275">
                <a:solidFill>
                  <a:srgbClr val="535353"/>
                </a:solidFill>
                <a:latin typeface="Arial Narrow"/>
                <a:cs typeface="Arial Narrow"/>
              </a:rPr>
              <a:t>que</a:t>
            </a:r>
            <a:r>
              <a:rPr dirty="0" sz="2750" spc="-1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750" spc="70">
                <a:solidFill>
                  <a:srgbClr val="535353"/>
                </a:solidFill>
                <a:latin typeface="Arial Narrow"/>
                <a:cs typeface="Arial Narrow"/>
              </a:rPr>
              <a:t>se</a:t>
            </a:r>
            <a:r>
              <a:rPr dirty="0" sz="2750" spc="-1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750" spc="240">
                <a:solidFill>
                  <a:srgbClr val="535353"/>
                </a:solidFill>
                <a:latin typeface="Arial Narrow"/>
                <a:cs typeface="Arial Narrow"/>
              </a:rPr>
              <a:t>encontra</a:t>
            </a:r>
            <a:r>
              <a:rPr dirty="0" sz="2750" spc="-1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750" spc="235">
                <a:solidFill>
                  <a:srgbClr val="535353"/>
                </a:solidFill>
                <a:latin typeface="Arial Narrow"/>
                <a:cs typeface="Arial Narrow"/>
              </a:rPr>
              <a:t>o</a:t>
            </a:r>
            <a:r>
              <a:rPr dirty="0" sz="2750" spc="-1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750" spc="254">
                <a:solidFill>
                  <a:srgbClr val="535353"/>
                </a:solidFill>
                <a:latin typeface="Arial Narrow"/>
                <a:cs typeface="Arial Narrow"/>
              </a:rPr>
              <a:t>equipamento</a:t>
            </a:r>
            <a:r>
              <a:rPr dirty="0" sz="2250" spc="254">
                <a:solidFill>
                  <a:srgbClr val="535353"/>
                </a:solidFill>
                <a:latin typeface="Arial"/>
                <a:cs typeface="Arial"/>
              </a:rPr>
              <a:t>;  </a:t>
            </a:r>
            <a:r>
              <a:rPr dirty="0" sz="2750" spc="185">
                <a:solidFill>
                  <a:srgbClr val="535353"/>
                </a:solidFill>
                <a:latin typeface="Arial Narrow"/>
                <a:cs typeface="Arial Narrow"/>
              </a:rPr>
              <a:t>Fabricantes </a:t>
            </a:r>
            <a:r>
              <a:rPr dirty="0" sz="2750" spc="260">
                <a:solidFill>
                  <a:srgbClr val="535353"/>
                </a:solidFill>
                <a:latin typeface="Arial Narrow"/>
                <a:cs typeface="Arial Narrow"/>
              </a:rPr>
              <a:t>de</a:t>
            </a:r>
            <a:r>
              <a:rPr dirty="0" sz="2750" spc="-220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750" spc="235">
                <a:solidFill>
                  <a:srgbClr val="535353"/>
                </a:solidFill>
                <a:latin typeface="Arial Narrow"/>
                <a:cs typeface="Arial Narrow"/>
              </a:rPr>
              <a:t>equipamentos</a:t>
            </a:r>
            <a:r>
              <a:rPr dirty="0" sz="2250" spc="235">
                <a:solidFill>
                  <a:srgbClr val="535353"/>
                </a:solidFill>
                <a:latin typeface="Arial"/>
                <a:cs typeface="Arial"/>
              </a:rPr>
              <a:t>;</a:t>
            </a:r>
            <a:endParaRPr sz="2250">
              <a:latin typeface="Arial"/>
              <a:cs typeface="Arial"/>
            </a:endParaRPr>
          </a:p>
          <a:p>
            <a:pPr marL="1342390" marR="6963409">
              <a:lnSpc>
                <a:spcPct val="100299"/>
              </a:lnSpc>
            </a:pPr>
            <a:r>
              <a:rPr dirty="0" sz="2750" spc="190">
                <a:solidFill>
                  <a:srgbClr val="535353"/>
                </a:solidFill>
                <a:latin typeface="Arial Narrow"/>
                <a:cs typeface="Arial Narrow"/>
              </a:rPr>
              <a:t>Intervenções </a:t>
            </a:r>
            <a:r>
              <a:rPr dirty="0" sz="2750" spc="200">
                <a:solidFill>
                  <a:srgbClr val="535353"/>
                </a:solidFill>
                <a:latin typeface="Arial Narrow"/>
                <a:cs typeface="Arial Narrow"/>
              </a:rPr>
              <a:t>efectuadas </a:t>
            </a:r>
            <a:r>
              <a:rPr dirty="0" sz="2750" spc="280">
                <a:solidFill>
                  <a:srgbClr val="535353"/>
                </a:solidFill>
                <a:latin typeface="Arial Narrow"/>
                <a:cs typeface="Arial Narrow"/>
              </a:rPr>
              <a:t>no</a:t>
            </a:r>
            <a:r>
              <a:rPr dirty="0" sz="2750" spc="-44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750" spc="254">
                <a:solidFill>
                  <a:srgbClr val="535353"/>
                </a:solidFill>
                <a:latin typeface="Arial Narrow"/>
                <a:cs typeface="Arial Narrow"/>
              </a:rPr>
              <a:t>equipamento</a:t>
            </a:r>
            <a:r>
              <a:rPr dirty="0" sz="2250" spc="254">
                <a:solidFill>
                  <a:srgbClr val="535353"/>
                </a:solidFill>
                <a:latin typeface="Arial"/>
                <a:cs typeface="Arial"/>
              </a:rPr>
              <a:t>;  </a:t>
            </a:r>
            <a:r>
              <a:rPr dirty="0" sz="2750" spc="200">
                <a:solidFill>
                  <a:srgbClr val="535353"/>
                </a:solidFill>
                <a:latin typeface="Arial Narrow"/>
                <a:cs typeface="Arial Narrow"/>
              </a:rPr>
              <a:t>Utilização</a:t>
            </a:r>
            <a:r>
              <a:rPr dirty="0" sz="2750" spc="-20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750" spc="235">
                <a:solidFill>
                  <a:srgbClr val="535353"/>
                </a:solidFill>
                <a:latin typeface="Arial Narrow"/>
                <a:cs typeface="Arial Narrow"/>
              </a:rPr>
              <a:t>equipamentos</a:t>
            </a:r>
            <a:r>
              <a:rPr dirty="0" sz="2250" spc="235">
                <a:solidFill>
                  <a:srgbClr val="535353"/>
                </a:solidFill>
                <a:latin typeface="Arial"/>
                <a:cs typeface="Arial"/>
              </a:rPr>
              <a:t>;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750" spc="195">
                <a:solidFill>
                  <a:srgbClr val="535353"/>
                </a:solidFill>
                <a:latin typeface="Arial Narrow"/>
                <a:cs typeface="Arial Narrow"/>
              </a:rPr>
              <a:t>Efetuar</a:t>
            </a:r>
            <a:r>
              <a:rPr dirty="0" sz="2750" spc="-1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750" spc="140">
                <a:solidFill>
                  <a:srgbClr val="535353"/>
                </a:solidFill>
                <a:latin typeface="Arial Narrow"/>
                <a:cs typeface="Arial Narrow"/>
              </a:rPr>
              <a:t>observações</a:t>
            </a:r>
            <a:r>
              <a:rPr dirty="0" sz="2250" spc="140">
                <a:solidFill>
                  <a:srgbClr val="535353"/>
                </a:solidFill>
                <a:latin typeface="Arial"/>
                <a:cs typeface="Arial"/>
              </a:rPr>
              <a:t>,</a:t>
            </a:r>
            <a:r>
              <a:rPr dirty="0" sz="2250" spc="-1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dirty="0" sz="2750" spc="140">
                <a:solidFill>
                  <a:srgbClr val="535353"/>
                </a:solidFill>
                <a:latin typeface="Arial Narrow"/>
                <a:cs typeface="Arial Narrow"/>
              </a:rPr>
              <a:t>descrições</a:t>
            </a:r>
            <a:r>
              <a:rPr dirty="0" sz="2250" spc="140">
                <a:solidFill>
                  <a:srgbClr val="535353"/>
                </a:solidFill>
                <a:latin typeface="Arial"/>
                <a:cs typeface="Arial"/>
              </a:rPr>
              <a:t>,</a:t>
            </a:r>
            <a:r>
              <a:rPr dirty="0" sz="2250" spc="-1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dirty="0" sz="2750" spc="190">
                <a:solidFill>
                  <a:srgbClr val="535353"/>
                </a:solidFill>
                <a:latin typeface="Arial Narrow"/>
                <a:cs typeface="Arial Narrow"/>
              </a:rPr>
              <a:t>anexar</a:t>
            </a:r>
            <a:r>
              <a:rPr dirty="0" sz="2750" spc="-1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750" spc="280">
                <a:solidFill>
                  <a:srgbClr val="535353"/>
                </a:solidFill>
                <a:latin typeface="Arial Narrow"/>
                <a:cs typeface="Arial Narrow"/>
              </a:rPr>
              <a:t>documentos</a:t>
            </a:r>
            <a:endParaRPr sz="2750">
              <a:latin typeface="Arial Narrow"/>
              <a:cs typeface="Arial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928146" y="5930500"/>
            <a:ext cx="6359853" cy="4352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033535" y="177862"/>
            <a:ext cx="617410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155">
                <a:latin typeface="Calibri"/>
                <a:cs typeface="Calibri"/>
              </a:rPr>
              <a:t>Projeto </a:t>
            </a:r>
            <a:r>
              <a:rPr dirty="0" sz="1350" spc="220">
                <a:latin typeface="Calibri"/>
                <a:cs typeface="Calibri"/>
              </a:rPr>
              <a:t>ESIN </a:t>
            </a:r>
            <a:r>
              <a:rPr dirty="0" sz="1350" spc="-25">
                <a:latin typeface="Calibri"/>
                <a:cs typeface="Calibri"/>
              </a:rPr>
              <a:t>: </a:t>
            </a:r>
            <a:r>
              <a:rPr dirty="0" sz="1350" spc="215">
                <a:latin typeface="Calibri"/>
                <a:cs typeface="Calibri"/>
              </a:rPr>
              <a:t>SISTEMA </a:t>
            </a:r>
            <a:r>
              <a:rPr dirty="0" sz="1350" spc="225">
                <a:latin typeface="Calibri"/>
                <a:cs typeface="Calibri"/>
              </a:rPr>
              <a:t>DE </a:t>
            </a:r>
            <a:r>
              <a:rPr dirty="0" sz="1350" spc="240">
                <a:latin typeface="Calibri"/>
                <a:cs typeface="Calibri"/>
              </a:rPr>
              <a:t>GESTÃO </a:t>
            </a:r>
            <a:r>
              <a:rPr dirty="0" sz="1350" spc="225">
                <a:latin typeface="Calibri"/>
                <a:cs typeface="Calibri"/>
              </a:rPr>
              <a:t>DE </a:t>
            </a:r>
            <a:r>
              <a:rPr dirty="0" sz="1350" spc="235">
                <a:latin typeface="Calibri"/>
                <a:cs typeface="Calibri"/>
              </a:rPr>
              <a:t>EQUIPAMENTOS</a:t>
            </a:r>
            <a:r>
              <a:rPr dirty="0" sz="1350" spc="484">
                <a:latin typeface="Calibri"/>
                <a:cs typeface="Calibri"/>
              </a:rPr>
              <a:t> </a:t>
            </a:r>
            <a:r>
              <a:rPr dirty="0" sz="1350" spc="240">
                <a:latin typeface="Calibri"/>
                <a:cs typeface="Calibri"/>
              </a:rPr>
              <a:t>MÉDICOS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15524" y="177862"/>
            <a:ext cx="12128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65">
                <a:latin typeface="Calibri"/>
                <a:cs typeface="Calibri"/>
              </a:rPr>
              <a:t>3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0293" y="2137779"/>
            <a:ext cx="10390662" cy="7327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928146" y="662601"/>
            <a:ext cx="6360160" cy="2257425"/>
          </a:xfrm>
          <a:custGeom>
            <a:avLst/>
            <a:gdLst/>
            <a:ahLst/>
            <a:cxnLst/>
            <a:rect l="l" t="t" r="r" b="b"/>
            <a:pathLst>
              <a:path w="6360159" h="2257425">
                <a:moveTo>
                  <a:pt x="0" y="0"/>
                </a:moveTo>
                <a:lnTo>
                  <a:pt x="6359854" y="0"/>
                </a:lnTo>
                <a:lnTo>
                  <a:pt x="6359854" y="2257424"/>
                </a:lnTo>
                <a:lnTo>
                  <a:pt x="0" y="2257424"/>
                </a:lnTo>
                <a:lnTo>
                  <a:pt x="0" y="0"/>
                </a:lnTo>
                <a:close/>
              </a:path>
            </a:pathLst>
          </a:custGeom>
          <a:solidFill>
            <a:srgbClr val="F5F5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ts val="6005"/>
              </a:lnSpc>
              <a:spcBef>
                <a:spcPts val="115"/>
              </a:spcBef>
            </a:pPr>
            <a:r>
              <a:rPr dirty="0" spc="45"/>
              <a:t>MODELO</a:t>
            </a:r>
          </a:p>
          <a:p>
            <a:pPr marL="12700">
              <a:lnSpc>
                <a:spcPts val="6005"/>
              </a:lnSpc>
            </a:pPr>
            <a:r>
              <a:rPr dirty="0" spc="180"/>
              <a:t>ENTIDADE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631590" y="1930991"/>
            <a:ext cx="4984115" cy="9194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5850" spc="170">
                <a:solidFill>
                  <a:srgbClr val="3379B7"/>
                </a:solidFill>
                <a:latin typeface="Lucida Sans"/>
                <a:cs typeface="Lucida Sans"/>
              </a:rPr>
              <a:t>ASSOCIAÇÃO</a:t>
            </a:r>
            <a:endParaRPr sz="5850">
              <a:latin typeface="Lucida Sans"/>
              <a:cs typeface="Lucida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928146" y="5930500"/>
            <a:ext cx="6359853" cy="4352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033535" y="177862"/>
            <a:ext cx="617410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155">
                <a:latin typeface="Calibri"/>
                <a:cs typeface="Calibri"/>
              </a:rPr>
              <a:t>Projeto </a:t>
            </a:r>
            <a:r>
              <a:rPr dirty="0" sz="1350" spc="220">
                <a:latin typeface="Calibri"/>
                <a:cs typeface="Calibri"/>
              </a:rPr>
              <a:t>ESIN </a:t>
            </a:r>
            <a:r>
              <a:rPr dirty="0" sz="1350" spc="-25">
                <a:latin typeface="Calibri"/>
                <a:cs typeface="Calibri"/>
              </a:rPr>
              <a:t>: </a:t>
            </a:r>
            <a:r>
              <a:rPr dirty="0" sz="1350" spc="215">
                <a:latin typeface="Calibri"/>
                <a:cs typeface="Calibri"/>
              </a:rPr>
              <a:t>SISTEMA </a:t>
            </a:r>
            <a:r>
              <a:rPr dirty="0" sz="1350" spc="225">
                <a:latin typeface="Calibri"/>
                <a:cs typeface="Calibri"/>
              </a:rPr>
              <a:t>DE </a:t>
            </a:r>
            <a:r>
              <a:rPr dirty="0" sz="1350" spc="240">
                <a:latin typeface="Calibri"/>
                <a:cs typeface="Calibri"/>
              </a:rPr>
              <a:t>GESTÃO </a:t>
            </a:r>
            <a:r>
              <a:rPr dirty="0" sz="1350" spc="225">
                <a:latin typeface="Calibri"/>
                <a:cs typeface="Calibri"/>
              </a:rPr>
              <a:t>DE </a:t>
            </a:r>
            <a:r>
              <a:rPr dirty="0" sz="1350" spc="235">
                <a:latin typeface="Calibri"/>
                <a:cs typeface="Calibri"/>
              </a:rPr>
              <a:t>EQUIPAMENTOS</a:t>
            </a:r>
            <a:r>
              <a:rPr dirty="0" sz="1350" spc="484">
                <a:latin typeface="Calibri"/>
                <a:cs typeface="Calibri"/>
              </a:rPr>
              <a:t> </a:t>
            </a:r>
            <a:r>
              <a:rPr dirty="0" sz="1350" spc="240">
                <a:latin typeface="Calibri"/>
                <a:cs typeface="Calibri"/>
              </a:rPr>
              <a:t>MÉDICOS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216864" y="177862"/>
            <a:ext cx="11874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45">
                <a:latin typeface="Calibri"/>
                <a:cs typeface="Calibri"/>
              </a:rPr>
              <a:t>4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9535" y="905662"/>
            <a:ext cx="8636000" cy="956944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100" spc="45"/>
              <a:t>MODELO</a:t>
            </a:r>
            <a:r>
              <a:rPr dirty="0" sz="6100" spc="265"/>
              <a:t> </a:t>
            </a:r>
            <a:r>
              <a:rPr dirty="0" sz="6100" spc="204"/>
              <a:t>RELACIONAL</a:t>
            </a:r>
            <a:endParaRPr sz="6100"/>
          </a:p>
        </p:txBody>
      </p:sp>
      <p:sp>
        <p:nvSpPr>
          <p:cNvPr id="3" name="object 3"/>
          <p:cNvSpPr txBox="1"/>
          <p:nvPr/>
        </p:nvSpPr>
        <p:spPr>
          <a:xfrm>
            <a:off x="6033535" y="177862"/>
            <a:ext cx="617410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155">
                <a:latin typeface="Calibri"/>
                <a:cs typeface="Calibri"/>
              </a:rPr>
              <a:t>Projeto </a:t>
            </a:r>
            <a:r>
              <a:rPr dirty="0" sz="1350" spc="220">
                <a:latin typeface="Calibri"/>
                <a:cs typeface="Calibri"/>
              </a:rPr>
              <a:t>ESIN </a:t>
            </a:r>
            <a:r>
              <a:rPr dirty="0" sz="1350" spc="-25">
                <a:latin typeface="Calibri"/>
                <a:cs typeface="Calibri"/>
              </a:rPr>
              <a:t>: </a:t>
            </a:r>
            <a:r>
              <a:rPr dirty="0" sz="1350" spc="215">
                <a:latin typeface="Calibri"/>
                <a:cs typeface="Calibri"/>
              </a:rPr>
              <a:t>SISTEMA </a:t>
            </a:r>
            <a:r>
              <a:rPr dirty="0" sz="1350" spc="225">
                <a:latin typeface="Calibri"/>
                <a:cs typeface="Calibri"/>
              </a:rPr>
              <a:t>DE </a:t>
            </a:r>
            <a:r>
              <a:rPr dirty="0" sz="1350" spc="240">
                <a:latin typeface="Calibri"/>
                <a:cs typeface="Calibri"/>
              </a:rPr>
              <a:t>GESTÃO </a:t>
            </a:r>
            <a:r>
              <a:rPr dirty="0" sz="1350" spc="225">
                <a:latin typeface="Calibri"/>
                <a:cs typeface="Calibri"/>
              </a:rPr>
              <a:t>DE </a:t>
            </a:r>
            <a:r>
              <a:rPr dirty="0" sz="1350" spc="235">
                <a:latin typeface="Calibri"/>
                <a:cs typeface="Calibri"/>
              </a:rPr>
              <a:t>EQUIPAMENTOS</a:t>
            </a:r>
            <a:r>
              <a:rPr dirty="0" sz="1350" spc="484">
                <a:latin typeface="Calibri"/>
                <a:cs typeface="Calibri"/>
              </a:rPr>
              <a:t> </a:t>
            </a:r>
            <a:r>
              <a:rPr dirty="0" sz="1350" spc="240">
                <a:latin typeface="Calibri"/>
                <a:cs typeface="Calibri"/>
              </a:rPr>
              <a:t>MÉDICOS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16566" y="177862"/>
            <a:ext cx="11874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50">
                <a:latin typeface="Calibri"/>
                <a:cs typeface="Calibri"/>
              </a:rPr>
              <a:t>5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73217"/>
            <a:ext cx="9119235" cy="1628775"/>
          </a:xfrm>
          <a:custGeom>
            <a:avLst/>
            <a:gdLst/>
            <a:ahLst/>
            <a:cxnLst/>
            <a:rect l="l" t="t" r="r" b="b"/>
            <a:pathLst>
              <a:path w="9119235" h="1628775">
                <a:moveTo>
                  <a:pt x="0" y="0"/>
                </a:moveTo>
                <a:lnTo>
                  <a:pt x="9119239" y="0"/>
                </a:lnTo>
                <a:lnTo>
                  <a:pt x="9119239" y="1628774"/>
                </a:lnTo>
                <a:lnTo>
                  <a:pt x="0" y="1628774"/>
                </a:lnTo>
                <a:lnTo>
                  <a:pt x="0" y="0"/>
                </a:lnTo>
                <a:close/>
              </a:path>
            </a:pathLst>
          </a:custGeom>
          <a:solidFill>
            <a:srgbClr val="F5F5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994" y="734845"/>
            <a:ext cx="2415540" cy="956944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100" spc="185"/>
              <a:t>L</a:t>
            </a:r>
            <a:r>
              <a:rPr dirty="0" sz="6100" spc="-25"/>
              <a:t>O</a:t>
            </a:r>
            <a:r>
              <a:rPr dirty="0" sz="6100" spc="-20"/>
              <a:t>G</a:t>
            </a:r>
            <a:r>
              <a:rPr dirty="0" sz="6100" spc="415"/>
              <a:t>I</a:t>
            </a:r>
            <a:r>
              <a:rPr dirty="0" sz="6100" spc="-415"/>
              <a:t>N</a:t>
            </a:r>
            <a:endParaRPr sz="6100"/>
          </a:p>
        </p:txBody>
      </p:sp>
      <p:sp>
        <p:nvSpPr>
          <p:cNvPr id="4" name="object 4"/>
          <p:cNvSpPr/>
          <p:nvPr/>
        </p:nvSpPr>
        <p:spPr>
          <a:xfrm>
            <a:off x="0" y="7384708"/>
            <a:ext cx="18288000" cy="2124075"/>
          </a:xfrm>
          <a:custGeom>
            <a:avLst/>
            <a:gdLst/>
            <a:ahLst/>
            <a:cxnLst/>
            <a:rect l="l" t="t" r="r" b="b"/>
            <a:pathLst>
              <a:path w="18288000" h="2124075">
                <a:moveTo>
                  <a:pt x="0" y="0"/>
                </a:moveTo>
                <a:lnTo>
                  <a:pt x="18288001" y="0"/>
                </a:lnTo>
                <a:lnTo>
                  <a:pt x="18288001" y="2124074"/>
                </a:lnTo>
                <a:lnTo>
                  <a:pt x="0" y="2124074"/>
                </a:lnTo>
                <a:lnTo>
                  <a:pt x="0" y="0"/>
                </a:lnTo>
                <a:close/>
              </a:path>
            </a:pathLst>
          </a:custGeom>
          <a:solidFill>
            <a:srgbClr val="F5F5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68110" y="7699110"/>
            <a:ext cx="7952740" cy="75247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5"/>
              </a:spcBef>
            </a:pPr>
            <a:r>
              <a:rPr dirty="0" sz="2350" spc="220">
                <a:solidFill>
                  <a:srgbClr val="535353"/>
                </a:solidFill>
                <a:latin typeface="Arial Narrow"/>
                <a:cs typeface="Arial Narrow"/>
              </a:rPr>
              <a:t>Introdução</a:t>
            </a:r>
            <a:r>
              <a:rPr dirty="0" sz="2350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275">
                <a:solidFill>
                  <a:srgbClr val="535353"/>
                </a:solidFill>
                <a:latin typeface="Arial Narrow"/>
                <a:cs typeface="Arial Narrow"/>
              </a:rPr>
              <a:t>do</a:t>
            </a:r>
            <a:r>
              <a:rPr dirty="0" sz="2350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130">
                <a:solidFill>
                  <a:srgbClr val="535353"/>
                </a:solidFill>
                <a:latin typeface="Arial Narrow"/>
                <a:cs typeface="Arial Narrow"/>
              </a:rPr>
              <a:t>nr</a:t>
            </a:r>
            <a:r>
              <a:rPr dirty="0" sz="1900" spc="130">
                <a:solidFill>
                  <a:srgbClr val="535353"/>
                </a:solidFill>
                <a:latin typeface="Arial"/>
                <a:cs typeface="Arial"/>
              </a:rPr>
              <a:t>.</a:t>
            </a:r>
            <a:r>
              <a:rPr dirty="0" sz="2350" spc="130">
                <a:solidFill>
                  <a:srgbClr val="535353"/>
                </a:solidFill>
                <a:latin typeface="Arial Narrow"/>
                <a:cs typeface="Arial Narrow"/>
              </a:rPr>
              <a:t>º</a:t>
            </a:r>
            <a:r>
              <a:rPr dirty="0" sz="2350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235">
                <a:solidFill>
                  <a:srgbClr val="535353"/>
                </a:solidFill>
                <a:latin typeface="Arial Narrow"/>
                <a:cs typeface="Arial Narrow"/>
              </a:rPr>
              <a:t>de</a:t>
            </a:r>
            <a:r>
              <a:rPr dirty="0" sz="2350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220">
                <a:solidFill>
                  <a:srgbClr val="535353"/>
                </a:solidFill>
                <a:latin typeface="Arial Narrow"/>
                <a:cs typeface="Arial Narrow"/>
              </a:rPr>
              <a:t>matrícula</a:t>
            </a:r>
            <a:r>
              <a:rPr dirty="0" sz="2350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200">
                <a:solidFill>
                  <a:srgbClr val="535353"/>
                </a:solidFill>
                <a:latin typeface="Arial Narrow"/>
                <a:cs typeface="Arial Narrow"/>
              </a:rPr>
              <a:t>identificativo</a:t>
            </a:r>
            <a:r>
              <a:rPr dirty="0" sz="2350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275">
                <a:solidFill>
                  <a:srgbClr val="535353"/>
                </a:solidFill>
                <a:latin typeface="Arial Narrow"/>
                <a:cs typeface="Arial Narrow"/>
              </a:rPr>
              <a:t>do</a:t>
            </a:r>
            <a:r>
              <a:rPr dirty="0" sz="2350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204">
                <a:solidFill>
                  <a:srgbClr val="535353"/>
                </a:solidFill>
                <a:latin typeface="Arial Narrow"/>
                <a:cs typeface="Arial Narrow"/>
              </a:rPr>
              <a:t>utilizador</a:t>
            </a:r>
            <a:r>
              <a:rPr dirty="0" sz="2350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140">
                <a:solidFill>
                  <a:srgbClr val="535353"/>
                </a:solidFill>
                <a:latin typeface="Arial Narrow"/>
                <a:cs typeface="Arial Narrow"/>
              </a:rPr>
              <a:t>e  </a:t>
            </a:r>
            <a:r>
              <a:rPr dirty="0" sz="2350" spc="165">
                <a:solidFill>
                  <a:srgbClr val="535353"/>
                </a:solidFill>
                <a:latin typeface="Arial Narrow"/>
                <a:cs typeface="Arial Narrow"/>
              </a:rPr>
              <a:t>respetiva</a:t>
            </a:r>
            <a:r>
              <a:rPr dirty="0" sz="2350" spc="-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150">
                <a:solidFill>
                  <a:srgbClr val="535353"/>
                </a:solidFill>
                <a:latin typeface="Arial Narrow"/>
                <a:cs typeface="Arial Narrow"/>
              </a:rPr>
              <a:t>palavra</a:t>
            </a:r>
            <a:r>
              <a:rPr dirty="0" sz="1900" spc="150">
                <a:solidFill>
                  <a:srgbClr val="535353"/>
                </a:solidFill>
                <a:latin typeface="Arial"/>
                <a:cs typeface="Arial"/>
              </a:rPr>
              <a:t>-</a:t>
            </a:r>
            <a:r>
              <a:rPr dirty="0" sz="2350" spc="150">
                <a:solidFill>
                  <a:srgbClr val="535353"/>
                </a:solidFill>
                <a:latin typeface="Arial Narrow"/>
                <a:cs typeface="Arial Narrow"/>
              </a:rPr>
              <a:t>passe</a:t>
            </a:r>
            <a:r>
              <a:rPr dirty="0" sz="2350" spc="-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195">
                <a:solidFill>
                  <a:srgbClr val="535353"/>
                </a:solidFill>
                <a:latin typeface="Arial Narrow"/>
                <a:cs typeface="Arial Narrow"/>
              </a:rPr>
              <a:t>atríbuída</a:t>
            </a:r>
            <a:r>
              <a:rPr dirty="0" sz="2350" spc="-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175">
                <a:solidFill>
                  <a:srgbClr val="535353"/>
                </a:solidFill>
                <a:latin typeface="Arial Narrow"/>
                <a:cs typeface="Arial Narrow"/>
              </a:rPr>
              <a:t>pelos</a:t>
            </a:r>
            <a:r>
              <a:rPr dirty="0" sz="2350" spc="-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125">
                <a:solidFill>
                  <a:srgbClr val="535353"/>
                </a:solidFill>
                <a:latin typeface="Arial Narrow"/>
                <a:cs typeface="Arial Narrow"/>
              </a:rPr>
              <a:t>serviços</a:t>
            </a:r>
            <a:r>
              <a:rPr dirty="0" sz="2350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190">
                <a:solidFill>
                  <a:srgbClr val="535353"/>
                </a:solidFill>
                <a:latin typeface="Arial Narrow"/>
                <a:cs typeface="Arial Narrow"/>
              </a:rPr>
              <a:t>informáticos</a:t>
            </a:r>
            <a:r>
              <a:rPr dirty="0" sz="1900" spc="190">
                <a:solidFill>
                  <a:srgbClr val="535353"/>
                </a:solidFill>
                <a:latin typeface="Arial"/>
                <a:cs typeface="Arial"/>
              </a:rPr>
              <a:t>;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8110" y="8795059"/>
            <a:ext cx="6767195" cy="3873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350" spc="100">
                <a:solidFill>
                  <a:srgbClr val="535353"/>
                </a:solidFill>
                <a:latin typeface="Arial Narrow"/>
                <a:cs typeface="Arial Narrow"/>
              </a:rPr>
              <a:t>Possível</a:t>
            </a:r>
            <a:r>
              <a:rPr dirty="0" sz="2350" spc="-10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140">
                <a:solidFill>
                  <a:srgbClr val="535353"/>
                </a:solidFill>
                <a:latin typeface="Arial Narrow"/>
                <a:cs typeface="Arial Narrow"/>
              </a:rPr>
              <a:t>e</a:t>
            </a:r>
            <a:r>
              <a:rPr dirty="0" sz="2350" spc="-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240">
                <a:solidFill>
                  <a:srgbClr val="535353"/>
                </a:solidFill>
                <a:latin typeface="Arial Narrow"/>
                <a:cs typeface="Arial Narrow"/>
              </a:rPr>
              <a:t>recomendada</a:t>
            </a:r>
            <a:r>
              <a:rPr dirty="0" sz="2350" spc="-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180">
                <a:solidFill>
                  <a:srgbClr val="535353"/>
                </a:solidFill>
                <a:latin typeface="Arial Narrow"/>
                <a:cs typeface="Arial Narrow"/>
              </a:rPr>
              <a:t>alteração</a:t>
            </a:r>
            <a:r>
              <a:rPr dirty="0" sz="2350" spc="-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235">
                <a:solidFill>
                  <a:srgbClr val="535353"/>
                </a:solidFill>
                <a:latin typeface="Arial Narrow"/>
                <a:cs typeface="Arial Narrow"/>
              </a:rPr>
              <a:t>da</a:t>
            </a:r>
            <a:r>
              <a:rPr dirty="0" sz="2350" spc="-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130">
                <a:solidFill>
                  <a:srgbClr val="535353"/>
                </a:solidFill>
                <a:latin typeface="Arial Narrow"/>
                <a:cs typeface="Arial Narrow"/>
              </a:rPr>
              <a:t>palavra</a:t>
            </a:r>
            <a:r>
              <a:rPr dirty="0" sz="1900" spc="130">
                <a:solidFill>
                  <a:srgbClr val="535353"/>
                </a:solidFill>
                <a:latin typeface="Arial"/>
                <a:cs typeface="Arial"/>
              </a:rPr>
              <a:t>-</a:t>
            </a:r>
            <a:r>
              <a:rPr dirty="0" sz="2350" spc="130">
                <a:solidFill>
                  <a:srgbClr val="535353"/>
                </a:solidFill>
                <a:latin typeface="Arial Narrow"/>
                <a:cs typeface="Arial Narrow"/>
              </a:rPr>
              <a:t>passe</a:t>
            </a:r>
            <a:r>
              <a:rPr dirty="0" sz="1900" spc="130">
                <a:solidFill>
                  <a:srgbClr val="535353"/>
                </a:solidFill>
                <a:latin typeface="Arial"/>
                <a:cs typeface="Arial"/>
              </a:rPr>
              <a:t>;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43883" y="2348452"/>
            <a:ext cx="9734550" cy="4743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659287" y="7697541"/>
            <a:ext cx="7143750" cy="3873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350" spc="185">
                <a:solidFill>
                  <a:srgbClr val="535353"/>
                </a:solidFill>
                <a:latin typeface="Arial Narrow"/>
                <a:cs typeface="Arial Narrow"/>
              </a:rPr>
              <a:t>Redirecciona</a:t>
            </a:r>
            <a:r>
              <a:rPr dirty="0" sz="2350" spc="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190">
                <a:solidFill>
                  <a:srgbClr val="535353"/>
                </a:solidFill>
                <a:latin typeface="Arial Narrow"/>
                <a:cs typeface="Arial Narrow"/>
              </a:rPr>
              <a:t>para</a:t>
            </a:r>
            <a:r>
              <a:rPr dirty="0" sz="2350" spc="10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215">
                <a:solidFill>
                  <a:srgbClr val="535353"/>
                </a:solidFill>
                <a:latin typeface="Arial Narrow"/>
                <a:cs typeface="Arial Narrow"/>
              </a:rPr>
              <a:t>página</a:t>
            </a:r>
            <a:r>
              <a:rPr dirty="0" sz="2350" spc="10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215">
                <a:solidFill>
                  <a:srgbClr val="535353"/>
                </a:solidFill>
                <a:latin typeface="Arial Narrow"/>
                <a:cs typeface="Arial Narrow"/>
              </a:rPr>
              <a:t>login</a:t>
            </a:r>
            <a:r>
              <a:rPr dirty="0" sz="2350" spc="10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70">
                <a:solidFill>
                  <a:srgbClr val="535353"/>
                </a:solidFill>
                <a:latin typeface="Arial Narrow"/>
                <a:cs typeface="Arial Narrow"/>
              </a:rPr>
              <a:t>se</a:t>
            </a:r>
            <a:r>
              <a:rPr dirty="0" sz="2350" spc="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220">
                <a:solidFill>
                  <a:srgbClr val="535353"/>
                </a:solidFill>
                <a:latin typeface="Arial Narrow"/>
                <a:cs typeface="Arial Narrow"/>
              </a:rPr>
              <a:t>informação</a:t>
            </a:r>
            <a:r>
              <a:rPr dirty="0" sz="2350" spc="10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155">
                <a:solidFill>
                  <a:srgbClr val="535353"/>
                </a:solidFill>
                <a:latin typeface="Arial Narrow"/>
                <a:cs typeface="Arial Narrow"/>
              </a:rPr>
              <a:t>inválida</a:t>
            </a:r>
            <a:r>
              <a:rPr dirty="0" sz="1900" spc="155">
                <a:solidFill>
                  <a:srgbClr val="535353"/>
                </a:solidFill>
                <a:latin typeface="Arial"/>
                <a:cs typeface="Arial"/>
              </a:rPr>
              <a:t>;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59287" y="8428173"/>
            <a:ext cx="6765290" cy="75247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5"/>
              </a:spcBef>
            </a:pPr>
            <a:r>
              <a:rPr dirty="0" sz="2350" spc="204">
                <a:solidFill>
                  <a:srgbClr val="535353"/>
                </a:solidFill>
                <a:latin typeface="Arial Narrow"/>
                <a:cs typeface="Arial Narrow"/>
              </a:rPr>
              <a:t>Controlo</a:t>
            </a:r>
            <a:r>
              <a:rPr dirty="0" sz="2350" spc="-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235">
                <a:solidFill>
                  <a:srgbClr val="535353"/>
                </a:solidFill>
                <a:latin typeface="Arial Narrow"/>
                <a:cs typeface="Arial Narrow"/>
              </a:rPr>
              <a:t>de</a:t>
            </a:r>
            <a:r>
              <a:rPr dirty="0" sz="2350" spc="-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60">
                <a:solidFill>
                  <a:srgbClr val="535353"/>
                </a:solidFill>
                <a:latin typeface="Arial Narrow"/>
                <a:cs typeface="Arial Narrow"/>
              </a:rPr>
              <a:t>sessão</a:t>
            </a:r>
            <a:r>
              <a:rPr dirty="0" sz="1900" spc="60">
                <a:solidFill>
                  <a:srgbClr val="535353"/>
                </a:solidFill>
                <a:latin typeface="Arial"/>
                <a:cs typeface="Arial"/>
              </a:rPr>
              <a:t>,</a:t>
            </a:r>
            <a:r>
              <a:rPr dirty="0" sz="1900" spc="5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dirty="0" sz="2350" spc="190">
                <a:solidFill>
                  <a:srgbClr val="535353"/>
                </a:solidFill>
                <a:latin typeface="Arial Narrow"/>
                <a:cs typeface="Arial Narrow"/>
              </a:rPr>
              <a:t>redireciona</a:t>
            </a:r>
            <a:r>
              <a:rPr dirty="0" sz="2350" spc="-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190">
                <a:solidFill>
                  <a:srgbClr val="535353"/>
                </a:solidFill>
                <a:latin typeface="Arial Narrow"/>
                <a:cs typeface="Arial Narrow"/>
              </a:rPr>
              <a:t>para</a:t>
            </a:r>
            <a:r>
              <a:rPr dirty="0" sz="2350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215">
                <a:solidFill>
                  <a:srgbClr val="535353"/>
                </a:solidFill>
                <a:latin typeface="Arial Narrow"/>
                <a:cs typeface="Arial Narrow"/>
              </a:rPr>
              <a:t>página</a:t>
            </a:r>
            <a:r>
              <a:rPr dirty="0" sz="2350" spc="-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215">
                <a:solidFill>
                  <a:srgbClr val="535353"/>
                </a:solidFill>
                <a:latin typeface="Arial Narrow"/>
                <a:cs typeface="Arial Narrow"/>
              </a:rPr>
              <a:t>login</a:t>
            </a:r>
            <a:r>
              <a:rPr dirty="0" sz="2350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70">
                <a:solidFill>
                  <a:srgbClr val="535353"/>
                </a:solidFill>
                <a:latin typeface="Arial Narrow"/>
                <a:cs typeface="Arial Narrow"/>
              </a:rPr>
              <a:t>se  </a:t>
            </a:r>
            <a:r>
              <a:rPr dirty="0" sz="2350" spc="305">
                <a:solidFill>
                  <a:srgbClr val="535353"/>
                </a:solidFill>
                <a:latin typeface="Arial Narrow"/>
                <a:cs typeface="Arial Narrow"/>
              </a:rPr>
              <a:t>tempo </a:t>
            </a:r>
            <a:r>
              <a:rPr dirty="0" sz="2350" spc="85">
                <a:solidFill>
                  <a:srgbClr val="535353"/>
                </a:solidFill>
                <a:latin typeface="Arial Narrow"/>
                <a:cs typeface="Arial Narrow"/>
              </a:rPr>
              <a:t>sessão</a:t>
            </a:r>
            <a:r>
              <a:rPr dirty="0" sz="2350" spc="-320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1900" spc="-5">
                <a:solidFill>
                  <a:srgbClr val="535353"/>
                </a:solidFill>
                <a:latin typeface="Arial"/>
                <a:cs typeface="Arial"/>
              </a:rPr>
              <a:t>&gt;</a:t>
            </a:r>
            <a:r>
              <a:rPr dirty="0" sz="2350" spc="-5">
                <a:solidFill>
                  <a:srgbClr val="535353"/>
                </a:solidFill>
                <a:latin typeface="Arial Narrow"/>
                <a:cs typeface="Arial Narrow"/>
              </a:rPr>
              <a:t>10 </a:t>
            </a:r>
            <a:r>
              <a:rPr dirty="0" sz="2350" spc="210">
                <a:solidFill>
                  <a:srgbClr val="535353"/>
                </a:solidFill>
                <a:latin typeface="Arial Narrow"/>
                <a:cs typeface="Arial Narrow"/>
              </a:rPr>
              <a:t>minutos</a:t>
            </a:r>
            <a:r>
              <a:rPr dirty="0" sz="1900" spc="210">
                <a:solidFill>
                  <a:srgbClr val="535353"/>
                </a:solidFill>
                <a:latin typeface="Arial"/>
                <a:cs typeface="Arial"/>
              </a:rPr>
              <a:t>;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33535" y="177862"/>
            <a:ext cx="617410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155">
                <a:latin typeface="Calibri"/>
                <a:cs typeface="Calibri"/>
              </a:rPr>
              <a:t>Projeto </a:t>
            </a:r>
            <a:r>
              <a:rPr dirty="0" sz="1350" spc="220">
                <a:latin typeface="Calibri"/>
                <a:cs typeface="Calibri"/>
              </a:rPr>
              <a:t>ESIN </a:t>
            </a:r>
            <a:r>
              <a:rPr dirty="0" sz="1350" spc="-25">
                <a:latin typeface="Calibri"/>
                <a:cs typeface="Calibri"/>
              </a:rPr>
              <a:t>: </a:t>
            </a:r>
            <a:r>
              <a:rPr dirty="0" sz="1350" spc="215">
                <a:latin typeface="Calibri"/>
                <a:cs typeface="Calibri"/>
              </a:rPr>
              <a:t>SISTEMA </a:t>
            </a:r>
            <a:r>
              <a:rPr dirty="0" sz="1350" spc="225">
                <a:latin typeface="Calibri"/>
                <a:cs typeface="Calibri"/>
              </a:rPr>
              <a:t>DE </a:t>
            </a:r>
            <a:r>
              <a:rPr dirty="0" sz="1350" spc="240">
                <a:latin typeface="Calibri"/>
                <a:cs typeface="Calibri"/>
              </a:rPr>
              <a:t>GESTÃO </a:t>
            </a:r>
            <a:r>
              <a:rPr dirty="0" sz="1350" spc="225">
                <a:latin typeface="Calibri"/>
                <a:cs typeface="Calibri"/>
              </a:rPr>
              <a:t>DE </a:t>
            </a:r>
            <a:r>
              <a:rPr dirty="0" sz="1350" spc="235">
                <a:latin typeface="Calibri"/>
                <a:cs typeface="Calibri"/>
              </a:rPr>
              <a:t>EQUIPAMENTOS</a:t>
            </a:r>
            <a:r>
              <a:rPr dirty="0" sz="1350" spc="484">
                <a:latin typeface="Calibri"/>
                <a:cs typeface="Calibri"/>
              </a:rPr>
              <a:t> </a:t>
            </a:r>
            <a:r>
              <a:rPr dirty="0" sz="1350" spc="240">
                <a:latin typeface="Calibri"/>
                <a:cs typeface="Calibri"/>
              </a:rPr>
              <a:t>MÉDICOS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213739" y="177862"/>
            <a:ext cx="12509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95">
                <a:latin typeface="Calibri"/>
                <a:cs typeface="Calibri"/>
              </a:rPr>
              <a:t>6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51436" y="0"/>
            <a:ext cx="6936740" cy="10287000"/>
          </a:xfrm>
          <a:custGeom>
            <a:avLst/>
            <a:gdLst/>
            <a:ahLst/>
            <a:cxnLst/>
            <a:rect l="l" t="t" r="r" b="b"/>
            <a:pathLst>
              <a:path w="6936740" h="10287000">
                <a:moveTo>
                  <a:pt x="0" y="0"/>
                </a:moveTo>
                <a:lnTo>
                  <a:pt x="0" y="10287000"/>
                </a:lnTo>
                <a:lnTo>
                  <a:pt x="6936564" y="10287000"/>
                </a:lnTo>
                <a:lnTo>
                  <a:pt x="6936564" y="0"/>
                </a:lnTo>
                <a:lnTo>
                  <a:pt x="0" y="0"/>
                </a:lnTo>
                <a:close/>
              </a:path>
            </a:pathLst>
          </a:custGeom>
          <a:solidFill>
            <a:srgbClr val="F5F5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27405" y="512080"/>
            <a:ext cx="3122930" cy="956944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100" spc="590"/>
              <a:t>S</a:t>
            </a:r>
            <a:r>
              <a:rPr dirty="0" sz="6100" spc="725"/>
              <a:t>E</a:t>
            </a:r>
            <a:r>
              <a:rPr dirty="0" sz="6100" spc="590"/>
              <a:t>SS</a:t>
            </a:r>
            <a:r>
              <a:rPr dirty="0" sz="6100" spc="320"/>
              <a:t>Ã</a:t>
            </a:r>
            <a:r>
              <a:rPr dirty="0" sz="6100" spc="-545"/>
              <a:t>O</a:t>
            </a:r>
            <a:endParaRPr sz="6100"/>
          </a:p>
        </p:txBody>
      </p:sp>
      <p:sp>
        <p:nvSpPr>
          <p:cNvPr id="4" name="object 4"/>
          <p:cNvSpPr/>
          <p:nvPr/>
        </p:nvSpPr>
        <p:spPr>
          <a:xfrm>
            <a:off x="1028700" y="5748951"/>
            <a:ext cx="10115550" cy="3390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627405" y="2783767"/>
            <a:ext cx="6245225" cy="548386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00" spc="-110">
                <a:solidFill>
                  <a:srgbClr val="535353"/>
                </a:solidFill>
                <a:latin typeface="Lucida Sans"/>
                <a:cs typeface="Lucida Sans"/>
              </a:rPr>
              <a:t>Cabeçalho</a:t>
            </a:r>
            <a:r>
              <a:rPr dirty="0" sz="2400" spc="-290">
                <a:solidFill>
                  <a:srgbClr val="535353"/>
                </a:solidFill>
                <a:latin typeface="Lucida Sans"/>
                <a:cs typeface="Lucida Sans"/>
              </a:rPr>
              <a:t> </a:t>
            </a:r>
            <a:r>
              <a:rPr dirty="0" sz="1900" spc="135">
                <a:solidFill>
                  <a:srgbClr val="535353"/>
                </a:solidFill>
                <a:latin typeface="Arial"/>
                <a:cs typeface="Arial"/>
              </a:rPr>
              <a:t>(</a:t>
            </a:r>
            <a:r>
              <a:rPr dirty="0" sz="2350" spc="135">
                <a:solidFill>
                  <a:srgbClr val="535353"/>
                </a:solidFill>
                <a:latin typeface="Arial Narrow"/>
                <a:cs typeface="Arial Narrow"/>
              </a:rPr>
              <a:t>fixo</a:t>
            </a:r>
            <a:r>
              <a:rPr dirty="0" sz="1900" spc="135">
                <a:solidFill>
                  <a:srgbClr val="535353"/>
                </a:solidFill>
                <a:latin typeface="Arial"/>
                <a:cs typeface="Arial"/>
              </a:rPr>
              <a:t>)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Times New Roman"/>
              <a:cs typeface="Times New Roman"/>
            </a:endParaRPr>
          </a:p>
          <a:p>
            <a:pPr marL="553085" marR="733425" indent="-541020">
              <a:lnSpc>
                <a:spcPct val="101600"/>
              </a:lnSpc>
            </a:pPr>
            <a:r>
              <a:rPr dirty="0" sz="2400" spc="-130">
                <a:solidFill>
                  <a:srgbClr val="535353"/>
                </a:solidFill>
                <a:latin typeface="Lucida Sans"/>
                <a:cs typeface="Lucida Sans"/>
              </a:rPr>
              <a:t>Menu</a:t>
            </a:r>
            <a:r>
              <a:rPr dirty="0" sz="2400" spc="-290">
                <a:solidFill>
                  <a:srgbClr val="535353"/>
                </a:solidFill>
                <a:latin typeface="Lucida Sans"/>
                <a:cs typeface="Lucida Sans"/>
              </a:rPr>
              <a:t> </a:t>
            </a:r>
            <a:r>
              <a:rPr dirty="0" sz="2400" spc="-80">
                <a:solidFill>
                  <a:srgbClr val="535353"/>
                </a:solidFill>
                <a:latin typeface="Lucida Sans"/>
                <a:cs typeface="Lucida Sans"/>
              </a:rPr>
              <a:t>Boas</a:t>
            </a:r>
            <a:r>
              <a:rPr dirty="0" sz="2400" spc="-290">
                <a:solidFill>
                  <a:srgbClr val="535353"/>
                </a:solidFill>
                <a:latin typeface="Lucida Sans"/>
                <a:cs typeface="Lucida Sans"/>
              </a:rPr>
              <a:t> </a:t>
            </a:r>
            <a:r>
              <a:rPr dirty="0" sz="2400" spc="-85">
                <a:solidFill>
                  <a:srgbClr val="535353"/>
                </a:solidFill>
                <a:latin typeface="Lucida Sans"/>
                <a:cs typeface="Lucida Sans"/>
              </a:rPr>
              <a:t>vindas</a:t>
            </a:r>
            <a:r>
              <a:rPr dirty="0" sz="1900" spc="-85">
                <a:solidFill>
                  <a:srgbClr val="535353"/>
                </a:solidFill>
                <a:latin typeface="Calibri"/>
                <a:cs typeface="Calibri"/>
              </a:rPr>
              <a:t>/</a:t>
            </a:r>
            <a:r>
              <a:rPr dirty="0" sz="1900" spc="40">
                <a:solidFill>
                  <a:srgbClr val="535353"/>
                </a:solidFill>
                <a:latin typeface="Calibri"/>
                <a:cs typeface="Calibri"/>
              </a:rPr>
              <a:t> </a:t>
            </a:r>
            <a:r>
              <a:rPr dirty="0" sz="2400" spc="-130">
                <a:solidFill>
                  <a:srgbClr val="535353"/>
                </a:solidFill>
                <a:latin typeface="Lucida Sans"/>
                <a:cs typeface="Lucida Sans"/>
              </a:rPr>
              <a:t>Nome</a:t>
            </a:r>
            <a:r>
              <a:rPr dirty="0" sz="2400" spc="-290">
                <a:solidFill>
                  <a:srgbClr val="535353"/>
                </a:solidFill>
                <a:latin typeface="Lucida Sans"/>
                <a:cs typeface="Lucida Sans"/>
              </a:rPr>
              <a:t> </a:t>
            </a:r>
            <a:r>
              <a:rPr dirty="0" sz="2400" spc="-95">
                <a:solidFill>
                  <a:srgbClr val="535353"/>
                </a:solidFill>
                <a:latin typeface="Lucida Sans"/>
                <a:cs typeface="Lucida Sans"/>
              </a:rPr>
              <a:t>Utilizador</a:t>
            </a:r>
            <a:r>
              <a:rPr dirty="0" sz="2400" spc="-290">
                <a:solidFill>
                  <a:srgbClr val="535353"/>
                </a:solidFill>
                <a:latin typeface="Lucida Sans"/>
                <a:cs typeface="Lucida Sans"/>
              </a:rPr>
              <a:t> </a:t>
            </a:r>
            <a:r>
              <a:rPr dirty="0" sz="1900" spc="105">
                <a:solidFill>
                  <a:srgbClr val="535353"/>
                </a:solidFill>
                <a:latin typeface="Arial"/>
                <a:cs typeface="Arial"/>
              </a:rPr>
              <a:t>(</a:t>
            </a:r>
            <a:r>
              <a:rPr dirty="0" sz="2350" spc="105">
                <a:solidFill>
                  <a:srgbClr val="535353"/>
                </a:solidFill>
                <a:latin typeface="Arial Narrow"/>
                <a:cs typeface="Arial Narrow"/>
              </a:rPr>
              <a:t>fixo</a:t>
            </a:r>
            <a:r>
              <a:rPr dirty="0" sz="1900" spc="105">
                <a:solidFill>
                  <a:srgbClr val="535353"/>
                </a:solidFill>
                <a:latin typeface="Arial"/>
                <a:cs typeface="Arial"/>
              </a:rPr>
              <a:t>):  </a:t>
            </a:r>
            <a:r>
              <a:rPr dirty="0" sz="2350" spc="190">
                <a:solidFill>
                  <a:srgbClr val="535353"/>
                </a:solidFill>
                <a:latin typeface="Arial Narrow"/>
                <a:cs typeface="Arial Narrow"/>
              </a:rPr>
              <a:t>Alterar</a:t>
            </a:r>
            <a:r>
              <a:rPr dirty="0" sz="2350" spc="-10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150">
                <a:solidFill>
                  <a:srgbClr val="535353"/>
                </a:solidFill>
                <a:latin typeface="Arial Narrow"/>
                <a:cs typeface="Arial Narrow"/>
              </a:rPr>
              <a:t>palavra</a:t>
            </a:r>
            <a:r>
              <a:rPr dirty="0" sz="1900" spc="150">
                <a:solidFill>
                  <a:srgbClr val="535353"/>
                </a:solidFill>
                <a:latin typeface="Arial"/>
                <a:cs typeface="Arial"/>
              </a:rPr>
              <a:t>-</a:t>
            </a:r>
            <a:r>
              <a:rPr dirty="0" sz="2350" spc="150">
                <a:solidFill>
                  <a:srgbClr val="535353"/>
                </a:solidFill>
                <a:latin typeface="Arial Narrow"/>
                <a:cs typeface="Arial Narrow"/>
              </a:rPr>
              <a:t>passe</a:t>
            </a:r>
            <a:endParaRPr sz="2350">
              <a:latin typeface="Arial Narrow"/>
              <a:cs typeface="Arial Narrow"/>
            </a:endParaRPr>
          </a:p>
          <a:p>
            <a:pPr marL="562610">
              <a:lnSpc>
                <a:spcPct val="100000"/>
              </a:lnSpc>
              <a:spcBef>
                <a:spcPts val="5"/>
              </a:spcBef>
            </a:pPr>
            <a:r>
              <a:rPr dirty="0" sz="2400" spc="210">
                <a:solidFill>
                  <a:srgbClr val="535353"/>
                </a:solidFill>
                <a:latin typeface="Arial Narrow"/>
                <a:cs typeface="Arial Narrow"/>
              </a:rPr>
              <a:t>Logout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dirty="0" sz="2450" spc="-140">
                <a:solidFill>
                  <a:srgbClr val="535353"/>
                </a:solidFill>
                <a:latin typeface="Lucida Sans"/>
                <a:cs typeface="Lucida Sans"/>
              </a:rPr>
              <a:t>Corpo</a:t>
            </a:r>
            <a:r>
              <a:rPr dirty="0" sz="1900" spc="-140">
                <a:solidFill>
                  <a:srgbClr val="535353"/>
                </a:solidFill>
                <a:latin typeface="Calibri"/>
                <a:cs typeface="Calibri"/>
              </a:rPr>
              <a:t>:</a:t>
            </a:r>
            <a:endParaRPr sz="1900">
              <a:latin typeface="Calibri"/>
              <a:cs typeface="Calibri"/>
            </a:endParaRPr>
          </a:p>
          <a:p>
            <a:pPr marL="417830" marR="152400">
              <a:lnSpc>
                <a:spcPct val="102000"/>
              </a:lnSpc>
              <a:spcBef>
                <a:spcPts val="35"/>
              </a:spcBef>
            </a:pPr>
            <a:r>
              <a:rPr dirty="0" sz="2350" spc="185">
                <a:solidFill>
                  <a:srgbClr val="535353"/>
                </a:solidFill>
                <a:latin typeface="Arial Narrow"/>
                <a:cs typeface="Arial Narrow"/>
              </a:rPr>
              <a:t>Resultado</a:t>
            </a:r>
            <a:r>
              <a:rPr dirty="0" sz="2350" spc="-10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235">
                <a:solidFill>
                  <a:srgbClr val="535353"/>
                </a:solidFill>
                <a:latin typeface="Arial Narrow"/>
                <a:cs typeface="Arial Narrow"/>
              </a:rPr>
              <a:t>da</a:t>
            </a:r>
            <a:r>
              <a:rPr dirty="0" sz="2350" spc="-10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175">
                <a:solidFill>
                  <a:srgbClr val="535353"/>
                </a:solidFill>
                <a:latin typeface="Arial Narrow"/>
                <a:cs typeface="Arial Narrow"/>
              </a:rPr>
              <a:t>acção</a:t>
            </a:r>
            <a:r>
              <a:rPr dirty="0" sz="2350" spc="-10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175">
                <a:solidFill>
                  <a:srgbClr val="535353"/>
                </a:solidFill>
                <a:latin typeface="Arial Narrow"/>
                <a:cs typeface="Arial Narrow"/>
              </a:rPr>
              <a:t>selecionada</a:t>
            </a:r>
            <a:r>
              <a:rPr dirty="0" sz="2350" spc="-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185">
                <a:solidFill>
                  <a:srgbClr val="535353"/>
                </a:solidFill>
                <a:latin typeface="Arial Narrow"/>
                <a:cs typeface="Arial Narrow"/>
              </a:rPr>
              <a:t>dos</a:t>
            </a:r>
            <a:r>
              <a:rPr dirty="0" sz="2350" spc="-10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250">
                <a:solidFill>
                  <a:srgbClr val="535353"/>
                </a:solidFill>
                <a:latin typeface="Arial Narrow"/>
                <a:cs typeface="Arial Narrow"/>
              </a:rPr>
              <a:t>menus  </a:t>
            </a:r>
            <a:r>
              <a:rPr dirty="0" sz="2350" spc="165">
                <a:solidFill>
                  <a:srgbClr val="535353"/>
                </a:solidFill>
                <a:latin typeface="Arial Narrow"/>
                <a:cs typeface="Arial Narrow"/>
              </a:rPr>
              <a:t>disponíveis</a:t>
            </a:r>
            <a:endParaRPr sz="235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50" spc="-140">
                <a:solidFill>
                  <a:srgbClr val="535353"/>
                </a:solidFill>
                <a:latin typeface="Lucida Sans"/>
                <a:cs typeface="Lucida Sans"/>
              </a:rPr>
              <a:t>Menu </a:t>
            </a:r>
            <a:r>
              <a:rPr dirty="0" sz="2450" spc="-85">
                <a:solidFill>
                  <a:srgbClr val="535353"/>
                </a:solidFill>
                <a:latin typeface="Lucida Sans"/>
                <a:cs typeface="Lucida Sans"/>
              </a:rPr>
              <a:t>Lateral</a:t>
            </a:r>
            <a:r>
              <a:rPr dirty="0" sz="2450" spc="-390">
                <a:solidFill>
                  <a:srgbClr val="535353"/>
                </a:solidFill>
                <a:latin typeface="Lucida Sans"/>
                <a:cs typeface="Lucida Sans"/>
              </a:rPr>
              <a:t> </a:t>
            </a:r>
            <a:r>
              <a:rPr dirty="0" sz="1950" spc="100">
                <a:solidFill>
                  <a:srgbClr val="535353"/>
                </a:solidFill>
                <a:latin typeface="Arial"/>
                <a:cs typeface="Arial"/>
              </a:rPr>
              <a:t>(</a:t>
            </a:r>
            <a:r>
              <a:rPr dirty="0" sz="2400" spc="100">
                <a:solidFill>
                  <a:srgbClr val="535353"/>
                </a:solidFill>
                <a:latin typeface="Arial Narrow"/>
                <a:cs typeface="Arial Narrow"/>
              </a:rPr>
              <a:t>fixo</a:t>
            </a:r>
            <a:r>
              <a:rPr dirty="0" sz="1950" spc="100">
                <a:solidFill>
                  <a:srgbClr val="535353"/>
                </a:solidFill>
                <a:latin typeface="Arial"/>
                <a:cs typeface="Arial"/>
              </a:rPr>
              <a:t>):</a:t>
            </a:r>
            <a:endParaRPr sz="1950">
              <a:latin typeface="Arial"/>
              <a:cs typeface="Arial"/>
            </a:endParaRPr>
          </a:p>
          <a:p>
            <a:pPr marL="485140" marR="5080" indent="-67945">
              <a:lnSpc>
                <a:spcPct val="102000"/>
              </a:lnSpc>
              <a:spcBef>
                <a:spcPts val="35"/>
              </a:spcBef>
            </a:pPr>
            <a:r>
              <a:rPr dirty="0" sz="2350" spc="254">
                <a:solidFill>
                  <a:srgbClr val="535353"/>
                </a:solidFill>
                <a:latin typeface="Arial Narrow"/>
                <a:cs typeface="Arial Narrow"/>
              </a:rPr>
              <a:t>Contém </a:t>
            </a:r>
            <a:r>
              <a:rPr dirty="0" sz="2350" spc="250">
                <a:solidFill>
                  <a:srgbClr val="535353"/>
                </a:solidFill>
                <a:latin typeface="Arial Narrow"/>
                <a:cs typeface="Arial Narrow"/>
              </a:rPr>
              <a:t>menus </a:t>
            </a:r>
            <a:r>
              <a:rPr dirty="0" sz="2350" spc="155">
                <a:solidFill>
                  <a:srgbClr val="535353"/>
                </a:solidFill>
                <a:latin typeface="Arial Narrow"/>
                <a:cs typeface="Arial Narrow"/>
              </a:rPr>
              <a:t>relativos </a:t>
            </a:r>
            <a:r>
              <a:rPr dirty="0" sz="1900" spc="-95">
                <a:solidFill>
                  <a:srgbClr val="535353"/>
                </a:solidFill>
                <a:latin typeface="Arial"/>
                <a:cs typeface="Arial"/>
              </a:rPr>
              <a:t>: </a:t>
            </a:r>
            <a:r>
              <a:rPr dirty="0" sz="2350" spc="155">
                <a:solidFill>
                  <a:srgbClr val="535353"/>
                </a:solidFill>
                <a:latin typeface="Arial Narrow"/>
                <a:cs typeface="Arial Narrow"/>
              </a:rPr>
              <a:t>Intervenções</a:t>
            </a:r>
            <a:r>
              <a:rPr dirty="0" sz="1900" spc="155">
                <a:solidFill>
                  <a:srgbClr val="535353"/>
                </a:solidFill>
                <a:latin typeface="Arial"/>
                <a:cs typeface="Arial"/>
              </a:rPr>
              <a:t>,  </a:t>
            </a:r>
            <a:r>
              <a:rPr dirty="0" sz="2350" spc="165">
                <a:solidFill>
                  <a:srgbClr val="535353"/>
                </a:solidFill>
                <a:latin typeface="Arial Narrow"/>
                <a:cs typeface="Arial Narrow"/>
              </a:rPr>
              <a:t>Unidades</a:t>
            </a:r>
            <a:r>
              <a:rPr dirty="0" sz="1900" spc="165">
                <a:solidFill>
                  <a:srgbClr val="535353"/>
                </a:solidFill>
                <a:latin typeface="Arial"/>
                <a:cs typeface="Arial"/>
              </a:rPr>
              <a:t>, </a:t>
            </a:r>
            <a:r>
              <a:rPr dirty="0" sz="2350" spc="204">
                <a:solidFill>
                  <a:srgbClr val="535353"/>
                </a:solidFill>
                <a:latin typeface="Arial Narrow"/>
                <a:cs typeface="Arial Narrow"/>
              </a:rPr>
              <a:t>Equipamentos</a:t>
            </a:r>
            <a:r>
              <a:rPr dirty="0" sz="1900" spc="204">
                <a:solidFill>
                  <a:srgbClr val="535353"/>
                </a:solidFill>
                <a:latin typeface="Arial"/>
                <a:cs typeface="Arial"/>
              </a:rPr>
              <a:t>, </a:t>
            </a:r>
            <a:r>
              <a:rPr dirty="0" sz="2350" spc="130">
                <a:solidFill>
                  <a:srgbClr val="535353"/>
                </a:solidFill>
                <a:latin typeface="Arial Narrow"/>
                <a:cs typeface="Arial Narrow"/>
              </a:rPr>
              <a:t>Categorias</a:t>
            </a:r>
            <a:r>
              <a:rPr dirty="0" sz="1900" spc="130">
                <a:solidFill>
                  <a:srgbClr val="535353"/>
                </a:solidFill>
                <a:latin typeface="Arial"/>
                <a:cs typeface="Arial"/>
              </a:rPr>
              <a:t>,  </a:t>
            </a:r>
            <a:r>
              <a:rPr dirty="0" sz="2350" spc="150">
                <a:solidFill>
                  <a:srgbClr val="535353"/>
                </a:solidFill>
                <a:latin typeface="Arial Narrow"/>
                <a:cs typeface="Arial Narrow"/>
              </a:rPr>
              <a:t>Fabricantes</a:t>
            </a:r>
            <a:r>
              <a:rPr dirty="0" sz="1900" spc="150">
                <a:solidFill>
                  <a:srgbClr val="535353"/>
                </a:solidFill>
                <a:latin typeface="Arial"/>
                <a:cs typeface="Arial"/>
              </a:rPr>
              <a:t>,</a:t>
            </a:r>
            <a:r>
              <a:rPr dirty="0" sz="1900" spc="-5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dirty="0" sz="2350" spc="155">
                <a:solidFill>
                  <a:srgbClr val="535353"/>
                </a:solidFill>
                <a:latin typeface="Arial Narrow"/>
                <a:cs typeface="Arial Narrow"/>
              </a:rPr>
              <a:t>Utilizadores</a:t>
            </a:r>
            <a:r>
              <a:rPr dirty="0" sz="1900" spc="155">
                <a:solidFill>
                  <a:srgbClr val="535353"/>
                </a:solidFill>
                <a:latin typeface="Arial"/>
                <a:cs typeface="Arial"/>
              </a:rPr>
              <a:t>,</a:t>
            </a:r>
            <a:r>
              <a:rPr dirty="0" sz="1900" spc="-5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dirty="0" sz="2350" spc="145">
                <a:solidFill>
                  <a:srgbClr val="535353"/>
                </a:solidFill>
                <a:latin typeface="Arial Narrow"/>
                <a:cs typeface="Arial Narrow"/>
              </a:rPr>
              <a:t>Tipos</a:t>
            </a:r>
            <a:r>
              <a:rPr dirty="0" sz="2350" spc="-10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235">
                <a:solidFill>
                  <a:srgbClr val="535353"/>
                </a:solidFill>
                <a:latin typeface="Arial Narrow"/>
                <a:cs typeface="Arial Narrow"/>
              </a:rPr>
              <a:t>de</a:t>
            </a:r>
            <a:r>
              <a:rPr dirty="0" sz="2350" spc="-10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195">
                <a:solidFill>
                  <a:srgbClr val="535353"/>
                </a:solidFill>
                <a:latin typeface="Arial Narrow"/>
                <a:cs typeface="Arial Narrow"/>
              </a:rPr>
              <a:t>Utilizador</a:t>
            </a:r>
            <a:endParaRPr sz="235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95">
                <a:solidFill>
                  <a:srgbClr val="535353"/>
                </a:solidFill>
                <a:latin typeface="Lucida Sans"/>
                <a:cs typeface="Lucida Sans"/>
              </a:rPr>
              <a:t>Rodapé</a:t>
            </a:r>
            <a:r>
              <a:rPr dirty="0" sz="2400" spc="-235">
                <a:solidFill>
                  <a:srgbClr val="535353"/>
                </a:solidFill>
                <a:latin typeface="Lucida Sans"/>
                <a:cs typeface="Lucida Sans"/>
              </a:rPr>
              <a:t> </a:t>
            </a:r>
            <a:r>
              <a:rPr dirty="0" sz="1900" spc="135">
                <a:solidFill>
                  <a:srgbClr val="535353"/>
                </a:solidFill>
                <a:latin typeface="Arial"/>
                <a:cs typeface="Arial"/>
              </a:rPr>
              <a:t>(</a:t>
            </a:r>
            <a:r>
              <a:rPr dirty="0" sz="2350" spc="135">
                <a:solidFill>
                  <a:srgbClr val="535353"/>
                </a:solidFill>
                <a:latin typeface="Arial Narrow"/>
                <a:cs typeface="Arial Narrow"/>
              </a:rPr>
              <a:t>fixo</a:t>
            </a:r>
            <a:r>
              <a:rPr dirty="0" sz="1900" spc="135">
                <a:solidFill>
                  <a:srgbClr val="535353"/>
                </a:solidFill>
                <a:latin typeface="Arial"/>
                <a:cs typeface="Arial"/>
              </a:rPr>
              <a:t>)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98017" y="844463"/>
            <a:ext cx="10010775" cy="4667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033535" y="177862"/>
            <a:ext cx="617410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155">
                <a:latin typeface="Calibri"/>
                <a:cs typeface="Calibri"/>
              </a:rPr>
              <a:t>Projeto </a:t>
            </a:r>
            <a:r>
              <a:rPr dirty="0" sz="1350" spc="220">
                <a:latin typeface="Calibri"/>
                <a:cs typeface="Calibri"/>
              </a:rPr>
              <a:t>ESIN </a:t>
            </a:r>
            <a:r>
              <a:rPr dirty="0" sz="1350" spc="-25">
                <a:latin typeface="Calibri"/>
                <a:cs typeface="Calibri"/>
              </a:rPr>
              <a:t>: </a:t>
            </a:r>
            <a:r>
              <a:rPr dirty="0" sz="1350" spc="215">
                <a:latin typeface="Calibri"/>
                <a:cs typeface="Calibri"/>
              </a:rPr>
              <a:t>SISTEMA </a:t>
            </a:r>
            <a:r>
              <a:rPr dirty="0" sz="1350" spc="225">
                <a:latin typeface="Calibri"/>
                <a:cs typeface="Calibri"/>
              </a:rPr>
              <a:t>DE </a:t>
            </a:r>
            <a:r>
              <a:rPr dirty="0" sz="1350" spc="240">
                <a:latin typeface="Calibri"/>
                <a:cs typeface="Calibri"/>
              </a:rPr>
              <a:t>GESTÃO </a:t>
            </a:r>
            <a:r>
              <a:rPr dirty="0" sz="1350" spc="225">
                <a:latin typeface="Calibri"/>
                <a:cs typeface="Calibri"/>
              </a:rPr>
              <a:t>DE </a:t>
            </a:r>
            <a:r>
              <a:rPr dirty="0" sz="1350" spc="235">
                <a:latin typeface="Calibri"/>
                <a:cs typeface="Calibri"/>
              </a:rPr>
              <a:t>EQUIPAMENTOS</a:t>
            </a:r>
            <a:r>
              <a:rPr dirty="0" sz="1350" spc="484">
                <a:latin typeface="Calibri"/>
                <a:cs typeface="Calibri"/>
              </a:rPr>
              <a:t> </a:t>
            </a:r>
            <a:r>
              <a:rPr dirty="0" sz="1350" spc="240">
                <a:latin typeface="Calibri"/>
                <a:cs typeface="Calibri"/>
              </a:rPr>
              <a:t>MÉDICOS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223710" y="177862"/>
            <a:ext cx="10477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65">
                <a:latin typeface="Calibri"/>
                <a:cs typeface="Calibri"/>
              </a:rPr>
              <a:t>7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73217"/>
            <a:ext cx="8947785" cy="1628775"/>
          </a:xfrm>
          <a:custGeom>
            <a:avLst/>
            <a:gdLst/>
            <a:ahLst/>
            <a:cxnLst/>
            <a:rect l="l" t="t" r="r" b="b"/>
            <a:pathLst>
              <a:path w="8947785" h="1628775">
                <a:moveTo>
                  <a:pt x="0" y="0"/>
                </a:moveTo>
                <a:lnTo>
                  <a:pt x="8947789" y="0"/>
                </a:lnTo>
                <a:lnTo>
                  <a:pt x="8947789" y="1628774"/>
                </a:lnTo>
                <a:lnTo>
                  <a:pt x="0" y="1628774"/>
                </a:lnTo>
                <a:lnTo>
                  <a:pt x="0" y="0"/>
                </a:lnTo>
                <a:close/>
              </a:path>
            </a:pathLst>
          </a:custGeom>
          <a:solidFill>
            <a:srgbClr val="F5F5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994" y="671128"/>
            <a:ext cx="7074534" cy="956944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538980" algn="l"/>
              </a:tabLst>
            </a:pPr>
            <a:r>
              <a:rPr dirty="0" sz="6100" spc="690"/>
              <a:t>P</a:t>
            </a:r>
            <a:r>
              <a:rPr dirty="0" sz="6100" spc="320"/>
              <a:t>A</a:t>
            </a:r>
            <a:r>
              <a:rPr dirty="0" sz="6100" spc="185"/>
              <a:t>L</a:t>
            </a:r>
            <a:r>
              <a:rPr dirty="0" sz="6100" spc="320"/>
              <a:t>A</a:t>
            </a:r>
            <a:r>
              <a:rPr dirty="0" sz="6100" spc="330"/>
              <a:t>V</a:t>
            </a:r>
            <a:r>
              <a:rPr dirty="0" sz="6100" spc="434"/>
              <a:t>R</a:t>
            </a:r>
            <a:r>
              <a:rPr dirty="0" sz="6100" spc="-200"/>
              <a:t>A</a:t>
            </a:r>
            <a:r>
              <a:rPr dirty="0" sz="6100" spc="320"/>
              <a:t> </a:t>
            </a:r>
            <a:r>
              <a:rPr dirty="0" sz="4800" spc="475">
                <a:latin typeface="Calibri"/>
                <a:cs typeface="Calibri"/>
              </a:rPr>
              <a:t>-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6100" spc="690"/>
              <a:t>P</a:t>
            </a:r>
            <a:r>
              <a:rPr dirty="0" sz="6100" spc="320"/>
              <a:t>A</a:t>
            </a:r>
            <a:r>
              <a:rPr dirty="0" sz="6100" spc="590"/>
              <a:t>SS</a:t>
            </a:r>
            <a:r>
              <a:rPr dirty="0" sz="6100" spc="204"/>
              <a:t>E</a:t>
            </a:r>
            <a:endParaRPr sz="6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94618" y="2619244"/>
            <a:ext cx="7515225" cy="2867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059933" y="2619244"/>
            <a:ext cx="6924675" cy="2924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94618" y="5978723"/>
            <a:ext cx="7572375" cy="2876550"/>
          </a:xfrm>
          <a:prstGeom prst="rect">
            <a:avLst/>
          </a:prstGeom>
          <a:solidFill>
            <a:srgbClr val="F5F5DC"/>
          </a:solidFill>
        </p:spPr>
        <p:txBody>
          <a:bodyPr wrap="square" lIns="0" tIns="220345" rIns="0" bIns="0" rtlCol="0" vert="horz">
            <a:spAutoFit/>
          </a:bodyPr>
          <a:lstStyle/>
          <a:p>
            <a:pPr marL="306070">
              <a:lnSpc>
                <a:spcPct val="100000"/>
              </a:lnSpc>
              <a:spcBef>
                <a:spcPts val="1735"/>
              </a:spcBef>
            </a:pPr>
            <a:r>
              <a:rPr dirty="0" sz="2400" spc="200">
                <a:solidFill>
                  <a:srgbClr val="535353"/>
                </a:solidFill>
                <a:latin typeface="Arial Narrow"/>
                <a:cs typeface="Arial Narrow"/>
              </a:rPr>
              <a:t>Modificação </a:t>
            </a:r>
            <a:r>
              <a:rPr dirty="0" sz="2400" spc="229">
                <a:solidFill>
                  <a:srgbClr val="535353"/>
                </a:solidFill>
                <a:latin typeface="Arial Narrow"/>
                <a:cs typeface="Arial Narrow"/>
              </a:rPr>
              <a:t>da</a:t>
            </a:r>
            <a:r>
              <a:rPr dirty="0" sz="2400" spc="-360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400" spc="130">
                <a:solidFill>
                  <a:srgbClr val="535353"/>
                </a:solidFill>
                <a:latin typeface="Arial Narrow"/>
                <a:cs typeface="Arial Narrow"/>
              </a:rPr>
              <a:t>Palavra</a:t>
            </a:r>
            <a:r>
              <a:rPr dirty="0" sz="1950" spc="130">
                <a:solidFill>
                  <a:srgbClr val="535353"/>
                </a:solidFill>
                <a:latin typeface="Arial"/>
                <a:cs typeface="Arial"/>
              </a:rPr>
              <a:t>- </a:t>
            </a:r>
            <a:r>
              <a:rPr dirty="0" sz="2400" spc="70">
                <a:solidFill>
                  <a:srgbClr val="535353"/>
                </a:solidFill>
                <a:latin typeface="Arial Narrow"/>
                <a:cs typeface="Arial Narrow"/>
              </a:rPr>
              <a:t>Passe</a:t>
            </a:r>
            <a:endParaRPr sz="24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>
              <a:latin typeface="Times New Roman"/>
              <a:cs typeface="Times New Roman"/>
            </a:endParaRPr>
          </a:p>
          <a:p>
            <a:pPr marL="374015">
              <a:lnSpc>
                <a:spcPct val="100000"/>
              </a:lnSpc>
            </a:pPr>
            <a:r>
              <a:rPr dirty="0" sz="2350" spc="155">
                <a:solidFill>
                  <a:srgbClr val="535353"/>
                </a:solidFill>
                <a:latin typeface="Arial Narrow"/>
                <a:cs typeface="Arial Narrow"/>
              </a:rPr>
              <a:t>Verifica</a:t>
            </a:r>
            <a:r>
              <a:rPr dirty="0" sz="2350" spc="-10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204">
                <a:solidFill>
                  <a:srgbClr val="535353"/>
                </a:solidFill>
                <a:latin typeface="Arial Narrow"/>
                <a:cs typeface="Arial Narrow"/>
              </a:rPr>
              <a:t>atual</a:t>
            </a:r>
            <a:endParaRPr sz="2350">
              <a:latin typeface="Arial Narrow"/>
              <a:cs typeface="Arial Narrow"/>
            </a:endParaRPr>
          </a:p>
          <a:p>
            <a:pPr marL="375285">
              <a:lnSpc>
                <a:spcPct val="100000"/>
              </a:lnSpc>
              <a:spcBef>
                <a:spcPts val="5"/>
              </a:spcBef>
            </a:pPr>
            <a:r>
              <a:rPr dirty="0" sz="2400" spc="155">
                <a:solidFill>
                  <a:srgbClr val="535353"/>
                </a:solidFill>
                <a:latin typeface="Arial Narrow"/>
                <a:cs typeface="Arial Narrow"/>
              </a:rPr>
              <a:t>Verifica</a:t>
            </a:r>
            <a:r>
              <a:rPr dirty="0" sz="2400" spc="-10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400" spc="65">
                <a:solidFill>
                  <a:srgbClr val="535353"/>
                </a:solidFill>
                <a:latin typeface="Arial Narrow"/>
                <a:cs typeface="Arial Narrow"/>
              </a:rPr>
              <a:t>se</a:t>
            </a:r>
            <a:r>
              <a:rPr dirty="0" sz="2400" spc="-10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400" spc="185">
                <a:solidFill>
                  <a:srgbClr val="535353"/>
                </a:solidFill>
                <a:latin typeface="Arial Narrow"/>
                <a:cs typeface="Arial Narrow"/>
              </a:rPr>
              <a:t>nova</a:t>
            </a:r>
            <a:r>
              <a:rPr dirty="0" sz="2400" spc="-10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400" spc="145">
                <a:solidFill>
                  <a:srgbClr val="535353"/>
                </a:solidFill>
                <a:latin typeface="Arial Narrow"/>
                <a:cs typeface="Arial Narrow"/>
              </a:rPr>
              <a:t>palavra</a:t>
            </a:r>
            <a:r>
              <a:rPr dirty="0" sz="1950" spc="145">
                <a:solidFill>
                  <a:srgbClr val="535353"/>
                </a:solidFill>
                <a:latin typeface="Arial"/>
                <a:cs typeface="Arial"/>
              </a:rPr>
              <a:t>-</a:t>
            </a:r>
            <a:r>
              <a:rPr dirty="0" sz="2400" spc="145">
                <a:solidFill>
                  <a:srgbClr val="535353"/>
                </a:solidFill>
                <a:latin typeface="Arial Narrow"/>
                <a:cs typeface="Arial Narrow"/>
              </a:rPr>
              <a:t>passe</a:t>
            </a:r>
            <a:r>
              <a:rPr dirty="0" sz="2400" spc="-10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400" spc="200">
                <a:solidFill>
                  <a:srgbClr val="535353"/>
                </a:solidFill>
                <a:latin typeface="Arial Narrow"/>
                <a:cs typeface="Arial Narrow"/>
              </a:rPr>
              <a:t>diferente</a:t>
            </a:r>
            <a:r>
              <a:rPr dirty="0" sz="2400" spc="-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400" spc="229">
                <a:solidFill>
                  <a:srgbClr val="535353"/>
                </a:solidFill>
                <a:latin typeface="Arial Narrow"/>
                <a:cs typeface="Arial Narrow"/>
              </a:rPr>
              <a:t>da</a:t>
            </a:r>
            <a:r>
              <a:rPr dirty="0" sz="2400" spc="-10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400" spc="200">
                <a:solidFill>
                  <a:srgbClr val="535353"/>
                </a:solidFill>
                <a:latin typeface="Arial Narrow"/>
                <a:cs typeface="Arial Narrow"/>
              </a:rPr>
              <a:t>atual</a:t>
            </a:r>
            <a:endParaRPr sz="2400">
              <a:latin typeface="Arial Narrow"/>
              <a:cs typeface="Arial Narrow"/>
            </a:endParaRPr>
          </a:p>
          <a:p>
            <a:pPr marL="374015">
              <a:lnSpc>
                <a:spcPct val="100000"/>
              </a:lnSpc>
              <a:spcBef>
                <a:spcPts val="100"/>
              </a:spcBef>
            </a:pPr>
            <a:r>
              <a:rPr dirty="0" sz="2350" spc="215">
                <a:solidFill>
                  <a:srgbClr val="535353"/>
                </a:solidFill>
                <a:latin typeface="Arial Narrow"/>
                <a:cs typeface="Arial Narrow"/>
              </a:rPr>
              <a:t>Confirma </a:t>
            </a:r>
            <a:r>
              <a:rPr dirty="0" sz="2350" spc="190">
                <a:solidFill>
                  <a:srgbClr val="535353"/>
                </a:solidFill>
                <a:latin typeface="Arial Narrow"/>
                <a:cs typeface="Arial Narrow"/>
              </a:rPr>
              <a:t>nova</a:t>
            </a:r>
            <a:r>
              <a:rPr dirty="0" sz="2350" spc="-229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150">
                <a:solidFill>
                  <a:srgbClr val="535353"/>
                </a:solidFill>
                <a:latin typeface="Arial Narrow"/>
                <a:cs typeface="Arial Narrow"/>
              </a:rPr>
              <a:t>palavra</a:t>
            </a:r>
            <a:r>
              <a:rPr dirty="0" sz="1900" spc="150">
                <a:solidFill>
                  <a:srgbClr val="535353"/>
                </a:solidFill>
                <a:latin typeface="Arial"/>
                <a:cs typeface="Arial"/>
              </a:rPr>
              <a:t>-</a:t>
            </a:r>
            <a:r>
              <a:rPr dirty="0" sz="2350" spc="150">
                <a:solidFill>
                  <a:srgbClr val="535353"/>
                </a:solidFill>
                <a:latin typeface="Arial Narrow"/>
                <a:cs typeface="Arial Narrow"/>
              </a:rPr>
              <a:t>passe</a:t>
            </a:r>
            <a:endParaRPr sz="235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375285">
              <a:lnSpc>
                <a:spcPct val="100000"/>
              </a:lnSpc>
            </a:pPr>
            <a:r>
              <a:rPr dirty="0" sz="2400" spc="190">
                <a:solidFill>
                  <a:srgbClr val="535353"/>
                </a:solidFill>
                <a:latin typeface="Arial Narrow"/>
                <a:cs typeface="Arial Narrow"/>
              </a:rPr>
              <a:t>Retorna </a:t>
            </a:r>
            <a:r>
              <a:rPr dirty="0" sz="2400" spc="250">
                <a:solidFill>
                  <a:srgbClr val="535353"/>
                </a:solidFill>
                <a:latin typeface="Arial Narrow"/>
                <a:cs typeface="Arial Narrow"/>
              </a:rPr>
              <a:t>mensagem</a:t>
            </a:r>
            <a:r>
              <a:rPr dirty="0" sz="2400" spc="-21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400" spc="145">
                <a:solidFill>
                  <a:srgbClr val="535353"/>
                </a:solidFill>
                <a:latin typeface="Arial Narrow"/>
                <a:cs typeface="Arial Narrow"/>
              </a:rPr>
              <a:t>sucesso</a:t>
            </a:r>
            <a:r>
              <a:rPr dirty="0" sz="1950" spc="145">
                <a:solidFill>
                  <a:srgbClr val="535353"/>
                </a:solidFill>
                <a:latin typeface="Arial"/>
                <a:cs typeface="Arial"/>
              </a:rPr>
              <a:t>/</a:t>
            </a:r>
            <a:r>
              <a:rPr dirty="0" sz="2400" spc="145">
                <a:solidFill>
                  <a:srgbClr val="535353"/>
                </a:solidFill>
                <a:latin typeface="Arial Narrow"/>
                <a:cs typeface="Arial Narrow"/>
              </a:rPr>
              <a:t>falha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129765" y="5897959"/>
            <a:ext cx="6904571" cy="2924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033535" y="177862"/>
            <a:ext cx="617410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155">
                <a:latin typeface="Calibri"/>
                <a:cs typeface="Calibri"/>
              </a:rPr>
              <a:t>Projeto </a:t>
            </a:r>
            <a:r>
              <a:rPr dirty="0" sz="1350" spc="220">
                <a:latin typeface="Calibri"/>
                <a:cs typeface="Calibri"/>
              </a:rPr>
              <a:t>ESIN </a:t>
            </a:r>
            <a:r>
              <a:rPr dirty="0" sz="1350" spc="-25">
                <a:latin typeface="Calibri"/>
                <a:cs typeface="Calibri"/>
              </a:rPr>
              <a:t>: </a:t>
            </a:r>
            <a:r>
              <a:rPr dirty="0" sz="1350" spc="215">
                <a:latin typeface="Calibri"/>
                <a:cs typeface="Calibri"/>
              </a:rPr>
              <a:t>SISTEMA </a:t>
            </a:r>
            <a:r>
              <a:rPr dirty="0" sz="1350" spc="225">
                <a:latin typeface="Calibri"/>
                <a:cs typeface="Calibri"/>
              </a:rPr>
              <a:t>DE </a:t>
            </a:r>
            <a:r>
              <a:rPr dirty="0" sz="1350" spc="240">
                <a:latin typeface="Calibri"/>
                <a:cs typeface="Calibri"/>
              </a:rPr>
              <a:t>GESTÃO </a:t>
            </a:r>
            <a:r>
              <a:rPr dirty="0" sz="1350" spc="225">
                <a:latin typeface="Calibri"/>
                <a:cs typeface="Calibri"/>
              </a:rPr>
              <a:t>DE </a:t>
            </a:r>
            <a:r>
              <a:rPr dirty="0" sz="1350" spc="235">
                <a:latin typeface="Calibri"/>
                <a:cs typeface="Calibri"/>
              </a:rPr>
              <a:t>EQUIPAMENTOS</a:t>
            </a:r>
            <a:r>
              <a:rPr dirty="0" sz="1350" spc="484">
                <a:latin typeface="Calibri"/>
                <a:cs typeface="Calibri"/>
              </a:rPr>
              <a:t> </a:t>
            </a:r>
            <a:r>
              <a:rPr dirty="0" sz="1350" spc="240">
                <a:latin typeface="Calibri"/>
                <a:cs typeface="Calibri"/>
              </a:rPr>
              <a:t>MÉDICOS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215078" y="177862"/>
            <a:ext cx="12192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70">
                <a:latin typeface="Calibri"/>
                <a:cs typeface="Calibri"/>
              </a:rPr>
              <a:t>8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73223"/>
            <a:ext cx="8966835" cy="1628775"/>
          </a:xfrm>
          <a:custGeom>
            <a:avLst/>
            <a:gdLst/>
            <a:ahLst/>
            <a:cxnLst/>
            <a:rect l="l" t="t" r="r" b="b"/>
            <a:pathLst>
              <a:path w="8966835" h="1628775">
                <a:moveTo>
                  <a:pt x="0" y="0"/>
                </a:moveTo>
                <a:lnTo>
                  <a:pt x="8966839" y="0"/>
                </a:lnTo>
                <a:lnTo>
                  <a:pt x="8966839" y="1628774"/>
                </a:lnTo>
                <a:lnTo>
                  <a:pt x="0" y="1628774"/>
                </a:lnTo>
                <a:lnTo>
                  <a:pt x="0" y="0"/>
                </a:lnTo>
                <a:close/>
              </a:path>
            </a:pathLst>
          </a:custGeom>
          <a:solidFill>
            <a:srgbClr val="F5F5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994" y="734845"/>
            <a:ext cx="4794250" cy="956944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100" spc="160"/>
              <a:t>UTILIZADOR</a:t>
            </a:r>
            <a:endParaRPr sz="6100"/>
          </a:p>
        </p:txBody>
      </p:sp>
      <p:sp>
        <p:nvSpPr>
          <p:cNvPr id="4" name="object 4"/>
          <p:cNvSpPr txBox="1"/>
          <p:nvPr/>
        </p:nvSpPr>
        <p:spPr>
          <a:xfrm>
            <a:off x="1124463" y="7636061"/>
            <a:ext cx="15944850" cy="1847850"/>
          </a:xfrm>
          <a:prstGeom prst="rect">
            <a:avLst/>
          </a:prstGeom>
          <a:solidFill>
            <a:srgbClr val="F5F5DC"/>
          </a:solidFill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imes New Roman"/>
              <a:cs typeface="Times New Roman"/>
            </a:endParaRPr>
          </a:p>
          <a:p>
            <a:pPr marL="429259" marR="9651365">
              <a:lnSpc>
                <a:spcPct val="101800"/>
              </a:lnSpc>
              <a:tabLst>
                <a:tab pos="1428750" algn="l"/>
              </a:tabLst>
            </a:pPr>
            <a:r>
              <a:rPr dirty="0" sz="2400" spc="140">
                <a:solidFill>
                  <a:srgbClr val="535353"/>
                </a:solidFill>
                <a:latin typeface="Arial Narrow"/>
                <a:cs typeface="Arial Narrow"/>
              </a:rPr>
              <a:t>Tipos</a:t>
            </a:r>
            <a:r>
              <a:rPr dirty="0" sz="2400" spc="-10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400" spc="235">
                <a:solidFill>
                  <a:srgbClr val="535353"/>
                </a:solidFill>
                <a:latin typeface="Arial Narrow"/>
                <a:cs typeface="Arial Narrow"/>
              </a:rPr>
              <a:t>de</a:t>
            </a:r>
            <a:r>
              <a:rPr dirty="0" sz="2400" spc="-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400" spc="165">
                <a:solidFill>
                  <a:srgbClr val="535353"/>
                </a:solidFill>
                <a:latin typeface="Arial Narrow"/>
                <a:cs typeface="Arial Narrow"/>
              </a:rPr>
              <a:t>Utilizador</a:t>
            </a:r>
            <a:r>
              <a:rPr dirty="0" sz="1950" spc="165">
                <a:solidFill>
                  <a:srgbClr val="535353"/>
                </a:solidFill>
                <a:latin typeface="Arial"/>
                <a:cs typeface="Arial"/>
              </a:rPr>
              <a:t>:</a:t>
            </a:r>
            <a:r>
              <a:rPr dirty="0" sz="195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dirty="0" sz="2400" spc="105">
                <a:solidFill>
                  <a:srgbClr val="535353"/>
                </a:solidFill>
                <a:latin typeface="Arial Narrow"/>
                <a:cs typeface="Arial Narrow"/>
              </a:rPr>
              <a:t>Gestor</a:t>
            </a:r>
            <a:r>
              <a:rPr dirty="0" sz="1950" spc="105">
                <a:solidFill>
                  <a:srgbClr val="535353"/>
                </a:solidFill>
                <a:latin typeface="Arial"/>
                <a:cs typeface="Arial"/>
              </a:rPr>
              <a:t>,</a:t>
            </a:r>
            <a:r>
              <a:rPr dirty="0" sz="195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dirty="0" sz="2400" spc="170">
                <a:solidFill>
                  <a:srgbClr val="535353"/>
                </a:solidFill>
                <a:latin typeface="Arial Narrow"/>
                <a:cs typeface="Arial Narrow"/>
              </a:rPr>
              <a:t>Utilizador</a:t>
            </a:r>
            <a:r>
              <a:rPr dirty="0" sz="1950" spc="170">
                <a:solidFill>
                  <a:srgbClr val="535353"/>
                </a:solidFill>
                <a:latin typeface="Arial"/>
                <a:cs typeface="Arial"/>
              </a:rPr>
              <a:t>,</a:t>
            </a:r>
            <a:r>
              <a:rPr dirty="0" sz="195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dirty="0" sz="2400" spc="190">
                <a:solidFill>
                  <a:srgbClr val="535353"/>
                </a:solidFill>
                <a:latin typeface="Arial Narrow"/>
                <a:cs typeface="Arial Narrow"/>
              </a:rPr>
              <a:t>outros  </a:t>
            </a:r>
            <a:r>
              <a:rPr dirty="0" sz="2400" spc="140">
                <a:solidFill>
                  <a:srgbClr val="535353"/>
                </a:solidFill>
                <a:latin typeface="Arial Narrow"/>
                <a:cs typeface="Arial Narrow"/>
              </a:rPr>
              <a:t>Gestor	</a:t>
            </a:r>
            <a:r>
              <a:rPr dirty="0" sz="2400" spc="160">
                <a:solidFill>
                  <a:srgbClr val="535353"/>
                </a:solidFill>
                <a:latin typeface="Arial Narrow"/>
                <a:cs typeface="Arial Narrow"/>
              </a:rPr>
              <a:t>regista </a:t>
            </a:r>
            <a:r>
              <a:rPr dirty="0" sz="2400" spc="105">
                <a:solidFill>
                  <a:srgbClr val="535353"/>
                </a:solidFill>
                <a:latin typeface="Arial Narrow"/>
                <a:cs typeface="Arial Narrow"/>
              </a:rPr>
              <a:t>os</a:t>
            </a:r>
            <a:r>
              <a:rPr dirty="0" sz="2400" spc="-18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400" spc="180">
                <a:solidFill>
                  <a:srgbClr val="535353"/>
                </a:solidFill>
                <a:latin typeface="Arial Narrow"/>
                <a:cs typeface="Arial Narrow"/>
              </a:rPr>
              <a:t>utilizadores</a:t>
            </a:r>
            <a:endParaRPr sz="2400">
              <a:latin typeface="Arial Narrow"/>
              <a:cs typeface="Arial Narrow"/>
            </a:endParaRPr>
          </a:p>
          <a:p>
            <a:pPr marL="429259">
              <a:lnSpc>
                <a:spcPct val="100000"/>
              </a:lnSpc>
              <a:spcBef>
                <a:spcPts val="100"/>
              </a:spcBef>
            </a:pPr>
            <a:r>
              <a:rPr dirty="0" sz="2350" spc="170">
                <a:solidFill>
                  <a:srgbClr val="535353"/>
                </a:solidFill>
                <a:latin typeface="Arial Narrow"/>
                <a:cs typeface="Arial Narrow"/>
              </a:rPr>
              <a:t>O</a:t>
            </a:r>
            <a:r>
              <a:rPr dirty="0" sz="2350" spc="-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195">
                <a:solidFill>
                  <a:srgbClr val="535353"/>
                </a:solidFill>
                <a:latin typeface="Arial Narrow"/>
                <a:cs typeface="Arial Narrow"/>
              </a:rPr>
              <a:t>Utilizador</a:t>
            </a:r>
            <a:r>
              <a:rPr dirty="0" sz="1900" spc="195">
                <a:solidFill>
                  <a:srgbClr val="535353"/>
                </a:solidFill>
                <a:latin typeface="Arial"/>
                <a:cs typeface="Arial"/>
              </a:rPr>
              <a:t>/</a:t>
            </a:r>
            <a:r>
              <a:rPr dirty="0" sz="2350" spc="195">
                <a:solidFill>
                  <a:srgbClr val="535353"/>
                </a:solidFill>
                <a:latin typeface="Arial Narrow"/>
                <a:cs typeface="Arial Narrow"/>
              </a:rPr>
              <a:t>outros</a:t>
            </a:r>
            <a:r>
              <a:rPr dirty="0" sz="2350" spc="-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110">
                <a:solidFill>
                  <a:srgbClr val="535353"/>
                </a:solidFill>
                <a:latin typeface="Arial Narrow"/>
                <a:cs typeface="Arial Narrow"/>
              </a:rPr>
              <a:t>só</a:t>
            </a:r>
            <a:r>
              <a:rPr dirty="0" sz="2350" spc="-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220">
                <a:solidFill>
                  <a:srgbClr val="535353"/>
                </a:solidFill>
                <a:latin typeface="Arial Narrow"/>
                <a:cs typeface="Arial Narrow"/>
              </a:rPr>
              <a:t>poderá</a:t>
            </a:r>
            <a:r>
              <a:rPr dirty="0" sz="2350" spc="-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195">
                <a:solidFill>
                  <a:srgbClr val="535353"/>
                </a:solidFill>
                <a:latin typeface="Arial Narrow"/>
                <a:cs typeface="Arial Narrow"/>
              </a:rPr>
              <a:t>adicionar</a:t>
            </a:r>
            <a:r>
              <a:rPr dirty="0" sz="1900" spc="195">
                <a:solidFill>
                  <a:srgbClr val="535353"/>
                </a:solidFill>
                <a:latin typeface="Arial"/>
                <a:cs typeface="Arial"/>
              </a:rPr>
              <a:t>/</a:t>
            </a:r>
            <a:r>
              <a:rPr dirty="0" sz="2350" spc="195">
                <a:solidFill>
                  <a:srgbClr val="535353"/>
                </a:solidFill>
                <a:latin typeface="Arial Narrow"/>
                <a:cs typeface="Arial Narrow"/>
              </a:rPr>
              <a:t>editar</a:t>
            </a:r>
            <a:r>
              <a:rPr dirty="0" sz="1900" spc="195">
                <a:solidFill>
                  <a:srgbClr val="535353"/>
                </a:solidFill>
                <a:latin typeface="Arial"/>
                <a:cs typeface="Arial"/>
              </a:rPr>
              <a:t>/</a:t>
            </a:r>
            <a:r>
              <a:rPr dirty="0" sz="2350" spc="195">
                <a:solidFill>
                  <a:srgbClr val="535353"/>
                </a:solidFill>
                <a:latin typeface="Arial Narrow"/>
                <a:cs typeface="Arial Narrow"/>
              </a:rPr>
              <a:t>apagar</a:t>
            </a:r>
            <a:r>
              <a:rPr dirty="0" sz="2350" spc="-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110">
                <a:solidFill>
                  <a:srgbClr val="535353"/>
                </a:solidFill>
                <a:latin typeface="Arial Narrow"/>
                <a:cs typeface="Arial Narrow"/>
              </a:rPr>
              <a:t>os</a:t>
            </a:r>
            <a:r>
              <a:rPr dirty="0" sz="2350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220">
                <a:solidFill>
                  <a:srgbClr val="535353"/>
                </a:solidFill>
                <a:latin typeface="Arial Narrow"/>
                <a:cs typeface="Arial Narrow"/>
              </a:rPr>
              <a:t>conteúdos</a:t>
            </a:r>
            <a:r>
              <a:rPr dirty="0" sz="2350" spc="-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135">
                <a:solidFill>
                  <a:srgbClr val="535353"/>
                </a:solidFill>
                <a:latin typeface="Arial Narrow"/>
                <a:cs typeface="Arial Narrow"/>
              </a:rPr>
              <a:t>a</a:t>
            </a:r>
            <a:r>
              <a:rPr dirty="0" sz="2350" spc="-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250">
                <a:solidFill>
                  <a:srgbClr val="535353"/>
                </a:solidFill>
                <a:latin typeface="Arial Narrow"/>
                <a:cs typeface="Arial Narrow"/>
              </a:rPr>
              <a:t>que</a:t>
            </a:r>
            <a:r>
              <a:rPr dirty="0" sz="2350" spc="-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215">
                <a:solidFill>
                  <a:srgbClr val="535353"/>
                </a:solidFill>
                <a:latin typeface="Arial Narrow"/>
                <a:cs typeface="Arial Narrow"/>
              </a:rPr>
              <a:t>o</a:t>
            </a:r>
            <a:r>
              <a:rPr dirty="0" sz="2350" spc="-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145">
                <a:solidFill>
                  <a:srgbClr val="535353"/>
                </a:solidFill>
                <a:latin typeface="Arial Narrow"/>
                <a:cs typeface="Arial Narrow"/>
              </a:rPr>
              <a:t>Gestor</a:t>
            </a:r>
            <a:r>
              <a:rPr dirty="0" sz="2350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235">
                <a:solidFill>
                  <a:srgbClr val="535353"/>
                </a:solidFill>
                <a:latin typeface="Arial Narrow"/>
                <a:cs typeface="Arial Narrow"/>
              </a:rPr>
              <a:t>dá</a:t>
            </a:r>
            <a:r>
              <a:rPr dirty="0" sz="2350" spc="-5">
                <a:solidFill>
                  <a:srgbClr val="535353"/>
                </a:solidFill>
                <a:latin typeface="Arial Narrow"/>
                <a:cs typeface="Arial Narrow"/>
              </a:rPr>
              <a:t> </a:t>
            </a:r>
            <a:r>
              <a:rPr dirty="0" sz="2350" spc="100">
                <a:solidFill>
                  <a:srgbClr val="535353"/>
                </a:solidFill>
                <a:latin typeface="Arial Narrow"/>
                <a:cs typeface="Arial Narrow"/>
              </a:rPr>
              <a:t>Acesso</a:t>
            </a:r>
            <a:r>
              <a:rPr dirty="0" sz="1900" spc="100">
                <a:solidFill>
                  <a:srgbClr val="535353"/>
                </a:solidFill>
                <a:latin typeface="Arial"/>
                <a:cs typeface="Arial"/>
              </a:rPr>
              <a:t>:</a:t>
            </a:r>
            <a:r>
              <a:rPr dirty="0" sz="190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dirty="0" sz="2350" spc="175">
                <a:solidFill>
                  <a:srgbClr val="535353"/>
                </a:solidFill>
                <a:latin typeface="Arial Narrow"/>
                <a:cs typeface="Arial Narrow"/>
              </a:rPr>
              <a:t>Intervenções</a:t>
            </a:r>
            <a:endParaRPr sz="2350">
              <a:latin typeface="Arial Narrow"/>
              <a:cs typeface="Arial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33744" y="3425762"/>
            <a:ext cx="7553325" cy="3238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59130" y="3425762"/>
            <a:ext cx="7791450" cy="37052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03380" y="3425762"/>
            <a:ext cx="7829550" cy="3724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033535" y="177862"/>
            <a:ext cx="617410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155">
                <a:latin typeface="Calibri"/>
                <a:cs typeface="Calibri"/>
              </a:rPr>
              <a:t>Projeto </a:t>
            </a:r>
            <a:r>
              <a:rPr dirty="0" sz="1350" spc="220">
                <a:latin typeface="Calibri"/>
                <a:cs typeface="Calibri"/>
              </a:rPr>
              <a:t>ESIN </a:t>
            </a:r>
            <a:r>
              <a:rPr dirty="0" sz="1350" spc="-25">
                <a:latin typeface="Calibri"/>
                <a:cs typeface="Calibri"/>
              </a:rPr>
              <a:t>: </a:t>
            </a:r>
            <a:r>
              <a:rPr dirty="0" sz="1350" spc="215">
                <a:latin typeface="Calibri"/>
                <a:cs typeface="Calibri"/>
              </a:rPr>
              <a:t>SISTEMA </a:t>
            </a:r>
            <a:r>
              <a:rPr dirty="0" sz="1350" spc="225">
                <a:latin typeface="Calibri"/>
                <a:cs typeface="Calibri"/>
              </a:rPr>
              <a:t>DE </a:t>
            </a:r>
            <a:r>
              <a:rPr dirty="0" sz="1350" spc="240">
                <a:latin typeface="Calibri"/>
                <a:cs typeface="Calibri"/>
              </a:rPr>
              <a:t>GESTÃO </a:t>
            </a:r>
            <a:r>
              <a:rPr dirty="0" sz="1350" spc="225">
                <a:latin typeface="Calibri"/>
                <a:cs typeface="Calibri"/>
              </a:rPr>
              <a:t>DE </a:t>
            </a:r>
            <a:r>
              <a:rPr dirty="0" sz="1350" spc="235">
                <a:latin typeface="Calibri"/>
                <a:cs typeface="Calibri"/>
              </a:rPr>
              <a:t>EQUIPAMENTOS</a:t>
            </a:r>
            <a:r>
              <a:rPr dirty="0" sz="1350" spc="484">
                <a:latin typeface="Calibri"/>
                <a:cs typeface="Calibri"/>
              </a:rPr>
              <a:t> </a:t>
            </a:r>
            <a:r>
              <a:rPr dirty="0" sz="1350" spc="240">
                <a:latin typeface="Calibri"/>
                <a:cs typeface="Calibri"/>
              </a:rPr>
              <a:t>MÉDICOS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213739" y="177862"/>
            <a:ext cx="12509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95">
                <a:latin typeface="Calibri"/>
                <a:cs typeface="Calibri"/>
              </a:rPr>
              <a:t>9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Helena Miranda</dc:creator>
  <cp:keywords>DADK1z06JK0,BACa9k0NlRI</cp:keywords>
  <dc:title>First Quarter Review</dc:title>
  <dcterms:created xsi:type="dcterms:W3CDTF">2019-11-15T11:56:33Z</dcterms:created>
  <dcterms:modified xsi:type="dcterms:W3CDTF">2019-11-15T11:56:33Z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2018-12-27T00:00:00Z</vt:filetime>
  </property>
  <property fmtid="{D5CDD505-2E9C-101B-9397-08002B2CF9AE}" pid="3" name="Creator">
    <vt:lpwstr>Canva</vt:lpwstr>
  </property>
  <property fmtid="{D5CDD505-2E9C-101B-9397-08002B2CF9AE}" pid="4" name="LastSaved">
    <vt:filetime>2019-11-15T00:00:00Z</vt:filetime>
  </property>
</Properties>
</file>