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EC3A-4E08-463A-8C5D-628BE101D6E0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AA1A-C084-4930-BD59-01552A1F2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2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9F16-0904-47A8-B3A4-E1464893F64B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8A5A4-E3CA-4E70-BB20-006F2190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0B53-8275-4684-A532-BCDC77A695DE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4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CCB1-B7CC-4607-A47E-FBA74F730D4D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BA29-BBA5-4BFD-9669-B08587D39725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FA29-F9C2-4B3F-A6AA-A4086750155E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0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16A9-EBD9-458C-A191-3ECFF2C5FC51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7E41-294A-4E71-A558-A3AF562057E4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795E-8BAE-4CCA-B06F-B10F2DAABF48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5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BC4-53D0-4230-9A1F-94A18E8BB2AD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0289-EFB4-457A-8564-9302EBF860C0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2F4D-F05E-4412-BD6E-EBAB2030B3E4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2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123-F364-4BD4-ABC4-FA017C6599E2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2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3B53-0DE5-4B8E-AC0A-EC2A5B0DD854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6344-622F-4395-A0DB-B91EC50F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wliu@bit.edu.cn&#12289;68911432(O)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zwliu@bit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6938" y="648393"/>
            <a:ext cx="10861964" cy="5724698"/>
          </a:xfrm>
        </p:spPr>
        <p:txBody>
          <a:bodyPr>
            <a:normAutofit/>
          </a:bodyPr>
          <a:lstStyle/>
          <a:p>
            <a:endParaRPr lang="en-US" altLang="zh-CN" sz="3200" dirty="0">
              <a:solidFill>
                <a:srgbClr val="0070C0"/>
              </a:solidFill>
            </a:endParaRPr>
          </a:p>
          <a:p>
            <a:pPr algn="l"/>
            <a:endParaRPr lang="zh-CN" altLang="en-US" sz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信号检测与估计 </a:t>
            </a:r>
          </a:p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Signal Detection and Estimation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刘志文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hlinkClick r:id="rId2"/>
              </a:rPr>
              <a:t>zwliu@bit.edu.cn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微信群：</a:t>
            </a:r>
            <a:r>
              <a:rPr lang="en-US" altLang="zh-CN" sz="2800" b="1" dirty="0">
                <a:solidFill>
                  <a:srgbClr val="0070C0"/>
                </a:solidFill>
              </a:rPr>
              <a:t>SDE2019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E786CC-66C2-485E-A4CF-0568CCCA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4408"/>
            <a:ext cx="10515600" cy="795628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  参数估计理论</a:t>
            </a:r>
            <a:b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Parameter Estimation Theory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86444"/>
            <a:ext cx="10672483" cy="566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 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6063" y="1000036"/>
            <a:ext cx="10714619" cy="5579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问题提出</a:t>
            </a:r>
            <a:r>
              <a:rPr lang="en-US" altLang="zh-CN" sz="20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贝叶斯估计</a:t>
            </a:r>
            <a:r>
              <a:rPr lang="en-US" altLang="zh-CN" sz="20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三种典型代价函数；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最小均方误差估计；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条件均值估计</a:t>
            </a:r>
            <a:r>
              <a:rPr lang="en-US" altLang="zh-CN" sz="2000" b="1" dirty="0">
                <a:solidFill>
                  <a:schemeClr val="accent5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最大后验概率估计</a:t>
            </a:r>
            <a:r>
              <a:rPr lang="en-US" altLang="zh-CN" sz="20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极小极大估计</a:t>
            </a:r>
            <a:r>
              <a:rPr lang="en-US" altLang="zh-CN" sz="20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最大似然估计；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估计量的评价</a:t>
            </a:r>
            <a:r>
              <a:rPr lang="en-US" altLang="zh-CN" sz="20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克拉美</a:t>
            </a:r>
            <a:r>
              <a:rPr lang="en-US" altLang="zh-CN" sz="2000" b="1" dirty="0">
                <a:solidFill>
                  <a:schemeClr val="accent5"/>
                </a:solidFill>
              </a:rPr>
              <a:t>-</a:t>
            </a:r>
            <a:r>
              <a:rPr lang="zh-CN" altLang="en-US" sz="2000" b="1" dirty="0">
                <a:solidFill>
                  <a:schemeClr val="accent5"/>
                </a:solidFill>
              </a:rPr>
              <a:t>罗下限；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线性最小均方误差估计</a:t>
            </a:r>
            <a:r>
              <a:rPr lang="en-US" altLang="zh-CN" sz="20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/>
                </a:solidFill>
              </a:rPr>
              <a:t>最小二乘估计。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7D111-0394-4D1E-AF3C-BE64107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3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4408"/>
            <a:ext cx="10515600" cy="76378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噪声中信号的检测与估计</a:t>
            </a:r>
            <a:b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Detection and Estimation of Signals in Noise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87" y="1172584"/>
            <a:ext cx="11118842" cy="5477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rgbClr val="FF0000"/>
                </a:solidFill>
                <a:ea typeface="楷体_GB2312"/>
                <a:cs typeface="Times New Roman"/>
              </a:rPr>
              <a:t>问题提出</a:t>
            </a:r>
            <a:r>
              <a:rPr lang="en-US" altLang="zh-CN" sz="2000" b="1" kern="100" dirty="0">
                <a:solidFill>
                  <a:srgbClr val="FF0000"/>
                </a:solidFill>
                <a:ea typeface="楷体_GB2312"/>
                <a:cs typeface="Times New Roman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rgbClr val="FF0000"/>
                </a:solidFill>
                <a:ea typeface="楷体_GB2312"/>
                <a:cs typeface="Times New Roman"/>
              </a:rPr>
              <a:t>白高斯噪声中已知信号的检测：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连续信号的似然函数，最佳接收机设计；接收机统计特性分析；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rgbClr val="FF0000"/>
                </a:solidFill>
                <a:ea typeface="楷体_GB2312"/>
                <a:cs typeface="Times New Roman"/>
              </a:rPr>
              <a:t>白高斯噪声中未知参量信号的检测：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广义似然比检测；接收机设计；接收机统计特性分析；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rgbClr val="FF0000"/>
                </a:solidFill>
                <a:ea typeface="楷体_GB2312"/>
                <a:cs typeface="Times New Roman"/>
              </a:rPr>
              <a:t>色高斯噪声中已知信号的检测：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最佳接收机设计、接收机统计特性分析；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信号检测举例</a:t>
            </a:r>
            <a:r>
              <a:rPr lang="zh-CN" altLang="en-US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rgbClr val="FF0000"/>
                </a:solidFill>
                <a:ea typeface="楷体_GB2312"/>
                <a:cs typeface="Times New Roman"/>
              </a:rPr>
              <a:t>信号参量的估计</a:t>
            </a:r>
            <a:r>
              <a:rPr lang="zh-CN" altLang="en-US" sz="2000" b="1" kern="100" dirty="0">
                <a:solidFill>
                  <a:srgbClr val="FF0000"/>
                </a:solidFill>
                <a:ea typeface="楷体_GB2312"/>
                <a:cs typeface="Times New Roman"/>
              </a:rPr>
              <a:t>：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最大似然估计、克拉美</a:t>
            </a: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-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罗下限；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信号幅度估计</a:t>
            </a:r>
            <a:r>
              <a:rPr lang="zh-CN" altLang="en-US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信号时延估计。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8B26B-3ECE-492A-92B0-65AE13E0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3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6444"/>
            <a:ext cx="10515600" cy="5663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名称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 b="1" dirty="0"/>
              <a:t>    信号检测与估计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    </a:t>
            </a:r>
            <a:r>
              <a:rPr lang="zh-CN" altLang="en-US" sz="2000" dirty="0"/>
              <a:t>统计信号处理</a:t>
            </a:r>
            <a:r>
              <a:rPr lang="en-US" altLang="zh-CN" sz="2000" dirty="0"/>
              <a:t>(</a:t>
            </a:r>
            <a:r>
              <a:rPr lang="zh-CN" altLang="en-US" sz="2000" dirty="0"/>
              <a:t>基础</a:t>
            </a:r>
            <a:r>
              <a:rPr lang="en-US" altLang="zh-CN" sz="2000" dirty="0"/>
              <a:t>)</a:t>
            </a:r>
            <a:r>
              <a:rPr lang="zh-CN" altLang="en-US" sz="2000" dirty="0"/>
              <a:t>、随机信号处理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先修课程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高等数学、线性代数</a:t>
            </a:r>
            <a:r>
              <a:rPr lang="en-US" altLang="zh-CN" sz="2000" dirty="0"/>
              <a:t>/</a:t>
            </a:r>
            <a:r>
              <a:rPr lang="zh-CN" altLang="en-US" sz="2000" dirty="0"/>
              <a:t>高等代数</a:t>
            </a:r>
            <a:r>
              <a:rPr lang="en-US" altLang="zh-CN" sz="2000" dirty="0"/>
              <a:t>/</a:t>
            </a:r>
            <a:r>
              <a:rPr lang="zh-CN" altLang="en-US" sz="2000" dirty="0"/>
              <a:t>矩阵分析、概率论与数理统计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信号与系统、数字信号处理、随机信号分析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课程内容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b="1" dirty="0"/>
              <a:t>信号检测理论：</a:t>
            </a:r>
            <a:r>
              <a:rPr lang="zh-CN" altLang="en-US" sz="2000" dirty="0"/>
              <a:t>匹配滤波器、最优检测理论、噪声中信号的检测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b="1" dirty="0"/>
              <a:t>信号估计理论：</a:t>
            </a:r>
            <a:r>
              <a:rPr lang="zh-CN" altLang="en-US" sz="2000" dirty="0"/>
              <a:t>参数估计理论、噪声中信号参量的估计、波形估计理论（简介）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70C0"/>
                </a:solidFill>
              </a:rPr>
              <a:t> 考核方式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  </a:t>
            </a:r>
            <a:r>
              <a:rPr lang="zh-CN" altLang="en-US" sz="2000" b="1" dirty="0"/>
              <a:t>平时作业：</a:t>
            </a:r>
            <a:r>
              <a:rPr lang="en-US" altLang="zh-CN" sz="2000" b="1" dirty="0"/>
              <a:t>40</a:t>
            </a:r>
            <a:r>
              <a:rPr lang="zh-CN" altLang="en-US" sz="2000" b="1" dirty="0"/>
              <a:t>分</a:t>
            </a:r>
            <a:r>
              <a:rPr lang="zh-CN" altLang="en-US" sz="2000" dirty="0"/>
              <a:t>（每章一作业，即</a:t>
            </a:r>
            <a:r>
              <a:rPr lang="en-US" altLang="zh-CN" sz="2000" dirty="0"/>
              <a:t>4-5</a:t>
            </a:r>
            <a:r>
              <a:rPr lang="zh-CN" altLang="en-US" sz="2000" dirty="0"/>
              <a:t>次作业，至少提交作业</a:t>
            </a:r>
            <a:r>
              <a:rPr lang="en-US" altLang="zh-CN" sz="2000" dirty="0"/>
              <a:t>4</a:t>
            </a:r>
            <a:r>
              <a:rPr lang="zh-CN" altLang="en-US" sz="2000" dirty="0"/>
              <a:t>次，每次满分</a:t>
            </a:r>
            <a:r>
              <a:rPr lang="en-US" altLang="zh-CN" sz="2000" dirty="0"/>
              <a:t>10</a:t>
            </a:r>
            <a:r>
              <a:rPr lang="zh-CN" altLang="en-US" sz="2000" dirty="0"/>
              <a:t>分。）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    期末考试：</a:t>
            </a:r>
            <a:r>
              <a:rPr lang="en-US" altLang="zh-CN" sz="2000" b="1" dirty="0"/>
              <a:t>60</a:t>
            </a:r>
            <a:r>
              <a:rPr lang="zh-CN" altLang="en-US" sz="2000" b="1" dirty="0"/>
              <a:t>分</a:t>
            </a:r>
            <a:r>
              <a:rPr lang="zh-CN" altLang="en-US" sz="2000" dirty="0"/>
              <a:t>（</a:t>
            </a:r>
            <a:r>
              <a:rPr lang="zh-CN" altLang="en-US" sz="2000" b="1" dirty="0"/>
              <a:t>仅仅</a:t>
            </a:r>
            <a:r>
              <a:rPr lang="zh-CN" altLang="en-US" sz="2000" dirty="0"/>
              <a:t>允许携带</a:t>
            </a:r>
            <a:r>
              <a:rPr lang="zh-CN" altLang="en-US" sz="2000" b="1" dirty="0"/>
              <a:t>自己整理的</a:t>
            </a:r>
            <a:r>
              <a:rPr lang="zh-CN" altLang="en-US" sz="2000" dirty="0"/>
              <a:t>一张</a:t>
            </a:r>
            <a:r>
              <a:rPr lang="en-US" altLang="zh-CN" sz="2000" b="1" dirty="0"/>
              <a:t>A3</a:t>
            </a:r>
            <a:r>
              <a:rPr lang="zh-CN" altLang="en-US" sz="2000" dirty="0"/>
              <a:t>纸大小的</a:t>
            </a:r>
            <a:r>
              <a:rPr lang="zh-CN" altLang="en-US" sz="2000" b="1" dirty="0"/>
              <a:t>课堂笔记</a:t>
            </a:r>
            <a:r>
              <a:rPr lang="zh-CN" altLang="en-US" sz="2000" dirty="0"/>
              <a:t>参加考试）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950"/>
            <a:ext cx="10515600" cy="6213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7759E-83A7-4620-A71D-1016D2D2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6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4408"/>
            <a:ext cx="10515600" cy="6213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课程简介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6444"/>
            <a:ext cx="10515600" cy="56637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参考书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1. </a:t>
            </a:r>
            <a:r>
              <a:rPr lang="zh-CN" altLang="en-US" sz="2000" dirty="0"/>
              <a:t>羊彦，景占荣，高田</a:t>
            </a:r>
            <a:r>
              <a:rPr lang="en-US" altLang="zh-CN" sz="2000" dirty="0"/>
              <a:t>. </a:t>
            </a:r>
            <a:r>
              <a:rPr lang="zh-CN" altLang="en-US" sz="2000" dirty="0"/>
              <a:t>信号检测与估计</a:t>
            </a:r>
            <a:r>
              <a:rPr lang="en-US" altLang="zh-CN" sz="2000" dirty="0"/>
              <a:t>. </a:t>
            </a:r>
            <a:r>
              <a:rPr lang="zh-CN" altLang="en-US" sz="2000" dirty="0"/>
              <a:t>西北工业大学出版社，</a:t>
            </a:r>
            <a:r>
              <a:rPr lang="en-US" altLang="zh-CN" sz="2000" dirty="0"/>
              <a:t>2014</a:t>
            </a:r>
          </a:p>
          <a:p>
            <a:pPr marL="0" indent="0">
              <a:buNone/>
            </a:pPr>
            <a:r>
              <a:rPr lang="en-US" altLang="zh-CN" sz="2000" dirty="0"/>
              <a:t>     2. </a:t>
            </a:r>
            <a:r>
              <a:rPr lang="zh-CN" altLang="en-US" sz="2000" dirty="0"/>
              <a:t>段凤增</a:t>
            </a:r>
            <a:r>
              <a:rPr lang="en-US" altLang="zh-CN" sz="2000" dirty="0"/>
              <a:t>. </a:t>
            </a:r>
            <a:r>
              <a:rPr lang="zh-CN" altLang="en-US" sz="2000" dirty="0"/>
              <a:t>信号检测与估计</a:t>
            </a:r>
            <a:r>
              <a:rPr lang="en-US" altLang="zh-CN" sz="2000" dirty="0"/>
              <a:t>. </a:t>
            </a:r>
            <a:r>
              <a:rPr lang="zh-CN" altLang="en-US" sz="2000" dirty="0"/>
              <a:t>哈尔滨工业大学出版社，</a:t>
            </a:r>
            <a:r>
              <a:rPr lang="en-US" altLang="zh-CN" sz="2000" dirty="0"/>
              <a:t>2002</a:t>
            </a:r>
          </a:p>
          <a:p>
            <a:pPr marL="0" indent="0">
              <a:buNone/>
            </a:pPr>
            <a:r>
              <a:rPr lang="en-US" altLang="zh-CN" sz="2000" dirty="0"/>
              <a:t>     3. </a:t>
            </a:r>
            <a:r>
              <a:rPr lang="zh-CN" altLang="en-US" sz="2000" dirty="0"/>
              <a:t>李道本</a:t>
            </a:r>
            <a:r>
              <a:rPr lang="en-US" altLang="zh-CN" sz="2000" dirty="0"/>
              <a:t>. </a:t>
            </a:r>
            <a:r>
              <a:rPr lang="zh-CN" altLang="en-US" sz="2000" dirty="0"/>
              <a:t>信号的统计检测与估计理论</a:t>
            </a:r>
            <a:r>
              <a:rPr lang="en-US" altLang="zh-CN" sz="2000" dirty="0"/>
              <a:t>. </a:t>
            </a:r>
            <a:r>
              <a:rPr lang="zh-CN" altLang="en-US" sz="2000" dirty="0"/>
              <a:t>科学出版社，</a:t>
            </a:r>
            <a:r>
              <a:rPr lang="en-US" altLang="zh-CN" sz="2000" dirty="0"/>
              <a:t>2004</a:t>
            </a:r>
          </a:p>
          <a:p>
            <a:pPr marL="0" indent="0">
              <a:buNone/>
            </a:pPr>
            <a:r>
              <a:rPr lang="en-US" altLang="zh-CN" sz="2000" dirty="0"/>
              <a:t>     4. </a:t>
            </a:r>
            <a:r>
              <a:rPr lang="zh-CN" altLang="en-US" sz="2000" dirty="0"/>
              <a:t>叶中付</a:t>
            </a:r>
            <a:r>
              <a:rPr lang="en-US" altLang="zh-CN" sz="2000" dirty="0"/>
              <a:t>. </a:t>
            </a:r>
            <a:r>
              <a:rPr lang="zh-CN" altLang="en-US" sz="2000" dirty="0"/>
              <a:t>统计信号处理</a:t>
            </a:r>
            <a:r>
              <a:rPr lang="en-US" altLang="zh-CN" sz="2000" dirty="0"/>
              <a:t>. </a:t>
            </a:r>
            <a:r>
              <a:rPr lang="zh-CN" altLang="en-US" sz="2000" dirty="0"/>
              <a:t>中国科学技术大学出版社，</a:t>
            </a:r>
            <a:r>
              <a:rPr lang="en-US" altLang="zh-CN" sz="2000" dirty="0"/>
              <a:t>2009</a:t>
            </a:r>
          </a:p>
          <a:p>
            <a:pPr marL="0" indent="0">
              <a:buNone/>
            </a:pPr>
            <a:r>
              <a:rPr lang="en-US" altLang="zh-CN" sz="2000" dirty="0"/>
              <a:t>     5. </a:t>
            </a:r>
            <a:r>
              <a:rPr lang="zh-CN" altLang="en-US" sz="2000" dirty="0"/>
              <a:t>史蒂文 </a:t>
            </a:r>
            <a:r>
              <a:rPr lang="en-US" altLang="zh-CN" sz="2000" dirty="0"/>
              <a:t>M </a:t>
            </a:r>
            <a:r>
              <a:rPr lang="zh-CN" altLang="en-US" sz="2000" dirty="0"/>
              <a:t>凯</a:t>
            </a:r>
            <a:r>
              <a:rPr lang="en-US" altLang="zh-CN" sz="2000" dirty="0"/>
              <a:t>. </a:t>
            </a:r>
            <a:r>
              <a:rPr lang="zh-CN" altLang="en-US" sz="2000" dirty="0"/>
              <a:t>统计信号处理基础</a:t>
            </a:r>
            <a:r>
              <a:rPr lang="en-US" altLang="zh-CN" sz="2000" dirty="0"/>
              <a:t>—</a:t>
            </a:r>
            <a:r>
              <a:rPr lang="zh-CN" altLang="en-US" sz="2000" dirty="0"/>
              <a:t>估计与检测理论</a:t>
            </a:r>
            <a:r>
              <a:rPr lang="en-US" altLang="zh-CN" sz="2000" dirty="0"/>
              <a:t>. </a:t>
            </a:r>
            <a:r>
              <a:rPr lang="zh-CN" altLang="en-US" sz="2000" dirty="0"/>
              <a:t>电子工业出版社，</a:t>
            </a:r>
            <a:r>
              <a:rPr lang="en-US" altLang="zh-CN" sz="2000" dirty="0"/>
              <a:t>2006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/>
              <a:t>6.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Steven M. Kay. Fundamentals of statistical signal processing, Volume III: Practical algorithm development. 2013.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注意事项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1. </a:t>
            </a:r>
            <a:r>
              <a:rPr lang="zh-CN" altLang="en-US" sz="2000" dirty="0"/>
              <a:t>作业电子版发送到邮箱</a:t>
            </a:r>
            <a:r>
              <a:rPr lang="en-US" altLang="zh-CN" sz="2000" dirty="0"/>
              <a:t>: </a:t>
            </a:r>
            <a:r>
              <a:rPr lang="en-US" altLang="zh-CN" sz="2000" dirty="0">
                <a:hlinkClick r:id="rId2"/>
              </a:rPr>
              <a:t>zwliu@bit.edu.cn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2. </a:t>
            </a:r>
            <a:r>
              <a:rPr lang="zh-CN" altLang="en-US" sz="2000" b="1" dirty="0">
                <a:solidFill>
                  <a:srgbClr val="FF0000"/>
                </a:solidFill>
              </a:rPr>
              <a:t>作业要求：</a:t>
            </a:r>
            <a:r>
              <a:rPr lang="zh-CN" altLang="en-US" sz="2000" dirty="0"/>
              <a:t>提交</a:t>
            </a:r>
            <a:r>
              <a:rPr lang="en-US" altLang="zh-CN" sz="2000" dirty="0"/>
              <a:t>WORD/PDF</a:t>
            </a:r>
            <a:r>
              <a:rPr lang="zh-CN" altLang="en-US" sz="2000" dirty="0"/>
              <a:t>格式电子版作业，每章教学内容结束后一周内提交。有抄袭现象的，则该次作业计零分。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         </a:t>
            </a:r>
            <a:r>
              <a:rPr lang="zh-CN" altLang="en-US" sz="2000" b="1" dirty="0">
                <a:solidFill>
                  <a:srgbClr val="FF0000"/>
                </a:solidFill>
              </a:rPr>
              <a:t>作业文件格式：</a:t>
            </a:r>
            <a:r>
              <a:rPr lang="zh-CN" altLang="en-US" sz="2000" b="1" dirty="0">
                <a:solidFill>
                  <a:srgbClr val="00B0F0"/>
                </a:solidFill>
              </a:rPr>
              <a:t>学号</a:t>
            </a:r>
            <a:r>
              <a:rPr lang="en-US" altLang="zh-CN" sz="2000" b="1" dirty="0">
                <a:solidFill>
                  <a:srgbClr val="00B0F0"/>
                </a:solidFill>
              </a:rPr>
              <a:t>-</a:t>
            </a:r>
            <a:r>
              <a:rPr lang="zh-CN" altLang="en-US" sz="2000" b="1" dirty="0">
                <a:solidFill>
                  <a:srgbClr val="00B0F0"/>
                </a:solidFill>
              </a:rPr>
              <a:t>姓名</a:t>
            </a:r>
            <a:r>
              <a:rPr lang="en-US" altLang="zh-CN" sz="2000" b="1" dirty="0">
                <a:solidFill>
                  <a:srgbClr val="00B0F0"/>
                </a:solidFill>
              </a:rPr>
              <a:t>-</a:t>
            </a:r>
            <a:r>
              <a:rPr lang="zh-CN" altLang="en-US" sz="2000" b="1" dirty="0">
                <a:solidFill>
                  <a:srgbClr val="00B0F0"/>
                </a:solidFill>
              </a:rPr>
              <a:t>第***章作业</a:t>
            </a:r>
            <a:r>
              <a:rPr lang="en-US" altLang="zh-CN" sz="2000" dirty="0"/>
              <a:t>.DOC/DOCX/PDF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3. </a:t>
            </a:r>
            <a:r>
              <a:rPr lang="zh-CN" altLang="en-US" sz="2000" dirty="0"/>
              <a:t>不要迟到早退，上课期间不得随便进出教室，除非得到许可。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BA4ED-30BC-4A11-81B4-03C35F1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6444"/>
            <a:ext cx="10515600" cy="566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一</a:t>
            </a:r>
            <a:r>
              <a:rPr lang="en-US" altLang="zh-CN" b="1" dirty="0">
                <a:solidFill>
                  <a:srgbClr val="0070C0"/>
                </a:solidFill>
              </a:rPr>
              <a:t>. </a:t>
            </a:r>
            <a:r>
              <a:rPr lang="zh-CN" altLang="en-US" b="1" dirty="0">
                <a:solidFill>
                  <a:srgbClr val="0070C0"/>
                </a:solidFill>
              </a:rPr>
              <a:t>一些基本概念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 什么是消息、信息、信号及其相互关系？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b="1" dirty="0">
                <a:solidFill>
                  <a:schemeClr val="accent5"/>
                </a:solidFill>
              </a:rPr>
              <a:t>消息：</a:t>
            </a:r>
            <a:r>
              <a:rPr lang="zh-CN" altLang="en-US" sz="2000" b="1" dirty="0"/>
              <a:t>符号、文字、数字、图形、图像、语言等的序列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                信息的载体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/>
                </a:solidFill>
              </a:rPr>
              <a:t>     信息：</a:t>
            </a:r>
            <a:r>
              <a:rPr lang="zh-CN" altLang="en-US" sz="2000" b="1" dirty="0"/>
              <a:t>消息中所包含的事先所不知道的内容，不确定性的度量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</a:t>
            </a:r>
            <a:r>
              <a:rPr lang="zh-CN" altLang="en-US" sz="2000" b="1" dirty="0">
                <a:solidFill>
                  <a:schemeClr val="accent5"/>
                </a:solidFill>
              </a:rPr>
              <a:t>信号：</a:t>
            </a:r>
            <a:r>
              <a:rPr lang="zh-CN" altLang="en-US" sz="2000" b="1" dirty="0"/>
              <a:t>信息的载体，消息的一种物理表现形式，随时间变化的物理量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b="1" dirty="0">
                <a:solidFill>
                  <a:schemeClr val="accent5"/>
                </a:solidFill>
              </a:rPr>
              <a:t>信号处理：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</a:t>
            </a:r>
            <a:r>
              <a:rPr lang="zh-CN" altLang="en-US" sz="2000" b="1" dirty="0">
                <a:solidFill>
                  <a:schemeClr val="accent5"/>
                </a:solidFill>
              </a:rPr>
              <a:t>统计信号处理：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</a:t>
            </a:r>
            <a:r>
              <a:rPr lang="zh-CN" altLang="en-US" sz="2000" b="1" dirty="0">
                <a:solidFill>
                  <a:schemeClr val="accent5"/>
                </a:solidFill>
              </a:rPr>
              <a:t>信号检测：</a:t>
            </a:r>
            <a:r>
              <a:rPr lang="zh-CN" altLang="en-US" sz="2000" b="1" dirty="0"/>
              <a:t>判断信号有无，或者是哪一种信号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</a:t>
            </a:r>
            <a:r>
              <a:rPr lang="zh-CN" altLang="en-US" sz="2000" b="1" dirty="0">
                <a:solidFill>
                  <a:schemeClr val="accent5"/>
                </a:solidFill>
              </a:rPr>
              <a:t>信号估计：</a:t>
            </a:r>
            <a:r>
              <a:rPr lang="zh-CN" altLang="en-US" sz="2000" b="1" dirty="0"/>
              <a:t>确定信号所携带信息的物理量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 信号检测与估计的科学属性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=</a:t>
            </a:r>
            <a:r>
              <a:rPr lang="zh-CN" altLang="en-US" sz="2000" b="1" dirty="0">
                <a:solidFill>
                  <a:srgbClr val="FF0000"/>
                </a:solidFill>
              </a:rPr>
              <a:t>＞</a:t>
            </a:r>
            <a:r>
              <a:rPr lang="zh-CN" altLang="en-US" sz="2000" b="1" dirty="0"/>
              <a:t>统计信号处理</a:t>
            </a:r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＞</a:t>
            </a:r>
            <a:r>
              <a:rPr lang="zh-CN" altLang="en-US" sz="2000" b="1" dirty="0"/>
              <a:t>信号处理</a:t>
            </a:r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＞</a:t>
            </a:r>
            <a:r>
              <a:rPr lang="zh-CN" altLang="en-US" sz="2000" b="1" dirty="0"/>
              <a:t>信息科学与工程</a:t>
            </a:r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＞</a:t>
            </a:r>
            <a:r>
              <a:rPr lang="zh-CN" altLang="en-US" sz="2000" b="1" dirty="0"/>
              <a:t>技术科学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工程科学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324"/>
            <a:ext cx="10515600" cy="6213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 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0F20F-08F3-483F-A7FF-D692A65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449" y="121286"/>
            <a:ext cx="10515600" cy="6213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 概述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19940"/>
            <a:ext cx="10893829" cy="56637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二</a:t>
            </a:r>
            <a:r>
              <a:rPr lang="en-US" altLang="zh-CN" b="1" dirty="0">
                <a:solidFill>
                  <a:srgbClr val="0070C0"/>
                </a:solidFill>
              </a:rPr>
              <a:t>. </a:t>
            </a:r>
            <a:r>
              <a:rPr lang="zh-CN" altLang="en-US" b="1" dirty="0">
                <a:solidFill>
                  <a:srgbClr val="0070C0"/>
                </a:solidFill>
              </a:rPr>
              <a:t>发展历史与现状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 发展历史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1930s,  </a:t>
            </a:r>
            <a:r>
              <a:rPr lang="zh-CN" altLang="en-US" sz="2000" b="1" dirty="0">
                <a:solidFill>
                  <a:srgbClr val="FF0000"/>
                </a:solidFill>
              </a:rPr>
              <a:t>二战时期</a:t>
            </a:r>
            <a:r>
              <a:rPr lang="en-US" altLang="zh-CN" sz="2000" b="1" dirty="0">
                <a:solidFill>
                  <a:srgbClr val="FF0000"/>
                </a:solidFill>
              </a:rPr>
              <a:t> : </a:t>
            </a:r>
            <a:r>
              <a:rPr lang="zh-CN" altLang="en-US" sz="2000" b="1" dirty="0">
                <a:solidFill>
                  <a:srgbClr val="FF0000"/>
                </a:solidFill>
              </a:rPr>
              <a:t>初创阶段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随机过程和数理统计（统计学）的理论被引入到信号处理中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 1940s-1950s: </a:t>
            </a:r>
            <a:r>
              <a:rPr lang="zh-CN" altLang="en-US" sz="2000" b="1" dirty="0">
                <a:solidFill>
                  <a:srgbClr val="FF0000"/>
                </a:solidFill>
              </a:rPr>
              <a:t>大发展时期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  1943/D.O. North, </a:t>
            </a:r>
            <a:r>
              <a:rPr lang="zh-CN" altLang="en-US" sz="2000" b="1" dirty="0"/>
              <a:t>匹配滤波器理论；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1942/1949/</a:t>
            </a:r>
            <a:r>
              <a:rPr lang="en-US" altLang="zh-CN" sz="2000" b="1" dirty="0" err="1"/>
              <a:t>N.Wiener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由维纳和柯尔莫哥罗夫将随机过程和数理统计的观点引入到通信、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         </a:t>
            </a:r>
            <a:r>
              <a:rPr lang="zh-CN" altLang="en-US" sz="2000" b="1" dirty="0"/>
              <a:t>雷达和控制中，建立了维纳滤波理论；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1944/</a:t>
            </a:r>
            <a:r>
              <a:rPr lang="en-US" altLang="zh-CN" sz="2000" b="1" dirty="0" err="1"/>
              <a:t>S.O.Rice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噪声统计特性分析；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1950/</a:t>
            </a:r>
            <a:r>
              <a:rPr lang="en-US" altLang="zh-CN" sz="2000" b="1" dirty="0" err="1"/>
              <a:t>P.M.Woodward</a:t>
            </a:r>
            <a:r>
              <a:rPr lang="zh-CN" altLang="en-US" sz="2000" b="1" dirty="0"/>
              <a:t>，提出了后验概率接收机的概念；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                         </a:t>
            </a:r>
            <a:r>
              <a:rPr lang="en-US" altLang="zh-CN" sz="2000" b="1" dirty="0"/>
              <a:t>Woodward, P. M. (1953). Probability and information theory with applications to</a:t>
            </a:r>
          </a:p>
          <a:p>
            <a:pPr marL="0" indent="0">
              <a:buNone/>
            </a:pPr>
            <a:r>
              <a:rPr lang="en-US" altLang="zh-CN" sz="2000" b="1" dirty="0"/>
              <a:t>                         radar. London: Pergamon Press. </a:t>
            </a:r>
            <a:r>
              <a:rPr lang="zh-CN" altLang="en-US" sz="2000" b="1" dirty="0"/>
              <a:t>这本书是统计学和工程的交叉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 1950s-1960s: </a:t>
            </a:r>
            <a:r>
              <a:rPr lang="zh-CN" altLang="en-US" sz="2000" b="1" dirty="0">
                <a:solidFill>
                  <a:srgbClr val="FF0000"/>
                </a:solidFill>
              </a:rPr>
              <a:t>理论趋向成熟时期</a:t>
            </a:r>
            <a:r>
              <a:rPr lang="zh-CN" altLang="en-US" sz="2000" b="1" dirty="0"/>
              <a:t>（经典信号检测与估计理论）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 </a:t>
            </a:r>
            <a:r>
              <a:rPr lang="en-US" altLang="zh-CN" sz="2000" b="1" dirty="0" err="1"/>
              <a:t>D.Middleton</a:t>
            </a:r>
            <a:r>
              <a:rPr lang="en-US" altLang="zh-CN" sz="2000" b="1" dirty="0"/>
              <a:t>-Bayes</a:t>
            </a:r>
            <a:r>
              <a:rPr lang="zh-CN" altLang="en-US" sz="2000" b="1" dirty="0"/>
              <a:t>风险理论；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 </a:t>
            </a:r>
            <a:r>
              <a:rPr lang="en-US" altLang="zh-CN" sz="2000" b="1" dirty="0" err="1"/>
              <a:t>R.E.Kalman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滤波理论；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 </a:t>
            </a:r>
            <a:r>
              <a:rPr lang="en-US" altLang="zh-CN" sz="2000" b="1" dirty="0" err="1"/>
              <a:t>P.J.Huber</a:t>
            </a:r>
            <a:r>
              <a:rPr lang="en-US" altLang="zh-CN" sz="2000" b="1" dirty="0"/>
              <a:t>-Robust</a:t>
            </a:r>
            <a:r>
              <a:rPr lang="zh-CN" altLang="en-US" sz="2000" b="1" dirty="0"/>
              <a:t>统计学；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 </a:t>
            </a:r>
            <a:r>
              <a:rPr lang="en-US" altLang="zh-CN" sz="2000" b="1" dirty="0" err="1"/>
              <a:t>J.P.Burg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最大熵谱估计；</a:t>
            </a:r>
            <a:r>
              <a:rPr lang="en-US" altLang="zh-CN" sz="2000" b="1" dirty="0"/>
              <a:t>Capon</a:t>
            </a:r>
            <a:r>
              <a:rPr lang="zh-CN" altLang="en-US" sz="2000" b="1" dirty="0"/>
              <a:t>谱估计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</a:t>
            </a:r>
            <a:r>
              <a:rPr lang="zh-CN" altLang="en-US" sz="2000" b="1" dirty="0">
                <a:solidFill>
                  <a:srgbClr val="0070C0"/>
                </a:solidFill>
              </a:rPr>
              <a:t>特征：</a:t>
            </a:r>
            <a:r>
              <a:rPr lang="zh-CN" altLang="en-US" sz="2000" b="1" dirty="0"/>
              <a:t>广义</a:t>
            </a:r>
            <a:r>
              <a:rPr lang="zh-CN" altLang="en-US" sz="2000" b="1" dirty="0">
                <a:solidFill>
                  <a:srgbClr val="FF0000"/>
                </a:solidFill>
              </a:rPr>
              <a:t>平稳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高斯</a:t>
            </a:r>
            <a:r>
              <a:rPr lang="zh-CN" altLang="en-US" sz="2000" b="1" dirty="0"/>
              <a:t>分布、</a:t>
            </a:r>
            <a:r>
              <a:rPr lang="zh-CN" altLang="en-US" sz="2000" b="1" dirty="0">
                <a:solidFill>
                  <a:srgbClr val="FF0000"/>
                </a:solidFill>
              </a:rPr>
              <a:t>线性</a:t>
            </a:r>
            <a:r>
              <a:rPr lang="zh-CN" altLang="en-US" sz="2000" b="1" dirty="0"/>
              <a:t>问题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E7AFA1-CF9E-42AD-B354-AD0A19B5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449" y="121286"/>
            <a:ext cx="10515600" cy="6213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 概述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86444"/>
            <a:ext cx="10893829" cy="566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二</a:t>
            </a:r>
            <a:r>
              <a:rPr lang="en-US" altLang="zh-CN" b="1" dirty="0">
                <a:solidFill>
                  <a:srgbClr val="0070C0"/>
                </a:solidFill>
              </a:rPr>
              <a:t>. </a:t>
            </a:r>
            <a:r>
              <a:rPr lang="zh-CN" altLang="en-US" b="1" dirty="0">
                <a:solidFill>
                  <a:srgbClr val="0070C0"/>
                </a:solidFill>
              </a:rPr>
              <a:t>发展历史与现状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b="1" dirty="0">
                <a:solidFill>
                  <a:srgbClr val="FF0000"/>
                </a:solidFill>
              </a:rPr>
              <a:t>  1970s-</a:t>
            </a:r>
            <a:r>
              <a:rPr lang="zh-CN" altLang="en-US" sz="1900" b="1" dirty="0"/>
              <a:t>现代信号检测与估计阶段（鲁棒检测、非参量检测等）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>
                <a:solidFill>
                  <a:srgbClr val="FF0000"/>
                </a:solidFill>
              </a:rPr>
              <a:t>                  </a:t>
            </a:r>
            <a:r>
              <a:rPr lang="zh-CN" altLang="en-US" sz="1900" b="1" dirty="0">
                <a:solidFill>
                  <a:srgbClr val="FF0000"/>
                </a:solidFill>
              </a:rPr>
              <a:t>特征：</a:t>
            </a:r>
            <a:r>
              <a:rPr lang="zh-CN" altLang="en-US" sz="1900" b="1" dirty="0">
                <a:solidFill>
                  <a:srgbClr val="00B0F0"/>
                </a:solidFill>
              </a:rPr>
              <a:t>非平稳</a:t>
            </a:r>
            <a:r>
              <a:rPr lang="zh-CN" altLang="en-US" sz="1900" b="1" dirty="0"/>
              <a:t>、</a:t>
            </a:r>
            <a:r>
              <a:rPr lang="zh-CN" altLang="en-US" sz="1900" b="1" dirty="0">
                <a:solidFill>
                  <a:srgbClr val="00B0F0"/>
                </a:solidFill>
              </a:rPr>
              <a:t>非高斯</a:t>
            </a:r>
            <a:r>
              <a:rPr lang="zh-CN" altLang="en-US" sz="1900" b="1" dirty="0"/>
              <a:t>、</a:t>
            </a:r>
            <a:r>
              <a:rPr lang="zh-CN" altLang="en-US" sz="1900" b="1" dirty="0">
                <a:solidFill>
                  <a:srgbClr val="00B0F0"/>
                </a:solidFill>
              </a:rPr>
              <a:t>非线性</a:t>
            </a:r>
            <a:r>
              <a:rPr lang="zh-CN" altLang="en-US" sz="1900" b="1" dirty="0"/>
              <a:t>问题</a:t>
            </a:r>
            <a:r>
              <a:rPr lang="en-US" altLang="zh-CN" sz="1900" b="1" dirty="0"/>
              <a:t>/</a:t>
            </a:r>
            <a:r>
              <a:rPr lang="zh-CN" altLang="en-US" sz="1900" b="1" dirty="0"/>
              <a:t>处理</a:t>
            </a:r>
            <a:endParaRPr lang="en-US" altLang="zh-CN" sz="1900" b="1" dirty="0"/>
          </a:p>
          <a:p>
            <a:pPr marL="0" indent="0">
              <a:buNone/>
            </a:pPr>
            <a:endParaRPr lang="en-US" altLang="zh-CN" sz="19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发展现状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/>
              <a:t>    针对</a:t>
            </a:r>
            <a:r>
              <a:rPr lang="zh-CN" altLang="en-US" sz="2000" b="1" dirty="0">
                <a:solidFill>
                  <a:srgbClr val="00B0F0"/>
                </a:solidFill>
              </a:rPr>
              <a:t>三非</a:t>
            </a:r>
            <a:r>
              <a:rPr lang="zh-CN" altLang="en-US" sz="2000" b="1" dirty="0"/>
              <a:t>（非平稳、非高斯、非线性）问题，先后发展出了相应的理论与方法。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>
                <a:solidFill>
                  <a:srgbClr val="C00000"/>
                </a:solidFill>
              </a:rPr>
              <a:t>非平稳：</a:t>
            </a:r>
            <a:r>
              <a:rPr lang="zh-CN" altLang="en-US" sz="2000" b="1" dirty="0"/>
              <a:t>各种</a:t>
            </a:r>
            <a:r>
              <a:rPr lang="zh-CN" altLang="en-US" sz="2000" b="1" dirty="0">
                <a:solidFill>
                  <a:srgbClr val="FF0000"/>
                </a:solidFill>
              </a:rPr>
              <a:t>时频分析</a:t>
            </a:r>
            <a:r>
              <a:rPr lang="zh-CN" altLang="en-US" sz="2000" b="1" dirty="0"/>
              <a:t>理论与方法（小波分析、分数阶傅氏变换）、循环平稳理论与方法；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>
                <a:solidFill>
                  <a:srgbClr val="C00000"/>
                </a:solidFill>
              </a:rPr>
              <a:t>非高斯：</a:t>
            </a:r>
            <a:r>
              <a:rPr lang="zh-CN" altLang="en-US" sz="2000" b="1" dirty="0"/>
              <a:t>高阶统计分析理论与方法（</a:t>
            </a:r>
            <a:r>
              <a:rPr lang="zh-CN" altLang="en-US" sz="2000" b="1" dirty="0">
                <a:solidFill>
                  <a:srgbClr val="FF0000"/>
                </a:solidFill>
              </a:rPr>
              <a:t>高阶累积量</a:t>
            </a:r>
            <a:r>
              <a:rPr lang="zh-CN" altLang="en-US" sz="2000" b="1" dirty="0"/>
              <a:t>、高阶谱）；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>
                <a:solidFill>
                  <a:srgbClr val="C00000"/>
                </a:solidFill>
              </a:rPr>
              <a:t>非线性：</a:t>
            </a:r>
            <a:r>
              <a:rPr lang="zh-CN" altLang="en-US" sz="2000" b="1" dirty="0"/>
              <a:t>各种滤波理论与方法（ 扩展卡尔曼滤波</a:t>
            </a:r>
            <a:r>
              <a:rPr lang="en-US" altLang="zh-CN" sz="2000" b="1" dirty="0"/>
              <a:t>EKF</a:t>
            </a:r>
            <a:r>
              <a:rPr lang="zh-CN" altLang="en-US" sz="2000" b="1" dirty="0"/>
              <a:t>、无迹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不敏卡尔曼滤波</a:t>
            </a:r>
            <a:r>
              <a:rPr lang="en-US" altLang="zh-CN" sz="2000" b="1" dirty="0"/>
              <a:t>UKF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粒子滤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波</a:t>
            </a:r>
            <a:r>
              <a:rPr lang="en-US" altLang="zh-CN" sz="2000" b="1" dirty="0"/>
              <a:t>PF</a:t>
            </a:r>
            <a:r>
              <a:rPr lang="zh-CN" altLang="en-US" sz="2000" b="1" dirty="0"/>
              <a:t>等）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       </a:t>
            </a:r>
            <a:r>
              <a:rPr lang="zh-CN" altLang="en-US" sz="2000" b="1" dirty="0"/>
              <a:t>谱估计方法（最大熵方法、参数模型方法）</a:t>
            </a:r>
          </a:p>
          <a:p>
            <a:pPr marL="0" indent="0">
              <a:buNone/>
            </a:pP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4018F-CF6F-4088-ADFB-4D964036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4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324"/>
            <a:ext cx="10515600" cy="6213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 概述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86444"/>
            <a:ext cx="10893829" cy="5663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三</a:t>
            </a:r>
            <a:r>
              <a:rPr lang="en-US" altLang="zh-CN" b="1" dirty="0">
                <a:solidFill>
                  <a:srgbClr val="0070C0"/>
                </a:solidFill>
              </a:rPr>
              <a:t>. </a:t>
            </a:r>
            <a:r>
              <a:rPr lang="zh-CN" altLang="en-US" b="1" dirty="0">
                <a:solidFill>
                  <a:srgbClr val="0070C0"/>
                </a:solidFill>
              </a:rPr>
              <a:t>研究对象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 研究的问题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如何从含噪观测中提取有用信息？（判定</a:t>
            </a:r>
            <a:r>
              <a:rPr lang="en-US" altLang="zh-CN" sz="2000" dirty="0"/>
              <a:t>+</a:t>
            </a:r>
            <a:r>
              <a:rPr lang="zh-CN" altLang="en-US" sz="2000" dirty="0"/>
              <a:t>确定）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处理的对象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/>
              <a:t>    </a:t>
            </a:r>
            <a:r>
              <a:rPr lang="zh-CN" altLang="en-US" sz="2000" b="1" dirty="0">
                <a:solidFill>
                  <a:srgbClr val="0070C0"/>
                </a:solidFill>
              </a:rPr>
              <a:t>含噪观测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Noisy </a:t>
            </a:r>
            <a:r>
              <a:rPr lang="en-US" altLang="zh-CN" sz="2000" b="1" dirty="0" err="1"/>
              <a:t>Oberservations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Mesurements</a:t>
            </a:r>
            <a:r>
              <a:rPr lang="en-US" altLang="zh-CN" sz="2000" b="1" dirty="0"/>
              <a:t>)</a:t>
            </a:r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各类传感器的输出：</a:t>
            </a:r>
            <a:r>
              <a:rPr lang="zh-CN" altLang="en-US" sz="2000" dirty="0"/>
              <a:t>雷达、通信、声纳、可穿戴设备、人工智能等系统接收的信号；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各种社会调查数据：</a:t>
            </a:r>
            <a:r>
              <a:rPr lang="zh-CN" altLang="en-US" sz="2000" dirty="0"/>
              <a:t>各种民调、普查、统计数据；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生物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生命科学数据：</a:t>
            </a:r>
            <a:r>
              <a:rPr lang="en-US" altLang="zh-CN" sz="2000" dirty="0"/>
              <a:t>DNA</a:t>
            </a:r>
            <a:r>
              <a:rPr lang="zh-CN" altLang="en-US" sz="2000" dirty="0"/>
              <a:t>、蛋白质结构、医学大数据等。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四</a:t>
            </a:r>
            <a:r>
              <a:rPr lang="en-US" altLang="zh-CN" b="1" dirty="0">
                <a:solidFill>
                  <a:srgbClr val="0070C0"/>
                </a:solidFill>
              </a:rPr>
              <a:t>. </a:t>
            </a:r>
            <a:r>
              <a:rPr lang="zh-CN" altLang="en-US" b="1" dirty="0">
                <a:solidFill>
                  <a:srgbClr val="0070C0"/>
                </a:solidFill>
              </a:rPr>
              <a:t>应用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</a:rPr>
              <a:t>信息感知与利用：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雷达、通信、射电天文学、载人航天、嫦娥工程、火星探测、</a:t>
            </a:r>
            <a:r>
              <a:rPr lang="en-US" altLang="zh-CN" sz="2000" dirty="0"/>
              <a:t>……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声纳、地震勘探、</a:t>
            </a:r>
            <a:r>
              <a:rPr lang="en-US" altLang="zh-CN" sz="2000" dirty="0"/>
              <a:t>……</a:t>
            </a:r>
          </a:p>
          <a:p>
            <a:pPr marL="0" indent="0">
              <a:buNone/>
            </a:pPr>
            <a:r>
              <a:rPr lang="zh-CN" altLang="en-US" sz="2000" dirty="0"/>
              <a:t>    生物医学工程、生物信息学、自动控制（自动驾驶）、人工智能、社会发展预测、</a:t>
            </a:r>
            <a:r>
              <a:rPr lang="en-US" altLang="zh-CN" sz="2000" dirty="0"/>
              <a:t>……       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668DB-5CB7-4F97-869D-93E87BD1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4407"/>
            <a:ext cx="10515600" cy="796053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 匹配滤波器理论</a:t>
            </a:r>
            <a:b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Matched Filter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15614"/>
            <a:ext cx="10893829" cy="5434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一</a:t>
            </a:r>
            <a:r>
              <a:rPr lang="en-US" altLang="zh-CN" b="1" dirty="0">
                <a:solidFill>
                  <a:srgbClr val="0070C0"/>
                </a:solidFill>
              </a:rPr>
              <a:t>. </a:t>
            </a:r>
            <a:r>
              <a:rPr lang="zh-CN" altLang="en-US" b="1" dirty="0">
                <a:solidFill>
                  <a:srgbClr val="0070C0"/>
                </a:solidFill>
              </a:rPr>
              <a:t>引言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 问题提出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1930s</a:t>
            </a:r>
            <a:r>
              <a:rPr lang="zh-CN" altLang="en-US" sz="2000" dirty="0"/>
              <a:t>，雷达探测</a:t>
            </a:r>
            <a:r>
              <a:rPr lang="en-US" altLang="zh-CN" sz="2000" dirty="0"/>
              <a:t>/</a:t>
            </a:r>
            <a:r>
              <a:rPr lang="zh-CN" altLang="en-US" sz="2000" dirty="0"/>
              <a:t>目标发现问题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如何解决？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问题本质</a:t>
            </a:r>
            <a:r>
              <a:rPr lang="en-US" altLang="zh-CN" sz="2000" b="1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准则确定？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白噪声、色噪声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二、白噪声背景下的匹配滤波器</a:t>
            </a:r>
            <a:r>
              <a:rPr lang="en-US" altLang="zh-CN" b="1" dirty="0">
                <a:solidFill>
                  <a:srgbClr val="0070C0"/>
                </a:solidFill>
              </a:rPr>
              <a:t>(MF)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三、色噪声背景下的匹配滤波器</a:t>
            </a:r>
            <a:r>
              <a:rPr lang="en-US" altLang="zh-CN" b="1" dirty="0">
                <a:solidFill>
                  <a:srgbClr val="0070C0"/>
                </a:solidFill>
              </a:rPr>
              <a:t>---</a:t>
            </a:r>
            <a:r>
              <a:rPr lang="zh-CN" altLang="en-US" b="1" dirty="0">
                <a:solidFill>
                  <a:srgbClr val="0070C0"/>
                </a:solidFill>
              </a:rPr>
              <a:t>广义匹配滤波器</a:t>
            </a:r>
            <a:r>
              <a:rPr lang="en-US" altLang="zh-CN" b="1" dirty="0">
                <a:solidFill>
                  <a:srgbClr val="0070C0"/>
                </a:solidFill>
              </a:rPr>
              <a:t>(GMF)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四、</a:t>
            </a:r>
            <a:r>
              <a:rPr lang="zh-CN" altLang="zh-CN" b="1" dirty="0">
                <a:solidFill>
                  <a:srgbClr val="0070C0"/>
                </a:solidFill>
              </a:rPr>
              <a:t>白化滤波与广义匹配滤波器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0AC18-80DF-45C7-873C-9E169E69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4407"/>
            <a:ext cx="10515600" cy="828327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信号检测理论</a:t>
            </a:r>
            <a:b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Signal Detection Theory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7128"/>
            <a:ext cx="10618695" cy="5271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问题提出；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二元假设检验；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纽曼</a:t>
            </a: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-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皮尔逊检测准则及其判决规则；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最大后验概率检测准则及其判决规则</a:t>
            </a:r>
            <a:r>
              <a:rPr lang="zh-CN" altLang="en-US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最小错误概率检测准则及其判决规则；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贝叶斯检测准则及其判决规则；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极小极大检测准则及其判决规则；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似然比接收机的工作特性；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复合假设检验简介</a:t>
            </a:r>
            <a:r>
              <a:rPr lang="zh-CN" altLang="en-US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一致最优势检验</a:t>
            </a:r>
            <a:r>
              <a:rPr lang="zh-CN" altLang="en-US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广义似然比检验；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en-US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局部最佳检测；</a:t>
            </a:r>
            <a:endParaRPr lang="en-US" altLang="zh-CN" sz="2000" b="1" kern="100" dirty="0">
              <a:solidFill>
                <a:schemeClr val="accent5"/>
              </a:solidFill>
              <a:ea typeface="楷体_GB2312"/>
              <a:cs typeface="Times New Roman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 </a:t>
            </a:r>
            <a:r>
              <a:rPr lang="zh-CN" altLang="zh-CN" sz="2000" b="1" kern="100" dirty="0">
                <a:solidFill>
                  <a:schemeClr val="accent5"/>
                </a:solidFill>
                <a:ea typeface="楷体_GB2312"/>
                <a:cs typeface="Times New Roman"/>
              </a:rPr>
              <a:t>信号检测举例。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76AF3-5CF2-445C-9541-4B545F71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344-622F-4395-A0DB-B91EC50FC5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1335</Words>
  <Application>Microsoft Office PowerPoint</Application>
  <PresentationFormat>宽屏</PresentationFormat>
  <Paragraphs>162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Calibri</vt:lpstr>
      <vt:lpstr>Times New Roman</vt:lpstr>
      <vt:lpstr>Wingdings</vt:lpstr>
      <vt:lpstr>Office 主题​​</vt:lpstr>
      <vt:lpstr>PowerPoint 演示文稿</vt:lpstr>
      <vt:lpstr>课程简介</vt:lpstr>
      <vt:lpstr>课程简介(续)</vt:lpstr>
      <vt:lpstr>第一章  概述</vt:lpstr>
      <vt:lpstr>第一章  概述(续)</vt:lpstr>
      <vt:lpstr>第一章  概述(续)</vt:lpstr>
      <vt:lpstr>第一章  概述(续)</vt:lpstr>
      <vt:lpstr>第二章  匹配滤波器理论        （Matched Filter）</vt:lpstr>
      <vt:lpstr>第三章  信号检测理论        （Signal Detection Theory）</vt:lpstr>
      <vt:lpstr>第四章  参数估计理论        （Parameter Estimation Theory）</vt:lpstr>
      <vt:lpstr>第五章  噪声中信号的检测与估计       （Detection and Estimation of Signals in Noise）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sde2014bks@163.com</dc:creator>
  <cp:lastModifiedBy>zwliu</cp:lastModifiedBy>
  <cp:revision>109</cp:revision>
  <cp:lastPrinted>2016-09-12T08:21:06Z</cp:lastPrinted>
  <dcterms:created xsi:type="dcterms:W3CDTF">2016-08-17T03:12:04Z</dcterms:created>
  <dcterms:modified xsi:type="dcterms:W3CDTF">2019-03-02T18:02:08Z</dcterms:modified>
</cp:coreProperties>
</file>