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4028" r:id="rId2"/>
  </p:sldMasterIdLst>
  <p:notesMasterIdLst>
    <p:notesMasterId r:id="rId15"/>
  </p:notesMasterIdLst>
  <p:handoutMasterIdLst>
    <p:handoutMasterId r:id="rId16"/>
  </p:handoutMasterIdLst>
  <p:sldIdLst>
    <p:sldId id="377" r:id="rId3"/>
    <p:sldId id="369" r:id="rId4"/>
    <p:sldId id="338" r:id="rId5"/>
    <p:sldId id="364" r:id="rId6"/>
    <p:sldId id="370" r:id="rId7"/>
    <p:sldId id="371" r:id="rId8"/>
    <p:sldId id="366" r:id="rId9"/>
    <p:sldId id="374" r:id="rId10"/>
    <p:sldId id="373" r:id="rId11"/>
    <p:sldId id="367" r:id="rId12"/>
    <p:sldId id="376" r:id="rId13"/>
    <p:sldId id="368" r:id="rId14"/>
  </p:sldIdLst>
  <p:sldSz cx="9144000" cy="6858000" type="screen4x3"/>
  <p:notesSz cx="9942513" cy="6761163"/>
  <p:defaultTextStyle>
    <a:defPPr>
      <a:defRPr lang="en-US"/>
    </a:defPPr>
    <a:lvl1pPr algn="l" rtl="0" eaLnBrk="0" fontAlgn="base" hangingPunct="0">
      <a:spcBef>
        <a:spcPct val="5000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5000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5000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5000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5000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20110903" initials="S" lastIdx="1" clrIdx="0">
    <p:extLst>
      <p:ext uri="{19B8F6BF-5375-455C-9EA6-DF929625EA0E}">
        <p15:presenceInfo xmlns:p15="http://schemas.microsoft.com/office/powerpoint/2012/main" userId="S2011090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AF18"/>
    <a:srgbClr val="FF0000"/>
    <a:srgbClr val="003366"/>
    <a:srgbClr val="FFFFFF"/>
    <a:srgbClr val="DA0474"/>
    <a:srgbClr val="119914"/>
    <a:srgbClr val="CC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p:cViewPr varScale="1">
        <p:scale>
          <a:sx n="86" d="100"/>
          <a:sy n="86" d="100"/>
        </p:scale>
        <p:origin x="115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43068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36" tIns="45418" rIns="90836" bIns="45418" numCol="1" anchor="t" anchorCtr="0" compatLnSpc="1">
            <a:prstTxWarp prst="textNoShape">
              <a:avLst/>
            </a:prstTxWarp>
          </a:bodyPr>
          <a:lstStyle>
            <a:lvl1pPr eaLnBrk="1" hangingPunct="1">
              <a:spcBef>
                <a:spcPct val="0"/>
              </a:spcBef>
              <a:defRPr kumimoji="1" sz="1200">
                <a:latin typeface="Tahoma" pitchFamily="34" charset="0"/>
                <a:ea typeface="宋体" pitchFamily="2" charset="-122"/>
              </a:defRPr>
            </a:lvl1pPr>
          </a:lstStyle>
          <a:p>
            <a:pPr>
              <a:defRPr/>
            </a:pPr>
            <a:endParaRPr lang="zh-CN" altLang="en-US"/>
          </a:p>
        </p:txBody>
      </p:sp>
      <p:sp>
        <p:nvSpPr>
          <p:cNvPr id="75779" name="Rectangle 3"/>
          <p:cNvSpPr>
            <a:spLocks noGrp="1" noChangeArrowheads="1"/>
          </p:cNvSpPr>
          <p:nvPr>
            <p:ph type="dt" sz="quarter" idx="1"/>
          </p:nvPr>
        </p:nvSpPr>
        <p:spPr bwMode="auto">
          <a:xfrm>
            <a:off x="5635625" y="0"/>
            <a:ext cx="43068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36" tIns="45418" rIns="90836" bIns="45418" numCol="1" anchor="t" anchorCtr="0" compatLnSpc="1">
            <a:prstTxWarp prst="textNoShape">
              <a:avLst/>
            </a:prstTxWarp>
          </a:bodyPr>
          <a:lstStyle>
            <a:lvl1pPr algn="r" eaLnBrk="1" hangingPunct="1">
              <a:spcBef>
                <a:spcPct val="0"/>
              </a:spcBef>
              <a:defRPr kumimoji="1" sz="1200">
                <a:latin typeface="Tahoma" pitchFamily="34" charset="0"/>
                <a:ea typeface="宋体"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423025"/>
            <a:ext cx="43068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36" tIns="45418" rIns="90836" bIns="45418" numCol="1" anchor="b" anchorCtr="0" compatLnSpc="1">
            <a:prstTxWarp prst="textNoShape">
              <a:avLst/>
            </a:prstTxWarp>
          </a:bodyPr>
          <a:lstStyle>
            <a:lvl1pPr eaLnBrk="1" hangingPunct="1">
              <a:spcBef>
                <a:spcPct val="0"/>
              </a:spcBef>
              <a:defRPr kumimoji="1" sz="1200">
                <a:latin typeface="Tahoma" pitchFamily="34" charset="0"/>
                <a:ea typeface="宋体"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635625" y="6423025"/>
            <a:ext cx="43068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36" tIns="45418" rIns="90836" bIns="45418" numCol="1" anchor="b" anchorCtr="0" compatLnSpc="1">
            <a:prstTxWarp prst="textNoShape">
              <a:avLst/>
            </a:prstTxWarp>
          </a:bodyPr>
          <a:lstStyle>
            <a:lvl1pPr algn="r" eaLnBrk="1" hangingPunct="1">
              <a:spcBef>
                <a:spcPct val="0"/>
              </a:spcBef>
              <a:defRPr kumimoji="1" sz="1200">
                <a:latin typeface="Tahoma" panose="020B0604030504040204" pitchFamily="34" charset="0"/>
              </a:defRPr>
            </a:lvl1pPr>
          </a:lstStyle>
          <a:p>
            <a:fld id="{AF0A5932-2607-47A9-B949-9213108EE8EC}" type="slidenum">
              <a:rPr lang="zh-CN" altLang="en-US"/>
              <a:pPr/>
              <a:t>‹#›</a:t>
            </a:fld>
            <a:endParaRPr lang="en-US" altLang="zh-CN"/>
          </a:p>
        </p:txBody>
      </p:sp>
    </p:spTree>
    <p:extLst>
      <p:ext uri="{BB962C8B-B14F-4D97-AF65-F5344CB8AC3E}">
        <p14:creationId xmlns:p14="http://schemas.microsoft.com/office/powerpoint/2010/main" val="2096339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97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2450" y="0"/>
            <a:ext cx="4308475" cy="339725"/>
          </a:xfrm>
          <a:prstGeom prst="rect">
            <a:avLst/>
          </a:prstGeom>
        </p:spPr>
        <p:txBody>
          <a:bodyPr vert="horz" lIns="91440" tIns="45720" rIns="91440" bIns="45720" rtlCol="0"/>
          <a:lstStyle>
            <a:lvl1pPr algn="r">
              <a:defRPr sz="1200"/>
            </a:lvl1pPr>
          </a:lstStyle>
          <a:p>
            <a:fld id="{806B2B00-4181-49B3-8E8C-F1E4D654A2A5}" type="datetimeFigureOut">
              <a:rPr lang="zh-CN" altLang="en-US" smtClean="0"/>
              <a:t>2019/3/3</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775" y="3254375"/>
            <a:ext cx="7954963" cy="26622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438"/>
            <a:ext cx="4308475" cy="3397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2450" y="6421438"/>
            <a:ext cx="4308475" cy="339725"/>
          </a:xfrm>
          <a:prstGeom prst="rect">
            <a:avLst/>
          </a:prstGeom>
        </p:spPr>
        <p:txBody>
          <a:bodyPr vert="horz" lIns="91440" tIns="45720" rIns="91440" bIns="45720" rtlCol="0" anchor="b"/>
          <a:lstStyle>
            <a:lvl1pPr algn="r">
              <a:defRPr sz="1200"/>
            </a:lvl1pPr>
          </a:lstStyle>
          <a:p>
            <a:fld id="{F79FFE55-8B02-48CF-978B-6A0676CD6FD3}" type="slidenum">
              <a:rPr lang="zh-CN" altLang="en-US" smtClean="0"/>
              <a:t>‹#›</a:t>
            </a:fld>
            <a:endParaRPr lang="zh-CN" altLang="en-US"/>
          </a:p>
        </p:txBody>
      </p:sp>
    </p:spTree>
    <p:extLst>
      <p:ext uri="{BB962C8B-B14F-4D97-AF65-F5344CB8AC3E}">
        <p14:creationId xmlns:p14="http://schemas.microsoft.com/office/powerpoint/2010/main" val="387184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8850" name="Rectangle 2"/>
          <p:cNvSpPr>
            <a:spLocks noGrp="1" noChangeArrowheads="1"/>
          </p:cNvSpPr>
          <p:nvPr>
            <p:ph type="subTitle" idx="1"/>
          </p:nvPr>
        </p:nvSpPr>
        <p:spPr>
          <a:xfrm>
            <a:off x="1371600" y="3886200"/>
            <a:ext cx="6400800" cy="838200"/>
          </a:xfrm>
        </p:spPr>
        <p:txBody>
          <a:bodyPr/>
          <a:lstStyle>
            <a:lvl1pPr marL="0" indent="0" algn="ctr">
              <a:buFont typeface="Times" pitchFamily="18" charset="0"/>
              <a:buNone/>
              <a:defRPr/>
            </a:lvl1pPr>
          </a:lstStyle>
          <a:p>
            <a:pPr lvl="0"/>
            <a:r>
              <a:rPr lang="en-US" altLang="zh-CN" noProof="0"/>
              <a:t>Click to edit Master subtitle style</a:t>
            </a:r>
          </a:p>
        </p:txBody>
      </p:sp>
      <p:sp>
        <p:nvSpPr>
          <p:cNvPr id="78854" name="Rectangle 6"/>
          <p:cNvSpPr>
            <a:spLocks noGrp="1" noChangeArrowheads="1"/>
          </p:cNvSpPr>
          <p:nvPr>
            <p:ph type="ctrTitle"/>
          </p:nvPr>
        </p:nvSpPr>
        <p:spPr>
          <a:xfrm>
            <a:off x="762000" y="2743200"/>
            <a:ext cx="7772400" cy="1143000"/>
          </a:xfrm>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bg2"/>
                  </a:outerShdw>
                </a:effectLst>
              </a14:hiddenEffects>
            </a:ext>
          </a:extLst>
        </p:spPr>
        <p:txBody>
          <a:bodyPr/>
          <a:lstStyle>
            <a:lvl1pPr>
              <a:defRPr>
                <a:solidFill>
                  <a:schemeClr val="tx1"/>
                </a:solidFill>
              </a:defRPr>
            </a:lvl1pPr>
          </a:lstStyle>
          <a:p>
            <a:pPr lvl="0"/>
            <a:r>
              <a:rPr lang="en-US" altLang="zh-CN" noProof="0"/>
              <a:t>Click to edit Master title style</a:t>
            </a:r>
          </a:p>
        </p:txBody>
      </p:sp>
      <p:sp>
        <p:nvSpPr>
          <p:cNvPr id="4" name="Rectangle 3"/>
          <p:cNvSpPr>
            <a:spLocks noGrp="1" noChangeArrowheads="1"/>
          </p:cNvSpPr>
          <p:nvPr>
            <p:ph type="dt" sz="half" idx="10"/>
          </p:nvPr>
        </p:nvSpPr>
        <p:spPr bwMode="auto">
          <a:xfrm>
            <a:off x="1219200" y="5486400"/>
            <a:ext cx="10668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a:solidFill>
                  <a:schemeClr val="tx2"/>
                </a:solidFill>
                <a:latin typeface="Arial" charset="0"/>
                <a:ea typeface="宋体" pitchFamily="2" charset="-122"/>
              </a:defRPr>
            </a:lvl1pPr>
          </a:lstStyle>
          <a:p>
            <a:pPr>
              <a:defRPr/>
            </a:pPr>
            <a:endParaRPr lang="en-US" altLang="zh-CN"/>
          </a:p>
        </p:txBody>
      </p:sp>
      <p:sp>
        <p:nvSpPr>
          <p:cNvPr id="5" name="Rectangle 4"/>
          <p:cNvSpPr>
            <a:spLocks noGrp="1" noChangeArrowheads="1"/>
          </p:cNvSpPr>
          <p:nvPr>
            <p:ph type="ftr" sz="quarter" idx="11"/>
          </p:nvPr>
        </p:nvSpPr>
        <p:spPr>
          <a:xfrm>
            <a:off x="2362200" y="5486400"/>
            <a:ext cx="4724400" cy="304800"/>
          </a:xfrm>
        </p:spPr>
        <p:txBody>
          <a:bodyPr/>
          <a:lstStyle>
            <a:lvl1pPr algn="ctr">
              <a:defRPr sz="1400" i="0">
                <a:latin typeface="+mn-lt"/>
              </a:defRPr>
            </a:lvl1pPr>
          </a:lstStyle>
          <a:p>
            <a:pPr>
              <a:defRPr/>
            </a:pPr>
            <a:r>
              <a:rPr lang="zh-CN" altLang="en-US"/>
              <a:t>                                                                                                                             </a:t>
            </a:r>
            <a:r>
              <a:rPr lang="en-US" altLang="zh-CN"/>
              <a:t>‹#› / 30</a:t>
            </a:r>
            <a:endParaRPr lang="zh-CN" altLang="en-US"/>
          </a:p>
        </p:txBody>
      </p:sp>
      <p:sp>
        <p:nvSpPr>
          <p:cNvPr id="6" name="Rectangle 5"/>
          <p:cNvSpPr>
            <a:spLocks noGrp="1" noChangeArrowheads="1"/>
          </p:cNvSpPr>
          <p:nvPr>
            <p:ph type="sldNum" sz="quarter" idx="12"/>
          </p:nvPr>
        </p:nvSpPr>
        <p:spPr bwMode="auto">
          <a:xfrm>
            <a:off x="7162800" y="5486400"/>
            <a:ext cx="8382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a:solidFill>
                  <a:schemeClr val="tx2"/>
                </a:solidFill>
              </a:defRPr>
            </a:lvl1pPr>
          </a:lstStyle>
          <a:p>
            <a:fld id="{5E792473-9EB3-481F-AC4D-AD247AF2D92E}" type="slidenum">
              <a:rPr lang="zh-CN" altLang="en-US"/>
              <a:pPr/>
              <a:t>‹#›</a:t>
            </a:fld>
            <a:endParaRPr lang="en-US" altLang="zh-CN"/>
          </a:p>
        </p:txBody>
      </p:sp>
    </p:spTree>
    <p:extLst>
      <p:ext uri="{BB962C8B-B14F-4D97-AF65-F5344CB8AC3E}">
        <p14:creationId xmlns:p14="http://schemas.microsoft.com/office/powerpoint/2010/main" val="108035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82883DA3-158E-47E2-B8E6-0EF378AF27FC}"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399891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15888"/>
            <a:ext cx="2076450" cy="5751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15888"/>
            <a:ext cx="6076950" cy="5751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CF096E4F-B504-431B-99B9-9D1ECF7F8967}"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13609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00B80B53-8275-4684-A532-BCDC77A695DE}" type="datetime1">
              <a:rPr lang="zh-CN" altLang="en-US" smtClean="0"/>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932254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CFA29-F9C2-4B3F-A6AA-A4086750155E}" type="datetime1">
              <a:rPr lang="zh-CN" altLang="en-US" smtClean="0"/>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1400273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16B16A9-EBD9-458C-A191-3ECFF2C5FC51}" type="datetime1">
              <a:rPr lang="zh-CN" altLang="en-US" smtClean="0"/>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3919931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DA07E41-294A-4E71-A558-A3AF562057E4}" type="datetime1">
              <a:rPr lang="zh-CN" altLang="en-US" smtClean="0"/>
              <a:t>2019/3/3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1214396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B2795E-8BAE-4CCA-B06F-B10F2DAABF48}" type="datetime1">
              <a:rPr lang="zh-CN" altLang="en-US" smtClean="0"/>
              <a:t>2019/3/3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351385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211BC4-53D0-4230-9A1F-94A18E8BB2AD}" type="datetime1">
              <a:rPr lang="zh-CN" altLang="en-US" smtClean="0"/>
              <a:t>2019/3/3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122021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230289-EFB4-457A-8564-9302EBF860C0}" type="datetime1">
              <a:rPr lang="zh-CN" altLang="en-US" smtClean="0"/>
              <a:t>2019/3/3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1250546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51972F4D-F05E-4412-BD6E-EBAB2030B3E4}" type="datetime1">
              <a:rPr lang="zh-CN" altLang="en-US" smtClean="0"/>
              <a:t>2019/3/3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416400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C448D947-5C65-4056-B70B-ABCBB1BCB4ED}"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3375845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219BB123-F364-4BD4-ABC4-FA017C6599E2}" type="datetime1">
              <a:rPr lang="zh-CN" altLang="en-US" smtClean="0"/>
              <a:t>2019/3/3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3539942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34CCB1-B7CC-4607-A47E-FBA74F730D4D}" type="datetime1">
              <a:rPr lang="zh-CN" altLang="en-US" smtClean="0"/>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79632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E6BA29-BBA5-4BFD-9669-B08587D39725}" type="datetime1">
              <a:rPr lang="zh-CN" altLang="en-US" smtClean="0"/>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42062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6D6CF4E1-55A2-4364-A65E-51098BBC9132}"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75332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81075" y="1524000"/>
            <a:ext cx="3581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4875" y="1524000"/>
            <a:ext cx="3581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BD1D9321-EA61-42BD-8B66-4E586F417AE5}"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408616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0F53D05C-CF40-41E8-AED7-4F282386517A}"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2385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08B3ADDD-DBD6-4928-9356-6793E5420C8F}"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31108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1864025A-AFF9-4FDF-B466-7A6C97EC2F69}"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192915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8CB3A1E4-2A98-4486-8E74-9F7CFFA0121E}"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320468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r>
              <a:rPr lang="zh-CN" altLang="en-US"/>
              <a:t>                                                                                                              </a:t>
            </a:r>
            <a:r>
              <a:rPr lang="zh-CN" altLang="en-US" b="1"/>
              <a:t>               </a:t>
            </a:r>
            <a:fld id="{D3391ABA-EB49-4A2E-84B9-96353E53B49A}" type="slidenum">
              <a:rPr lang="zh-CN" altLang="en-US"/>
              <a:pPr/>
              <a:t>‹#›</a:t>
            </a:fld>
            <a:r>
              <a:rPr lang="en-US" altLang="zh-CN" i="0"/>
              <a:t> / </a:t>
            </a:r>
            <a:r>
              <a:rPr lang="en-US" altLang="zh-CN"/>
              <a:t>30</a:t>
            </a:r>
          </a:p>
        </p:txBody>
      </p:sp>
    </p:spTree>
    <p:extLst>
      <p:ext uri="{BB962C8B-B14F-4D97-AF65-F5344CB8AC3E}">
        <p14:creationId xmlns:p14="http://schemas.microsoft.com/office/powerpoint/2010/main" val="241159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752475" y="341313"/>
            <a:ext cx="7772400" cy="457200"/>
          </a:xfrm>
          <a:prstGeom prst="rect">
            <a:avLst/>
          </a:prstGeom>
          <a:gradFill rotWithShape="1">
            <a:gsLst>
              <a:gs pos="0">
                <a:srgbClr val="FF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charset="0"/>
                <a:ea typeface="宋体" pitchFamily="2" charset="-122"/>
              </a:defRPr>
            </a:lvl1pPr>
            <a:lvl2pPr marL="742950" indent="-285750">
              <a:defRPr sz="2000">
                <a:solidFill>
                  <a:schemeClr val="tx1"/>
                </a:solidFill>
                <a:latin typeface="Arial" charset="0"/>
                <a:ea typeface="宋体" pitchFamily="2" charset="-122"/>
              </a:defRPr>
            </a:lvl2pPr>
            <a:lvl3pPr marL="1143000" indent="-228600">
              <a:defRPr sz="2000">
                <a:solidFill>
                  <a:schemeClr val="tx1"/>
                </a:solidFill>
                <a:latin typeface="Arial" charset="0"/>
                <a:ea typeface="宋体" pitchFamily="2" charset="-122"/>
              </a:defRPr>
            </a:lvl3pPr>
            <a:lvl4pPr marL="1600200" indent="-228600">
              <a:defRPr sz="2000">
                <a:solidFill>
                  <a:schemeClr val="tx1"/>
                </a:solidFill>
                <a:latin typeface="Arial" charset="0"/>
                <a:ea typeface="宋体" pitchFamily="2" charset="-122"/>
              </a:defRPr>
            </a:lvl4pPr>
            <a:lvl5pPr marL="2057400" indent="-228600">
              <a:defRPr sz="2000">
                <a:solidFill>
                  <a:schemeClr val="tx1"/>
                </a:solidFill>
                <a:latin typeface="Arial" charset="0"/>
                <a:ea typeface="宋体" pitchFamily="2" charset="-122"/>
              </a:defRPr>
            </a:lvl5pPr>
            <a:lvl6pPr marL="2514600" indent="-228600" eaLnBrk="0" fontAlgn="base" hangingPunct="0">
              <a:spcBef>
                <a:spcPct val="50000"/>
              </a:spcBef>
              <a:spcAft>
                <a:spcPct val="0"/>
              </a:spcAft>
              <a:defRPr sz="2000">
                <a:solidFill>
                  <a:schemeClr val="tx1"/>
                </a:solidFill>
                <a:latin typeface="Arial" charset="0"/>
                <a:ea typeface="宋体" pitchFamily="2" charset="-122"/>
              </a:defRPr>
            </a:lvl6pPr>
            <a:lvl7pPr marL="2971800" indent="-228600" eaLnBrk="0" fontAlgn="base" hangingPunct="0">
              <a:spcBef>
                <a:spcPct val="50000"/>
              </a:spcBef>
              <a:spcAft>
                <a:spcPct val="0"/>
              </a:spcAft>
              <a:defRPr sz="2000">
                <a:solidFill>
                  <a:schemeClr val="tx1"/>
                </a:solidFill>
                <a:latin typeface="Arial" charset="0"/>
                <a:ea typeface="宋体" pitchFamily="2" charset="-122"/>
              </a:defRPr>
            </a:lvl7pPr>
            <a:lvl8pPr marL="3429000" indent="-228600" eaLnBrk="0" fontAlgn="base" hangingPunct="0">
              <a:spcBef>
                <a:spcPct val="50000"/>
              </a:spcBef>
              <a:spcAft>
                <a:spcPct val="0"/>
              </a:spcAft>
              <a:defRPr sz="2000">
                <a:solidFill>
                  <a:schemeClr val="tx1"/>
                </a:solidFill>
                <a:latin typeface="Arial" charset="0"/>
                <a:ea typeface="宋体" pitchFamily="2" charset="-122"/>
              </a:defRPr>
            </a:lvl8pPr>
            <a:lvl9pPr marL="3886200" indent="-228600" eaLnBrk="0" fontAlgn="base" hangingPunct="0">
              <a:spcBef>
                <a:spcPct val="50000"/>
              </a:spcBef>
              <a:spcAft>
                <a:spcPct val="0"/>
              </a:spcAft>
              <a:defRPr sz="2000">
                <a:solidFill>
                  <a:schemeClr val="tx1"/>
                </a:solidFill>
                <a:latin typeface="Arial" charset="0"/>
                <a:ea typeface="宋体" pitchFamily="2" charset="-122"/>
              </a:defRPr>
            </a:lvl9pPr>
          </a:lstStyle>
          <a:p>
            <a:pPr>
              <a:defRPr/>
            </a:pPr>
            <a:endParaRPr lang="zh-CN" altLang="en-US"/>
          </a:p>
        </p:txBody>
      </p:sp>
      <p:sp>
        <p:nvSpPr>
          <p:cNvPr id="1027" name="Rectangle 3"/>
          <p:cNvSpPr>
            <a:spLocks noGrp="1" noChangeArrowheads="1"/>
          </p:cNvSpPr>
          <p:nvPr>
            <p:ph type="body" idx="1"/>
          </p:nvPr>
        </p:nvSpPr>
        <p:spPr bwMode="auto">
          <a:xfrm>
            <a:off x="981075" y="1524000"/>
            <a:ext cx="7315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7828" name="Rectangle 4"/>
          <p:cNvSpPr>
            <a:spLocks noGrp="1" noChangeArrowheads="1"/>
          </p:cNvSpPr>
          <p:nvPr>
            <p:ph type="ftr" sz="quarter" idx="3"/>
          </p:nvPr>
        </p:nvSpPr>
        <p:spPr bwMode="auto">
          <a:xfrm>
            <a:off x="762000" y="5300663"/>
            <a:ext cx="769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700" i="1">
                <a:solidFill>
                  <a:schemeClr val="tx2"/>
                </a:solidFill>
                <a:latin typeface="Times" panose="02020603050405020304" pitchFamily="18" charset="0"/>
              </a:defRPr>
            </a:lvl1pPr>
          </a:lstStyle>
          <a:p>
            <a:r>
              <a:rPr lang="zh-CN" altLang="en-US"/>
              <a:t>                                                                                                              </a:t>
            </a:r>
            <a:r>
              <a:rPr lang="zh-CN" altLang="en-US" b="1"/>
              <a:t>               </a:t>
            </a:r>
            <a:fld id="{5A90138A-CDA4-49B2-BF21-598426C4052C}" type="slidenum">
              <a:rPr lang="zh-CN" altLang="en-US"/>
              <a:pPr/>
              <a:t>‹#›</a:t>
            </a:fld>
            <a:r>
              <a:rPr lang="en-US" altLang="zh-CN" i="0"/>
              <a:t> / </a:t>
            </a:r>
            <a:r>
              <a:rPr lang="en-US" altLang="zh-CN"/>
              <a:t>30</a:t>
            </a:r>
          </a:p>
        </p:txBody>
      </p:sp>
      <p:sp>
        <p:nvSpPr>
          <p:cNvPr id="1029" name="Rectangle 5"/>
          <p:cNvSpPr>
            <a:spLocks noGrp="1" noChangeArrowheads="1"/>
          </p:cNvSpPr>
          <p:nvPr>
            <p:ph type="title"/>
          </p:nvPr>
        </p:nvSpPr>
        <p:spPr bwMode="auto">
          <a:xfrm>
            <a:off x="457200" y="115888"/>
            <a:ext cx="8305800" cy="609600"/>
          </a:xfrm>
          <a:prstGeom prst="rect">
            <a:avLst/>
          </a:prstGeom>
          <a:noFill/>
          <a:ln>
            <a:noFill/>
          </a:ln>
          <a:effectLst>
            <a:outerShdw dist="17961" dir="135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Cllllllick to edit Master title style</a:t>
            </a:r>
          </a:p>
        </p:txBody>
      </p:sp>
    </p:spTree>
  </p:cSld>
  <p:clrMap bg1="lt1" tx1="dk1" bg2="lt2" tx2="dk2" accent1="accent1" accent2="accent2" accent3="accent3" accent4="accent4" accent5="accent5" accent6="accent6" hlink="hlink" folHlink="folHlink"/>
  <p:sldLayoutIdLst>
    <p:sldLayoutId id="2147484027"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hf hdr="0" ftr="0" dt="0"/>
  <p:txStyles>
    <p:titleStyle>
      <a:lvl1pPr algn="ctr" rtl="0" eaLnBrk="0" fontAlgn="base" hangingPunct="0">
        <a:spcBef>
          <a:spcPct val="0"/>
        </a:spcBef>
        <a:spcAft>
          <a:spcPct val="0"/>
        </a:spcAft>
        <a:defRPr sz="3800">
          <a:solidFill>
            <a:srgbClr val="000000"/>
          </a:solidFill>
          <a:latin typeface="+mj-lt"/>
          <a:ea typeface="+mj-ea"/>
          <a:cs typeface="+mj-cs"/>
        </a:defRPr>
      </a:lvl1pPr>
      <a:lvl2pPr algn="ctr" rtl="0" eaLnBrk="0" fontAlgn="base" hangingPunct="0">
        <a:spcBef>
          <a:spcPct val="0"/>
        </a:spcBef>
        <a:spcAft>
          <a:spcPct val="0"/>
        </a:spcAft>
        <a:defRPr sz="3800">
          <a:solidFill>
            <a:srgbClr val="000000"/>
          </a:solidFill>
          <a:latin typeface="Comic Sans MS" pitchFamily="66" charset="0"/>
        </a:defRPr>
      </a:lvl2pPr>
      <a:lvl3pPr algn="ctr" rtl="0" eaLnBrk="0" fontAlgn="base" hangingPunct="0">
        <a:spcBef>
          <a:spcPct val="0"/>
        </a:spcBef>
        <a:spcAft>
          <a:spcPct val="0"/>
        </a:spcAft>
        <a:defRPr sz="3800">
          <a:solidFill>
            <a:srgbClr val="000000"/>
          </a:solidFill>
          <a:latin typeface="Comic Sans MS" pitchFamily="66" charset="0"/>
        </a:defRPr>
      </a:lvl3pPr>
      <a:lvl4pPr algn="ctr" rtl="0" eaLnBrk="0" fontAlgn="base" hangingPunct="0">
        <a:spcBef>
          <a:spcPct val="0"/>
        </a:spcBef>
        <a:spcAft>
          <a:spcPct val="0"/>
        </a:spcAft>
        <a:defRPr sz="3800">
          <a:solidFill>
            <a:srgbClr val="000000"/>
          </a:solidFill>
          <a:latin typeface="Comic Sans MS" pitchFamily="66" charset="0"/>
        </a:defRPr>
      </a:lvl4pPr>
      <a:lvl5pPr algn="ctr" rtl="0" eaLnBrk="0" fontAlgn="base" hangingPunct="0">
        <a:spcBef>
          <a:spcPct val="0"/>
        </a:spcBef>
        <a:spcAft>
          <a:spcPct val="0"/>
        </a:spcAft>
        <a:defRPr sz="3800">
          <a:solidFill>
            <a:srgbClr val="000000"/>
          </a:solidFill>
          <a:latin typeface="Comic Sans MS" pitchFamily="66" charset="0"/>
        </a:defRPr>
      </a:lvl5pPr>
      <a:lvl6pPr marL="457200" algn="ctr" rtl="0" fontAlgn="base">
        <a:spcBef>
          <a:spcPct val="0"/>
        </a:spcBef>
        <a:spcAft>
          <a:spcPct val="0"/>
        </a:spcAft>
        <a:defRPr sz="3800">
          <a:solidFill>
            <a:srgbClr val="000000"/>
          </a:solidFill>
          <a:latin typeface="Comic Sans MS" pitchFamily="66" charset="0"/>
        </a:defRPr>
      </a:lvl6pPr>
      <a:lvl7pPr marL="914400" algn="ctr" rtl="0" fontAlgn="base">
        <a:spcBef>
          <a:spcPct val="0"/>
        </a:spcBef>
        <a:spcAft>
          <a:spcPct val="0"/>
        </a:spcAft>
        <a:defRPr sz="3800">
          <a:solidFill>
            <a:srgbClr val="000000"/>
          </a:solidFill>
          <a:latin typeface="Comic Sans MS" pitchFamily="66" charset="0"/>
        </a:defRPr>
      </a:lvl7pPr>
      <a:lvl8pPr marL="1371600" algn="ctr" rtl="0" fontAlgn="base">
        <a:spcBef>
          <a:spcPct val="0"/>
        </a:spcBef>
        <a:spcAft>
          <a:spcPct val="0"/>
        </a:spcAft>
        <a:defRPr sz="3800">
          <a:solidFill>
            <a:srgbClr val="000000"/>
          </a:solidFill>
          <a:latin typeface="Comic Sans MS" pitchFamily="66" charset="0"/>
        </a:defRPr>
      </a:lvl8pPr>
      <a:lvl9pPr marL="1828800" algn="ctr" rtl="0" fontAlgn="base">
        <a:spcBef>
          <a:spcPct val="0"/>
        </a:spcBef>
        <a:spcAft>
          <a:spcPct val="0"/>
        </a:spcAft>
        <a:defRPr sz="3800">
          <a:solidFill>
            <a:srgbClr val="000000"/>
          </a:solidFill>
          <a:latin typeface="Comic Sans MS" pitchFamily="66" charset="0"/>
        </a:defRPr>
      </a:lvl9pPr>
    </p:titleStyle>
    <p:bodyStyle>
      <a:lvl1pPr marL="342900" indent="-342900" algn="l" rtl="0" eaLnBrk="0" fontAlgn="base" hangingPunct="0">
        <a:spcBef>
          <a:spcPct val="20000"/>
        </a:spcBef>
        <a:spcAft>
          <a:spcPct val="0"/>
        </a:spcAft>
        <a:buClr>
          <a:schemeClr val="hlink"/>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Font typeface="Times"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hlink"/>
        </a:buClr>
        <a:buFont typeface="Times"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Font typeface="Times" panose="02020603050405020304" pitchFamily="18" charset="0"/>
        <a:buChar char="•"/>
        <a:defRPr sz="2000">
          <a:solidFill>
            <a:schemeClr val="tx1"/>
          </a:solidFill>
          <a:latin typeface="+mn-lt"/>
        </a:defRPr>
      </a:lvl4pPr>
      <a:lvl5pPr marL="2057400" indent="-228600" algn="l" rtl="0" eaLnBrk="0" fontAlgn="base" hangingPunct="0">
        <a:spcBef>
          <a:spcPct val="20000"/>
        </a:spcBef>
        <a:spcAft>
          <a:spcPct val="0"/>
        </a:spcAft>
        <a:buClr>
          <a:schemeClr val="hlink"/>
        </a:buClr>
        <a:buFont typeface="Times" panose="02020603050405020304" pitchFamily="18" charset="0"/>
        <a:buChar char="•"/>
        <a:defRPr sz="2000">
          <a:solidFill>
            <a:schemeClr val="tx1"/>
          </a:solidFill>
          <a:latin typeface="+mn-lt"/>
        </a:defRPr>
      </a:lvl5pPr>
      <a:lvl6pPr marL="2514600" indent="-228600" algn="l" rtl="0" fontAlgn="base">
        <a:spcBef>
          <a:spcPct val="20000"/>
        </a:spcBef>
        <a:spcAft>
          <a:spcPct val="0"/>
        </a:spcAft>
        <a:buClr>
          <a:schemeClr val="hlink"/>
        </a:buClr>
        <a:buFont typeface="Times" pitchFamily="18" charset="0"/>
        <a:buChar char="•"/>
        <a:defRPr sz="2000">
          <a:solidFill>
            <a:schemeClr val="tx1"/>
          </a:solidFill>
          <a:latin typeface="+mn-lt"/>
        </a:defRPr>
      </a:lvl6pPr>
      <a:lvl7pPr marL="2971800" indent="-228600" algn="l" rtl="0" fontAlgn="base">
        <a:spcBef>
          <a:spcPct val="20000"/>
        </a:spcBef>
        <a:spcAft>
          <a:spcPct val="0"/>
        </a:spcAft>
        <a:buClr>
          <a:schemeClr val="hlink"/>
        </a:buClr>
        <a:buFont typeface="Times" pitchFamily="18" charset="0"/>
        <a:buChar char="•"/>
        <a:defRPr sz="2000">
          <a:solidFill>
            <a:schemeClr val="tx1"/>
          </a:solidFill>
          <a:latin typeface="+mn-lt"/>
        </a:defRPr>
      </a:lvl7pPr>
      <a:lvl8pPr marL="3429000" indent="-228600" algn="l" rtl="0" fontAlgn="base">
        <a:spcBef>
          <a:spcPct val="20000"/>
        </a:spcBef>
        <a:spcAft>
          <a:spcPct val="0"/>
        </a:spcAft>
        <a:buClr>
          <a:schemeClr val="hlink"/>
        </a:buClr>
        <a:buFont typeface="Times" pitchFamily="18" charset="0"/>
        <a:buChar char="•"/>
        <a:defRPr sz="2000">
          <a:solidFill>
            <a:schemeClr val="tx1"/>
          </a:solidFill>
          <a:latin typeface="+mn-lt"/>
        </a:defRPr>
      </a:lvl8pPr>
      <a:lvl9pPr marL="3886200" indent="-228600" algn="l" rtl="0" fontAlgn="base">
        <a:spcBef>
          <a:spcPct val="20000"/>
        </a:spcBef>
        <a:spcAft>
          <a:spcPct val="0"/>
        </a:spcAft>
        <a:buClr>
          <a:schemeClr val="hlink"/>
        </a:buClr>
        <a:buFont typeface="Times" pitchFamily="18"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0E3B53-0DE5-4B8E-AC0A-EC2A5B0DD854}" type="datetime1">
              <a:rPr lang="zh-CN" altLang="en-US" smtClean="0"/>
              <a:t>2019/3/3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5E6344-622F-4395-A0DB-B91EC50FC515}" type="slidenum">
              <a:rPr lang="zh-CN" altLang="en-US" smtClean="0"/>
              <a:t>‹#›</a:t>
            </a:fld>
            <a:endParaRPr lang="zh-CN" altLang="en-US"/>
          </a:p>
        </p:txBody>
      </p:sp>
    </p:spTree>
    <p:extLst>
      <p:ext uri="{BB962C8B-B14F-4D97-AF65-F5344CB8AC3E}">
        <p14:creationId xmlns:p14="http://schemas.microsoft.com/office/powerpoint/2010/main" val="1802193245"/>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wliu@bit.edu.cn&#12289;68911432(O)"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wmf"/></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3" Type="http://schemas.openxmlformats.org/officeDocument/2006/relationships/oleObject" Target="../embeddings/oleObject27.bin"/><Relationship Id="rId7" Type="http://schemas.openxmlformats.org/officeDocument/2006/relationships/image" Target="../media/image36.png"/><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11" Type="http://schemas.openxmlformats.org/officeDocument/2006/relationships/oleObject" Target="../embeddings/oleObject29.bin"/><Relationship Id="rId5" Type="http://schemas.openxmlformats.org/officeDocument/2006/relationships/oleObject" Target="../embeddings/oleObject28.bin"/><Relationship Id="rId10" Type="http://schemas.openxmlformats.org/officeDocument/2006/relationships/image" Target="../media/image39.png"/><Relationship Id="rId4" Type="http://schemas.openxmlformats.org/officeDocument/2006/relationships/image" Target="../media/image33.wmf"/><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7.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image" Target="../media/image19.emf"/><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5.bin"/><Relationship Id="rId14" Type="http://schemas.openxmlformats.org/officeDocument/2006/relationships/image" Target="../media/image18.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7.bin"/><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emf"/><Relationship Id="rId11" Type="http://schemas.openxmlformats.org/officeDocument/2006/relationships/image" Target="../media/image22.wmf"/><Relationship Id="rId5" Type="http://schemas.openxmlformats.org/officeDocument/2006/relationships/image" Target="../media/image23.emf"/><Relationship Id="rId10" Type="http://schemas.openxmlformats.org/officeDocument/2006/relationships/oleObject" Target="../embeddings/oleObject19.bin"/><Relationship Id="rId4" Type="http://schemas.openxmlformats.org/officeDocument/2006/relationships/image" Target="../media/image20.wmf"/><Relationship Id="rId9" Type="http://schemas.openxmlformats.org/officeDocument/2006/relationships/image" Target="../media/image2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90204" y="1343545"/>
            <a:ext cx="8146473" cy="4293524"/>
          </a:xfrm>
        </p:spPr>
        <p:txBody>
          <a:bodyPr>
            <a:normAutofit/>
          </a:bodyPr>
          <a:lstStyle/>
          <a:p>
            <a:endParaRPr lang="en-US" altLang="zh-CN" dirty="0">
              <a:solidFill>
                <a:srgbClr val="FF0000"/>
              </a:solidFill>
            </a:endParaRPr>
          </a:p>
          <a:p>
            <a:r>
              <a:rPr lang="zh-CN" altLang="en-US" sz="3600" b="1" kern="0" dirty="0">
                <a:solidFill>
                  <a:srgbClr val="003366"/>
                </a:solidFill>
                <a:latin typeface="Comic Sans MS"/>
                <a:ea typeface="华文细黑" pitchFamily="2" charset="-122"/>
                <a:cs typeface="+mj-cs"/>
              </a:rPr>
              <a:t>第二章 匹配滤波器理论</a:t>
            </a:r>
            <a:endParaRPr lang="en-US" altLang="zh-CN" sz="3600" b="1" kern="0" dirty="0">
              <a:solidFill>
                <a:srgbClr val="003366"/>
              </a:solidFill>
              <a:latin typeface="Comic Sans MS"/>
              <a:ea typeface="华文细黑" pitchFamily="2" charset="-122"/>
              <a:cs typeface="+mj-cs"/>
            </a:endParaRPr>
          </a:p>
          <a:p>
            <a:endParaRPr lang="en-US" altLang="zh-CN" dirty="0"/>
          </a:p>
          <a:p>
            <a:endParaRPr lang="en-US" altLang="zh-CN" sz="3200" b="1" dirty="0">
              <a:solidFill>
                <a:srgbClr val="0070C0"/>
              </a:solidFill>
            </a:endParaRPr>
          </a:p>
          <a:p>
            <a:r>
              <a:rPr lang="zh-CN" altLang="en-US" sz="3200" b="1" dirty="0">
                <a:solidFill>
                  <a:srgbClr val="0070C0"/>
                </a:solidFill>
              </a:rPr>
              <a:t>刘志文</a:t>
            </a:r>
            <a:endParaRPr lang="en-US" altLang="zh-CN" sz="3200" b="1" dirty="0">
              <a:solidFill>
                <a:srgbClr val="0070C0"/>
              </a:solidFill>
            </a:endParaRPr>
          </a:p>
          <a:p>
            <a:endParaRPr lang="en-US" altLang="zh-CN" sz="2100" b="1" dirty="0">
              <a:solidFill>
                <a:srgbClr val="0070C0"/>
              </a:solidFill>
            </a:endParaRPr>
          </a:p>
          <a:p>
            <a:r>
              <a:rPr lang="en-US" altLang="zh-CN" sz="2800" b="1" dirty="0">
                <a:solidFill>
                  <a:srgbClr val="0070C0"/>
                </a:solidFill>
                <a:hlinkClick r:id="rId2"/>
              </a:rPr>
              <a:t>zwliu@bit.edu.cn</a:t>
            </a:r>
            <a:endParaRPr lang="en-US" altLang="zh-CN" sz="2800" b="1" dirty="0">
              <a:solidFill>
                <a:srgbClr val="0070C0"/>
              </a:solidFill>
            </a:endParaRPr>
          </a:p>
          <a:p>
            <a:r>
              <a:rPr lang="zh-CN" altLang="en-US" sz="2800" b="1" dirty="0">
                <a:solidFill>
                  <a:srgbClr val="FF0000"/>
                </a:solidFill>
              </a:rPr>
              <a:t>微信群：</a:t>
            </a:r>
            <a:r>
              <a:rPr lang="en-US" altLang="zh-CN" sz="2800" b="1" dirty="0">
                <a:solidFill>
                  <a:srgbClr val="0070C0"/>
                </a:solidFill>
              </a:rPr>
              <a:t>SDE2019</a:t>
            </a:r>
          </a:p>
          <a:p>
            <a:endParaRPr lang="en-US" altLang="zh-CN" dirty="0"/>
          </a:p>
          <a:p>
            <a:endParaRPr lang="zh-CN" altLang="en-US" dirty="0"/>
          </a:p>
        </p:txBody>
      </p:sp>
      <p:sp>
        <p:nvSpPr>
          <p:cNvPr id="2" name="灯片编号占位符 1">
            <a:extLst>
              <a:ext uri="{FF2B5EF4-FFF2-40B4-BE49-F238E27FC236}">
                <a16:creationId xmlns:a16="http://schemas.microsoft.com/office/drawing/2014/main" id="{6CE786CC-66C2-485E-A4CF-0568CCCAC21C}"/>
              </a:ext>
            </a:extLst>
          </p:cNvPr>
          <p:cNvSpPr>
            <a:spLocks noGrp="1"/>
          </p:cNvSpPr>
          <p:nvPr>
            <p:ph type="sldNum" sz="quarter" idx="12"/>
          </p:nvPr>
        </p:nvSpPr>
        <p:spPr/>
        <p:txBody>
          <a:bodyPr/>
          <a:lstStyle/>
          <a:p>
            <a:pPr defTabSz="685800" eaLnBrk="1" fontAlgn="auto" hangingPunct="1">
              <a:spcBef>
                <a:spcPts val="0"/>
              </a:spcBef>
              <a:spcAft>
                <a:spcPts val="0"/>
              </a:spcAft>
            </a:pPr>
            <a:fld id="{DC5E6344-622F-4395-A0DB-B91EC50FC515}" type="slidenum">
              <a:rPr lang="zh-CN" altLang="en-US">
                <a:solidFill>
                  <a:prstClr val="black">
                    <a:tint val="75000"/>
                  </a:prstClr>
                </a:solidFill>
                <a:latin typeface="等线" panose="020F0502020204030204"/>
                <a:ea typeface="等线" panose="02010600030101010101" pitchFamily="2" charset="-122"/>
              </a:rPr>
              <a:pPr defTabSz="685800" eaLnBrk="1" fontAlgn="auto" hangingPunct="1">
                <a:spcBef>
                  <a:spcPts val="0"/>
                </a:spcBef>
                <a:spcAft>
                  <a:spcPts val="0"/>
                </a:spcAft>
              </a:pPr>
              <a:t>1</a:t>
            </a:fld>
            <a:endParaRPr lang="zh-CN" altLang="en-US">
              <a:solidFill>
                <a:prstClr val="black">
                  <a:tint val="75000"/>
                </a:prstClr>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08708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第三节   色噪声背景下的匹配滤波器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238480846"/>
              </p:ext>
            </p:extLst>
          </p:nvPr>
        </p:nvGraphicFramePr>
        <p:xfrm>
          <a:off x="1002555" y="946298"/>
          <a:ext cx="6881813" cy="5507038"/>
        </p:xfrm>
        <a:graphic>
          <a:graphicData uri="http://schemas.openxmlformats.org/presentationml/2006/ole">
            <mc:AlternateContent xmlns:mc="http://schemas.openxmlformats.org/markup-compatibility/2006">
              <mc:Choice xmlns:v="urn:schemas-microsoft-com:vml" Requires="v">
                <p:oleObj spid="_x0000_s63640" name="Equation" r:id="rId3" imgW="2831760" imgH="2273040" progId="Equation.DSMT4">
                  <p:embed/>
                </p:oleObj>
              </mc:Choice>
              <mc:Fallback>
                <p:oleObj name="Equation" r:id="rId3" imgW="2831760" imgH="2273040" progId="Equation.DSMT4">
                  <p:embed/>
                  <p:pic>
                    <p:nvPicPr>
                      <p:cNvPr id="22" name="对象 21"/>
                      <p:cNvPicPr/>
                      <p:nvPr/>
                    </p:nvPicPr>
                    <p:blipFill>
                      <a:blip r:embed="rId4"/>
                      <a:stretch>
                        <a:fillRect/>
                      </a:stretch>
                    </p:blipFill>
                    <p:spPr>
                      <a:xfrm>
                        <a:off x="1002555" y="946298"/>
                        <a:ext cx="6881813" cy="5507038"/>
                      </a:xfrm>
                      <a:prstGeom prst="rect">
                        <a:avLst/>
                      </a:prstGeom>
                    </p:spPr>
                  </p:pic>
                </p:oleObj>
              </mc:Fallback>
            </mc:AlternateContent>
          </a:graphicData>
        </a:graphic>
      </p:graphicFrame>
    </p:spTree>
    <p:extLst>
      <p:ext uri="{BB962C8B-B14F-4D97-AF65-F5344CB8AC3E}">
        <p14:creationId xmlns:p14="http://schemas.microsoft.com/office/powerpoint/2010/main" val="249380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第三节   色噪声背景下的匹配滤波器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06609341"/>
              </p:ext>
            </p:extLst>
          </p:nvPr>
        </p:nvGraphicFramePr>
        <p:xfrm>
          <a:off x="704155" y="836712"/>
          <a:ext cx="3579813" cy="1384300"/>
        </p:xfrm>
        <a:graphic>
          <a:graphicData uri="http://schemas.openxmlformats.org/presentationml/2006/ole">
            <mc:AlternateContent xmlns:mc="http://schemas.openxmlformats.org/markup-compatibility/2006">
              <mc:Choice xmlns:v="urn:schemas-microsoft-com:vml" Requires="v">
                <p:oleObj spid="_x0000_s71753" name="Equation" r:id="rId3" imgW="1473120" imgH="571320" progId="Equation.DSMT4">
                  <p:embed/>
                </p:oleObj>
              </mc:Choice>
              <mc:Fallback>
                <p:oleObj name="Equation" r:id="rId3" imgW="1473120" imgH="571320" progId="Equation.DSMT4">
                  <p:embed/>
                  <p:pic>
                    <p:nvPicPr>
                      <p:cNvPr id="8" name="对象 7"/>
                      <p:cNvPicPr/>
                      <p:nvPr/>
                    </p:nvPicPr>
                    <p:blipFill>
                      <a:blip r:embed="rId4"/>
                      <a:stretch>
                        <a:fillRect/>
                      </a:stretch>
                    </p:blipFill>
                    <p:spPr>
                      <a:xfrm>
                        <a:off x="704155" y="836712"/>
                        <a:ext cx="3579813" cy="1384300"/>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C2B99E8E-D519-4355-BA1C-14BD2412E022}"/>
              </a:ext>
            </a:extLst>
          </p:cNvPr>
          <p:cNvSpPr/>
          <p:nvPr/>
        </p:nvSpPr>
        <p:spPr bwMode="auto">
          <a:xfrm>
            <a:off x="2555776" y="2390901"/>
            <a:ext cx="955206" cy="631943"/>
          </a:xfrm>
          <a:prstGeom prst="rect">
            <a:avLst/>
          </a:prstGeom>
          <a:solidFill>
            <a:schemeClr val="accent1"/>
          </a:solidFill>
          <a:ln>
            <a:noFill/>
          </a:ln>
          <a:effectLst/>
          <a:extLst>
            <a:ext uri="{91240B29-F687-4F45-9708-019B960494DF}">
              <a14:hiddenLine xmlns:a14="http://schemas.microsoft.com/office/drawing/2010/main" w="12700" cap="flat"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7" name="矩形 6">
            <a:extLst>
              <a:ext uri="{FF2B5EF4-FFF2-40B4-BE49-F238E27FC236}">
                <a16:creationId xmlns:a16="http://schemas.microsoft.com/office/drawing/2014/main" id="{1A68E3BC-AD9A-424D-8908-8D7196B1B252}"/>
              </a:ext>
            </a:extLst>
          </p:cNvPr>
          <p:cNvSpPr/>
          <p:nvPr/>
        </p:nvSpPr>
        <p:spPr bwMode="auto">
          <a:xfrm>
            <a:off x="5553452" y="2447176"/>
            <a:ext cx="818748" cy="386380"/>
          </a:xfrm>
          <a:prstGeom prst="rect">
            <a:avLst/>
          </a:prstGeom>
          <a:solidFill>
            <a:schemeClr val="accent1"/>
          </a:solidFill>
          <a:ln>
            <a:noFill/>
          </a:ln>
          <a:effectLst/>
          <a:extLst>
            <a:ext uri="{91240B29-F687-4F45-9708-019B960494DF}">
              <a14:hiddenLine xmlns:a14="http://schemas.microsoft.com/office/drawing/2010/main" w="12700" cap="flat"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9" name="文本框 8">
            <a:extLst>
              <a:ext uri="{FF2B5EF4-FFF2-40B4-BE49-F238E27FC236}">
                <a16:creationId xmlns:a16="http://schemas.microsoft.com/office/drawing/2014/main" id="{1B7B56CB-FD44-49D7-96F8-228F09E00945}"/>
              </a:ext>
            </a:extLst>
          </p:cNvPr>
          <p:cNvSpPr txBox="1"/>
          <p:nvPr/>
        </p:nvSpPr>
        <p:spPr>
          <a:xfrm>
            <a:off x="5231201" y="2865724"/>
            <a:ext cx="1501039" cy="400110"/>
          </a:xfrm>
          <a:prstGeom prst="rect">
            <a:avLst/>
          </a:prstGeom>
          <a:noFill/>
        </p:spPr>
        <p:txBody>
          <a:bodyPr wrap="square" rtlCol="0">
            <a:spAutoFit/>
          </a:bodyPr>
          <a:lstStyle/>
          <a:p>
            <a:r>
              <a:rPr lang="zh-CN" altLang="en-US" b="1" dirty="0">
                <a:solidFill>
                  <a:srgbClr val="FFAF18"/>
                </a:solidFill>
              </a:rPr>
              <a:t>白化滤波器</a:t>
            </a:r>
          </a:p>
        </p:txBody>
      </p:sp>
      <p:graphicFrame>
        <p:nvGraphicFramePr>
          <p:cNvPr id="10" name="对象 9">
            <a:extLst>
              <a:ext uri="{FF2B5EF4-FFF2-40B4-BE49-F238E27FC236}">
                <a16:creationId xmlns:a16="http://schemas.microsoft.com/office/drawing/2014/main" id="{F489D6BB-E63C-4B3F-8326-5EB2D1D3AFEE}"/>
              </a:ext>
            </a:extLst>
          </p:cNvPr>
          <p:cNvGraphicFramePr>
            <a:graphicFrameLocks noChangeAspect="1"/>
          </p:cNvGraphicFramePr>
          <p:nvPr>
            <p:extLst>
              <p:ext uri="{D42A27DB-BD31-4B8C-83A1-F6EECF244321}">
                <p14:modId xmlns:p14="http://schemas.microsoft.com/office/powerpoint/2010/main" val="2634034842"/>
              </p:ext>
            </p:extLst>
          </p:nvPr>
        </p:nvGraphicFramePr>
        <p:xfrm>
          <a:off x="1091778" y="2205038"/>
          <a:ext cx="6432550" cy="931862"/>
        </p:xfrm>
        <a:graphic>
          <a:graphicData uri="http://schemas.openxmlformats.org/presentationml/2006/ole">
            <mc:AlternateContent xmlns:mc="http://schemas.openxmlformats.org/markup-compatibility/2006">
              <mc:Choice xmlns:v="urn:schemas-microsoft-com:vml" Requires="v">
                <p:oleObj spid="_x0000_s71754" name="Equation" r:id="rId5" imgW="2793960" imgH="406080" progId="Equation.DSMT4">
                  <p:embed/>
                </p:oleObj>
              </mc:Choice>
              <mc:Fallback>
                <p:oleObj name="Equation" r:id="rId5" imgW="2793960" imgH="406080" progId="Equation.DSMT4">
                  <p:embed/>
                  <p:pic>
                    <p:nvPicPr>
                      <p:cNvPr id="8" name="对象 7"/>
                      <p:cNvPicPr/>
                      <p:nvPr/>
                    </p:nvPicPr>
                    <p:blipFill>
                      <a:blip r:embed="rId6"/>
                      <a:stretch>
                        <a:fillRect/>
                      </a:stretch>
                    </p:blipFill>
                    <p:spPr>
                      <a:xfrm>
                        <a:off x="1091778" y="2205038"/>
                        <a:ext cx="6432550" cy="931862"/>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44E1A11F-941C-4D72-B19C-D9869846EDBF}"/>
              </a:ext>
            </a:extLst>
          </p:cNvPr>
          <p:cNvSpPr/>
          <p:nvPr/>
        </p:nvSpPr>
        <p:spPr bwMode="auto">
          <a:xfrm>
            <a:off x="2861558" y="5643032"/>
            <a:ext cx="1296144" cy="562342"/>
          </a:xfrm>
          <a:prstGeom prst="rect">
            <a:avLst/>
          </a:prstGeom>
          <a:noFill/>
          <a:ln w="19050">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12" name="直接箭头连接符 11">
            <a:extLst>
              <a:ext uri="{FF2B5EF4-FFF2-40B4-BE49-F238E27FC236}">
                <a16:creationId xmlns:a16="http://schemas.microsoft.com/office/drawing/2014/main" id="{B319DD5D-854E-475B-88AF-0766A38BB7AF}"/>
              </a:ext>
            </a:extLst>
          </p:cNvPr>
          <p:cNvCxnSpPr>
            <a:cxnSpLocks/>
            <a:endCxn id="11" idx="1"/>
          </p:cNvCxnSpPr>
          <p:nvPr/>
        </p:nvCxnSpPr>
        <p:spPr bwMode="auto">
          <a:xfrm flipV="1">
            <a:off x="2069470" y="5924203"/>
            <a:ext cx="792088" cy="6862"/>
          </a:xfrm>
          <a:prstGeom prst="straightConnector1">
            <a:avLst/>
          </a:prstGeom>
          <a:solidFill>
            <a:schemeClr val="accent1"/>
          </a:solidFill>
          <a:ln w="12700" cap="flat" cmpd="sng" algn="ctr">
            <a:solidFill>
              <a:srgbClr val="000000"/>
            </a:solidFill>
            <a:prstDash val="solid"/>
            <a:miter lim="800000"/>
            <a:headEnd type="none" w="sm" len="sm"/>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C66856C0-7755-45BF-8668-C92B554BA3E1}"/>
              </a:ext>
            </a:extLst>
          </p:cNvPr>
          <p:cNvCxnSpPr>
            <a:stCxn id="11" idx="3"/>
          </p:cNvCxnSpPr>
          <p:nvPr/>
        </p:nvCxnSpPr>
        <p:spPr bwMode="auto">
          <a:xfrm>
            <a:off x="4157702" y="5924203"/>
            <a:ext cx="648072" cy="0"/>
          </a:xfrm>
          <a:prstGeom prst="straightConnector1">
            <a:avLst/>
          </a:prstGeom>
          <a:solidFill>
            <a:schemeClr val="accent1"/>
          </a:solidFill>
          <a:ln w="12700" cap="flat" cmpd="sng" algn="ctr">
            <a:solidFill>
              <a:srgbClr val="000000"/>
            </a:solidFill>
            <a:prstDash val="solid"/>
            <a:miter lim="800000"/>
            <a:headEnd type="none" w="sm" len="sm"/>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a:extLst>
              <a:ext uri="{FF2B5EF4-FFF2-40B4-BE49-F238E27FC236}">
                <a16:creationId xmlns:a16="http://schemas.microsoft.com/office/drawing/2014/main" id="{D90F75B6-4DDD-4C39-B7DF-DEC17B659A53}"/>
              </a:ext>
            </a:extLst>
          </p:cNvPr>
          <p:cNvSpPr txBox="1"/>
          <p:nvPr/>
        </p:nvSpPr>
        <p:spPr>
          <a:xfrm>
            <a:off x="2861558" y="5718134"/>
            <a:ext cx="1762101" cy="369332"/>
          </a:xfrm>
          <a:prstGeom prst="rect">
            <a:avLst/>
          </a:prstGeom>
          <a:noFill/>
        </p:spPr>
        <p:txBody>
          <a:bodyPr wrap="square" rtlCol="0">
            <a:spAutoFit/>
          </a:bodyPr>
          <a:lstStyle/>
          <a:p>
            <a:r>
              <a:rPr lang="zh-CN" altLang="en-US" sz="1800" b="1" dirty="0">
                <a:solidFill>
                  <a:srgbClr val="000000"/>
                </a:solidFill>
              </a:rPr>
              <a:t>白化滤波器</a:t>
            </a: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02F231B-0972-4DBA-9839-BFEDF80DFAB9}"/>
                  </a:ext>
                </a:extLst>
              </p:cNvPr>
              <p:cNvSpPr/>
              <p:nvPr/>
            </p:nvSpPr>
            <p:spPr>
              <a:xfrm>
                <a:off x="2028252" y="5525027"/>
                <a:ext cx="7187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𝑡</m:t>
                          </m:r>
                        </m:e>
                      </m:d>
                    </m:oMath>
                  </m:oMathPara>
                </a14:m>
                <a:endParaRPr lang="zh-CN" altLang="en-US" dirty="0"/>
              </a:p>
            </p:txBody>
          </p:sp>
        </mc:Choice>
        <mc:Fallback xmlns="">
          <p:sp>
            <p:nvSpPr>
              <p:cNvPr id="15" name="矩形 14">
                <a:extLst>
                  <a:ext uri="{FF2B5EF4-FFF2-40B4-BE49-F238E27FC236}">
                    <a16:creationId xmlns:a16="http://schemas.microsoft.com/office/drawing/2014/main" id="{202F231B-0972-4DBA-9839-BFEDF80DFAB9}"/>
                  </a:ext>
                </a:extLst>
              </p:cNvPr>
              <p:cNvSpPr>
                <a:spLocks noRot="1" noChangeAspect="1" noMove="1" noResize="1" noEditPoints="1" noAdjustHandles="1" noChangeArrowheads="1" noChangeShapeType="1" noTextEdit="1"/>
              </p:cNvSpPr>
              <p:nvPr/>
            </p:nvSpPr>
            <p:spPr>
              <a:xfrm>
                <a:off x="2028252" y="5525027"/>
                <a:ext cx="718722" cy="400110"/>
              </a:xfrm>
              <a:prstGeom prst="rect">
                <a:avLst/>
              </a:prstGeom>
              <a:blipFill>
                <a:blip r:embed="rId7"/>
                <a:stretch>
                  <a:fillRect t="-122727" r="-81356" b="-1924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0AE9BB7B-AAA9-4284-9FED-657F152ADB46}"/>
                  </a:ext>
                </a:extLst>
              </p:cNvPr>
              <p:cNvSpPr/>
              <p:nvPr/>
            </p:nvSpPr>
            <p:spPr>
              <a:xfrm>
                <a:off x="6317942" y="5445224"/>
                <a:ext cx="7233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𝑡</m:t>
                          </m:r>
                        </m:e>
                      </m:d>
                    </m:oMath>
                  </m:oMathPara>
                </a14:m>
                <a:endParaRPr lang="zh-CN" altLang="en-US" dirty="0"/>
              </a:p>
            </p:txBody>
          </p:sp>
        </mc:Choice>
        <mc:Fallback xmlns="">
          <p:sp>
            <p:nvSpPr>
              <p:cNvPr id="16" name="矩形 15">
                <a:extLst>
                  <a:ext uri="{FF2B5EF4-FFF2-40B4-BE49-F238E27FC236}">
                    <a16:creationId xmlns:a16="http://schemas.microsoft.com/office/drawing/2014/main" id="{0AE9BB7B-AAA9-4284-9FED-657F152ADB46}"/>
                  </a:ext>
                </a:extLst>
              </p:cNvPr>
              <p:cNvSpPr>
                <a:spLocks noRot="1" noChangeAspect="1" noMove="1" noResize="1" noEditPoints="1" noAdjustHandles="1" noChangeArrowheads="1" noChangeShapeType="1" noTextEdit="1"/>
              </p:cNvSpPr>
              <p:nvPr/>
            </p:nvSpPr>
            <p:spPr>
              <a:xfrm>
                <a:off x="6317942" y="5445224"/>
                <a:ext cx="723339" cy="400110"/>
              </a:xfrm>
              <a:prstGeom prst="rect">
                <a:avLst/>
              </a:prstGeom>
              <a:blipFill>
                <a:blip r:embed="rId8"/>
                <a:stretch>
                  <a:fillRect t="-122727" r="-81513" b="-192424"/>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A077882A-8C5F-4101-AC0A-891ACA21A01D}"/>
              </a:ext>
            </a:extLst>
          </p:cNvPr>
          <p:cNvSpPr/>
          <p:nvPr/>
        </p:nvSpPr>
        <p:spPr bwMode="auto">
          <a:xfrm>
            <a:off x="4805774" y="5629310"/>
            <a:ext cx="1296144" cy="562342"/>
          </a:xfrm>
          <a:prstGeom prst="rect">
            <a:avLst/>
          </a:prstGeom>
          <a:noFill/>
          <a:ln w="19050">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18" name="直接箭头连接符 17">
            <a:extLst>
              <a:ext uri="{FF2B5EF4-FFF2-40B4-BE49-F238E27FC236}">
                <a16:creationId xmlns:a16="http://schemas.microsoft.com/office/drawing/2014/main" id="{164C3354-4935-498C-B751-CAB7B13B6A07}"/>
              </a:ext>
            </a:extLst>
          </p:cNvPr>
          <p:cNvCxnSpPr>
            <a:stCxn id="17" idx="3"/>
          </p:cNvCxnSpPr>
          <p:nvPr/>
        </p:nvCxnSpPr>
        <p:spPr bwMode="auto">
          <a:xfrm>
            <a:off x="6101918" y="5910481"/>
            <a:ext cx="648072" cy="0"/>
          </a:xfrm>
          <a:prstGeom prst="straightConnector1">
            <a:avLst/>
          </a:prstGeom>
          <a:solidFill>
            <a:schemeClr val="accent1"/>
          </a:solidFill>
          <a:ln w="12700" cap="flat" cmpd="sng" algn="ctr">
            <a:solidFill>
              <a:srgbClr val="000000"/>
            </a:solidFill>
            <a:prstDash val="solid"/>
            <a:miter lim="800000"/>
            <a:headEnd type="none" w="sm" len="sm"/>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a:extLst>
              <a:ext uri="{FF2B5EF4-FFF2-40B4-BE49-F238E27FC236}">
                <a16:creationId xmlns:a16="http://schemas.microsoft.com/office/drawing/2014/main" id="{5B8AEA5A-BC76-402E-ABD7-BA997CE8B0E1}"/>
              </a:ext>
            </a:extLst>
          </p:cNvPr>
          <p:cNvSpPr txBox="1"/>
          <p:nvPr/>
        </p:nvSpPr>
        <p:spPr>
          <a:xfrm>
            <a:off x="5131905" y="5704412"/>
            <a:ext cx="576064" cy="400110"/>
          </a:xfrm>
          <a:prstGeom prst="rect">
            <a:avLst/>
          </a:prstGeom>
          <a:noFill/>
        </p:spPr>
        <p:txBody>
          <a:bodyPr wrap="square" rtlCol="0">
            <a:spAutoFit/>
          </a:bodyPr>
          <a:lstStyle/>
          <a:p>
            <a:r>
              <a:rPr lang="en-US" altLang="zh-CN" dirty="0">
                <a:solidFill>
                  <a:srgbClr val="000000"/>
                </a:solidFill>
              </a:rPr>
              <a:t>MF</a:t>
            </a:r>
            <a:endParaRPr lang="zh-CN" altLang="en-US" dirty="0">
              <a:solidFill>
                <a:srgbClr val="000000"/>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DC42BAA-0D67-4A9D-B9A9-8BD7A1A5F5BE}"/>
                  </a:ext>
                </a:extLst>
              </p:cNvPr>
              <p:cNvSpPr/>
              <p:nvPr/>
            </p:nvSpPr>
            <p:spPr>
              <a:xfrm>
                <a:off x="1475656" y="6054532"/>
                <a:ext cx="147566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𝑡</m:t>
                          </m:r>
                        </m:e>
                      </m:d>
                    </m:oMath>
                  </m:oMathPara>
                </a14:m>
                <a:endParaRPr lang="zh-CN" altLang="en-US" dirty="0"/>
              </a:p>
            </p:txBody>
          </p:sp>
        </mc:Choice>
        <mc:Fallback xmlns="">
          <p:sp>
            <p:nvSpPr>
              <p:cNvPr id="2" name="矩形 1">
                <a:extLst>
                  <a:ext uri="{FF2B5EF4-FFF2-40B4-BE49-F238E27FC236}">
                    <a16:creationId xmlns:a16="http://schemas.microsoft.com/office/drawing/2014/main" id="{2DC42BAA-0D67-4A9D-B9A9-8BD7A1A5F5BE}"/>
                  </a:ext>
                </a:extLst>
              </p:cNvPr>
              <p:cNvSpPr>
                <a:spLocks noRot="1" noChangeAspect="1" noMove="1" noResize="1" noEditPoints="1" noAdjustHandles="1" noChangeArrowheads="1" noChangeShapeType="1" noTextEdit="1"/>
              </p:cNvSpPr>
              <p:nvPr/>
            </p:nvSpPr>
            <p:spPr>
              <a:xfrm>
                <a:off x="1475656" y="6054532"/>
                <a:ext cx="1475660" cy="400110"/>
              </a:xfrm>
              <a:prstGeom prst="rect">
                <a:avLst/>
              </a:prstGeom>
              <a:blipFill>
                <a:blip r:embed="rId9"/>
                <a:stretch>
                  <a:fillRect t="-122727" r="-39669" b="-1924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231A6D4-4475-422F-8136-4491AAB3E8BD}"/>
                  </a:ext>
                </a:extLst>
              </p:cNvPr>
              <p:cNvSpPr/>
              <p:nvPr/>
            </p:nvSpPr>
            <p:spPr>
              <a:xfrm>
                <a:off x="6017829" y="5989350"/>
                <a:ext cx="169905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0">
                                  <a:latin typeface="Cambria Math" panose="02040503050406030204" pitchFamily="18" charset="0"/>
                                </a:rPr>
                                <m:t>0</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0">
                                  <a:latin typeface="Cambria Math" panose="02040503050406030204" pitchFamily="18" charset="0"/>
                                </a:rPr>
                                <m:t>0</m:t>
                              </m:r>
                            </m:sub>
                          </m:sSub>
                          <m:r>
                            <a:rPr lang="zh-CN" altLang="en-US" i="0">
                              <a:latin typeface="Cambria Math" panose="02040503050406030204" pitchFamily="18" charset="0"/>
                            </a:rPr>
                            <m:t>(</m:t>
                          </m:r>
                          <m:r>
                            <a:rPr lang="zh-CN" altLang="en-US" i="1">
                              <a:latin typeface="Cambria Math" panose="02040503050406030204" pitchFamily="18" charset="0"/>
                            </a:rPr>
                            <m:t>𝑡</m:t>
                          </m:r>
                        </m:e>
                      </m:d>
                    </m:oMath>
                  </m:oMathPara>
                </a14:m>
                <a:endParaRPr lang="zh-CN" altLang="en-US" dirty="0"/>
              </a:p>
            </p:txBody>
          </p:sp>
        </mc:Choice>
        <mc:Fallback xmlns="">
          <p:sp>
            <p:nvSpPr>
              <p:cNvPr id="3" name="矩形 2">
                <a:extLst>
                  <a:ext uri="{FF2B5EF4-FFF2-40B4-BE49-F238E27FC236}">
                    <a16:creationId xmlns:a16="http://schemas.microsoft.com/office/drawing/2014/main" id="{B231A6D4-4475-422F-8136-4491AAB3E8BD}"/>
                  </a:ext>
                </a:extLst>
              </p:cNvPr>
              <p:cNvSpPr>
                <a:spLocks noRot="1" noChangeAspect="1" noMove="1" noResize="1" noEditPoints="1" noAdjustHandles="1" noChangeArrowheads="1" noChangeShapeType="1" noTextEdit="1"/>
              </p:cNvSpPr>
              <p:nvPr/>
            </p:nvSpPr>
            <p:spPr>
              <a:xfrm>
                <a:off x="6017829" y="5989350"/>
                <a:ext cx="1699055" cy="400110"/>
              </a:xfrm>
              <a:prstGeom prst="rect">
                <a:avLst/>
              </a:prstGeom>
              <a:blipFill>
                <a:blip r:embed="rId10"/>
                <a:stretch>
                  <a:fillRect t="-124615" r="-34409" b="-196923"/>
                </a:stretch>
              </a:blipFill>
            </p:spPr>
            <p:txBody>
              <a:bodyPr/>
              <a:lstStyle/>
              <a:p>
                <a:r>
                  <a:rPr lang="zh-CN" altLang="en-US">
                    <a:noFill/>
                  </a:rPr>
                  <a:t> </a:t>
                </a:r>
              </a:p>
            </p:txBody>
          </p:sp>
        </mc:Fallback>
      </mc:AlternateContent>
      <p:graphicFrame>
        <p:nvGraphicFramePr>
          <p:cNvPr id="22" name="对象 21">
            <a:extLst>
              <a:ext uri="{FF2B5EF4-FFF2-40B4-BE49-F238E27FC236}">
                <a16:creationId xmlns:a16="http://schemas.microsoft.com/office/drawing/2014/main" id="{DA129266-D803-4215-8504-0D971D2F7DF7}"/>
              </a:ext>
            </a:extLst>
          </p:cNvPr>
          <p:cNvGraphicFramePr>
            <a:graphicFrameLocks noChangeAspect="1"/>
          </p:cNvGraphicFramePr>
          <p:nvPr>
            <p:extLst>
              <p:ext uri="{D42A27DB-BD31-4B8C-83A1-F6EECF244321}">
                <p14:modId xmlns:p14="http://schemas.microsoft.com/office/powerpoint/2010/main" val="3017282501"/>
              </p:ext>
            </p:extLst>
          </p:nvPr>
        </p:nvGraphicFramePr>
        <p:xfrm>
          <a:off x="1188243" y="3381375"/>
          <a:ext cx="5688013" cy="1776413"/>
        </p:xfrm>
        <a:graphic>
          <a:graphicData uri="http://schemas.openxmlformats.org/presentationml/2006/ole">
            <mc:AlternateContent xmlns:mc="http://schemas.openxmlformats.org/markup-compatibility/2006">
              <mc:Choice xmlns:v="urn:schemas-microsoft-com:vml" Requires="v">
                <p:oleObj spid="_x0000_s71755" name="Equation" r:id="rId11" imgW="2717640" imgH="850680" progId="Equation.DSMT4">
                  <p:embed/>
                </p:oleObj>
              </mc:Choice>
              <mc:Fallback>
                <p:oleObj name="Equation" r:id="rId11" imgW="2717640" imgH="850680" progId="Equation.DSMT4">
                  <p:embed/>
                  <p:pic>
                    <p:nvPicPr>
                      <p:cNvPr id="11" name="对象 10"/>
                      <p:cNvPicPr/>
                      <p:nvPr/>
                    </p:nvPicPr>
                    <p:blipFill>
                      <a:blip r:embed="rId12"/>
                      <a:stretch>
                        <a:fillRect/>
                      </a:stretch>
                    </p:blipFill>
                    <p:spPr>
                      <a:xfrm>
                        <a:off x="1188243" y="3381375"/>
                        <a:ext cx="5688013" cy="177641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FE8FCEFF-01E7-491A-9E92-A94E4B7B28BF}"/>
                  </a:ext>
                </a:extLst>
              </p:cNvPr>
              <p:cNvSpPr/>
              <p:nvPr/>
            </p:nvSpPr>
            <p:spPr>
              <a:xfrm>
                <a:off x="3672404" y="6125234"/>
                <a:ext cx="16551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m:t>
                          </m:r>
                          <m:r>
                            <a:rPr lang="en-US" altLang="zh-CN" i="1" baseline="-25000" smtClean="0">
                              <a:latin typeface="Cambria Math" panose="02040503050406030204" pitchFamily="18" charset="0"/>
                            </a:rPr>
                            <m:t>1</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r>
                            <a:rPr lang="en-US" altLang="zh-CN" i="1" baseline="-25000" smtClean="0">
                              <a:latin typeface="Cambria Math" panose="02040503050406030204" pitchFamily="18" charset="0"/>
                            </a:rPr>
                            <m:t>1</m:t>
                          </m:r>
                          <m:r>
                            <a:rPr lang="zh-CN" altLang="en-US" i="0">
                              <a:latin typeface="Cambria Math" panose="02040503050406030204" pitchFamily="18" charset="0"/>
                            </a:rPr>
                            <m:t>(</m:t>
                          </m:r>
                          <m:r>
                            <a:rPr lang="zh-CN" altLang="en-US" i="1">
                              <a:latin typeface="Cambria Math" panose="02040503050406030204" pitchFamily="18" charset="0"/>
                            </a:rPr>
                            <m:t>𝑡</m:t>
                          </m:r>
                        </m:e>
                      </m:d>
                    </m:oMath>
                  </m:oMathPara>
                </a14:m>
                <a:endParaRPr lang="zh-CN" altLang="en-US" dirty="0"/>
              </a:p>
            </p:txBody>
          </p:sp>
        </mc:Choice>
        <mc:Fallback xmlns="">
          <p:sp>
            <p:nvSpPr>
              <p:cNvPr id="23" name="矩形 22">
                <a:extLst>
                  <a:ext uri="{FF2B5EF4-FFF2-40B4-BE49-F238E27FC236}">
                    <a16:creationId xmlns:a16="http://schemas.microsoft.com/office/drawing/2014/main" id="{FE8FCEFF-01E7-491A-9E92-A94E4B7B28BF}"/>
                  </a:ext>
                </a:extLst>
              </p:cNvPr>
              <p:cNvSpPr>
                <a:spLocks noRot="1" noChangeAspect="1" noMove="1" noResize="1" noEditPoints="1" noAdjustHandles="1" noChangeArrowheads="1" noChangeShapeType="1" noTextEdit="1"/>
              </p:cNvSpPr>
              <p:nvPr/>
            </p:nvSpPr>
            <p:spPr>
              <a:xfrm>
                <a:off x="3672404" y="6125234"/>
                <a:ext cx="1655197" cy="400110"/>
              </a:xfrm>
              <a:prstGeom prst="rect">
                <a:avLst/>
              </a:prstGeom>
              <a:blipFill>
                <a:blip r:embed="rId13"/>
                <a:stretch>
                  <a:fillRect t="-124615" r="-35294" b="-196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745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第三节   色噪声背景下的匹配滤波器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sp>
        <p:nvSpPr>
          <p:cNvPr id="7" name="文本框 6"/>
          <p:cNvSpPr txBox="1"/>
          <p:nvPr/>
        </p:nvSpPr>
        <p:spPr>
          <a:xfrm>
            <a:off x="827584" y="1975991"/>
            <a:ext cx="2376264" cy="400110"/>
          </a:xfrm>
          <a:prstGeom prst="rect">
            <a:avLst/>
          </a:prstGeom>
          <a:noFill/>
        </p:spPr>
        <p:txBody>
          <a:bodyPr wrap="square" rtlCol="0">
            <a:spAutoFit/>
          </a:bodyPr>
          <a:lstStyle/>
          <a:p>
            <a:r>
              <a:rPr lang="en-US" altLang="zh-CN" dirty="0"/>
              <a:t>Wiener-Paley</a:t>
            </a:r>
            <a:r>
              <a:rPr lang="zh-CN" altLang="en-US" dirty="0"/>
              <a:t>定理</a:t>
            </a:r>
          </a:p>
        </p:txBody>
      </p:sp>
      <p:graphicFrame>
        <p:nvGraphicFramePr>
          <p:cNvPr id="13" name="对象 12"/>
          <p:cNvGraphicFramePr>
            <a:graphicFrameLocks noChangeAspect="1"/>
          </p:cNvGraphicFramePr>
          <p:nvPr>
            <p:extLst>
              <p:ext uri="{D42A27DB-BD31-4B8C-83A1-F6EECF244321}">
                <p14:modId xmlns:p14="http://schemas.microsoft.com/office/powerpoint/2010/main" val="3677928658"/>
              </p:ext>
            </p:extLst>
          </p:nvPr>
        </p:nvGraphicFramePr>
        <p:xfrm>
          <a:off x="1436688" y="2524100"/>
          <a:ext cx="4370387" cy="2705100"/>
        </p:xfrm>
        <a:graphic>
          <a:graphicData uri="http://schemas.openxmlformats.org/presentationml/2006/ole">
            <mc:AlternateContent xmlns:mc="http://schemas.openxmlformats.org/markup-compatibility/2006">
              <mc:Choice xmlns:v="urn:schemas-microsoft-com:vml" Requires="v">
                <p:oleObj spid="_x0000_s64936" name="Equation" r:id="rId3" imgW="1942920" imgH="1206360" progId="Equation.DSMT4">
                  <p:embed/>
                </p:oleObj>
              </mc:Choice>
              <mc:Fallback>
                <p:oleObj name="Equation" r:id="rId3" imgW="1942920" imgH="1206360" progId="Equation.DSMT4">
                  <p:embed/>
                  <p:pic>
                    <p:nvPicPr>
                      <p:cNvPr id="11" name="对象 10"/>
                      <p:cNvPicPr/>
                      <p:nvPr/>
                    </p:nvPicPr>
                    <p:blipFill>
                      <a:blip r:embed="rId4"/>
                      <a:stretch>
                        <a:fillRect/>
                      </a:stretch>
                    </p:blipFill>
                    <p:spPr>
                      <a:xfrm>
                        <a:off x="1436688" y="2524100"/>
                        <a:ext cx="4370387" cy="2705100"/>
                      </a:xfrm>
                      <a:prstGeom prst="rect">
                        <a:avLst/>
                      </a:prstGeom>
                    </p:spPr>
                  </p:pic>
                </p:oleObj>
              </mc:Fallback>
            </mc:AlternateContent>
          </a:graphicData>
        </a:graphic>
      </p:graphicFrame>
      <p:sp>
        <p:nvSpPr>
          <p:cNvPr id="16" name="文本框 15"/>
          <p:cNvSpPr txBox="1"/>
          <p:nvPr/>
        </p:nvSpPr>
        <p:spPr>
          <a:xfrm>
            <a:off x="7153794" y="3000067"/>
            <a:ext cx="1475440" cy="400110"/>
          </a:xfrm>
          <a:prstGeom prst="rect">
            <a:avLst/>
          </a:prstGeom>
          <a:noFill/>
        </p:spPr>
        <p:txBody>
          <a:bodyPr wrap="square" rtlCol="0">
            <a:spAutoFit/>
          </a:bodyPr>
          <a:lstStyle/>
          <a:p>
            <a:r>
              <a:rPr lang="zh-CN" altLang="en-US" dirty="0"/>
              <a:t>正时间函数</a:t>
            </a:r>
          </a:p>
        </p:txBody>
      </p:sp>
      <p:sp>
        <p:nvSpPr>
          <p:cNvPr id="19" name="文本框 18"/>
          <p:cNvSpPr txBox="1"/>
          <p:nvPr/>
        </p:nvSpPr>
        <p:spPr>
          <a:xfrm>
            <a:off x="7153794" y="3323547"/>
            <a:ext cx="1584176" cy="400110"/>
          </a:xfrm>
          <a:prstGeom prst="rect">
            <a:avLst/>
          </a:prstGeom>
          <a:noFill/>
        </p:spPr>
        <p:txBody>
          <a:bodyPr wrap="square" rtlCol="0">
            <a:spAutoFit/>
          </a:bodyPr>
          <a:lstStyle/>
          <a:p>
            <a:r>
              <a:rPr lang="zh-CN" altLang="en-US" dirty="0"/>
              <a:t>负时间函数</a:t>
            </a:r>
          </a:p>
        </p:txBody>
      </p:sp>
      <p:sp>
        <p:nvSpPr>
          <p:cNvPr id="18" name="矩形 17"/>
          <p:cNvSpPr/>
          <p:nvPr/>
        </p:nvSpPr>
        <p:spPr bwMode="auto">
          <a:xfrm>
            <a:off x="6396683" y="2932465"/>
            <a:ext cx="2155991" cy="864096"/>
          </a:xfrm>
          <a:prstGeom prst="rect">
            <a:avLst/>
          </a:prstGeom>
          <a:noFill/>
          <a:ln>
            <a:solidFill>
              <a:srgbClr val="000000"/>
            </a:solidFill>
            <a:prstDash val="dash"/>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21" name="文本框 20"/>
          <p:cNvSpPr txBox="1"/>
          <p:nvPr/>
        </p:nvSpPr>
        <p:spPr>
          <a:xfrm>
            <a:off x="4572506" y="4568279"/>
            <a:ext cx="2807806" cy="400110"/>
          </a:xfrm>
          <a:prstGeom prst="rect">
            <a:avLst/>
          </a:prstGeom>
          <a:noFill/>
        </p:spPr>
        <p:txBody>
          <a:bodyPr wrap="square" rtlCol="0">
            <a:spAutoFit/>
          </a:bodyPr>
          <a:lstStyle/>
          <a:p>
            <a:r>
              <a:rPr lang="zh-CN" altLang="en-US" dirty="0"/>
              <a:t>因果稳定的白化滤波器</a:t>
            </a:r>
          </a:p>
        </p:txBody>
      </p:sp>
      <p:sp>
        <p:nvSpPr>
          <p:cNvPr id="20" name="文本框 19">
            <a:extLst>
              <a:ext uri="{FF2B5EF4-FFF2-40B4-BE49-F238E27FC236}">
                <a16:creationId xmlns:a16="http://schemas.microsoft.com/office/drawing/2014/main" id="{78BEEBCB-58F9-448D-A6F8-A484614980EE}"/>
              </a:ext>
            </a:extLst>
          </p:cNvPr>
          <p:cNvSpPr txBox="1"/>
          <p:nvPr/>
        </p:nvSpPr>
        <p:spPr>
          <a:xfrm>
            <a:off x="755576" y="1162495"/>
            <a:ext cx="6696744" cy="400110"/>
          </a:xfrm>
          <a:prstGeom prst="rect">
            <a:avLst/>
          </a:prstGeom>
          <a:noFill/>
        </p:spPr>
        <p:txBody>
          <a:bodyPr wrap="square" rtlCol="0">
            <a:spAutoFit/>
          </a:bodyPr>
          <a:lstStyle/>
          <a:p>
            <a:r>
              <a:rPr lang="en-US" altLang="zh-CN" dirty="0">
                <a:solidFill>
                  <a:srgbClr val="FF0000"/>
                </a:solidFill>
              </a:rPr>
              <a:t>Q</a:t>
            </a:r>
            <a:r>
              <a:rPr lang="zh-CN" altLang="en-US" dirty="0">
                <a:solidFill>
                  <a:srgbClr val="FF0000"/>
                </a:solidFill>
              </a:rPr>
              <a:t>：如何得到实际可实现（因果稳定）的白化滤波器？</a:t>
            </a:r>
          </a:p>
        </p:txBody>
      </p:sp>
      <p:graphicFrame>
        <p:nvGraphicFramePr>
          <p:cNvPr id="15" name="对象 14">
            <a:extLst>
              <a:ext uri="{FF2B5EF4-FFF2-40B4-BE49-F238E27FC236}">
                <a16:creationId xmlns:a16="http://schemas.microsoft.com/office/drawing/2014/main" id="{F1254A5F-A218-4737-B785-B15B038C830C}"/>
              </a:ext>
            </a:extLst>
          </p:cNvPr>
          <p:cNvGraphicFramePr>
            <a:graphicFrameLocks noChangeAspect="1"/>
          </p:cNvGraphicFramePr>
          <p:nvPr>
            <p:extLst>
              <p:ext uri="{D42A27DB-BD31-4B8C-83A1-F6EECF244321}">
                <p14:modId xmlns:p14="http://schemas.microsoft.com/office/powerpoint/2010/main" val="3372510714"/>
              </p:ext>
            </p:extLst>
          </p:nvPr>
        </p:nvGraphicFramePr>
        <p:xfrm>
          <a:off x="6433714" y="3013161"/>
          <a:ext cx="739416" cy="381634"/>
        </p:xfrm>
        <a:graphic>
          <a:graphicData uri="http://schemas.openxmlformats.org/presentationml/2006/ole">
            <mc:AlternateContent xmlns:mc="http://schemas.openxmlformats.org/markup-compatibility/2006">
              <mc:Choice xmlns:v="urn:schemas-microsoft-com:vml" Requires="v">
                <p:oleObj spid="_x0000_s64937" name="Equation" r:id="rId5" imgW="393480" imgH="203040" progId="Equation.DSMT4">
                  <p:embed/>
                </p:oleObj>
              </mc:Choice>
              <mc:Fallback>
                <p:oleObj name="Equation" r:id="rId5" imgW="393480" imgH="203040" progId="Equation.DSMT4">
                  <p:embed/>
                  <p:pic>
                    <p:nvPicPr>
                      <p:cNvPr id="0" name=""/>
                      <p:cNvPicPr/>
                      <p:nvPr/>
                    </p:nvPicPr>
                    <p:blipFill>
                      <a:blip r:embed="rId6"/>
                      <a:stretch>
                        <a:fillRect/>
                      </a:stretch>
                    </p:blipFill>
                    <p:spPr>
                      <a:xfrm>
                        <a:off x="6433714" y="3013161"/>
                        <a:ext cx="739416" cy="381634"/>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655CB2CD-7308-4BF3-81CB-E2D8805D4404}"/>
              </a:ext>
            </a:extLst>
          </p:cNvPr>
          <p:cNvGraphicFramePr>
            <a:graphicFrameLocks noChangeAspect="1"/>
          </p:cNvGraphicFramePr>
          <p:nvPr>
            <p:extLst>
              <p:ext uri="{D42A27DB-BD31-4B8C-83A1-F6EECF244321}">
                <p14:modId xmlns:p14="http://schemas.microsoft.com/office/powerpoint/2010/main" val="968716615"/>
              </p:ext>
            </p:extLst>
          </p:nvPr>
        </p:nvGraphicFramePr>
        <p:xfrm>
          <a:off x="6444208" y="3323547"/>
          <a:ext cx="742321" cy="383133"/>
        </p:xfrm>
        <a:graphic>
          <a:graphicData uri="http://schemas.openxmlformats.org/presentationml/2006/ole">
            <mc:AlternateContent xmlns:mc="http://schemas.openxmlformats.org/markup-compatibility/2006">
              <mc:Choice xmlns:v="urn:schemas-microsoft-com:vml" Requires="v">
                <p:oleObj spid="_x0000_s64938" name="Equation" r:id="rId7" imgW="393480" imgH="203040" progId="Equation.DSMT4">
                  <p:embed/>
                </p:oleObj>
              </mc:Choice>
              <mc:Fallback>
                <p:oleObj name="Equation" r:id="rId7" imgW="393480" imgH="203040" progId="Equation.DSMT4">
                  <p:embed/>
                  <p:pic>
                    <p:nvPicPr>
                      <p:cNvPr id="0" name=""/>
                      <p:cNvPicPr/>
                      <p:nvPr/>
                    </p:nvPicPr>
                    <p:blipFill>
                      <a:blip r:embed="rId8"/>
                      <a:stretch>
                        <a:fillRect/>
                      </a:stretch>
                    </p:blipFill>
                    <p:spPr>
                      <a:xfrm>
                        <a:off x="6444208" y="3323547"/>
                        <a:ext cx="742321" cy="383133"/>
                      </a:xfrm>
                      <a:prstGeom prst="rect">
                        <a:avLst/>
                      </a:prstGeom>
                    </p:spPr>
                  </p:pic>
                </p:oleObj>
              </mc:Fallback>
            </mc:AlternateContent>
          </a:graphicData>
        </a:graphic>
      </p:graphicFrame>
    </p:spTree>
    <p:extLst>
      <p:ext uri="{BB962C8B-B14F-4D97-AF65-F5344CB8AC3E}">
        <p14:creationId xmlns:p14="http://schemas.microsoft.com/office/powerpoint/2010/main" val="52089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第一节   引言</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sp>
        <p:nvSpPr>
          <p:cNvPr id="43" name="文本框 42"/>
          <p:cNvSpPr txBox="1"/>
          <p:nvPr/>
        </p:nvSpPr>
        <p:spPr>
          <a:xfrm>
            <a:off x="827584" y="1196752"/>
            <a:ext cx="1440160" cy="430887"/>
          </a:xfrm>
          <a:prstGeom prst="rect">
            <a:avLst/>
          </a:prstGeom>
          <a:noFill/>
        </p:spPr>
        <p:txBody>
          <a:bodyPr wrap="square" rtlCol="0">
            <a:spAutoFit/>
          </a:bodyPr>
          <a:lstStyle/>
          <a:p>
            <a:r>
              <a:rPr lang="zh-CN" altLang="en-US" sz="2200" b="1" dirty="0">
                <a:solidFill>
                  <a:srgbClr val="0000FF"/>
                </a:solidFill>
              </a:rPr>
              <a:t>问题提出</a:t>
            </a:r>
          </a:p>
        </p:txBody>
      </p:sp>
      <p:sp>
        <p:nvSpPr>
          <p:cNvPr id="44" name="文本框 43"/>
          <p:cNvSpPr txBox="1"/>
          <p:nvPr/>
        </p:nvSpPr>
        <p:spPr>
          <a:xfrm>
            <a:off x="1396626" y="2615521"/>
            <a:ext cx="2955990" cy="861774"/>
          </a:xfrm>
          <a:prstGeom prst="rect">
            <a:avLst/>
          </a:prstGeom>
          <a:noFill/>
        </p:spPr>
        <p:txBody>
          <a:bodyPr wrap="square" rtlCol="0">
            <a:spAutoFit/>
          </a:bodyPr>
          <a:lstStyle/>
          <a:p>
            <a:r>
              <a:rPr lang="en-US" altLang="zh-CN" dirty="0"/>
              <a:t>1930S       </a:t>
            </a:r>
            <a:r>
              <a:rPr lang="zh-CN" altLang="en-US" dirty="0"/>
              <a:t>雷达</a:t>
            </a:r>
            <a:endParaRPr lang="en-US" altLang="zh-CN" dirty="0"/>
          </a:p>
          <a:p>
            <a:r>
              <a:rPr lang="en-US" altLang="zh-CN" dirty="0"/>
              <a:t>1943</a:t>
            </a:r>
            <a:r>
              <a:rPr lang="zh-CN" altLang="en-US" dirty="0"/>
              <a:t>年      </a:t>
            </a:r>
            <a:r>
              <a:rPr lang="en-US" altLang="zh-CN" dirty="0"/>
              <a:t>D. O. North</a:t>
            </a:r>
            <a:endParaRPr lang="zh-CN" altLang="en-US" dirty="0"/>
          </a:p>
        </p:txBody>
      </p:sp>
      <p:sp>
        <p:nvSpPr>
          <p:cNvPr id="45" name="左大括号 44"/>
          <p:cNvSpPr/>
          <p:nvPr/>
        </p:nvSpPr>
        <p:spPr bwMode="auto">
          <a:xfrm>
            <a:off x="1475656" y="1925166"/>
            <a:ext cx="216024" cy="456814"/>
          </a:xfrm>
          <a:prstGeom prst="leftBrace">
            <a:avLst/>
          </a:prstGeom>
          <a:noFill/>
          <a:ln w="12700" cap="flat" cmpd="sng" algn="ctr">
            <a:solidFill>
              <a:schemeClr val="tx1"/>
            </a:solidFill>
            <a:prstDash val="solid"/>
            <a:miter lim="800000"/>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46" name="文本框 45"/>
          <p:cNvSpPr txBox="1"/>
          <p:nvPr/>
        </p:nvSpPr>
        <p:spPr>
          <a:xfrm>
            <a:off x="1691680" y="1700808"/>
            <a:ext cx="3310419" cy="400110"/>
          </a:xfrm>
          <a:prstGeom prst="rect">
            <a:avLst/>
          </a:prstGeom>
          <a:noFill/>
        </p:spPr>
        <p:txBody>
          <a:bodyPr wrap="square" rtlCol="0">
            <a:spAutoFit/>
          </a:bodyPr>
          <a:lstStyle/>
          <a:p>
            <a:r>
              <a:rPr lang="zh-CN" altLang="en-US" dirty="0">
                <a:solidFill>
                  <a:srgbClr val="000000"/>
                </a:solidFill>
              </a:rPr>
              <a:t>传统滤波器：</a:t>
            </a:r>
            <a:r>
              <a:rPr lang="en-US" altLang="zh-CN" dirty="0">
                <a:solidFill>
                  <a:srgbClr val="000000"/>
                </a:solidFill>
              </a:rPr>
              <a:t>IIR, FIR,DF</a:t>
            </a:r>
            <a:endParaRPr lang="zh-CN" altLang="en-US" dirty="0">
              <a:solidFill>
                <a:srgbClr val="000000"/>
              </a:solidFill>
            </a:endParaRPr>
          </a:p>
        </p:txBody>
      </p:sp>
      <p:sp>
        <p:nvSpPr>
          <p:cNvPr id="47" name="文本框 46"/>
          <p:cNvSpPr txBox="1"/>
          <p:nvPr/>
        </p:nvSpPr>
        <p:spPr>
          <a:xfrm>
            <a:off x="1691680" y="2169355"/>
            <a:ext cx="5823346" cy="400110"/>
          </a:xfrm>
          <a:prstGeom prst="rect">
            <a:avLst/>
          </a:prstGeom>
          <a:noFill/>
        </p:spPr>
        <p:txBody>
          <a:bodyPr wrap="square" rtlCol="0">
            <a:spAutoFit/>
          </a:bodyPr>
          <a:lstStyle/>
          <a:p>
            <a:r>
              <a:rPr lang="zh-CN" altLang="en-US" dirty="0">
                <a:solidFill>
                  <a:srgbClr val="000000"/>
                </a:solidFill>
              </a:rPr>
              <a:t>现代滤波器：匹配滤波器，</a:t>
            </a:r>
            <a:r>
              <a:rPr lang="en-US" altLang="zh-CN" dirty="0">
                <a:solidFill>
                  <a:srgbClr val="000000"/>
                </a:solidFill>
              </a:rPr>
              <a:t>KF</a:t>
            </a:r>
            <a:r>
              <a:rPr lang="zh-CN" altLang="en-US" dirty="0">
                <a:solidFill>
                  <a:srgbClr val="000000"/>
                </a:solidFill>
              </a:rPr>
              <a:t>，</a:t>
            </a:r>
            <a:r>
              <a:rPr lang="en-US" altLang="zh-CN" dirty="0">
                <a:solidFill>
                  <a:srgbClr val="000000"/>
                </a:solidFill>
              </a:rPr>
              <a:t>WF</a:t>
            </a:r>
          </a:p>
        </p:txBody>
      </p:sp>
      <p:sp>
        <p:nvSpPr>
          <p:cNvPr id="2" name="文本框 1">
            <a:extLst>
              <a:ext uri="{FF2B5EF4-FFF2-40B4-BE49-F238E27FC236}">
                <a16:creationId xmlns:a16="http://schemas.microsoft.com/office/drawing/2014/main" id="{039DFCF8-12E7-413F-8155-5F5C75595D61}"/>
              </a:ext>
            </a:extLst>
          </p:cNvPr>
          <p:cNvSpPr txBox="1"/>
          <p:nvPr/>
        </p:nvSpPr>
        <p:spPr>
          <a:xfrm>
            <a:off x="899592" y="3861048"/>
            <a:ext cx="7207822" cy="1417568"/>
          </a:xfrm>
          <a:prstGeom prst="rect">
            <a:avLst/>
          </a:prstGeom>
          <a:noFill/>
        </p:spPr>
        <p:txBody>
          <a:bodyPr wrap="square" rtlCol="0">
            <a:spAutoFit/>
          </a:bodyPr>
          <a:lstStyle/>
          <a:p>
            <a:pPr>
              <a:lnSpc>
                <a:spcPct val="150000"/>
              </a:lnSpc>
            </a:pPr>
            <a:r>
              <a:rPr lang="zh-CN" altLang="en-US" dirty="0">
                <a:solidFill>
                  <a:srgbClr val="000000"/>
                </a:solidFill>
              </a:rPr>
              <a:t>首先提出了</a:t>
            </a:r>
            <a:r>
              <a:rPr lang="zh-CN" altLang="en-US" dirty="0">
                <a:solidFill>
                  <a:srgbClr val="FF0000"/>
                </a:solidFill>
              </a:rPr>
              <a:t>最佳</a:t>
            </a:r>
            <a:r>
              <a:rPr lang="zh-CN" altLang="en-US" dirty="0">
                <a:solidFill>
                  <a:srgbClr val="000000"/>
                </a:solidFill>
              </a:rPr>
              <a:t>线性滤波理论，该理论以</a:t>
            </a:r>
            <a:r>
              <a:rPr lang="zh-CN" altLang="en-US" dirty="0">
                <a:solidFill>
                  <a:srgbClr val="FF0000"/>
                </a:solidFill>
              </a:rPr>
              <a:t>输出信噪比最大</a:t>
            </a:r>
            <a:r>
              <a:rPr lang="zh-CN" altLang="en-US" dirty="0">
                <a:solidFill>
                  <a:srgbClr val="000000"/>
                </a:solidFill>
              </a:rPr>
              <a:t>为准则。导出了在白噪声情况下最佳线性滤波器的频率特性应该为信号频谱的复共轭，这种最佳线性滤波器即匹配滤波器。</a:t>
            </a:r>
          </a:p>
        </p:txBody>
      </p:sp>
    </p:spTree>
    <p:extLst>
      <p:ext uri="{BB962C8B-B14F-4D97-AF65-F5344CB8AC3E}">
        <p14:creationId xmlns:p14="http://schemas.microsoft.com/office/powerpoint/2010/main" val="49148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第一节   引言</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sp>
        <p:nvSpPr>
          <p:cNvPr id="48" name="文本框 47"/>
          <p:cNvSpPr txBox="1"/>
          <p:nvPr/>
        </p:nvSpPr>
        <p:spPr>
          <a:xfrm>
            <a:off x="827584" y="980728"/>
            <a:ext cx="1440160" cy="430887"/>
          </a:xfrm>
          <a:prstGeom prst="rect">
            <a:avLst/>
          </a:prstGeom>
          <a:noFill/>
        </p:spPr>
        <p:txBody>
          <a:bodyPr wrap="square" rtlCol="0">
            <a:spAutoFit/>
          </a:bodyPr>
          <a:lstStyle/>
          <a:p>
            <a:r>
              <a:rPr lang="zh-CN" altLang="en-US" sz="2200" b="1" dirty="0">
                <a:solidFill>
                  <a:srgbClr val="0000FF"/>
                </a:solidFill>
              </a:rPr>
              <a:t>基础知识</a:t>
            </a:r>
          </a:p>
        </p:txBody>
      </p:sp>
      <p:graphicFrame>
        <p:nvGraphicFramePr>
          <p:cNvPr id="49" name="对象 48"/>
          <p:cNvGraphicFramePr>
            <a:graphicFrameLocks noChangeAspect="1"/>
          </p:cNvGraphicFramePr>
          <p:nvPr>
            <p:extLst>
              <p:ext uri="{D42A27DB-BD31-4B8C-83A1-F6EECF244321}">
                <p14:modId xmlns:p14="http://schemas.microsoft.com/office/powerpoint/2010/main" val="3137825582"/>
              </p:ext>
            </p:extLst>
          </p:nvPr>
        </p:nvGraphicFramePr>
        <p:xfrm>
          <a:off x="3461891" y="2473325"/>
          <a:ext cx="2374900" cy="955675"/>
        </p:xfrm>
        <a:graphic>
          <a:graphicData uri="http://schemas.openxmlformats.org/presentationml/2006/ole">
            <mc:AlternateContent xmlns:mc="http://schemas.openxmlformats.org/markup-compatibility/2006">
              <mc:Choice xmlns:v="urn:schemas-microsoft-com:vml" Requires="v">
                <p:oleObj spid="_x0000_s59672" name="Equation" r:id="rId3" imgW="977760" imgH="393480" progId="Equation.DSMT4">
                  <p:embed/>
                </p:oleObj>
              </mc:Choice>
              <mc:Fallback>
                <p:oleObj name="Equation" r:id="rId3" imgW="977760" imgH="393480" progId="Equation.DSMT4">
                  <p:embed/>
                  <p:pic>
                    <p:nvPicPr>
                      <p:cNvPr id="2" name="对象 1"/>
                      <p:cNvPicPr/>
                      <p:nvPr/>
                    </p:nvPicPr>
                    <p:blipFill>
                      <a:blip r:embed="rId4"/>
                      <a:stretch>
                        <a:fillRect/>
                      </a:stretch>
                    </p:blipFill>
                    <p:spPr>
                      <a:xfrm>
                        <a:off x="3461891" y="2473325"/>
                        <a:ext cx="2374900" cy="955675"/>
                      </a:xfrm>
                      <a:prstGeom prst="rect">
                        <a:avLst/>
                      </a:prstGeom>
                    </p:spPr>
                  </p:pic>
                </p:oleObj>
              </mc:Fallback>
            </mc:AlternateContent>
          </a:graphicData>
        </a:graphic>
      </p:graphicFrame>
      <p:sp>
        <p:nvSpPr>
          <p:cNvPr id="50" name="文本框 49"/>
          <p:cNvSpPr txBox="1"/>
          <p:nvPr/>
        </p:nvSpPr>
        <p:spPr>
          <a:xfrm>
            <a:off x="1187624" y="3748970"/>
            <a:ext cx="1728193" cy="400110"/>
          </a:xfrm>
          <a:prstGeom prst="rect">
            <a:avLst/>
          </a:prstGeom>
          <a:noFill/>
        </p:spPr>
        <p:txBody>
          <a:bodyPr wrap="square" rtlCol="0">
            <a:spAutoFit/>
          </a:bodyPr>
          <a:lstStyle/>
          <a:p>
            <a:r>
              <a:rPr lang="zh-CN" altLang="en-US" dirty="0">
                <a:solidFill>
                  <a:srgbClr val="000000"/>
                </a:solidFill>
              </a:rPr>
              <a:t>输出信噪比：</a:t>
            </a:r>
          </a:p>
        </p:txBody>
      </p:sp>
      <p:sp>
        <p:nvSpPr>
          <p:cNvPr id="51" name="文本框 50"/>
          <p:cNvSpPr txBox="1"/>
          <p:nvPr/>
        </p:nvSpPr>
        <p:spPr>
          <a:xfrm>
            <a:off x="5762228" y="3699960"/>
            <a:ext cx="1258044" cy="400110"/>
          </a:xfrm>
          <a:prstGeom prst="rect">
            <a:avLst/>
          </a:prstGeom>
          <a:noFill/>
        </p:spPr>
        <p:txBody>
          <a:bodyPr wrap="square" rtlCol="0">
            <a:spAutoFit/>
          </a:bodyPr>
          <a:lstStyle/>
          <a:p>
            <a:r>
              <a:rPr lang="zh-CN" altLang="en-US" dirty="0">
                <a:solidFill>
                  <a:srgbClr val="000000"/>
                </a:solidFill>
              </a:rPr>
              <a:t>瞬时功率</a:t>
            </a:r>
          </a:p>
        </p:txBody>
      </p:sp>
      <p:sp>
        <p:nvSpPr>
          <p:cNvPr id="52" name="文本框 51"/>
          <p:cNvSpPr txBox="1"/>
          <p:nvPr/>
        </p:nvSpPr>
        <p:spPr>
          <a:xfrm>
            <a:off x="5762228" y="4332467"/>
            <a:ext cx="1258044" cy="400110"/>
          </a:xfrm>
          <a:prstGeom prst="rect">
            <a:avLst/>
          </a:prstGeom>
          <a:noFill/>
        </p:spPr>
        <p:txBody>
          <a:bodyPr wrap="square" rtlCol="0">
            <a:spAutoFit/>
          </a:bodyPr>
          <a:lstStyle/>
          <a:p>
            <a:r>
              <a:rPr lang="zh-CN" altLang="en-US" dirty="0">
                <a:solidFill>
                  <a:srgbClr val="000000"/>
                </a:solidFill>
              </a:rPr>
              <a:t>平均功率</a:t>
            </a:r>
          </a:p>
        </p:txBody>
      </p:sp>
      <p:sp>
        <p:nvSpPr>
          <p:cNvPr id="53" name="左大括号 52"/>
          <p:cNvSpPr/>
          <p:nvPr/>
        </p:nvSpPr>
        <p:spPr bwMode="auto">
          <a:xfrm>
            <a:off x="1989138" y="5381549"/>
            <a:ext cx="216024" cy="700847"/>
          </a:xfrm>
          <a:prstGeom prst="leftBrace">
            <a:avLst/>
          </a:prstGeom>
          <a:noFill/>
          <a:ln w="12700" cap="flat" cmpd="sng" algn="ctr">
            <a:solidFill>
              <a:schemeClr val="tx1"/>
            </a:solidFill>
            <a:prstDash val="solid"/>
            <a:miter lim="800000"/>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54" name="文本框 53"/>
          <p:cNvSpPr txBox="1"/>
          <p:nvPr/>
        </p:nvSpPr>
        <p:spPr>
          <a:xfrm>
            <a:off x="2205162" y="5157192"/>
            <a:ext cx="3374949" cy="400110"/>
          </a:xfrm>
          <a:prstGeom prst="rect">
            <a:avLst/>
          </a:prstGeom>
          <a:noFill/>
        </p:spPr>
        <p:txBody>
          <a:bodyPr wrap="square" rtlCol="0">
            <a:spAutoFit/>
          </a:bodyPr>
          <a:lstStyle/>
          <a:p>
            <a:r>
              <a:rPr lang="zh-CN" altLang="en-US" dirty="0">
                <a:solidFill>
                  <a:srgbClr val="000000"/>
                </a:solidFill>
              </a:rPr>
              <a:t>白噪声→</a:t>
            </a:r>
            <a:r>
              <a:rPr lang="en-US" altLang="zh-CN" dirty="0">
                <a:solidFill>
                  <a:srgbClr val="000000"/>
                </a:solidFill>
              </a:rPr>
              <a:t>MF</a:t>
            </a:r>
            <a:r>
              <a:rPr lang="zh-CN" altLang="en-US" dirty="0">
                <a:solidFill>
                  <a:srgbClr val="000000"/>
                </a:solidFill>
              </a:rPr>
              <a:t>，匹配滤波器</a:t>
            </a:r>
          </a:p>
        </p:txBody>
      </p:sp>
      <p:sp>
        <p:nvSpPr>
          <p:cNvPr id="55" name="文本框 54"/>
          <p:cNvSpPr txBox="1"/>
          <p:nvPr/>
        </p:nvSpPr>
        <p:spPr>
          <a:xfrm>
            <a:off x="2214464" y="5909210"/>
            <a:ext cx="4229744" cy="400110"/>
          </a:xfrm>
          <a:prstGeom prst="rect">
            <a:avLst/>
          </a:prstGeom>
          <a:noFill/>
        </p:spPr>
        <p:txBody>
          <a:bodyPr wrap="square" rtlCol="0">
            <a:spAutoFit/>
          </a:bodyPr>
          <a:lstStyle/>
          <a:p>
            <a:r>
              <a:rPr lang="zh-CN" altLang="en-US" dirty="0">
                <a:solidFill>
                  <a:srgbClr val="000000"/>
                </a:solidFill>
              </a:rPr>
              <a:t>色噪声→</a:t>
            </a:r>
            <a:r>
              <a:rPr lang="en-US" altLang="zh-CN" dirty="0">
                <a:solidFill>
                  <a:srgbClr val="000000"/>
                </a:solidFill>
              </a:rPr>
              <a:t>GMF</a:t>
            </a:r>
            <a:r>
              <a:rPr lang="zh-CN" altLang="en-US" dirty="0">
                <a:solidFill>
                  <a:srgbClr val="000000"/>
                </a:solidFill>
              </a:rPr>
              <a:t>，广义匹配滤波器</a:t>
            </a:r>
            <a:endParaRPr lang="en-US" altLang="zh-CN" dirty="0">
              <a:solidFill>
                <a:srgbClr val="000000"/>
              </a:solidFill>
            </a:endParaRPr>
          </a:p>
        </p:txBody>
      </p:sp>
      <p:sp>
        <p:nvSpPr>
          <p:cNvPr id="56" name="文本框 55"/>
          <p:cNvSpPr txBox="1"/>
          <p:nvPr/>
        </p:nvSpPr>
        <p:spPr>
          <a:xfrm>
            <a:off x="1259632" y="5545011"/>
            <a:ext cx="753988" cy="400110"/>
          </a:xfrm>
          <a:prstGeom prst="rect">
            <a:avLst/>
          </a:prstGeom>
          <a:noFill/>
        </p:spPr>
        <p:txBody>
          <a:bodyPr wrap="square" rtlCol="0">
            <a:spAutoFit/>
          </a:bodyPr>
          <a:lstStyle/>
          <a:p>
            <a:r>
              <a:rPr lang="zh-CN" altLang="en-US" dirty="0">
                <a:solidFill>
                  <a:srgbClr val="000000"/>
                </a:solidFill>
              </a:rPr>
              <a:t>噪声</a:t>
            </a:r>
          </a:p>
        </p:txBody>
      </p:sp>
      <p:sp>
        <p:nvSpPr>
          <p:cNvPr id="57" name="文本框 56"/>
          <p:cNvSpPr txBox="1"/>
          <p:nvPr/>
        </p:nvSpPr>
        <p:spPr>
          <a:xfrm>
            <a:off x="1187624" y="2461768"/>
            <a:ext cx="785761" cy="440121"/>
          </a:xfrm>
          <a:prstGeom prst="rect">
            <a:avLst/>
          </a:prstGeom>
          <a:noFill/>
        </p:spPr>
        <p:txBody>
          <a:bodyPr wrap="square" rtlCol="0">
            <a:spAutoFit/>
          </a:bodyPr>
          <a:lstStyle/>
          <a:p>
            <a:r>
              <a:rPr lang="zh-CN" altLang="en-US" dirty="0">
                <a:solidFill>
                  <a:srgbClr val="000000"/>
                </a:solidFill>
              </a:rPr>
              <a:t>输入</a:t>
            </a:r>
          </a:p>
        </p:txBody>
      </p:sp>
      <p:sp>
        <p:nvSpPr>
          <p:cNvPr id="58" name="文本框 57"/>
          <p:cNvSpPr txBox="1"/>
          <p:nvPr/>
        </p:nvSpPr>
        <p:spPr>
          <a:xfrm>
            <a:off x="1187624" y="2953891"/>
            <a:ext cx="785761" cy="400110"/>
          </a:xfrm>
          <a:prstGeom prst="rect">
            <a:avLst/>
          </a:prstGeom>
          <a:noFill/>
        </p:spPr>
        <p:txBody>
          <a:bodyPr wrap="square" rtlCol="0">
            <a:spAutoFit/>
          </a:bodyPr>
          <a:lstStyle/>
          <a:p>
            <a:r>
              <a:rPr lang="zh-CN" altLang="en-US" dirty="0">
                <a:solidFill>
                  <a:srgbClr val="000000"/>
                </a:solidFill>
              </a:rPr>
              <a:t>输出</a:t>
            </a:r>
          </a:p>
        </p:txBody>
      </p:sp>
      <p:sp>
        <p:nvSpPr>
          <p:cNvPr id="22" name="文本框 21">
            <a:extLst>
              <a:ext uri="{FF2B5EF4-FFF2-40B4-BE49-F238E27FC236}">
                <a16:creationId xmlns:a16="http://schemas.microsoft.com/office/drawing/2014/main" id="{98413963-DFD0-469E-A572-BE16893A9519}"/>
              </a:ext>
            </a:extLst>
          </p:cNvPr>
          <p:cNvSpPr txBox="1"/>
          <p:nvPr/>
        </p:nvSpPr>
        <p:spPr>
          <a:xfrm>
            <a:off x="1196008" y="1693013"/>
            <a:ext cx="753988" cy="400110"/>
          </a:xfrm>
          <a:prstGeom prst="rect">
            <a:avLst/>
          </a:prstGeom>
          <a:noFill/>
        </p:spPr>
        <p:txBody>
          <a:bodyPr wrap="square" rtlCol="0">
            <a:spAutoFit/>
          </a:bodyPr>
          <a:lstStyle/>
          <a:p>
            <a:r>
              <a:rPr lang="zh-CN" altLang="en-US" dirty="0">
                <a:solidFill>
                  <a:srgbClr val="000000"/>
                </a:solidFill>
              </a:rPr>
              <a:t>模型</a:t>
            </a:r>
          </a:p>
        </p:txBody>
      </p:sp>
      <p:sp>
        <p:nvSpPr>
          <p:cNvPr id="2" name="矩形 1">
            <a:extLst>
              <a:ext uri="{FF2B5EF4-FFF2-40B4-BE49-F238E27FC236}">
                <a16:creationId xmlns:a16="http://schemas.microsoft.com/office/drawing/2014/main" id="{4FEC4803-A760-40D2-8921-1B58368CFF00}"/>
              </a:ext>
            </a:extLst>
          </p:cNvPr>
          <p:cNvSpPr/>
          <p:nvPr/>
        </p:nvSpPr>
        <p:spPr bwMode="auto">
          <a:xfrm>
            <a:off x="3923928" y="1746805"/>
            <a:ext cx="1296144" cy="562342"/>
          </a:xfrm>
          <a:prstGeom prst="rect">
            <a:avLst/>
          </a:prstGeom>
          <a:noFill/>
          <a:ln w="19050">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6" name="直接箭头连接符 5">
            <a:extLst>
              <a:ext uri="{FF2B5EF4-FFF2-40B4-BE49-F238E27FC236}">
                <a16:creationId xmlns:a16="http://schemas.microsoft.com/office/drawing/2014/main" id="{2653F323-DB11-40A6-B945-06C32AE87706}"/>
              </a:ext>
            </a:extLst>
          </p:cNvPr>
          <p:cNvCxnSpPr>
            <a:cxnSpLocks/>
            <a:endCxn id="2" idx="1"/>
          </p:cNvCxnSpPr>
          <p:nvPr/>
        </p:nvCxnSpPr>
        <p:spPr bwMode="auto">
          <a:xfrm flipV="1">
            <a:off x="3131840" y="2027976"/>
            <a:ext cx="792088" cy="6862"/>
          </a:xfrm>
          <a:prstGeom prst="straightConnector1">
            <a:avLst/>
          </a:prstGeom>
          <a:solidFill>
            <a:schemeClr val="accent1"/>
          </a:solidFill>
          <a:ln w="12700" cap="flat" cmpd="sng" algn="ctr">
            <a:solidFill>
              <a:srgbClr val="000000"/>
            </a:solidFill>
            <a:prstDash val="solid"/>
            <a:miter lim="800000"/>
            <a:headEnd type="none" w="sm" len="sm"/>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a:extLst>
              <a:ext uri="{FF2B5EF4-FFF2-40B4-BE49-F238E27FC236}">
                <a16:creationId xmlns:a16="http://schemas.microsoft.com/office/drawing/2014/main" id="{549A394D-AAF4-4DE3-8639-0EB735A82E60}"/>
              </a:ext>
            </a:extLst>
          </p:cNvPr>
          <p:cNvCxnSpPr>
            <a:stCxn id="2" idx="3"/>
          </p:cNvCxnSpPr>
          <p:nvPr/>
        </p:nvCxnSpPr>
        <p:spPr bwMode="auto">
          <a:xfrm>
            <a:off x="5220072" y="2027976"/>
            <a:ext cx="648072" cy="0"/>
          </a:xfrm>
          <a:prstGeom prst="straightConnector1">
            <a:avLst/>
          </a:prstGeom>
          <a:solidFill>
            <a:schemeClr val="accent1"/>
          </a:solidFill>
          <a:ln w="12700" cap="flat" cmpd="sng" algn="ctr">
            <a:solidFill>
              <a:srgbClr val="000000"/>
            </a:solidFill>
            <a:prstDash val="solid"/>
            <a:miter lim="800000"/>
            <a:headEnd type="none" w="sm" len="sm"/>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a:extLst>
              <a:ext uri="{FF2B5EF4-FFF2-40B4-BE49-F238E27FC236}">
                <a16:creationId xmlns:a16="http://schemas.microsoft.com/office/drawing/2014/main" id="{418243A4-6A2E-4DCF-8E25-D53ED7A9783C}"/>
              </a:ext>
            </a:extLst>
          </p:cNvPr>
          <p:cNvSpPr txBox="1"/>
          <p:nvPr/>
        </p:nvSpPr>
        <p:spPr>
          <a:xfrm>
            <a:off x="4250059" y="1821907"/>
            <a:ext cx="576064" cy="400110"/>
          </a:xfrm>
          <a:prstGeom prst="rect">
            <a:avLst/>
          </a:prstGeom>
          <a:noFill/>
        </p:spPr>
        <p:txBody>
          <a:bodyPr wrap="square" rtlCol="0">
            <a:spAutoFit/>
          </a:bodyPr>
          <a:lstStyle/>
          <a:p>
            <a:r>
              <a:rPr lang="en-US" altLang="zh-CN" dirty="0">
                <a:solidFill>
                  <a:srgbClr val="000000"/>
                </a:solidFill>
              </a:rPr>
              <a:t>LTI</a:t>
            </a:r>
            <a:endParaRPr lang="zh-CN" altLang="en-US" dirty="0">
              <a:solidFill>
                <a:srgbClr val="000000"/>
              </a:solidFill>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86D9F57-D4C9-4BEC-A6D8-BC64D596490D}"/>
                  </a:ext>
                </a:extLst>
              </p:cNvPr>
              <p:cNvSpPr/>
              <p:nvPr/>
            </p:nvSpPr>
            <p:spPr>
              <a:xfrm>
                <a:off x="3090622" y="1628800"/>
                <a:ext cx="7187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𝑡</m:t>
                          </m:r>
                        </m:e>
                      </m:d>
                    </m:oMath>
                  </m:oMathPara>
                </a14:m>
                <a:endParaRPr lang="zh-CN" altLang="en-US" dirty="0"/>
              </a:p>
            </p:txBody>
          </p:sp>
        </mc:Choice>
        <mc:Fallback xmlns="">
          <p:sp>
            <p:nvSpPr>
              <p:cNvPr id="11" name="矩形 10">
                <a:extLst>
                  <a:ext uri="{FF2B5EF4-FFF2-40B4-BE49-F238E27FC236}">
                    <a16:creationId xmlns:a16="http://schemas.microsoft.com/office/drawing/2014/main" id="{686D9F57-D4C9-4BEC-A6D8-BC64D596490D}"/>
                  </a:ext>
                </a:extLst>
              </p:cNvPr>
              <p:cNvSpPr>
                <a:spLocks noRot="1" noChangeAspect="1" noMove="1" noResize="1" noEditPoints="1" noAdjustHandles="1" noChangeArrowheads="1" noChangeShapeType="1" noTextEdit="1"/>
              </p:cNvSpPr>
              <p:nvPr/>
            </p:nvSpPr>
            <p:spPr>
              <a:xfrm>
                <a:off x="3090622" y="1628800"/>
                <a:ext cx="718722" cy="400110"/>
              </a:xfrm>
              <a:prstGeom prst="rect">
                <a:avLst/>
              </a:prstGeom>
              <a:blipFill>
                <a:blip r:embed="rId5"/>
                <a:stretch>
                  <a:fillRect t="-122727" r="-81356" b="-1924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98459BC-820F-4837-9555-996BBAE669EB}"/>
                  </a:ext>
                </a:extLst>
              </p:cNvPr>
              <p:cNvSpPr/>
              <p:nvPr/>
            </p:nvSpPr>
            <p:spPr>
              <a:xfrm>
                <a:off x="5216813" y="1634727"/>
                <a:ext cx="7233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𝑡</m:t>
                          </m:r>
                        </m:e>
                      </m:d>
                    </m:oMath>
                  </m:oMathPara>
                </a14:m>
                <a:endParaRPr lang="zh-CN" altLang="en-US" dirty="0"/>
              </a:p>
            </p:txBody>
          </p:sp>
        </mc:Choice>
        <mc:Fallback xmlns="">
          <p:sp>
            <p:nvSpPr>
              <p:cNvPr id="12" name="矩形 11">
                <a:extLst>
                  <a:ext uri="{FF2B5EF4-FFF2-40B4-BE49-F238E27FC236}">
                    <a16:creationId xmlns:a16="http://schemas.microsoft.com/office/drawing/2014/main" id="{998459BC-820F-4837-9555-996BBAE669EB}"/>
                  </a:ext>
                </a:extLst>
              </p:cNvPr>
              <p:cNvSpPr>
                <a:spLocks noRot="1" noChangeAspect="1" noMove="1" noResize="1" noEditPoints="1" noAdjustHandles="1" noChangeArrowheads="1" noChangeShapeType="1" noTextEdit="1"/>
              </p:cNvSpPr>
              <p:nvPr/>
            </p:nvSpPr>
            <p:spPr>
              <a:xfrm>
                <a:off x="5216813" y="1634727"/>
                <a:ext cx="723339" cy="400110"/>
              </a:xfrm>
              <a:prstGeom prst="rect">
                <a:avLst/>
              </a:prstGeom>
              <a:blipFill>
                <a:blip r:embed="rId6"/>
                <a:stretch>
                  <a:fillRect t="-122727" r="-82203" b="-192424"/>
                </a:stretch>
              </a:blipFill>
            </p:spPr>
            <p:txBody>
              <a:bodyPr/>
              <a:lstStyle/>
              <a:p>
                <a:r>
                  <a:rPr lang="zh-CN" altLang="en-US">
                    <a:noFill/>
                  </a:rPr>
                  <a:t> </a:t>
                </a:r>
              </a:p>
            </p:txBody>
          </p:sp>
        </mc:Fallback>
      </mc:AlternateContent>
      <p:graphicFrame>
        <p:nvGraphicFramePr>
          <p:cNvPr id="32" name="对象 31">
            <a:extLst>
              <a:ext uri="{FF2B5EF4-FFF2-40B4-BE49-F238E27FC236}">
                <a16:creationId xmlns:a16="http://schemas.microsoft.com/office/drawing/2014/main" id="{BC51BF00-18B2-4F66-A2E4-E325E65E10C2}"/>
              </a:ext>
            </a:extLst>
          </p:cNvPr>
          <p:cNvGraphicFramePr>
            <a:graphicFrameLocks noChangeAspect="1"/>
          </p:cNvGraphicFramePr>
          <p:nvPr>
            <p:extLst>
              <p:ext uri="{D42A27DB-BD31-4B8C-83A1-F6EECF244321}">
                <p14:modId xmlns:p14="http://schemas.microsoft.com/office/powerpoint/2010/main" val="960905252"/>
              </p:ext>
            </p:extLst>
          </p:nvPr>
        </p:nvGraphicFramePr>
        <p:xfrm>
          <a:off x="3461891" y="3608746"/>
          <a:ext cx="2128838" cy="1201738"/>
        </p:xfrm>
        <a:graphic>
          <a:graphicData uri="http://schemas.openxmlformats.org/presentationml/2006/ole">
            <mc:AlternateContent xmlns:mc="http://schemas.openxmlformats.org/markup-compatibility/2006">
              <mc:Choice xmlns:v="urn:schemas-microsoft-com:vml" Requires="v">
                <p:oleObj spid="_x0000_s59673" name="Equation" r:id="rId7" imgW="876240" imgH="495000" progId="Equation.DSMT4">
                  <p:embed/>
                </p:oleObj>
              </mc:Choice>
              <mc:Fallback>
                <p:oleObj name="Equation" r:id="rId7" imgW="876240" imgH="495000" progId="Equation.DSMT4">
                  <p:embed/>
                  <p:pic>
                    <p:nvPicPr>
                      <p:cNvPr id="49" name="对象 48"/>
                      <p:cNvPicPr/>
                      <p:nvPr/>
                    </p:nvPicPr>
                    <p:blipFill>
                      <a:blip r:embed="rId8"/>
                      <a:stretch>
                        <a:fillRect/>
                      </a:stretch>
                    </p:blipFill>
                    <p:spPr>
                      <a:xfrm>
                        <a:off x="3461891" y="3608746"/>
                        <a:ext cx="2128838" cy="1201738"/>
                      </a:xfrm>
                      <a:prstGeom prst="rect">
                        <a:avLst/>
                      </a:prstGeom>
                    </p:spPr>
                  </p:pic>
                </p:oleObj>
              </mc:Fallback>
            </mc:AlternateContent>
          </a:graphicData>
        </a:graphic>
      </p:graphicFrame>
      <p:cxnSp>
        <p:nvCxnSpPr>
          <p:cNvPr id="16" name="直接连接符 15">
            <a:extLst>
              <a:ext uri="{FF2B5EF4-FFF2-40B4-BE49-F238E27FC236}">
                <a16:creationId xmlns:a16="http://schemas.microsoft.com/office/drawing/2014/main" id="{F18D8149-52A8-4661-AFED-D858EAF31F08}"/>
              </a:ext>
            </a:extLst>
          </p:cNvPr>
          <p:cNvCxnSpPr/>
          <p:nvPr/>
        </p:nvCxnSpPr>
        <p:spPr bwMode="auto">
          <a:xfrm>
            <a:off x="4820392" y="4725144"/>
            <a:ext cx="288032" cy="0"/>
          </a:xfrm>
          <a:prstGeom prst="line">
            <a:avLst/>
          </a:pr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文本框 37">
            <a:extLst>
              <a:ext uri="{FF2B5EF4-FFF2-40B4-BE49-F238E27FC236}">
                <a16:creationId xmlns:a16="http://schemas.microsoft.com/office/drawing/2014/main" id="{AD384580-B8B2-4B19-87A1-19E0E4CD91A0}"/>
              </a:ext>
            </a:extLst>
          </p:cNvPr>
          <p:cNvSpPr txBox="1"/>
          <p:nvPr/>
        </p:nvSpPr>
        <p:spPr>
          <a:xfrm>
            <a:off x="4524268" y="4722354"/>
            <a:ext cx="1240234" cy="338554"/>
          </a:xfrm>
          <a:prstGeom prst="rect">
            <a:avLst/>
          </a:prstGeom>
          <a:noFill/>
        </p:spPr>
        <p:txBody>
          <a:bodyPr wrap="square" rtlCol="0">
            <a:spAutoFit/>
          </a:bodyPr>
          <a:lstStyle/>
          <a:p>
            <a:r>
              <a:rPr lang="zh-CN" altLang="en-US" sz="1600" dirty="0">
                <a:solidFill>
                  <a:srgbClr val="0000FF"/>
                </a:solidFill>
              </a:rPr>
              <a:t>观测时间</a:t>
            </a:r>
          </a:p>
        </p:txBody>
      </p:sp>
    </p:spTree>
    <p:extLst>
      <p:ext uri="{BB962C8B-B14F-4D97-AF65-F5344CB8AC3E}">
        <p14:creationId xmlns:p14="http://schemas.microsoft.com/office/powerpoint/2010/main" val="15577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第二节   白噪声背景下的匹配滤波器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75610854"/>
              </p:ext>
            </p:extLst>
          </p:nvPr>
        </p:nvGraphicFramePr>
        <p:xfrm>
          <a:off x="906463" y="2276872"/>
          <a:ext cx="7281862" cy="1327150"/>
        </p:xfrm>
        <a:graphic>
          <a:graphicData uri="http://schemas.openxmlformats.org/presentationml/2006/ole">
            <mc:AlternateContent xmlns:mc="http://schemas.openxmlformats.org/markup-compatibility/2006">
              <mc:Choice xmlns:v="urn:schemas-microsoft-com:vml" Requires="v">
                <p:oleObj spid="_x0000_s60752" name="Equation" r:id="rId3" imgW="2997000" imgH="545760" progId="Equation.DSMT4">
                  <p:embed/>
                </p:oleObj>
              </mc:Choice>
              <mc:Fallback>
                <p:oleObj name="Equation" r:id="rId3" imgW="2997000" imgH="545760" progId="Equation.DSMT4">
                  <p:embed/>
                  <p:pic>
                    <p:nvPicPr>
                      <p:cNvPr id="2" name="对象 1"/>
                      <p:cNvPicPr/>
                      <p:nvPr/>
                    </p:nvPicPr>
                    <p:blipFill>
                      <a:blip r:embed="rId4"/>
                      <a:stretch>
                        <a:fillRect/>
                      </a:stretch>
                    </p:blipFill>
                    <p:spPr>
                      <a:xfrm>
                        <a:off x="906463" y="2276872"/>
                        <a:ext cx="7281862" cy="1327150"/>
                      </a:xfrm>
                      <a:prstGeom prst="rect">
                        <a:avLst/>
                      </a:prstGeom>
                    </p:spPr>
                  </p:pic>
                </p:oleObj>
              </mc:Fallback>
            </mc:AlternateContent>
          </a:graphicData>
        </a:graphic>
      </p:graphicFrame>
      <p:sp>
        <p:nvSpPr>
          <p:cNvPr id="6" name="矩形 5"/>
          <p:cNvSpPr/>
          <p:nvPr/>
        </p:nvSpPr>
        <p:spPr bwMode="auto">
          <a:xfrm>
            <a:off x="4569689" y="2834218"/>
            <a:ext cx="864096" cy="539750"/>
          </a:xfrm>
          <a:prstGeom prst="rect">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8" name="文本框 7"/>
          <p:cNvSpPr txBox="1"/>
          <p:nvPr/>
        </p:nvSpPr>
        <p:spPr>
          <a:xfrm>
            <a:off x="4509244" y="3378338"/>
            <a:ext cx="1463968" cy="400110"/>
          </a:xfrm>
          <a:prstGeom prst="rect">
            <a:avLst/>
          </a:prstGeom>
          <a:noFill/>
        </p:spPr>
        <p:txBody>
          <a:bodyPr wrap="square" rtlCol="0">
            <a:spAutoFit/>
          </a:bodyPr>
          <a:lstStyle/>
          <a:p>
            <a:r>
              <a:rPr lang="zh-CN" altLang="en-US" dirty="0"/>
              <a:t>功率谱</a:t>
            </a:r>
          </a:p>
        </p:txBody>
      </p:sp>
      <p:sp>
        <p:nvSpPr>
          <p:cNvPr id="25" name="矩形 24"/>
          <p:cNvSpPr/>
          <p:nvPr/>
        </p:nvSpPr>
        <p:spPr bwMode="auto">
          <a:xfrm>
            <a:off x="4509244" y="2290097"/>
            <a:ext cx="1618084" cy="475391"/>
          </a:xfrm>
          <a:prstGeom prst="rect">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26" name="文本框 25"/>
          <p:cNvSpPr txBox="1"/>
          <p:nvPr/>
        </p:nvSpPr>
        <p:spPr>
          <a:xfrm>
            <a:off x="6146119" y="2290097"/>
            <a:ext cx="1463968" cy="400110"/>
          </a:xfrm>
          <a:prstGeom prst="rect">
            <a:avLst/>
          </a:prstGeom>
          <a:noFill/>
        </p:spPr>
        <p:txBody>
          <a:bodyPr wrap="square" rtlCol="0">
            <a:spAutoFit/>
          </a:bodyPr>
          <a:lstStyle/>
          <a:p>
            <a:r>
              <a:rPr lang="zh-CN" altLang="en-US" dirty="0"/>
              <a:t>频谱</a:t>
            </a:r>
          </a:p>
        </p:txBody>
      </p:sp>
      <p:sp>
        <p:nvSpPr>
          <p:cNvPr id="3" name="文本框 2">
            <a:extLst>
              <a:ext uri="{FF2B5EF4-FFF2-40B4-BE49-F238E27FC236}">
                <a16:creationId xmlns:a16="http://schemas.microsoft.com/office/drawing/2014/main" id="{E1BF4243-6E00-434D-B33C-16DC51F498C8}"/>
              </a:ext>
            </a:extLst>
          </p:cNvPr>
          <p:cNvSpPr txBox="1"/>
          <p:nvPr/>
        </p:nvSpPr>
        <p:spPr>
          <a:xfrm>
            <a:off x="539552" y="1196752"/>
            <a:ext cx="7560840" cy="861774"/>
          </a:xfrm>
          <a:prstGeom prst="rect">
            <a:avLst/>
          </a:prstGeom>
          <a:noFill/>
        </p:spPr>
        <p:txBody>
          <a:bodyPr wrap="square" rtlCol="0">
            <a:spAutoFit/>
          </a:bodyPr>
          <a:lstStyle/>
          <a:p>
            <a:r>
              <a:rPr lang="zh-CN" altLang="en-US" dirty="0">
                <a:solidFill>
                  <a:srgbClr val="000000"/>
                </a:solidFill>
              </a:rPr>
              <a:t>假设噪声</a:t>
            </a:r>
            <a:r>
              <a:rPr lang="en-US" altLang="zh-CN" i="1" dirty="0">
                <a:solidFill>
                  <a:srgbClr val="000000"/>
                </a:solidFill>
              </a:rPr>
              <a:t>n</a:t>
            </a:r>
            <a:r>
              <a:rPr lang="en-US" altLang="zh-CN" dirty="0">
                <a:solidFill>
                  <a:srgbClr val="000000"/>
                </a:solidFill>
              </a:rPr>
              <a:t>(</a:t>
            </a:r>
            <a:r>
              <a:rPr lang="en-US" altLang="zh-CN" i="1" dirty="0">
                <a:solidFill>
                  <a:srgbClr val="000000"/>
                </a:solidFill>
              </a:rPr>
              <a:t>t</a:t>
            </a:r>
            <a:r>
              <a:rPr lang="en-US" altLang="zh-CN" dirty="0">
                <a:solidFill>
                  <a:srgbClr val="000000"/>
                </a:solidFill>
              </a:rPr>
              <a:t>)</a:t>
            </a:r>
            <a:r>
              <a:rPr lang="zh-CN" altLang="en-US" dirty="0">
                <a:solidFill>
                  <a:srgbClr val="000000"/>
                </a:solidFill>
              </a:rPr>
              <a:t>是平稳的白噪声，其均值为零，功率谱密度为</a:t>
            </a:r>
            <a:r>
              <a:rPr lang="en-US" altLang="zh-CN" i="1" dirty="0">
                <a:solidFill>
                  <a:srgbClr val="000000"/>
                </a:solidFill>
              </a:rPr>
              <a:t>N</a:t>
            </a:r>
            <a:r>
              <a:rPr lang="en-US" altLang="zh-CN" baseline="-25000" dirty="0">
                <a:solidFill>
                  <a:srgbClr val="000000"/>
                </a:solidFill>
              </a:rPr>
              <a:t>0</a:t>
            </a:r>
            <a:r>
              <a:rPr lang="en-US" altLang="zh-CN" dirty="0">
                <a:solidFill>
                  <a:srgbClr val="000000"/>
                </a:solidFill>
              </a:rPr>
              <a:t>/2</a:t>
            </a:r>
            <a:r>
              <a:rPr lang="zh-CN" altLang="en-US" dirty="0">
                <a:solidFill>
                  <a:srgbClr val="000000"/>
                </a:solidFill>
              </a:rPr>
              <a:t>。</a:t>
            </a:r>
            <a:endParaRPr lang="en-US" altLang="zh-CN" dirty="0">
              <a:solidFill>
                <a:srgbClr val="000000"/>
              </a:solidFill>
            </a:endParaRPr>
          </a:p>
          <a:p>
            <a:r>
              <a:rPr lang="zh-CN" altLang="en-US" dirty="0">
                <a:solidFill>
                  <a:srgbClr val="000000"/>
                </a:solidFill>
              </a:rPr>
              <a:t>由于线性滤波器满足</a:t>
            </a:r>
            <a:r>
              <a:rPr lang="zh-CN" altLang="en-US" dirty="0">
                <a:solidFill>
                  <a:srgbClr val="FF0000"/>
                </a:solidFill>
              </a:rPr>
              <a:t>线性叠加原理</a:t>
            </a:r>
            <a:r>
              <a:rPr lang="zh-CN" altLang="en-US" dirty="0">
                <a:solidFill>
                  <a:srgbClr val="000000"/>
                </a:solidFill>
              </a:rPr>
              <a:t>，所以在滤波器的输出中：</a:t>
            </a:r>
          </a:p>
        </p:txBody>
      </p:sp>
      <p:sp>
        <p:nvSpPr>
          <p:cNvPr id="11" name="文本框 10">
            <a:extLst>
              <a:ext uri="{FF2B5EF4-FFF2-40B4-BE49-F238E27FC236}">
                <a16:creationId xmlns:a16="http://schemas.microsoft.com/office/drawing/2014/main" id="{C201D2A9-F7E9-4311-9B0D-4C02E0536657}"/>
              </a:ext>
            </a:extLst>
          </p:cNvPr>
          <p:cNvSpPr txBox="1"/>
          <p:nvPr/>
        </p:nvSpPr>
        <p:spPr>
          <a:xfrm>
            <a:off x="627485" y="3933056"/>
            <a:ext cx="7560840" cy="400110"/>
          </a:xfrm>
          <a:prstGeom prst="rect">
            <a:avLst/>
          </a:prstGeom>
          <a:noFill/>
        </p:spPr>
        <p:txBody>
          <a:bodyPr wrap="square" rtlCol="0">
            <a:spAutoFit/>
          </a:bodyPr>
          <a:lstStyle/>
          <a:p>
            <a:r>
              <a:rPr lang="zh-CN" altLang="en-US" dirty="0">
                <a:solidFill>
                  <a:srgbClr val="000000"/>
                </a:solidFill>
              </a:rPr>
              <a:t>定义输出信噪比：</a:t>
            </a:r>
          </a:p>
        </p:txBody>
      </p:sp>
      <p:graphicFrame>
        <p:nvGraphicFramePr>
          <p:cNvPr id="12" name="对象 11">
            <a:extLst>
              <a:ext uri="{FF2B5EF4-FFF2-40B4-BE49-F238E27FC236}">
                <a16:creationId xmlns:a16="http://schemas.microsoft.com/office/drawing/2014/main" id="{7EF1FDCC-78F0-47B9-A056-EA7C2162045A}"/>
              </a:ext>
            </a:extLst>
          </p:cNvPr>
          <p:cNvGraphicFramePr>
            <a:graphicFrameLocks noChangeAspect="1"/>
          </p:cNvGraphicFramePr>
          <p:nvPr>
            <p:extLst>
              <p:ext uri="{D42A27DB-BD31-4B8C-83A1-F6EECF244321}">
                <p14:modId xmlns:p14="http://schemas.microsoft.com/office/powerpoint/2010/main" val="447124774"/>
              </p:ext>
            </p:extLst>
          </p:nvPr>
        </p:nvGraphicFramePr>
        <p:xfrm>
          <a:off x="1654245" y="4149080"/>
          <a:ext cx="5830887" cy="1725613"/>
        </p:xfrm>
        <a:graphic>
          <a:graphicData uri="http://schemas.openxmlformats.org/presentationml/2006/ole">
            <mc:AlternateContent xmlns:mc="http://schemas.openxmlformats.org/markup-compatibility/2006">
              <mc:Choice xmlns:v="urn:schemas-microsoft-com:vml" Requires="v">
                <p:oleObj spid="_x0000_s60753" name="Equation" r:id="rId5" imgW="2400120" imgH="711000" progId="Equation.DSMT4">
                  <p:embed/>
                </p:oleObj>
              </mc:Choice>
              <mc:Fallback>
                <p:oleObj name="Equation" r:id="rId5" imgW="2400120" imgH="711000" progId="Equation.DSMT4">
                  <p:embed/>
                  <p:pic>
                    <p:nvPicPr>
                      <p:cNvPr id="22" name="对象 21"/>
                      <p:cNvPicPr/>
                      <p:nvPr/>
                    </p:nvPicPr>
                    <p:blipFill>
                      <a:blip r:embed="rId6"/>
                      <a:stretch>
                        <a:fillRect/>
                      </a:stretch>
                    </p:blipFill>
                    <p:spPr>
                      <a:xfrm>
                        <a:off x="1654245" y="4149080"/>
                        <a:ext cx="5830887" cy="1725613"/>
                      </a:xfrm>
                      <a:prstGeom prst="rect">
                        <a:avLst/>
                      </a:prstGeom>
                    </p:spPr>
                  </p:pic>
                </p:oleObj>
              </mc:Fallback>
            </mc:AlternateContent>
          </a:graphicData>
        </a:graphic>
      </p:graphicFrame>
    </p:spTree>
    <p:extLst>
      <p:ext uri="{BB962C8B-B14F-4D97-AF65-F5344CB8AC3E}">
        <p14:creationId xmlns:p14="http://schemas.microsoft.com/office/powerpoint/2010/main" val="382702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第二节   白噪声背景下的匹配滤波器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1216773385"/>
              </p:ext>
            </p:extLst>
          </p:nvPr>
        </p:nvGraphicFramePr>
        <p:xfrm>
          <a:off x="2195736" y="1484784"/>
          <a:ext cx="1944688" cy="461962"/>
        </p:xfrm>
        <a:graphic>
          <a:graphicData uri="http://schemas.openxmlformats.org/presentationml/2006/ole">
            <mc:AlternateContent xmlns:mc="http://schemas.openxmlformats.org/markup-compatibility/2006">
              <mc:Choice xmlns:v="urn:schemas-microsoft-com:vml" Requires="v">
                <p:oleObj spid="_x0000_s66314" name="Equation" r:id="rId3" imgW="799920" imgH="190440" progId="Equation.DSMT4">
                  <p:embed/>
                </p:oleObj>
              </mc:Choice>
              <mc:Fallback>
                <p:oleObj name="Equation" r:id="rId3" imgW="799920" imgH="190440" progId="Equation.DSMT4">
                  <p:embed/>
                  <p:pic>
                    <p:nvPicPr>
                      <p:cNvPr id="27" name="对象 26"/>
                      <p:cNvPicPr/>
                      <p:nvPr/>
                    </p:nvPicPr>
                    <p:blipFill>
                      <a:blip r:embed="rId4"/>
                      <a:stretch>
                        <a:fillRect/>
                      </a:stretch>
                    </p:blipFill>
                    <p:spPr>
                      <a:xfrm>
                        <a:off x="2195736" y="1484784"/>
                        <a:ext cx="1944688" cy="461962"/>
                      </a:xfrm>
                      <a:prstGeom prst="rect">
                        <a:avLst/>
                      </a:prstGeom>
                    </p:spPr>
                  </p:pic>
                </p:oleObj>
              </mc:Fallback>
            </mc:AlternateContent>
          </a:graphicData>
        </a:graphic>
      </p:graphicFrame>
      <p:sp>
        <p:nvSpPr>
          <p:cNvPr id="28" name="文本框 27"/>
          <p:cNvSpPr txBox="1"/>
          <p:nvPr/>
        </p:nvSpPr>
        <p:spPr>
          <a:xfrm>
            <a:off x="4543066" y="1515710"/>
            <a:ext cx="2350409" cy="400110"/>
          </a:xfrm>
          <a:prstGeom prst="rect">
            <a:avLst/>
          </a:prstGeom>
          <a:noFill/>
        </p:spPr>
        <p:txBody>
          <a:bodyPr wrap="square" rtlCol="0">
            <a:spAutoFit/>
          </a:bodyPr>
          <a:lstStyle/>
          <a:p>
            <a:r>
              <a:rPr lang="zh-CN" altLang="en-US" dirty="0"/>
              <a:t>泛函求极值问题</a:t>
            </a:r>
          </a:p>
        </p:txBody>
      </p:sp>
      <p:sp>
        <p:nvSpPr>
          <p:cNvPr id="13" name="文本框 12">
            <a:extLst>
              <a:ext uri="{FF2B5EF4-FFF2-40B4-BE49-F238E27FC236}">
                <a16:creationId xmlns:a16="http://schemas.microsoft.com/office/drawing/2014/main" id="{B546C7B3-BCAE-412B-A2CE-01711C8590D9}"/>
              </a:ext>
            </a:extLst>
          </p:cNvPr>
          <p:cNvSpPr txBox="1"/>
          <p:nvPr/>
        </p:nvSpPr>
        <p:spPr>
          <a:xfrm>
            <a:off x="627485" y="908720"/>
            <a:ext cx="7560840" cy="400110"/>
          </a:xfrm>
          <a:prstGeom prst="rect">
            <a:avLst/>
          </a:prstGeom>
          <a:noFill/>
        </p:spPr>
        <p:txBody>
          <a:bodyPr wrap="square" rtlCol="0">
            <a:spAutoFit/>
          </a:bodyPr>
          <a:lstStyle/>
          <a:p>
            <a:r>
              <a:rPr lang="zh-CN" altLang="en-US" dirty="0">
                <a:solidFill>
                  <a:srgbClr val="000000"/>
                </a:solidFill>
              </a:rPr>
              <a:t>优化目标：</a:t>
            </a:r>
          </a:p>
        </p:txBody>
      </p:sp>
      <p:sp>
        <p:nvSpPr>
          <p:cNvPr id="14" name="文本框 13">
            <a:extLst>
              <a:ext uri="{FF2B5EF4-FFF2-40B4-BE49-F238E27FC236}">
                <a16:creationId xmlns:a16="http://schemas.microsoft.com/office/drawing/2014/main" id="{DA775BC3-AA4A-404F-B7D6-67741936A431}"/>
              </a:ext>
            </a:extLst>
          </p:cNvPr>
          <p:cNvSpPr txBox="1"/>
          <p:nvPr/>
        </p:nvSpPr>
        <p:spPr>
          <a:xfrm>
            <a:off x="663144" y="2276872"/>
            <a:ext cx="2226391" cy="400110"/>
          </a:xfrm>
          <a:prstGeom prst="rect">
            <a:avLst/>
          </a:prstGeom>
          <a:noFill/>
        </p:spPr>
        <p:txBody>
          <a:bodyPr wrap="square" rtlCol="0">
            <a:spAutoFit/>
          </a:bodyPr>
          <a:lstStyle/>
          <a:p>
            <a:r>
              <a:rPr lang="en-US" altLang="zh-CN" dirty="0"/>
              <a:t>Schwartz</a:t>
            </a:r>
            <a:r>
              <a:rPr lang="zh-CN" altLang="en-US" dirty="0"/>
              <a:t>不等式</a:t>
            </a:r>
          </a:p>
        </p:txBody>
      </p:sp>
      <p:graphicFrame>
        <p:nvGraphicFramePr>
          <p:cNvPr id="3" name="对象 2">
            <a:extLst>
              <a:ext uri="{FF2B5EF4-FFF2-40B4-BE49-F238E27FC236}">
                <a16:creationId xmlns:a16="http://schemas.microsoft.com/office/drawing/2014/main" id="{3A4AA59F-814A-47F2-9D0F-B31E0F52B828}"/>
              </a:ext>
            </a:extLst>
          </p:cNvPr>
          <p:cNvGraphicFramePr>
            <a:graphicFrameLocks noChangeAspect="1"/>
          </p:cNvGraphicFramePr>
          <p:nvPr>
            <p:extLst>
              <p:ext uri="{D42A27DB-BD31-4B8C-83A1-F6EECF244321}">
                <p14:modId xmlns:p14="http://schemas.microsoft.com/office/powerpoint/2010/main" val="3653237661"/>
              </p:ext>
            </p:extLst>
          </p:nvPr>
        </p:nvGraphicFramePr>
        <p:xfrm>
          <a:off x="3092450" y="2248545"/>
          <a:ext cx="1957388" cy="460375"/>
        </p:xfrm>
        <a:graphic>
          <a:graphicData uri="http://schemas.openxmlformats.org/presentationml/2006/ole">
            <mc:AlternateContent xmlns:mc="http://schemas.openxmlformats.org/markup-compatibility/2006">
              <mc:Choice xmlns:v="urn:schemas-microsoft-com:vml" Requires="v">
                <p:oleObj spid="_x0000_s66315" name="Equation" r:id="rId5" imgW="1079280" imgH="253800" progId="Equation.DSMT4">
                  <p:embed/>
                </p:oleObj>
              </mc:Choice>
              <mc:Fallback>
                <p:oleObj name="Equation" r:id="rId5" imgW="1079280" imgH="253800" progId="Equation.DSMT4">
                  <p:embed/>
                  <p:pic>
                    <p:nvPicPr>
                      <p:cNvPr id="0" name=""/>
                      <p:cNvPicPr/>
                      <p:nvPr/>
                    </p:nvPicPr>
                    <p:blipFill>
                      <a:blip r:embed="rId6"/>
                      <a:stretch>
                        <a:fillRect/>
                      </a:stretch>
                    </p:blipFill>
                    <p:spPr>
                      <a:xfrm>
                        <a:off x="3092450" y="2248545"/>
                        <a:ext cx="1957388" cy="4603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FF99CCF0-1E3C-46C3-8247-A8E93180827A}"/>
              </a:ext>
            </a:extLst>
          </p:cNvPr>
          <p:cNvGraphicFramePr>
            <a:graphicFrameLocks noChangeAspect="1"/>
          </p:cNvGraphicFramePr>
          <p:nvPr>
            <p:extLst>
              <p:ext uri="{D42A27DB-BD31-4B8C-83A1-F6EECF244321}">
                <p14:modId xmlns:p14="http://schemas.microsoft.com/office/powerpoint/2010/main" val="2409872690"/>
              </p:ext>
            </p:extLst>
          </p:nvPr>
        </p:nvGraphicFramePr>
        <p:xfrm>
          <a:off x="1242049" y="2780928"/>
          <a:ext cx="6498303" cy="786790"/>
        </p:xfrm>
        <a:graphic>
          <a:graphicData uri="http://schemas.openxmlformats.org/presentationml/2006/ole">
            <mc:AlternateContent xmlns:mc="http://schemas.openxmlformats.org/markup-compatibility/2006">
              <mc:Choice xmlns:v="urn:schemas-microsoft-com:vml" Requires="v">
                <p:oleObj spid="_x0000_s66316" name="Equation" r:id="rId7" imgW="2831760" imgH="342720" progId="Equation.DSMT4">
                  <p:embed/>
                </p:oleObj>
              </mc:Choice>
              <mc:Fallback>
                <p:oleObj name="Equation" r:id="rId7" imgW="2831760" imgH="342720" progId="Equation.DSMT4">
                  <p:embed/>
                  <p:pic>
                    <p:nvPicPr>
                      <p:cNvPr id="0" name=""/>
                      <p:cNvPicPr/>
                      <p:nvPr/>
                    </p:nvPicPr>
                    <p:blipFill>
                      <a:blip r:embed="rId8"/>
                      <a:stretch>
                        <a:fillRect/>
                      </a:stretch>
                    </p:blipFill>
                    <p:spPr>
                      <a:xfrm>
                        <a:off x="1242049" y="2780928"/>
                        <a:ext cx="6498303" cy="786790"/>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08E28F5D-785A-4A32-AA37-B038C8BE2975}"/>
              </a:ext>
            </a:extLst>
          </p:cNvPr>
          <p:cNvSpPr txBox="1"/>
          <p:nvPr/>
        </p:nvSpPr>
        <p:spPr>
          <a:xfrm>
            <a:off x="1115616" y="3820978"/>
            <a:ext cx="2448272" cy="400110"/>
          </a:xfrm>
          <a:prstGeom prst="rect">
            <a:avLst/>
          </a:prstGeom>
          <a:noFill/>
        </p:spPr>
        <p:txBody>
          <a:bodyPr wrap="square" rtlCol="0">
            <a:spAutoFit/>
          </a:bodyPr>
          <a:lstStyle/>
          <a:p>
            <a:r>
              <a:rPr lang="zh-CN" altLang="en-US" dirty="0">
                <a:solidFill>
                  <a:srgbClr val="000000"/>
                </a:solidFill>
              </a:rPr>
              <a:t>等号成立条件：</a:t>
            </a:r>
          </a:p>
        </p:txBody>
      </p:sp>
      <p:graphicFrame>
        <p:nvGraphicFramePr>
          <p:cNvPr id="10" name="对象 9">
            <a:extLst>
              <a:ext uri="{FF2B5EF4-FFF2-40B4-BE49-F238E27FC236}">
                <a16:creationId xmlns:a16="http://schemas.microsoft.com/office/drawing/2014/main" id="{20FC76ED-1789-4F77-8659-C7B38CF98CE6}"/>
              </a:ext>
            </a:extLst>
          </p:cNvPr>
          <p:cNvGraphicFramePr>
            <a:graphicFrameLocks noChangeAspect="1"/>
          </p:cNvGraphicFramePr>
          <p:nvPr>
            <p:extLst>
              <p:ext uri="{D42A27DB-BD31-4B8C-83A1-F6EECF244321}">
                <p14:modId xmlns:p14="http://schemas.microsoft.com/office/powerpoint/2010/main" val="504310797"/>
              </p:ext>
            </p:extLst>
          </p:nvPr>
        </p:nvGraphicFramePr>
        <p:xfrm>
          <a:off x="3027540" y="3820978"/>
          <a:ext cx="1760484" cy="400110"/>
        </p:xfrm>
        <a:graphic>
          <a:graphicData uri="http://schemas.openxmlformats.org/presentationml/2006/ole">
            <mc:AlternateContent xmlns:mc="http://schemas.openxmlformats.org/markup-compatibility/2006">
              <mc:Choice xmlns:v="urn:schemas-microsoft-com:vml" Requires="v">
                <p:oleObj spid="_x0000_s66317" name="Equation" r:id="rId9" imgW="838080" imgH="190440" progId="Equation.DSMT4">
                  <p:embed/>
                </p:oleObj>
              </mc:Choice>
              <mc:Fallback>
                <p:oleObj name="Equation" r:id="rId9" imgW="838080" imgH="190440" progId="Equation.DSMT4">
                  <p:embed/>
                  <p:pic>
                    <p:nvPicPr>
                      <p:cNvPr id="0" name=""/>
                      <p:cNvPicPr/>
                      <p:nvPr/>
                    </p:nvPicPr>
                    <p:blipFill>
                      <a:blip r:embed="rId10"/>
                      <a:stretch>
                        <a:fillRect/>
                      </a:stretch>
                    </p:blipFill>
                    <p:spPr>
                      <a:xfrm>
                        <a:off x="3027540" y="3820978"/>
                        <a:ext cx="1760484" cy="400110"/>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8B8D7E20-8622-44E4-9072-9B42ECD1175E}"/>
              </a:ext>
            </a:extLst>
          </p:cNvPr>
          <p:cNvSpPr txBox="1"/>
          <p:nvPr/>
        </p:nvSpPr>
        <p:spPr>
          <a:xfrm>
            <a:off x="755576" y="4365104"/>
            <a:ext cx="2448272" cy="400110"/>
          </a:xfrm>
          <a:prstGeom prst="rect">
            <a:avLst/>
          </a:prstGeom>
          <a:noFill/>
        </p:spPr>
        <p:txBody>
          <a:bodyPr wrap="square" rtlCol="0">
            <a:spAutoFit/>
          </a:bodyPr>
          <a:lstStyle/>
          <a:p>
            <a:r>
              <a:rPr lang="zh-CN" altLang="en-US" dirty="0">
                <a:solidFill>
                  <a:srgbClr val="000000"/>
                </a:solidFill>
              </a:rPr>
              <a:t>令：</a:t>
            </a:r>
          </a:p>
        </p:txBody>
      </p:sp>
      <p:graphicFrame>
        <p:nvGraphicFramePr>
          <p:cNvPr id="11" name="对象 10">
            <a:extLst>
              <a:ext uri="{FF2B5EF4-FFF2-40B4-BE49-F238E27FC236}">
                <a16:creationId xmlns:a16="http://schemas.microsoft.com/office/drawing/2014/main" id="{3174DC32-9D22-4E9D-818A-9554DD320073}"/>
              </a:ext>
            </a:extLst>
          </p:cNvPr>
          <p:cNvGraphicFramePr>
            <a:graphicFrameLocks noChangeAspect="1"/>
          </p:cNvGraphicFramePr>
          <p:nvPr>
            <p:extLst>
              <p:ext uri="{D42A27DB-BD31-4B8C-83A1-F6EECF244321}">
                <p14:modId xmlns:p14="http://schemas.microsoft.com/office/powerpoint/2010/main" val="3951962148"/>
              </p:ext>
            </p:extLst>
          </p:nvPr>
        </p:nvGraphicFramePr>
        <p:xfrm>
          <a:off x="1547664" y="4293096"/>
          <a:ext cx="4268896" cy="487055"/>
        </p:xfrm>
        <a:graphic>
          <a:graphicData uri="http://schemas.openxmlformats.org/presentationml/2006/ole">
            <mc:AlternateContent xmlns:mc="http://schemas.openxmlformats.org/markup-compatibility/2006">
              <mc:Choice xmlns:v="urn:schemas-microsoft-com:vml" Requires="v">
                <p:oleObj spid="_x0000_s66318" name="Equation" r:id="rId11" imgW="1892160" imgH="215640" progId="Equation.DSMT4">
                  <p:embed/>
                </p:oleObj>
              </mc:Choice>
              <mc:Fallback>
                <p:oleObj name="Equation" r:id="rId11" imgW="1892160" imgH="215640" progId="Equation.DSMT4">
                  <p:embed/>
                  <p:pic>
                    <p:nvPicPr>
                      <p:cNvPr id="0" name=""/>
                      <p:cNvPicPr/>
                      <p:nvPr/>
                    </p:nvPicPr>
                    <p:blipFill>
                      <a:blip r:embed="rId12"/>
                      <a:stretch>
                        <a:fillRect/>
                      </a:stretch>
                    </p:blipFill>
                    <p:spPr>
                      <a:xfrm>
                        <a:off x="1547664" y="4293096"/>
                        <a:ext cx="4268896" cy="48705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3B07A4C5-8B19-4A03-8583-B5ECD8D4056D}"/>
              </a:ext>
            </a:extLst>
          </p:cNvPr>
          <p:cNvGraphicFramePr>
            <a:graphicFrameLocks noChangeAspect="1"/>
          </p:cNvGraphicFramePr>
          <p:nvPr>
            <p:extLst>
              <p:ext uri="{D42A27DB-BD31-4B8C-83A1-F6EECF244321}">
                <p14:modId xmlns:p14="http://schemas.microsoft.com/office/powerpoint/2010/main" val="1693106162"/>
              </p:ext>
            </p:extLst>
          </p:nvPr>
        </p:nvGraphicFramePr>
        <p:xfrm>
          <a:off x="827584" y="5030770"/>
          <a:ext cx="3232108" cy="1117645"/>
        </p:xfrm>
        <a:graphic>
          <a:graphicData uri="http://schemas.openxmlformats.org/presentationml/2006/ole">
            <mc:AlternateContent xmlns:mc="http://schemas.openxmlformats.org/markup-compatibility/2006">
              <mc:Choice xmlns:v="urn:schemas-microsoft-com:vml" Requires="v">
                <p:oleObj spid="_x0000_s66319" name="Equation" r:id="rId13" imgW="1358640" imgH="469800" progId="Equation.DSMT4">
                  <p:embed/>
                </p:oleObj>
              </mc:Choice>
              <mc:Fallback>
                <p:oleObj name="Equation" r:id="rId13" imgW="1358640" imgH="469800" progId="Equation.DSMT4">
                  <p:embed/>
                  <p:pic>
                    <p:nvPicPr>
                      <p:cNvPr id="0" name=""/>
                      <p:cNvPicPr/>
                      <p:nvPr/>
                    </p:nvPicPr>
                    <p:blipFill>
                      <a:blip r:embed="rId14"/>
                      <a:stretch>
                        <a:fillRect/>
                      </a:stretch>
                    </p:blipFill>
                    <p:spPr>
                      <a:xfrm>
                        <a:off x="827584" y="5030770"/>
                        <a:ext cx="3232108" cy="111764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D8AE350-219D-460B-9431-5DE70E2C99D6}"/>
              </a:ext>
            </a:extLst>
          </p:cNvPr>
          <p:cNvGraphicFramePr>
            <a:graphicFrameLocks noChangeAspect="1"/>
          </p:cNvGraphicFramePr>
          <p:nvPr>
            <p:extLst>
              <p:ext uri="{D42A27DB-BD31-4B8C-83A1-F6EECF244321}">
                <p14:modId xmlns:p14="http://schemas.microsoft.com/office/powerpoint/2010/main" val="2410314705"/>
              </p:ext>
            </p:extLst>
          </p:nvPr>
        </p:nvGraphicFramePr>
        <p:xfrm>
          <a:off x="4255108" y="5162842"/>
          <a:ext cx="4186846" cy="786790"/>
        </p:xfrm>
        <a:graphic>
          <a:graphicData uri="http://schemas.openxmlformats.org/presentationml/2006/ole">
            <mc:AlternateContent xmlns:mc="http://schemas.openxmlformats.org/markup-compatibility/2006">
              <mc:Choice xmlns:v="urn:schemas-microsoft-com:vml" Requires="v">
                <p:oleObj spid="_x0000_s66320" name="Equation" r:id="rId15" imgW="1892160" imgH="355320" progId="Equation.DSMT4">
                  <p:embed/>
                </p:oleObj>
              </mc:Choice>
              <mc:Fallback>
                <p:oleObj name="Equation" r:id="rId15" imgW="1892160" imgH="355320" progId="Equation.DSMT4">
                  <p:embed/>
                  <p:pic>
                    <p:nvPicPr>
                      <p:cNvPr id="0" name=""/>
                      <p:cNvPicPr/>
                      <p:nvPr/>
                    </p:nvPicPr>
                    <p:blipFill>
                      <a:blip r:embed="rId16"/>
                      <a:stretch>
                        <a:fillRect/>
                      </a:stretch>
                    </p:blipFill>
                    <p:spPr>
                      <a:xfrm>
                        <a:off x="4255108" y="5162842"/>
                        <a:ext cx="4186846" cy="786790"/>
                      </a:xfrm>
                      <a:prstGeom prst="rect">
                        <a:avLst/>
                      </a:prstGeom>
                    </p:spPr>
                  </p:pic>
                </p:oleObj>
              </mc:Fallback>
            </mc:AlternateContent>
          </a:graphicData>
        </a:graphic>
      </p:graphicFrame>
    </p:spTree>
    <p:extLst>
      <p:ext uri="{BB962C8B-B14F-4D97-AF65-F5344CB8AC3E}">
        <p14:creationId xmlns:p14="http://schemas.microsoft.com/office/powerpoint/2010/main" val="172535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第二节   白噪声背景下的匹配滤波器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943465014"/>
              </p:ext>
            </p:extLst>
          </p:nvPr>
        </p:nvGraphicFramePr>
        <p:xfrm>
          <a:off x="2219589" y="1052736"/>
          <a:ext cx="587375" cy="461962"/>
        </p:xfrm>
        <a:graphic>
          <a:graphicData uri="http://schemas.openxmlformats.org/presentationml/2006/ole">
            <mc:AlternateContent xmlns:mc="http://schemas.openxmlformats.org/markup-compatibility/2006">
              <mc:Choice xmlns:v="urn:schemas-microsoft-com:vml" Requires="v">
                <p:oleObj spid="_x0000_s67056" name="Equation" r:id="rId3" imgW="241200" imgH="190440" progId="Equation.DSMT4">
                  <p:embed/>
                </p:oleObj>
              </mc:Choice>
              <mc:Fallback>
                <p:oleObj name="Equation" r:id="rId3" imgW="241200" imgH="190440" progId="Equation.DSMT4">
                  <p:embed/>
                  <p:pic>
                    <p:nvPicPr>
                      <p:cNvPr id="27" name="对象 26"/>
                      <p:cNvPicPr/>
                      <p:nvPr/>
                    </p:nvPicPr>
                    <p:blipFill>
                      <a:blip r:embed="rId4"/>
                      <a:stretch>
                        <a:fillRect/>
                      </a:stretch>
                    </p:blipFill>
                    <p:spPr>
                      <a:xfrm>
                        <a:off x="2219589" y="1052736"/>
                        <a:ext cx="587375" cy="461962"/>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B546C7B3-BCAE-412B-A2CE-01711C8590D9}"/>
              </a:ext>
            </a:extLst>
          </p:cNvPr>
          <p:cNvSpPr txBox="1"/>
          <p:nvPr/>
        </p:nvSpPr>
        <p:spPr>
          <a:xfrm>
            <a:off x="627485" y="1124744"/>
            <a:ext cx="7560840" cy="400110"/>
          </a:xfrm>
          <a:prstGeom prst="rect">
            <a:avLst/>
          </a:prstGeom>
          <a:noFill/>
        </p:spPr>
        <p:txBody>
          <a:bodyPr wrap="square" rtlCol="0">
            <a:spAutoFit/>
          </a:bodyPr>
          <a:lstStyle/>
          <a:p>
            <a:r>
              <a:rPr lang="zh-CN" altLang="en-US" dirty="0">
                <a:solidFill>
                  <a:srgbClr val="000000"/>
                </a:solidFill>
              </a:rPr>
              <a:t>当    取最大值       时，等号成立，等号成立条件</a:t>
            </a:r>
          </a:p>
        </p:txBody>
      </p:sp>
      <p:graphicFrame>
        <p:nvGraphicFramePr>
          <p:cNvPr id="6" name="对象 5">
            <a:extLst>
              <a:ext uri="{FF2B5EF4-FFF2-40B4-BE49-F238E27FC236}">
                <a16:creationId xmlns:a16="http://schemas.microsoft.com/office/drawing/2014/main" id="{7A9D76A0-D0CD-4BEC-940D-B534E88233F3}"/>
              </a:ext>
            </a:extLst>
          </p:cNvPr>
          <p:cNvGraphicFramePr>
            <a:graphicFrameLocks noChangeAspect="1"/>
          </p:cNvGraphicFramePr>
          <p:nvPr>
            <p:extLst>
              <p:ext uri="{D42A27DB-BD31-4B8C-83A1-F6EECF244321}">
                <p14:modId xmlns:p14="http://schemas.microsoft.com/office/powerpoint/2010/main" val="463690473"/>
              </p:ext>
            </p:extLst>
          </p:nvPr>
        </p:nvGraphicFramePr>
        <p:xfrm>
          <a:off x="993974" y="1149746"/>
          <a:ext cx="265658" cy="354211"/>
        </p:xfrm>
        <a:graphic>
          <a:graphicData uri="http://schemas.openxmlformats.org/presentationml/2006/ole">
            <mc:AlternateContent xmlns:mc="http://schemas.openxmlformats.org/markup-compatibility/2006">
              <mc:Choice xmlns:v="urn:schemas-microsoft-com:vml" Requires="v">
                <p:oleObj spid="_x0000_s67057" name="Equation" r:id="rId5" imgW="152280" imgH="203040" progId="Equation.DSMT4">
                  <p:embed/>
                </p:oleObj>
              </mc:Choice>
              <mc:Fallback>
                <p:oleObj name="Equation" r:id="rId5" imgW="152280" imgH="203040" progId="Equation.DSMT4">
                  <p:embed/>
                  <p:pic>
                    <p:nvPicPr>
                      <p:cNvPr id="0" name=""/>
                      <p:cNvPicPr/>
                      <p:nvPr/>
                    </p:nvPicPr>
                    <p:blipFill>
                      <a:blip r:embed="rId6"/>
                      <a:stretch>
                        <a:fillRect/>
                      </a:stretch>
                    </p:blipFill>
                    <p:spPr>
                      <a:xfrm>
                        <a:off x="993974" y="1149746"/>
                        <a:ext cx="265658" cy="35421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BFEFE136-1AC3-41DF-BE9A-EB46A44532A9}"/>
              </a:ext>
            </a:extLst>
          </p:cNvPr>
          <p:cNvGraphicFramePr>
            <a:graphicFrameLocks noChangeAspect="1"/>
          </p:cNvGraphicFramePr>
          <p:nvPr>
            <p:extLst>
              <p:ext uri="{D42A27DB-BD31-4B8C-83A1-F6EECF244321}">
                <p14:modId xmlns:p14="http://schemas.microsoft.com/office/powerpoint/2010/main" val="882721921"/>
              </p:ext>
            </p:extLst>
          </p:nvPr>
        </p:nvGraphicFramePr>
        <p:xfrm>
          <a:off x="2627784" y="1700808"/>
          <a:ext cx="2752106" cy="992038"/>
        </p:xfrm>
        <a:graphic>
          <a:graphicData uri="http://schemas.openxmlformats.org/presentationml/2006/ole">
            <mc:AlternateContent xmlns:mc="http://schemas.openxmlformats.org/markup-compatibility/2006">
              <mc:Choice xmlns:v="urn:schemas-microsoft-com:vml" Requires="v">
                <p:oleObj spid="_x0000_s67058" name="Equation" r:id="rId7" imgW="1091880" imgH="393480" progId="Equation.DSMT4">
                  <p:embed/>
                </p:oleObj>
              </mc:Choice>
              <mc:Fallback>
                <p:oleObj name="Equation" r:id="rId7" imgW="1091880" imgH="393480" progId="Equation.DSMT4">
                  <p:embed/>
                  <p:pic>
                    <p:nvPicPr>
                      <p:cNvPr id="0" name=""/>
                      <p:cNvPicPr/>
                      <p:nvPr/>
                    </p:nvPicPr>
                    <p:blipFill>
                      <a:blip r:embed="rId8"/>
                      <a:stretch>
                        <a:fillRect/>
                      </a:stretch>
                    </p:blipFill>
                    <p:spPr>
                      <a:xfrm>
                        <a:off x="2627784" y="1700808"/>
                        <a:ext cx="2752106" cy="992038"/>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57753FFC-B9AD-4341-BD3E-65473D2991A1}"/>
              </a:ext>
            </a:extLst>
          </p:cNvPr>
          <p:cNvSpPr txBox="1"/>
          <p:nvPr/>
        </p:nvSpPr>
        <p:spPr>
          <a:xfrm>
            <a:off x="779885" y="2812866"/>
            <a:ext cx="7560840" cy="400110"/>
          </a:xfrm>
          <a:prstGeom prst="rect">
            <a:avLst/>
          </a:prstGeom>
          <a:noFill/>
        </p:spPr>
        <p:txBody>
          <a:bodyPr wrap="square" rtlCol="0">
            <a:spAutoFit/>
          </a:bodyPr>
          <a:lstStyle/>
          <a:p>
            <a:r>
              <a:rPr lang="zh-CN" altLang="en-US" dirty="0">
                <a:solidFill>
                  <a:srgbClr val="000000"/>
                </a:solidFill>
              </a:rPr>
              <a:t>具有以上         和           的滤波器称为匹配滤波器。</a:t>
            </a:r>
          </a:p>
        </p:txBody>
      </p:sp>
      <p:graphicFrame>
        <p:nvGraphicFramePr>
          <p:cNvPr id="16" name="对象 15">
            <a:extLst>
              <a:ext uri="{FF2B5EF4-FFF2-40B4-BE49-F238E27FC236}">
                <a16:creationId xmlns:a16="http://schemas.microsoft.com/office/drawing/2014/main" id="{4750CA5A-733D-475B-AC60-9A247D290C00}"/>
              </a:ext>
            </a:extLst>
          </p:cNvPr>
          <p:cNvGraphicFramePr>
            <a:graphicFrameLocks noChangeAspect="1"/>
          </p:cNvGraphicFramePr>
          <p:nvPr>
            <p:extLst>
              <p:ext uri="{D42A27DB-BD31-4B8C-83A1-F6EECF244321}">
                <p14:modId xmlns:p14="http://schemas.microsoft.com/office/powerpoint/2010/main" val="797148828"/>
              </p:ext>
            </p:extLst>
          </p:nvPr>
        </p:nvGraphicFramePr>
        <p:xfrm>
          <a:off x="1907704" y="2780928"/>
          <a:ext cx="576064" cy="467079"/>
        </p:xfrm>
        <a:graphic>
          <a:graphicData uri="http://schemas.openxmlformats.org/presentationml/2006/ole">
            <mc:AlternateContent xmlns:mc="http://schemas.openxmlformats.org/markup-compatibility/2006">
              <mc:Choice xmlns:v="urn:schemas-microsoft-com:vml" Requires="v">
                <p:oleObj spid="_x0000_s67059" name="Equation" r:id="rId9" imgW="469800" imgH="380880" progId="Equation.DSMT4">
                  <p:embed/>
                </p:oleObj>
              </mc:Choice>
              <mc:Fallback>
                <p:oleObj name="Equation" r:id="rId9" imgW="469800" imgH="380880" progId="Equation.DSMT4">
                  <p:embed/>
                  <p:pic>
                    <p:nvPicPr>
                      <p:cNvPr id="0" name=""/>
                      <p:cNvPicPr/>
                      <p:nvPr/>
                    </p:nvPicPr>
                    <p:blipFill>
                      <a:blip r:embed="rId10"/>
                      <a:stretch>
                        <a:fillRect/>
                      </a:stretch>
                    </p:blipFill>
                    <p:spPr>
                      <a:xfrm>
                        <a:off x="1907704" y="2780928"/>
                        <a:ext cx="576064" cy="46707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926FA2C8-F9D8-45EB-8825-200B41F013EB}"/>
              </a:ext>
            </a:extLst>
          </p:cNvPr>
          <p:cNvGraphicFramePr>
            <a:graphicFrameLocks noChangeAspect="1"/>
          </p:cNvGraphicFramePr>
          <p:nvPr>
            <p:extLst>
              <p:ext uri="{D42A27DB-BD31-4B8C-83A1-F6EECF244321}">
                <p14:modId xmlns:p14="http://schemas.microsoft.com/office/powerpoint/2010/main" val="3352804061"/>
              </p:ext>
            </p:extLst>
          </p:nvPr>
        </p:nvGraphicFramePr>
        <p:xfrm>
          <a:off x="2771800" y="2837034"/>
          <a:ext cx="723900" cy="393700"/>
        </p:xfrm>
        <a:graphic>
          <a:graphicData uri="http://schemas.openxmlformats.org/presentationml/2006/ole">
            <mc:AlternateContent xmlns:mc="http://schemas.openxmlformats.org/markup-compatibility/2006">
              <mc:Choice xmlns:v="urn:schemas-microsoft-com:vml" Requires="v">
                <p:oleObj spid="_x0000_s67060" name="Equation" r:id="rId11" imgW="723600" imgH="393480" progId="Equation.DSMT4">
                  <p:embed/>
                </p:oleObj>
              </mc:Choice>
              <mc:Fallback>
                <p:oleObj name="Equation" r:id="rId11" imgW="723600" imgH="393480" progId="Equation.DSMT4">
                  <p:embed/>
                  <p:pic>
                    <p:nvPicPr>
                      <p:cNvPr id="0" name=""/>
                      <p:cNvPicPr/>
                      <p:nvPr/>
                    </p:nvPicPr>
                    <p:blipFill>
                      <a:blip r:embed="rId12"/>
                      <a:stretch>
                        <a:fillRect/>
                      </a:stretch>
                    </p:blipFill>
                    <p:spPr>
                      <a:xfrm>
                        <a:off x="2771800" y="2837034"/>
                        <a:ext cx="723900" cy="393700"/>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13460027-ACF1-48C3-B22A-5A70A163AF2E}"/>
              </a:ext>
            </a:extLst>
          </p:cNvPr>
          <p:cNvSpPr txBox="1"/>
          <p:nvPr/>
        </p:nvSpPr>
        <p:spPr>
          <a:xfrm>
            <a:off x="899592" y="3461695"/>
            <a:ext cx="4392488" cy="400110"/>
          </a:xfrm>
          <a:prstGeom prst="rect">
            <a:avLst/>
          </a:prstGeom>
          <a:noFill/>
        </p:spPr>
        <p:txBody>
          <a:bodyPr wrap="square" rtlCol="0">
            <a:spAutoFit/>
          </a:bodyPr>
          <a:lstStyle/>
          <a:p>
            <a:r>
              <a:rPr lang="zh-CN" altLang="en-US" dirty="0">
                <a:solidFill>
                  <a:srgbClr val="000000"/>
                </a:solidFill>
              </a:rPr>
              <a:t>举例：匹配滤波器冲击响应</a:t>
            </a:r>
            <a:endParaRPr lang="zh-CN" altLang="en-US" dirty="0">
              <a:solidFill>
                <a:srgbClr val="000000"/>
              </a:solidFill>
              <a:highlight>
                <a:srgbClr val="00FF00"/>
              </a:highlight>
            </a:endParaRPr>
          </a:p>
        </p:txBody>
      </p:sp>
      <p:pic>
        <p:nvPicPr>
          <p:cNvPr id="2" name="图片 1">
            <a:extLst>
              <a:ext uri="{FF2B5EF4-FFF2-40B4-BE49-F238E27FC236}">
                <a16:creationId xmlns:a16="http://schemas.microsoft.com/office/drawing/2014/main" id="{4646E18C-E785-46BA-85F8-C9F1A6BCF7CB}"/>
              </a:ext>
            </a:extLst>
          </p:cNvPr>
          <p:cNvPicPr>
            <a:picLocks noChangeAspect="1"/>
          </p:cNvPicPr>
          <p:nvPr/>
        </p:nvPicPr>
        <p:blipFill>
          <a:blip r:embed="rId13"/>
          <a:stretch>
            <a:fillRect/>
          </a:stretch>
        </p:blipFill>
        <p:spPr>
          <a:xfrm>
            <a:off x="766335" y="4293096"/>
            <a:ext cx="2149481" cy="1281800"/>
          </a:xfrm>
          <a:prstGeom prst="rect">
            <a:avLst/>
          </a:prstGeom>
        </p:spPr>
      </p:pic>
      <p:pic>
        <p:nvPicPr>
          <p:cNvPr id="7" name="图片 6">
            <a:extLst>
              <a:ext uri="{FF2B5EF4-FFF2-40B4-BE49-F238E27FC236}">
                <a16:creationId xmlns:a16="http://schemas.microsoft.com/office/drawing/2014/main" id="{14EA3153-8277-44B6-BFAE-3B792AB343A9}"/>
              </a:ext>
            </a:extLst>
          </p:cNvPr>
          <p:cNvPicPr>
            <a:picLocks noChangeAspect="1"/>
          </p:cNvPicPr>
          <p:nvPr/>
        </p:nvPicPr>
        <p:blipFill>
          <a:blip r:embed="rId14"/>
          <a:stretch>
            <a:fillRect/>
          </a:stretch>
        </p:blipFill>
        <p:spPr>
          <a:xfrm>
            <a:off x="3400834" y="4365104"/>
            <a:ext cx="1819238" cy="1218000"/>
          </a:xfrm>
          <a:prstGeom prst="rect">
            <a:avLst/>
          </a:prstGeom>
        </p:spPr>
      </p:pic>
      <p:pic>
        <p:nvPicPr>
          <p:cNvPr id="10" name="图片 9">
            <a:extLst>
              <a:ext uri="{FF2B5EF4-FFF2-40B4-BE49-F238E27FC236}">
                <a16:creationId xmlns:a16="http://schemas.microsoft.com/office/drawing/2014/main" id="{B4C1BFFA-92FA-4E71-8CB9-E02EE980D083}"/>
              </a:ext>
            </a:extLst>
          </p:cNvPr>
          <p:cNvPicPr>
            <a:picLocks noChangeAspect="1"/>
          </p:cNvPicPr>
          <p:nvPr/>
        </p:nvPicPr>
        <p:blipFill>
          <a:blip r:embed="rId15"/>
          <a:stretch>
            <a:fillRect/>
          </a:stretch>
        </p:blipFill>
        <p:spPr>
          <a:xfrm>
            <a:off x="5662879" y="4307440"/>
            <a:ext cx="2149481" cy="1281800"/>
          </a:xfrm>
          <a:prstGeom prst="rect">
            <a:avLst/>
          </a:prstGeom>
        </p:spPr>
      </p:pic>
    </p:spTree>
    <p:extLst>
      <p:ext uri="{BB962C8B-B14F-4D97-AF65-F5344CB8AC3E}">
        <p14:creationId xmlns:p14="http://schemas.microsoft.com/office/powerpoint/2010/main" val="213749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第二节   白噪声背景下的匹配滤波器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sp>
        <p:nvSpPr>
          <p:cNvPr id="26" name="文本框 25"/>
          <p:cNvSpPr txBox="1"/>
          <p:nvPr/>
        </p:nvSpPr>
        <p:spPr>
          <a:xfrm>
            <a:off x="1049464" y="1173078"/>
            <a:ext cx="2226391" cy="400110"/>
          </a:xfrm>
          <a:prstGeom prst="rect">
            <a:avLst/>
          </a:prstGeom>
          <a:noFill/>
        </p:spPr>
        <p:txBody>
          <a:bodyPr wrap="square" rtlCol="0">
            <a:spAutoFit/>
          </a:bodyPr>
          <a:lstStyle/>
          <a:p>
            <a:r>
              <a:rPr lang="en-US" altLang="zh-CN" dirty="0"/>
              <a:t>MF</a:t>
            </a:r>
            <a:r>
              <a:rPr lang="zh-CN" altLang="en-US" dirty="0"/>
              <a:t>的一些性质</a:t>
            </a:r>
          </a:p>
        </p:txBody>
      </p:sp>
      <p:sp>
        <p:nvSpPr>
          <p:cNvPr id="2" name="文本框 1"/>
          <p:cNvSpPr txBox="1"/>
          <p:nvPr/>
        </p:nvSpPr>
        <p:spPr>
          <a:xfrm>
            <a:off x="1115616" y="1700808"/>
            <a:ext cx="7416824" cy="861774"/>
          </a:xfrm>
          <a:prstGeom prst="rect">
            <a:avLst/>
          </a:prstGeom>
          <a:noFill/>
        </p:spPr>
        <p:txBody>
          <a:bodyPr wrap="square" rtlCol="0">
            <a:spAutoFit/>
          </a:bodyPr>
          <a:lstStyle/>
          <a:p>
            <a:pPr marL="457200" indent="-457200">
              <a:buFont typeface="+mj-lt"/>
              <a:buAutoNum type="arabicPeriod"/>
            </a:pPr>
            <a:r>
              <a:rPr lang="zh-CN" altLang="en-US" b="1" dirty="0">
                <a:solidFill>
                  <a:srgbClr val="0000FF"/>
                </a:solidFill>
              </a:rPr>
              <a:t>最大信噪比                     与</a:t>
            </a:r>
            <a:r>
              <a:rPr lang="en-US" altLang="zh-CN" b="1" dirty="0">
                <a:solidFill>
                  <a:srgbClr val="0000FF"/>
                </a:solidFill>
              </a:rPr>
              <a:t>s(t)</a:t>
            </a:r>
            <a:r>
              <a:rPr lang="zh-CN" altLang="en-US" b="1" dirty="0">
                <a:solidFill>
                  <a:srgbClr val="0000FF"/>
                </a:solidFill>
              </a:rPr>
              <a:t>无关</a:t>
            </a:r>
            <a:endParaRPr lang="en-US" altLang="zh-CN" b="1" dirty="0">
              <a:solidFill>
                <a:srgbClr val="0000FF"/>
              </a:solidFill>
            </a:endParaRPr>
          </a:p>
          <a:p>
            <a:r>
              <a:rPr lang="zh-CN" altLang="en-US" b="1" dirty="0">
                <a:solidFill>
                  <a:srgbClr val="000000"/>
                </a:solidFill>
              </a:rPr>
              <a:t>输出最大信噪比与信号的具体形状无关，只与信号的能量有关</a:t>
            </a:r>
            <a:endParaRPr lang="en-US" altLang="zh-CN" b="1" dirty="0">
              <a:solidFill>
                <a:srgbClr val="00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270186013"/>
              </p:ext>
            </p:extLst>
          </p:nvPr>
        </p:nvGraphicFramePr>
        <p:xfrm>
          <a:off x="2915816" y="1700808"/>
          <a:ext cx="1439858" cy="360455"/>
        </p:xfrm>
        <a:graphic>
          <a:graphicData uri="http://schemas.openxmlformats.org/presentationml/2006/ole">
            <mc:AlternateContent xmlns:mc="http://schemas.openxmlformats.org/markup-compatibility/2006">
              <mc:Choice xmlns:v="urn:schemas-microsoft-com:vml" Requires="v">
                <p:oleObj spid="_x0000_s62755" name="Equation" r:id="rId3" imgW="761760" imgH="190440" progId="Equation.DSMT4">
                  <p:embed/>
                </p:oleObj>
              </mc:Choice>
              <mc:Fallback>
                <p:oleObj name="Equation" r:id="rId3" imgW="761760" imgH="190440" progId="Equation.DSMT4">
                  <p:embed/>
                  <p:pic>
                    <p:nvPicPr>
                      <p:cNvPr id="0" name=""/>
                      <p:cNvPicPr/>
                      <p:nvPr/>
                    </p:nvPicPr>
                    <p:blipFill>
                      <a:blip r:embed="rId4"/>
                      <a:stretch>
                        <a:fillRect/>
                      </a:stretch>
                    </p:blipFill>
                    <p:spPr>
                      <a:xfrm>
                        <a:off x="2915816" y="1700808"/>
                        <a:ext cx="1439858" cy="360455"/>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D3A5A3D9-2504-4E0C-AD27-EF9FE95267E1}"/>
              </a:ext>
            </a:extLst>
          </p:cNvPr>
          <p:cNvSpPr txBox="1"/>
          <p:nvPr/>
        </p:nvSpPr>
        <p:spPr>
          <a:xfrm>
            <a:off x="1187624" y="2780928"/>
            <a:ext cx="7416824" cy="400110"/>
          </a:xfrm>
          <a:prstGeom prst="rect">
            <a:avLst/>
          </a:prstGeom>
          <a:noFill/>
        </p:spPr>
        <p:txBody>
          <a:bodyPr wrap="square" rtlCol="0">
            <a:spAutoFit/>
          </a:bodyPr>
          <a:lstStyle/>
          <a:p>
            <a:pPr marL="457200" indent="-457200">
              <a:buAutoNum type="arabicPeriod" startAt="2"/>
            </a:pPr>
            <a:r>
              <a:rPr lang="en-US" altLang="zh-CN" b="1" dirty="0">
                <a:solidFill>
                  <a:srgbClr val="0000FF"/>
                </a:solidFill>
              </a:rPr>
              <a:t>t0</a:t>
            </a:r>
            <a:r>
              <a:rPr lang="zh-CN" altLang="en-US" b="1" dirty="0">
                <a:solidFill>
                  <a:srgbClr val="0000FF"/>
                </a:solidFill>
              </a:rPr>
              <a:t>的选择：系统必须是因果的，物理可实现</a:t>
            </a:r>
            <a:endParaRPr lang="en-US" altLang="zh-CN" b="1" dirty="0">
              <a:solidFill>
                <a:srgbClr val="0000FF"/>
              </a:solidFill>
            </a:endParaRPr>
          </a:p>
        </p:txBody>
      </p:sp>
      <p:pic>
        <p:nvPicPr>
          <p:cNvPr id="18" name="图片 17">
            <a:extLst>
              <a:ext uri="{FF2B5EF4-FFF2-40B4-BE49-F238E27FC236}">
                <a16:creationId xmlns:a16="http://schemas.microsoft.com/office/drawing/2014/main" id="{63F79137-E412-4A63-8CC4-FA495A23AD72}"/>
              </a:ext>
            </a:extLst>
          </p:cNvPr>
          <p:cNvPicPr>
            <a:picLocks noChangeAspect="1"/>
          </p:cNvPicPr>
          <p:nvPr/>
        </p:nvPicPr>
        <p:blipFill>
          <a:blip r:embed="rId5"/>
          <a:stretch>
            <a:fillRect/>
          </a:stretch>
        </p:blipFill>
        <p:spPr>
          <a:xfrm>
            <a:off x="899592" y="3544792"/>
            <a:ext cx="2149481" cy="1612400"/>
          </a:xfrm>
          <a:prstGeom prst="rect">
            <a:avLst/>
          </a:prstGeom>
        </p:spPr>
      </p:pic>
      <p:pic>
        <p:nvPicPr>
          <p:cNvPr id="19" name="图片 18">
            <a:extLst>
              <a:ext uri="{FF2B5EF4-FFF2-40B4-BE49-F238E27FC236}">
                <a16:creationId xmlns:a16="http://schemas.microsoft.com/office/drawing/2014/main" id="{B1BB3B4A-A029-4008-8FDC-EB5A90650457}"/>
              </a:ext>
            </a:extLst>
          </p:cNvPr>
          <p:cNvPicPr>
            <a:picLocks noChangeAspect="1"/>
          </p:cNvPicPr>
          <p:nvPr/>
        </p:nvPicPr>
        <p:blipFill>
          <a:blip r:embed="rId6"/>
          <a:stretch>
            <a:fillRect/>
          </a:stretch>
        </p:blipFill>
        <p:spPr>
          <a:xfrm>
            <a:off x="3497259" y="3573016"/>
            <a:ext cx="2149481" cy="1571800"/>
          </a:xfrm>
          <a:prstGeom prst="rect">
            <a:avLst/>
          </a:prstGeom>
        </p:spPr>
      </p:pic>
      <p:pic>
        <p:nvPicPr>
          <p:cNvPr id="20" name="图片 19">
            <a:extLst>
              <a:ext uri="{FF2B5EF4-FFF2-40B4-BE49-F238E27FC236}">
                <a16:creationId xmlns:a16="http://schemas.microsoft.com/office/drawing/2014/main" id="{A1CBC8CE-51A7-4FD2-96B3-43FAC413D6DC}"/>
              </a:ext>
            </a:extLst>
          </p:cNvPr>
          <p:cNvPicPr>
            <a:picLocks noChangeAspect="1"/>
          </p:cNvPicPr>
          <p:nvPr/>
        </p:nvPicPr>
        <p:blipFill>
          <a:blip r:embed="rId7"/>
          <a:stretch>
            <a:fillRect/>
          </a:stretch>
        </p:blipFill>
        <p:spPr>
          <a:xfrm>
            <a:off x="5806895" y="3509992"/>
            <a:ext cx="2149481" cy="1647200"/>
          </a:xfrm>
          <a:prstGeom prst="rect">
            <a:avLst/>
          </a:prstGeom>
        </p:spPr>
      </p:pic>
      <p:sp>
        <p:nvSpPr>
          <p:cNvPr id="24" name="文本框 23">
            <a:extLst>
              <a:ext uri="{FF2B5EF4-FFF2-40B4-BE49-F238E27FC236}">
                <a16:creationId xmlns:a16="http://schemas.microsoft.com/office/drawing/2014/main" id="{6A2A0923-6C56-4983-B15A-8987148C4704}"/>
              </a:ext>
            </a:extLst>
          </p:cNvPr>
          <p:cNvSpPr txBox="1"/>
          <p:nvPr/>
        </p:nvSpPr>
        <p:spPr>
          <a:xfrm>
            <a:off x="940052" y="5333146"/>
            <a:ext cx="7736404" cy="400110"/>
          </a:xfrm>
          <a:prstGeom prst="rect">
            <a:avLst/>
          </a:prstGeom>
          <a:noFill/>
        </p:spPr>
        <p:txBody>
          <a:bodyPr wrap="square" rtlCol="0">
            <a:spAutoFit/>
          </a:bodyPr>
          <a:lstStyle/>
          <a:p>
            <a:r>
              <a:rPr lang="zh-CN" altLang="en-US" b="1" dirty="0">
                <a:solidFill>
                  <a:srgbClr val="000000"/>
                </a:solidFill>
              </a:rPr>
              <a:t>若</a:t>
            </a:r>
            <a:r>
              <a:rPr lang="en-US" altLang="zh-CN" b="1" dirty="0">
                <a:solidFill>
                  <a:srgbClr val="000000"/>
                </a:solidFill>
              </a:rPr>
              <a:t>MF</a:t>
            </a:r>
            <a:r>
              <a:rPr lang="zh-CN" altLang="en-US" b="1" dirty="0">
                <a:solidFill>
                  <a:srgbClr val="000000"/>
                </a:solidFill>
              </a:rPr>
              <a:t>物理可实现，则           （实际中，提取信息时，取         ）。</a:t>
            </a:r>
            <a:endParaRPr lang="en-US" altLang="zh-CN" b="1" dirty="0">
              <a:solidFill>
                <a:srgbClr val="000000"/>
              </a:solidFill>
            </a:endParaRPr>
          </a:p>
        </p:txBody>
      </p:sp>
      <p:graphicFrame>
        <p:nvGraphicFramePr>
          <p:cNvPr id="21" name="对象 20">
            <a:extLst>
              <a:ext uri="{FF2B5EF4-FFF2-40B4-BE49-F238E27FC236}">
                <a16:creationId xmlns:a16="http://schemas.microsoft.com/office/drawing/2014/main" id="{20CCE05E-3803-474F-9DEA-032137F9292A}"/>
              </a:ext>
            </a:extLst>
          </p:cNvPr>
          <p:cNvGraphicFramePr>
            <a:graphicFrameLocks noChangeAspect="1"/>
          </p:cNvGraphicFramePr>
          <p:nvPr>
            <p:extLst>
              <p:ext uri="{D42A27DB-BD31-4B8C-83A1-F6EECF244321}">
                <p14:modId xmlns:p14="http://schemas.microsoft.com/office/powerpoint/2010/main" val="2235498150"/>
              </p:ext>
            </p:extLst>
          </p:nvPr>
        </p:nvGraphicFramePr>
        <p:xfrm>
          <a:off x="3563888" y="5373216"/>
          <a:ext cx="660400" cy="342900"/>
        </p:xfrm>
        <a:graphic>
          <a:graphicData uri="http://schemas.openxmlformats.org/presentationml/2006/ole">
            <mc:AlternateContent xmlns:mc="http://schemas.openxmlformats.org/markup-compatibility/2006">
              <mc:Choice xmlns:v="urn:schemas-microsoft-com:vml" Requires="v">
                <p:oleObj spid="_x0000_s62756" name="Equation" r:id="rId8" imgW="660240" imgH="342720" progId="Equation.DSMT4">
                  <p:embed/>
                </p:oleObj>
              </mc:Choice>
              <mc:Fallback>
                <p:oleObj name="Equation" r:id="rId8" imgW="660240" imgH="342720" progId="Equation.DSMT4">
                  <p:embed/>
                  <p:pic>
                    <p:nvPicPr>
                      <p:cNvPr id="0" name=""/>
                      <p:cNvPicPr/>
                      <p:nvPr/>
                    </p:nvPicPr>
                    <p:blipFill>
                      <a:blip r:embed="rId9"/>
                      <a:stretch>
                        <a:fillRect/>
                      </a:stretch>
                    </p:blipFill>
                    <p:spPr>
                      <a:xfrm>
                        <a:off x="3563888" y="5373216"/>
                        <a:ext cx="660400" cy="34290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79064ED1-7D58-49CB-8FBB-C423FF40610C}"/>
              </a:ext>
            </a:extLst>
          </p:cNvPr>
          <p:cNvGraphicFramePr>
            <a:graphicFrameLocks noChangeAspect="1"/>
          </p:cNvGraphicFramePr>
          <p:nvPr>
            <p:extLst>
              <p:ext uri="{D42A27DB-BD31-4B8C-83A1-F6EECF244321}">
                <p14:modId xmlns:p14="http://schemas.microsoft.com/office/powerpoint/2010/main" val="1442848821"/>
              </p:ext>
            </p:extLst>
          </p:nvPr>
        </p:nvGraphicFramePr>
        <p:xfrm>
          <a:off x="7356744" y="5373216"/>
          <a:ext cx="571500" cy="342900"/>
        </p:xfrm>
        <a:graphic>
          <a:graphicData uri="http://schemas.openxmlformats.org/presentationml/2006/ole">
            <mc:AlternateContent xmlns:mc="http://schemas.openxmlformats.org/markup-compatibility/2006">
              <mc:Choice xmlns:v="urn:schemas-microsoft-com:vml" Requires="v">
                <p:oleObj spid="_x0000_s62757" name="Equation" r:id="rId10" imgW="571320" imgH="342720" progId="Equation.DSMT4">
                  <p:embed/>
                </p:oleObj>
              </mc:Choice>
              <mc:Fallback>
                <p:oleObj name="Equation" r:id="rId10" imgW="571320" imgH="342720" progId="Equation.DSMT4">
                  <p:embed/>
                  <p:pic>
                    <p:nvPicPr>
                      <p:cNvPr id="21" name="对象 20">
                        <a:extLst>
                          <a:ext uri="{FF2B5EF4-FFF2-40B4-BE49-F238E27FC236}">
                            <a16:creationId xmlns:a16="http://schemas.microsoft.com/office/drawing/2014/main" id="{20CCE05E-3803-474F-9DEA-032137F9292A}"/>
                          </a:ext>
                        </a:extLst>
                      </p:cNvPr>
                      <p:cNvPicPr/>
                      <p:nvPr/>
                    </p:nvPicPr>
                    <p:blipFill>
                      <a:blip r:embed="rId11"/>
                      <a:stretch>
                        <a:fillRect/>
                      </a:stretch>
                    </p:blipFill>
                    <p:spPr>
                      <a:xfrm>
                        <a:off x="7356744" y="5373216"/>
                        <a:ext cx="571500" cy="342900"/>
                      </a:xfrm>
                      <a:prstGeom prst="rect">
                        <a:avLst/>
                      </a:prstGeom>
                    </p:spPr>
                  </p:pic>
                </p:oleObj>
              </mc:Fallback>
            </mc:AlternateContent>
          </a:graphicData>
        </a:graphic>
      </p:graphicFrame>
    </p:spTree>
    <p:extLst>
      <p:ext uri="{BB962C8B-B14F-4D97-AF65-F5344CB8AC3E}">
        <p14:creationId xmlns:p14="http://schemas.microsoft.com/office/powerpoint/2010/main" val="352200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第二节   白噪声背景下的匹配滤波器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sp>
        <p:nvSpPr>
          <p:cNvPr id="10" name="文本框 9">
            <a:extLst>
              <a:ext uri="{FF2B5EF4-FFF2-40B4-BE49-F238E27FC236}">
                <a16:creationId xmlns:a16="http://schemas.microsoft.com/office/drawing/2014/main" id="{C148AD86-CD4C-4AA0-8253-608BE6917F67}"/>
              </a:ext>
            </a:extLst>
          </p:cNvPr>
          <p:cNvSpPr txBox="1"/>
          <p:nvPr/>
        </p:nvSpPr>
        <p:spPr>
          <a:xfrm>
            <a:off x="971600" y="1124744"/>
            <a:ext cx="7416824" cy="400110"/>
          </a:xfrm>
          <a:prstGeom prst="rect">
            <a:avLst/>
          </a:prstGeom>
          <a:noFill/>
        </p:spPr>
        <p:txBody>
          <a:bodyPr wrap="square" rtlCol="0">
            <a:spAutoFit/>
          </a:bodyPr>
          <a:lstStyle/>
          <a:p>
            <a:r>
              <a:rPr lang="en-US" altLang="zh-CN" b="1" dirty="0">
                <a:solidFill>
                  <a:srgbClr val="0000FF"/>
                </a:solidFill>
              </a:rPr>
              <a:t>3.  MF</a:t>
            </a:r>
            <a:r>
              <a:rPr lang="zh-CN" altLang="en-US" b="1" dirty="0">
                <a:solidFill>
                  <a:srgbClr val="0000FF"/>
                </a:solidFill>
              </a:rPr>
              <a:t>对于延时信号具有适应性，但对频移信号无适应性</a:t>
            </a:r>
            <a:endParaRPr lang="en-US" altLang="zh-CN" b="1" dirty="0">
              <a:solidFill>
                <a:srgbClr val="0000FF"/>
              </a:solidFill>
            </a:endParaRPr>
          </a:p>
        </p:txBody>
      </p:sp>
      <p:graphicFrame>
        <p:nvGraphicFramePr>
          <p:cNvPr id="3" name="对象 2">
            <a:extLst>
              <a:ext uri="{FF2B5EF4-FFF2-40B4-BE49-F238E27FC236}">
                <a16:creationId xmlns:a16="http://schemas.microsoft.com/office/drawing/2014/main" id="{F83356AD-5692-4B61-BBB5-04549154D179}"/>
              </a:ext>
            </a:extLst>
          </p:cNvPr>
          <p:cNvGraphicFramePr>
            <a:graphicFrameLocks noChangeAspect="1"/>
          </p:cNvGraphicFramePr>
          <p:nvPr>
            <p:extLst>
              <p:ext uri="{D42A27DB-BD31-4B8C-83A1-F6EECF244321}">
                <p14:modId xmlns:p14="http://schemas.microsoft.com/office/powerpoint/2010/main" val="1549842312"/>
              </p:ext>
            </p:extLst>
          </p:nvPr>
        </p:nvGraphicFramePr>
        <p:xfrm>
          <a:off x="1614364" y="1701577"/>
          <a:ext cx="5359400" cy="977900"/>
        </p:xfrm>
        <a:graphic>
          <a:graphicData uri="http://schemas.openxmlformats.org/presentationml/2006/ole">
            <mc:AlternateContent xmlns:mc="http://schemas.openxmlformats.org/markup-compatibility/2006">
              <mc:Choice xmlns:v="urn:schemas-microsoft-com:vml" Requires="v">
                <p:oleObj spid="_x0000_s69768" name="Equation" r:id="rId3" imgW="5359320" imgH="977760" progId="Equation.DSMT4">
                  <p:embed/>
                </p:oleObj>
              </mc:Choice>
              <mc:Fallback>
                <p:oleObj name="Equation" r:id="rId3" imgW="5359320" imgH="977760" progId="Equation.DSMT4">
                  <p:embed/>
                  <p:pic>
                    <p:nvPicPr>
                      <p:cNvPr id="3" name="对象 2">
                        <a:extLst>
                          <a:ext uri="{FF2B5EF4-FFF2-40B4-BE49-F238E27FC236}">
                            <a16:creationId xmlns:a16="http://schemas.microsoft.com/office/drawing/2014/main" id="{F83356AD-5692-4B61-BBB5-04549154D179}"/>
                          </a:ext>
                        </a:extLst>
                      </p:cNvPr>
                      <p:cNvPicPr/>
                      <p:nvPr/>
                    </p:nvPicPr>
                    <p:blipFill>
                      <a:blip r:embed="rId4"/>
                      <a:stretch>
                        <a:fillRect/>
                      </a:stretch>
                    </p:blipFill>
                    <p:spPr>
                      <a:xfrm>
                        <a:off x="1614364" y="1701577"/>
                        <a:ext cx="5359400" cy="977900"/>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5920BC9E-A945-49BE-9910-72211E644B7C}"/>
              </a:ext>
            </a:extLst>
          </p:cNvPr>
          <p:cNvSpPr txBox="1"/>
          <p:nvPr/>
        </p:nvSpPr>
        <p:spPr>
          <a:xfrm>
            <a:off x="971600" y="2884874"/>
            <a:ext cx="7416824" cy="707886"/>
          </a:xfrm>
          <a:prstGeom prst="rect">
            <a:avLst/>
          </a:prstGeom>
          <a:noFill/>
        </p:spPr>
        <p:txBody>
          <a:bodyPr wrap="square" rtlCol="0">
            <a:spAutoFit/>
          </a:bodyPr>
          <a:lstStyle/>
          <a:p>
            <a:r>
              <a:rPr lang="zh-CN" altLang="en-US" b="1" dirty="0">
                <a:solidFill>
                  <a:srgbClr val="000000"/>
                </a:solidFill>
              </a:rPr>
              <a:t>后者和前者比较，匹配滤波器的形式并没有改变。所以对于延时信号具有适应性。</a:t>
            </a:r>
            <a:endParaRPr lang="en-US" altLang="zh-CN" b="1" dirty="0">
              <a:solidFill>
                <a:srgbClr val="000000"/>
              </a:solidFill>
            </a:endParaRPr>
          </a:p>
        </p:txBody>
      </p:sp>
      <p:graphicFrame>
        <p:nvGraphicFramePr>
          <p:cNvPr id="12" name="对象 11">
            <a:extLst>
              <a:ext uri="{FF2B5EF4-FFF2-40B4-BE49-F238E27FC236}">
                <a16:creationId xmlns:a16="http://schemas.microsoft.com/office/drawing/2014/main" id="{17766D34-256B-4048-9718-108D4BF9F74E}"/>
              </a:ext>
            </a:extLst>
          </p:cNvPr>
          <p:cNvGraphicFramePr>
            <a:graphicFrameLocks noChangeAspect="1"/>
          </p:cNvGraphicFramePr>
          <p:nvPr>
            <p:extLst>
              <p:ext uri="{D42A27DB-BD31-4B8C-83A1-F6EECF244321}">
                <p14:modId xmlns:p14="http://schemas.microsoft.com/office/powerpoint/2010/main" val="3560278722"/>
              </p:ext>
            </p:extLst>
          </p:nvPr>
        </p:nvGraphicFramePr>
        <p:xfrm>
          <a:off x="1598935" y="3802028"/>
          <a:ext cx="4660900" cy="977900"/>
        </p:xfrm>
        <a:graphic>
          <a:graphicData uri="http://schemas.openxmlformats.org/presentationml/2006/ole">
            <mc:AlternateContent xmlns:mc="http://schemas.openxmlformats.org/markup-compatibility/2006">
              <mc:Choice xmlns:v="urn:schemas-microsoft-com:vml" Requires="v">
                <p:oleObj spid="_x0000_s69769" name="Equation" r:id="rId5" imgW="4660560" imgH="977760" progId="Equation.DSMT4">
                  <p:embed/>
                </p:oleObj>
              </mc:Choice>
              <mc:Fallback>
                <p:oleObj name="Equation" r:id="rId5" imgW="4660560" imgH="977760" progId="Equation.DSMT4">
                  <p:embed/>
                  <p:pic>
                    <p:nvPicPr>
                      <p:cNvPr id="3" name="对象 2">
                        <a:extLst>
                          <a:ext uri="{FF2B5EF4-FFF2-40B4-BE49-F238E27FC236}">
                            <a16:creationId xmlns:a16="http://schemas.microsoft.com/office/drawing/2014/main" id="{F83356AD-5692-4B61-BBB5-04549154D179}"/>
                          </a:ext>
                        </a:extLst>
                      </p:cNvPr>
                      <p:cNvPicPr/>
                      <p:nvPr/>
                    </p:nvPicPr>
                    <p:blipFill>
                      <a:blip r:embed="rId6"/>
                      <a:stretch>
                        <a:fillRect/>
                      </a:stretch>
                    </p:blipFill>
                    <p:spPr>
                      <a:xfrm>
                        <a:off x="1598935" y="3802028"/>
                        <a:ext cx="4660900" cy="977900"/>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4737D1C7-4A3E-400F-BD33-E2454769E323}"/>
              </a:ext>
            </a:extLst>
          </p:cNvPr>
          <p:cNvSpPr txBox="1"/>
          <p:nvPr/>
        </p:nvSpPr>
        <p:spPr>
          <a:xfrm>
            <a:off x="1043608" y="5025370"/>
            <a:ext cx="7416824" cy="707886"/>
          </a:xfrm>
          <a:prstGeom prst="rect">
            <a:avLst/>
          </a:prstGeom>
          <a:noFill/>
        </p:spPr>
        <p:txBody>
          <a:bodyPr wrap="square" rtlCol="0">
            <a:spAutoFit/>
          </a:bodyPr>
          <a:lstStyle/>
          <a:p>
            <a:r>
              <a:rPr lang="zh-CN" altLang="en-US" b="1" dirty="0">
                <a:solidFill>
                  <a:srgbClr val="000000"/>
                </a:solidFill>
              </a:rPr>
              <a:t>后者和前者比较，显然不同，所以匹配滤波器对频移参量不同的信号没有适应性。</a:t>
            </a:r>
            <a:endParaRPr lang="en-US" altLang="zh-CN" b="1" dirty="0">
              <a:solidFill>
                <a:srgbClr val="000000"/>
              </a:solidFill>
            </a:endParaRPr>
          </a:p>
        </p:txBody>
      </p:sp>
    </p:spTree>
    <p:extLst>
      <p:ext uri="{BB962C8B-B14F-4D97-AF65-F5344CB8AC3E}">
        <p14:creationId xmlns:p14="http://schemas.microsoft.com/office/powerpoint/2010/main" val="64066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600" b="1" dirty="0">
                <a:solidFill>
                  <a:srgbClr val="003366"/>
                </a:solidFill>
                <a:effectLst>
                  <a:outerShdw blurRad="38100" dist="38100" dir="2700000" algn="tl">
                    <a:srgbClr val="C0C0C0"/>
                  </a:outerShdw>
                </a:effectLst>
                <a:latin typeface="华文楷体" pitchFamily="2" charset="-122"/>
                <a:ea typeface="华文楷体" pitchFamily="2" charset="-122"/>
              </a:rPr>
              <a:t>第二节   白噪声背景下的匹配滤波器</a:t>
            </a:r>
          </a:p>
        </p:txBody>
      </p:sp>
      <p:sp>
        <p:nvSpPr>
          <p:cNvPr id="4" name="Rectangle 24"/>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zh-CN" altLang="en-US">
              <a:solidFill>
                <a:srgbClr val="4618C6"/>
              </a:solidFill>
              <a:latin typeface="Arial" charset="0"/>
              <a:ea typeface="宋体" charset="-122"/>
            </a:endParaRPr>
          </a:p>
        </p:txBody>
      </p:sp>
      <p:sp>
        <p:nvSpPr>
          <p:cNvPr id="5" name="Rectangle 25"/>
          <p:cNvSpPr>
            <a:spLocks noChangeArrowheads="1"/>
          </p:cNvSpPr>
          <p:nvPr/>
        </p:nvSpPr>
        <p:spPr bwMode="auto">
          <a:xfrm>
            <a:off x="177800" y="6858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lgn="ctr">
              <a:defRPr/>
            </a:pPr>
            <a:r>
              <a:rPr lang="en-US" altLang="zh-CN" sz="1400">
                <a:solidFill>
                  <a:srgbClr val="4618C6"/>
                </a:solidFill>
                <a:latin typeface="Times New Roman" pitchFamily="18" charset="0"/>
                <a:cs typeface="Times New Roman" pitchFamily="18" charset="0"/>
              </a:rPr>
              <a:t>   </a:t>
            </a:r>
            <a:endParaRPr lang="en-US" altLang="zh-CN">
              <a:solidFill>
                <a:srgbClr val="4618C6"/>
              </a:solidFill>
            </a:endParaRPr>
          </a:p>
        </p:txBody>
      </p:sp>
      <p:sp>
        <p:nvSpPr>
          <p:cNvPr id="11" name="文本框 10">
            <a:extLst>
              <a:ext uri="{FF2B5EF4-FFF2-40B4-BE49-F238E27FC236}">
                <a16:creationId xmlns:a16="http://schemas.microsoft.com/office/drawing/2014/main" id="{5920BC9E-A945-49BE-9910-72211E644B7C}"/>
              </a:ext>
            </a:extLst>
          </p:cNvPr>
          <p:cNvSpPr txBox="1"/>
          <p:nvPr/>
        </p:nvSpPr>
        <p:spPr>
          <a:xfrm>
            <a:off x="755576" y="980728"/>
            <a:ext cx="7416824" cy="400110"/>
          </a:xfrm>
          <a:prstGeom prst="rect">
            <a:avLst/>
          </a:prstGeom>
          <a:noFill/>
        </p:spPr>
        <p:txBody>
          <a:bodyPr wrap="square" rtlCol="0">
            <a:spAutoFit/>
          </a:bodyPr>
          <a:lstStyle/>
          <a:p>
            <a:r>
              <a:rPr lang="en-US" altLang="zh-CN" b="1" dirty="0">
                <a:solidFill>
                  <a:srgbClr val="0000FF"/>
                </a:solidFill>
              </a:rPr>
              <a:t>4. MF</a:t>
            </a:r>
            <a:r>
              <a:rPr lang="zh-CN" altLang="en-US" b="1" dirty="0">
                <a:solidFill>
                  <a:srgbClr val="0000FF"/>
                </a:solidFill>
              </a:rPr>
              <a:t>与相关器具有某种等价性</a:t>
            </a:r>
            <a:endParaRPr lang="en-US" altLang="zh-CN" b="1" dirty="0">
              <a:solidFill>
                <a:srgbClr val="0000FF"/>
              </a:solidFill>
            </a:endParaRPr>
          </a:p>
        </p:txBody>
      </p:sp>
      <p:graphicFrame>
        <p:nvGraphicFramePr>
          <p:cNvPr id="2" name="对象 1">
            <a:extLst>
              <a:ext uri="{FF2B5EF4-FFF2-40B4-BE49-F238E27FC236}">
                <a16:creationId xmlns:a16="http://schemas.microsoft.com/office/drawing/2014/main" id="{7A364FC1-5DB9-46A7-B319-46E81EFF72BB}"/>
              </a:ext>
            </a:extLst>
          </p:cNvPr>
          <p:cNvGraphicFramePr>
            <a:graphicFrameLocks noChangeAspect="1"/>
          </p:cNvGraphicFramePr>
          <p:nvPr>
            <p:extLst>
              <p:ext uri="{D42A27DB-BD31-4B8C-83A1-F6EECF244321}">
                <p14:modId xmlns:p14="http://schemas.microsoft.com/office/powerpoint/2010/main" val="3504851020"/>
              </p:ext>
            </p:extLst>
          </p:nvPr>
        </p:nvGraphicFramePr>
        <p:xfrm>
          <a:off x="1842120" y="2293938"/>
          <a:ext cx="3810000" cy="558800"/>
        </p:xfrm>
        <a:graphic>
          <a:graphicData uri="http://schemas.openxmlformats.org/presentationml/2006/ole">
            <mc:AlternateContent xmlns:mc="http://schemas.openxmlformats.org/markup-compatibility/2006">
              <mc:Choice xmlns:v="urn:schemas-microsoft-com:vml" Requires="v">
                <p:oleObj spid="_x0000_s68799" name="Equation" r:id="rId3" imgW="3809880" imgH="558720" progId="Equation.DSMT4">
                  <p:embed/>
                </p:oleObj>
              </mc:Choice>
              <mc:Fallback>
                <p:oleObj name="Equation" r:id="rId3" imgW="3809880" imgH="558720" progId="Equation.DSMT4">
                  <p:embed/>
                  <p:pic>
                    <p:nvPicPr>
                      <p:cNvPr id="0" name=""/>
                      <p:cNvPicPr/>
                      <p:nvPr/>
                    </p:nvPicPr>
                    <p:blipFill>
                      <a:blip r:embed="rId4"/>
                      <a:stretch>
                        <a:fillRect/>
                      </a:stretch>
                    </p:blipFill>
                    <p:spPr>
                      <a:xfrm>
                        <a:off x="1842120" y="2293938"/>
                        <a:ext cx="3810000" cy="5588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C2C6798-5E01-4169-89FA-410CEE4846C9}"/>
              </a:ext>
            </a:extLst>
          </p:cNvPr>
          <p:cNvGraphicFramePr>
            <a:graphicFrameLocks noChangeAspect="1"/>
          </p:cNvGraphicFramePr>
          <p:nvPr>
            <p:extLst>
              <p:ext uri="{D42A27DB-BD31-4B8C-83A1-F6EECF244321}">
                <p14:modId xmlns:p14="http://schemas.microsoft.com/office/powerpoint/2010/main" val="1026116084"/>
              </p:ext>
            </p:extLst>
          </p:nvPr>
        </p:nvGraphicFramePr>
        <p:xfrm>
          <a:off x="3295650" y="1666875"/>
          <a:ext cx="1968500" cy="393700"/>
        </p:xfrm>
        <a:graphic>
          <a:graphicData uri="http://schemas.openxmlformats.org/presentationml/2006/ole">
            <mc:AlternateContent xmlns:mc="http://schemas.openxmlformats.org/markup-compatibility/2006">
              <mc:Choice xmlns:v="urn:schemas-microsoft-com:vml" Requires="v">
                <p:oleObj spid="_x0000_s68800" name="Equation" r:id="rId5" imgW="1968480" imgH="393480" progId="Equation.DSMT4">
                  <p:embed/>
                </p:oleObj>
              </mc:Choice>
              <mc:Fallback>
                <p:oleObj name="Equation" r:id="rId5" imgW="1968480" imgH="393480" progId="Equation.DSMT4">
                  <p:embed/>
                  <p:pic>
                    <p:nvPicPr>
                      <p:cNvPr id="0" name=""/>
                      <p:cNvPicPr/>
                      <p:nvPr/>
                    </p:nvPicPr>
                    <p:blipFill>
                      <a:blip r:embed="rId6"/>
                      <a:stretch>
                        <a:fillRect/>
                      </a:stretch>
                    </p:blipFill>
                    <p:spPr>
                      <a:xfrm>
                        <a:off x="3295650" y="1666875"/>
                        <a:ext cx="1968500" cy="3937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2D096F2-52D9-47B5-9900-CE3565A29E99}"/>
              </a:ext>
            </a:extLst>
          </p:cNvPr>
          <p:cNvGraphicFramePr>
            <a:graphicFrameLocks noChangeAspect="1"/>
          </p:cNvGraphicFramePr>
          <p:nvPr>
            <p:extLst>
              <p:ext uri="{D42A27DB-BD31-4B8C-83A1-F6EECF244321}">
                <p14:modId xmlns:p14="http://schemas.microsoft.com/office/powerpoint/2010/main" val="835877793"/>
              </p:ext>
            </p:extLst>
          </p:nvPr>
        </p:nvGraphicFramePr>
        <p:xfrm>
          <a:off x="1879600" y="3111500"/>
          <a:ext cx="5232400" cy="1181100"/>
        </p:xfrm>
        <a:graphic>
          <a:graphicData uri="http://schemas.openxmlformats.org/presentationml/2006/ole">
            <mc:AlternateContent xmlns:mc="http://schemas.openxmlformats.org/markup-compatibility/2006">
              <mc:Choice xmlns:v="urn:schemas-microsoft-com:vml" Requires="v">
                <p:oleObj spid="_x0000_s68801" name="Equation" r:id="rId7" imgW="5232240" imgH="1180800" progId="Equation.DSMT4">
                  <p:embed/>
                </p:oleObj>
              </mc:Choice>
              <mc:Fallback>
                <p:oleObj name="Equation" r:id="rId7" imgW="5232240" imgH="1180800" progId="Equation.DSMT4">
                  <p:embed/>
                  <p:pic>
                    <p:nvPicPr>
                      <p:cNvPr id="2" name="对象 1">
                        <a:extLst>
                          <a:ext uri="{FF2B5EF4-FFF2-40B4-BE49-F238E27FC236}">
                            <a16:creationId xmlns:a16="http://schemas.microsoft.com/office/drawing/2014/main" id="{7A364FC1-5DB9-46A7-B319-46E81EFF72BB}"/>
                          </a:ext>
                        </a:extLst>
                      </p:cNvPr>
                      <p:cNvPicPr/>
                      <p:nvPr/>
                    </p:nvPicPr>
                    <p:blipFill>
                      <a:blip r:embed="rId8"/>
                      <a:stretch>
                        <a:fillRect/>
                      </a:stretch>
                    </p:blipFill>
                    <p:spPr>
                      <a:xfrm>
                        <a:off x="1879600" y="3111500"/>
                        <a:ext cx="5232400" cy="118110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2402A0C5-9EC8-4702-AB78-D525955E1460}"/>
              </a:ext>
            </a:extLst>
          </p:cNvPr>
          <p:cNvSpPr txBox="1"/>
          <p:nvPr/>
        </p:nvSpPr>
        <p:spPr>
          <a:xfrm>
            <a:off x="971600" y="4509120"/>
            <a:ext cx="3672408" cy="400110"/>
          </a:xfrm>
          <a:prstGeom prst="rect">
            <a:avLst/>
          </a:prstGeom>
          <a:noFill/>
        </p:spPr>
        <p:txBody>
          <a:bodyPr wrap="square" rtlCol="0">
            <a:spAutoFit/>
          </a:bodyPr>
          <a:lstStyle/>
          <a:p>
            <a:r>
              <a:rPr lang="zh-CN" altLang="en-US" b="1" dirty="0">
                <a:solidFill>
                  <a:srgbClr val="000000"/>
                </a:solidFill>
              </a:rPr>
              <a:t>则</a:t>
            </a:r>
            <a:r>
              <a:rPr lang="en-US" altLang="zh-CN" b="1" dirty="0">
                <a:solidFill>
                  <a:srgbClr val="000000"/>
                </a:solidFill>
              </a:rPr>
              <a:t>MF</a:t>
            </a:r>
            <a:r>
              <a:rPr lang="zh-CN" altLang="en-US" b="1" dirty="0">
                <a:solidFill>
                  <a:srgbClr val="000000"/>
                </a:solidFill>
              </a:rPr>
              <a:t>在</a:t>
            </a:r>
            <a:r>
              <a:rPr lang="en-US" altLang="zh-CN" b="1" dirty="0">
                <a:solidFill>
                  <a:srgbClr val="000000"/>
                </a:solidFill>
              </a:rPr>
              <a:t>T</a:t>
            </a:r>
            <a:r>
              <a:rPr lang="zh-CN" altLang="en-US" b="1" dirty="0">
                <a:solidFill>
                  <a:srgbClr val="000000"/>
                </a:solidFill>
              </a:rPr>
              <a:t>时刻的输出为：</a:t>
            </a:r>
          </a:p>
        </p:txBody>
      </p:sp>
      <p:graphicFrame>
        <p:nvGraphicFramePr>
          <p:cNvPr id="12" name="对象 11">
            <a:extLst>
              <a:ext uri="{FF2B5EF4-FFF2-40B4-BE49-F238E27FC236}">
                <a16:creationId xmlns:a16="http://schemas.microsoft.com/office/drawing/2014/main" id="{89A8075B-9646-444B-B5F3-5390F864F0E1}"/>
              </a:ext>
            </a:extLst>
          </p:cNvPr>
          <p:cNvGraphicFramePr>
            <a:graphicFrameLocks noChangeAspect="1"/>
          </p:cNvGraphicFramePr>
          <p:nvPr>
            <p:extLst>
              <p:ext uri="{D42A27DB-BD31-4B8C-83A1-F6EECF244321}">
                <p14:modId xmlns:p14="http://schemas.microsoft.com/office/powerpoint/2010/main" val="1241009062"/>
              </p:ext>
            </p:extLst>
          </p:nvPr>
        </p:nvGraphicFramePr>
        <p:xfrm>
          <a:off x="1907704" y="5174456"/>
          <a:ext cx="3530600" cy="558800"/>
        </p:xfrm>
        <a:graphic>
          <a:graphicData uri="http://schemas.openxmlformats.org/presentationml/2006/ole">
            <mc:AlternateContent xmlns:mc="http://schemas.openxmlformats.org/markup-compatibility/2006">
              <mc:Choice xmlns:v="urn:schemas-microsoft-com:vml" Requires="v">
                <p:oleObj spid="_x0000_s68802" name="Equation" r:id="rId9" imgW="3530520" imgH="558720" progId="Equation.DSMT4">
                  <p:embed/>
                </p:oleObj>
              </mc:Choice>
              <mc:Fallback>
                <p:oleObj name="Equation" r:id="rId9" imgW="3530520" imgH="558720" progId="Equation.DSMT4">
                  <p:embed/>
                  <p:pic>
                    <p:nvPicPr>
                      <p:cNvPr id="9" name="对象 8">
                        <a:extLst>
                          <a:ext uri="{FF2B5EF4-FFF2-40B4-BE49-F238E27FC236}">
                            <a16:creationId xmlns:a16="http://schemas.microsoft.com/office/drawing/2014/main" id="{22D096F2-52D9-47B5-9900-CE3565A29E99}"/>
                          </a:ext>
                        </a:extLst>
                      </p:cNvPr>
                      <p:cNvPicPr/>
                      <p:nvPr/>
                    </p:nvPicPr>
                    <p:blipFill>
                      <a:blip r:embed="rId10"/>
                      <a:stretch>
                        <a:fillRect/>
                      </a:stretch>
                    </p:blipFill>
                    <p:spPr>
                      <a:xfrm>
                        <a:off x="1907704" y="5174456"/>
                        <a:ext cx="3530600" cy="558800"/>
                      </a:xfrm>
                      <a:prstGeom prst="rect">
                        <a:avLst/>
                      </a:prstGeom>
                    </p:spPr>
                  </p:pic>
                </p:oleObj>
              </mc:Fallback>
            </mc:AlternateContent>
          </a:graphicData>
        </a:graphic>
      </p:graphicFrame>
    </p:spTree>
    <p:extLst>
      <p:ext uri="{BB962C8B-B14F-4D97-AF65-F5344CB8AC3E}">
        <p14:creationId xmlns:p14="http://schemas.microsoft.com/office/powerpoint/2010/main" val="840150097"/>
      </p:ext>
    </p:extLst>
  </p:cSld>
  <p:clrMapOvr>
    <a:masterClrMapping/>
  </p:clrMapOvr>
</p:sld>
</file>

<file path=ppt/theme/theme1.xml><?xml version="1.0" encoding="utf-8"?>
<a:theme xmlns:a="http://schemas.openxmlformats.org/drawingml/2006/main" name="2_Screen">
  <a:themeElements>
    <a:clrScheme name="2_Screen 1">
      <a:dk1>
        <a:srgbClr val="4618C6"/>
      </a:dk1>
      <a:lt1>
        <a:srgbClr val="FFCC18"/>
      </a:lt1>
      <a:dk2>
        <a:srgbClr val="FFFFFF"/>
      </a:dk2>
      <a:lt2>
        <a:srgbClr val="555555"/>
      </a:lt2>
      <a:accent1>
        <a:srgbClr val="FFAF18"/>
      </a:accent1>
      <a:accent2>
        <a:srgbClr val="5918BB"/>
      </a:accent2>
      <a:accent3>
        <a:srgbClr val="FFE2AB"/>
      </a:accent3>
      <a:accent4>
        <a:srgbClr val="3A13A9"/>
      </a:accent4>
      <a:accent5>
        <a:srgbClr val="FFD4AB"/>
      </a:accent5>
      <a:accent6>
        <a:srgbClr val="5015A9"/>
      </a:accent6>
      <a:hlink>
        <a:srgbClr val="ED181E"/>
      </a:hlink>
      <a:folHlink>
        <a:srgbClr val="BB56C3"/>
      </a:folHlink>
    </a:clrScheme>
    <a:fontScheme name="2_Screen">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2700" cap="flat"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2700" cap="flat"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Screen 1">
        <a:dk1>
          <a:srgbClr val="4618C6"/>
        </a:dk1>
        <a:lt1>
          <a:srgbClr val="FFCC18"/>
        </a:lt1>
        <a:dk2>
          <a:srgbClr val="FFFFFF"/>
        </a:dk2>
        <a:lt2>
          <a:srgbClr val="555555"/>
        </a:lt2>
        <a:accent1>
          <a:srgbClr val="FFAF18"/>
        </a:accent1>
        <a:accent2>
          <a:srgbClr val="5918BB"/>
        </a:accent2>
        <a:accent3>
          <a:srgbClr val="FFE2AB"/>
        </a:accent3>
        <a:accent4>
          <a:srgbClr val="3A13A9"/>
        </a:accent4>
        <a:accent5>
          <a:srgbClr val="FFD4AB"/>
        </a:accent5>
        <a:accent6>
          <a:srgbClr val="5015A9"/>
        </a:accent6>
        <a:hlink>
          <a:srgbClr val="ED181E"/>
        </a:hlink>
        <a:folHlink>
          <a:srgbClr val="BB56C3"/>
        </a:folHlink>
      </a:clrScheme>
      <a:clrMap bg1="lt1" tx1="dk1" bg2="lt2" tx2="dk2" accent1="accent1" accent2="accent2" accent3="accent3" accent4="accent4" accent5="accent5" accent6="accent6" hlink="hlink" folHlink="folHlink"/>
    </a:extraClrScheme>
    <a:extraClrScheme>
      <a:clrScheme name="2_Screen 2">
        <a:dk1>
          <a:srgbClr val="333333"/>
        </a:dk1>
        <a:lt1>
          <a:srgbClr val="5DA31E"/>
        </a:lt1>
        <a:dk2>
          <a:srgbClr val="FFFFFF"/>
        </a:dk2>
        <a:lt2>
          <a:srgbClr val="555555"/>
        </a:lt2>
        <a:accent1>
          <a:srgbClr val="8CBC1C"/>
        </a:accent1>
        <a:accent2>
          <a:srgbClr val="5B87F2"/>
        </a:accent2>
        <a:accent3>
          <a:srgbClr val="B6CEAB"/>
        </a:accent3>
        <a:accent4>
          <a:srgbClr val="2A2A2A"/>
        </a:accent4>
        <a:accent5>
          <a:srgbClr val="C5DAAB"/>
        </a:accent5>
        <a:accent6>
          <a:srgbClr val="527ADB"/>
        </a:accent6>
        <a:hlink>
          <a:srgbClr val="B2B459"/>
        </a:hlink>
        <a:folHlink>
          <a:srgbClr val="BB56C3"/>
        </a:folHlink>
      </a:clrScheme>
      <a:clrMap bg1="lt1" tx1="dk1" bg2="lt2" tx2="dk2" accent1="accent1" accent2="accent2" accent3="accent3" accent4="accent4" accent5="accent5" accent6="accent6" hlink="hlink" folHlink="folHlink"/>
    </a:extraClrScheme>
    <a:extraClrScheme>
      <a:clrScheme name="2_Screen 3">
        <a:dk1>
          <a:srgbClr val="333333"/>
        </a:dk1>
        <a:lt1>
          <a:srgbClr val="888888"/>
        </a:lt1>
        <a:dk2>
          <a:srgbClr val="FFFFFF"/>
        </a:dk2>
        <a:lt2>
          <a:srgbClr val="555555"/>
        </a:lt2>
        <a:accent1>
          <a:srgbClr val="888888"/>
        </a:accent1>
        <a:accent2>
          <a:srgbClr val="222222"/>
        </a:accent2>
        <a:accent3>
          <a:srgbClr val="C3C3C3"/>
        </a:accent3>
        <a:accent4>
          <a:srgbClr val="2A2A2A"/>
        </a:accent4>
        <a:accent5>
          <a:srgbClr val="C3C3C3"/>
        </a:accent5>
        <a:accent6>
          <a:srgbClr val="1E1E1E"/>
        </a:accent6>
        <a:hlink>
          <a:srgbClr val="777777"/>
        </a:hlink>
        <a:folHlink>
          <a:srgbClr val="EEEEEE"/>
        </a:folHlink>
      </a:clrScheme>
      <a:clrMap bg1="lt1" tx1="dk1" bg2="lt2" tx2="dk2" accent1="accent1" accent2="accent2" accent3="accent3" accent4="accent4" accent5="accent5" accent6="accent6" hlink="hlink" folHlink="folHlink"/>
    </a:extraClrScheme>
    <a:extraClrScheme>
      <a:clrScheme name="2_Screen 4">
        <a:dk1>
          <a:srgbClr val="555555"/>
        </a:dk1>
        <a:lt1>
          <a:srgbClr val="73738C"/>
        </a:lt1>
        <a:dk2>
          <a:srgbClr val="5918BB"/>
        </a:dk2>
        <a:lt2>
          <a:srgbClr val="FFFFFF"/>
        </a:lt2>
        <a:accent1>
          <a:srgbClr val="8154D1"/>
        </a:accent1>
        <a:accent2>
          <a:srgbClr val="FFAF18"/>
        </a:accent2>
        <a:accent3>
          <a:srgbClr val="B5ABDA"/>
        </a:accent3>
        <a:accent4>
          <a:srgbClr val="616177"/>
        </a:accent4>
        <a:accent5>
          <a:srgbClr val="C1B3E5"/>
        </a:accent5>
        <a:accent6>
          <a:srgbClr val="E79E15"/>
        </a:accent6>
        <a:hlink>
          <a:srgbClr val="ED181E"/>
        </a:hlink>
        <a:folHlink>
          <a:srgbClr val="4618C6"/>
        </a:folHlink>
      </a:clrScheme>
      <a:clrMap bg1="dk2" tx1="lt1" bg2="dk1" tx2="lt2" accent1="accent1" accent2="accent2" accent3="accent3" accent4="accent4" accent5="accent5" accent6="accent6" hlink="hlink" folHlink="folHlink"/>
    </a:extraClrScheme>
    <a:extraClrScheme>
      <a:clrScheme name="2_Screen 5">
        <a:dk1>
          <a:srgbClr val="333333"/>
        </a:dk1>
        <a:lt1>
          <a:srgbClr val="62D6AC"/>
        </a:lt1>
        <a:dk2>
          <a:srgbClr val="FFFFFF"/>
        </a:dk2>
        <a:lt2>
          <a:srgbClr val="555555"/>
        </a:lt2>
        <a:accent1>
          <a:srgbClr val="5DBACA"/>
        </a:accent1>
        <a:accent2>
          <a:srgbClr val="FFAF18"/>
        </a:accent2>
        <a:accent3>
          <a:srgbClr val="B7E8D2"/>
        </a:accent3>
        <a:accent4>
          <a:srgbClr val="2A2A2A"/>
        </a:accent4>
        <a:accent5>
          <a:srgbClr val="B6D9E1"/>
        </a:accent5>
        <a:accent6>
          <a:srgbClr val="E79E15"/>
        </a:accent6>
        <a:hlink>
          <a:srgbClr val="5B87F2"/>
        </a:hlink>
        <a:folHlink>
          <a:srgbClr val="F06157"/>
        </a:folHlink>
      </a:clrScheme>
      <a:clrMap bg1="lt1" tx1="dk1" bg2="lt2" tx2="dk2" accent1="accent1" accent2="accent2" accent3="accent3" accent4="accent4" accent5="accent5" accent6="accent6" hlink="hlink" folHlink="folHlink"/>
    </a:extraClrScheme>
    <a:extraClrScheme>
      <a:clrScheme name="2_Screen 6">
        <a:dk1>
          <a:srgbClr val="555555"/>
        </a:dk1>
        <a:lt1>
          <a:srgbClr val="333333"/>
        </a:lt1>
        <a:dk2>
          <a:srgbClr val="000000"/>
        </a:dk2>
        <a:lt2>
          <a:srgbClr val="FFFFFF"/>
        </a:lt2>
        <a:accent1>
          <a:srgbClr val="ED181E"/>
        </a:accent1>
        <a:accent2>
          <a:srgbClr val="FFAF18"/>
        </a:accent2>
        <a:accent3>
          <a:srgbClr val="AAAAAA"/>
        </a:accent3>
        <a:accent4>
          <a:srgbClr val="2A2A2A"/>
        </a:accent4>
        <a:accent5>
          <a:srgbClr val="F4ABAB"/>
        </a:accent5>
        <a:accent6>
          <a:srgbClr val="E79E15"/>
        </a:accent6>
        <a:hlink>
          <a:srgbClr val="5B87F2"/>
        </a:hlink>
        <a:folHlink>
          <a:srgbClr val="F0615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DSP</Template>
  <TotalTime>19909</TotalTime>
  <Words>446</Words>
  <Application>Microsoft Office PowerPoint</Application>
  <PresentationFormat>全屏显示(4:3)</PresentationFormat>
  <Paragraphs>87</Paragraphs>
  <Slides>12</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12</vt:i4>
      </vt:variant>
    </vt:vector>
  </HeadingPairs>
  <TitlesOfParts>
    <vt:vector size="24" baseType="lpstr">
      <vt:lpstr>等线</vt:lpstr>
      <vt:lpstr>等线 Light</vt:lpstr>
      <vt:lpstr>华文楷体</vt:lpstr>
      <vt:lpstr>Arial</vt:lpstr>
      <vt:lpstr>Cambria Math</vt:lpstr>
      <vt:lpstr>Comic Sans MS</vt:lpstr>
      <vt:lpstr>Tahoma</vt:lpstr>
      <vt:lpstr>Times</vt:lpstr>
      <vt:lpstr>Times New Roman</vt:lpstr>
      <vt:lpstr>2_Screen</vt:lpstr>
      <vt:lpstr>Office 主题​​</vt:lpstr>
      <vt:lpstr>Equation</vt:lpstr>
      <vt:lpstr>PowerPoint 演示文稿</vt:lpstr>
      <vt:lpstr>第一节   引言</vt:lpstr>
      <vt:lpstr>第一节   引言</vt:lpstr>
      <vt:lpstr>第二节   白噪声背景下的匹配滤波器</vt:lpstr>
      <vt:lpstr>第二节   白噪声背景下的匹配滤波器</vt:lpstr>
      <vt:lpstr>第二节   白噪声背景下的匹配滤波器</vt:lpstr>
      <vt:lpstr>第二节   白噪声背景下的匹配滤波器</vt:lpstr>
      <vt:lpstr>第二节   白噪声背景下的匹配滤波器</vt:lpstr>
      <vt:lpstr>第二节   白噪声背景下的匹配滤波器</vt:lpstr>
      <vt:lpstr>第三节   色噪声背景下的匹配滤波器</vt:lpstr>
      <vt:lpstr>第三节   色噪声背景下的匹配滤波器</vt:lpstr>
      <vt:lpstr>第三节   色噪声背景下的匹配滤波器</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数字信号处理</dc:title>
  <dc:creator>eager</dc:creator>
  <cp:lastModifiedBy>zwliu</cp:lastModifiedBy>
  <cp:revision>629</cp:revision>
  <cp:lastPrinted>2013-09-04T11:01:44Z</cp:lastPrinted>
  <dcterms:created xsi:type="dcterms:W3CDTF">2003-08-24T07:31:46Z</dcterms:created>
  <dcterms:modified xsi:type="dcterms:W3CDTF">2019-03-02T18:07:30Z</dcterms:modified>
</cp:coreProperties>
</file>