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65" r:id="rId6"/>
    <p:sldId id="259" r:id="rId7"/>
    <p:sldId id="260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4A2D9-4308-4441-93CD-5CE4BE0B95AE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B88AF-FAC6-4F1C-8798-A4BA49BB9C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517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88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60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15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8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26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B88AF-FAC6-4F1C-8798-A4BA49BB9C2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879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6C9C6A-B464-1CA5-73AE-DCEBBB26A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F1ABFF-7F83-0103-F337-C2DA284A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A6A5B9-0DCB-62CB-F5D4-F47EB7E4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84AC7F-A4E0-72A5-E78E-0867B3F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3CA331-140F-BBCB-9D3A-49BA7EEB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241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90A07D-1B1E-6BD5-F60B-4C52E14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C553FC-3594-D57B-3055-B8D247A3C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CF62E-1D32-672F-BC03-ACF621F6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12E183-2A98-3C25-6006-D0ECE626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5EB7C1-9D16-8E9E-4528-04EC687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E0FDF53-A1FC-76DA-972E-867D22B47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1D489D3-1428-1215-0115-3DBD5B60F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91F67E-E74D-16E6-3634-5A8EBDD6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71F40D-3B6C-C2DC-B136-F56D3AB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E9D7B0-91E5-66EC-8C72-B5ADC5E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29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D98472-C7E8-DBB8-89C2-C07E981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477BA0-22D5-757C-A5F7-2C89D98F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4D56E5-9C1D-56FD-5654-EA9E7A08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57A1CE-8DE5-CCE3-A4C0-EE7DBE5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73ACDB-D398-897C-21C5-717407DE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27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AA13D0-23C4-1C00-72B4-63F43654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A7F5A6-CA59-2D2A-1A80-FE160189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20D509-71F4-AFA3-9B1E-28740A39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9D13FD-2D25-7B56-09DE-B11C190E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4D86E6-175C-889E-9A45-6EBC34C7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5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0F9DF-CFA4-1A0F-8D67-50E93F43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98B15-302C-EB32-36F8-A05CD5310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886511-0E2B-36D2-DD3B-003E304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391CC60-B9D3-DEB2-1458-1A18C438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7673E0-FD81-FFE0-D7A1-0AE4415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409D55-F032-7618-5441-E6ABE5E2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D1EE0E-71A4-CFE1-50D3-70A9CA0C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A93E1E7-6FC7-1B52-2246-6CF2A779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A7B0FE9-8067-D239-E779-A2128B72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DD46CCB-585F-2AB2-9BFF-3D8DC1401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F6D61A-F5C7-FD50-81FC-5BD1B04E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3FB3215-FEF0-C40C-6A3B-C509A75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6BA7892-9F0E-66C7-14B8-1C670732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8F2088D-1F0F-F36E-4935-F8F1B567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74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68C27-3E64-552B-6E68-2A4613C5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85428A-5BA6-14EA-4146-A4427A1B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B2472A1-726E-8E7D-64AC-E973F3B5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3887755-DAA3-3831-240F-67CDB0B9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7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F4347C3-CC74-4539-F57F-1717F6E3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2CB07F2-3DBC-3DB1-DB8E-59C082A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10D85A-D703-9596-1A18-B360C3DD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BDFDA-AB70-3798-9F71-6C680910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ABA133-ED49-3235-0927-4ECF9C96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AB8EDD-1782-76B2-B809-EC1F5B85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C90BAE-FED6-3864-8912-47BE8D2B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7E9202-CEFE-52C4-B8D6-68B27B4D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6CE11B1-B60A-07AA-6AC4-E9B0E04A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06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98FD6A-E9D5-6E7A-52F9-6D59F6F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4E58715-D5AD-08BD-7836-877C2BB42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A1C051C-9D89-08E0-90EB-6FE739ED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EB734D-A61A-B255-F9B9-E176AA99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6F10B4-8833-FD43-9BC5-C8B48C05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DA9281-5F86-7CDC-9707-2313BB7E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15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C1CAC3B-8811-E515-6648-0879C66B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FBD9EE-2438-9C3B-A1FC-AE4E87CB6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B9B63B-47D1-EE93-03D7-DF3CCF2CF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47721-DE92-47EB-9875-8C8308FA1420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61F03E-2FE4-5157-D20B-A4DF97BC5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2A5D3B-971F-C03B-5AC2-975655110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EB91A-1704-4C80-9F61-858B3BEF9F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9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0AA044-B2C2-5052-02C8-C256DB6F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892" y="1521725"/>
            <a:ext cx="4428699" cy="2745688"/>
          </a:xfrm>
          <a:noFill/>
        </p:spPr>
        <p:txBody>
          <a:bodyPr>
            <a:normAutofit/>
          </a:bodyPr>
          <a:lstStyle/>
          <a:p>
            <a:pPr algn="l"/>
            <a:r>
              <a:rPr lang="tr-TR" sz="4200" dirty="0">
                <a:solidFill>
                  <a:schemeClr val="bg1"/>
                </a:solidFill>
              </a:rPr>
              <a:t>NESNE TABANLI PROGRAMLAMAYA GİRİŞ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DF5243-66A4-E86C-430E-C2277E38D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4359488"/>
            <a:ext cx="4428699" cy="1655762"/>
          </a:xfrm>
          <a:noFill/>
        </p:spPr>
        <p:txBody>
          <a:bodyPr>
            <a:normAutofit/>
          </a:bodyPr>
          <a:lstStyle/>
          <a:p>
            <a:pPr algn="l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152F940-0FC1-0FBB-E1C6-014557CC8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AD7B3A-DD90-304C-F9EC-D512582D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7" y="6039569"/>
            <a:ext cx="591363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0D6F02-6E76-54DE-653C-7F3C9B2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EB44F-9477-A177-3F5E-EE5A501C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                      </a:t>
            </a:r>
            <a:r>
              <a:rPr lang="tr-TR" sz="3500" dirty="0">
                <a:solidFill>
                  <a:schemeClr val="bg1"/>
                </a:solidFill>
              </a:rPr>
              <a:t>DİNLEDİĞİNİZ İÇİN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79587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ş bir sınıftaki sandalyeler">
            <a:extLst>
              <a:ext uri="{FF2B5EF4-FFF2-40B4-BE49-F238E27FC236}">
                <a16:creationId xmlns:a16="http://schemas.microsoft.com/office/drawing/2014/main" id="{3309F6AC-9EC1-5D2E-D289-06B06DB17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05" r="1872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1F86677-E9AA-F49C-9FCC-590F28AD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KONULAR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6B0D21-CE6F-ABEB-9D3F-E6EA332B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Nesne tabanlı </a:t>
            </a:r>
            <a:r>
              <a:rPr lang="tr-TR" sz="2000" dirty="0" err="1">
                <a:solidFill>
                  <a:schemeClr val="bg1"/>
                </a:solidFill>
              </a:rPr>
              <a:t>programlamlama</a:t>
            </a:r>
            <a:r>
              <a:rPr lang="tr-TR" sz="2000" dirty="0">
                <a:solidFill>
                  <a:schemeClr val="bg1"/>
                </a:solidFill>
              </a:rPr>
              <a:t> mantığı</a:t>
            </a:r>
          </a:p>
          <a:p>
            <a:r>
              <a:rPr lang="tr-TR" sz="2000" dirty="0">
                <a:solidFill>
                  <a:schemeClr val="bg1"/>
                </a:solidFill>
              </a:rPr>
              <a:t>Sınıf yapısı ,sınıf nasıl oluşturulur</a:t>
            </a:r>
          </a:p>
          <a:p>
            <a:r>
              <a:rPr lang="tr-TR" sz="2000" dirty="0" err="1">
                <a:solidFill>
                  <a:schemeClr val="bg1"/>
                </a:solidFill>
              </a:rPr>
              <a:t>Metod</a:t>
            </a:r>
            <a:r>
              <a:rPr lang="tr-TR" sz="2000" dirty="0">
                <a:solidFill>
                  <a:schemeClr val="bg1"/>
                </a:solidFill>
              </a:rPr>
              <a:t> nedir? Ne işe yarar?</a:t>
            </a:r>
          </a:p>
          <a:p>
            <a:r>
              <a:rPr lang="tr-TR" sz="2000" dirty="0">
                <a:solidFill>
                  <a:schemeClr val="bg1"/>
                </a:solidFill>
              </a:rPr>
              <a:t>__</a:t>
            </a:r>
            <a:r>
              <a:rPr lang="tr-TR" sz="2000" dirty="0" err="1">
                <a:solidFill>
                  <a:schemeClr val="bg1"/>
                </a:solidFill>
              </a:rPr>
              <a:t>init</a:t>
            </a:r>
            <a:r>
              <a:rPr lang="tr-TR" sz="2000" dirty="0">
                <a:solidFill>
                  <a:schemeClr val="bg1"/>
                </a:solidFill>
              </a:rPr>
              <a:t>__</a:t>
            </a:r>
          </a:p>
          <a:p>
            <a:r>
              <a:rPr lang="tr-TR" sz="2000" dirty="0" err="1">
                <a:solidFill>
                  <a:schemeClr val="bg1"/>
                </a:solidFill>
              </a:rPr>
              <a:t>Inheritance</a:t>
            </a:r>
            <a:r>
              <a:rPr lang="tr-TR" sz="2000" dirty="0">
                <a:solidFill>
                  <a:schemeClr val="bg1"/>
                </a:solidFill>
              </a:rPr>
              <a:t> (Kalıtım)</a:t>
            </a:r>
          </a:p>
          <a:p>
            <a:r>
              <a:rPr lang="tr-TR" sz="2000" dirty="0" err="1">
                <a:solidFill>
                  <a:schemeClr val="bg1"/>
                </a:solidFill>
              </a:rPr>
              <a:t>Encapsulation</a:t>
            </a:r>
            <a:r>
              <a:rPr lang="tr-TR" sz="2000" dirty="0">
                <a:solidFill>
                  <a:schemeClr val="bg1"/>
                </a:solidFill>
              </a:rPr>
              <a:t> (Kapsülleme)</a:t>
            </a:r>
          </a:p>
          <a:p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D088933-84DD-784D-8698-62ADA72A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635" y="6112012"/>
            <a:ext cx="591363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1A97B-88C0-5BC8-B619-33C6E6D2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tr-TR" sz="3400" dirty="0">
                <a:solidFill>
                  <a:schemeClr val="bg1"/>
                </a:solidFill>
              </a:rPr>
              <a:t>NESNE TABANLI PROGRAMLAMA NEDİR? OOP MANTIĞI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2F47A4-DBA4-4846-6F7F-143B69A9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102" y="2752929"/>
            <a:ext cx="6518749" cy="3628416"/>
          </a:xfrm>
        </p:spPr>
        <p:txBody>
          <a:bodyPr>
            <a:normAutofit lnSpcReduction="10000"/>
          </a:bodyPr>
          <a:lstStyle/>
          <a:p>
            <a:r>
              <a:rPr lang="tr-TR" sz="1800" dirty="0">
                <a:solidFill>
                  <a:schemeClr val="bg1">
                    <a:alpha val="80000"/>
                  </a:schemeClr>
                </a:solidFill>
              </a:rPr>
              <a:t>Nesne yönelimli programlama, gerçek hayatın programlamaya uyarlanması  olarak düşünülebilinir.</a:t>
            </a:r>
            <a:endParaRPr lang="tr-TR" sz="1800" b="0" i="0" dirty="0">
              <a:solidFill>
                <a:schemeClr val="bg1">
                  <a:alpha val="80000"/>
                </a:schemeClr>
              </a:solidFill>
              <a:effectLst/>
            </a:endParaRPr>
          </a:p>
          <a:p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 Gerçek hayatta kullanılan her şey birer </a:t>
            </a:r>
            <a:r>
              <a:rPr lang="tr-TR" sz="1800" b="1" i="0" dirty="0">
                <a:solidFill>
                  <a:schemeClr val="bg1">
                    <a:alpha val="80000"/>
                  </a:schemeClr>
                </a:solidFill>
                <a:effectLst/>
              </a:rPr>
              <a:t>nesne (obje)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 </a:t>
            </a:r>
            <a:r>
              <a:rPr lang="tr-TR" sz="1800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dir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Aynı gerçek hayattaki gibi bizim de </a:t>
            </a:r>
            <a:r>
              <a:rPr lang="tr-TR" sz="1800" dirty="0" err="1">
                <a:solidFill>
                  <a:schemeClr val="bg1">
                    <a:alpha val="80000"/>
                  </a:schemeClr>
                </a:solidFill>
              </a:rPr>
              <a:t>p</a:t>
            </a:r>
            <a:r>
              <a:rPr lang="tr-TR" sz="1800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ython’da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 oluşturacağımız nesnelerin de </a:t>
            </a:r>
            <a:r>
              <a:rPr lang="tr-TR" sz="1800" b="1" i="0" dirty="0">
                <a:solidFill>
                  <a:schemeClr val="bg1">
                    <a:alpha val="80000"/>
                  </a:schemeClr>
                </a:solidFill>
                <a:effectLst/>
              </a:rPr>
              <a:t>özellikleri (</a:t>
            </a:r>
            <a:r>
              <a:rPr lang="tr-TR" sz="1800" b="1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attributes</a:t>
            </a:r>
            <a:r>
              <a:rPr lang="tr-TR" sz="1800" b="1" i="0" dirty="0">
                <a:solidFill>
                  <a:schemeClr val="bg1">
                    <a:alpha val="80000"/>
                  </a:schemeClr>
                </a:solidFill>
                <a:effectLst/>
              </a:rPr>
              <a:t>)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 ve </a:t>
            </a:r>
            <a:r>
              <a:rPr lang="tr-TR" sz="1800" b="1" i="0" dirty="0">
                <a:solidFill>
                  <a:schemeClr val="bg1">
                    <a:alpha val="80000"/>
                  </a:schemeClr>
                </a:solidFill>
                <a:effectLst/>
              </a:rPr>
              <a:t>davranışları (</a:t>
            </a:r>
            <a:r>
              <a:rPr lang="tr-TR" sz="1800" b="1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methods</a:t>
            </a:r>
            <a:r>
              <a:rPr lang="tr-TR" sz="1800" b="1" i="0" dirty="0">
                <a:solidFill>
                  <a:schemeClr val="bg1">
                    <a:alpha val="80000"/>
                  </a:schemeClr>
                </a:solidFill>
                <a:effectLst/>
              </a:rPr>
              <a:t>)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 olacaktır.</a:t>
            </a:r>
          </a:p>
          <a:p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 Örneğin bir tane televizyon kumandasını düşünelim. Bu kumandanın kendi içinde değişik özellikleri (</a:t>
            </a:r>
            <a:r>
              <a:rPr lang="tr-TR" sz="1800" b="1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attribute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) ve fonksiyonları(</a:t>
            </a:r>
            <a:r>
              <a:rPr lang="tr-TR" sz="1800" b="1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metod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) bulunuyor. </a:t>
            </a:r>
            <a:r>
              <a:rPr lang="tr-TR" sz="1800" dirty="0">
                <a:solidFill>
                  <a:schemeClr val="bg1">
                    <a:alpha val="80000"/>
                  </a:schemeClr>
                </a:solidFill>
              </a:rPr>
              <a:t>k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umandanın markası, tuşları aslında bu kumandanın özellikleridir(</a:t>
            </a:r>
            <a:r>
              <a:rPr lang="tr-TR" sz="1800" b="1" i="0" dirty="0" err="1">
                <a:solidFill>
                  <a:schemeClr val="bg1">
                    <a:alpha val="80000"/>
                  </a:schemeClr>
                </a:solidFill>
                <a:effectLst/>
              </a:rPr>
              <a:t>attribute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). Kumandanın kırmızı tuşuna bastığımızda televizyonun kapanması ve sesi kapatma tuşuna bastığımızda televizyonun sesinin kapanması bu kumandanın </a:t>
            </a:r>
            <a:r>
              <a:rPr lang="tr-TR" sz="1800" b="0" i="0" dirty="0" err="1">
                <a:solidFill>
                  <a:schemeClr val="bg1">
                    <a:alpha val="80000"/>
                  </a:schemeClr>
                </a:solidFill>
                <a:effectLst/>
              </a:rPr>
              <a:t>metodlarıdır</a:t>
            </a:r>
            <a:r>
              <a:rPr lang="tr-TR" sz="1800" b="0" i="0" dirty="0">
                <a:solidFill>
                  <a:schemeClr val="bg1">
                    <a:alpha val="80000"/>
                  </a:schemeClr>
                </a:solidFill>
                <a:effectLst/>
              </a:rPr>
              <a:t>.</a:t>
            </a:r>
          </a:p>
          <a:p>
            <a:endParaRPr lang="tr-TR" sz="13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E38A6E3-5B6E-E94D-2232-0CEDDFAE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63" y="1429488"/>
            <a:ext cx="2007898" cy="19872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16C9F18-9E37-75DC-C30B-B503D4AC7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7" r="-2" b="-2"/>
          <a:stretch/>
        </p:blipFill>
        <p:spPr>
          <a:xfrm>
            <a:off x="838200" y="3728405"/>
            <a:ext cx="2664000" cy="15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2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46DA8A-28CF-98A4-8FA0-9396743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5" y="2649349"/>
            <a:ext cx="5464968" cy="155930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</a:rPr>
              <a:t>SINIF YAPISI,SINIF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12C8C3-0F9A-7B5B-9C5D-02539549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4659"/>
            <a:ext cx="5247340" cy="3668680"/>
          </a:xfrm>
        </p:spPr>
        <p:txBody>
          <a:bodyPr anchor="ctr"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Kabaca 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droid_sansregular"/>
              </a:rPr>
              <a:t> sınıflar, nesne üretmemizi sağlayan veri tipleridir diyebiliriz.</a:t>
            </a:r>
          </a:p>
          <a:p>
            <a:r>
              <a:rPr lang="tr-TR" sz="2000" dirty="0">
                <a:solidFill>
                  <a:schemeClr val="bg1"/>
                </a:solidFill>
                <a:latin typeface="droid_sansregular"/>
              </a:rPr>
              <a:t>Kendi veri tiplerimizi oluşturmak ve bu veri tipinde objeler üretmek için sınıf yapısı oluştururuz</a:t>
            </a:r>
          </a:p>
          <a:p>
            <a:r>
              <a:rPr lang="tr-TR" sz="2000" dirty="0">
                <a:solidFill>
                  <a:schemeClr val="bg1"/>
                </a:solidFill>
                <a:latin typeface="droid_sansregular"/>
              </a:rPr>
              <a:t>Python’da sınıf oluşturma: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  <a:latin typeface="droid_sansregular"/>
              </a:rPr>
              <a:t>Class Telefon():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  <a:latin typeface="droid_sansregular"/>
              </a:rPr>
              <a:t>	(</a:t>
            </a:r>
            <a:r>
              <a:rPr lang="tr-TR" sz="2000" dirty="0" err="1">
                <a:solidFill>
                  <a:schemeClr val="bg1"/>
                </a:solidFill>
                <a:latin typeface="droid_sansregular"/>
              </a:rPr>
              <a:t>attributes</a:t>
            </a:r>
            <a:r>
              <a:rPr lang="tr-TR" sz="2000" dirty="0">
                <a:solidFill>
                  <a:schemeClr val="bg1"/>
                </a:solidFill>
                <a:latin typeface="droid_sansregular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droid_sansregular"/>
              </a:rPr>
              <a:t>and</a:t>
            </a:r>
            <a:r>
              <a:rPr lang="tr-TR" sz="2000" dirty="0">
                <a:solidFill>
                  <a:schemeClr val="bg1"/>
                </a:solidFill>
                <a:latin typeface="droid_sansregular"/>
              </a:rPr>
              <a:t> </a:t>
            </a:r>
            <a:r>
              <a:rPr lang="tr-TR" sz="2000" dirty="0" err="1">
                <a:solidFill>
                  <a:schemeClr val="bg1"/>
                </a:solidFill>
                <a:latin typeface="droid_sansregular"/>
              </a:rPr>
              <a:t>methods</a:t>
            </a:r>
            <a:r>
              <a:rPr lang="tr-TR" sz="2000" dirty="0">
                <a:solidFill>
                  <a:schemeClr val="bg1"/>
                </a:solidFill>
                <a:latin typeface="droid_sansregular"/>
              </a:rPr>
              <a:t>)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2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B28037-B5BD-DA01-715C-84740199A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235200"/>
            <a:ext cx="4572000" cy="2437384"/>
          </a:xfrm>
        </p:spPr>
        <p:txBody>
          <a:bodyPr>
            <a:normAutofit fontScale="90000"/>
          </a:bodyPr>
          <a:lstStyle/>
          <a:p>
            <a:br>
              <a:rPr lang="tr-TR" sz="4000" dirty="0">
                <a:solidFill>
                  <a:schemeClr val="bg1"/>
                </a:solidFill>
              </a:rPr>
            </a:br>
            <a:br>
              <a:rPr lang="tr-TR" sz="4000" dirty="0">
                <a:solidFill>
                  <a:schemeClr val="bg1"/>
                </a:solidFill>
              </a:rPr>
            </a:br>
            <a:r>
              <a:rPr lang="tr-TR" sz="4000" dirty="0">
                <a:solidFill>
                  <a:schemeClr val="bg1"/>
                </a:solidFill>
              </a:rPr>
              <a:t>METOD NEDİR?</a:t>
            </a:r>
            <a:br>
              <a:rPr lang="tr-TR" sz="4000" dirty="0">
                <a:solidFill>
                  <a:schemeClr val="bg1"/>
                </a:solidFill>
              </a:rPr>
            </a:br>
            <a:br>
              <a:rPr lang="tr-TR" sz="4000" dirty="0">
                <a:solidFill>
                  <a:schemeClr val="bg1"/>
                </a:solidFill>
              </a:rPr>
            </a:b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03A4F6-412F-FE3F-DFA0-4B21FA0AD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92" y="1234440"/>
            <a:ext cx="5934456" cy="40233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tr-TR" sz="2600" dirty="0">
              <a:solidFill>
                <a:schemeClr val="bg1"/>
              </a:solidFill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tr-TR" sz="26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600" dirty="0">
                <a:solidFill>
                  <a:schemeClr val="bg1"/>
                </a:solidFill>
                <a:effectLst/>
              </a:rPr>
              <a:t>Nesnelerin faaliyetlerini tanımlamak için </a:t>
            </a:r>
            <a:r>
              <a:rPr lang="tr-TR" sz="2600" dirty="0" err="1">
                <a:solidFill>
                  <a:schemeClr val="bg1"/>
                </a:solidFill>
                <a:effectLst/>
              </a:rPr>
              <a:t>kullanılınır</a:t>
            </a:r>
            <a:r>
              <a:rPr lang="tr-TR" sz="2600" dirty="0">
                <a:solidFill>
                  <a:schemeClr val="bg1"/>
                </a:solidFill>
                <a:effectLst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tr-TR" sz="2600" dirty="0">
                <a:solidFill>
                  <a:schemeClr val="bg1"/>
                </a:solidFill>
                <a:effectLst/>
              </a:rPr>
              <a:t>Örneğin, telefon sınıfının içinde tanımlanan ses açma ,ses kapatma gibi faaliyetleri </a:t>
            </a:r>
            <a:r>
              <a:rPr lang="tr-TR" sz="2600" dirty="0" err="1">
                <a:solidFill>
                  <a:schemeClr val="bg1"/>
                </a:solidFill>
                <a:effectLst/>
              </a:rPr>
              <a:t>metodlar</a:t>
            </a:r>
            <a:r>
              <a:rPr lang="tr-TR" sz="2600" dirty="0">
                <a:solidFill>
                  <a:schemeClr val="bg1"/>
                </a:solidFill>
                <a:effectLst/>
              </a:rPr>
              <a:t> yardımıyla gösterebiliriz. </a:t>
            </a:r>
          </a:p>
          <a:p>
            <a:pPr algn="l"/>
            <a:endParaRPr lang="tr-TR" sz="26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47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DC0AF-C10E-0A1B-8951-C707B14A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0" y="625683"/>
            <a:ext cx="10506456" cy="2057400"/>
          </a:xfrm>
        </p:spPr>
        <p:txBody>
          <a:bodyPr anchor="b">
            <a:normAutofit/>
          </a:bodyPr>
          <a:lstStyle/>
          <a:p>
            <a:r>
              <a:rPr lang="tr-TR" sz="5000" dirty="0">
                <a:solidFill>
                  <a:schemeClr val="bg1"/>
                </a:solidFill>
              </a:rPr>
              <a:t>__</a:t>
            </a:r>
            <a:r>
              <a:rPr lang="tr-TR" sz="5000" dirty="0" err="1">
                <a:solidFill>
                  <a:schemeClr val="bg1"/>
                </a:solidFill>
              </a:rPr>
              <a:t>init</a:t>
            </a:r>
            <a:r>
              <a:rPr lang="tr-TR" sz="5000" dirty="0">
                <a:solidFill>
                  <a:schemeClr val="bg1"/>
                </a:solidFill>
              </a:rPr>
              <a:t>__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F6EE4E-2588-E37B-E759-345B2D05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60" y="2940368"/>
            <a:ext cx="10764044" cy="3489117"/>
          </a:xfrm>
        </p:spPr>
        <p:txBody>
          <a:bodyPr>
            <a:normAutofit lnSpcReduction="10000"/>
          </a:bodyPr>
          <a:lstStyle/>
          <a:p>
            <a:r>
              <a:rPr lang="tr-TR" sz="1800" i="0" dirty="0">
                <a:solidFill>
                  <a:schemeClr val="bg1"/>
                </a:solidFill>
                <a:effectLst/>
                <a:latin typeface="system-ui"/>
              </a:rPr>
              <a:t>Bir sınıftan nesne oluşturmak için </a:t>
            </a:r>
            <a:r>
              <a:rPr lang="tr-TR" sz="1800" i="0" dirty="0" err="1">
                <a:solidFill>
                  <a:schemeClr val="bg1"/>
                </a:solidFill>
                <a:effectLst/>
                <a:latin typeface="system-ui"/>
              </a:rPr>
              <a:t>constructor</a:t>
            </a:r>
            <a:r>
              <a:rPr lang="tr-TR" sz="1800" i="0" dirty="0">
                <a:solidFill>
                  <a:schemeClr val="bg1"/>
                </a:solidFill>
                <a:effectLst/>
                <a:latin typeface="system-ui"/>
              </a:rPr>
              <a:t> oluşturulması gerekiyor.</a:t>
            </a:r>
          </a:p>
          <a:p>
            <a:r>
              <a:rPr lang="tr-TR" sz="1800" b="1" i="0" dirty="0" err="1">
                <a:solidFill>
                  <a:schemeClr val="bg1"/>
                </a:solidFill>
                <a:effectLst/>
                <a:latin typeface="system-ui"/>
              </a:rPr>
              <a:t>init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 metodu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system-ui"/>
              </a:rPr>
              <a:t>Pythonda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 </a:t>
            </a:r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yapıcı(</a:t>
            </a:r>
            <a:r>
              <a:rPr lang="tr-TR" sz="1800" b="1" i="0" dirty="0" err="1">
                <a:solidFill>
                  <a:schemeClr val="bg1"/>
                </a:solidFill>
                <a:effectLst/>
                <a:latin typeface="system-ui"/>
              </a:rPr>
              <a:t>constructor</a:t>
            </a:r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 ) fonksiyon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 olarak tanımlanmaktadır. Bu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system-ui"/>
              </a:rPr>
              <a:t>metod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 </a:t>
            </a:r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objelerimiz oluşturulurken otomatik olarak ilk çağrılan fonksiyondur.</a:t>
            </a:r>
          </a:p>
          <a:p>
            <a:pPr marL="0" indent="0">
              <a:buNone/>
            </a:pPr>
            <a:r>
              <a:rPr lang="tr-TR" sz="1800" dirty="0" err="1">
                <a:solidFill>
                  <a:schemeClr val="bg1"/>
                </a:solidFill>
              </a:rPr>
              <a:t>class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className</a:t>
            </a:r>
            <a:r>
              <a:rPr lang="tr-TR" sz="18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    def __</a:t>
            </a:r>
            <a:r>
              <a:rPr lang="tr-TR" sz="1800" dirty="0" err="1">
                <a:solidFill>
                  <a:schemeClr val="bg1"/>
                </a:solidFill>
              </a:rPr>
              <a:t>init</a:t>
            </a:r>
            <a:r>
              <a:rPr lang="tr-TR" sz="1800" dirty="0">
                <a:solidFill>
                  <a:schemeClr val="bg1"/>
                </a:solidFill>
              </a:rPr>
              <a:t>__(self):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(</a:t>
            </a:r>
            <a:r>
              <a:rPr lang="tr-TR" sz="1800" dirty="0" err="1">
                <a:solidFill>
                  <a:schemeClr val="bg1"/>
                </a:solidFill>
              </a:rPr>
              <a:t>attributes</a:t>
            </a:r>
            <a:r>
              <a:rPr lang="tr-TR" sz="1800" dirty="0">
                <a:solidFill>
                  <a:schemeClr val="bg1"/>
                </a:solidFill>
              </a:rPr>
              <a:t>)</a:t>
            </a:r>
          </a:p>
          <a:p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self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 anahtar kelimesi objeyi oluşturduğumuz zaman o objeyi gösteren bir referanstır ve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system-ui"/>
              </a:rPr>
              <a:t>metodlarımızda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 en başta bulunması gereken bir parametredir. Yani biz bir objenin bütün özelliklerini ve </a:t>
            </a:r>
            <a:r>
              <a:rPr lang="tr-TR" sz="1800" b="0" i="0" dirty="0" err="1">
                <a:solidFill>
                  <a:schemeClr val="bg1"/>
                </a:solidFill>
                <a:effectLst/>
                <a:latin typeface="system-ui"/>
              </a:rPr>
              <a:t>metodlarını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ystem-ui"/>
              </a:rPr>
              <a:t> bu referans üzerinden kullanabiliriz.</a:t>
            </a:r>
          </a:p>
          <a:p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Objeler oluşturulurken, Python bu referansı </a:t>
            </a:r>
            <a:r>
              <a:rPr lang="tr-TR" sz="1800" b="1" i="0" dirty="0" err="1">
                <a:solidFill>
                  <a:schemeClr val="bg1"/>
                </a:solidFill>
                <a:effectLst/>
                <a:latin typeface="system-ui"/>
              </a:rPr>
              <a:t>metodlara</a:t>
            </a:r>
            <a:r>
              <a:rPr lang="tr-TR" sz="1800" b="1" i="0" dirty="0">
                <a:solidFill>
                  <a:schemeClr val="bg1"/>
                </a:solidFill>
                <a:effectLst/>
                <a:latin typeface="system-ui"/>
              </a:rPr>
              <a:t> otomatik olarak kendisi gönderir. Özel olarak self referansını göndermemize gerek yoktur.</a:t>
            </a:r>
            <a:endParaRPr lang="tr-TR" sz="1800" b="0" i="0" dirty="0">
              <a:solidFill>
                <a:schemeClr val="bg1"/>
              </a:solidFill>
              <a:effectLst/>
              <a:latin typeface="system-ui"/>
            </a:endParaRPr>
          </a:p>
          <a:p>
            <a:endParaRPr lang="tr-T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04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738F3-AB8F-EA6B-94F6-BCC00695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BB6F98-FCF3-241E-0B42-171AF861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691" y="1079248"/>
            <a:ext cx="6555347" cy="5546047"/>
          </a:xfrm>
        </p:spPr>
        <p:txBody>
          <a:bodyPr anchor="ctr">
            <a:normAutofit/>
          </a:bodyPr>
          <a:lstStyle/>
          <a:p>
            <a:r>
              <a:rPr lang="tr-TR" sz="2000" b="0" i="0" dirty="0" err="1">
                <a:solidFill>
                  <a:schemeClr val="bg1"/>
                </a:solidFill>
                <a:effectLst/>
                <a:latin typeface="system-ui"/>
              </a:rPr>
              <a:t>Inheritance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system-ui"/>
              </a:rPr>
              <a:t> veya kalıtım bir sınıfın başka bir sınıftan özelliklerini(</a:t>
            </a:r>
            <a:r>
              <a:rPr lang="tr-TR" sz="2000" b="1" i="0" dirty="0" err="1">
                <a:solidFill>
                  <a:schemeClr val="bg1"/>
                </a:solidFill>
                <a:effectLst/>
                <a:latin typeface="system-ui"/>
              </a:rPr>
              <a:t>attribute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system-ui"/>
              </a:rPr>
              <a:t> ) ve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system-ui"/>
              </a:rPr>
              <a:t>metodlarını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system-ui"/>
              </a:rPr>
              <a:t> miras almasıdır.</a:t>
            </a:r>
          </a:p>
          <a:p>
            <a:r>
              <a:rPr lang="tr-TR" sz="2000" dirty="0" err="1">
                <a:solidFill>
                  <a:schemeClr val="bg1"/>
                </a:solidFill>
                <a:latin typeface="system-ui"/>
              </a:rPr>
              <a:t>super</a:t>
            </a:r>
            <a:r>
              <a:rPr lang="tr-TR" sz="2000" dirty="0">
                <a:solidFill>
                  <a:schemeClr val="bg1"/>
                </a:solidFill>
                <a:latin typeface="system-ui"/>
              </a:rPr>
              <a:t>():</a:t>
            </a:r>
          </a:p>
          <a:p>
            <a:pPr marL="0" indent="0">
              <a:buNone/>
            </a:pPr>
            <a:r>
              <a:rPr lang="tr-TR" sz="2000" b="1" i="0" dirty="0" err="1">
                <a:solidFill>
                  <a:schemeClr val="bg1"/>
                </a:solidFill>
                <a:effectLst/>
                <a:latin typeface="system-ui"/>
              </a:rPr>
              <a:t>super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system-ui"/>
              </a:rPr>
              <a:t> miras aldığımız sınıfın </a:t>
            </a:r>
            <a:r>
              <a:rPr lang="tr-TR" sz="2000" b="0" i="0" dirty="0" err="1">
                <a:solidFill>
                  <a:schemeClr val="bg1"/>
                </a:solidFill>
                <a:effectLst/>
                <a:latin typeface="system-ui"/>
              </a:rPr>
              <a:t>metodlarını</a:t>
            </a:r>
            <a:r>
              <a:rPr lang="tr-TR" sz="2000" b="0" i="0" dirty="0">
                <a:solidFill>
                  <a:schemeClr val="bg1"/>
                </a:solidFill>
                <a:effectLst/>
                <a:latin typeface="system-ui"/>
              </a:rPr>
              <a:t> alt sınıflardan kullanmamızı sağlar. Hemen örnek üzerinden anlamaya çalışalım.</a:t>
            </a:r>
          </a:p>
          <a:p>
            <a:pPr marL="0" indent="0">
              <a:buNone/>
            </a:pPr>
            <a:r>
              <a:rPr lang="tr-TR" sz="2000" dirty="0" err="1">
                <a:solidFill>
                  <a:schemeClr val="bg1"/>
                </a:solidFill>
              </a:rPr>
              <a:t>class</a:t>
            </a:r>
            <a:r>
              <a:rPr lang="tr-TR" sz="2000" dirty="0">
                <a:solidFill>
                  <a:schemeClr val="bg1"/>
                </a:solidFill>
              </a:rPr>
              <a:t> className1():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	def__</a:t>
            </a:r>
            <a:r>
              <a:rPr lang="tr-TR" sz="2000" dirty="0" err="1">
                <a:solidFill>
                  <a:schemeClr val="bg1"/>
                </a:solidFill>
              </a:rPr>
              <a:t>init</a:t>
            </a:r>
            <a:r>
              <a:rPr lang="tr-TR" sz="2000" dirty="0">
                <a:solidFill>
                  <a:schemeClr val="bg1"/>
                </a:solidFill>
              </a:rPr>
              <a:t>__(</a:t>
            </a:r>
            <a:r>
              <a:rPr lang="tr-TR" sz="2000" dirty="0" err="1">
                <a:solidFill>
                  <a:schemeClr val="bg1"/>
                </a:solidFill>
              </a:rPr>
              <a:t>self,attribute</a:t>
            </a:r>
            <a:r>
              <a:rPr lang="tr-TR" sz="20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		</a:t>
            </a:r>
            <a:r>
              <a:rPr lang="tr-TR" sz="2000" dirty="0" err="1">
                <a:solidFill>
                  <a:schemeClr val="bg1"/>
                </a:solidFill>
              </a:rPr>
              <a:t>self.attribute</a:t>
            </a:r>
            <a:r>
              <a:rPr lang="tr-TR" sz="2000" dirty="0">
                <a:solidFill>
                  <a:schemeClr val="bg1"/>
                </a:solidFill>
              </a:rPr>
              <a:t>= </a:t>
            </a:r>
            <a:r>
              <a:rPr lang="tr-TR" sz="2000" dirty="0" err="1">
                <a:solidFill>
                  <a:schemeClr val="bg1"/>
                </a:solidFill>
              </a:rPr>
              <a:t>atttribute</a:t>
            </a:r>
            <a:endParaRPr lang="tr-T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chemeClr val="bg1"/>
                </a:solidFill>
              </a:rPr>
              <a:t>Class className2():</a:t>
            </a:r>
            <a:br>
              <a:rPr lang="tr-TR" sz="2000" dirty="0">
                <a:solidFill>
                  <a:schemeClr val="bg1"/>
                </a:solidFill>
              </a:rPr>
            </a:br>
            <a:r>
              <a:rPr lang="tr-TR" sz="2000" dirty="0">
                <a:solidFill>
                  <a:schemeClr val="bg1"/>
                </a:solidFill>
              </a:rPr>
              <a:t>	def __</a:t>
            </a:r>
            <a:r>
              <a:rPr lang="tr-TR" sz="2000" dirty="0" err="1">
                <a:solidFill>
                  <a:schemeClr val="bg1"/>
                </a:solidFill>
              </a:rPr>
              <a:t>init</a:t>
            </a:r>
            <a:r>
              <a:rPr lang="tr-TR" sz="2000" dirty="0">
                <a:solidFill>
                  <a:schemeClr val="bg1"/>
                </a:solidFill>
              </a:rPr>
              <a:t>__(</a:t>
            </a:r>
            <a:r>
              <a:rPr lang="tr-TR" sz="2000" dirty="0" err="1">
                <a:solidFill>
                  <a:schemeClr val="bg1"/>
                </a:solidFill>
              </a:rPr>
              <a:t>self,attribute_super,attribute</a:t>
            </a:r>
            <a:r>
              <a:rPr lang="tr-TR" sz="2000" dirty="0">
                <a:solidFill>
                  <a:schemeClr val="bg1"/>
                </a:solidFill>
              </a:rPr>
              <a:t>):</a:t>
            </a:r>
          </a:p>
          <a:p>
            <a:pPr marL="914400" lvl="2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err="1">
                <a:solidFill>
                  <a:schemeClr val="bg1"/>
                </a:solidFill>
              </a:rPr>
              <a:t>super</a:t>
            </a:r>
            <a:r>
              <a:rPr lang="tr-TR" dirty="0">
                <a:solidFill>
                  <a:schemeClr val="bg1"/>
                </a:solidFill>
              </a:rPr>
              <a:t>().__</a:t>
            </a:r>
            <a:r>
              <a:rPr lang="tr-TR" dirty="0" err="1">
                <a:solidFill>
                  <a:schemeClr val="bg1"/>
                </a:solidFill>
              </a:rPr>
              <a:t>init</a:t>
            </a:r>
            <a:r>
              <a:rPr lang="tr-TR" dirty="0">
                <a:solidFill>
                  <a:schemeClr val="bg1"/>
                </a:solidFill>
              </a:rPr>
              <a:t>__(</a:t>
            </a:r>
            <a:r>
              <a:rPr lang="tr-TR" dirty="0" err="1">
                <a:solidFill>
                  <a:schemeClr val="bg1"/>
                </a:solidFill>
              </a:rPr>
              <a:t>attribute_super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err="1">
                <a:solidFill>
                  <a:schemeClr val="bg1"/>
                </a:solidFill>
              </a:rPr>
              <a:t>self.attribute</a:t>
            </a:r>
            <a:r>
              <a:rPr lang="tr-TR" dirty="0">
                <a:solidFill>
                  <a:schemeClr val="bg1"/>
                </a:solidFill>
              </a:rPr>
              <a:t>=</a:t>
            </a:r>
            <a:r>
              <a:rPr lang="tr-TR" dirty="0" err="1">
                <a:solidFill>
                  <a:schemeClr val="bg1"/>
                </a:solidFill>
              </a:rPr>
              <a:t>attribute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0501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95EDF2-071A-709B-004A-0CAFB8B9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26" y="319405"/>
            <a:ext cx="3822189" cy="1899912"/>
          </a:xfrm>
        </p:spPr>
        <p:txBody>
          <a:bodyPr>
            <a:normAutofit/>
          </a:bodyPr>
          <a:lstStyle/>
          <a:p>
            <a:r>
              <a:rPr lang="tr-TR" sz="3700" dirty="0">
                <a:solidFill>
                  <a:schemeClr val="bg1"/>
                </a:solidFill>
              </a:rPr>
              <a:t>ENCAPSULATION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54F2A6-1505-1295-5E8C-9F86F5DA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12" y="2023353"/>
            <a:ext cx="5107020" cy="4591456"/>
          </a:xfrm>
        </p:spPr>
        <p:txBody>
          <a:bodyPr>
            <a:normAutofit fontScale="92500" lnSpcReduction="20000"/>
          </a:bodyPr>
          <a:lstStyle/>
          <a:p>
            <a:r>
              <a:rPr lang="tr-TR" sz="2200" b="0" i="0" dirty="0">
                <a:solidFill>
                  <a:schemeClr val="bg1"/>
                </a:solidFill>
                <a:effectLst/>
                <a:latin typeface="source-serif-pro"/>
              </a:rPr>
              <a:t> Bazı özellik ve metotların her nesne tarafından erişilmemesi gerekir. </a:t>
            </a:r>
          </a:p>
          <a:p>
            <a:r>
              <a:rPr lang="tr-TR" sz="2200" dirty="0">
                <a:solidFill>
                  <a:schemeClr val="bg1"/>
                </a:solidFill>
                <a:latin typeface="source-serif-pro"/>
              </a:rPr>
              <a:t>U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source-serif-pro"/>
              </a:rPr>
              <a:t>laşılamamasını istediğimiz özellik ve metotlara erişimi engelleyebiliyoruz.</a:t>
            </a:r>
          </a:p>
          <a:p>
            <a:r>
              <a:rPr lang="tr-TR" sz="2200" b="0" i="0" dirty="0">
                <a:solidFill>
                  <a:schemeClr val="bg1"/>
                </a:solidFill>
                <a:effectLst/>
                <a:latin typeface="source-serif-pro"/>
              </a:rPr>
              <a:t>Herkesin ulaşabileceği değişkenleri genel değişken, herkesin ulaşmasını istemediğimiz değişkenleri de özel değişken olarak tanımlıyoruz. </a:t>
            </a:r>
            <a:endParaRPr lang="tr-TR" sz="2200" dirty="0">
              <a:solidFill>
                <a:schemeClr val="bg1"/>
              </a:solidFill>
              <a:latin typeface="source-serif-pro"/>
            </a:endParaRPr>
          </a:p>
          <a:p>
            <a:r>
              <a:rPr lang="tr-TR" sz="2200" b="0" i="0" dirty="0">
                <a:solidFill>
                  <a:schemeClr val="bg1"/>
                </a:solidFill>
                <a:effectLst/>
                <a:latin typeface="source-serif-pro"/>
              </a:rPr>
              <a:t>Örneğin:</a:t>
            </a:r>
          </a:p>
          <a:p>
            <a:pPr marL="0" indent="0">
              <a:buNone/>
            </a:pPr>
            <a:r>
              <a:rPr lang="tr-TR" sz="2200" dirty="0" err="1">
                <a:solidFill>
                  <a:schemeClr val="bg1"/>
                </a:solidFill>
              </a:rPr>
              <a:t>class</a:t>
            </a: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dirty="0" err="1">
                <a:solidFill>
                  <a:schemeClr val="bg1"/>
                </a:solidFill>
              </a:rPr>
              <a:t>className</a:t>
            </a:r>
            <a:r>
              <a:rPr lang="tr-TR" sz="22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tr-TR" sz="2200" dirty="0">
                <a:solidFill>
                  <a:schemeClr val="bg1"/>
                </a:solidFill>
              </a:rPr>
              <a:t>    def __</a:t>
            </a:r>
            <a:r>
              <a:rPr lang="tr-TR" sz="2200" dirty="0" err="1">
                <a:solidFill>
                  <a:schemeClr val="bg1"/>
                </a:solidFill>
              </a:rPr>
              <a:t>init</a:t>
            </a:r>
            <a:r>
              <a:rPr lang="tr-TR" sz="2200" dirty="0">
                <a:solidFill>
                  <a:schemeClr val="bg1"/>
                </a:solidFill>
              </a:rPr>
              <a:t>__(self,attribute1,attribute2):</a:t>
            </a:r>
          </a:p>
          <a:p>
            <a:pPr marL="0" indent="0">
              <a:buNone/>
            </a:pPr>
            <a:r>
              <a:rPr lang="tr-TR" sz="2200" dirty="0">
                <a:solidFill>
                  <a:schemeClr val="bg1"/>
                </a:solidFill>
              </a:rPr>
              <a:t>	self.attribute1=attribute1    #genel değişken</a:t>
            </a:r>
          </a:p>
          <a:p>
            <a:pPr marL="0" indent="0">
              <a:buNone/>
            </a:pPr>
            <a:r>
              <a:rPr lang="tr-TR" sz="2200" dirty="0">
                <a:solidFill>
                  <a:schemeClr val="bg1"/>
                </a:solidFill>
              </a:rPr>
              <a:t>	self.__attribute2=attribute2 #özel değişken</a:t>
            </a:r>
          </a:p>
          <a:p>
            <a:endParaRPr lang="tr-T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1300" b="0" i="0" dirty="0">
              <a:solidFill>
                <a:schemeClr val="bg1"/>
              </a:solidFill>
              <a:effectLst/>
              <a:latin typeface="source-serif-pro"/>
            </a:endParaRPr>
          </a:p>
          <a:p>
            <a:endParaRPr lang="tr-TR" sz="1300" dirty="0">
              <a:solidFill>
                <a:schemeClr val="bg1"/>
              </a:solidFill>
            </a:endParaRPr>
          </a:p>
        </p:txBody>
      </p:sp>
      <p:pic>
        <p:nvPicPr>
          <p:cNvPr id="7" name="Resim 6" descr="metin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09CA202-8530-3317-14EB-D430EB08C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8" y="1178560"/>
            <a:ext cx="5943791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6EC4A1-A2A4-4E63-D596-E4F08727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GETTER VE SETTER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A7EB9-4CF9-8DC0-B409-E8ADBF14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239" y="1793846"/>
            <a:ext cx="5751679" cy="4675048"/>
          </a:xfrm>
        </p:spPr>
        <p:txBody>
          <a:bodyPr anchor="ctr">
            <a:normAutofit/>
          </a:bodyPr>
          <a:lstStyle/>
          <a:p>
            <a:r>
              <a:rPr lang="tr-TR" sz="1800" b="0" i="0" dirty="0">
                <a:solidFill>
                  <a:schemeClr val="bg1"/>
                </a:solidFill>
                <a:effectLst/>
                <a:latin typeface="source-serif-pro"/>
              </a:rPr>
              <a:t>Peki bu özel değişken olarak tanımlanan özell</a:t>
            </a:r>
            <a:r>
              <a:rPr lang="tr-TR" sz="1800" dirty="0">
                <a:solidFill>
                  <a:schemeClr val="bg1"/>
                </a:solidFill>
                <a:latin typeface="source-serif-pro"/>
              </a:rPr>
              <a:t>iğe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ource-serif-pro"/>
              </a:rPr>
              <a:t> ulaşması gerekenler nasıl ulaşacak? </a:t>
            </a:r>
            <a:endParaRPr lang="tr-TR" sz="1800" b="1" i="1" dirty="0">
              <a:solidFill>
                <a:schemeClr val="bg1"/>
              </a:solidFill>
              <a:effectLst/>
              <a:latin typeface="source-serif-pro"/>
            </a:endParaRPr>
          </a:p>
          <a:p>
            <a:r>
              <a:rPr lang="tr-TR" sz="1800" b="1" i="1" dirty="0">
                <a:solidFill>
                  <a:schemeClr val="bg1"/>
                </a:solidFill>
                <a:effectLst/>
                <a:latin typeface="source-serif-pro"/>
              </a:rPr>
              <a:t>Set ve </a:t>
            </a:r>
            <a:r>
              <a:rPr lang="tr-TR" sz="1800" b="1" i="1" dirty="0" err="1">
                <a:solidFill>
                  <a:schemeClr val="bg1"/>
                </a:solidFill>
                <a:effectLst/>
                <a:latin typeface="source-serif-pro"/>
              </a:rPr>
              <a:t>Get</a:t>
            </a:r>
            <a:r>
              <a:rPr lang="tr-TR" sz="1800" b="0" i="0" dirty="0">
                <a:solidFill>
                  <a:schemeClr val="bg1"/>
                </a:solidFill>
                <a:effectLst/>
                <a:latin typeface="source-serif-pro"/>
              </a:rPr>
              <a:t> kelimelerini kullanarak tanımlama yaptığımızda erişebiliyoruz.</a:t>
            </a:r>
          </a:p>
          <a:p>
            <a:pPr marL="0" indent="0">
              <a:buNone/>
            </a:pPr>
            <a:r>
              <a:rPr lang="tr-TR" sz="1800" dirty="0" err="1">
                <a:solidFill>
                  <a:schemeClr val="bg1"/>
                </a:solidFill>
              </a:rPr>
              <a:t>class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className</a:t>
            </a:r>
            <a:r>
              <a:rPr lang="tr-TR" sz="1800" dirty="0">
                <a:solidFill>
                  <a:schemeClr val="bg1"/>
                </a:solidFill>
              </a:rPr>
              <a:t>():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    def __</a:t>
            </a:r>
            <a:r>
              <a:rPr lang="tr-TR" sz="1800" dirty="0" err="1">
                <a:solidFill>
                  <a:schemeClr val="bg1"/>
                </a:solidFill>
              </a:rPr>
              <a:t>init</a:t>
            </a:r>
            <a:r>
              <a:rPr lang="tr-TR" sz="1800" dirty="0">
                <a:solidFill>
                  <a:schemeClr val="bg1"/>
                </a:solidFill>
              </a:rPr>
              <a:t>__(self,attribute1,attribute2):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self.attribute1=attribute1    #genel değişken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</a:rPr>
              <a:t>	self.__attribute2=attribute2 #özel değişken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  <a:latin typeface="source-serif-pro"/>
              </a:rPr>
              <a:t>    def getAttribute2(self):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  <a:latin typeface="source-serif-pro"/>
              </a:rPr>
              <a:t>	</a:t>
            </a:r>
            <a:r>
              <a:rPr lang="tr-TR" sz="1800" dirty="0" err="1">
                <a:solidFill>
                  <a:schemeClr val="bg1"/>
                </a:solidFill>
                <a:latin typeface="source-serif-pro"/>
              </a:rPr>
              <a:t>return</a:t>
            </a:r>
            <a:r>
              <a:rPr lang="tr-TR" sz="1800" dirty="0">
                <a:solidFill>
                  <a:schemeClr val="bg1"/>
                </a:solidFill>
                <a:latin typeface="source-serif-pro"/>
              </a:rPr>
              <a:t> self.__attribute2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  <a:latin typeface="source-serif-pro"/>
              </a:rPr>
              <a:t>     def setAttribute2(</a:t>
            </a:r>
            <a:r>
              <a:rPr lang="tr-TR" sz="1800" dirty="0" err="1">
                <a:solidFill>
                  <a:schemeClr val="bg1"/>
                </a:solidFill>
                <a:latin typeface="source-serif-pro"/>
              </a:rPr>
              <a:t>self,new_attribute</a:t>
            </a:r>
            <a:r>
              <a:rPr lang="tr-TR" sz="1800" dirty="0">
                <a:solidFill>
                  <a:schemeClr val="bg1"/>
                </a:solidFill>
                <a:latin typeface="source-serif-pro"/>
              </a:rPr>
              <a:t>):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bg1"/>
                </a:solidFill>
                <a:latin typeface="source-serif-pro"/>
              </a:rPr>
              <a:t>	self.__attribute2 = </a:t>
            </a:r>
            <a:r>
              <a:rPr lang="tr-TR" sz="1800" dirty="0" err="1">
                <a:solidFill>
                  <a:schemeClr val="bg1"/>
                </a:solidFill>
                <a:latin typeface="source-serif-pro"/>
              </a:rPr>
              <a:t>new_attribute</a:t>
            </a:r>
            <a:r>
              <a:rPr lang="tr-TR" sz="1800" dirty="0">
                <a:solidFill>
                  <a:schemeClr val="bg1"/>
                </a:solidFill>
                <a:latin typeface="source-serif-pro"/>
              </a:rPr>
              <a:t> </a:t>
            </a:r>
            <a:endParaRPr lang="tr-TR" sz="1800" dirty="0">
              <a:solidFill>
                <a:schemeClr val="bg1"/>
              </a:solidFill>
            </a:endParaRPr>
          </a:p>
        </p:txBody>
      </p:sp>
      <p:pic>
        <p:nvPicPr>
          <p:cNvPr id="7" name="Graphic 6" descr="Sorular">
            <a:extLst>
              <a:ext uri="{FF2B5EF4-FFF2-40B4-BE49-F238E27FC236}">
                <a16:creationId xmlns:a16="http://schemas.microsoft.com/office/drawing/2014/main" id="{D2FE9AB0-5C39-C66C-136C-E016D8FCA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563</Words>
  <Application>Microsoft Office PowerPoint</Application>
  <PresentationFormat>Geniş ekran</PresentationFormat>
  <Paragraphs>74</Paragraphs>
  <Slides>10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droid_sansregular</vt:lpstr>
      <vt:lpstr>source-serif-pro</vt:lpstr>
      <vt:lpstr>system-ui</vt:lpstr>
      <vt:lpstr>Aptos</vt:lpstr>
      <vt:lpstr>Aptos Display</vt:lpstr>
      <vt:lpstr>Arial</vt:lpstr>
      <vt:lpstr>Office Teması</vt:lpstr>
      <vt:lpstr>NESNE TABANLI PROGRAMLAMAYA GİRİŞ</vt:lpstr>
      <vt:lpstr>KONULAR</vt:lpstr>
      <vt:lpstr>NESNE TABANLI PROGRAMLAMA NEDİR? OOP MANTIĞI</vt:lpstr>
      <vt:lpstr>SINIF YAPISI,SINIF OLUŞTURMA</vt:lpstr>
      <vt:lpstr>  METOD NEDİR?  </vt:lpstr>
      <vt:lpstr>__init__ </vt:lpstr>
      <vt:lpstr>INHERITANCE</vt:lpstr>
      <vt:lpstr>ENCAPSULATION</vt:lpstr>
      <vt:lpstr>GETTER VE SETTER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Ayşegül KOÇAK</dc:creator>
  <cp:lastModifiedBy>Ahmet Enes Şimşek</cp:lastModifiedBy>
  <cp:revision>23</cp:revision>
  <dcterms:created xsi:type="dcterms:W3CDTF">2024-05-10T16:44:48Z</dcterms:created>
  <dcterms:modified xsi:type="dcterms:W3CDTF">2025-05-31T16:38:51Z</dcterms:modified>
</cp:coreProperties>
</file>