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3157" r:id="rId3"/>
    <p:sldId id="3277" r:id="rId5"/>
    <p:sldId id="3213" r:id="rId6"/>
    <p:sldId id="3278" r:id="rId7"/>
    <p:sldId id="3279" r:id="rId8"/>
    <p:sldId id="3259" r:id="rId9"/>
    <p:sldId id="3276" r:id="rId10"/>
    <p:sldId id="3260" r:id="rId11"/>
  </p:sldIdLst>
  <p:sldSz cx="12192000" cy="6858000"/>
  <p:notesSz cx="6858000" cy="9144000"/>
  <p:embeddedFontLst>
    <p:embeddedFont>
      <p:font typeface="汉仪文黑-35W" panose="00020600040101010101" charset="-122"/>
      <p:regular r:id="rId16"/>
    </p:embeddedFont>
  </p:embeddedFontLst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751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AvantGarde Bk BT" panose="020B0402020202020204" charset="0"/>
              <a:ea typeface="汉仪文黑-35W" panose="00020600040101010101" charset="-122"/>
              <a:cs typeface="AvantGarde Bk BT" panose="020B04020202020202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AvantGarde Bk BT" panose="020B0402020202020204" charset="0"/>
              </a:rPr>
            </a:fld>
            <a:endParaRPr lang="zh-CN" altLang="en-US">
              <a:latin typeface="AvantGarde Bk BT" panose="020B040202020202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AvantGarde Bk BT" panose="020B0402020202020204" charset="0"/>
              <a:ea typeface="汉仪文黑-35W" panose="00020600040101010101" charset="-122"/>
              <a:cs typeface="AvantGarde Bk BT" panose="020B040202020202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AvantGarde Bk BT" panose="020B0402020202020204" charset="0"/>
              </a:rPr>
            </a:fld>
            <a:endParaRPr lang="zh-CN" altLang="en-US">
              <a:latin typeface="AvantGarde Bk BT" panose="020B0402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汉仪文黑-35W" panose="00020600040101010101" charset="-122"/>
                <a:ea typeface="汉仪文黑-35W" panose="00020600040101010101" charset="-122"/>
                <a:cs typeface="AvantGarde Bk BT" panose="020B0402020202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汉仪文黑-35W" panose="00020600040101010101" charset="-122"/>
                <a:ea typeface="汉仪文黑-35W" panose="00020600040101010101" charset="-122"/>
                <a:cs typeface="AvantGarde Bk BT" panose="020B0402020202020204" charset="0"/>
              </a:defRPr>
            </a:lvl1pPr>
          </a:lstStyle>
          <a:p>
            <a:fld id="{D658898E-29DC-4B07-8E9D-934F2E9FA1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汉仪文黑-35W" panose="00020600040101010101" charset="-122"/>
                <a:ea typeface="汉仪文黑-35W" panose="00020600040101010101" charset="-122"/>
                <a:cs typeface="AvantGarde Bk BT" panose="020B0402020202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汉仪文黑-35W" panose="00020600040101010101" charset="-122"/>
                <a:ea typeface="汉仪文黑-35W" panose="00020600040101010101" charset="-122"/>
                <a:cs typeface="AvantGarde Bk BT" panose="020B0402020202020204" charset="0"/>
              </a:defRPr>
            </a:lvl1pPr>
          </a:lstStyle>
          <a:p>
            <a:fld id="{FCAF4B8E-F916-4879-845E-0C454A3D9A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汉仪文黑-35W" panose="00020600040101010101" charset="-122"/>
        <a:ea typeface="汉仪文黑-35W" panose="00020600040101010101" charset="-122"/>
        <a:cs typeface="AvantGarde Bk BT" panose="020B0402020202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汉仪文黑-35W" panose="00020600040101010101" charset="-122"/>
        <a:ea typeface="汉仪文黑-35W" panose="00020600040101010101" charset="-122"/>
        <a:cs typeface="AvantGarde Bk BT" panose="020B0402020202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汉仪文黑-35W" panose="00020600040101010101" charset="-122"/>
        <a:ea typeface="汉仪文黑-35W" panose="00020600040101010101" charset="-122"/>
        <a:cs typeface="AvantGarde Bk BT" panose="020B0402020202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汉仪文黑-35W" panose="00020600040101010101" charset="-122"/>
        <a:ea typeface="汉仪文黑-35W" panose="00020600040101010101" charset="-122"/>
        <a:cs typeface="AvantGarde Bk BT" panose="020B0402020202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汉仪文黑-35W" panose="00020600040101010101" charset="-122"/>
        <a:ea typeface="汉仪文黑-35W" panose="00020600040101010101" charset="-122"/>
        <a:cs typeface="AvantGarde Bk BT" panose="020B0402020202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F4B8E-F916-4879-845E-0C454A3D9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B5E2-C2EA-4DD1-B1A4-B21B7B0045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B5E2-C2EA-4DD1-B1A4-B21B7B0045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B5E2-C2EA-4DD1-B1A4-B21B7B0045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B5E2-C2EA-4DD1-B1A4-B21B7B0045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B5E2-C2EA-4DD1-B1A4-B21B7B0045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B5E2-C2EA-4DD1-B1A4-B21B7B0045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4B5E2-C2EA-4DD1-B1A4-B21B7B0045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59974" y="3555898"/>
            <a:ext cx="4793226" cy="2233109"/>
          </a:xfrm>
          <a:custGeom>
            <a:avLst/>
            <a:gdLst>
              <a:gd name="connsiteX0" fmla="*/ 0 w 4793226"/>
              <a:gd name="connsiteY0" fmla="*/ 0 h 2677400"/>
              <a:gd name="connsiteX1" fmla="*/ 4793226 w 4793226"/>
              <a:gd name="connsiteY1" fmla="*/ 0 h 2677400"/>
              <a:gd name="connsiteX2" fmla="*/ 4793226 w 4793226"/>
              <a:gd name="connsiteY2" fmla="*/ 2677400 h 2677400"/>
              <a:gd name="connsiteX3" fmla="*/ 0 w 4793226"/>
              <a:gd name="connsiteY3" fmla="*/ 2677400 h 267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3226" h="2677400">
                <a:moveTo>
                  <a:pt x="0" y="0"/>
                </a:moveTo>
                <a:lnTo>
                  <a:pt x="4793226" y="0"/>
                </a:lnTo>
                <a:lnTo>
                  <a:pt x="4793226" y="2677400"/>
                </a:lnTo>
                <a:lnTo>
                  <a:pt x="0" y="2677400"/>
                </a:lnTo>
                <a:close/>
              </a:path>
            </a:pathLst>
          </a:cu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>
                <a:ea typeface="幼圆" panose="02010509060101010101" pitchFamily="49" charset="-122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311150" y="1445340"/>
            <a:ext cx="11569700" cy="2556387"/>
          </a:xfrm>
          <a:custGeom>
            <a:avLst/>
            <a:gdLst>
              <a:gd name="connsiteX0" fmla="*/ 0 w 11569700"/>
              <a:gd name="connsiteY0" fmla="*/ 0 h 3467100"/>
              <a:gd name="connsiteX1" fmla="*/ 11569700 w 11569700"/>
              <a:gd name="connsiteY1" fmla="*/ 0 h 3467100"/>
              <a:gd name="connsiteX2" fmla="*/ 11569700 w 11569700"/>
              <a:gd name="connsiteY2" fmla="*/ 3467100 h 3467100"/>
              <a:gd name="connsiteX3" fmla="*/ 0 w 11569700"/>
              <a:gd name="connsiteY3" fmla="*/ 346710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9700" h="3467100">
                <a:moveTo>
                  <a:pt x="0" y="0"/>
                </a:moveTo>
                <a:lnTo>
                  <a:pt x="11569700" y="0"/>
                </a:lnTo>
                <a:lnTo>
                  <a:pt x="11569700" y="3467100"/>
                </a:lnTo>
                <a:lnTo>
                  <a:pt x="0" y="3467100"/>
                </a:lnTo>
                <a:close/>
              </a:path>
            </a:pathLst>
          </a:cu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>
                <a:ea typeface="幼圆" panose="02010509060101010101" pitchFamily="49" charset="-122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381080" y="0"/>
            <a:ext cx="3972614" cy="5627224"/>
          </a:xfrm>
          <a:custGeom>
            <a:avLst/>
            <a:gdLst>
              <a:gd name="connsiteX0" fmla="*/ 2734656 w 3972614"/>
              <a:gd name="connsiteY0" fmla="*/ 0 h 5627224"/>
              <a:gd name="connsiteX1" fmla="*/ 3972614 w 3972614"/>
              <a:gd name="connsiteY1" fmla="*/ 0 h 5627224"/>
              <a:gd name="connsiteX2" fmla="*/ 3972613 w 3972614"/>
              <a:gd name="connsiteY2" fmla="*/ 1446775 h 5627224"/>
              <a:gd name="connsiteX3" fmla="*/ 3353634 w 3972614"/>
              <a:gd name="connsiteY3" fmla="*/ 2065754 h 5627224"/>
              <a:gd name="connsiteX4" fmla="*/ 3353635 w 3972614"/>
              <a:gd name="connsiteY4" fmla="*/ 2065753 h 5627224"/>
              <a:gd name="connsiteX5" fmla="*/ 2734656 w 3972614"/>
              <a:gd name="connsiteY5" fmla="*/ 1446774 h 5627224"/>
              <a:gd name="connsiteX6" fmla="*/ 1367328 w 3972614"/>
              <a:gd name="connsiteY6" fmla="*/ 0 h 5627224"/>
              <a:gd name="connsiteX7" fmla="*/ 2605286 w 3972614"/>
              <a:gd name="connsiteY7" fmla="*/ 0 h 5627224"/>
              <a:gd name="connsiteX8" fmla="*/ 2605285 w 3972614"/>
              <a:gd name="connsiteY8" fmla="*/ 5008245 h 5627224"/>
              <a:gd name="connsiteX9" fmla="*/ 1986306 w 3972614"/>
              <a:gd name="connsiteY9" fmla="*/ 5627224 h 5627224"/>
              <a:gd name="connsiteX10" fmla="*/ 1986307 w 3972614"/>
              <a:gd name="connsiteY10" fmla="*/ 5627223 h 5627224"/>
              <a:gd name="connsiteX11" fmla="*/ 1367328 w 3972614"/>
              <a:gd name="connsiteY11" fmla="*/ 5008244 h 5627224"/>
              <a:gd name="connsiteX12" fmla="*/ 0 w 3972614"/>
              <a:gd name="connsiteY12" fmla="*/ 0 h 5627224"/>
              <a:gd name="connsiteX13" fmla="*/ 1237958 w 3972614"/>
              <a:gd name="connsiteY13" fmla="*/ 0 h 5627224"/>
              <a:gd name="connsiteX14" fmla="*/ 1237957 w 3972614"/>
              <a:gd name="connsiteY14" fmla="*/ 3339484 h 5627224"/>
              <a:gd name="connsiteX15" fmla="*/ 618978 w 3972614"/>
              <a:gd name="connsiteY15" fmla="*/ 3958463 h 5627224"/>
              <a:gd name="connsiteX16" fmla="*/ 618979 w 3972614"/>
              <a:gd name="connsiteY16" fmla="*/ 3958462 h 5627224"/>
              <a:gd name="connsiteX17" fmla="*/ 0 w 3972614"/>
              <a:gd name="connsiteY17" fmla="*/ 3339483 h 562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72614" h="5627224">
                <a:moveTo>
                  <a:pt x="2734656" y="0"/>
                </a:moveTo>
                <a:lnTo>
                  <a:pt x="3972614" y="0"/>
                </a:lnTo>
                <a:lnTo>
                  <a:pt x="3972613" y="1446775"/>
                </a:lnTo>
                <a:cubicBezTo>
                  <a:pt x="3972613" y="1788628"/>
                  <a:pt x="3695487" y="2065754"/>
                  <a:pt x="3353634" y="2065754"/>
                </a:cubicBezTo>
                <a:lnTo>
                  <a:pt x="3353635" y="2065753"/>
                </a:lnTo>
                <a:cubicBezTo>
                  <a:pt x="3011782" y="2065753"/>
                  <a:pt x="2734656" y="1788627"/>
                  <a:pt x="2734656" y="1446774"/>
                </a:cubicBezTo>
                <a:close/>
                <a:moveTo>
                  <a:pt x="1367328" y="0"/>
                </a:moveTo>
                <a:lnTo>
                  <a:pt x="2605286" y="0"/>
                </a:lnTo>
                <a:lnTo>
                  <a:pt x="2605285" y="5008245"/>
                </a:lnTo>
                <a:cubicBezTo>
                  <a:pt x="2605285" y="5350098"/>
                  <a:pt x="2328159" y="5627224"/>
                  <a:pt x="1986306" y="5627224"/>
                </a:cubicBezTo>
                <a:lnTo>
                  <a:pt x="1986307" y="5627223"/>
                </a:lnTo>
                <a:cubicBezTo>
                  <a:pt x="1644454" y="5627223"/>
                  <a:pt x="1367328" y="5350097"/>
                  <a:pt x="1367328" y="5008244"/>
                </a:cubicBezTo>
                <a:close/>
                <a:moveTo>
                  <a:pt x="0" y="0"/>
                </a:moveTo>
                <a:lnTo>
                  <a:pt x="1237958" y="0"/>
                </a:lnTo>
                <a:lnTo>
                  <a:pt x="1237957" y="3339484"/>
                </a:lnTo>
                <a:cubicBezTo>
                  <a:pt x="1237957" y="3681337"/>
                  <a:pt x="960831" y="3958463"/>
                  <a:pt x="618978" y="3958463"/>
                </a:cubicBezTo>
                <a:lnTo>
                  <a:pt x="618979" y="3958462"/>
                </a:lnTo>
                <a:cubicBezTo>
                  <a:pt x="277126" y="3958462"/>
                  <a:pt x="0" y="3681336"/>
                  <a:pt x="0" y="3339483"/>
                </a:cubicBezTo>
                <a:close/>
              </a:path>
            </a:pathLst>
          </a:custGeom>
          <a:noFill/>
        </p:spPr>
        <p:txBody>
          <a:bodyPr vert="horz" wrap="square" lIns="91440" tIns="45720" rIns="91440" bIns="45720" rtlCol="0">
            <a:noAutofit/>
          </a:bodyPr>
          <a:lstStyle>
            <a:lvl1pPr>
              <a:defRPr kumimoji="0" lang="en-US" b="0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5"/>
          <p:cNvSpPr>
            <a:spLocks noGrp="1"/>
          </p:cNvSpPr>
          <p:nvPr>
            <p:ph type="pic" sz="quarter" idx="13"/>
          </p:nvPr>
        </p:nvSpPr>
        <p:spPr>
          <a:xfrm>
            <a:off x="977125" y="1354873"/>
            <a:ext cx="4130134" cy="5503127"/>
          </a:xfrm>
          <a:custGeom>
            <a:avLst/>
            <a:gdLst>
              <a:gd name="connsiteX0" fmla="*/ 3506622 w 4130134"/>
              <a:gd name="connsiteY0" fmla="*/ 2082839 h 5503127"/>
              <a:gd name="connsiteX1" fmla="*/ 4130134 w 4130134"/>
              <a:gd name="connsiteY1" fmla="*/ 2616566 h 5503127"/>
              <a:gd name="connsiteX2" fmla="*/ 4130134 w 4130134"/>
              <a:gd name="connsiteY2" fmla="*/ 5503127 h 5503127"/>
              <a:gd name="connsiteX3" fmla="*/ 2883110 w 4130134"/>
              <a:gd name="connsiteY3" fmla="*/ 5503127 h 5503127"/>
              <a:gd name="connsiteX4" fmla="*/ 2883110 w 4130134"/>
              <a:gd name="connsiteY4" fmla="*/ 2616566 h 5503127"/>
              <a:gd name="connsiteX5" fmla="*/ 3506622 w 4130134"/>
              <a:gd name="connsiteY5" fmla="*/ 2082839 h 5503127"/>
              <a:gd name="connsiteX6" fmla="*/ 623512 w 4130134"/>
              <a:gd name="connsiteY6" fmla="*/ 1064200 h 5503127"/>
              <a:gd name="connsiteX7" fmla="*/ 1247024 w 4130134"/>
              <a:gd name="connsiteY7" fmla="*/ 1597927 h 5503127"/>
              <a:gd name="connsiteX8" fmla="*/ 1247024 w 4130134"/>
              <a:gd name="connsiteY8" fmla="*/ 5467448 h 5503127"/>
              <a:gd name="connsiteX9" fmla="*/ 1242822 w 4130134"/>
              <a:gd name="connsiteY9" fmla="*/ 5503127 h 5503127"/>
              <a:gd name="connsiteX10" fmla="*/ 4202 w 4130134"/>
              <a:gd name="connsiteY10" fmla="*/ 5503127 h 5503127"/>
              <a:gd name="connsiteX11" fmla="*/ 0 w 4130134"/>
              <a:gd name="connsiteY11" fmla="*/ 5467448 h 5503127"/>
              <a:gd name="connsiteX12" fmla="*/ 0 w 4130134"/>
              <a:gd name="connsiteY12" fmla="*/ 1597927 h 5503127"/>
              <a:gd name="connsiteX13" fmla="*/ 623512 w 4130134"/>
              <a:gd name="connsiteY13" fmla="*/ 1064200 h 5503127"/>
              <a:gd name="connsiteX14" fmla="*/ 2065067 w 4130134"/>
              <a:gd name="connsiteY14" fmla="*/ 0 h 5503127"/>
              <a:gd name="connsiteX15" fmla="*/ 2688579 w 4130134"/>
              <a:gd name="connsiteY15" fmla="*/ 533727 h 5503127"/>
              <a:gd name="connsiteX16" fmla="*/ 2688579 w 4130134"/>
              <a:gd name="connsiteY16" fmla="*/ 5467448 h 5503127"/>
              <a:gd name="connsiteX17" fmla="*/ 2684377 w 4130134"/>
              <a:gd name="connsiteY17" fmla="*/ 5503127 h 5503127"/>
              <a:gd name="connsiteX18" fmla="*/ 1445757 w 4130134"/>
              <a:gd name="connsiteY18" fmla="*/ 5503127 h 5503127"/>
              <a:gd name="connsiteX19" fmla="*/ 1441555 w 4130134"/>
              <a:gd name="connsiteY19" fmla="*/ 5467448 h 5503127"/>
              <a:gd name="connsiteX20" fmla="*/ 1441555 w 4130134"/>
              <a:gd name="connsiteY20" fmla="*/ 533727 h 5503127"/>
              <a:gd name="connsiteX21" fmla="*/ 2065067 w 4130134"/>
              <a:gd name="connsiteY21" fmla="*/ 0 h 550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30134" h="5503127">
                <a:moveTo>
                  <a:pt x="3506622" y="2082839"/>
                </a:moveTo>
                <a:cubicBezTo>
                  <a:pt x="3850979" y="2082839"/>
                  <a:pt x="4130134" y="2321796"/>
                  <a:pt x="4130134" y="2616566"/>
                </a:cubicBezTo>
                <a:lnTo>
                  <a:pt x="4130134" y="5503127"/>
                </a:lnTo>
                <a:lnTo>
                  <a:pt x="2883110" y="5503127"/>
                </a:lnTo>
                <a:lnTo>
                  <a:pt x="2883110" y="2616566"/>
                </a:lnTo>
                <a:cubicBezTo>
                  <a:pt x="2883110" y="2321796"/>
                  <a:pt x="3162265" y="2082839"/>
                  <a:pt x="3506622" y="2082839"/>
                </a:cubicBezTo>
                <a:close/>
                <a:moveTo>
                  <a:pt x="623512" y="1064200"/>
                </a:moveTo>
                <a:cubicBezTo>
                  <a:pt x="967869" y="1064200"/>
                  <a:pt x="1247024" y="1303157"/>
                  <a:pt x="1247024" y="1597927"/>
                </a:cubicBezTo>
                <a:lnTo>
                  <a:pt x="1247024" y="5467448"/>
                </a:lnTo>
                <a:lnTo>
                  <a:pt x="1242822" y="5503127"/>
                </a:lnTo>
                <a:lnTo>
                  <a:pt x="4202" y="5503127"/>
                </a:lnTo>
                <a:lnTo>
                  <a:pt x="0" y="5467448"/>
                </a:lnTo>
                <a:lnTo>
                  <a:pt x="0" y="1597927"/>
                </a:lnTo>
                <a:cubicBezTo>
                  <a:pt x="0" y="1303157"/>
                  <a:pt x="279155" y="1064200"/>
                  <a:pt x="623512" y="1064200"/>
                </a:cubicBezTo>
                <a:close/>
                <a:moveTo>
                  <a:pt x="2065067" y="0"/>
                </a:moveTo>
                <a:cubicBezTo>
                  <a:pt x="2409424" y="0"/>
                  <a:pt x="2688579" y="238957"/>
                  <a:pt x="2688579" y="533727"/>
                </a:cubicBezTo>
                <a:lnTo>
                  <a:pt x="2688579" y="5467448"/>
                </a:lnTo>
                <a:lnTo>
                  <a:pt x="2684377" y="5503127"/>
                </a:lnTo>
                <a:lnTo>
                  <a:pt x="1445757" y="5503127"/>
                </a:lnTo>
                <a:lnTo>
                  <a:pt x="1441555" y="5467448"/>
                </a:lnTo>
                <a:lnTo>
                  <a:pt x="1441555" y="533727"/>
                </a:lnTo>
                <a:cubicBezTo>
                  <a:pt x="1441555" y="238957"/>
                  <a:pt x="1720711" y="0"/>
                  <a:pt x="20650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/>
          <p:cNvSpPr>
            <a:spLocks noGrp="1"/>
          </p:cNvSpPr>
          <p:nvPr>
            <p:ph type="pic" sz="quarter" idx="10"/>
          </p:nvPr>
        </p:nvSpPr>
        <p:spPr>
          <a:xfrm>
            <a:off x="4562168" y="4601496"/>
            <a:ext cx="3067664" cy="2256504"/>
          </a:xfrm>
          <a:custGeom>
            <a:avLst/>
            <a:gdLst>
              <a:gd name="connsiteX0" fmla="*/ 2610464 w 3067664"/>
              <a:gd name="connsiteY0" fmla="*/ 0 h 2256504"/>
              <a:gd name="connsiteX1" fmla="*/ 3067664 w 3067664"/>
              <a:gd name="connsiteY1" fmla="*/ 457200 h 2256504"/>
              <a:gd name="connsiteX2" fmla="*/ 3067664 w 3067664"/>
              <a:gd name="connsiteY2" fmla="*/ 2256093 h 2256504"/>
              <a:gd name="connsiteX3" fmla="*/ 3067623 w 3067664"/>
              <a:gd name="connsiteY3" fmla="*/ 2256504 h 2256504"/>
              <a:gd name="connsiteX4" fmla="*/ 2153306 w 3067664"/>
              <a:gd name="connsiteY4" fmla="*/ 2256504 h 2256504"/>
              <a:gd name="connsiteX5" fmla="*/ 2153264 w 3067664"/>
              <a:gd name="connsiteY5" fmla="*/ 2256093 h 2256504"/>
              <a:gd name="connsiteX6" fmla="*/ 2153264 w 3067664"/>
              <a:gd name="connsiteY6" fmla="*/ 457200 h 2256504"/>
              <a:gd name="connsiteX7" fmla="*/ 2610464 w 3067664"/>
              <a:gd name="connsiteY7" fmla="*/ 0 h 2256504"/>
              <a:gd name="connsiteX8" fmla="*/ 1533832 w 3067664"/>
              <a:gd name="connsiteY8" fmla="*/ 0 h 2256504"/>
              <a:gd name="connsiteX9" fmla="*/ 1991032 w 3067664"/>
              <a:gd name="connsiteY9" fmla="*/ 457200 h 2256504"/>
              <a:gd name="connsiteX10" fmla="*/ 1991032 w 3067664"/>
              <a:gd name="connsiteY10" fmla="*/ 2256093 h 2256504"/>
              <a:gd name="connsiteX11" fmla="*/ 1990991 w 3067664"/>
              <a:gd name="connsiteY11" fmla="*/ 2256504 h 2256504"/>
              <a:gd name="connsiteX12" fmla="*/ 1076674 w 3067664"/>
              <a:gd name="connsiteY12" fmla="*/ 2256504 h 2256504"/>
              <a:gd name="connsiteX13" fmla="*/ 1076632 w 3067664"/>
              <a:gd name="connsiteY13" fmla="*/ 2256093 h 2256504"/>
              <a:gd name="connsiteX14" fmla="*/ 1076632 w 3067664"/>
              <a:gd name="connsiteY14" fmla="*/ 457200 h 2256504"/>
              <a:gd name="connsiteX15" fmla="*/ 1533832 w 3067664"/>
              <a:gd name="connsiteY15" fmla="*/ 0 h 2256504"/>
              <a:gd name="connsiteX16" fmla="*/ 457200 w 3067664"/>
              <a:gd name="connsiteY16" fmla="*/ 0 h 2256504"/>
              <a:gd name="connsiteX17" fmla="*/ 914400 w 3067664"/>
              <a:gd name="connsiteY17" fmla="*/ 457200 h 2256504"/>
              <a:gd name="connsiteX18" fmla="*/ 914400 w 3067664"/>
              <a:gd name="connsiteY18" fmla="*/ 2256093 h 2256504"/>
              <a:gd name="connsiteX19" fmla="*/ 914359 w 3067664"/>
              <a:gd name="connsiteY19" fmla="*/ 2256504 h 2256504"/>
              <a:gd name="connsiteX20" fmla="*/ 42 w 3067664"/>
              <a:gd name="connsiteY20" fmla="*/ 2256504 h 2256504"/>
              <a:gd name="connsiteX21" fmla="*/ 0 w 3067664"/>
              <a:gd name="connsiteY21" fmla="*/ 2256093 h 2256504"/>
              <a:gd name="connsiteX22" fmla="*/ 0 w 3067664"/>
              <a:gd name="connsiteY22" fmla="*/ 457200 h 2256504"/>
              <a:gd name="connsiteX23" fmla="*/ 457200 w 3067664"/>
              <a:gd name="connsiteY23" fmla="*/ 0 h 225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67664" h="2256504">
                <a:moveTo>
                  <a:pt x="2610464" y="0"/>
                </a:moveTo>
                <a:cubicBezTo>
                  <a:pt x="2862969" y="0"/>
                  <a:pt x="3067664" y="204695"/>
                  <a:pt x="3067664" y="457200"/>
                </a:cubicBezTo>
                <a:lnTo>
                  <a:pt x="3067664" y="2256093"/>
                </a:lnTo>
                <a:lnTo>
                  <a:pt x="3067623" y="2256504"/>
                </a:lnTo>
                <a:lnTo>
                  <a:pt x="2153306" y="2256504"/>
                </a:lnTo>
                <a:lnTo>
                  <a:pt x="2153264" y="2256093"/>
                </a:lnTo>
                <a:lnTo>
                  <a:pt x="2153264" y="457200"/>
                </a:lnTo>
                <a:cubicBezTo>
                  <a:pt x="2153264" y="204695"/>
                  <a:pt x="2357959" y="0"/>
                  <a:pt x="2610464" y="0"/>
                </a:cubicBezTo>
                <a:close/>
                <a:moveTo>
                  <a:pt x="1533832" y="0"/>
                </a:moveTo>
                <a:cubicBezTo>
                  <a:pt x="1786337" y="0"/>
                  <a:pt x="1991032" y="204695"/>
                  <a:pt x="1991032" y="457200"/>
                </a:cubicBezTo>
                <a:lnTo>
                  <a:pt x="1991032" y="2256093"/>
                </a:lnTo>
                <a:lnTo>
                  <a:pt x="1990991" y="2256504"/>
                </a:lnTo>
                <a:lnTo>
                  <a:pt x="1076674" y="2256504"/>
                </a:lnTo>
                <a:lnTo>
                  <a:pt x="1076632" y="2256093"/>
                </a:lnTo>
                <a:lnTo>
                  <a:pt x="1076632" y="457200"/>
                </a:lnTo>
                <a:cubicBezTo>
                  <a:pt x="1076632" y="204695"/>
                  <a:pt x="1281327" y="0"/>
                  <a:pt x="1533832" y="0"/>
                </a:cubicBezTo>
                <a:close/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914400" y="2256093"/>
                </a:lnTo>
                <a:lnTo>
                  <a:pt x="914359" y="2256504"/>
                </a:lnTo>
                <a:lnTo>
                  <a:pt x="42" y="2256504"/>
                </a:lnTo>
                <a:lnTo>
                  <a:pt x="0" y="2256093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571587" y="2066000"/>
            <a:ext cx="4220308" cy="3842434"/>
          </a:xfrm>
          <a:custGeom>
            <a:avLst/>
            <a:gdLst>
              <a:gd name="connsiteX0" fmla="*/ 0 w 4220308"/>
              <a:gd name="connsiteY0" fmla="*/ 0 h 3842434"/>
              <a:gd name="connsiteX1" fmla="*/ 4220308 w 4220308"/>
              <a:gd name="connsiteY1" fmla="*/ 0 h 3842434"/>
              <a:gd name="connsiteX2" fmla="*/ 4220308 w 4220308"/>
              <a:gd name="connsiteY2" fmla="*/ 3842434 h 3842434"/>
              <a:gd name="connsiteX3" fmla="*/ 0 w 4220308"/>
              <a:gd name="connsiteY3" fmla="*/ 3842434 h 384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0308" h="3842434">
                <a:moveTo>
                  <a:pt x="0" y="0"/>
                </a:moveTo>
                <a:lnTo>
                  <a:pt x="4220308" y="0"/>
                </a:lnTo>
                <a:lnTo>
                  <a:pt x="4220308" y="3842434"/>
                </a:lnTo>
                <a:lnTo>
                  <a:pt x="0" y="38424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81000" y="0"/>
            <a:ext cx="5600700" cy="6019800"/>
          </a:xfrm>
          <a:custGeom>
            <a:avLst/>
            <a:gdLst>
              <a:gd name="connsiteX0" fmla="*/ 0 w 5600700"/>
              <a:gd name="connsiteY0" fmla="*/ 0 h 6019800"/>
              <a:gd name="connsiteX1" fmla="*/ 5600700 w 5600700"/>
              <a:gd name="connsiteY1" fmla="*/ 0 h 6019800"/>
              <a:gd name="connsiteX2" fmla="*/ 5600700 w 5600700"/>
              <a:gd name="connsiteY2" fmla="*/ 6019800 h 6019800"/>
              <a:gd name="connsiteX3" fmla="*/ 0 w 5600700"/>
              <a:gd name="connsiteY3" fmla="*/ 6019800 h 601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0700" h="6019800">
                <a:moveTo>
                  <a:pt x="0" y="0"/>
                </a:moveTo>
                <a:lnTo>
                  <a:pt x="5600700" y="0"/>
                </a:lnTo>
                <a:lnTo>
                  <a:pt x="5600700" y="6019800"/>
                </a:lnTo>
                <a:lnTo>
                  <a:pt x="0" y="6019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299201" y="2934929"/>
            <a:ext cx="5892800" cy="3923072"/>
          </a:xfrm>
          <a:custGeom>
            <a:avLst/>
            <a:gdLst>
              <a:gd name="connsiteX0" fmla="*/ 0 w 5892800"/>
              <a:gd name="connsiteY0" fmla="*/ 0 h 3367030"/>
              <a:gd name="connsiteX1" fmla="*/ 5892800 w 5892800"/>
              <a:gd name="connsiteY1" fmla="*/ 0 h 3367030"/>
              <a:gd name="connsiteX2" fmla="*/ 5892800 w 5892800"/>
              <a:gd name="connsiteY2" fmla="*/ 3367030 h 3367030"/>
              <a:gd name="connsiteX3" fmla="*/ 0 w 5892800"/>
              <a:gd name="connsiteY3" fmla="*/ 3367030 h 336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800" h="3367030">
                <a:moveTo>
                  <a:pt x="0" y="0"/>
                </a:moveTo>
                <a:lnTo>
                  <a:pt x="5892800" y="0"/>
                </a:lnTo>
                <a:lnTo>
                  <a:pt x="5892800" y="3367030"/>
                </a:lnTo>
                <a:lnTo>
                  <a:pt x="0" y="33670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汉仪文黑-35W" panose="00020600040101010101" charset="-122"/>
                <a:cs typeface="AvantGarde Bk BT" panose="020B0402020202020204" charset="0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汉仪文黑-35W" panose="00020600040101010101" charset="-122"/>
                <a:cs typeface="AvantGarde Bk BT" panose="020B0402020202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汉仪文黑-35W" panose="00020600040101010101" charset="-122"/>
                <a:cs typeface="AvantGarde Bk BT" panose="020B0402020202020204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汉仪文黑-35W" panose="00020600040101010101" charset="-122"/>
          <a:cs typeface="AvantGarde Bk BT" panose="020B040202020202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汉仪文黑-35W" panose="00020600040101010101" charset="-122"/>
          <a:cs typeface="AvantGarde Bk BT" panose="020B0402020202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汉仪文黑-35W" panose="00020600040101010101" charset="-122"/>
          <a:cs typeface="AvantGarde Bk BT" panose="020B0402020202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汉仪文黑-35W" panose="00020600040101010101" charset="-122"/>
          <a:cs typeface="AvantGarde Bk BT" panose="020B0402020202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汉仪文黑-35W" panose="00020600040101010101" charset="-122"/>
          <a:cs typeface="AvantGarde Bk BT" panose="020B0402020202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汉仪文黑-35W" panose="00020600040101010101" charset="-122"/>
          <a:cs typeface="AvantGarde Bk BT" panose="020B0402020202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1.xml"/><Relationship Id="rId4" Type="http://schemas.microsoft.com/office/2007/relationships/hdphoto" Target="../media/image12.wdp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/>
          <p:cNvSpPr/>
          <p:nvPr userDrawn="1"/>
        </p:nvSpPr>
        <p:spPr>
          <a:xfrm>
            <a:off x="1381079" y="-669285"/>
            <a:ext cx="1262220" cy="49045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: 圆角 24"/>
          <p:cNvSpPr/>
          <p:nvPr userDrawn="1"/>
        </p:nvSpPr>
        <p:spPr>
          <a:xfrm>
            <a:off x="2780818" y="-669286"/>
            <a:ext cx="1173137" cy="654828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: 圆角 25"/>
          <p:cNvSpPr/>
          <p:nvPr userDrawn="1"/>
        </p:nvSpPr>
        <p:spPr>
          <a:xfrm>
            <a:off x="4180556" y="-669286"/>
            <a:ext cx="1173137" cy="303816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2" name="图片占位符 21" descr="城市的高楼大厦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6" r="30146"/>
          <a:stretch>
            <a:fillRect/>
          </a:stretch>
        </p:blipFill>
        <p:spPr/>
      </p:pic>
      <p:sp>
        <p:nvSpPr>
          <p:cNvPr id="3" name="文本框 17"/>
          <p:cNvSpPr txBox="1"/>
          <p:nvPr/>
        </p:nvSpPr>
        <p:spPr>
          <a:xfrm>
            <a:off x="5696585" y="3136900"/>
            <a:ext cx="5828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让聪明的销售先破圈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19"/>
          <p:cNvSpPr txBox="1"/>
          <p:nvPr/>
        </p:nvSpPr>
        <p:spPr>
          <a:xfrm>
            <a:off x="5696944" y="2130919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销汇多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>
            <a:stCxn id="4" idx="3"/>
          </p:cNvCxnSpPr>
          <p:nvPr/>
        </p:nvCxnSpPr>
        <p:spPr>
          <a:xfrm>
            <a:off x="7099540" y="2423307"/>
            <a:ext cx="27078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23"/>
          <p:cNvSpPr txBox="1"/>
          <p:nvPr/>
        </p:nvSpPr>
        <p:spPr>
          <a:xfrm>
            <a:off x="7572375" y="5688965"/>
            <a:ext cx="3698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chemeClr val="tx1"/>
                </a:solidFill>
                <a:latin typeface="汉仪文黑-35W" panose="00020600040101010101" charset="-122"/>
                <a:ea typeface="汉仪文黑-35W" panose="00020600040101010101" charset="-122"/>
                <a:cs typeface="+mn-ea"/>
                <a:sym typeface="+mn-lt"/>
              </a:rPr>
              <a:t>销爱多（北京）科技有限公司</a:t>
            </a:r>
            <a:endParaRPr lang="zh-CN" altLang="en-US" dirty="0">
              <a:solidFill>
                <a:schemeClr val="tx1"/>
              </a:solidFill>
              <a:latin typeface="汉仪文黑-35W" panose="00020600040101010101" charset="-122"/>
              <a:ea typeface="汉仪文黑-3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24"/>
          <p:cNvSpPr txBox="1"/>
          <p:nvPr/>
        </p:nvSpPr>
        <p:spPr>
          <a:xfrm>
            <a:off x="8271469" y="5043627"/>
            <a:ext cx="299987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chemeClr val="tx1"/>
                </a:solidFill>
                <a:latin typeface="汉仪文黑-35W" panose="00020600040101010101" charset="-122"/>
                <a:ea typeface="汉仪文黑-35W" panose="00020600040101010101" charset="-122"/>
                <a:cs typeface="汉仪文黑-35W" panose="00020600040101010101" charset="-122"/>
                <a:sym typeface="+mn-lt"/>
              </a:rPr>
              <a:t>联系人：杨</a:t>
            </a:r>
            <a:r>
              <a:rPr lang="en-US" altLang="zh-CN" dirty="0">
                <a:solidFill>
                  <a:schemeClr val="tx1"/>
                </a:solidFill>
                <a:latin typeface="汉仪文黑-35W" panose="00020600040101010101" charset="-122"/>
                <a:ea typeface="汉仪文黑-35W" panose="00020600040101010101" charset="-122"/>
                <a:cs typeface="汉仪文黑-35W" panose="00020600040101010101" charset="-122"/>
                <a:sym typeface="+mn-lt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汉仪文黑-35W" panose="00020600040101010101" charset="-122"/>
                <a:ea typeface="汉仪文黑-35W" panose="00020600040101010101" charset="-122"/>
                <a:cs typeface="汉仪文黑-35W" panose="00020600040101010101" charset="-122"/>
                <a:sym typeface="+mn-lt"/>
              </a:rPr>
              <a:t>浩</a:t>
            </a:r>
            <a:endParaRPr lang="zh-CN" altLang="en-US" dirty="0">
              <a:solidFill>
                <a:schemeClr val="tx1"/>
              </a:solidFill>
              <a:latin typeface="汉仪文黑-35W" panose="00020600040101010101" charset="-122"/>
              <a:ea typeface="汉仪文黑-35W" panose="00020600040101010101" charset="-122"/>
              <a:cs typeface="汉仪文黑-35W" panose="00020600040101010101" charset="-122"/>
              <a:sym typeface="+mn-lt"/>
            </a:endParaRPr>
          </a:p>
        </p:txBody>
      </p:sp>
      <p:sp>
        <p:nvSpPr>
          <p:cNvPr id="11" name="文本框 18"/>
          <p:cNvSpPr txBox="1"/>
          <p:nvPr/>
        </p:nvSpPr>
        <p:spPr>
          <a:xfrm>
            <a:off x="5663141" y="1487808"/>
            <a:ext cx="346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dirty="0">
                <a:solidFill>
                  <a:schemeClr val="accent1"/>
                </a:solidFill>
                <a:cs typeface="+mn-ea"/>
                <a:sym typeface="+mn-lt"/>
              </a:rPr>
              <a:t>BUSNIESS PLAN</a:t>
            </a:r>
            <a:endParaRPr lang="zh-CN" altLang="en-US" sz="3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219771" y="6120291"/>
            <a:ext cx="2168014" cy="1527058"/>
            <a:chOff x="8229601" y="4999703"/>
            <a:chExt cx="3038168" cy="2462980"/>
          </a:xfrm>
        </p:grpSpPr>
        <p:sp>
          <p:nvSpPr>
            <p:cNvPr id="13" name="矩形: 圆角 12"/>
            <p:cNvSpPr/>
            <p:nvPr/>
          </p:nvSpPr>
          <p:spPr>
            <a:xfrm>
              <a:off x="8229601" y="4999703"/>
              <a:ext cx="914400" cy="24629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9291485" y="4999703"/>
              <a:ext cx="914400" cy="24629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10353369" y="4999703"/>
              <a:ext cx="914400" cy="24629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47060" y="439802"/>
            <a:ext cx="7955280" cy="64516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i="0" dirty="0">
                <a:effectLst/>
                <a:cs typeface="+mn-ea"/>
                <a:sym typeface="+mn-lt"/>
              </a:rPr>
              <a:t>从销售日常起步助力赢取客户的每一步</a:t>
            </a:r>
            <a:endParaRPr lang="zh-CN" altLang="en-US" sz="3600" i="0" dirty="0">
              <a:effectLst/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82452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14400" y="1458595"/>
            <a:ext cx="9236710" cy="5231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1600" b="1">
                <a:solidFill>
                  <a:schemeClr val="accent1"/>
                </a:solidFill>
              </a:rPr>
              <a:t>让销售在微信中就可以随时随地的管理和分享内容及文档；并应用推荐阅读成功</a:t>
            </a:r>
            <a:r>
              <a:rPr lang="zh-CN" sz="1600" b="1">
                <a:solidFill>
                  <a:schemeClr val="accent1"/>
                </a:solidFill>
                <a:sym typeface="+mn-ea"/>
              </a:rPr>
              <a:t>吸引客户注意力影响客户心智占据先机；进一步通过</a:t>
            </a:r>
            <a:r>
              <a:rPr lang="zh-CN" sz="1600" b="1">
                <a:solidFill>
                  <a:schemeClr val="accent1"/>
                </a:solidFill>
              </a:rPr>
              <a:t>内容和文档的追踪，洞悉客户的关注点和客户群体中传播路径。</a:t>
            </a:r>
            <a:endParaRPr lang="zh-CN" sz="1600" b="1">
              <a:solidFill>
                <a:schemeClr val="accent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sz="1600" b="1">
              <a:solidFill>
                <a:schemeClr val="accent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sz="2000" b="1" u="sng"/>
              <a:t>准备期：</a:t>
            </a:r>
            <a:r>
              <a:rPr lang="zh-CN" sz="1600" b="1">
                <a:solidFill>
                  <a:schemeClr val="accent1"/>
                </a:solidFill>
              </a:rPr>
              <a:t>多源载入多类型内容（文档、视频、网络文章等），针对文档类内容，销售可加入个性化批注，方便客户阅读时获取有针对性的讲解加深理解，同时添加关联阅读，方便客户深入了解。</a:t>
            </a:r>
            <a:endParaRPr lang="zh-CN" sz="1600" b="1">
              <a:solidFill>
                <a:srgbClr val="C0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sz="1600" b="1">
              <a:solidFill>
                <a:schemeClr val="accent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b="1" u="sng">
                <a:solidFill>
                  <a:schemeClr val="tx1"/>
                </a:solidFill>
              </a:rPr>
              <a:t>第一步：</a:t>
            </a:r>
            <a:r>
              <a:rPr lang="zh-CN" sz="1600" b="1">
                <a:solidFill>
                  <a:schemeClr val="tx1"/>
                </a:solidFill>
              </a:rPr>
              <a:t>首次沟通</a:t>
            </a:r>
            <a:r>
              <a:rPr lang="zh-CN" sz="1600" b="1">
                <a:solidFill>
                  <a:schemeClr val="accent1"/>
                </a:solidFill>
              </a:rPr>
              <a:t>：</a:t>
            </a:r>
            <a:r>
              <a:rPr lang="zh-CN" sz="1600" b="1">
                <a:solidFill>
                  <a:schemeClr val="tx1"/>
                </a:solidFill>
              </a:rPr>
              <a:t>和客户取得联系，初步了解客户诉求</a:t>
            </a:r>
            <a:r>
              <a:rPr lang="zh-CN" sz="1600" b="1">
                <a:solidFill>
                  <a:schemeClr val="accent1"/>
                </a:solidFill>
              </a:rPr>
              <a:t>，一键复制客户对话到销汇多，推荐最适合的内容组合。一键分享到客户微信或邮箱。</a:t>
            </a:r>
            <a:endParaRPr lang="zh-CN" sz="1600" b="1">
              <a:solidFill>
                <a:schemeClr val="accent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sz="1600" b="1">
              <a:solidFill>
                <a:schemeClr val="accent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b="1" u="sng"/>
              <a:t>第二步：</a:t>
            </a:r>
            <a:r>
              <a:rPr lang="zh-CN" sz="1600" b="1">
                <a:solidFill>
                  <a:schemeClr val="tx1"/>
                </a:solidFill>
              </a:rPr>
              <a:t>了解客户：</a:t>
            </a:r>
            <a:r>
              <a:rPr lang="zh-CN" sz="1600" b="1">
                <a:solidFill>
                  <a:srgbClr val="C00000"/>
                </a:solidFill>
              </a:rPr>
              <a:t>通过客户对内容的阅读状态（时长，关注点、拓展阅读内容）和分享到其他对象的捕捉，了解客户的关注点和兴趣点，自动推荐下一步可能行为。</a:t>
            </a:r>
            <a:endParaRPr lang="zh-CN" sz="1600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sz="1600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b="1" u="sng"/>
              <a:t>第三步：</a:t>
            </a:r>
            <a:r>
              <a:rPr lang="zh-CN" sz="1600" b="1"/>
              <a:t>需求了解</a:t>
            </a:r>
            <a:r>
              <a:rPr lang="zh-CN" sz="1600" b="1">
                <a:solidFill>
                  <a:schemeClr val="accent1"/>
                </a:solidFill>
              </a:rPr>
              <a:t>：根据对客户客户的关注点，</a:t>
            </a:r>
            <a:r>
              <a:rPr lang="zh-CN" sz="1600" b="1">
                <a:solidFill>
                  <a:schemeClr val="tx1"/>
                </a:solidFill>
              </a:rPr>
              <a:t>和客户再次取得联系，</a:t>
            </a:r>
            <a:r>
              <a:rPr lang="zh-CN" sz="1600" b="1">
                <a:solidFill>
                  <a:schemeClr val="accent1"/>
                </a:solidFill>
                <a:sym typeface="+mn-ea"/>
              </a:rPr>
              <a:t>通过腾讯会议在线展示文档，并通过自然语言捕捉交互，自动记录客户针对具体内容</a:t>
            </a:r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疑问，或通过微信、邮件</a:t>
            </a:r>
            <a:r>
              <a:rPr lang="zh-CN" sz="1600" b="1">
                <a:solidFill>
                  <a:schemeClr val="tx1"/>
                </a:solidFill>
              </a:rPr>
              <a:t>主动获取客户的深入需求和反馈，</a:t>
            </a:r>
            <a:r>
              <a:rPr lang="zh-CN" sz="1600" b="1">
                <a:solidFill>
                  <a:schemeClr val="accent1"/>
                </a:solidFill>
              </a:rPr>
              <a:t>一键复制微信对话，邮件内容到销汇多，自动更新销售日志</a:t>
            </a:r>
            <a:r>
              <a:rPr lang="zh-CN" altLang="en-US" sz="1600" b="1">
                <a:solidFill>
                  <a:schemeClr val="accent1"/>
                </a:solidFill>
              </a:rPr>
              <a:t>。</a:t>
            </a: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14" name="图片 13" descr="32313535373331353b32313535373331363bc8cbb9a4d6c7c4dc414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880090" y="4185285"/>
            <a:ext cx="914400" cy="914400"/>
          </a:xfrm>
          <a:prstGeom prst="rect">
            <a:avLst/>
          </a:prstGeom>
        </p:spPr>
      </p:pic>
      <p:pic>
        <p:nvPicPr>
          <p:cNvPr id="17" name="图片 16" descr="333438303935303b333438313233313bcafdbeddb1a8b8e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0090" y="1997710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47060" y="439802"/>
            <a:ext cx="7955280" cy="64516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i="0" dirty="0">
                <a:effectLst/>
                <a:cs typeface="+mn-ea"/>
                <a:sym typeface="+mn-lt"/>
              </a:rPr>
              <a:t>从销售日常起步助力赢取客户的每一步</a:t>
            </a:r>
            <a:endParaRPr lang="zh-CN" altLang="en-US" sz="3600" i="0" dirty="0">
              <a:effectLst/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82452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49935" y="1351915"/>
            <a:ext cx="9923780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000" b="1" u="sng"/>
              <a:t>第四步：</a:t>
            </a:r>
            <a:r>
              <a:rPr lang="zh-CN" sz="1600" b="1"/>
              <a:t>阶段推进</a:t>
            </a:r>
            <a:r>
              <a:rPr lang="zh-CN" sz="1600" b="1">
                <a:solidFill>
                  <a:schemeClr val="accent1"/>
                </a:solidFill>
              </a:rPr>
              <a:t>：系统自动通过知识库引擎获取客户沟通中提到的竞对，名词和高频词的知识资源，方便销售和客户保持一致的认识，并通过算法提示销售当前境况（竞对实力，产品偏离度，客户积极度）。</a:t>
            </a:r>
            <a:endParaRPr lang="zh-CN" sz="1600" b="1">
              <a:solidFill>
                <a:schemeClr val="accent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sz="1600" b="1">
              <a:solidFill>
                <a:schemeClr val="accent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b="1" u="sng"/>
              <a:t>第五步（1）</a:t>
            </a:r>
            <a:r>
              <a:rPr lang="zh-CN" sz="2000" b="1">
                <a:solidFill>
                  <a:schemeClr val="accent1"/>
                </a:solidFill>
              </a:rPr>
              <a:t>：</a:t>
            </a:r>
            <a:r>
              <a:rPr lang="zh-CN" sz="1600" b="1">
                <a:solidFill>
                  <a:schemeClr val="tx1"/>
                </a:solidFill>
              </a:rPr>
              <a:t>文档汇聚：</a:t>
            </a:r>
            <a:r>
              <a:rPr lang="zh-CN" sz="1600" b="1">
                <a:solidFill>
                  <a:schemeClr val="accent1"/>
                </a:solidFill>
              </a:rPr>
              <a:t>可视化拉取各文档中的独立页汇聚成新的文档，自动提示内容重复项，一键统一模板。</a:t>
            </a:r>
            <a:endParaRPr lang="zh-CN" sz="1600" b="1">
              <a:solidFill>
                <a:schemeClr val="accent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b="1" u="sng"/>
              <a:t>第五步（2）</a:t>
            </a:r>
            <a:r>
              <a:rPr lang="zh-CN" sz="2000" b="1"/>
              <a:t>：</a:t>
            </a:r>
            <a:r>
              <a:rPr lang="zh-CN" sz="1600" b="1"/>
              <a:t>方案编写</a:t>
            </a:r>
            <a:r>
              <a:rPr lang="zh-CN" sz="1600" b="1">
                <a:solidFill>
                  <a:schemeClr val="accent1"/>
                </a:solidFill>
              </a:rPr>
              <a:t>：</a:t>
            </a:r>
            <a:r>
              <a:rPr lang="zh-CN" sz="1600" b="1">
                <a:solidFill>
                  <a:schemeClr val="tx1"/>
                </a:solidFill>
              </a:rPr>
              <a:t>协同内外部进行方案制作，</a:t>
            </a:r>
            <a:r>
              <a:rPr lang="zh-CN" sz="1600" b="1">
                <a:solidFill>
                  <a:schemeClr val="accent1"/>
                </a:solidFill>
              </a:rPr>
              <a:t>客户的前期信息和系统判定以及关联知识</a:t>
            </a:r>
            <a:r>
              <a:rPr lang="zh-CN" sz="1600" b="1">
                <a:solidFill>
                  <a:schemeClr val="accent1"/>
                </a:solidFill>
                <a:sym typeface="+mn-ea"/>
              </a:rPr>
              <a:t>实时共享拉通认知，锁定模板</a:t>
            </a:r>
            <a:r>
              <a:rPr lang="zh-CN" sz="1600" b="1">
                <a:solidFill>
                  <a:schemeClr val="accent1"/>
                </a:solidFill>
                <a:sym typeface="+mn-ea"/>
              </a:rPr>
              <a:t>区块，</a:t>
            </a:r>
            <a:r>
              <a:rPr lang="zh-CN" sz="1600" b="1">
                <a:solidFill>
                  <a:schemeClr val="accent1"/>
                </a:solidFill>
                <a:sym typeface="+mn-ea"/>
              </a:rPr>
              <a:t>线上/下同时编辑，一键上传互不干扰，一键统一模板和颜色调整，让呈现更专业</a:t>
            </a:r>
            <a:r>
              <a:rPr lang="zh-CN" sz="1600" b="1">
                <a:sym typeface="+mn-ea"/>
              </a:rPr>
              <a:t>。</a:t>
            </a:r>
            <a:endParaRPr lang="zh-CN" sz="1600" b="1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sz="1600" b="1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b="1" u="sng">
                <a:sym typeface="+mn-ea"/>
              </a:rPr>
              <a:t>第六步</a:t>
            </a:r>
            <a:r>
              <a:rPr lang="zh-CN" sz="2000" b="1">
                <a:sym typeface="+mn-ea"/>
              </a:rPr>
              <a:t>：</a:t>
            </a:r>
            <a:r>
              <a:rPr lang="zh-CN" sz="1600" b="1">
                <a:solidFill>
                  <a:schemeClr val="accent1"/>
                </a:solidFill>
                <a:sym typeface="+mn-ea"/>
              </a:rPr>
              <a:t>获取当天互动内容，自动更新销售日志</a:t>
            </a:r>
            <a:r>
              <a:rPr lang="zh-CN" sz="1600" b="1">
                <a:sym typeface="+mn-ea"/>
              </a:rPr>
              <a:t>，一键拷贝到公司</a:t>
            </a:r>
            <a:r>
              <a:rPr lang="en-US" altLang="zh-CN" sz="1600" b="1">
                <a:sym typeface="+mn-ea"/>
              </a:rPr>
              <a:t>CRM</a:t>
            </a:r>
            <a:r>
              <a:rPr lang="zh-CN" altLang="en-US" sz="1600" b="1">
                <a:sym typeface="+mn-ea"/>
              </a:rPr>
              <a:t>或</a:t>
            </a:r>
            <a:r>
              <a:rPr lang="en-US" altLang="zh-CN" sz="1600" b="1">
                <a:sym typeface="+mn-ea"/>
              </a:rPr>
              <a:t>OA</a:t>
            </a:r>
            <a:r>
              <a:rPr lang="zh-CN" altLang="en-US" sz="1600" b="1">
                <a:sym typeface="+mn-ea"/>
              </a:rPr>
              <a:t>系统。</a:t>
            </a:r>
            <a:endParaRPr lang="zh-CN" altLang="en-US" sz="1600" b="1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 b="1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b="1" u="sng">
                <a:sym typeface="+mn-ea"/>
              </a:rPr>
              <a:t>第七步</a:t>
            </a:r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：</a:t>
            </a:r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在线完成报价提交给客户，并在线和客户完成基于文档的交互议价过程。</a:t>
            </a:r>
            <a:endParaRPr lang="zh-CN" altLang="en-US" sz="1600" b="1">
              <a:solidFill>
                <a:schemeClr val="accent1"/>
              </a:solidFill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 b="1">
              <a:solidFill>
                <a:schemeClr val="accent1"/>
              </a:solidFill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b="1" u="sng">
                <a:sym typeface="+mn-ea"/>
              </a:rPr>
              <a:t>第八步</a:t>
            </a:r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：</a:t>
            </a:r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合同文档在线签约，以及验收签字验收。</a:t>
            </a: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47060" y="439802"/>
            <a:ext cx="5212080" cy="64516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i="0" dirty="0">
                <a:effectLst/>
                <a:cs typeface="+mn-ea"/>
                <a:sym typeface="+mn-lt"/>
              </a:rPr>
              <a:t>销售效率高，客户也受益</a:t>
            </a:r>
            <a:endParaRPr lang="zh-CN" altLang="en-US" sz="3600" i="0" dirty="0">
              <a:effectLst/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82452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57555" y="1351915"/>
            <a:ext cx="103936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/>
                </a:solidFill>
                <a:sym typeface="+mn-ea"/>
              </a:rPr>
              <a:t>客户不在烦恼文档未下载或及时打开而被微信删除，可以随时随地查看文档。</a:t>
            </a:r>
            <a:endParaRPr lang="zh-CN" altLang="en-US" sz="1600" b="1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/>
                </a:solidFill>
                <a:sym typeface="+mn-ea"/>
              </a:rPr>
              <a:t>客户可以通过推荐阅读，选取自己感兴趣的介绍或视频进行深入了解，不需要再次询问销售。</a:t>
            </a:r>
            <a:endParaRPr lang="zh-CN" altLang="en-US" sz="1600" b="1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/>
                </a:solidFill>
                <a:sym typeface="+mn-ea"/>
              </a:rPr>
              <a:t>客户可以通过销售的个性化批注，更好的了解在</a:t>
            </a:r>
            <a:r>
              <a:rPr lang="en-US" altLang="zh-CN" sz="1600" b="1">
                <a:solidFill>
                  <a:schemeClr val="tx1"/>
                </a:solidFill>
                <a:sym typeface="+mn-ea"/>
              </a:rPr>
              <a:t>PPT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1600" b="1">
                <a:solidFill>
                  <a:schemeClr val="tx1"/>
                </a:solidFill>
                <a:sym typeface="+mn-ea"/>
              </a:rPr>
              <a:t>PDF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中介绍比较粗略的部分，更好的了解产品和企业</a:t>
            </a:r>
            <a:endParaRPr lang="zh-CN" altLang="en-US" sz="1600" b="1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/>
                </a:solidFill>
                <a:sym typeface="+mn-ea"/>
              </a:rPr>
              <a:t>遇到多个文件和视频时，客户不在需要多次跳转，只要在一个应用下查看全部销售所发来的内容</a:t>
            </a:r>
            <a:endParaRPr lang="zh-CN" altLang="en-US" sz="1600" b="1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/>
                </a:solidFill>
                <a:sym typeface="+mn-ea"/>
              </a:rPr>
              <a:t>客户在转发给公司其他人员时也可以了解到是阅读情况，从而推动内部的采购进程。</a:t>
            </a:r>
            <a:endParaRPr lang="zh-CN" altLang="en-US" sz="1600" b="1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/>
                </a:solidFill>
                <a:sym typeface="+mn-ea"/>
              </a:rPr>
              <a:t>在遇到新版本更新时，销售可以直接更新版本而不用再次发送给客户，造成版本的混淆，客户可以直接获取最新的版本（老版本仍可读取备查），不需要重新下载。</a:t>
            </a:r>
            <a:endParaRPr lang="zh-CN" altLang="en-US" sz="16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39440" y="439802"/>
            <a:ext cx="2418080" cy="7683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4400" i="0" dirty="0">
                <a:effectLst/>
                <a:cs typeface="+mn-ea"/>
                <a:sym typeface="+mn-lt"/>
              </a:rPr>
              <a:t>功能介绍</a:t>
            </a:r>
            <a:endParaRPr lang="zh-CN" sz="4400" i="0" dirty="0">
              <a:effectLst/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82452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54050" y="1208405"/>
            <a:ext cx="109347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b="1">
                <a:solidFill>
                  <a:schemeClr val="accent1"/>
                </a:solidFill>
                <a:sym typeface="+mn-ea"/>
              </a:rPr>
              <a:t>准备期：</a:t>
            </a:r>
            <a:r>
              <a:rPr lang="zh-CN" b="1">
                <a:solidFill>
                  <a:schemeClr val="accent1"/>
                </a:solidFill>
                <a:sym typeface="+mn-ea"/>
              </a:rPr>
              <a:t>多源载入多类型内容（文档、视频、网络文章等），针对文档类内容，销售可加入个性化批注，方便客户阅读时获取有针对性的讲解加深理解，同时添加关联阅读，方便客户深入了解。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2514600"/>
            <a:ext cx="1978660" cy="3738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535" y="2329180"/>
            <a:ext cx="1978660" cy="37547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815" y="2329815"/>
            <a:ext cx="1946910" cy="3754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115" y="3445510"/>
            <a:ext cx="1718310" cy="32740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000" y="2514600"/>
            <a:ext cx="1945005" cy="3725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39440" y="439802"/>
            <a:ext cx="2418080" cy="7683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4400" i="0" dirty="0">
                <a:effectLst/>
                <a:cs typeface="+mn-ea"/>
                <a:sym typeface="+mn-lt"/>
              </a:rPr>
              <a:t>功能介绍</a:t>
            </a:r>
            <a:endParaRPr lang="zh-CN" sz="4400" i="0" dirty="0">
              <a:effectLst/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82452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54050" y="1208405"/>
            <a:ext cx="109347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b="1">
                <a:solidFill>
                  <a:schemeClr val="accent1"/>
                </a:solidFill>
                <a:sym typeface="+mn-ea"/>
              </a:rPr>
              <a:t>第一步：</a:t>
            </a:r>
            <a:r>
              <a:rPr lang="zh-CN" b="1">
                <a:sym typeface="+mn-ea"/>
              </a:rPr>
              <a:t>首次沟通</a:t>
            </a:r>
            <a:r>
              <a:rPr lang="zh-CN" b="1">
                <a:solidFill>
                  <a:schemeClr val="accent1"/>
                </a:solidFill>
                <a:sym typeface="+mn-ea"/>
              </a:rPr>
              <a:t>：</a:t>
            </a:r>
            <a:r>
              <a:rPr lang="zh-CN" b="1">
                <a:sym typeface="+mn-ea"/>
              </a:rPr>
              <a:t>和客户取得联系，初步了解客户诉求</a:t>
            </a:r>
            <a:r>
              <a:rPr lang="zh-CN" b="1">
                <a:solidFill>
                  <a:schemeClr val="accent1"/>
                </a:solidFill>
                <a:sym typeface="+mn-ea"/>
              </a:rPr>
              <a:t>，一键复制客户对话到销汇多，推荐最适合的内容组合。一键分享到客户微信或邮箱。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3460" y="2296795"/>
            <a:ext cx="2095500" cy="39935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5" y="2296795"/>
            <a:ext cx="2073910" cy="3966845"/>
          </a:xfrm>
          <a:prstGeom prst="rect">
            <a:avLst/>
          </a:prstGeom>
        </p:spPr>
      </p:pic>
      <p:pic>
        <p:nvPicPr>
          <p:cNvPr id="29" name="图片 28" descr="7b0a20202020227069636672616d65646573223a20222670666d383332303332363939322626737074313131262662647431303026267764743235353026220a7d0a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</a:extLst>
          </a:blip>
          <a:srcRect/>
          <a:stretch>
            <a:fillRect/>
          </a:stretch>
        </p:blipFill>
        <p:spPr>
          <a:xfrm>
            <a:off x="1313180" y="2700655"/>
            <a:ext cx="2380615" cy="3562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47060" y="439802"/>
            <a:ext cx="7955280" cy="64516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i="0" dirty="0">
                <a:effectLst/>
                <a:cs typeface="+mn-ea"/>
                <a:sym typeface="+mn-lt"/>
              </a:rPr>
              <a:t>从销售日常起步助力赢取客户的每一步</a:t>
            </a:r>
            <a:endParaRPr lang="zh-CN" altLang="en-US" sz="3600" i="0" dirty="0">
              <a:effectLst/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82452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89890" y="1142365"/>
            <a:ext cx="101142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600" b="1" u="sng">
                <a:sym typeface="+mn-ea"/>
              </a:rPr>
              <a:t>第二步：</a:t>
            </a:r>
            <a:r>
              <a:rPr lang="zh-CN" sz="1600" b="1">
                <a:sym typeface="+mn-ea"/>
              </a:rPr>
              <a:t>了解客户：</a:t>
            </a:r>
            <a:r>
              <a:rPr lang="zh-CN" sz="1600" b="1">
                <a:solidFill>
                  <a:srgbClr val="C00000"/>
                </a:solidFill>
                <a:sym typeface="+mn-ea"/>
              </a:rPr>
              <a:t>通过客户对内容的阅读状态（时长，关注点、拓展阅读内容）和分享到其他对象的捕捉，了解客户的关注点和兴趣点，</a:t>
            </a:r>
            <a:r>
              <a:rPr lang="zh-CN" sz="1600" b="1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自动推荐下一步可能行为</a:t>
            </a:r>
            <a:r>
              <a:rPr lang="zh-CN" sz="1600" b="1">
                <a:solidFill>
                  <a:srgbClr val="C00000"/>
                </a:solidFill>
                <a:sym typeface="+mn-ea"/>
              </a:rPr>
              <a:t>。</a:t>
            </a: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785" y="2290445"/>
            <a:ext cx="2105660" cy="40087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105" y="2152650"/>
            <a:ext cx="2113280" cy="4043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39440" y="439802"/>
            <a:ext cx="5212080" cy="64516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i="0" dirty="0">
                <a:effectLst/>
                <a:cs typeface="+mn-ea"/>
                <a:sym typeface="+mn-lt"/>
              </a:rPr>
              <a:t>销售效率高，客户也受益</a:t>
            </a:r>
            <a:endParaRPr lang="zh-CN" altLang="en-US" sz="3600" i="0" dirty="0">
              <a:effectLst/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82452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1280" y="2235835"/>
            <a:ext cx="2257425" cy="4305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935" y="2235835"/>
            <a:ext cx="2254885" cy="42837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1415" y="1181100"/>
            <a:ext cx="101111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ym typeface="+mn-ea"/>
              </a:rPr>
              <a:t>客户不在烦恼文档未下载或及时打开而被微信删除，打开小程序可以随时随地查看文档。</a:t>
            </a:r>
            <a:endParaRPr lang="zh-CN" altLang="en-US" sz="1600" b="1"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ym typeface="+mn-ea"/>
              </a:rPr>
              <a:t>客户可以通过销售的个性化批注，更好的了解在</a:t>
            </a:r>
            <a:r>
              <a:rPr lang="en-US" altLang="zh-CN" sz="1600" b="1">
                <a:sym typeface="+mn-ea"/>
              </a:rPr>
              <a:t>PPT</a:t>
            </a:r>
            <a:r>
              <a:rPr lang="zh-CN" altLang="en-US" sz="1600" b="1">
                <a:sym typeface="+mn-ea"/>
              </a:rPr>
              <a:t>，</a:t>
            </a:r>
            <a:r>
              <a:rPr lang="en-US" altLang="zh-CN" sz="1600" b="1">
                <a:sym typeface="+mn-ea"/>
              </a:rPr>
              <a:t>PDF</a:t>
            </a:r>
            <a:r>
              <a:rPr lang="zh-CN" altLang="en-US" sz="1600" b="1">
                <a:sym typeface="+mn-ea"/>
              </a:rPr>
              <a:t>中介绍比较粗略的部分，更好的了解产品和企业</a:t>
            </a:r>
            <a:endParaRPr lang="zh-CN" altLang="en-US" sz="1600" b="1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ym typeface="+mn-ea"/>
              </a:rPr>
              <a:t>客户可以通过推荐阅读，选取自己感兴趣的介绍或视频进行深入了解，不需要再次询问销售。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795" y="2235835"/>
            <a:ext cx="2214880" cy="4261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COMMONDATA" val="eyJjb3VudCI6OSwiaGRpZCI6IjJiMzdmNzY2M2Y3OWY3NTlkMDFlZGE4NzlkNGIxNzc3IiwidXNlckNvdW50Ijo5fQ==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F1020"/>
      </a:accent1>
      <a:accent2>
        <a:srgbClr val="D08358"/>
      </a:accent2>
      <a:accent3>
        <a:srgbClr val="157AA6"/>
      </a:accent3>
      <a:accent4>
        <a:srgbClr val="7CADB8"/>
      </a:accent4>
      <a:accent5>
        <a:srgbClr val="F0AE6B"/>
      </a:accent5>
      <a:accent6>
        <a:srgbClr val="C2C4C6"/>
      </a:accent6>
      <a:hlink>
        <a:srgbClr val="4472C4"/>
      </a:hlink>
      <a:folHlink>
        <a:srgbClr val="BFBFBF"/>
      </a:folHlink>
    </a:clrScheme>
    <a:fontScheme name="zmmcbn4k">
      <a:majorFont>
        <a:latin typeface="AvantGarde Bk BT"/>
        <a:ea typeface="汉仪文黑-35W"/>
        <a:cs typeface=""/>
      </a:majorFont>
      <a:minorFont>
        <a:latin typeface="AvantGarde Bk BT"/>
        <a:ea typeface="汉仪文黑-35W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35W"/>
        <a:ea typeface=""/>
        <a:cs typeface=""/>
        <a:font script="Jpan" typeface="游ゴシック"/>
        <a:font script="Hang" typeface="맑은 고딕"/>
        <a:font script="Hans" typeface="汉仪文黑-35W"/>
        <a:font script="Hant" typeface="新細明體"/>
        <a:font script="Arab" typeface="AvantGarde Bk BT"/>
        <a:font script="Hebr" typeface="AvantGarde Bk B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vantGarde Bk B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文黑-35W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antGarde Bk BT"/>
        <a:ea typeface=""/>
        <a:cs typeface=""/>
        <a:font script="Jpan" typeface="ＭＳ Ｐゴシック"/>
        <a:font script="Hang" typeface="맑은 고딕"/>
        <a:font script="Hans" typeface="汉仪文黑-35W"/>
        <a:font script="Hant" typeface="新細明體"/>
        <a:font script="Arab" typeface="AvantGarde Bk BT"/>
        <a:font script="Hebr" typeface="AvantGarde Bk B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vantGarde Bk B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CF1020"/>
    </a:accent1>
    <a:accent2>
      <a:srgbClr val="D08358"/>
    </a:accent2>
    <a:accent3>
      <a:srgbClr val="157AA6"/>
    </a:accent3>
    <a:accent4>
      <a:srgbClr val="7CADB8"/>
    </a:accent4>
    <a:accent5>
      <a:srgbClr val="F0AE6B"/>
    </a:accent5>
    <a:accent6>
      <a:srgbClr val="C2C4C6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1512</Words>
  <Application>WPS 演示</Application>
  <PresentationFormat>宽屏</PresentationFormat>
  <Paragraphs>62</Paragraphs>
  <Slides>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汉仪文黑-35W</vt:lpstr>
      <vt:lpstr>AvantGarde Bk BT</vt:lpstr>
      <vt:lpstr>Yu Gothic UI Semilight</vt:lpstr>
      <vt:lpstr>幼圆</vt:lpstr>
      <vt:lpstr>黑体</vt:lpstr>
      <vt:lpstr>微软雅黑</vt:lpstr>
      <vt:lpstr>Arial Unicode MS</vt:lpstr>
      <vt:lpstr>Wingdings</vt:lpstr>
      <vt:lpstr>Montserrat</vt:lpstr>
      <vt:lpstr>Wide Latin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姚米多</dc:creator>
  <cp:lastModifiedBy>WPS_1591277644</cp:lastModifiedBy>
  <cp:revision>89</cp:revision>
  <dcterms:created xsi:type="dcterms:W3CDTF">2020-09-12T05:24:00Z</dcterms:created>
  <dcterms:modified xsi:type="dcterms:W3CDTF">2022-05-18T11:04:11Z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KSOTemplateUUID">
    <vt:lpwstr>v1.0_mb_Jp610ozIwzghbIzdYCJIUg==</vt:lpwstr>
  </property>
  <property fmtid="{D5CDD505-2E9C-101B-9397-08002B2CF9AE}" pid="4" name="ICV">
    <vt:lpwstr>158DC0E4E0A54049856BDBD85A9FB679</vt:lpwstr>
  </property>
</Properties>
</file>