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284"/>
  </p:normalViewPr>
  <p:slideViewPr>
    <p:cSldViewPr snapToGrid="0">
      <p:cViewPr varScale="1">
        <p:scale>
          <a:sx n="148" d="100"/>
          <a:sy n="14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F8128-0A0C-D944-A004-AABFE6DE48FB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95C83-B1E3-BF40-9AA5-FB615E108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LLMs can have unintended behaviors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bc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LM objective is often misaligned - wants to predict next token instead of “following user’s instructions helpfully and safely”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work on alignment by training them to act according to user intention (both explicit, i.e. follow instructions,  and implicit, i.e. don’t be harmful/toxic or lie)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want LLMs to be helpful, honest, and harmless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RLHF = reinforcement learning from human feedback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how the models (GPT-3) are fine-tuned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5C83-B1E3-BF40-9AA5-FB615E108A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2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 on alignment and learning from human feedback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build on previous methods to align models w/ human intentions, such as RLHF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RLHF was originally developed for training robots in simulated environments and Atari games, has recently been applied to fine-tuning language models to summarize text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influenced by similar work using human feedback as a reward in domains like dialogue, translation, semantic parsing, story generation, review generation, evidence extraction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Another group uses written human feedback to augment prompts and improve GPT-3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work in this paper here is seen as a direct application of RLHF to aligning language models on a broad distribution of language tasks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Evaluating the harm of language models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goal of modifying the behavior of LMs is to reduce the harm of them when they’re deployed in the real world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Language models can produce biased outputs, leak private data, generate misinformation, and be used maliciously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is a growing field that aims to build benchmarks to evaluate these harms around toxicity, stereotypes, and social bias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5C83-B1E3-BF40-9AA5-FB615E108A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9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group starts with a pretrained model, a distribution of prompts on which they want their model to produce aligned outputs, and a team of trained human labelers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then apply the following three steps: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1: Collect demonstration data, and train a supervised policy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labelers provide demonstrations of the desired behavior on the input prompt distribution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group then fine-tunes a pretrained GPT-3 model on this data using supervised learning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2: Collect comparison data, and train a reward model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group collects a dataset of comparisons between model outputs, where labelers indicate which output they prefer for a given input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group then trains a reward model to predict the human-preferred output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3: Optimize a policy against the reward model using PPO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group uses the output of the reward model (RM) as a scalar reward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fine-tune the supervised policy to optimize this reward using the PPO algorithm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Step 2 and 3 can be iterated continuously: more comparison data is collected on the current best policy, which is used to train a new RM and then a new policy.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5C83-B1E3-BF40-9AA5-FB615E108A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2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prompt dataset consists mainly of text prompts submitted to the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API, specifically those using an earlier version of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InstructGPT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models on the Playground Interface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Customers using the Playground were informed that their data could be used to train further models via a recurring notification any time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InstructGPT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models were used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asked labelers to write three kinds of prompts: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Plain: come up w/ an arbitrary task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Few-shot: come up w/ an instruction, and multiple query/response pairs for that instruction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User-based: the group had some use-cases stated in waitlist application to the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API. They asked labelers to come up with prompts corresponding to the use cases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From these prompts, the group made three different datasets used in fine-tuning: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SFT dataset: with labeler demonstrations used to train SFT models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RM dataset: with labeler rankings of model outputs to train RMs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PPO dataset: without any human labels, which are used as inputs for RLHF fine-tuning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5C83-B1E3-BF40-9AA5-FB615E108A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Supervised fine-tuning (SFT): fine-tune GPT-3 on the labeler demonstrations using supervised learning. Train for 16 epochs,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cosine learning rate decay, and residual dropout of 0.2 SFT models overfit after 1 epoch,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 training more helps both RM score and human preference ratings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5C83-B1E3-BF40-9AA5-FB615E108A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76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Reward modeling (RM): Starting w/ the SFT model with the final unembedding layer removed, they train a model to take in a prompt and response, and output a scalar reward. In this paper they only use 6B RMs, to save a lot of computing.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RM is trained on a dataset where human labelers compare responses generated by the model for the same prompt. The labelers rank the responses.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use a loss function based on cross-entropy, where the difference in rewards represents the log odds of human preference between the responses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Instead of treating each comparison as a single data point, they form batch elements containing all K 2 comparison from each prompt, which helps to prevent overfitting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normalize the RM output using a bias to ensure that labeler demonstrations achieve a mean score of 0 before RL, this accounts for shifts in reward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5C83-B1E3-BF40-9AA5-FB615E108A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1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Reinforcement learning (RL): they fine-tune the SFT model on their environment using PPO. It represents a random customer prompt and expects a response to the prompt.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Given the prompt and response, it produces a reward determined by the RM and ends the episode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add a per-token KL penalty from the SFT model at each token to mitigate over-optimization.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model variants are explored: PPO and PPO-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ptx</a:t>
            </a:r>
            <a:endParaRPr lang="en-US" sz="13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PPO-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ptx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integrates pretraining gradients to address NLP dataset performance regressions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RL training maximizes rewards while penalizing deviations from supervised training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5C83-B1E3-BF40-9AA5-FB615E108A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1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Define alignment as “act in accordance with user intentions”, they are “aligned” if they are helpful, honest, and harmless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be honest, they measure truthfulness with two metrics: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Evaluating model’s tendency to make up information on closed domain tasks (“hallucinations”)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lang="en-US" sz="13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TruthfulQA</a:t>
            </a: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 then had labelers evaluate whether an output is inappropriate in the content of a customer assistant, denigrates a protected class, or contains sexual or violent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5C83-B1E3-BF40-9AA5-FB615E108A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1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Evaluations on public NLP datasets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Evaluate on two types of these: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Those that capture an aspect of LM safety such as truthfulness, toxicity, and bias</a:t>
            </a:r>
          </a:p>
          <a:p>
            <a:pPr marL="1143000" lvl="2" indent="-2286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Those that capture zero-shot performance on traditional NLP tasks like question answering, reading comprehension, and summarization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95C83-B1E3-BF40-9AA5-FB615E108A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5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5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00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3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67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27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7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CDD6-24BA-4A40-A3B8-CA85E7BCB4BC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418D8-246C-2640-8C35-F01CA5231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15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1B57-EA07-0926-D89E-7E41124AB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language models to follow instruction with human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05E94-C73C-1435-0FA4-4F300F6E2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10122545" cy="173163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100" dirty="0"/>
              <a:t>By: Long Ouyang, Jeff Wu, Xu Jiang, </a:t>
            </a:r>
            <a:r>
              <a:rPr lang="en-US" sz="1100" dirty="0" err="1"/>
              <a:t>Diogo</a:t>
            </a:r>
            <a:r>
              <a:rPr lang="en-US" sz="1100" dirty="0"/>
              <a:t> Almeida, Carrol L. Wainwright, Pamela Mishkin, Chong Zhang, </a:t>
            </a:r>
            <a:r>
              <a:rPr lang="en-US" sz="1100" dirty="0" err="1"/>
              <a:t>Sandhini</a:t>
            </a:r>
            <a:r>
              <a:rPr lang="en-US" sz="1100" dirty="0"/>
              <a:t> Agarwal, Katarina </a:t>
            </a:r>
            <a:r>
              <a:rPr lang="en-US" sz="1100" dirty="0" err="1"/>
              <a:t>Slama</a:t>
            </a:r>
            <a:r>
              <a:rPr lang="en-US" sz="1100" dirty="0"/>
              <a:t>, Alex Ray, John Schulman, Jacob Hilton, Fraser Kelton, Luke Miller, Maddie </a:t>
            </a:r>
            <a:r>
              <a:rPr lang="en-US" sz="1100" dirty="0" err="1"/>
              <a:t>Simens</a:t>
            </a:r>
            <a:r>
              <a:rPr lang="en-US" sz="1100" dirty="0"/>
              <a:t>, Amanda </a:t>
            </a:r>
            <a:r>
              <a:rPr lang="en-US" sz="1100" dirty="0" err="1"/>
              <a:t>Askell</a:t>
            </a:r>
            <a:r>
              <a:rPr lang="en-US" sz="1100" dirty="0"/>
              <a:t>, Peter </a:t>
            </a:r>
            <a:r>
              <a:rPr lang="en-US" sz="1100" dirty="0" err="1"/>
              <a:t>Welinder</a:t>
            </a:r>
            <a:r>
              <a:rPr lang="en-US" sz="1100" dirty="0"/>
              <a:t>, Paul Cristiano, Jan </a:t>
            </a:r>
            <a:r>
              <a:rPr lang="en-US" sz="1100" dirty="0" err="1"/>
              <a:t>Lelke</a:t>
            </a:r>
            <a:r>
              <a:rPr lang="en-US" sz="1100" dirty="0"/>
              <a:t>, Ryan Lowe</a:t>
            </a:r>
          </a:p>
        </p:txBody>
      </p:sp>
    </p:spTree>
    <p:extLst>
      <p:ext uri="{BB962C8B-B14F-4D97-AF65-F5344CB8AC3E}">
        <p14:creationId xmlns:p14="http://schemas.microsoft.com/office/powerpoint/2010/main" val="253436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C0645-AE13-80E3-B620-BF0670F6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Quantitative Evaluation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E1BE-3C76-DBC9-C222-E94B9775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500"/>
              <a:t>Evaluation on API distribution:</a:t>
            </a:r>
          </a:p>
          <a:p>
            <a:pPr lvl="1"/>
            <a:r>
              <a:rPr lang="en-US" sz="1500"/>
              <a:t>Main metric is human preference rating on a held out set of prompts</a:t>
            </a:r>
          </a:p>
          <a:p>
            <a:pPr lvl="1"/>
            <a:r>
              <a:rPr lang="en-US" sz="1500"/>
              <a:t>Includes prompts submitted to GPT-3 models </a:t>
            </a:r>
          </a:p>
          <a:p>
            <a:pPr lvl="1"/>
            <a:r>
              <a:rPr lang="en-US" sz="1500"/>
              <a:t>Calculate how often outputs are preferred to baseline (175B SFT)</a:t>
            </a:r>
          </a:p>
          <a:p>
            <a:pPr lvl="1"/>
            <a:r>
              <a:rPr lang="en-US" sz="1500"/>
              <a:t>Ask labelers to judge score on Likert scale</a:t>
            </a:r>
          </a:p>
          <a:p>
            <a:r>
              <a:rPr lang="en-US" sz="1500"/>
              <a:t>Evaluation on public NLP datasets:</a:t>
            </a:r>
          </a:p>
          <a:p>
            <a:pPr lvl="1"/>
            <a:r>
              <a:rPr lang="en-US" sz="1500"/>
              <a:t>Two dataset types: ones that capture an aspect of LM safety</a:t>
            </a:r>
          </a:p>
          <a:p>
            <a:pPr marL="457200" lvl="1" indent="0">
              <a:buNone/>
            </a:pPr>
            <a:r>
              <a:rPr lang="en-US" sz="1500"/>
              <a:t>and ones that capture zero-shot on traditional tasks</a:t>
            </a:r>
          </a:p>
        </p:txBody>
      </p:sp>
      <p:pic>
        <p:nvPicPr>
          <p:cNvPr id="5" name="Picture 4" descr="A white box with black text&#10;&#10;Description automatically generated">
            <a:extLst>
              <a:ext uri="{FF2B5EF4-FFF2-40B4-BE49-F238E27FC236}">
                <a16:creationId xmlns:a16="http://schemas.microsoft.com/office/drawing/2014/main" id="{AD820647-0528-44AC-CB0A-6F8E6B0DE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090" y="1987676"/>
            <a:ext cx="6303134" cy="285216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45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35027-7AE9-DF84-EEFC-3DCA7102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 dirty="0"/>
              <a:t>Quantitative 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BBF7-B556-D178-1C0E-F032C8587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/>
              <a:t>Labelers significantly prefer Instruct GPT outputs over GPT-3</a:t>
            </a:r>
          </a:p>
          <a:p>
            <a:r>
              <a:rPr lang="en-US" sz="1800" dirty="0"/>
              <a:t>GPT-3 outputs perform the worst, then SFT, then PPO</a:t>
            </a:r>
          </a:p>
        </p:txBody>
      </p:sp>
      <p:pic>
        <p:nvPicPr>
          <p:cNvPr id="5" name="Picture 4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B21AB4C6-8A30-678B-1BF1-40A58F490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892507"/>
            <a:ext cx="6303134" cy="504250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312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CB12BE1-0767-D76F-555A-066CCD629F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27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F5559-97A9-9542-4DC7-BF174AA9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Quantitative Results</a:t>
            </a:r>
          </a:p>
        </p:txBody>
      </p:sp>
      <p:pic>
        <p:nvPicPr>
          <p:cNvPr id="21" name="Picture 15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0CBF-A065-A2AD-0390-8CA587093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1600"/>
              <a:t>The group also compared InstructGPT to 175B GPT-3 baselines fine-tuned on the FLAN and T0 datsets</a:t>
            </a:r>
          </a:p>
          <a:p>
            <a:r>
              <a:rPr lang="en-US" sz="1600"/>
              <a:t>They perform better than GPT-3 and on par with a prompted GPT-3</a:t>
            </a:r>
          </a:p>
        </p:txBody>
      </p:sp>
    </p:spTree>
    <p:extLst>
      <p:ext uri="{BB962C8B-B14F-4D97-AF65-F5344CB8AC3E}">
        <p14:creationId xmlns:p14="http://schemas.microsoft.com/office/powerpoint/2010/main" val="161602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A318A-BBBE-ADAC-AA78-76527F36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Quantitative Results (public NLP datasets)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96BF-669F-0A6D-ECF0-372BDDF2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/>
              <a:t>PPO shows small but significant improvements in truthfulness over GPT-3</a:t>
            </a:r>
          </a:p>
          <a:p>
            <a:r>
              <a:rPr lang="en-US" sz="1800"/>
              <a:t>When uncertain of a correct answer, the PPO models err on the side of caution</a:t>
            </a:r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43F1558-9BC5-A3D9-0F20-107F6B24D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870" y="394135"/>
            <a:ext cx="6303134" cy="316732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A7EFA6A-4CAC-69A4-2C20-33C731943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870" y="3685302"/>
            <a:ext cx="6303134" cy="302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8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C812B-BC8D-9178-2B1F-23E95ED2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Qualitative 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FB685-2563-BE2A-0A8F-7A18483D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 err="1"/>
              <a:t>InstructGPT</a:t>
            </a:r>
            <a:r>
              <a:rPr lang="en-US" sz="1800" dirty="0"/>
              <a:t> shows promising generalization to instructions outside of fine-tuning distribution</a:t>
            </a:r>
          </a:p>
        </p:txBody>
      </p:sp>
      <p:pic>
        <p:nvPicPr>
          <p:cNvPr id="5" name="Picture 4" descr="A screenshot of a text&#10;&#10;Description automatically generated">
            <a:extLst>
              <a:ext uri="{FF2B5EF4-FFF2-40B4-BE49-F238E27FC236}">
                <a16:creationId xmlns:a16="http://schemas.microsoft.com/office/drawing/2014/main" id="{3A68040B-07A9-0466-F21F-2AE09D768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632503"/>
            <a:ext cx="6303134" cy="556251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510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02115-C421-032E-3514-39A45105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Qualitative Results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CA9255-CDE4-B0EA-24EF-70E40E4A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/>
          </a:bodyPr>
          <a:lstStyle/>
          <a:p>
            <a:r>
              <a:rPr lang="en-US" sz="1800" dirty="0" err="1"/>
              <a:t>InstructGPT</a:t>
            </a:r>
            <a:r>
              <a:rPr lang="en-US" sz="1800" dirty="0"/>
              <a:t> still makes mistakes (assuming false premises, overly hedge etc.)</a:t>
            </a:r>
          </a:p>
          <a:p>
            <a:endParaRPr lang="en-US" sz="1800" dirty="0"/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37703A1C-B426-6EA6-C14D-FB7AAECA6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090" y="1089480"/>
            <a:ext cx="6303134" cy="464855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109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4CDC-73E4-3A98-496D-479415B9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BA91-76D6-66EB-4DE5-C6D2884A3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Lessons from the research:</a:t>
            </a:r>
          </a:p>
          <a:p>
            <a:pPr lvl="1"/>
            <a:r>
              <a:rPr lang="en-US" dirty="0"/>
              <a:t>The cost of increasing model alignment is relative to pretraining</a:t>
            </a:r>
          </a:p>
          <a:p>
            <a:pPr lvl="1"/>
            <a:r>
              <a:rPr lang="en-US" dirty="0"/>
              <a:t>They’ve seen some evidence that </a:t>
            </a:r>
            <a:r>
              <a:rPr lang="en-US" dirty="0" err="1"/>
              <a:t>InstructGPT</a:t>
            </a:r>
            <a:r>
              <a:rPr lang="en-US" dirty="0"/>
              <a:t> generalizes “following instructions” to other settings</a:t>
            </a:r>
          </a:p>
          <a:p>
            <a:pPr lvl="1"/>
            <a:r>
              <a:rPr lang="en-US" dirty="0"/>
              <a:t>Validation of alignment techniques from research in the real world</a:t>
            </a:r>
          </a:p>
          <a:p>
            <a:r>
              <a:rPr lang="en-US" dirty="0"/>
              <a:t>Future directions:</a:t>
            </a:r>
          </a:p>
          <a:p>
            <a:pPr lvl="1"/>
            <a:r>
              <a:rPr lang="en-US" dirty="0"/>
              <a:t>Exploration of training models to refuse harmful or dishonest responses</a:t>
            </a:r>
          </a:p>
          <a:p>
            <a:pPr lvl="1"/>
            <a:r>
              <a:rPr lang="en-US" dirty="0"/>
              <a:t>Alternative algorithms for training policies on demonstration and comparison data</a:t>
            </a:r>
          </a:p>
        </p:txBody>
      </p:sp>
    </p:spTree>
    <p:extLst>
      <p:ext uri="{BB962C8B-B14F-4D97-AF65-F5344CB8AC3E}">
        <p14:creationId xmlns:p14="http://schemas.microsoft.com/office/powerpoint/2010/main" val="224325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D28E-AF69-15C0-5436-0B2DA2B9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76F6C-9BDC-9A55-DE06-EDA0E996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  <a:p>
            <a:pPr marL="457200" lvl="1" indent="0">
              <a:buNone/>
            </a:pPr>
            <a:r>
              <a:rPr lang="en-US" dirty="0"/>
              <a:t>LLMs often fail to align with specific user intent and can generate outputs that are untruthful, toxic, or not helpful</a:t>
            </a:r>
          </a:p>
          <a:p>
            <a:r>
              <a:rPr lang="en-US" dirty="0"/>
              <a:t>Problem Statement</a:t>
            </a:r>
          </a:p>
          <a:p>
            <a:pPr marL="457200" lvl="1" indent="0">
              <a:buNone/>
            </a:pPr>
            <a:r>
              <a:rPr lang="en-US" dirty="0"/>
              <a:t>LLMs can exhibit unintended behaviors due to misalignment with user objectives, primarily focusing on predicting the next token rather than following instructions.</a:t>
            </a:r>
          </a:p>
          <a:p>
            <a:r>
              <a:rPr lang="en-US" dirty="0"/>
              <a:t>Objective</a:t>
            </a:r>
          </a:p>
          <a:p>
            <a:pPr marL="457200" lvl="1" indent="0">
              <a:buNone/>
            </a:pPr>
            <a:r>
              <a:rPr lang="en-US" sz="1600" dirty="0"/>
              <a:t>The objective of this research is to align models with user intentions, both explicit and implicit through a fine-tuning process. This process aims to create models (</a:t>
            </a:r>
            <a:r>
              <a:rPr lang="en-US" sz="1600" dirty="0" err="1"/>
              <a:t>InstructGPT</a:t>
            </a:r>
            <a:r>
              <a:rPr lang="en-US" sz="1600" dirty="0"/>
              <a:t>) that generate preferred outputs.</a:t>
            </a:r>
          </a:p>
        </p:txBody>
      </p:sp>
    </p:spTree>
    <p:extLst>
      <p:ext uri="{BB962C8B-B14F-4D97-AF65-F5344CB8AC3E}">
        <p14:creationId xmlns:p14="http://schemas.microsoft.com/office/powerpoint/2010/main" val="246243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6571-AF2B-9829-037D-E9DFA53D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740E-7718-3757-3277-4E80CE0C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of RLHF</a:t>
            </a:r>
          </a:p>
          <a:p>
            <a:r>
              <a:rPr lang="en-US" dirty="0"/>
              <a:t>Influence from similar work using HF as a reward </a:t>
            </a:r>
          </a:p>
          <a:p>
            <a:r>
              <a:rPr lang="en-US" dirty="0"/>
              <a:t>Other approaches </a:t>
            </a:r>
          </a:p>
          <a:p>
            <a:r>
              <a:rPr lang="en-US" dirty="0"/>
              <a:t>Fine-tuning LMs with instructions</a:t>
            </a:r>
          </a:p>
          <a:p>
            <a:r>
              <a:rPr lang="en-US" dirty="0"/>
              <a:t>Benchmarking the harms of LMs</a:t>
            </a:r>
          </a:p>
        </p:txBody>
      </p:sp>
    </p:spTree>
    <p:extLst>
      <p:ext uri="{BB962C8B-B14F-4D97-AF65-F5344CB8AC3E}">
        <p14:creationId xmlns:p14="http://schemas.microsoft.com/office/powerpoint/2010/main" val="111447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46C3-0A7E-1CB3-A661-1BFF38CF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and Experimental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63A7D-126A-2EBA-79BD-C1A77E4C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Collect demonstration data, train supervised policy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Collect comparison data, train a reward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Optimize a policy against the reward model using PPO</a:t>
            </a:r>
          </a:p>
        </p:txBody>
      </p:sp>
    </p:spTree>
    <p:extLst>
      <p:ext uri="{BB962C8B-B14F-4D97-AF65-F5344CB8AC3E}">
        <p14:creationId xmlns:p14="http://schemas.microsoft.com/office/powerpoint/2010/main" val="329015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6DC9-E9A9-69B9-7386-50873707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A991-B9CD-4540-1858-9EB3B2115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Prompt dataset: filtered prompts submitted to </a:t>
            </a:r>
            <a:r>
              <a:rPr lang="en-US" dirty="0" err="1"/>
              <a:t>OpenAI</a:t>
            </a:r>
            <a:r>
              <a:rPr lang="en-US" dirty="0"/>
              <a:t> API (Playground)</a:t>
            </a:r>
          </a:p>
          <a:p>
            <a:r>
              <a:rPr lang="en-US" dirty="0"/>
              <a:t>To train the first </a:t>
            </a:r>
            <a:r>
              <a:rPr lang="en-US" dirty="0" err="1"/>
              <a:t>InstructGPT</a:t>
            </a:r>
            <a:r>
              <a:rPr lang="en-US" dirty="0"/>
              <a:t> models: handwritten prompts:</a:t>
            </a:r>
          </a:p>
          <a:p>
            <a:pPr lvl="1"/>
            <a:r>
              <a:rPr lang="en-US" dirty="0"/>
              <a:t>Plain</a:t>
            </a:r>
          </a:p>
          <a:p>
            <a:pPr lvl="1"/>
            <a:r>
              <a:rPr lang="en-US" dirty="0"/>
              <a:t>Few-shot</a:t>
            </a:r>
          </a:p>
          <a:p>
            <a:pPr lvl="1"/>
            <a:r>
              <a:rPr lang="en-US" dirty="0"/>
              <a:t>User-based</a:t>
            </a:r>
          </a:p>
          <a:p>
            <a:r>
              <a:rPr lang="en-US" dirty="0"/>
              <a:t>From these prompts, 3 datasets were produced: </a:t>
            </a:r>
          </a:p>
          <a:p>
            <a:pPr lvl="1"/>
            <a:r>
              <a:rPr lang="en-US" dirty="0"/>
              <a:t>SFT – labeler demonstrations</a:t>
            </a:r>
          </a:p>
          <a:p>
            <a:pPr lvl="1"/>
            <a:r>
              <a:rPr lang="en-US" dirty="0"/>
              <a:t>RM – labeler rankings</a:t>
            </a:r>
          </a:p>
          <a:p>
            <a:pPr lvl="1"/>
            <a:r>
              <a:rPr lang="en-US" dirty="0"/>
              <a:t>PPO – no labels (inputs for RLHF fine-tuning)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41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0EFF-DE61-0FB0-EA06-198AC259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fine-tuning (SFT)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B742-DD21-DA1B-EC30-3AA8DB5B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GPT-3 pretrained models </a:t>
            </a:r>
          </a:p>
          <a:p>
            <a:r>
              <a:rPr lang="en-US" dirty="0"/>
              <a:t>Trained on broad distribution of data, very adaptable</a:t>
            </a:r>
          </a:p>
          <a:p>
            <a:r>
              <a:rPr lang="en-US" dirty="0"/>
              <a:t>Trained for 16 epochs, overfit after 1</a:t>
            </a:r>
          </a:p>
          <a:p>
            <a:r>
              <a:rPr lang="en-US" dirty="0"/>
              <a:t>Models are then trained from here</a:t>
            </a:r>
          </a:p>
        </p:txBody>
      </p:sp>
    </p:spTree>
    <p:extLst>
      <p:ext uri="{BB962C8B-B14F-4D97-AF65-F5344CB8AC3E}">
        <p14:creationId xmlns:p14="http://schemas.microsoft.com/office/powerpoint/2010/main" val="130888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D39B-D268-6B6C-4D61-8B0B92E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Modeling (RM)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25E0-2C95-CBA0-0D0D-FC64181E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is trained on a dataset of human labeler comparisons of model-generated responses for same prompt</a:t>
            </a:r>
          </a:p>
          <a:p>
            <a:r>
              <a:rPr lang="en-US" dirty="0"/>
              <a:t>The loss function is based on cross-entropy and the formation of batch elements </a:t>
            </a:r>
          </a:p>
          <a:p>
            <a:r>
              <a:rPr lang="en-US" dirty="0"/>
              <a:t>Normalize RM output to ensure consistency and account for shifts</a:t>
            </a:r>
          </a:p>
          <a:p>
            <a:r>
              <a:rPr lang="en-US" dirty="0"/>
              <a:t>RM determines rewards in RL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695C493-89BC-2247-7E77-1F8BB2451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69" y="5154444"/>
            <a:ext cx="6299061" cy="78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4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6B0F-F342-9A7C-1995-C70D94B0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20AAC-3A99-9AB4-58E6-083EAA16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Fine-tune SFT model on the environment using PPO</a:t>
            </a:r>
          </a:p>
          <a:p>
            <a:r>
              <a:rPr lang="en-US" dirty="0"/>
              <a:t>PPO: receiving random customer prompts, generating responses, receiving rewards (RM)</a:t>
            </a:r>
          </a:p>
          <a:p>
            <a:r>
              <a:rPr lang="en-US" dirty="0"/>
              <a:t>Includes a per-token KL penalty from the SFT model </a:t>
            </a:r>
          </a:p>
          <a:p>
            <a:r>
              <a:rPr lang="en-US" dirty="0"/>
              <a:t>PPO-</a:t>
            </a:r>
            <a:r>
              <a:rPr lang="en-US" dirty="0" err="1"/>
              <a:t>ptx</a:t>
            </a:r>
            <a:r>
              <a:rPr lang="en-US" dirty="0"/>
              <a:t>: integrates pretraining gradients to address NLP dataset performance</a:t>
            </a:r>
          </a:p>
          <a:p>
            <a:r>
              <a:rPr lang="en-US" dirty="0"/>
              <a:t>Compare RL model performance with others (SFT, GPT-3)</a:t>
            </a:r>
          </a:p>
          <a:p>
            <a:endParaRPr lang="en-US" dirty="0"/>
          </a:p>
        </p:txBody>
      </p:sp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C8E7CD2C-11C4-F0F8-49D6-DC7B99BFC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705" y="5529789"/>
            <a:ext cx="6121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2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67DC-F6C8-5DBD-42C8-E598A4A14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071C-EB01-2A07-1C5A-1029FFA7D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Alignment: Helpful, honest, harmless</a:t>
            </a:r>
          </a:p>
          <a:p>
            <a:r>
              <a:rPr lang="en-US" dirty="0"/>
              <a:t>Helpful: model should follow instructions</a:t>
            </a:r>
          </a:p>
          <a:p>
            <a:r>
              <a:rPr lang="en-US" dirty="0"/>
              <a:t>Honest:</a:t>
            </a:r>
          </a:p>
          <a:p>
            <a:pPr lvl="1"/>
            <a:r>
              <a:rPr lang="en-US" dirty="0"/>
              <a:t>Hallucinations</a:t>
            </a:r>
          </a:p>
          <a:p>
            <a:pPr lvl="1"/>
            <a:r>
              <a:rPr lang="en-US" dirty="0"/>
              <a:t>Using the </a:t>
            </a:r>
            <a:r>
              <a:rPr lang="en-US" dirty="0" err="1"/>
              <a:t>TruthfulQA</a:t>
            </a:r>
            <a:r>
              <a:rPr lang="en-US" dirty="0"/>
              <a:t> dataset</a:t>
            </a:r>
          </a:p>
          <a:p>
            <a:r>
              <a:rPr lang="en-US" dirty="0"/>
              <a:t>Harmless: evaluate output in the context of a customer assistant</a:t>
            </a:r>
          </a:p>
        </p:txBody>
      </p:sp>
    </p:spTree>
    <p:extLst>
      <p:ext uri="{BB962C8B-B14F-4D97-AF65-F5344CB8AC3E}">
        <p14:creationId xmlns:p14="http://schemas.microsoft.com/office/powerpoint/2010/main" val="178950223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{E2012920-589B-684E-97C1-D2DB9F769CFB}tf10001057</Template>
  <TotalTime>454</TotalTime>
  <Words>1779</Words>
  <Application>Microsoft Macintosh PowerPoint</Application>
  <PresentationFormat>Widescreen</PresentationFormat>
  <Paragraphs>153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Trebuchet MS</vt:lpstr>
      <vt:lpstr>Berlin</vt:lpstr>
      <vt:lpstr>Training language models to follow instruction with human feedback</vt:lpstr>
      <vt:lpstr>Introduction</vt:lpstr>
      <vt:lpstr>Related Work</vt:lpstr>
      <vt:lpstr>Method and Experimental Details</vt:lpstr>
      <vt:lpstr>Dataset</vt:lpstr>
      <vt:lpstr>Supervised fine-tuning (SFT)</vt:lpstr>
      <vt:lpstr>Reward Modeling (RM)</vt:lpstr>
      <vt:lpstr>Reinforcement Learning</vt:lpstr>
      <vt:lpstr>Evaluation</vt:lpstr>
      <vt:lpstr>Quantitative Evaluation</vt:lpstr>
      <vt:lpstr>Quantitative Results</vt:lpstr>
      <vt:lpstr>Quantitative Results</vt:lpstr>
      <vt:lpstr>Quantitative Results (public NLP datasets)</vt:lpstr>
      <vt:lpstr>Qualitative results</vt:lpstr>
      <vt:lpstr>Qualitative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Felix</dc:creator>
  <cp:lastModifiedBy>Gonzalez, Felix</cp:lastModifiedBy>
  <cp:revision>2</cp:revision>
  <dcterms:created xsi:type="dcterms:W3CDTF">2024-04-23T17:37:13Z</dcterms:created>
  <dcterms:modified xsi:type="dcterms:W3CDTF">2024-04-24T22:33:34Z</dcterms:modified>
</cp:coreProperties>
</file>