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BADE03-C1FD-4354-82C2-EC9434DA9598}">
          <p14:sldIdLst>
            <p14:sldId id="256"/>
            <p14:sldId id="257"/>
            <p14:sldId id="258"/>
            <p14:sldId id="259"/>
            <p14:sldId id="260"/>
            <p14:sldId id="262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445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423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79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9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12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76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89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88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33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6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5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63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Endpräsentation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Space </a:t>
            </a:r>
            <a:r>
              <a:rPr lang="de-AT" dirty="0" err="1" smtClean="0">
                <a:solidFill>
                  <a:schemeClr val="bg1"/>
                </a:solidFill>
              </a:rPr>
              <a:t>Based</a:t>
            </a:r>
            <a:r>
              <a:rPr lang="de-AT" dirty="0" smtClean="0">
                <a:solidFill>
                  <a:schemeClr val="bg1"/>
                </a:solidFill>
              </a:rPr>
              <a:t> Computing SS15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Schwierigkeiten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TBD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96628" y="551410"/>
            <a:ext cx="11598744" cy="450827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6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96628" y="551410"/>
            <a:ext cx="11598744" cy="450827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extfeld 1"/>
          <p:cNvSpPr txBox="1"/>
          <p:nvPr/>
        </p:nvSpPr>
        <p:spPr>
          <a:xfrm>
            <a:off x="4749317" y="2020715"/>
            <a:ext cx="26933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9600" dirty="0" smtClean="0">
                <a:solidFill>
                  <a:srgbClr val="FF0000"/>
                </a:solidFill>
              </a:rPr>
              <a:t>Ende</a:t>
            </a:r>
            <a:endParaRPr lang="de-AT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Inhalt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Verwendete Technologien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Architektur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Aufwand (Zeit/LOC)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Schwierigkeiten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Verwendete Technologien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Java 1.8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MozartSpaces</a:t>
            </a:r>
            <a:r>
              <a:rPr lang="de-AT" dirty="0" smtClean="0">
                <a:solidFill>
                  <a:schemeClr val="bg1"/>
                </a:solidFill>
              </a:rPr>
              <a:t> als Haupt-Implementierung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RMI </a:t>
            </a:r>
            <a:r>
              <a:rPr lang="de-AT" dirty="0" smtClean="0">
                <a:solidFill>
                  <a:schemeClr val="bg1"/>
                </a:solidFill>
              </a:rPr>
              <a:t>als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  <a:r>
              <a:rPr lang="de-AT" dirty="0" smtClean="0">
                <a:solidFill>
                  <a:schemeClr val="bg1"/>
                </a:solidFill>
              </a:rPr>
              <a:t>Alternativ-Implementierung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Maven</a:t>
            </a:r>
            <a:r>
              <a:rPr lang="de-AT" dirty="0" smtClean="0">
                <a:solidFill>
                  <a:schemeClr val="bg1"/>
                </a:solidFill>
              </a:rPr>
              <a:t> als </a:t>
            </a:r>
            <a:r>
              <a:rPr lang="de-AT" dirty="0" err="1" smtClean="0">
                <a:solidFill>
                  <a:schemeClr val="bg1"/>
                </a:solidFill>
              </a:rPr>
              <a:t>Buildsystem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GIT als CVS</a:t>
            </a:r>
          </a:p>
          <a:p>
            <a:pPr marL="0" indent="0">
              <a:buNone/>
            </a:pP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47811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Factory-Pattern zur Erzeugung von Container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Container = Abstraktion zur Verwaltung von </a:t>
            </a:r>
            <a:r>
              <a:rPr lang="de-AT" dirty="0" err="1" smtClean="0">
                <a:solidFill>
                  <a:schemeClr val="bg1"/>
                </a:solidFill>
              </a:rPr>
              <a:t>Entities</a:t>
            </a:r>
            <a:r>
              <a:rPr lang="de-AT" dirty="0" smtClean="0">
                <a:solidFill>
                  <a:schemeClr val="bg1"/>
                </a:solidFill>
              </a:rPr>
              <a:t> (</a:t>
            </a:r>
            <a:r>
              <a:rPr lang="de-AT" dirty="0" err="1" smtClean="0">
                <a:solidFill>
                  <a:schemeClr val="bg1"/>
                </a:solidFill>
              </a:rPr>
              <a:t>TradeOrder</a:t>
            </a:r>
            <a:r>
              <a:rPr lang="de-AT" dirty="0" smtClean="0">
                <a:solidFill>
                  <a:schemeClr val="bg1"/>
                </a:solidFill>
              </a:rPr>
              <a:t>, Stock, …)</a:t>
            </a: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implementationsunabhängigiges</a:t>
            </a:r>
            <a:r>
              <a:rPr lang="de-AT" dirty="0" smtClean="0">
                <a:solidFill>
                  <a:schemeClr val="bg1"/>
                </a:solidFill>
              </a:rPr>
              <a:t> Transaktionsmanagement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Services operieren auf Container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Implementationsunabhängigkeit 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Abstraktion von </a:t>
            </a:r>
            <a:r>
              <a:rPr lang="de-AT" dirty="0" err="1" smtClean="0">
                <a:solidFill>
                  <a:schemeClr val="bg1"/>
                </a:solidFill>
              </a:rPr>
              <a:t>Notifications</a:t>
            </a:r>
            <a:r>
              <a:rPr lang="de-AT" dirty="0" smtClean="0">
                <a:solidFill>
                  <a:schemeClr val="bg1"/>
                </a:solidFill>
              </a:rPr>
              <a:t>/</a:t>
            </a:r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 (</a:t>
            </a:r>
            <a:r>
              <a:rPr lang="de-AT" dirty="0" err="1" smtClean="0">
                <a:solidFill>
                  <a:schemeClr val="bg1"/>
                </a:solidFill>
              </a:rPr>
              <a:t>Subscriptions+Subscriber</a:t>
            </a:r>
            <a:r>
              <a:rPr lang="de-AT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519"/>
            <a:ext cx="5181600" cy="3434514"/>
          </a:xfrm>
          <a:solidFill>
            <a:schemeClr val="bg1"/>
          </a:solidFill>
        </p:spPr>
      </p:pic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 - XVSM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lnSpcReduction="10000"/>
          </a:bodyPr>
          <a:lstStyle/>
          <a:p>
            <a:r>
              <a:rPr lang="de-AT" dirty="0" err="1" smtClean="0">
                <a:solidFill>
                  <a:schemeClr val="bg1"/>
                </a:solidFill>
              </a:rPr>
              <a:t>XvsmUtil</a:t>
            </a:r>
            <a:r>
              <a:rPr lang="de-AT" dirty="0" smtClean="0">
                <a:solidFill>
                  <a:schemeClr val="bg1"/>
                </a:solidFill>
              </a:rPr>
              <a:t>: vereinfachter Zugriff auf Container-/</a:t>
            </a:r>
            <a:r>
              <a:rPr lang="de-AT" dirty="0" err="1" smtClean="0">
                <a:solidFill>
                  <a:schemeClr val="bg1"/>
                </a:solidFill>
              </a:rPr>
              <a:t>TransactionReferences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Container operieren auf </a:t>
            </a:r>
            <a:r>
              <a:rPr lang="de-AT" dirty="0" err="1" smtClean="0">
                <a:solidFill>
                  <a:schemeClr val="bg1"/>
                </a:solidFill>
              </a:rPr>
              <a:t>ContainerReferences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Coordination</a:t>
            </a:r>
            <a:r>
              <a:rPr lang="de-AT" dirty="0" smtClean="0">
                <a:solidFill>
                  <a:schemeClr val="bg1"/>
                </a:solidFill>
              </a:rPr>
              <a:t>: Meist FIFO, </a:t>
            </a:r>
            <a:r>
              <a:rPr lang="de-AT" dirty="0" err="1" smtClean="0">
                <a:solidFill>
                  <a:schemeClr val="bg1"/>
                </a:solidFill>
              </a:rPr>
              <a:t>QueryCoordinator</a:t>
            </a:r>
            <a:r>
              <a:rPr lang="de-AT" dirty="0" smtClean="0">
                <a:solidFill>
                  <a:schemeClr val="bg1"/>
                </a:solidFill>
              </a:rPr>
              <a:t> für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r>
              <a:rPr lang="de-AT" dirty="0" smtClean="0">
                <a:solidFill>
                  <a:schemeClr val="bg1"/>
                </a:solidFill>
              </a:rPr>
              <a:t>, Key/Query on </a:t>
            </a:r>
            <a:r>
              <a:rPr lang="de-AT" dirty="0" err="1" smtClean="0">
                <a:solidFill>
                  <a:schemeClr val="bg1"/>
                </a:solidFill>
              </a:rPr>
              <a:t>StockPrices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Company- und Investor-Depots dynamisch erstellt, alle anderen Container statisch bei </a:t>
            </a:r>
            <a:r>
              <a:rPr lang="de-AT" dirty="0" err="1" smtClean="0">
                <a:solidFill>
                  <a:schemeClr val="bg1"/>
                </a:solidFill>
              </a:rPr>
              <a:t>StartUp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Post-Write </a:t>
            </a:r>
            <a:r>
              <a:rPr lang="de-AT" dirty="0" err="1" smtClean="0">
                <a:solidFill>
                  <a:schemeClr val="bg1"/>
                </a:solidFill>
              </a:rPr>
              <a:t>Aspects</a:t>
            </a:r>
            <a:r>
              <a:rPr lang="de-AT" dirty="0" smtClean="0">
                <a:solidFill>
                  <a:schemeClr val="bg1"/>
                </a:solidFill>
              </a:rPr>
              <a:t> auf </a:t>
            </a:r>
            <a:r>
              <a:rPr lang="de-AT" dirty="0" err="1" smtClean="0">
                <a:solidFill>
                  <a:schemeClr val="bg1"/>
                </a:solidFill>
              </a:rPr>
              <a:t>StockPricesContainer</a:t>
            </a:r>
            <a:r>
              <a:rPr lang="de-AT" dirty="0" smtClean="0">
                <a:solidFill>
                  <a:schemeClr val="bg1"/>
                </a:solidFill>
              </a:rPr>
              <a:t>/</a:t>
            </a:r>
            <a:r>
              <a:rPr lang="de-AT" dirty="0" err="1" smtClean="0">
                <a:solidFill>
                  <a:schemeClr val="bg1"/>
                </a:solidFill>
              </a:rPr>
              <a:t>TradeOrdersContainer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Broker </a:t>
            </a:r>
            <a:r>
              <a:rPr lang="de-AT" dirty="0" err="1" smtClean="0">
                <a:solidFill>
                  <a:schemeClr val="bg1"/>
                </a:solidFill>
              </a:rPr>
              <a:t>takes</a:t>
            </a:r>
            <a:r>
              <a:rPr lang="de-AT" dirty="0" smtClean="0">
                <a:solidFill>
                  <a:schemeClr val="bg1"/>
                </a:solidFill>
              </a:rPr>
              <a:t> mit „Infinite“-Timeout auf </a:t>
            </a:r>
            <a:r>
              <a:rPr lang="de-AT" dirty="0" err="1" smtClean="0">
                <a:solidFill>
                  <a:schemeClr val="bg1"/>
                </a:solidFill>
              </a:rPr>
              <a:t>BrokerSupportContainer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err="1" smtClean="0">
                <a:solidFill>
                  <a:schemeClr val="bg1"/>
                </a:solidFill>
              </a:rPr>
              <a:t>NotificationListener</a:t>
            </a:r>
            <a:r>
              <a:rPr lang="de-AT" dirty="0" smtClean="0">
                <a:solidFill>
                  <a:schemeClr val="bg1"/>
                </a:solidFill>
              </a:rPr>
              <a:t> für alle „</a:t>
            </a:r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“ (e.g.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r>
              <a:rPr lang="de-AT" dirty="0" smtClean="0">
                <a:solidFill>
                  <a:schemeClr val="bg1"/>
                </a:solidFill>
              </a:rPr>
              <a:t>/Investor)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 - RMI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Containerfunktionalität simuliert durch </a:t>
            </a:r>
            <a:r>
              <a:rPr lang="de-AT" dirty="0" err="1" smtClean="0">
                <a:solidFill>
                  <a:schemeClr val="bg1"/>
                </a:solidFill>
              </a:rPr>
              <a:t>IProvider</a:t>
            </a:r>
            <a:r>
              <a:rPr lang="de-AT" dirty="0" smtClean="0">
                <a:solidFill>
                  <a:schemeClr val="bg1"/>
                </a:solidFill>
              </a:rPr>
              <a:t>. (e.g. </a:t>
            </a:r>
            <a:r>
              <a:rPr lang="de-AT" dirty="0" err="1" smtClean="0">
                <a:solidFill>
                  <a:schemeClr val="bg1"/>
                </a:solidFill>
              </a:rPr>
              <a:t>StockPricesProvider</a:t>
            </a:r>
            <a:r>
              <a:rPr lang="de-AT" dirty="0" smtClean="0">
                <a:solidFill>
                  <a:schemeClr val="bg1"/>
                </a:solidFill>
              </a:rPr>
              <a:t>)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RmiUtil</a:t>
            </a:r>
            <a:r>
              <a:rPr lang="de-AT" dirty="0" smtClean="0">
                <a:solidFill>
                  <a:schemeClr val="bg1"/>
                </a:solidFill>
              </a:rPr>
              <a:t>: vereinfachter Zugriff auf konkrete </a:t>
            </a:r>
            <a:r>
              <a:rPr lang="de-AT" dirty="0" err="1" smtClean="0">
                <a:solidFill>
                  <a:schemeClr val="bg1"/>
                </a:solidFill>
              </a:rPr>
              <a:t>IProvider</a:t>
            </a:r>
            <a:r>
              <a:rPr lang="de-AT" dirty="0" smtClean="0">
                <a:solidFill>
                  <a:schemeClr val="bg1"/>
                </a:solidFill>
              </a:rPr>
              <a:t>. Dummy-Transaktionsmanagement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Containers operieren auf Implementation von </a:t>
            </a:r>
            <a:r>
              <a:rPr lang="de-AT" dirty="0" err="1" smtClean="0">
                <a:solidFill>
                  <a:schemeClr val="bg1"/>
                </a:solidFill>
              </a:rPr>
              <a:t>IContainerProvider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Keine spezifischen Koordinationsmodelle. </a:t>
            </a:r>
            <a:r>
              <a:rPr lang="de-AT" dirty="0" err="1" smtClean="0">
                <a:solidFill>
                  <a:schemeClr val="bg1"/>
                </a:solidFill>
              </a:rPr>
              <a:t>Maps</a:t>
            </a:r>
            <a:r>
              <a:rPr lang="de-AT" dirty="0" smtClean="0">
                <a:solidFill>
                  <a:schemeClr val="bg1"/>
                </a:solidFill>
              </a:rPr>
              <a:t>, Sets und Listen in </a:t>
            </a:r>
            <a:r>
              <a:rPr lang="de-AT" dirty="0" err="1" smtClean="0">
                <a:solidFill>
                  <a:schemeClr val="bg1"/>
                </a:solidFill>
              </a:rPr>
              <a:t>IContainerProvider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Company- und Investor-Depots dynamisch erstellt, alle anderen Container statisch bei </a:t>
            </a:r>
            <a:r>
              <a:rPr lang="de-AT" dirty="0" err="1" smtClean="0">
                <a:solidFill>
                  <a:schemeClr val="bg1"/>
                </a:solidFill>
              </a:rPr>
              <a:t>StartUp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Infinite Take für Kurswertänderungen / neue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r>
              <a:rPr lang="de-AT" dirty="0" smtClean="0">
                <a:solidFill>
                  <a:schemeClr val="bg1"/>
                </a:solidFill>
              </a:rPr>
              <a:t> durch .</a:t>
            </a:r>
            <a:r>
              <a:rPr lang="de-AT" dirty="0" err="1" smtClean="0">
                <a:solidFill>
                  <a:schemeClr val="bg1"/>
                </a:solidFill>
              </a:rPr>
              <a:t>wait</a:t>
            </a:r>
            <a:r>
              <a:rPr lang="de-AT" dirty="0" smtClean="0">
                <a:solidFill>
                  <a:schemeClr val="bg1"/>
                </a:solidFill>
              </a:rPr>
              <a:t>() und .</a:t>
            </a:r>
            <a:r>
              <a:rPr lang="de-AT" dirty="0" err="1" smtClean="0">
                <a:solidFill>
                  <a:schemeClr val="bg1"/>
                </a:solidFill>
              </a:rPr>
              <a:t>notifyAll</a:t>
            </a:r>
            <a:r>
              <a:rPr lang="de-AT" dirty="0" smtClean="0">
                <a:solidFill>
                  <a:schemeClr val="bg1"/>
                </a:solidFill>
              </a:rPr>
              <a:t>() simuliert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 durch Export von </a:t>
            </a:r>
            <a:r>
              <a:rPr lang="de-AT" dirty="0" err="1" smtClean="0">
                <a:solidFill>
                  <a:schemeClr val="bg1"/>
                </a:solidFill>
              </a:rPr>
              <a:t>Caller</a:t>
            </a:r>
            <a:r>
              <a:rPr lang="de-AT" dirty="0" smtClean="0">
                <a:solidFill>
                  <a:schemeClr val="bg1"/>
                </a:solidFill>
              </a:rPr>
              <a:t> und </a:t>
            </a:r>
            <a:r>
              <a:rPr lang="de-AT" dirty="0">
                <a:solidFill>
                  <a:schemeClr val="bg1"/>
                </a:solidFill>
              </a:rPr>
              <a:t>Ü</a:t>
            </a:r>
            <a:r>
              <a:rPr lang="de-AT" dirty="0" smtClean="0">
                <a:solidFill>
                  <a:schemeClr val="bg1"/>
                </a:solidFill>
              </a:rPr>
              <a:t>bergabe an Server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Architektur: Multi-Market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850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Investor/Fondmanager arbeitet nicht mehr auf Services sondern </a:t>
            </a:r>
            <a:r>
              <a:rPr lang="de-AT" dirty="0" err="1" smtClean="0">
                <a:solidFill>
                  <a:schemeClr val="bg1"/>
                </a:solidFill>
              </a:rPr>
              <a:t>HashMap</a:t>
            </a:r>
            <a:r>
              <a:rPr lang="de-AT" dirty="0" smtClean="0">
                <a:solidFill>
                  <a:schemeClr val="bg1"/>
                </a:solidFill>
              </a:rPr>
              <a:t>&lt;</a:t>
            </a:r>
            <a:r>
              <a:rPr lang="de-AT" dirty="0" err="1" smtClean="0">
                <a:solidFill>
                  <a:schemeClr val="bg1"/>
                </a:solidFill>
              </a:rPr>
              <a:t>Serveraddresse</a:t>
            </a:r>
            <a:r>
              <a:rPr lang="de-AT" dirty="0" smtClean="0">
                <a:solidFill>
                  <a:schemeClr val="bg1"/>
                </a:solidFill>
              </a:rPr>
              <a:t>, Service&gt;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Summation von Budgets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Summation von Stockwerten aller Depots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Bestimmung von Server bei </a:t>
            </a:r>
            <a:r>
              <a:rPr lang="de-AT" dirty="0" err="1" smtClean="0">
                <a:solidFill>
                  <a:schemeClr val="bg1"/>
                </a:solidFill>
              </a:rPr>
              <a:t>TradeOrder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  <a:r>
              <a:rPr lang="de-AT" dirty="0" err="1" smtClean="0">
                <a:solidFill>
                  <a:schemeClr val="bg1"/>
                </a:solidFill>
              </a:rPr>
              <a:t>ausgabe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Fondsmanager trägt sich mit Liste von Markt-</a:t>
            </a:r>
            <a:r>
              <a:rPr lang="de-AT" dirty="0" err="1" smtClean="0">
                <a:solidFill>
                  <a:schemeClr val="bg1"/>
                </a:solidFill>
              </a:rPr>
              <a:t>Addressen</a:t>
            </a:r>
            <a:r>
              <a:rPr lang="de-AT" dirty="0" smtClean="0">
                <a:solidFill>
                  <a:schemeClr val="bg1"/>
                </a:solidFill>
              </a:rPr>
              <a:t> in </a:t>
            </a:r>
            <a:r>
              <a:rPr lang="de-AT" dirty="0" err="1" smtClean="0">
                <a:solidFill>
                  <a:schemeClr val="bg1"/>
                </a:solidFill>
              </a:rPr>
              <a:t>FondsIndexContainer</a:t>
            </a:r>
            <a:r>
              <a:rPr lang="de-AT" dirty="0" smtClean="0">
                <a:solidFill>
                  <a:schemeClr val="bg1"/>
                </a:solidFill>
              </a:rPr>
              <a:t> ein</a:t>
            </a: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MarketAgentService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  <a:r>
              <a:rPr lang="de-AT" dirty="0" err="1" smtClean="0">
                <a:solidFill>
                  <a:schemeClr val="bg1"/>
                </a:solidFill>
              </a:rPr>
              <a:t>queriert</a:t>
            </a:r>
            <a:r>
              <a:rPr lang="de-AT" dirty="0" smtClean="0">
                <a:solidFill>
                  <a:schemeClr val="bg1"/>
                </a:solidFill>
              </a:rPr>
              <a:t> diesen Container und verbindet sich mit Fremd-Märkten</a:t>
            </a: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TradeVolume</a:t>
            </a:r>
            <a:r>
              <a:rPr lang="de-AT" dirty="0" smtClean="0">
                <a:solidFill>
                  <a:schemeClr val="bg1"/>
                </a:solidFill>
              </a:rPr>
              <a:t> wird statisch gespeichert und pro Markt aufsummiert und in </a:t>
            </a:r>
            <a:r>
              <a:rPr lang="de-AT" dirty="0" err="1" smtClean="0">
                <a:solidFill>
                  <a:schemeClr val="bg1"/>
                </a:solidFill>
              </a:rPr>
              <a:t>StockPriceContainer</a:t>
            </a:r>
            <a:r>
              <a:rPr lang="de-AT" dirty="0" smtClean="0">
                <a:solidFill>
                  <a:schemeClr val="bg1"/>
                </a:solidFill>
              </a:rPr>
              <a:t> gesetzt.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Utils</a:t>
            </a:r>
            <a:r>
              <a:rPr lang="de-AT" dirty="0" smtClean="0">
                <a:solidFill>
                  <a:schemeClr val="bg1"/>
                </a:solidFill>
              </a:rPr>
              <a:t> nicht mehr statisch sondern Instanzen (e.g. mehrere unterschiedliche </a:t>
            </a:r>
            <a:r>
              <a:rPr lang="de-AT" dirty="0" err="1" smtClean="0">
                <a:solidFill>
                  <a:schemeClr val="bg1"/>
                </a:solidFill>
              </a:rPr>
              <a:t>XvsmUtils</a:t>
            </a:r>
            <a:r>
              <a:rPr lang="de-AT" dirty="0" smtClean="0">
                <a:solidFill>
                  <a:schemeClr val="bg1"/>
                </a:solidFill>
              </a:rPr>
              <a:t> in einem Investor-Prozess)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Aufwand: Beispiel 1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Services: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XVSM Implementierungen: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Alternativ Implementierungen (RMI):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GUI/TUI: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Aufwand: Beispiel 2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/>
          </a:bodyPr>
          <a:lstStyle/>
          <a:p>
            <a:r>
              <a:rPr lang="de-AT" dirty="0" err="1" smtClean="0">
                <a:solidFill>
                  <a:schemeClr val="bg1"/>
                </a:solidFill>
              </a:rPr>
              <a:t>Prioritity-TradeOrders</a:t>
            </a:r>
            <a:r>
              <a:rPr lang="de-AT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Fondmanager: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Multi-Market: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Breitbild</PresentationFormat>
  <Paragraphs>111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Endpräsentation</vt:lpstr>
      <vt:lpstr>Inhalt</vt:lpstr>
      <vt:lpstr>Verwendete Technologien</vt:lpstr>
      <vt:lpstr>Architektur</vt:lpstr>
      <vt:lpstr>Architektur - XVSM</vt:lpstr>
      <vt:lpstr>Architektur - RMI</vt:lpstr>
      <vt:lpstr>Architektur: Multi-Market</vt:lpstr>
      <vt:lpstr>Aufwand: Beispiel 1</vt:lpstr>
      <vt:lpstr>Aufwand: Beispiel 2</vt:lpstr>
      <vt:lpstr>Schwierigkeiten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Schuller</dc:creator>
  <cp:lastModifiedBy>Felix Schuller</cp:lastModifiedBy>
  <cp:revision>12</cp:revision>
  <dcterms:created xsi:type="dcterms:W3CDTF">2015-06-07T16:34:45Z</dcterms:created>
  <dcterms:modified xsi:type="dcterms:W3CDTF">2015-06-07T19:30:23Z</dcterms:modified>
</cp:coreProperties>
</file>