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BADE03-C1FD-4354-82C2-EC9434DA9598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44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423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9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9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1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76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8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8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333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6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45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6E93-319D-4B40-8A38-9B7D9F67D47A}" type="datetimeFigureOut">
              <a:rPr lang="de-AT" smtClean="0"/>
              <a:t>07.06.2015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054D-EBEB-40CA-B00E-0F1109DC22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63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Endpräsentation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Space </a:t>
            </a:r>
            <a:r>
              <a:rPr lang="de-AT" dirty="0" err="1" smtClean="0">
                <a:solidFill>
                  <a:schemeClr val="bg1"/>
                </a:solidFill>
              </a:rPr>
              <a:t>Based</a:t>
            </a:r>
            <a:r>
              <a:rPr lang="de-AT" dirty="0" smtClean="0">
                <a:solidFill>
                  <a:schemeClr val="bg1"/>
                </a:solidFill>
              </a:rPr>
              <a:t> Computing SS15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TBD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6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96628" y="551410"/>
            <a:ext cx="11598744" cy="450827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extfeld 1"/>
          <p:cNvSpPr txBox="1"/>
          <p:nvPr/>
        </p:nvSpPr>
        <p:spPr>
          <a:xfrm>
            <a:off x="4749317" y="2020715"/>
            <a:ext cx="2693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9600" dirty="0" smtClean="0">
                <a:solidFill>
                  <a:srgbClr val="FF0000"/>
                </a:solidFill>
              </a:rPr>
              <a:t>Ende</a:t>
            </a:r>
            <a:endParaRPr lang="de-AT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Inhalt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Aufwand (Zeit/LOC)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Schwierigkeiten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Verwendete Technologien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Java 1.8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MozartSpaces</a:t>
            </a:r>
            <a:r>
              <a:rPr lang="de-AT" dirty="0" smtClean="0">
                <a:solidFill>
                  <a:schemeClr val="bg1"/>
                </a:solidFill>
              </a:rPr>
              <a:t> als Haupt-Implementierung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RMI für Alternativ-Implementierung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Maven</a:t>
            </a:r>
            <a:r>
              <a:rPr lang="de-AT" dirty="0" smtClean="0">
                <a:solidFill>
                  <a:schemeClr val="bg1"/>
                </a:solidFill>
              </a:rPr>
              <a:t> als </a:t>
            </a:r>
            <a:r>
              <a:rPr lang="de-AT" dirty="0" err="1" smtClean="0">
                <a:solidFill>
                  <a:schemeClr val="bg1"/>
                </a:solidFill>
              </a:rPr>
              <a:t>Buildsystem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47811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Factory-Pattern zur Erzeugung von Container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Container = Abstraktion zur Verwaltung von </a:t>
            </a:r>
            <a:r>
              <a:rPr lang="de-AT" dirty="0" err="1" smtClean="0">
                <a:solidFill>
                  <a:schemeClr val="bg1"/>
                </a:solidFill>
              </a:rPr>
              <a:t>Entities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, Stock, …)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implementationsunabhängigiges</a:t>
            </a:r>
            <a:r>
              <a:rPr lang="de-AT" dirty="0" smtClean="0">
                <a:solidFill>
                  <a:schemeClr val="bg1"/>
                </a:solidFill>
              </a:rPr>
              <a:t> Transaktionsmanagement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Services operieren auf Container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Implementationsunabhängigkeit 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Abstraktion von </a:t>
            </a:r>
            <a:r>
              <a:rPr lang="de-AT" dirty="0" err="1" smtClean="0">
                <a:solidFill>
                  <a:schemeClr val="bg1"/>
                </a:solidFill>
              </a:rPr>
              <a:t>Notifications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(</a:t>
            </a:r>
            <a:r>
              <a:rPr lang="de-AT" dirty="0" err="1" smtClean="0">
                <a:solidFill>
                  <a:schemeClr val="bg1"/>
                </a:solidFill>
              </a:rPr>
              <a:t>Subscriptions+Subscriber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519"/>
            <a:ext cx="5181600" cy="3434514"/>
          </a:xfrm>
          <a:solidFill>
            <a:schemeClr val="bg1"/>
          </a:solidFill>
        </p:spPr>
      </p:pic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XVSM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lnSpcReduction="10000"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XvsmUtil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Container-/</a:t>
            </a:r>
            <a:r>
              <a:rPr lang="de-AT" dirty="0" err="1" smtClean="0">
                <a:solidFill>
                  <a:schemeClr val="bg1"/>
                </a:solidFill>
              </a:rPr>
              <a:t>TransactionReferences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Container operieren auf </a:t>
            </a:r>
            <a:r>
              <a:rPr lang="de-AT" dirty="0" err="1" smtClean="0">
                <a:solidFill>
                  <a:schemeClr val="bg1"/>
                </a:solidFill>
              </a:rPr>
              <a:t>ContainerReferences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Coordination</a:t>
            </a:r>
            <a:r>
              <a:rPr lang="de-AT" dirty="0" smtClean="0">
                <a:solidFill>
                  <a:schemeClr val="bg1"/>
                </a:solidFill>
              </a:rPr>
              <a:t>: Meist FIFO, </a:t>
            </a:r>
            <a:r>
              <a:rPr lang="de-AT" dirty="0" err="1" smtClean="0">
                <a:solidFill>
                  <a:schemeClr val="bg1"/>
                </a:solidFill>
              </a:rPr>
              <a:t>QueryCoordinator</a:t>
            </a:r>
            <a:r>
              <a:rPr lang="de-AT" dirty="0" smtClean="0">
                <a:solidFill>
                  <a:schemeClr val="bg1"/>
                </a:solidFill>
              </a:rPr>
              <a:t> für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, Key/Query on </a:t>
            </a:r>
            <a:r>
              <a:rPr lang="de-AT" dirty="0" err="1" smtClean="0">
                <a:solidFill>
                  <a:schemeClr val="bg1"/>
                </a:solidFill>
              </a:rPr>
              <a:t>StockPrices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Container statisch bei </a:t>
            </a:r>
            <a:r>
              <a:rPr lang="de-AT" dirty="0" err="1" smtClean="0">
                <a:solidFill>
                  <a:schemeClr val="bg1"/>
                </a:solidFill>
              </a:rPr>
              <a:t>StartUp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Post-Write </a:t>
            </a:r>
            <a:r>
              <a:rPr lang="de-AT" dirty="0" err="1" smtClean="0">
                <a:solidFill>
                  <a:schemeClr val="bg1"/>
                </a:solidFill>
              </a:rPr>
              <a:t>Aspects</a:t>
            </a:r>
            <a:r>
              <a:rPr lang="de-AT" dirty="0" smtClean="0">
                <a:solidFill>
                  <a:schemeClr val="bg1"/>
                </a:solidFill>
              </a:rPr>
              <a:t> auf </a:t>
            </a:r>
            <a:r>
              <a:rPr lang="de-AT" dirty="0" err="1" smtClean="0">
                <a:solidFill>
                  <a:schemeClr val="bg1"/>
                </a:solidFill>
              </a:rPr>
              <a:t>StockPricesContainer</a:t>
            </a:r>
            <a:r>
              <a:rPr lang="de-AT" dirty="0" smtClean="0">
                <a:solidFill>
                  <a:schemeClr val="bg1"/>
                </a:solidFill>
              </a:rPr>
              <a:t>/</a:t>
            </a:r>
            <a:r>
              <a:rPr lang="de-AT" dirty="0" err="1" smtClean="0">
                <a:solidFill>
                  <a:schemeClr val="bg1"/>
                </a:solidFill>
              </a:rPr>
              <a:t>TradeOrdersContainer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Broker </a:t>
            </a:r>
            <a:r>
              <a:rPr lang="de-AT" dirty="0" err="1" smtClean="0">
                <a:solidFill>
                  <a:schemeClr val="bg1"/>
                </a:solidFill>
              </a:rPr>
              <a:t>takes</a:t>
            </a:r>
            <a:r>
              <a:rPr lang="de-AT" dirty="0" smtClean="0">
                <a:solidFill>
                  <a:schemeClr val="bg1"/>
                </a:solidFill>
              </a:rPr>
              <a:t> mit „Infinite“-Timeout auf </a:t>
            </a:r>
            <a:r>
              <a:rPr lang="de-AT" dirty="0" err="1" smtClean="0">
                <a:solidFill>
                  <a:schemeClr val="bg1"/>
                </a:solidFill>
              </a:rPr>
              <a:t>BrokerSupportContainer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err="1" smtClean="0">
                <a:solidFill>
                  <a:schemeClr val="bg1"/>
                </a:solidFill>
              </a:rPr>
              <a:t>NotificationListener</a:t>
            </a:r>
            <a:r>
              <a:rPr lang="de-AT" dirty="0" smtClean="0">
                <a:solidFill>
                  <a:schemeClr val="bg1"/>
                </a:solidFill>
              </a:rPr>
              <a:t> für alle „</a:t>
            </a:r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“ (e.g.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/Investor)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 - RMI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Containerfunktionalität simuliert durch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(e.g. </a:t>
            </a:r>
            <a:r>
              <a:rPr lang="de-AT" dirty="0" err="1" smtClean="0">
                <a:solidFill>
                  <a:schemeClr val="bg1"/>
                </a:solidFill>
              </a:rPr>
              <a:t>StockPricesProvider</a:t>
            </a:r>
            <a:r>
              <a:rPr lang="de-AT" dirty="0" smtClean="0">
                <a:solidFill>
                  <a:schemeClr val="bg1"/>
                </a:solidFill>
              </a:rPr>
              <a:t>)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RmiUtil</a:t>
            </a:r>
            <a:r>
              <a:rPr lang="de-AT" dirty="0" smtClean="0">
                <a:solidFill>
                  <a:schemeClr val="bg1"/>
                </a:solidFill>
              </a:rPr>
              <a:t>: vereinfachter Zugriff auf konkrete </a:t>
            </a:r>
            <a:r>
              <a:rPr lang="de-AT" dirty="0" err="1" smtClean="0">
                <a:solidFill>
                  <a:schemeClr val="bg1"/>
                </a:solidFill>
              </a:rPr>
              <a:t>IProvider</a:t>
            </a:r>
            <a:r>
              <a:rPr lang="de-AT" dirty="0" smtClean="0">
                <a:solidFill>
                  <a:schemeClr val="bg1"/>
                </a:solidFill>
              </a:rPr>
              <a:t>. Dummy-Transaktionsmanagement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Containers operieren auf Implementation von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Keine spezifischen Koordinationsmodelle. </a:t>
            </a:r>
            <a:r>
              <a:rPr lang="de-AT" dirty="0" err="1" smtClean="0">
                <a:solidFill>
                  <a:schemeClr val="bg1"/>
                </a:solidFill>
              </a:rPr>
              <a:t>Maps</a:t>
            </a:r>
            <a:r>
              <a:rPr lang="de-AT" dirty="0" smtClean="0">
                <a:solidFill>
                  <a:schemeClr val="bg1"/>
                </a:solidFill>
              </a:rPr>
              <a:t>, Sets und Listen in </a:t>
            </a:r>
            <a:r>
              <a:rPr lang="de-AT" dirty="0" err="1" smtClean="0">
                <a:solidFill>
                  <a:schemeClr val="bg1"/>
                </a:solidFill>
              </a:rPr>
              <a:t>IContainerProvider</a:t>
            </a:r>
            <a:endParaRPr lang="de-AT" dirty="0" smtClean="0">
              <a:solidFill>
                <a:schemeClr val="bg1"/>
              </a:solidFill>
            </a:endParaRP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Company- und Investor-Depots dynamisch erstellt, alle anderen Container statisch bei </a:t>
            </a:r>
            <a:r>
              <a:rPr lang="de-AT" dirty="0" err="1" smtClean="0">
                <a:solidFill>
                  <a:schemeClr val="bg1"/>
                </a:solidFill>
              </a:rPr>
              <a:t>StartUp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Infinite Take für Kurswertänderungen / neue </a:t>
            </a:r>
            <a:r>
              <a:rPr lang="de-AT" dirty="0" err="1" smtClean="0">
                <a:solidFill>
                  <a:schemeClr val="bg1"/>
                </a:solidFill>
              </a:rPr>
              <a:t>TradeOrders</a:t>
            </a:r>
            <a:r>
              <a:rPr lang="de-AT" dirty="0" smtClean="0">
                <a:solidFill>
                  <a:schemeClr val="bg1"/>
                </a:solidFill>
              </a:rPr>
              <a:t> durch .</a:t>
            </a:r>
            <a:r>
              <a:rPr lang="de-AT" dirty="0" err="1" smtClean="0">
                <a:solidFill>
                  <a:schemeClr val="bg1"/>
                </a:solidFill>
              </a:rPr>
              <a:t>wait</a:t>
            </a:r>
            <a:r>
              <a:rPr lang="de-AT" dirty="0" smtClean="0">
                <a:solidFill>
                  <a:schemeClr val="bg1"/>
                </a:solidFill>
              </a:rPr>
              <a:t>() und .</a:t>
            </a:r>
            <a:r>
              <a:rPr lang="de-AT" dirty="0" err="1" smtClean="0">
                <a:solidFill>
                  <a:schemeClr val="bg1"/>
                </a:solidFill>
              </a:rPr>
              <a:t>notifyAll</a:t>
            </a:r>
            <a:r>
              <a:rPr lang="de-AT" dirty="0" smtClean="0">
                <a:solidFill>
                  <a:schemeClr val="bg1"/>
                </a:solidFill>
              </a:rPr>
              <a:t>() simuliert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Callbacks</a:t>
            </a:r>
            <a:r>
              <a:rPr lang="de-AT" dirty="0" smtClean="0">
                <a:solidFill>
                  <a:schemeClr val="bg1"/>
                </a:solidFill>
              </a:rPr>
              <a:t> durch Export von </a:t>
            </a:r>
            <a:r>
              <a:rPr lang="de-AT" dirty="0" err="1" smtClean="0">
                <a:solidFill>
                  <a:schemeClr val="bg1"/>
                </a:solidFill>
              </a:rPr>
              <a:t>Caller</a:t>
            </a:r>
            <a:r>
              <a:rPr lang="de-AT" dirty="0" smtClean="0">
                <a:solidFill>
                  <a:schemeClr val="bg1"/>
                </a:solidFill>
              </a:rPr>
              <a:t> und </a:t>
            </a:r>
            <a:r>
              <a:rPr lang="de-AT" dirty="0">
                <a:solidFill>
                  <a:schemeClr val="bg1"/>
                </a:solidFill>
              </a:rPr>
              <a:t>Ü</a:t>
            </a:r>
            <a:r>
              <a:rPr lang="de-AT" dirty="0" smtClean="0">
                <a:solidFill>
                  <a:schemeClr val="bg1"/>
                </a:solidFill>
              </a:rPr>
              <a:t>bergabe an Server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Architektur: Multi-Market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 fontScale="85000" lnSpcReduction="20000"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Investor/Fondmanager arbeitet nicht mehr auf Services sondern </a:t>
            </a:r>
            <a:r>
              <a:rPr lang="de-AT" dirty="0" err="1" smtClean="0">
                <a:solidFill>
                  <a:schemeClr val="bg1"/>
                </a:solidFill>
              </a:rPr>
              <a:t>HashMap</a:t>
            </a:r>
            <a:r>
              <a:rPr lang="de-AT" dirty="0" smtClean="0">
                <a:solidFill>
                  <a:schemeClr val="bg1"/>
                </a:solidFill>
              </a:rPr>
              <a:t>&lt;</a:t>
            </a:r>
            <a:r>
              <a:rPr lang="de-AT" dirty="0" err="1" smtClean="0">
                <a:solidFill>
                  <a:schemeClr val="bg1"/>
                </a:solidFill>
              </a:rPr>
              <a:t>Serveraddresse</a:t>
            </a:r>
            <a:r>
              <a:rPr lang="de-AT" dirty="0" smtClean="0">
                <a:solidFill>
                  <a:schemeClr val="bg1"/>
                </a:solidFill>
              </a:rPr>
              <a:t>, Service&gt;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Budgets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Summation von Stockwerten aller Depots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Bestimmung von Server bei </a:t>
            </a:r>
            <a:r>
              <a:rPr lang="de-AT" dirty="0" err="1" smtClean="0">
                <a:solidFill>
                  <a:schemeClr val="bg1"/>
                </a:solidFill>
              </a:rPr>
              <a:t>TradeOrder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 smtClean="0">
                <a:solidFill>
                  <a:schemeClr val="bg1"/>
                </a:solidFill>
              </a:rPr>
              <a:t>ausgabe</a:t>
            </a:r>
            <a:endParaRPr lang="de-AT" dirty="0" smtClean="0">
              <a:solidFill>
                <a:schemeClr val="bg1"/>
              </a:solidFill>
            </a:endParaRPr>
          </a:p>
          <a:p>
            <a:r>
              <a:rPr lang="de-AT" dirty="0" smtClean="0">
                <a:solidFill>
                  <a:schemeClr val="bg1"/>
                </a:solidFill>
              </a:rPr>
              <a:t>Fondsmanager trägt sich mit Liste von Markt-</a:t>
            </a:r>
            <a:r>
              <a:rPr lang="de-AT" dirty="0" err="1" smtClean="0">
                <a:solidFill>
                  <a:schemeClr val="bg1"/>
                </a:solidFill>
              </a:rPr>
              <a:t>Addressen</a:t>
            </a:r>
            <a:r>
              <a:rPr lang="de-AT" dirty="0" smtClean="0">
                <a:solidFill>
                  <a:schemeClr val="bg1"/>
                </a:solidFill>
              </a:rPr>
              <a:t> in </a:t>
            </a:r>
            <a:r>
              <a:rPr lang="de-AT" dirty="0" err="1" smtClean="0">
                <a:solidFill>
                  <a:schemeClr val="bg1"/>
                </a:solidFill>
              </a:rPr>
              <a:t>FondsIndexContainer</a:t>
            </a:r>
            <a:r>
              <a:rPr lang="de-AT" dirty="0" smtClean="0">
                <a:solidFill>
                  <a:schemeClr val="bg1"/>
                </a:solidFill>
              </a:rPr>
              <a:t> ein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MarketAgentService</a:t>
            </a:r>
            <a:r>
              <a:rPr lang="de-AT" dirty="0" smtClean="0">
                <a:solidFill>
                  <a:schemeClr val="bg1"/>
                </a:solidFill>
              </a:rPr>
              <a:t> </a:t>
            </a:r>
            <a:r>
              <a:rPr lang="de-AT" dirty="0" err="1" smtClean="0">
                <a:solidFill>
                  <a:schemeClr val="bg1"/>
                </a:solidFill>
              </a:rPr>
              <a:t>queriert</a:t>
            </a:r>
            <a:r>
              <a:rPr lang="de-AT" dirty="0" smtClean="0">
                <a:solidFill>
                  <a:schemeClr val="bg1"/>
                </a:solidFill>
              </a:rPr>
              <a:t> diesen Container und verbindet sich mit Fremd-Märkten</a:t>
            </a:r>
          </a:p>
          <a:p>
            <a:pPr lvl="1"/>
            <a:r>
              <a:rPr lang="de-AT" dirty="0" err="1" smtClean="0">
                <a:solidFill>
                  <a:schemeClr val="bg1"/>
                </a:solidFill>
              </a:rPr>
              <a:t>TradeVolume</a:t>
            </a:r>
            <a:r>
              <a:rPr lang="de-AT" dirty="0" smtClean="0">
                <a:solidFill>
                  <a:schemeClr val="bg1"/>
                </a:solidFill>
              </a:rPr>
              <a:t> wird statisch gespeichert und pro Markt aufsummiert und in </a:t>
            </a:r>
            <a:r>
              <a:rPr lang="de-AT" dirty="0" err="1" smtClean="0">
                <a:solidFill>
                  <a:schemeClr val="bg1"/>
                </a:solidFill>
              </a:rPr>
              <a:t>StockPriceContainer</a:t>
            </a:r>
            <a:r>
              <a:rPr lang="de-AT" dirty="0" smtClean="0">
                <a:solidFill>
                  <a:schemeClr val="bg1"/>
                </a:solidFill>
              </a:rPr>
              <a:t> gesetzt.</a:t>
            </a:r>
          </a:p>
          <a:p>
            <a:r>
              <a:rPr lang="de-AT" dirty="0" err="1" smtClean="0">
                <a:solidFill>
                  <a:schemeClr val="bg1"/>
                </a:solidFill>
              </a:rPr>
              <a:t>Utils</a:t>
            </a:r>
            <a:r>
              <a:rPr lang="de-AT" dirty="0" smtClean="0">
                <a:solidFill>
                  <a:schemeClr val="bg1"/>
                </a:solidFill>
              </a:rPr>
              <a:t> nicht mehr statisch sondern Instanzen (e.g. mehrere unterschiedliche </a:t>
            </a:r>
            <a:r>
              <a:rPr lang="de-AT" dirty="0" err="1" smtClean="0">
                <a:solidFill>
                  <a:schemeClr val="bg1"/>
                </a:solidFill>
              </a:rPr>
              <a:t>XvsmUtils</a:t>
            </a:r>
            <a:r>
              <a:rPr lang="de-AT" dirty="0" smtClean="0">
                <a:solidFill>
                  <a:schemeClr val="bg1"/>
                </a:solidFill>
              </a:rPr>
              <a:t> in einem Investor-Prozess)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1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Services: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XVSM Implementierungen: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Alternativ Implementierungen (RMI):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GUI/TUI: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bg1"/>
                </a:solidFill>
              </a:rPr>
              <a:t>Aufwand: Beispiel 2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6639"/>
          </a:xfrm>
        </p:spPr>
        <p:txBody>
          <a:bodyPr>
            <a:normAutofit/>
          </a:bodyPr>
          <a:lstStyle/>
          <a:p>
            <a:r>
              <a:rPr lang="de-AT" dirty="0" err="1" smtClean="0">
                <a:solidFill>
                  <a:schemeClr val="bg1"/>
                </a:solidFill>
              </a:rPr>
              <a:t>Prioritity-TradeOrders</a:t>
            </a:r>
            <a:r>
              <a:rPr lang="de-AT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Fondmanager: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</a:p>
          <a:p>
            <a:r>
              <a:rPr lang="de-AT" dirty="0" smtClean="0">
                <a:solidFill>
                  <a:schemeClr val="bg1"/>
                </a:solidFill>
              </a:rPr>
              <a:t>Multi-Market:</a:t>
            </a:r>
          </a:p>
          <a:p>
            <a:pPr lvl="1"/>
            <a:r>
              <a:rPr lang="de-AT" dirty="0" smtClean="0">
                <a:solidFill>
                  <a:schemeClr val="bg1"/>
                </a:solidFill>
              </a:rPr>
              <a:t>LOC/ZEIT</a:t>
            </a:r>
            <a:endParaRPr lang="de-AT" dirty="0" smtClean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7137" y="5870864"/>
            <a:ext cx="960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>
                <a:solidFill>
                  <a:schemeClr val="bg1"/>
                </a:solidFill>
              </a:rPr>
              <a:t>Space </a:t>
            </a:r>
            <a:r>
              <a:rPr lang="de-AT" sz="1200" dirty="0" err="1" smtClean="0">
                <a:solidFill>
                  <a:schemeClr val="bg1"/>
                </a:solidFill>
              </a:rPr>
              <a:t>Based</a:t>
            </a:r>
            <a:r>
              <a:rPr lang="de-AT" sz="1200" dirty="0" smtClean="0">
                <a:solidFill>
                  <a:schemeClr val="bg1"/>
                </a:solidFill>
              </a:rPr>
              <a:t> Computing SS15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Endpräsentation</a:t>
            </a:r>
          </a:p>
          <a:p>
            <a:r>
              <a:rPr lang="de-AT" sz="1200" dirty="0" err="1" smtClean="0">
                <a:solidFill>
                  <a:schemeClr val="bg1"/>
                </a:solidFill>
              </a:rPr>
              <a:t>Riedmann</a:t>
            </a:r>
            <a:r>
              <a:rPr lang="de-AT" sz="1200" dirty="0" smtClean="0">
                <a:solidFill>
                  <a:schemeClr val="bg1"/>
                </a:solidFill>
              </a:rPr>
              <a:t>, Johannes - 0926649</a:t>
            </a:r>
          </a:p>
          <a:p>
            <a:r>
              <a:rPr lang="de-AT" sz="1200" dirty="0" smtClean="0">
                <a:solidFill>
                  <a:schemeClr val="bg1"/>
                </a:solidFill>
              </a:rPr>
              <a:t>Felix, Schuller - 1025256</a:t>
            </a:r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489</Words>
  <Application>Microsoft Office PowerPoint</Application>
  <PresentationFormat>Breitbild</PresentationFormat>
  <Paragraphs>110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Endpräsentation</vt:lpstr>
      <vt:lpstr>Inhalt</vt:lpstr>
      <vt:lpstr>Verwendete Technologien</vt:lpstr>
      <vt:lpstr>Architektur</vt:lpstr>
      <vt:lpstr>Architektur - XVSM</vt:lpstr>
      <vt:lpstr>Architektur - RMI</vt:lpstr>
      <vt:lpstr>Architektur: Multi-Market</vt:lpstr>
      <vt:lpstr>Aufwand: Beispiel 1</vt:lpstr>
      <vt:lpstr>Aufwand: Beispiel 2</vt:lpstr>
      <vt:lpstr>Schwierigkeiten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Schuller</dc:creator>
  <cp:lastModifiedBy>Felix Schuller</cp:lastModifiedBy>
  <cp:revision>10</cp:revision>
  <dcterms:created xsi:type="dcterms:W3CDTF">2015-06-07T16:34:45Z</dcterms:created>
  <dcterms:modified xsi:type="dcterms:W3CDTF">2015-06-07T19:27:27Z</dcterms:modified>
</cp:coreProperties>
</file>