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BADE03-C1FD-4354-82C2-EC9434DA9598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44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42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9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1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6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8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8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3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6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5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6E93-319D-4B40-8A38-9B7D9F67D47A}" type="datetimeFigureOut">
              <a:rPr lang="de-AT" smtClean="0"/>
              <a:t>21.06.2015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63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Endpräsentation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Verteiltes Programmieren mit Space </a:t>
            </a:r>
            <a:r>
              <a:rPr lang="de-AT" dirty="0" err="1">
                <a:solidFill>
                  <a:schemeClr val="bg1"/>
                </a:solidFill>
              </a:rPr>
              <a:t>Based</a:t>
            </a:r>
            <a:r>
              <a:rPr lang="de-AT" dirty="0">
                <a:solidFill>
                  <a:schemeClr val="bg1"/>
                </a:solidFill>
              </a:rPr>
              <a:t> Computing </a:t>
            </a:r>
            <a:r>
              <a:rPr lang="de-AT" dirty="0" smtClean="0">
                <a:solidFill>
                  <a:schemeClr val="bg1"/>
                </a:solidFill>
              </a:rPr>
              <a:t>Middleware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SS 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96362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Architektur: Hohes Maß an Abstraktion nötig zur </a:t>
            </a:r>
            <a:r>
              <a:rPr lang="de-AT" dirty="0" smtClean="0">
                <a:solidFill>
                  <a:schemeClr val="bg1"/>
                </a:solidFill>
              </a:rPr>
              <a:t>Eliminierung </a:t>
            </a:r>
            <a:r>
              <a:rPr lang="de-AT" dirty="0" smtClean="0">
                <a:solidFill>
                  <a:schemeClr val="bg1"/>
                </a:solidFill>
              </a:rPr>
              <a:t>von Redundanzen in Haupt-/Alternativimplementierung </a:t>
            </a:r>
            <a:endParaRPr lang="de-AT" dirty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Mehrfaches </a:t>
            </a:r>
            <a:r>
              <a:rPr lang="de-AT" dirty="0" err="1" smtClean="0">
                <a:solidFill>
                  <a:schemeClr val="bg1"/>
                </a:solidFill>
              </a:rPr>
              <a:t>Refactoring</a:t>
            </a:r>
            <a:r>
              <a:rPr lang="de-AT" dirty="0" smtClean="0">
                <a:solidFill>
                  <a:schemeClr val="bg1"/>
                </a:solidFill>
              </a:rPr>
              <a:t> bis zur finalen Lösung</a:t>
            </a:r>
          </a:p>
          <a:p>
            <a:r>
              <a:rPr lang="de-AT" dirty="0">
                <a:solidFill>
                  <a:schemeClr val="bg1"/>
                </a:solidFill>
              </a:rPr>
              <a:t>Synchronisierung der 3 Broker-Threads:</a:t>
            </a:r>
          </a:p>
          <a:p>
            <a:pPr marL="457200" lvl="1" indent="0">
              <a:buNone/>
            </a:pPr>
            <a:r>
              <a:rPr lang="de-AT" dirty="0" err="1">
                <a:solidFill>
                  <a:schemeClr val="bg1"/>
                </a:solidFill>
              </a:rPr>
              <a:t>TradeOrder</a:t>
            </a:r>
            <a:r>
              <a:rPr lang="de-AT" dirty="0">
                <a:solidFill>
                  <a:schemeClr val="bg1"/>
                </a:solidFill>
              </a:rPr>
              <a:t>-Abwicklung bei: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Neuen Stock-Ausgaben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AT" dirty="0" smtClean="0">
                <a:solidFill>
                  <a:schemeClr val="bg1"/>
                </a:solidFill>
              </a:rPr>
              <a:t>Neuen </a:t>
            </a:r>
            <a:r>
              <a:rPr lang="de-AT" dirty="0" err="1">
                <a:solidFill>
                  <a:schemeClr val="bg1"/>
                </a:solidFill>
              </a:rPr>
              <a:t>TradeOrders</a:t>
            </a:r>
            <a:endParaRPr lang="de-AT" dirty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Änderungen der </a:t>
            </a:r>
            <a:r>
              <a:rPr lang="de-AT" dirty="0" err="1" smtClean="0">
                <a:solidFill>
                  <a:schemeClr val="bg1"/>
                </a:solidFill>
              </a:rPr>
              <a:t>MarktSituation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Viel manuelles und redundantes Testen: Hoher Zeitaufwand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3871672" y="1682160"/>
            <a:ext cx="4448655" cy="2246769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de-AT" sz="9600" dirty="0" smtClean="0">
                <a:solidFill>
                  <a:srgbClr val="FF2D2D"/>
                </a:solidFill>
              </a:rPr>
              <a:t>Ende</a:t>
            </a:r>
          </a:p>
          <a:p>
            <a:pPr algn="ctr"/>
            <a:r>
              <a:rPr lang="de-AT" sz="4400" dirty="0" smtClean="0">
                <a:solidFill>
                  <a:srgbClr val="FF2D2D"/>
                </a:solidFill>
              </a:rPr>
              <a:t>…und vielen Dank!</a:t>
            </a:r>
            <a:endParaRPr lang="de-AT" sz="4400" dirty="0">
              <a:solidFill>
                <a:srgbClr val="FF2D2D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Inhalt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Aufwand (Zeit/LOC)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err="1" smtClean="0">
                <a:solidFill>
                  <a:schemeClr val="bg1"/>
                </a:solidFill>
              </a:rPr>
              <a:t>IntelliJ</a:t>
            </a:r>
            <a:r>
              <a:rPr lang="de-AT" dirty="0" smtClean="0">
                <a:solidFill>
                  <a:schemeClr val="bg1"/>
                </a:solidFill>
              </a:rPr>
              <a:t> IDE / Java 1.8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MozartSpaces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Xvsm</a:t>
            </a:r>
            <a:r>
              <a:rPr lang="de-AT" dirty="0" smtClean="0">
                <a:solidFill>
                  <a:schemeClr val="bg1"/>
                </a:solidFill>
              </a:rPr>
              <a:t>) für Haupt-Implementierung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Erschien als natürliche Lösung für Problemstellung (Börsen-Raum mit Depots mit Einträgen)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RMI für Alternativ-Implementierung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Bereits Erfahrungen </a:t>
            </a:r>
            <a:r>
              <a:rPr lang="de-AT" dirty="0" smtClean="0">
                <a:solidFill>
                  <a:schemeClr val="bg1"/>
                </a:solidFill>
              </a:rPr>
              <a:t>mit RMI + komfortabler im Umgang als pure Sockets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Maven</a:t>
            </a:r>
            <a:r>
              <a:rPr lang="de-AT" dirty="0" smtClean="0">
                <a:solidFill>
                  <a:schemeClr val="bg1"/>
                </a:solidFill>
              </a:rPr>
              <a:t> als </a:t>
            </a:r>
            <a:r>
              <a:rPr lang="de-AT" dirty="0" err="1" smtClean="0">
                <a:solidFill>
                  <a:schemeClr val="bg1"/>
                </a:solidFill>
              </a:rPr>
              <a:t>Build</a:t>
            </a:r>
            <a:r>
              <a:rPr lang="de-AT" dirty="0" smtClean="0">
                <a:solidFill>
                  <a:schemeClr val="bg1"/>
                </a:solidFill>
              </a:rPr>
              <a:t>-System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7811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Factory-Pattern zur Erzeugung von </a:t>
            </a:r>
            <a:r>
              <a:rPr lang="de-AT" i="1" dirty="0" smtClean="0">
                <a:solidFill>
                  <a:schemeClr val="accent6"/>
                </a:solidFill>
              </a:rPr>
              <a:t>Containern</a:t>
            </a:r>
            <a:endParaRPr lang="de-AT" i="1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 = Abstraktion zur Verwaltung von </a:t>
            </a:r>
            <a:r>
              <a:rPr lang="de-AT" dirty="0" err="1" smtClean="0">
                <a:solidFill>
                  <a:schemeClr val="bg1"/>
                </a:solidFill>
              </a:rPr>
              <a:t>Entities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, Stock, …) </a:t>
            </a:r>
            <a:r>
              <a:rPr lang="de-AT" sz="1200" b="1" dirty="0" smtClean="0">
                <a:solidFill>
                  <a:srgbClr val="FF0000"/>
                </a:solidFill>
              </a:rPr>
              <a:t>(≠ </a:t>
            </a:r>
            <a:r>
              <a:rPr lang="de-AT" sz="1200" b="1" dirty="0" err="1" smtClean="0">
                <a:solidFill>
                  <a:srgbClr val="FF0000"/>
                </a:solidFill>
              </a:rPr>
              <a:t>MozartSpaces.Container</a:t>
            </a:r>
            <a:r>
              <a:rPr lang="de-AT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Services operieren auf </a:t>
            </a:r>
            <a:r>
              <a:rPr lang="de-AT" dirty="0" smtClean="0">
                <a:solidFill>
                  <a:schemeClr val="bg1"/>
                </a:solidFill>
              </a:rPr>
              <a:t>Containern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Implementationsunabhängigkeit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Abstraktion von </a:t>
            </a:r>
            <a:r>
              <a:rPr lang="de-AT" dirty="0" err="1" smtClean="0">
                <a:solidFill>
                  <a:schemeClr val="bg1"/>
                </a:solidFill>
              </a:rPr>
              <a:t>Notifications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Subscriptions</a:t>
            </a:r>
            <a:r>
              <a:rPr lang="de-AT" dirty="0" smtClean="0">
                <a:solidFill>
                  <a:schemeClr val="bg1"/>
                </a:solidFill>
              </a:rPr>
              <a:t> + Subscriber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Util</a:t>
            </a:r>
            <a:r>
              <a:rPr lang="de-AT" dirty="0" smtClean="0">
                <a:solidFill>
                  <a:schemeClr val="bg1"/>
                </a:solidFill>
              </a:rPr>
              <a:t>-Klassen zur </a:t>
            </a:r>
            <a:r>
              <a:rPr lang="de-AT" dirty="0" smtClean="0">
                <a:solidFill>
                  <a:schemeClr val="bg1"/>
                </a:solidFill>
              </a:rPr>
              <a:t>Containerverwaltung/Transaktions-management</a:t>
            </a:r>
            <a:endParaRPr lang="de-AT" dirty="0" smtClean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519"/>
            <a:ext cx="5181600" cy="3434514"/>
          </a:xfrm>
          <a:solidFill>
            <a:schemeClr val="bg1"/>
          </a:solidFill>
        </p:spPr>
      </p:pic>
      <p:sp>
        <p:nvSpPr>
          <p:cNvPr id="7" name="Textfeld 6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XVSM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XvsmUtil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Container-/</a:t>
            </a:r>
            <a:r>
              <a:rPr lang="de-AT" dirty="0" err="1" smtClean="0">
                <a:solidFill>
                  <a:schemeClr val="bg1"/>
                </a:solidFill>
              </a:rPr>
              <a:t>TransactionReferences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 operieren auf </a:t>
            </a:r>
            <a:r>
              <a:rPr lang="de-AT" dirty="0" err="1" smtClean="0">
                <a:solidFill>
                  <a:schemeClr val="bg1"/>
                </a:solidFill>
              </a:rPr>
              <a:t>ContainerReferences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Coordination</a:t>
            </a:r>
            <a:r>
              <a:rPr lang="de-AT" dirty="0" smtClean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de-AT" dirty="0" smtClean="0">
                <a:solidFill>
                  <a:schemeClr val="bg1"/>
                </a:solidFill>
              </a:rPr>
              <a:t>FIFO: wenn Reihenfolge/Resultatmenge egal</a:t>
            </a:r>
          </a:p>
          <a:p>
            <a:pPr lvl="2"/>
            <a:r>
              <a:rPr lang="de-AT" dirty="0" err="1" smtClean="0">
                <a:solidFill>
                  <a:schemeClr val="bg1"/>
                </a:solidFill>
              </a:rPr>
              <a:t>QueryCoordinator</a:t>
            </a:r>
            <a:r>
              <a:rPr lang="de-AT" dirty="0" smtClean="0">
                <a:solidFill>
                  <a:schemeClr val="bg1"/>
                </a:solidFill>
              </a:rPr>
              <a:t>: </a:t>
            </a:r>
            <a:r>
              <a:rPr lang="de-AT" dirty="0">
                <a:solidFill>
                  <a:schemeClr val="bg1"/>
                </a:solidFill>
              </a:rPr>
              <a:t>F</a:t>
            </a:r>
            <a:r>
              <a:rPr lang="de-AT" dirty="0" smtClean="0">
                <a:solidFill>
                  <a:schemeClr val="bg1"/>
                </a:solidFill>
              </a:rPr>
              <a:t>ür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endParaRPr lang="de-AT" dirty="0" smtClean="0">
              <a:solidFill>
                <a:schemeClr val="bg1"/>
              </a:solidFill>
            </a:endParaRPr>
          </a:p>
          <a:p>
            <a:pPr lvl="2"/>
            <a:r>
              <a:rPr lang="de-AT" dirty="0" smtClean="0">
                <a:solidFill>
                  <a:schemeClr val="bg1"/>
                </a:solidFill>
              </a:rPr>
              <a:t>Key-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QueryCoordinator</a:t>
            </a:r>
            <a:r>
              <a:rPr lang="de-AT" dirty="0">
                <a:solidFill>
                  <a:schemeClr val="bg1"/>
                </a:solidFill>
              </a:rPr>
              <a:t>: </a:t>
            </a:r>
            <a:r>
              <a:rPr lang="de-AT" dirty="0" smtClean="0">
                <a:solidFill>
                  <a:schemeClr val="bg1"/>
                </a:solidFill>
              </a:rPr>
              <a:t>Für </a:t>
            </a:r>
            <a:r>
              <a:rPr lang="de-AT" dirty="0" err="1" smtClean="0">
                <a:solidFill>
                  <a:schemeClr val="bg1"/>
                </a:solidFill>
              </a:rPr>
              <a:t>StockPrices</a:t>
            </a:r>
            <a:r>
              <a:rPr lang="de-AT" dirty="0" smtClean="0">
                <a:solidFill>
                  <a:schemeClr val="bg1"/>
                </a:solidFill>
              </a:rPr>
              <a:t> (identifizierbar per </a:t>
            </a:r>
            <a:r>
              <a:rPr lang="de-AT" dirty="0" err="1" smtClean="0">
                <a:solidFill>
                  <a:schemeClr val="bg1"/>
                </a:solidFill>
              </a:rPr>
              <a:t>CompanyId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de-AT" dirty="0" smtClean="0">
                <a:solidFill>
                  <a:schemeClr val="bg1"/>
                </a:solidFill>
              </a:rPr>
              <a:t>Label-/</a:t>
            </a:r>
            <a:r>
              <a:rPr lang="de-AT" dirty="0" err="1" smtClean="0">
                <a:solidFill>
                  <a:schemeClr val="bg1"/>
                </a:solidFill>
              </a:rPr>
              <a:t>TypeCoordinator</a:t>
            </a:r>
            <a:r>
              <a:rPr lang="de-AT" dirty="0" smtClean="0">
                <a:solidFill>
                  <a:schemeClr val="bg1"/>
                </a:solidFill>
              </a:rPr>
              <a:t>: Für </a:t>
            </a:r>
            <a:r>
              <a:rPr lang="de-AT" dirty="0" err="1" smtClean="0">
                <a:solidFill>
                  <a:schemeClr val="bg1"/>
                </a:solidFill>
              </a:rPr>
              <a:t>InvestorDepot</a:t>
            </a:r>
            <a:r>
              <a:rPr lang="de-AT" dirty="0" smtClean="0">
                <a:solidFill>
                  <a:schemeClr val="bg1"/>
                </a:solidFill>
              </a:rPr>
              <a:t> (Budget/Stocks in einem Depot)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</a:t>
            </a:r>
            <a:r>
              <a:rPr lang="de-AT" dirty="0" err="1" smtClean="0">
                <a:solidFill>
                  <a:schemeClr val="bg1"/>
                </a:solidFill>
              </a:rPr>
              <a:t>ContainerReferences</a:t>
            </a:r>
            <a:r>
              <a:rPr lang="de-AT" dirty="0" smtClean="0">
                <a:solidFill>
                  <a:schemeClr val="bg1"/>
                </a:solidFill>
              </a:rPr>
              <a:t> statisch bei </a:t>
            </a:r>
            <a:r>
              <a:rPr lang="de-AT" dirty="0" smtClean="0">
                <a:solidFill>
                  <a:schemeClr val="bg1"/>
                </a:solidFill>
              </a:rPr>
              <a:t>Start-up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Post-Write </a:t>
            </a:r>
            <a:r>
              <a:rPr lang="de-AT" dirty="0" err="1" smtClean="0">
                <a:solidFill>
                  <a:schemeClr val="bg1"/>
                </a:solidFill>
              </a:rPr>
              <a:t>Aspects</a:t>
            </a:r>
            <a:r>
              <a:rPr lang="de-AT" dirty="0" smtClean="0">
                <a:solidFill>
                  <a:schemeClr val="bg1"/>
                </a:solidFill>
              </a:rPr>
              <a:t> auf </a:t>
            </a:r>
            <a:r>
              <a:rPr lang="de-AT" dirty="0" err="1" smtClean="0">
                <a:solidFill>
                  <a:schemeClr val="bg1"/>
                </a:solidFill>
              </a:rPr>
              <a:t>StockPricesContainer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TradeOrdersContainer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Broker </a:t>
            </a:r>
            <a:r>
              <a:rPr lang="de-AT" dirty="0" err="1" smtClean="0">
                <a:solidFill>
                  <a:schemeClr val="bg1"/>
                </a:solidFill>
              </a:rPr>
              <a:t>takes</a:t>
            </a:r>
            <a:r>
              <a:rPr lang="de-AT" dirty="0" smtClean="0">
                <a:solidFill>
                  <a:schemeClr val="bg1"/>
                </a:solidFill>
              </a:rPr>
              <a:t> mit „Infinite“-Timeout auf </a:t>
            </a:r>
            <a:r>
              <a:rPr lang="de-AT" dirty="0" err="1" smtClean="0">
                <a:solidFill>
                  <a:schemeClr val="bg1"/>
                </a:solidFill>
              </a:rPr>
              <a:t>BrokerSupportContainer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err="1" smtClean="0">
                <a:solidFill>
                  <a:schemeClr val="bg1"/>
                </a:solidFill>
              </a:rPr>
              <a:t>NotificationListener</a:t>
            </a:r>
            <a:r>
              <a:rPr lang="de-AT" dirty="0" smtClean="0">
                <a:solidFill>
                  <a:schemeClr val="bg1"/>
                </a:solidFill>
              </a:rPr>
              <a:t> für alle „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“ (e.g.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/Investor)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RMI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funktionalität simuliert durch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(e.g. </a:t>
            </a:r>
            <a:r>
              <a:rPr lang="de-AT" dirty="0" err="1" smtClean="0">
                <a:solidFill>
                  <a:schemeClr val="bg1"/>
                </a:solidFill>
              </a:rPr>
              <a:t>StockPricesProvider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RmiUtil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konkrete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Dummy-Transaktionsmanagement</a:t>
            </a:r>
          </a:p>
          <a:p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 operieren auf Implementation von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Keine spezifischen Koordinationsmodelle. </a:t>
            </a:r>
            <a:r>
              <a:rPr lang="de-AT" dirty="0" err="1" smtClean="0">
                <a:solidFill>
                  <a:schemeClr val="bg1"/>
                </a:solidFill>
              </a:rPr>
              <a:t>Maps</a:t>
            </a:r>
            <a:r>
              <a:rPr lang="de-AT" dirty="0" smtClean="0">
                <a:solidFill>
                  <a:schemeClr val="bg1"/>
                </a:solidFill>
              </a:rPr>
              <a:t>, Sets und Listen in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r>
              <a:rPr lang="de-AT" dirty="0" smtClean="0">
                <a:solidFill>
                  <a:schemeClr val="bg1"/>
                </a:solidFill>
              </a:rPr>
              <a:t>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Infinite Take für Kurswertänderungen / neue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 durch .</a:t>
            </a:r>
            <a:r>
              <a:rPr lang="de-AT" dirty="0" err="1" smtClean="0">
                <a:solidFill>
                  <a:schemeClr val="bg1"/>
                </a:solidFill>
              </a:rPr>
              <a:t>wait</a:t>
            </a:r>
            <a:r>
              <a:rPr lang="de-AT" dirty="0" smtClean="0">
                <a:solidFill>
                  <a:schemeClr val="bg1"/>
                </a:solidFill>
              </a:rPr>
              <a:t>() und .</a:t>
            </a:r>
            <a:r>
              <a:rPr lang="de-AT" dirty="0" err="1" smtClean="0">
                <a:solidFill>
                  <a:schemeClr val="bg1"/>
                </a:solidFill>
              </a:rPr>
              <a:t>notifyAll</a:t>
            </a:r>
            <a:r>
              <a:rPr lang="de-AT" dirty="0" smtClean="0">
                <a:solidFill>
                  <a:schemeClr val="bg1"/>
                </a:solidFill>
              </a:rPr>
              <a:t>() simuliert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durch Export von </a:t>
            </a:r>
            <a:r>
              <a:rPr lang="de-AT" dirty="0" err="1" smtClean="0">
                <a:solidFill>
                  <a:schemeClr val="bg1"/>
                </a:solidFill>
              </a:rPr>
              <a:t>Caller</a:t>
            </a:r>
            <a:r>
              <a:rPr lang="de-AT" dirty="0" smtClean="0">
                <a:solidFill>
                  <a:schemeClr val="bg1"/>
                </a:solidFill>
              </a:rPr>
              <a:t> und </a:t>
            </a:r>
            <a:r>
              <a:rPr lang="de-AT" dirty="0">
                <a:solidFill>
                  <a:schemeClr val="bg1"/>
                </a:solidFill>
              </a:rPr>
              <a:t>Ü</a:t>
            </a:r>
            <a:r>
              <a:rPr lang="de-AT" dirty="0" smtClean="0">
                <a:solidFill>
                  <a:schemeClr val="bg1"/>
                </a:solidFill>
              </a:rPr>
              <a:t>bergabe an Server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Architektur: Multi-Market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850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Investor/Fondmanager arbeitet nicht mehr auf Services sondern </a:t>
            </a:r>
            <a:r>
              <a:rPr lang="de-AT" dirty="0" err="1" smtClean="0">
                <a:solidFill>
                  <a:schemeClr val="bg1"/>
                </a:solidFill>
              </a:rPr>
              <a:t>HashMap</a:t>
            </a:r>
            <a:r>
              <a:rPr lang="de-AT" dirty="0" smtClean="0">
                <a:solidFill>
                  <a:schemeClr val="bg1"/>
                </a:solidFill>
              </a:rPr>
              <a:t>&lt;</a:t>
            </a:r>
            <a:r>
              <a:rPr lang="de-AT" dirty="0" err="1" smtClean="0">
                <a:solidFill>
                  <a:schemeClr val="bg1"/>
                </a:solidFill>
              </a:rPr>
              <a:t>Serveraddresse</a:t>
            </a:r>
            <a:r>
              <a:rPr lang="de-AT" dirty="0" smtClean="0">
                <a:solidFill>
                  <a:schemeClr val="bg1"/>
                </a:solidFill>
              </a:rPr>
              <a:t>, Service&gt;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Budgets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Stockwerten aller Depots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Bestimmung von Server bei 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-Ausgabe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Fondsmanager trägt sich mit Liste von Markt-</a:t>
            </a:r>
            <a:r>
              <a:rPr lang="de-AT" dirty="0" err="1" smtClean="0">
                <a:solidFill>
                  <a:schemeClr val="bg1"/>
                </a:solidFill>
              </a:rPr>
              <a:t>Addressen</a:t>
            </a:r>
            <a:r>
              <a:rPr lang="de-AT" dirty="0" smtClean="0">
                <a:solidFill>
                  <a:schemeClr val="bg1"/>
                </a:solidFill>
              </a:rPr>
              <a:t> in </a:t>
            </a:r>
            <a:r>
              <a:rPr lang="de-AT" dirty="0" err="1" smtClean="0">
                <a:solidFill>
                  <a:schemeClr val="bg1"/>
                </a:solidFill>
              </a:rPr>
              <a:t>FondsIndexContainer</a:t>
            </a:r>
            <a:r>
              <a:rPr lang="de-AT" dirty="0" smtClean="0">
                <a:solidFill>
                  <a:schemeClr val="bg1"/>
                </a:solidFill>
              </a:rPr>
              <a:t> ein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MarketAgentService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 smtClean="0">
                <a:solidFill>
                  <a:schemeClr val="bg1"/>
                </a:solidFill>
              </a:rPr>
              <a:t>queried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smtClean="0">
                <a:solidFill>
                  <a:schemeClr val="bg1"/>
                </a:solidFill>
              </a:rPr>
              <a:t>diesen Container und verbindet sich mit Fremd-Märkten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TradeVolume</a:t>
            </a:r>
            <a:r>
              <a:rPr lang="de-AT" dirty="0" smtClean="0">
                <a:solidFill>
                  <a:schemeClr val="bg1"/>
                </a:solidFill>
              </a:rPr>
              <a:t> wird statisch </a:t>
            </a:r>
            <a:r>
              <a:rPr lang="de-AT" dirty="0" smtClean="0">
                <a:solidFill>
                  <a:schemeClr val="bg1"/>
                </a:solidFill>
              </a:rPr>
              <a:t>gespeichert, pro </a:t>
            </a:r>
            <a:r>
              <a:rPr lang="de-AT" dirty="0" smtClean="0">
                <a:solidFill>
                  <a:schemeClr val="bg1"/>
                </a:solidFill>
              </a:rPr>
              <a:t>Markt aufsummiert und von Investor selbst per </a:t>
            </a:r>
            <a:r>
              <a:rPr lang="de-AT" dirty="0" err="1" smtClean="0">
                <a:solidFill>
                  <a:schemeClr val="bg1"/>
                </a:solidFill>
              </a:rPr>
              <a:t>StockPriceContainer</a:t>
            </a:r>
            <a:r>
              <a:rPr lang="de-AT" dirty="0" smtClean="0">
                <a:solidFill>
                  <a:schemeClr val="bg1"/>
                </a:solidFill>
              </a:rPr>
              <a:t> direkt synchronisiert.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Utils</a:t>
            </a:r>
            <a:r>
              <a:rPr lang="de-AT" dirty="0" smtClean="0">
                <a:solidFill>
                  <a:schemeClr val="bg1"/>
                </a:solidFill>
              </a:rPr>
              <a:t> nicht mehr statisch sondern Instanzen (e.g. mehrere unterschiedliche </a:t>
            </a:r>
            <a:r>
              <a:rPr lang="de-AT" dirty="0" err="1" smtClean="0">
                <a:solidFill>
                  <a:schemeClr val="bg1"/>
                </a:solidFill>
              </a:rPr>
              <a:t>XvsmUtils</a:t>
            </a:r>
            <a:r>
              <a:rPr lang="de-AT" dirty="0" smtClean="0">
                <a:solidFill>
                  <a:schemeClr val="bg1"/>
                </a:solidFill>
              </a:rPr>
              <a:t> in einem Investor-Prozess)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1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Architektur: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1314 / Aufwand: 20h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Services: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761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15h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Space-Implementierungen </a:t>
            </a:r>
            <a:r>
              <a:rPr lang="de-AT" dirty="0" smtClean="0">
                <a:solidFill>
                  <a:schemeClr val="bg1"/>
                </a:solidFill>
              </a:rPr>
              <a:t>(</a:t>
            </a:r>
            <a:r>
              <a:rPr lang="de-AT" dirty="0" err="1" smtClean="0">
                <a:solidFill>
                  <a:schemeClr val="bg1"/>
                </a:solidFill>
              </a:rPr>
              <a:t>Xvsm</a:t>
            </a:r>
            <a:r>
              <a:rPr lang="de-AT" dirty="0" smtClean="0">
                <a:solidFill>
                  <a:schemeClr val="bg1"/>
                </a:solidFill>
              </a:rPr>
              <a:t>):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1394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15h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Alternativ-Implementierungen </a:t>
            </a:r>
            <a:r>
              <a:rPr lang="de-AT" dirty="0" smtClean="0">
                <a:solidFill>
                  <a:schemeClr val="bg1"/>
                </a:solidFill>
              </a:rPr>
              <a:t>(RMI):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2089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10h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GUI/TUI </a:t>
            </a:r>
            <a:r>
              <a:rPr lang="de-AT" dirty="0" smtClean="0">
                <a:solidFill>
                  <a:schemeClr val="bg1"/>
                </a:solidFill>
              </a:rPr>
              <a:t>(+ Controller</a:t>
            </a:r>
            <a:r>
              <a:rPr lang="de-AT" dirty="0" smtClean="0">
                <a:solidFill>
                  <a:schemeClr val="bg1"/>
                </a:solidFill>
              </a:rPr>
              <a:t>):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1340 / Aufwand: 10h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2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Priority-TradeOrders</a:t>
            </a:r>
            <a:r>
              <a:rPr lang="de-AT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30-50 / Aufwand: 2h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Fondmanager:</a:t>
            </a:r>
          </a:p>
          <a:p>
            <a:pPr lvl="1"/>
            <a:r>
              <a:rPr lang="de-AT" dirty="0">
                <a:solidFill>
                  <a:schemeClr val="bg1"/>
                </a:solidFill>
              </a:rPr>
              <a:t>LOC: </a:t>
            </a:r>
            <a:r>
              <a:rPr lang="de-AT" dirty="0" smtClean="0">
                <a:solidFill>
                  <a:schemeClr val="bg1"/>
                </a:solidFill>
              </a:rPr>
              <a:t>~130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5h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Multi-Market:</a:t>
            </a:r>
          </a:p>
          <a:p>
            <a:pPr lvl="1"/>
            <a:r>
              <a:rPr lang="de-AT" dirty="0">
                <a:solidFill>
                  <a:schemeClr val="bg1"/>
                </a:solidFill>
              </a:rPr>
              <a:t>LOC: </a:t>
            </a:r>
            <a:r>
              <a:rPr lang="de-AT" dirty="0" smtClean="0">
                <a:solidFill>
                  <a:schemeClr val="bg1"/>
                </a:solidFill>
              </a:rPr>
              <a:t>~300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10h</a:t>
            </a:r>
          </a:p>
          <a:p>
            <a:pPr lvl="1"/>
            <a:endParaRPr lang="de-AT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AT" dirty="0" smtClean="0">
                <a:solidFill>
                  <a:schemeClr val="bg1"/>
                </a:solidFill>
              </a:rPr>
              <a:t>				</a:t>
            </a:r>
            <a:r>
              <a:rPr lang="de-AT" i="1" dirty="0" smtClean="0">
                <a:solidFill>
                  <a:srgbClr val="FF0000"/>
                </a:solidFill>
              </a:rPr>
              <a:t>… alle Abschätzungen </a:t>
            </a:r>
            <a:r>
              <a:rPr lang="de-AT" i="1" dirty="0" smtClean="0">
                <a:solidFill>
                  <a:srgbClr val="FF0000"/>
                </a:solidFill>
              </a:rPr>
              <a:t>ohne </a:t>
            </a:r>
            <a:r>
              <a:rPr lang="de-AT" i="1" dirty="0" smtClean="0">
                <a:solidFill>
                  <a:srgbClr val="FF0000"/>
                </a:solidFill>
              </a:rPr>
              <a:t>Testaufwand.</a:t>
            </a:r>
            <a:endParaRPr lang="de-AT" i="1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Breitbild</PresentationFormat>
  <Paragraphs>130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Endpräsentation</vt:lpstr>
      <vt:lpstr>Inhalt</vt:lpstr>
      <vt:lpstr>Verwendete Technologien</vt:lpstr>
      <vt:lpstr>Architektur</vt:lpstr>
      <vt:lpstr>Architektur - XVSM</vt:lpstr>
      <vt:lpstr>Architektur - RMI</vt:lpstr>
      <vt:lpstr>Architektur: Multi-Market</vt:lpstr>
      <vt:lpstr>Aufwand: Beispiel 1</vt:lpstr>
      <vt:lpstr>Aufwand: Beispiel 2</vt:lpstr>
      <vt:lpstr>Schwierigkeiten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Schuller</dc:creator>
  <cp:lastModifiedBy>j0h1</cp:lastModifiedBy>
  <cp:revision>32</cp:revision>
  <dcterms:created xsi:type="dcterms:W3CDTF">2015-06-07T16:34:45Z</dcterms:created>
  <dcterms:modified xsi:type="dcterms:W3CDTF">2015-06-21T20:34:29Z</dcterms:modified>
</cp:coreProperties>
</file>