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8" r:id="rId3"/>
    <p:sldId id="259" r:id="rId4"/>
    <p:sldId id="261" r:id="rId5"/>
    <p:sldId id="260" r:id="rId6"/>
    <p:sldId id="295" r:id="rId7"/>
    <p:sldId id="294" r:id="rId8"/>
    <p:sldId id="293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59A93F-231A-4EF2-B655-E12B43CAE206}" type="doc">
      <dgm:prSet loTypeId="urn:microsoft.com/office/officeart/2005/8/layout/hProcess10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005063F-C51B-48E7-9F58-726031B4EAC8}" type="pres">
      <dgm:prSet presAssocID="{AA59A93F-231A-4EF2-B655-E12B43CAE206}" presName="Name0" presStyleCnt="0">
        <dgm:presLayoutVars>
          <dgm:dir/>
          <dgm:resizeHandles val="exact"/>
        </dgm:presLayoutVars>
      </dgm:prSet>
      <dgm:spPr/>
    </dgm:pt>
  </dgm:ptLst>
  <dgm:cxnLst>
    <dgm:cxn modelId="{97350600-05C0-4052-8A30-47F5BD0A1E58}" type="presOf" srcId="{AA59A93F-231A-4EF2-B655-E12B43CAE206}" destId="{B005063F-C51B-48E7-9F58-726031B4EAC8}" srcOrd="0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83D83A-9CA4-4BF2-8B87-FA6929219E5A}" type="doc">
      <dgm:prSet loTypeId="urn:microsoft.com/office/officeart/2005/8/layout/hProcess10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4146AE7-3E8B-41F5-AB0A-280A1736FC56}" type="pres">
      <dgm:prSet presAssocID="{8B83D83A-9CA4-4BF2-8B87-FA6929219E5A}" presName="Name0" presStyleCnt="0">
        <dgm:presLayoutVars>
          <dgm:dir/>
          <dgm:resizeHandles val="exact"/>
        </dgm:presLayoutVars>
      </dgm:prSet>
      <dgm:spPr/>
    </dgm:pt>
  </dgm:ptLst>
  <dgm:cxnLst>
    <dgm:cxn modelId="{BB7D80DE-BCA9-41DF-9E35-AC9F1BB7CD2C}" type="presOf" srcId="{8B83D83A-9CA4-4BF2-8B87-FA6929219E5A}" destId="{C4146AE7-3E8B-41F5-AB0A-280A1736FC56}" srcOrd="0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719358-F9FA-47EA-8274-97E274D0523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ru-RU"/>
        </a:p>
      </dgm:t>
    </dgm:pt>
    <dgm:pt modelId="{783D9916-3271-4709-8043-E50827437832}" type="pres">
      <dgm:prSet presAssocID="{47719358-F9FA-47EA-8274-97E274D05233}" presName="diagram" presStyleCnt="0">
        <dgm:presLayoutVars>
          <dgm:dir/>
          <dgm:resizeHandles val="exact"/>
        </dgm:presLayoutVars>
      </dgm:prSet>
      <dgm:spPr/>
    </dgm:pt>
  </dgm:ptLst>
  <dgm:cxnLst>
    <dgm:cxn modelId="{3CE1CCDD-D6B3-4238-873D-1F8434FA5DEC}" type="presOf" srcId="{47719358-F9FA-47EA-8274-97E274D05233}" destId="{783D9916-3271-4709-8043-E50827437832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EDB56D-3DE7-4959-9F36-A2C2A847B2D6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4C1045C-56D9-4821-ADB8-86D63F805355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Получение данных с </a:t>
          </a:r>
          <a:r>
            <a:rPr lang="en-US" dirty="0" smtClean="0"/>
            <a:t>API hh.ru</a:t>
          </a:r>
          <a:r>
            <a:rPr lang="ru-RU" dirty="0" smtClean="0"/>
            <a:t>.</a:t>
          </a:r>
          <a:endParaRPr lang="ru-RU" dirty="0"/>
        </a:p>
      </dgm:t>
    </dgm:pt>
    <dgm:pt modelId="{0A54BA34-5200-49A8-9BBF-127305D28951}" type="parTrans" cxnId="{4F098A15-F13D-402B-A2B0-05402898FF5C}">
      <dgm:prSet/>
      <dgm:spPr/>
      <dgm:t>
        <a:bodyPr/>
        <a:lstStyle/>
        <a:p>
          <a:endParaRPr lang="ru-RU"/>
        </a:p>
      </dgm:t>
    </dgm:pt>
    <dgm:pt modelId="{BDD341A5-43EB-40B1-A795-57179656526E}" type="sibTrans" cxnId="{4F098A15-F13D-402B-A2B0-05402898FF5C}">
      <dgm:prSet/>
      <dgm:spPr/>
      <dgm:t>
        <a:bodyPr/>
        <a:lstStyle/>
        <a:p>
          <a:endParaRPr lang="ru-RU"/>
        </a:p>
      </dgm:t>
    </dgm:pt>
    <dgm:pt modelId="{EBA9645D-1767-4CDC-8EDF-85300BEFF386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Создание датафрейма с данными, необходимыми для анализа.</a:t>
          </a:r>
          <a:endParaRPr lang="ru-RU" dirty="0"/>
        </a:p>
      </dgm:t>
    </dgm:pt>
    <dgm:pt modelId="{20BE6B9B-E1C1-40F7-BB80-2719BF9D0810}" type="parTrans" cxnId="{1E17BF43-768C-4A68-BACA-247F45CA2545}">
      <dgm:prSet/>
      <dgm:spPr/>
      <dgm:t>
        <a:bodyPr/>
        <a:lstStyle/>
        <a:p>
          <a:endParaRPr lang="ru-RU"/>
        </a:p>
      </dgm:t>
    </dgm:pt>
    <dgm:pt modelId="{23FB41D3-FC33-47F2-85DF-1038D17754E0}" type="sibTrans" cxnId="{1E17BF43-768C-4A68-BACA-247F45CA2545}">
      <dgm:prSet/>
      <dgm:spPr/>
      <dgm:t>
        <a:bodyPr/>
        <a:lstStyle/>
        <a:p>
          <a:endParaRPr lang="ru-RU"/>
        </a:p>
      </dgm:t>
    </dgm:pt>
    <dgm:pt modelId="{C9428085-7072-45A8-B069-225CF1D001AE}">
      <dgm:prSet phldrT="[Текст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Визуализация данных методами </a:t>
          </a:r>
          <a:r>
            <a:rPr lang="en-US" dirty="0" smtClean="0"/>
            <a:t>Python. </a:t>
          </a:r>
          <a:r>
            <a:rPr lang="ru-RU" dirty="0" smtClean="0"/>
            <a:t>Анализ данных. Выводы.</a:t>
          </a:r>
          <a:endParaRPr lang="ru-RU" dirty="0"/>
        </a:p>
      </dgm:t>
    </dgm:pt>
    <dgm:pt modelId="{433B05A1-74F9-4B81-A684-CFB0E3A95F96}" type="parTrans" cxnId="{9FDF990D-920D-4A8D-9726-242207DA618F}">
      <dgm:prSet/>
      <dgm:spPr/>
      <dgm:t>
        <a:bodyPr/>
        <a:lstStyle/>
        <a:p>
          <a:endParaRPr lang="ru-RU"/>
        </a:p>
      </dgm:t>
    </dgm:pt>
    <dgm:pt modelId="{7249C7DB-59CF-44EC-AB09-34F9310D771D}" type="sibTrans" cxnId="{9FDF990D-920D-4A8D-9726-242207DA618F}">
      <dgm:prSet/>
      <dgm:spPr/>
      <dgm:t>
        <a:bodyPr/>
        <a:lstStyle/>
        <a:p>
          <a:endParaRPr lang="ru-RU"/>
        </a:p>
      </dgm:t>
    </dgm:pt>
    <dgm:pt modelId="{55076EB3-7A98-430E-B64A-F5479B622DBA}" type="pres">
      <dgm:prSet presAssocID="{AEEDB56D-3DE7-4959-9F36-A2C2A847B2D6}" presName="Name0" presStyleCnt="0">
        <dgm:presLayoutVars>
          <dgm:dir/>
          <dgm:resizeHandles val="exact"/>
        </dgm:presLayoutVars>
      </dgm:prSet>
      <dgm:spPr/>
    </dgm:pt>
    <dgm:pt modelId="{3E5A619D-45F6-485A-A4B0-82EB7FD2AFB4}" type="pres">
      <dgm:prSet presAssocID="{E4C1045C-56D9-4821-ADB8-86D63F805355}" presName="composite" presStyleCnt="0"/>
      <dgm:spPr/>
    </dgm:pt>
    <dgm:pt modelId="{939C1E6F-3491-4A93-9188-F869864A4318}" type="pres">
      <dgm:prSet presAssocID="{E4C1045C-56D9-4821-ADB8-86D63F805355}" presName="imagSh" presStyleLbl="bgImgPlace1" presStyleIdx="0" presStyleCnt="3" custLinFactNeighborX="-45507" custLinFactNeighborY="-135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620EFC7-6318-4245-B019-274F69B42101}" type="pres">
      <dgm:prSet presAssocID="{E4C1045C-56D9-4821-ADB8-86D63F805355}" presName="txNode" presStyleLbl="node1" presStyleIdx="0" presStyleCnt="3" custScaleX="64535" custScaleY="65302" custLinFactNeighborX="-19338" custLinFactNeighborY="302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DB167A6-96C2-40C7-B6AF-2AC386602909}" type="pres">
      <dgm:prSet presAssocID="{BDD341A5-43EB-40B1-A795-57179656526E}" presName="sibTrans" presStyleLbl="sibTrans2D1" presStyleIdx="0" presStyleCnt="2"/>
      <dgm:spPr/>
    </dgm:pt>
    <dgm:pt modelId="{B0244125-BBCB-45CA-999C-D97F51352A0B}" type="pres">
      <dgm:prSet presAssocID="{BDD341A5-43EB-40B1-A795-57179656526E}" presName="connTx" presStyleLbl="sibTrans2D1" presStyleIdx="0" presStyleCnt="2"/>
      <dgm:spPr/>
    </dgm:pt>
    <dgm:pt modelId="{4134A5E9-BA44-4FAA-94C0-8FAE648BD7CF}" type="pres">
      <dgm:prSet presAssocID="{EBA9645D-1767-4CDC-8EDF-85300BEFF386}" presName="composite" presStyleCnt="0"/>
      <dgm:spPr/>
    </dgm:pt>
    <dgm:pt modelId="{3B5AE380-5C0F-47C4-9AFA-8F8C0EBBC283}" type="pres">
      <dgm:prSet presAssocID="{EBA9645D-1767-4CDC-8EDF-85300BEFF386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135AC93-ECF4-48D4-B225-BA1C02023568}" type="pres">
      <dgm:prSet presAssocID="{EBA9645D-1767-4CDC-8EDF-85300BEFF386}" presName="txNode" presStyleLbl="node1" presStyleIdx="1" presStyleCnt="3" custScaleX="72650" custScaleY="65548" custLinFactNeighborX="-19697" custLinFactNeighborY="3103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7F71EA5-644A-4D6C-9D18-B442B7F46F89}" type="pres">
      <dgm:prSet presAssocID="{23FB41D3-FC33-47F2-85DF-1038D17754E0}" presName="sibTrans" presStyleLbl="sibTrans2D1" presStyleIdx="1" presStyleCnt="2"/>
      <dgm:spPr/>
    </dgm:pt>
    <dgm:pt modelId="{8D37B3CB-63CE-438F-9591-3303954257A7}" type="pres">
      <dgm:prSet presAssocID="{23FB41D3-FC33-47F2-85DF-1038D17754E0}" presName="connTx" presStyleLbl="sibTrans2D1" presStyleIdx="1" presStyleCnt="2"/>
      <dgm:spPr/>
    </dgm:pt>
    <dgm:pt modelId="{EE47A4F7-BC4E-4ED2-9A2C-E0ABDAA24691}" type="pres">
      <dgm:prSet presAssocID="{C9428085-7072-45A8-B069-225CF1D001AE}" presName="composite" presStyleCnt="0"/>
      <dgm:spPr/>
    </dgm:pt>
    <dgm:pt modelId="{D32D008C-E466-40AE-9303-099F19F54F83}" type="pres">
      <dgm:prSet presAssocID="{C9428085-7072-45A8-B069-225CF1D001AE}" presName="imagSh" presStyleLbl="b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35CA18E-E42C-4F4C-86AA-C8FDF587FF89}" type="pres">
      <dgm:prSet presAssocID="{C9428085-7072-45A8-B069-225CF1D001AE}" presName="txNode" presStyleLbl="node1" presStyleIdx="2" presStyleCnt="3" custScaleX="73448" custScaleY="62979" custLinFactNeighborX="-15506" custLinFactNeighborY="3178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C82AEDB-89E6-43D0-81F0-1F41748AA359}" type="presOf" srcId="{EBA9645D-1767-4CDC-8EDF-85300BEFF386}" destId="{E135AC93-ECF4-48D4-B225-BA1C02023568}" srcOrd="0" destOrd="0" presId="urn:microsoft.com/office/officeart/2005/8/layout/hProcess10"/>
    <dgm:cxn modelId="{C9ADAF95-2BCE-4CA6-91ED-467FE4963D79}" type="presOf" srcId="{23FB41D3-FC33-47F2-85DF-1038D17754E0}" destId="{07F71EA5-644A-4D6C-9D18-B442B7F46F89}" srcOrd="0" destOrd="0" presId="urn:microsoft.com/office/officeart/2005/8/layout/hProcess10"/>
    <dgm:cxn modelId="{5981220D-9553-499F-9DC5-BE57AD9F262F}" type="presOf" srcId="{BDD341A5-43EB-40B1-A795-57179656526E}" destId="{B0244125-BBCB-45CA-999C-D97F51352A0B}" srcOrd="1" destOrd="0" presId="urn:microsoft.com/office/officeart/2005/8/layout/hProcess10"/>
    <dgm:cxn modelId="{24CB254A-BD0F-42D7-B408-B5206969527C}" type="presOf" srcId="{E4C1045C-56D9-4821-ADB8-86D63F805355}" destId="{7620EFC7-6318-4245-B019-274F69B42101}" srcOrd="0" destOrd="0" presId="urn:microsoft.com/office/officeart/2005/8/layout/hProcess10"/>
    <dgm:cxn modelId="{4F098A15-F13D-402B-A2B0-05402898FF5C}" srcId="{AEEDB56D-3DE7-4959-9F36-A2C2A847B2D6}" destId="{E4C1045C-56D9-4821-ADB8-86D63F805355}" srcOrd="0" destOrd="0" parTransId="{0A54BA34-5200-49A8-9BBF-127305D28951}" sibTransId="{BDD341A5-43EB-40B1-A795-57179656526E}"/>
    <dgm:cxn modelId="{1E17BF43-768C-4A68-BACA-247F45CA2545}" srcId="{AEEDB56D-3DE7-4959-9F36-A2C2A847B2D6}" destId="{EBA9645D-1767-4CDC-8EDF-85300BEFF386}" srcOrd="1" destOrd="0" parTransId="{20BE6B9B-E1C1-40F7-BB80-2719BF9D0810}" sibTransId="{23FB41D3-FC33-47F2-85DF-1038D17754E0}"/>
    <dgm:cxn modelId="{E06F33AD-A054-4653-B873-162EB396E2F7}" type="presOf" srcId="{BDD341A5-43EB-40B1-A795-57179656526E}" destId="{5DB167A6-96C2-40C7-B6AF-2AC386602909}" srcOrd="0" destOrd="0" presId="urn:microsoft.com/office/officeart/2005/8/layout/hProcess10"/>
    <dgm:cxn modelId="{9FDF990D-920D-4A8D-9726-242207DA618F}" srcId="{AEEDB56D-3DE7-4959-9F36-A2C2A847B2D6}" destId="{C9428085-7072-45A8-B069-225CF1D001AE}" srcOrd="2" destOrd="0" parTransId="{433B05A1-74F9-4B81-A684-CFB0E3A95F96}" sibTransId="{7249C7DB-59CF-44EC-AB09-34F9310D771D}"/>
    <dgm:cxn modelId="{76265B5B-1657-4120-A5C4-B912E9769CD8}" type="presOf" srcId="{23FB41D3-FC33-47F2-85DF-1038D17754E0}" destId="{8D37B3CB-63CE-438F-9591-3303954257A7}" srcOrd="1" destOrd="0" presId="urn:microsoft.com/office/officeart/2005/8/layout/hProcess10"/>
    <dgm:cxn modelId="{AE24735A-2ECA-4727-AEAA-8F1004A420BB}" type="presOf" srcId="{C9428085-7072-45A8-B069-225CF1D001AE}" destId="{B35CA18E-E42C-4F4C-86AA-C8FDF587FF89}" srcOrd="0" destOrd="0" presId="urn:microsoft.com/office/officeart/2005/8/layout/hProcess10"/>
    <dgm:cxn modelId="{39B248B9-FA17-427C-894E-27785D2CA778}" type="presOf" srcId="{AEEDB56D-3DE7-4959-9F36-A2C2A847B2D6}" destId="{55076EB3-7A98-430E-B64A-F5479B622DBA}" srcOrd="0" destOrd="0" presId="urn:microsoft.com/office/officeart/2005/8/layout/hProcess10"/>
    <dgm:cxn modelId="{C4EC87AA-0EC6-4C7E-BB01-16049E3C6C63}" type="presParOf" srcId="{55076EB3-7A98-430E-B64A-F5479B622DBA}" destId="{3E5A619D-45F6-485A-A4B0-82EB7FD2AFB4}" srcOrd="0" destOrd="0" presId="urn:microsoft.com/office/officeart/2005/8/layout/hProcess10"/>
    <dgm:cxn modelId="{03A8EC64-5DCD-495D-88F9-29334D99D5C9}" type="presParOf" srcId="{3E5A619D-45F6-485A-A4B0-82EB7FD2AFB4}" destId="{939C1E6F-3491-4A93-9188-F869864A4318}" srcOrd="0" destOrd="0" presId="urn:microsoft.com/office/officeart/2005/8/layout/hProcess10"/>
    <dgm:cxn modelId="{10E167CC-57BB-4817-B5F5-18F3052B39E7}" type="presParOf" srcId="{3E5A619D-45F6-485A-A4B0-82EB7FD2AFB4}" destId="{7620EFC7-6318-4245-B019-274F69B42101}" srcOrd="1" destOrd="0" presId="urn:microsoft.com/office/officeart/2005/8/layout/hProcess10"/>
    <dgm:cxn modelId="{0B2EF47D-0B4C-41CC-B4D5-DED3615DC2C3}" type="presParOf" srcId="{55076EB3-7A98-430E-B64A-F5479B622DBA}" destId="{5DB167A6-96C2-40C7-B6AF-2AC386602909}" srcOrd="1" destOrd="0" presId="urn:microsoft.com/office/officeart/2005/8/layout/hProcess10"/>
    <dgm:cxn modelId="{66F3BFE4-0741-4ADE-B3E8-E48C1202912D}" type="presParOf" srcId="{5DB167A6-96C2-40C7-B6AF-2AC386602909}" destId="{B0244125-BBCB-45CA-999C-D97F51352A0B}" srcOrd="0" destOrd="0" presId="urn:microsoft.com/office/officeart/2005/8/layout/hProcess10"/>
    <dgm:cxn modelId="{8F01C7F6-9381-4A7A-86F9-0029D40790A5}" type="presParOf" srcId="{55076EB3-7A98-430E-B64A-F5479B622DBA}" destId="{4134A5E9-BA44-4FAA-94C0-8FAE648BD7CF}" srcOrd="2" destOrd="0" presId="urn:microsoft.com/office/officeart/2005/8/layout/hProcess10"/>
    <dgm:cxn modelId="{9C1202C7-F42D-4D35-A0AD-49938D58FBB7}" type="presParOf" srcId="{4134A5E9-BA44-4FAA-94C0-8FAE648BD7CF}" destId="{3B5AE380-5C0F-47C4-9AFA-8F8C0EBBC283}" srcOrd="0" destOrd="0" presId="urn:microsoft.com/office/officeart/2005/8/layout/hProcess10"/>
    <dgm:cxn modelId="{7CE2B757-49E7-451D-A0F5-461ECE69E864}" type="presParOf" srcId="{4134A5E9-BA44-4FAA-94C0-8FAE648BD7CF}" destId="{E135AC93-ECF4-48D4-B225-BA1C02023568}" srcOrd="1" destOrd="0" presId="urn:microsoft.com/office/officeart/2005/8/layout/hProcess10"/>
    <dgm:cxn modelId="{B6546DA7-9E00-4B94-A53D-5A2D3F36D3C8}" type="presParOf" srcId="{55076EB3-7A98-430E-B64A-F5479B622DBA}" destId="{07F71EA5-644A-4D6C-9D18-B442B7F46F89}" srcOrd="3" destOrd="0" presId="urn:microsoft.com/office/officeart/2005/8/layout/hProcess10"/>
    <dgm:cxn modelId="{4B5757C4-F16F-4854-AC1E-BAA507DFDE5A}" type="presParOf" srcId="{07F71EA5-644A-4D6C-9D18-B442B7F46F89}" destId="{8D37B3CB-63CE-438F-9591-3303954257A7}" srcOrd="0" destOrd="0" presId="urn:microsoft.com/office/officeart/2005/8/layout/hProcess10"/>
    <dgm:cxn modelId="{55A421E7-FD13-410E-8B32-051EDB0C5102}" type="presParOf" srcId="{55076EB3-7A98-430E-B64A-F5479B622DBA}" destId="{EE47A4F7-BC4E-4ED2-9A2C-E0ABDAA24691}" srcOrd="4" destOrd="0" presId="urn:microsoft.com/office/officeart/2005/8/layout/hProcess10"/>
    <dgm:cxn modelId="{92826461-E08C-43F7-A6CE-D0A8625877B4}" type="presParOf" srcId="{EE47A4F7-BC4E-4ED2-9A2C-E0ABDAA24691}" destId="{D32D008C-E466-40AE-9303-099F19F54F83}" srcOrd="0" destOrd="0" presId="urn:microsoft.com/office/officeart/2005/8/layout/hProcess10"/>
    <dgm:cxn modelId="{998FD26D-9F3F-458D-8149-0DDC3BD83936}" type="presParOf" srcId="{EE47A4F7-BC4E-4ED2-9A2C-E0ABDAA24691}" destId="{B35CA18E-E42C-4F4C-86AA-C8FDF587FF89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C1E6F-3491-4A93-9188-F869864A4318}">
      <dsp:nvSpPr>
        <dsp:cNvPr id="0" name=""/>
        <dsp:cNvSpPr/>
      </dsp:nvSpPr>
      <dsp:spPr>
        <a:xfrm>
          <a:off x="0" y="936792"/>
          <a:ext cx="2493927" cy="249392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0EFC7-6318-4245-B019-274F69B42101}">
      <dsp:nvSpPr>
        <dsp:cNvPr id="0" name=""/>
        <dsp:cNvSpPr/>
      </dsp:nvSpPr>
      <dsp:spPr>
        <a:xfrm>
          <a:off x="370421" y="3654649"/>
          <a:ext cx="1609456" cy="1628584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Получение данных с </a:t>
          </a:r>
          <a:r>
            <a:rPr lang="en-US" sz="1700" kern="1200" dirty="0" smtClean="0"/>
            <a:t>API hh.ru</a:t>
          </a:r>
          <a:r>
            <a:rPr lang="ru-RU" sz="1700" kern="1200" dirty="0" smtClean="0"/>
            <a:t>.</a:t>
          </a:r>
          <a:endParaRPr lang="ru-RU" sz="1700" kern="1200" dirty="0"/>
        </a:p>
      </dsp:txBody>
      <dsp:txXfrm>
        <a:off x="417560" y="3701788"/>
        <a:ext cx="1515178" cy="1534306"/>
      </dsp:txXfrm>
    </dsp:sp>
    <dsp:sp modelId="{5DB167A6-96C2-40C7-B6AF-2AC386602909}">
      <dsp:nvSpPr>
        <dsp:cNvPr id="0" name=""/>
        <dsp:cNvSpPr/>
      </dsp:nvSpPr>
      <dsp:spPr>
        <a:xfrm rot="32030">
          <a:off x="2833775" y="1900496"/>
          <a:ext cx="339870" cy="599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2833777" y="2019872"/>
        <a:ext cx="237909" cy="359554"/>
      </dsp:txXfrm>
    </dsp:sp>
    <dsp:sp modelId="{3B5AE380-5C0F-47C4-9AFA-8F8C0EBBC283}">
      <dsp:nvSpPr>
        <dsp:cNvPr id="0" name=""/>
        <dsp:cNvSpPr/>
      </dsp:nvSpPr>
      <dsp:spPr>
        <a:xfrm>
          <a:off x="3464943" y="969076"/>
          <a:ext cx="2493927" cy="249392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5AC93-ECF4-48D4-B225-BA1C02023568}">
      <dsp:nvSpPr>
        <dsp:cNvPr id="0" name=""/>
        <dsp:cNvSpPr/>
      </dsp:nvSpPr>
      <dsp:spPr>
        <a:xfrm>
          <a:off x="3720747" y="3668927"/>
          <a:ext cx="1811838" cy="1634719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Создание датафрейма с данными, необходимыми для анализа.</a:t>
          </a:r>
          <a:endParaRPr lang="ru-RU" sz="1700" kern="1200" dirty="0"/>
        </a:p>
      </dsp:txBody>
      <dsp:txXfrm>
        <a:off x="3768626" y="3716806"/>
        <a:ext cx="1716080" cy="1538961"/>
      </dsp:txXfrm>
    </dsp:sp>
    <dsp:sp modelId="{07F71EA5-644A-4D6C-9D18-B442B7F46F89}">
      <dsp:nvSpPr>
        <dsp:cNvPr id="0" name=""/>
        <dsp:cNvSpPr/>
      </dsp:nvSpPr>
      <dsp:spPr>
        <a:xfrm rot="15619">
          <a:off x="6319888" y="1924537"/>
          <a:ext cx="361023" cy="5992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6319889" y="2044142"/>
        <a:ext cx="252716" cy="359554"/>
      </dsp:txXfrm>
    </dsp:sp>
    <dsp:sp modelId="{D32D008C-E466-40AE-9303-099F19F54F83}">
      <dsp:nvSpPr>
        <dsp:cNvPr id="0" name=""/>
        <dsp:cNvSpPr/>
      </dsp:nvSpPr>
      <dsp:spPr>
        <a:xfrm>
          <a:off x="6990356" y="985093"/>
          <a:ext cx="2493927" cy="249392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CA18E-E42C-4F4C-86AA-C8FDF587FF89}">
      <dsp:nvSpPr>
        <dsp:cNvPr id="0" name=""/>
        <dsp:cNvSpPr/>
      </dsp:nvSpPr>
      <dsp:spPr>
        <a:xfrm>
          <a:off x="7340730" y="3735783"/>
          <a:ext cx="1831740" cy="1570650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Визуализация данных методами </a:t>
          </a:r>
          <a:r>
            <a:rPr lang="en-US" sz="1700" kern="1200" dirty="0" smtClean="0"/>
            <a:t>Python. </a:t>
          </a:r>
          <a:r>
            <a:rPr lang="ru-RU" sz="1700" kern="1200" dirty="0" smtClean="0"/>
            <a:t>Анализ данных. Выводы.</a:t>
          </a:r>
          <a:endParaRPr lang="ru-RU" sz="1700" kern="1200" dirty="0"/>
        </a:p>
      </dsp:txBody>
      <dsp:txXfrm>
        <a:off x="7386733" y="3781786"/>
        <a:ext cx="1739734" cy="1478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1655063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0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 rot="10800000">
            <a:off x="0" y="0"/>
            <a:ext cx="12188952" cy="266700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6/4/2023</a:t>
            </a:fld>
            <a:endParaRPr lang="en-US"/>
          </a:p>
        </p:txBody>
      </p:sp>
      <p:sp>
        <p:nvSpPr>
          <p:cNvPr id="8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13526" y="715959"/>
            <a:ext cx="3528959" cy="7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575046"/>
            <a:ext cx="11170840" cy="1905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lvl="0" algn="ctr">
              <a:defRPr/>
            </a:pPr>
            <a:r>
              <a:rPr lang="ru-RU" sz="5400" b="1" dirty="0">
                <a:solidFill>
                  <a:srgbClr val="333F48"/>
                </a:solidFill>
              </a:rPr>
              <a:t>Исследование </a:t>
            </a:r>
            <a:r>
              <a:rPr lang="ru-RU" sz="5400" b="1" dirty="0" smtClean="0">
                <a:solidFill>
                  <a:srgbClr val="333F48"/>
                </a:solidFill>
              </a:rPr>
              <a:t>рынка вакансий в сфере аудита по </a:t>
            </a:r>
            <a:r>
              <a:rPr lang="ru-RU" sz="5400" b="1" dirty="0">
                <a:solidFill>
                  <a:srgbClr val="333F48"/>
                </a:solidFill>
              </a:rPr>
              <a:t>данным с сайта </a:t>
            </a:r>
            <a:r>
              <a:rPr lang="en-US" sz="5400" b="1" dirty="0">
                <a:solidFill>
                  <a:srgbClr val="333F48"/>
                </a:solidFill>
              </a:rPr>
              <a:t>hh.ru</a:t>
            </a:r>
            <a:r>
              <a:rPr lang="ru-RU" sz="5400" b="1" dirty="0">
                <a:solidFill>
                  <a:srgbClr val="333F48"/>
                </a:solidFill>
              </a:rPr>
              <a:t>.</a:t>
            </a:r>
            <a:endParaRPr dirty="0"/>
          </a:p>
        </p:txBody>
      </p:sp>
      <p:sp>
        <p:nvSpPr>
          <p:cNvPr id="5" name="Text Placeholder 3"/>
          <p:cNvSpPr>
            <a:spLocks/>
          </p:cNvSpPr>
          <p:nvPr/>
        </p:nvSpPr>
        <p:spPr bwMode="auto">
          <a:xfrm>
            <a:off x="685800" y="5229200"/>
            <a:ext cx="10793228" cy="552685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360000">
              <a:buFont typeface="Arial"/>
              <a:buNone/>
            </a:pPr>
            <a:r>
              <a:rPr lang="ru-RU" sz="2000" b="1" dirty="0" smtClean="0">
                <a:solidFill>
                  <a:srgbClr val="333F48"/>
                </a:solidFill>
                <a:latin typeface="SB Sans Text Light"/>
                <a:cs typeface="SB Sans Text Light"/>
              </a:rPr>
              <a:t>Тихонова Юлия Павловна</a:t>
            </a:r>
            <a:endParaRPr lang="ru-RU" sz="2000" b="1" dirty="0">
              <a:solidFill>
                <a:srgbClr val="333F48"/>
              </a:solidFill>
              <a:latin typeface="SB Sans Text Light"/>
              <a:cs typeface="SB Sans Text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42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15609" y="509084"/>
            <a:ext cx="111556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ru-RU" sz="44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897" y="1690397"/>
            <a:ext cx="8078856" cy="431036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15609" y="509084"/>
            <a:ext cx="11155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2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Уровень заработной платы в зависимости от опыта работы</a:t>
            </a:r>
            <a:endParaRPr lang="ru-RU" sz="32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8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15609" y="509084"/>
            <a:ext cx="111556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2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Уровень заработной платы в зависимости от типа занятости</a:t>
            </a:r>
            <a:endParaRPr lang="ru-RU" sz="32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153" y="1373960"/>
            <a:ext cx="93726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9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05" y="1216550"/>
            <a:ext cx="5439601" cy="290222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882" y="2887397"/>
            <a:ext cx="6123127" cy="326691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15609" y="509084"/>
            <a:ext cx="111556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0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Наиболее высокий уровень заработной платы  - в Москве и Санкт-Петербурге при полной занятости</a:t>
            </a:r>
            <a:endParaRPr lang="ru-RU" sz="2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05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68009" y="461429"/>
            <a:ext cx="111556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endParaRPr lang="ru-RU" sz="2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288" y="1938757"/>
            <a:ext cx="3387257" cy="497751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68009" y="661484"/>
            <a:ext cx="111556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2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Средний уровень заработной платы в крупнейших городах России</a:t>
            </a:r>
            <a:endParaRPr lang="ru-RU" sz="32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5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33" y="1255432"/>
            <a:ext cx="6217920" cy="493068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89613" y="354683"/>
            <a:ext cx="11418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8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Распределение зарплат в зависимости от компании-работодателя</a:t>
            </a:r>
            <a:endParaRPr lang="ru-RU" sz="28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0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12" y="1389458"/>
            <a:ext cx="5184787" cy="512306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89613" y="354683"/>
            <a:ext cx="114180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8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Выявление ключевых слов в описании вакансий </a:t>
            </a:r>
            <a:r>
              <a:rPr lang="ru-RU" sz="2800" dirty="0" err="1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СБЕРа</a:t>
            </a:r>
            <a:r>
              <a:rPr lang="ru-RU" sz="28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с помощью методов </a:t>
            </a:r>
            <a:r>
              <a:rPr lang="en-US" sz="28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ML</a:t>
            </a:r>
            <a:endParaRPr lang="ru-RU" sz="28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28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9613" y="354683"/>
            <a:ext cx="11418073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8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Основные выводы</a:t>
            </a:r>
          </a:p>
          <a:p>
            <a:pPr marL="457200" indent="-4572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 smtClean="0"/>
              <a:t>Ключевыми навыками </a:t>
            </a:r>
            <a:r>
              <a:rPr lang="ru-RU" dirty="0"/>
              <a:t>для аудиторов является знание основ аудита, опыт в проведении аудиторских проверок. Из личностных качеств - ответственность, умение работать в команде, грамотная речь и мобильность</a:t>
            </a:r>
            <a:r>
              <a:rPr lang="ru-RU" dirty="0" smtClean="0"/>
              <a:t>.</a:t>
            </a:r>
          </a:p>
          <a:p>
            <a:pPr algn="just">
              <a:lnSpc>
                <a:spcPct val="100000"/>
              </a:lnSpc>
            </a:pPr>
            <a:endParaRPr lang="ru-RU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Наибольший процент </a:t>
            </a:r>
            <a:r>
              <a:rPr lang="ru-RU" dirty="0" smtClean="0"/>
              <a:t>вакансий </a:t>
            </a:r>
            <a:r>
              <a:rPr lang="ru-RU" dirty="0"/>
              <a:t>принадлежит компании GLOBALTEAM RUSSIA, которая предоставляет </a:t>
            </a:r>
            <a:r>
              <a:rPr lang="ru-RU" dirty="0" smtClean="0"/>
              <a:t>услуги </a:t>
            </a:r>
            <a:r>
              <a:rPr lang="ru-RU" dirty="0" err="1" smtClean="0"/>
              <a:t>мерчандайзинга</a:t>
            </a:r>
            <a:r>
              <a:rPr lang="ru-RU" dirty="0" smtClean="0"/>
              <a:t>, полевого аудита торговых, исследований, направленных </a:t>
            </a:r>
            <a:r>
              <a:rPr lang="ru-RU" dirty="0"/>
              <a:t>на оценку потребительского </a:t>
            </a:r>
            <a:r>
              <a:rPr lang="ru-RU" dirty="0" smtClean="0"/>
              <a:t>опыта (</a:t>
            </a:r>
            <a:r>
              <a:rPr lang="ru-RU" dirty="0"/>
              <a:t>тайный </a:t>
            </a:r>
            <a:r>
              <a:rPr lang="ru-RU" dirty="0" smtClean="0"/>
              <a:t>покупатель) и т.д. СБЕР </a:t>
            </a:r>
            <a:r>
              <a:rPr lang="ru-RU" dirty="0"/>
              <a:t>в поиске 12 сотрудников на должность аудитора</a:t>
            </a:r>
            <a:r>
              <a:rPr lang="ru-RU" dirty="0" smtClean="0"/>
              <a:t>.</a:t>
            </a:r>
            <a:endParaRPr lang="en-US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C</a:t>
            </a:r>
            <a:r>
              <a:rPr lang="ru-RU" dirty="0" err="1" smtClean="0"/>
              <a:t>амый</a:t>
            </a:r>
            <a:r>
              <a:rPr lang="ru-RU" dirty="0" smtClean="0"/>
              <a:t> </a:t>
            </a:r>
            <a:r>
              <a:rPr lang="ru-RU" dirty="0"/>
              <a:t>низкий уровень заработной платы у аудиторов без опыта работы. Максимальный доход получают специалисты с опытом от 3х лет и выше</a:t>
            </a:r>
            <a:r>
              <a:rPr lang="ru-RU" dirty="0" smtClean="0"/>
              <a:t>. Медиана по зарплате сотрудников с опытом от 1 до 3 лет  - 60</a:t>
            </a:r>
            <a:r>
              <a:rPr lang="en-US" dirty="0" smtClean="0"/>
              <a:t>k</a:t>
            </a:r>
            <a:r>
              <a:rPr lang="ru-RU" dirty="0" smtClean="0"/>
              <a:t>, от 3 лет и выше  - 100</a:t>
            </a:r>
            <a:r>
              <a:rPr lang="en-US" dirty="0" smtClean="0"/>
              <a:t>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Наиболее высокооплачиваемыми являются вакансии с полной занятостью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 smtClean="0"/>
              <a:t>Самый высокий уровень заработной платы  в Мо</a:t>
            </a:r>
            <a:r>
              <a:rPr lang="en-US" dirty="0" smtClean="0"/>
              <a:t>c</a:t>
            </a:r>
            <a:r>
              <a:rPr lang="ru-RU" dirty="0" err="1" smtClean="0"/>
              <a:t>кве</a:t>
            </a:r>
            <a:r>
              <a:rPr lang="ru-RU" dirty="0" smtClean="0"/>
              <a:t> и Санкт-Петербурге.</a:t>
            </a:r>
            <a:endParaRPr lang="en-US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 smtClean="0"/>
              <a:t>Компании с наиболее высоким уровнем оплаты труда аудиторов – энергетическая компания </a:t>
            </a:r>
            <a:r>
              <a:rPr lang="en-US" dirty="0" smtClean="0"/>
              <a:t>ENCORE, IT</a:t>
            </a:r>
            <a:r>
              <a:rPr lang="ru-RU" dirty="0" smtClean="0"/>
              <a:t>-компания </a:t>
            </a:r>
            <a:r>
              <a:rPr lang="en-US" dirty="0" err="1"/>
              <a:t>Sitronics</a:t>
            </a:r>
            <a:r>
              <a:rPr lang="en-US" dirty="0"/>
              <a:t> </a:t>
            </a:r>
            <a:r>
              <a:rPr lang="en-US" dirty="0" smtClean="0"/>
              <a:t>Group</a:t>
            </a:r>
            <a:r>
              <a:rPr lang="ru-RU" dirty="0" smtClean="0"/>
              <a:t>, холдинг федерального масштаба ГК Альфа (продажи и сервис грузовой техники).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 smtClean="0"/>
              <a:t>Ключевыми словами в описании вакансий СБЕРА являются  - аудит, процесс, данные, проверка, команда. Это еще раз подтверждает те ключевые навыки, которые были выявлены в процессе анализа данных.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736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73927" y="2835490"/>
            <a:ext cx="114180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8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Спасибо за внимание!</a:t>
            </a:r>
            <a:endParaRPr lang="ru-RU" sz="28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3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540689" y="1608412"/>
            <a:ext cx="10660711" cy="4609507"/>
          </a:xfrm>
        </p:spPr>
        <p:txBody>
          <a:bodyPr>
            <a:noAutofit/>
          </a:bodyPr>
          <a:lstStyle/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6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Тихонова Юлия Павловна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ru-RU" sz="16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600" b="1" u="sng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Образование</a:t>
            </a:r>
            <a:r>
              <a:rPr lang="ru-RU" sz="16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: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6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Самарский Государственный Экономический Университет по специальности </a:t>
            </a:r>
            <a:r>
              <a:rPr lang="en-US" sz="16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“</a:t>
            </a:r>
            <a:r>
              <a:rPr lang="ru-RU" sz="16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Менеджмент организации</a:t>
            </a:r>
            <a:r>
              <a:rPr lang="en-US" sz="16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”</a:t>
            </a:r>
            <a:r>
              <a:rPr lang="ru-RU" sz="16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, 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6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Поволжская государственная социально-гуманитарная академия (Самарский  Государственный Педагогический Университет</a:t>
            </a:r>
            <a:r>
              <a:rPr lang="ru-RU" sz="16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) по специальности </a:t>
            </a:r>
            <a:r>
              <a:rPr lang="en-US" sz="16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“</a:t>
            </a:r>
            <a:r>
              <a:rPr lang="ru-RU" sz="16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Переводчик </a:t>
            </a:r>
            <a:r>
              <a:rPr lang="ru-RU" sz="1600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проф.коммуникаций</a:t>
            </a:r>
            <a:r>
              <a:rPr lang="en-US" sz="16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”</a:t>
            </a:r>
            <a:r>
              <a:rPr lang="ru-RU" sz="16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,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6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СИПКРО по специальности </a:t>
            </a:r>
            <a:r>
              <a:rPr lang="en-US" sz="16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“</a:t>
            </a:r>
            <a:r>
              <a:rPr lang="ru-RU" sz="16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Педагог-психолог</a:t>
            </a:r>
            <a:r>
              <a:rPr lang="en-US" sz="16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”</a:t>
            </a:r>
            <a:endParaRPr lang="ru-RU" sz="16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6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     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600" b="1" u="sng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Опыт </a:t>
            </a:r>
            <a:r>
              <a:rPr lang="ru-RU" sz="1600" b="1" u="sng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в </a:t>
            </a:r>
            <a:r>
              <a:rPr lang="ru-RU" sz="1600" b="1" u="sng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Сбере</a:t>
            </a:r>
            <a:r>
              <a:rPr lang="ru-RU" sz="16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: 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6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Стаж в системе – 10 лет.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6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В настоящий момент нахожусь в должности главного аудитора Управления внутреннего аудита по </a:t>
            </a:r>
            <a:r>
              <a:rPr lang="ru-RU" sz="1600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П</a:t>
            </a:r>
            <a:r>
              <a:rPr lang="ru-RU" sz="16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оволжскому Банку.</a:t>
            </a:r>
            <a:endParaRPr lang="ru-RU" sz="1600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6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Основные обязанности – участие в аудиторских проверках в части поиска, выгрузки, анализа и работы с данными в БД.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ru-RU" sz="1600" b="1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600" b="1" u="sng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Город:</a:t>
            </a:r>
            <a:r>
              <a:rPr lang="ru-RU" sz="16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sz="16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Самара.</a:t>
            </a:r>
            <a:endParaRPr lang="ru-RU" sz="1600" b="1" u="sng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endParaRPr lang="ru-RU" sz="16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ru-RU" sz="1600" b="1" u="sng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Контакты</a:t>
            </a:r>
            <a:r>
              <a:rPr lang="ru-RU" sz="16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: </a:t>
            </a:r>
            <a:r>
              <a:rPr lang="en-US" sz="16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tikhonova.yu.p@sberbank.ru</a:t>
            </a:r>
            <a:endParaRPr lang="ru-RU" sz="1600" b="1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sz="1600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6D7231B-53C1-4487-8733-E95AF26CF49D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 себе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Выявление ключевых навыков, необходимых аудиторам</a:t>
            </a:r>
            <a:r>
              <a:rPr lang="ru-RU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. </a:t>
            </a:r>
            <a:endParaRPr lang="ru-RU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Выявление </a:t>
            </a:r>
            <a:r>
              <a:rPr lang="ru-RU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компаний – работодателей, </a:t>
            </a:r>
            <a:r>
              <a:rPr lang="ru-RU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где наиболее востребованы аудиторы.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Выявление зависимости</a:t>
            </a:r>
            <a:r>
              <a:rPr lang="ru-RU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уровня заработной платы от опыта, графика работы, города.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Выявление слов, наиболее часто встречающихся в описании вакансий </a:t>
            </a:r>
            <a:r>
              <a:rPr lang="ru-RU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СБЕРа</a:t>
            </a:r>
            <a:r>
              <a:rPr lang="ru-RU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.</a:t>
            </a: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ru-RU" sz="1400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Ссылка на </a:t>
            </a:r>
            <a:r>
              <a:rPr lang="ru-RU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репозиторий</a:t>
            </a:r>
            <a:r>
              <a:rPr lang="ru-RU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:</a:t>
            </a:r>
          </a:p>
          <a:p>
            <a:pPr marL="0" indent="0" defTabSz="36000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  <a:defRPr/>
            </a:pPr>
            <a:r>
              <a:rPr lang="en-US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https://github.com/feya17/da_python_feya17</a:t>
            </a:r>
            <a:endParaRPr lang="ru-RU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88276C2A-4D48-44C7-85A8-D12D1D76BD0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Описание проекта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60841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ru-RU" sz="1400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8C9B23E-E816-4331-B0A0-3EF4B512AA60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Бизнес-логика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28821546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82582127"/>
              </p:ext>
            </p:extLst>
          </p:nvPr>
        </p:nvGraphicFramePr>
        <p:xfrm>
          <a:off x="381000" y="492981"/>
          <a:ext cx="10329408" cy="5645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193232600"/>
              </p:ext>
            </p:extLst>
          </p:nvPr>
        </p:nvGraphicFramePr>
        <p:xfrm>
          <a:off x="445273" y="639502"/>
          <a:ext cx="9714727" cy="5498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3735348637"/>
              </p:ext>
            </p:extLst>
          </p:nvPr>
        </p:nvGraphicFramePr>
        <p:xfrm>
          <a:off x="596348" y="639500"/>
          <a:ext cx="9563652" cy="5498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685800" y="1706356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Библиотека </a:t>
            </a:r>
            <a:r>
              <a:rPr lang="ru-RU" sz="2400" b="1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Python</a:t>
            </a:r>
            <a:r>
              <a:rPr lang="ru-RU" sz="24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</a:t>
            </a:r>
            <a:r>
              <a:rPr lang="ru-RU" sz="2400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для </a:t>
            </a:r>
            <a:r>
              <a:rPr lang="ru-RU" sz="2400" b="1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парсинга</a:t>
            </a:r>
            <a:r>
              <a:rPr lang="ru-RU" sz="2400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 страниц </a:t>
            </a:r>
            <a:r>
              <a:rPr lang="ru-RU" sz="2400" b="1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web</a:t>
            </a:r>
            <a:r>
              <a:rPr lang="ru-RU" sz="24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-сайтов и </a:t>
            </a:r>
            <a:r>
              <a:rPr lang="ru-RU" sz="2400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работа с API </a:t>
            </a:r>
            <a:r>
              <a:rPr lang="ru-RU" sz="24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сайтов</a:t>
            </a:r>
            <a:r>
              <a:rPr lang="en-US" sz="24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(Requests)</a:t>
            </a:r>
          </a:p>
          <a:p>
            <a:r>
              <a:rPr lang="ru-RU" sz="24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Библиотеки </a:t>
            </a:r>
            <a:r>
              <a:rPr lang="ru-RU" sz="2400" b="1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Python</a:t>
            </a:r>
            <a:r>
              <a:rPr lang="ru-RU" sz="24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для обработки, анализа и визуализации данных (</a:t>
            </a:r>
            <a:r>
              <a:rPr lang="en-US" sz="24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Pandas</a:t>
            </a:r>
            <a:r>
              <a:rPr lang="ru-RU" sz="24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, </a:t>
            </a:r>
            <a:r>
              <a:rPr lang="en-US" sz="24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Numpy</a:t>
            </a:r>
            <a:r>
              <a:rPr lang="ru-RU" sz="24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, </a:t>
            </a:r>
            <a:r>
              <a:rPr lang="en-US" sz="24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Plotly</a:t>
            </a:r>
            <a:r>
              <a:rPr lang="ru-RU" sz="24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, </a:t>
            </a:r>
            <a:r>
              <a:rPr lang="en-US" sz="24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Matplotlib</a:t>
            </a:r>
            <a:r>
              <a:rPr lang="ru-RU" sz="24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, </a:t>
            </a:r>
            <a:r>
              <a:rPr lang="en-US" sz="2400" b="1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Seaborn</a:t>
            </a:r>
            <a:r>
              <a:rPr lang="ru-RU" sz="24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, </a:t>
            </a:r>
            <a:r>
              <a:rPr lang="en-US" sz="24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Altair</a:t>
            </a:r>
            <a:r>
              <a:rPr lang="ru-RU" sz="24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)</a:t>
            </a:r>
          </a:p>
          <a:p>
            <a:r>
              <a:rPr lang="ru-RU" sz="2400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Инструменты для </a:t>
            </a:r>
            <a:r>
              <a:rPr lang="en-US" sz="2400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Machine </a:t>
            </a:r>
            <a:r>
              <a:rPr lang="en-US" sz="24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Learning</a:t>
            </a:r>
            <a:r>
              <a:rPr lang="ru-RU" sz="24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 (</a:t>
            </a:r>
            <a:r>
              <a:rPr lang="en-US" sz="2400" b="1" dirty="0" err="1">
                <a:latin typeface="SB Sans Text Light" panose="020B0303040504020204" pitchFamily="34" charset="0"/>
                <a:cs typeface="SB Sans Text Light" panose="020B0303040504020204" pitchFamily="34" charset="0"/>
              </a:rPr>
              <a:t>s</a:t>
            </a:r>
            <a:r>
              <a:rPr lang="en-US" sz="2400" b="1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klearn</a:t>
            </a:r>
            <a:r>
              <a:rPr lang="ru-RU" sz="24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, </a:t>
            </a:r>
            <a:r>
              <a:rPr lang="en-US" sz="2400" b="1" dirty="0" err="1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nltk</a:t>
            </a:r>
            <a:r>
              <a:rPr lang="ru-RU" sz="24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, </a:t>
            </a:r>
            <a:r>
              <a:rPr lang="en-US" sz="2400" b="1" dirty="0">
                <a:latin typeface="SB Sans Text Light" panose="020B0303040504020204" pitchFamily="34" charset="0"/>
                <a:cs typeface="SB Sans Text Light" panose="020B0303040504020204" pitchFamily="34" charset="0"/>
              </a:rPr>
              <a:t>pymorphy2</a:t>
            </a:r>
            <a:r>
              <a:rPr lang="ru-RU" sz="2400" b="1" dirty="0" smtClean="0">
                <a:latin typeface="SB Sans Text Light" panose="020B0303040504020204" pitchFamily="34" charset="0"/>
                <a:cs typeface="SB Sans Text Light" panose="020B0303040504020204" pitchFamily="34" charset="0"/>
              </a:rPr>
              <a:t>)</a:t>
            </a:r>
            <a:endParaRPr lang="en-US" sz="2400" b="1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endParaRPr lang="ru-RU" sz="1800" b="1" dirty="0" smtClean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  <a:p>
            <a:pPr marL="0" indent="0">
              <a:buNone/>
            </a:pPr>
            <a:endParaRPr lang="ru-RU" sz="1800" b="1" dirty="0">
              <a:latin typeface="SB Sans Text Light" panose="020B0303040504020204" pitchFamily="34" charset="0"/>
              <a:cs typeface="SB Sans Text Light" panose="020B0303040504020204" pitchFamily="34" charset="0"/>
            </a:endParaRP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BE3829DA-390E-46E2-8E16-B1C69E159BEE}"/>
              </a:ext>
            </a:extLst>
          </p:cNvPr>
          <p:cNvSpPr txBox="1">
            <a:spLocks/>
          </p:cNvSpPr>
          <p:nvPr/>
        </p:nvSpPr>
        <p:spPr bwMode="auto">
          <a:xfrm>
            <a:off x="685800" y="639501"/>
            <a:ext cx="10820400" cy="1937825"/>
          </a:xfrm>
          <a:prstGeom prst="rect">
            <a:avLst/>
          </a:prstGeo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SB Sans Display Regular" panose="020B0503040504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000" dirty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Используемые технологии</a:t>
            </a:r>
            <a:endParaRPr lang="en-US" sz="40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89937" y="954157"/>
            <a:ext cx="997888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 smtClean="0"/>
              <a:t>Визуализация данных и выводы</a:t>
            </a:r>
          </a:p>
          <a:p>
            <a:pPr algn="ctr"/>
            <a:endParaRPr lang="ru-RU" sz="4400" dirty="0" smtClean="0"/>
          </a:p>
          <a:p>
            <a:pPr algn="ctr"/>
            <a:r>
              <a:rPr lang="ru-RU" sz="4400" dirty="0" smtClean="0"/>
              <a:t> </a:t>
            </a:r>
            <a:endParaRPr lang="ru-RU" sz="4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050" y="1643110"/>
            <a:ext cx="7570362" cy="483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5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15609" y="509084"/>
            <a:ext cx="111556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0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Вакансии получены за период 05.05.23 – 05.06.23</a:t>
            </a:r>
          </a:p>
          <a:p>
            <a:pPr>
              <a:lnSpc>
                <a:spcPct val="100000"/>
              </a:lnSpc>
            </a:pPr>
            <a:endParaRPr lang="ru-RU" sz="44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387" y="1759159"/>
            <a:ext cx="6586502" cy="441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4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15609" y="509084"/>
            <a:ext cx="111556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0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Топ-15 компаний, разместивших вакансии </a:t>
            </a:r>
          </a:p>
          <a:p>
            <a:pPr>
              <a:lnSpc>
                <a:spcPct val="100000"/>
              </a:lnSpc>
            </a:pPr>
            <a:endParaRPr lang="ru-RU" sz="44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23" y="1675407"/>
            <a:ext cx="8520260" cy="420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0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15609" y="509084"/>
            <a:ext cx="111556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000" dirty="0" smtClean="0">
                <a:solidFill>
                  <a:srgbClr val="333F48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Ключевые навыки, необходимые аудиторам</a:t>
            </a:r>
            <a:endParaRPr lang="ru-RU" sz="4400" dirty="0">
              <a:solidFill>
                <a:srgbClr val="333F48"/>
              </a:solidFill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32" y="1337883"/>
            <a:ext cx="8475283" cy="472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669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3275</TotalTime>
  <Words>474</Words>
  <Application>Microsoft Office PowerPoint</Application>
  <PresentationFormat>Широкоэкранный</PresentationFormat>
  <Paragraphs>61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SB Sans Display Light</vt:lpstr>
      <vt:lpstr>SB Sans Text Light</vt:lpstr>
      <vt:lpstr>SBSansDisplay-Light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1</cp:lastModifiedBy>
  <cp:revision>57</cp:revision>
  <dcterms:created xsi:type="dcterms:W3CDTF">2021-02-19T10:44:02Z</dcterms:created>
  <dcterms:modified xsi:type="dcterms:W3CDTF">2023-06-06T17:32:34Z</dcterms:modified>
</cp:coreProperties>
</file>