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218EC0-5537-40CD-9EF5-D40096F20B12}" type="datetimeFigureOut">
              <a:rPr lang="de-DE" smtClean="0"/>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Formatvorlagen des Textmasters bearbeiten</a:t>
            </a:r>
            <a:endParaRPr lang="de-DE" smtClean="0"/>
          </a:p>
          <a:p>
            <a:pPr lvl="1"/>
            <a:r>
              <a:rPr lang="de-DE" smtClean="0"/>
              <a:t>Zweite Ebene</a:t>
            </a:r>
            <a:endParaRPr lang="de-DE" smtClean="0"/>
          </a:p>
          <a:p>
            <a:pPr lvl="2"/>
            <a:r>
              <a:rPr lang="de-DE" smtClean="0"/>
              <a:t>Dritte Ebene</a:t>
            </a:r>
            <a:endParaRPr lang="de-DE" smtClean="0"/>
          </a:p>
          <a:p>
            <a:pPr lvl="3"/>
            <a:r>
              <a:rPr lang="de-DE" smtClean="0"/>
              <a:t>Vierte Ebene</a:t>
            </a:r>
            <a:endParaRPr lang="de-DE" smtClean="0"/>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E10071-586C-410D-A9C7-603B581AB8DA}" type="slidenum">
              <a:rPr lang="de-DE" smtClean="0"/>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lienbildplatzhalter 1"/>
          <p:cNvSpPr>
            <a:spLocks noGrp="1"/>
          </p:cNvSpPr>
          <p:nvPr>
            <p:ph type="sldImg" idx="2"/>
          </p:nvPr>
        </p:nvSpPr>
        <p:spPr/>
      </p:sp>
      <p:sp>
        <p:nvSpPr>
          <p:cNvPr id="3" name="Textplatzhalter 2"/>
          <p:cNvSpPr>
            <a:spLocks noGrp="1"/>
          </p:cNvSpPr>
          <p:nvPr>
            <p:ph type="body" idx="3"/>
          </p:nvPr>
        </p:nvSpPr>
        <p:spPr/>
        <p:txBody>
          <a:bodyPr/>
          <a:p>
            <a:endParaRPr lang="de-DE"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Textplatzhalter 2"/>
          <p:cNvSpPr>
            <a:spLocks noGrp="1"/>
          </p:cNvSpPr>
          <p:nvPr>
            <p:ph type="body" idx="1"/>
          </p:nvPr>
        </p:nvSpPr>
        <p:spPr/>
        <p:txBody>
          <a:bodyPr/>
          <a:lstStyle/>
          <a:p>
            <a:pPr lvl="0"/>
            <a:r>
              <a:rPr lang="de-DE" smtClean="0"/>
              <a:t>Formatvorlagen des Textmasters bearbeiten</a:t>
            </a:r>
            <a:endParaRPr lang="de-DE" smtClean="0"/>
          </a:p>
          <a:p>
            <a:pPr lvl="1"/>
            <a:r>
              <a:rPr lang="de-DE" smtClean="0"/>
              <a:t>Zweite Ebene</a:t>
            </a:r>
            <a:endParaRPr lang="de-DE" smtClean="0"/>
          </a:p>
          <a:p>
            <a:pPr lvl="2"/>
            <a:r>
              <a:rPr lang="de-DE" smtClean="0"/>
              <a:t>Dritte Ebene</a:t>
            </a:r>
            <a:endParaRPr lang="de-DE" smtClean="0"/>
          </a:p>
          <a:p>
            <a:pPr lvl="3"/>
            <a:r>
              <a:rPr lang="de-DE" smtClean="0"/>
              <a:t>Vierte Ebene</a:t>
            </a:r>
            <a:endParaRPr lang="de-DE" smtClean="0"/>
          </a:p>
          <a:p>
            <a:pPr lvl="4"/>
            <a:r>
              <a:rPr lang="de-DE" smtClean="0"/>
              <a:t>Fünfte Ebene</a:t>
            </a:r>
            <a:endParaRPr lang="de-DE"/>
          </a:p>
        </p:txBody>
      </p:sp>
      <p:sp>
        <p:nvSpPr>
          <p:cNvPr id="4" name="Datumsplatzhalter 3"/>
          <p:cNvSpPr>
            <a:spLocks noGrp="1"/>
          </p:cNvSpPr>
          <p:nvPr>
            <p:ph type="dt" sz="half" idx="10"/>
          </p:nvPr>
        </p:nvSpPr>
        <p:spPr/>
        <p:txBody>
          <a:bodyPr/>
          <a:lstStyle/>
          <a:p>
            <a:fld id="{63A1C593-65D0-4073-BCC9-577B9352EA97}" type="datetimeFigureOut">
              <a:rPr lang="en-US" smtClean="0"/>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hyperlink" Target="https://www.kaggle.com/code/feyitayolasekan/dc-metro-robbery-detection" TargetMode="External"/><Relationship Id="rId1" Type="http://schemas.openxmlformats.org/officeDocument/2006/relationships/hyperlink" Target="https://www.overleaf.com/read/nwcwbxpnpnrd#ae8eb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el 1"/>
          <p:cNvSpPr>
            <a:spLocks noGrp="1"/>
          </p:cNvSpPr>
          <p:nvPr>
            <p:ph type="ctrTitle"/>
          </p:nvPr>
        </p:nvSpPr>
        <p:spPr/>
        <p:txBody>
          <a:bodyPr>
            <a:normAutofit fontScale="90000"/>
          </a:bodyPr>
          <a:p>
            <a:r>
              <a:rPr lang="de-DE" altLang="en-US" sz="4445"/>
              <a:t>Title: DC Metro Crime Data Analysis</a:t>
            </a:r>
            <a:br>
              <a:rPr lang="de-DE" altLang="en-US" sz="4445"/>
            </a:br>
            <a:r>
              <a:rPr lang="de-DE" altLang="en-US" sz="4445"/>
              <a:t>Subtitle: Analysis of Crime Data from the DC Metro Area</a:t>
            </a:r>
            <a:br>
              <a:rPr lang="de-DE" altLang="en-US"/>
            </a:br>
            <a:endParaRPr lang="de-DE" altLang="en-US"/>
          </a:p>
        </p:txBody>
      </p:sp>
      <p:sp>
        <p:nvSpPr>
          <p:cNvPr id="3" name="Untertitel 2"/>
          <p:cNvSpPr>
            <a:spLocks noGrp="1"/>
          </p:cNvSpPr>
          <p:nvPr>
            <p:ph type="subTitle" idx="1"/>
          </p:nvPr>
        </p:nvSpPr>
        <p:spPr/>
        <p:txBody>
          <a:bodyPr/>
          <a:p>
            <a:r>
              <a:rPr lang="en-GB" altLang="de-DE">
                <a:sym typeface="+mn-ea"/>
              </a:rPr>
              <a:t>Feyintola Lasekan</a:t>
            </a:r>
            <a:br>
              <a:rPr lang="de-DE" altLang="en-US">
                <a:sym typeface="+mn-ea"/>
              </a:rPr>
            </a:br>
            <a:r>
              <a:rPr lang="en-GB" altLang="de-DE"/>
              <a:t>july 8th 2024</a:t>
            </a:r>
            <a:endParaRPr lang="en-GB" altLang="de-D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el 1"/>
          <p:cNvSpPr>
            <a:spLocks noGrp="1"/>
          </p:cNvSpPr>
          <p:nvPr>
            <p:ph type="title"/>
          </p:nvPr>
        </p:nvSpPr>
        <p:spPr/>
        <p:txBody>
          <a:bodyPr/>
          <a:p>
            <a:endParaRPr lang="de-DE" altLang="en-US"/>
          </a:p>
        </p:txBody>
      </p:sp>
      <p:pic>
        <p:nvPicPr>
          <p:cNvPr id="5" name="Inhaltsplatzhalter 4" descr="Screenshot (36)"/>
          <p:cNvPicPr>
            <a:picLocks noChangeAspect="1"/>
          </p:cNvPicPr>
          <p:nvPr>
            <p:ph sz="half" idx="1"/>
          </p:nvPr>
        </p:nvPicPr>
        <p:blipFill>
          <a:blip r:embed="rId1"/>
          <a:stretch>
            <a:fillRect/>
          </a:stretch>
        </p:blipFill>
        <p:spPr>
          <a:xfrm>
            <a:off x="838200" y="1825625"/>
            <a:ext cx="5181600" cy="4256405"/>
          </a:xfrm>
          <a:prstGeom prst="rect">
            <a:avLst/>
          </a:prstGeom>
        </p:spPr>
      </p:pic>
      <p:pic>
        <p:nvPicPr>
          <p:cNvPr id="6" name="Inhaltsplatzhalter 5" descr="Screenshot (37)"/>
          <p:cNvPicPr>
            <a:picLocks noChangeAspect="1"/>
          </p:cNvPicPr>
          <p:nvPr>
            <p:ph sz="half" idx="2"/>
          </p:nvPr>
        </p:nvPicPr>
        <p:blipFill>
          <a:blip r:embed="rId2"/>
          <a:stretch>
            <a:fillRect/>
          </a:stretch>
        </p:blipFill>
        <p:spPr>
          <a:xfrm>
            <a:off x="6172200" y="1825625"/>
            <a:ext cx="5181600" cy="42564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el 1"/>
          <p:cNvSpPr>
            <a:spLocks noGrp="1"/>
          </p:cNvSpPr>
          <p:nvPr>
            <p:ph type="title"/>
          </p:nvPr>
        </p:nvSpPr>
        <p:spPr/>
        <p:txBody>
          <a:bodyPr/>
          <a:p>
            <a:endParaRPr lang="de-DE" altLang="en-US"/>
          </a:p>
        </p:txBody>
      </p:sp>
      <p:pic>
        <p:nvPicPr>
          <p:cNvPr id="5" name="Inhaltsplatzhalter 4" descr="Screenshot (38)"/>
          <p:cNvPicPr>
            <a:picLocks noChangeAspect="1"/>
          </p:cNvPicPr>
          <p:nvPr>
            <p:ph sz="half" idx="1"/>
          </p:nvPr>
        </p:nvPicPr>
        <p:blipFill>
          <a:blip r:embed="rId1"/>
          <a:stretch>
            <a:fillRect/>
          </a:stretch>
        </p:blipFill>
        <p:spPr>
          <a:xfrm>
            <a:off x="838200" y="1825625"/>
            <a:ext cx="5181600" cy="4105275"/>
          </a:xfrm>
          <a:prstGeom prst="rect">
            <a:avLst/>
          </a:prstGeom>
        </p:spPr>
      </p:pic>
      <p:sp>
        <p:nvSpPr>
          <p:cNvPr id="4" name="Inhaltsplatzhalter 3"/>
          <p:cNvSpPr>
            <a:spLocks noGrp="1"/>
          </p:cNvSpPr>
          <p:nvPr>
            <p:ph sz="half" idx="2"/>
          </p:nvPr>
        </p:nvSpPr>
        <p:spPr/>
        <p:txBody>
          <a:bodyPr/>
          <a:p>
            <a:endParaRPr lang="de-DE"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el 3"/>
          <p:cNvSpPr>
            <a:spLocks noGrp="1"/>
          </p:cNvSpPr>
          <p:nvPr>
            <p:ph type="title"/>
          </p:nvPr>
        </p:nvSpPr>
        <p:spPr>
          <a:xfrm>
            <a:off x="838200" y="685800"/>
            <a:ext cx="10515600" cy="779145"/>
          </a:xfrm>
        </p:spPr>
        <p:txBody>
          <a:bodyPr/>
          <a:p>
            <a:r>
              <a:rPr lang="de-DE" altLang="en-US" sz="4000" b="1"/>
              <a:t>Conclusion </a:t>
            </a:r>
            <a:endParaRPr lang="de-DE" altLang="en-US" sz="4000" b="1"/>
          </a:p>
        </p:txBody>
      </p:sp>
      <p:sp>
        <p:nvSpPr>
          <p:cNvPr id="5" name="Textplatzhalter 4"/>
          <p:cNvSpPr>
            <a:spLocks noGrp="1"/>
          </p:cNvSpPr>
          <p:nvPr>
            <p:ph type="body" idx="1"/>
          </p:nvPr>
        </p:nvSpPr>
        <p:spPr/>
        <p:txBody>
          <a:bodyPr/>
          <a:p>
            <a:r>
              <a:rPr lang="de-DE" altLang="en-US" sz="2000"/>
              <a:t>In conclusion, this dataset provides a comprehensive view of crime in the DC Metro area, though some columns have missing data that need addressing for more detailed analysis. The initial findings indicate that most crimes are non-violent and that there are discernible patterns in the temporal distribution of crimes. Future work should focus on filling the missing values, conducting deeper temporal analysis, and exploring the spatial distribution of crimes to identify hotspots. This will provide more granular insights into crime patterns and help in developing targeted crime prevention strategies.</a:t>
            </a:r>
            <a:endParaRPr lang="de-DE" altLang="en-US" sz="2000"/>
          </a:p>
          <a:p>
            <a:endParaRPr lang="de-DE"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el 1"/>
          <p:cNvSpPr>
            <a:spLocks noGrp="1"/>
          </p:cNvSpPr>
          <p:nvPr>
            <p:ph type="title"/>
          </p:nvPr>
        </p:nvSpPr>
        <p:spPr>
          <a:xfrm>
            <a:off x="838200" y="601345"/>
            <a:ext cx="10515600" cy="825500"/>
          </a:xfrm>
        </p:spPr>
        <p:txBody>
          <a:bodyPr/>
          <a:p>
            <a:r>
              <a:rPr lang="en-GB" altLang="de-DE" sz="4000" b="1"/>
              <a:t>Links and ending remarks</a:t>
            </a:r>
            <a:endParaRPr lang="en-GB" altLang="de-DE" sz="4000" b="1"/>
          </a:p>
        </p:txBody>
      </p:sp>
      <p:sp>
        <p:nvSpPr>
          <p:cNvPr id="3" name="Textplatzhalter 2"/>
          <p:cNvSpPr>
            <a:spLocks noGrp="1"/>
          </p:cNvSpPr>
          <p:nvPr>
            <p:ph type="body" idx="1"/>
          </p:nvPr>
        </p:nvSpPr>
        <p:spPr/>
        <p:txBody>
          <a:bodyPr/>
          <a:p>
            <a:r>
              <a:rPr lang="en-GB" altLang="de-DE"/>
              <a:t>Thank you for listening and reading my project. I am really grateful for this. here are the links to my project documentation on kaggle and overleaf :</a:t>
            </a:r>
            <a:endParaRPr lang="en-GB" altLang="de-DE"/>
          </a:p>
          <a:p>
            <a:r>
              <a:rPr lang="en-GB" altLang="de-DE"/>
              <a:t>overleaf</a:t>
            </a:r>
            <a:endParaRPr lang="en-GB" altLang="de-DE"/>
          </a:p>
          <a:p>
            <a:r>
              <a:rPr lang="en-GB" altLang="de-DE">
                <a:hlinkClick r:id="rId1" tooltip="" action="ppaction://hlinkfile"/>
              </a:rPr>
              <a:t>https://www.overleaf.com/read/nwcwbxpnpnrd#ae8eb1</a:t>
            </a:r>
            <a:endParaRPr lang="en-GB" altLang="de-DE">
              <a:hlinkClick r:id="rId1" tooltip="" action="ppaction://hlinkfile"/>
            </a:endParaRPr>
          </a:p>
          <a:p>
            <a:r>
              <a:rPr lang="en-GB" altLang="de-DE"/>
              <a:t>kaggle</a:t>
            </a:r>
            <a:endParaRPr lang="en-GB" altLang="de-DE"/>
          </a:p>
          <a:p>
            <a:r>
              <a:rPr lang="en-GB" altLang="de-DE">
                <a:hlinkClick r:id="rId2" action="ppaction://hlinkfile"/>
              </a:rPr>
              <a:t>https://www.kaggle.com/code/feyitayolasekan/dc-metro-robbery-detection</a:t>
            </a:r>
            <a:endParaRPr lang="en-GB" altLang="de-D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el 1"/>
          <p:cNvSpPr>
            <a:spLocks noGrp="1"/>
          </p:cNvSpPr>
          <p:nvPr>
            <p:ph type="title"/>
          </p:nvPr>
        </p:nvSpPr>
        <p:spPr>
          <a:xfrm>
            <a:off x="838200" y="496570"/>
            <a:ext cx="10515600" cy="854710"/>
          </a:xfrm>
        </p:spPr>
        <p:txBody>
          <a:bodyPr/>
          <a:p>
            <a:r>
              <a:rPr lang="de-DE" altLang="en-US" b="1">
                <a:sym typeface="+mn-ea"/>
              </a:rPr>
              <a:t> Introduction</a:t>
            </a:r>
            <a:endParaRPr lang="de-DE" altLang="en-US" b="1"/>
          </a:p>
        </p:txBody>
      </p:sp>
      <p:sp>
        <p:nvSpPr>
          <p:cNvPr id="3" name="Inhaltsplatzhalter 2"/>
          <p:cNvSpPr>
            <a:spLocks noGrp="1"/>
          </p:cNvSpPr>
          <p:nvPr>
            <p:ph idx="1"/>
          </p:nvPr>
        </p:nvSpPr>
        <p:spPr>
          <a:xfrm>
            <a:off x="838200" y="1504950"/>
            <a:ext cx="10515600" cy="4672330"/>
          </a:xfrm>
        </p:spPr>
        <p:txBody>
          <a:bodyPr/>
          <a:p>
            <a:r>
              <a:rPr lang="de-DE" altLang="en-US" sz="2000"/>
              <a:t>This report analyzes crime data from the DC Metro area, specifically focusing</a:t>
            </a:r>
            <a:endParaRPr lang="de-DE" altLang="en-US" sz="2000"/>
          </a:p>
          <a:p>
            <a:r>
              <a:rPr lang="de-DE" altLang="en-US" sz="2000"/>
              <a:t>on the dataset dc crime add vars.csv. The dataset contains information on</a:t>
            </a:r>
            <a:endParaRPr lang="de-DE" altLang="en-US" sz="2000"/>
          </a:p>
          <a:p>
            <a:r>
              <a:rPr lang="de-DE" altLang="en-US" sz="2000"/>
              <a:t>various crime incidents, including details such as report date, shift, offense type,</a:t>
            </a:r>
            <a:endParaRPr lang="de-DE" altLang="en-US" sz="2000"/>
          </a:p>
          <a:p>
            <a:r>
              <a:rPr lang="de-DE" altLang="en-US" sz="2000"/>
              <a:t>location, and additional variables</a:t>
            </a:r>
            <a:endParaRPr lang="de-DE"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el 1"/>
          <p:cNvSpPr>
            <a:spLocks noGrp="1"/>
          </p:cNvSpPr>
          <p:nvPr>
            <p:ph type="title"/>
          </p:nvPr>
        </p:nvSpPr>
        <p:spPr>
          <a:xfrm>
            <a:off x="838200" y="620395"/>
            <a:ext cx="10515600" cy="730250"/>
          </a:xfrm>
        </p:spPr>
        <p:txBody>
          <a:bodyPr/>
          <a:p>
            <a:r>
              <a:rPr lang="de-DE" altLang="en-US" sz="4000" b="1"/>
              <a:t>Data Description</a:t>
            </a:r>
            <a:endParaRPr lang="de-DE" altLang="en-US" sz="4000" b="1"/>
          </a:p>
        </p:txBody>
      </p:sp>
      <p:sp>
        <p:nvSpPr>
          <p:cNvPr id="3" name="Inhaltsplatzhalter 2"/>
          <p:cNvSpPr>
            <a:spLocks noGrp="1"/>
          </p:cNvSpPr>
          <p:nvPr>
            <p:ph idx="1"/>
          </p:nvPr>
        </p:nvSpPr>
        <p:spPr/>
        <p:txBody>
          <a:bodyPr/>
          <a:p>
            <a:r>
              <a:rPr lang="de-DE" altLang="en-US" sz="2000"/>
              <a:t>The dataset comprises 32 columns and multiple rows, with each row representing a unique crime incident. Some of the key columns include the report date and time (REPORT_DAT), the shift during which the crime occurred (SHIFT), the type of offense (OFFENSE), the method used (METHOD), and the block where the crime took place (BLOCK). Additionally, geographic identifiers such as district (DISTRICT), PSA (PSA), and ward (WARD) are included, along with temporal details like year, month, day, hour, minute, and second. Directional and quadrant information (EW, NS, quad), as well as crime type categorization (crimetype), are also provided.</a:t>
            </a:r>
            <a:endParaRPr lang="de-DE"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el 1"/>
          <p:cNvSpPr>
            <a:spLocks noGrp="1"/>
          </p:cNvSpPr>
          <p:nvPr>
            <p:ph type="title"/>
          </p:nvPr>
        </p:nvSpPr>
        <p:spPr>
          <a:xfrm>
            <a:off x="838200" y="734060"/>
            <a:ext cx="10515600" cy="749935"/>
          </a:xfrm>
        </p:spPr>
        <p:txBody>
          <a:bodyPr>
            <a:normAutofit fontScale="90000"/>
          </a:bodyPr>
          <a:p>
            <a:r>
              <a:rPr lang="de-DE" altLang="en-US" sz="4445" b="1"/>
              <a:t>Data Quality</a:t>
            </a:r>
            <a:endParaRPr lang="de-DE" altLang="en-US" sz="4445" b="1"/>
          </a:p>
        </p:txBody>
      </p:sp>
      <p:sp>
        <p:nvSpPr>
          <p:cNvPr id="3" name="Inhaltsplatzhalter 2"/>
          <p:cNvSpPr>
            <a:spLocks noGrp="1"/>
          </p:cNvSpPr>
          <p:nvPr>
            <p:ph idx="1"/>
          </p:nvPr>
        </p:nvSpPr>
        <p:spPr/>
        <p:txBody>
          <a:bodyPr/>
          <a:p>
            <a:r>
              <a:rPr lang="de-DE" altLang="en-US" sz="2000"/>
              <a:t>An assessment of the dataset reveals several columns with missing values. For instance, the DISTRICT column has 200 missing values, the PSA column has 251 missing values, and the NEIGHBORHOOD_CLUSTER column has 4705 missing values. Other columns, such as BLOCK_GROUP and CENSUS_TRACT, each have 1091 missing values. The VOTING_PRECINCT column has 84 missing values, while the START_DATE and END_DATE columns have 13 and 11651 missing values, respectively. Addressing these missing values is crucial for a more comprehensive analysis.</a:t>
            </a:r>
            <a:endParaRPr lang="de-DE" altLang="en-US" sz="2000"/>
          </a:p>
          <a:p>
            <a:r>
              <a:rPr lang="de-DE" altLang="en-US" b="1"/>
              <a:t>Initial Findings</a:t>
            </a:r>
            <a:endParaRPr lang="de-DE" altLang="en-US" b="1"/>
          </a:p>
          <a:p>
            <a:pPr marL="0" indent="0">
              <a:buNone/>
            </a:pPr>
            <a:endParaRPr lang="de-DE" altLang="en-US" sz="2000"/>
          </a:p>
          <a:p>
            <a:r>
              <a:rPr lang="de-DE" altLang="en-US" sz="2000"/>
              <a:t>Preliminary analysis indicates that the majority of crimes recorded in the dataset are non-violent. The distribution of crimes across different shifts—such as evening, midnight, and day shifts—provides valuable insights into when crimes are more likely to occur. Understanding these temporal patterns can help in planning and implementing effective crime prevention strategies.</a:t>
            </a:r>
            <a:endParaRPr lang="de-DE" altLang="en-US" sz="2000"/>
          </a:p>
          <a:p>
            <a:pPr marL="0" indent="0">
              <a:buNone/>
            </a:pPr>
            <a:endParaRPr lang="de-DE" altLang="en-US" sz="2000"/>
          </a:p>
          <a:p>
            <a:pPr marL="0" indent="0">
              <a:buNone/>
            </a:pPr>
            <a:endParaRPr lang="de-DE"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el 1"/>
          <p:cNvSpPr>
            <a:spLocks noGrp="1"/>
          </p:cNvSpPr>
          <p:nvPr>
            <p:ph type="title"/>
          </p:nvPr>
        </p:nvSpPr>
        <p:spPr>
          <a:xfrm>
            <a:off x="838200" y="751205"/>
            <a:ext cx="10515600" cy="713740"/>
          </a:xfrm>
        </p:spPr>
        <p:txBody>
          <a:bodyPr/>
          <a:p>
            <a:r>
              <a:rPr lang="de-DE" altLang="en-US" sz="4000" b="1"/>
              <a:t>Python Code for Analysis</a:t>
            </a:r>
            <a:endParaRPr lang="de-DE" altLang="en-US" sz="4000" b="1"/>
          </a:p>
        </p:txBody>
      </p:sp>
      <p:sp>
        <p:nvSpPr>
          <p:cNvPr id="3" name="Inhaltsplatzhalter 2"/>
          <p:cNvSpPr>
            <a:spLocks noGrp="1"/>
          </p:cNvSpPr>
          <p:nvPr>
            <p:ph idx="1"/>
          </p:nvPr>
        </p:nvSpPr>
        <p:spPr/>
        <p:txBody>
          <a:bodyPr>
            <a:normAutofit/>
          </a:bodyPr>
          <a:p>
            <a:r>
              <a:rPr lang="de-DE" altLang="en-US" sz="2220"/>
              <a:t>The analysis was conducted using Python, leveraging several powerful libraries for data processing and modeling. The code begins by importing necessary libraries such as numpy for linear algebra and pandas for data processing. The code then lists all files in the input directory to confirm the dataset's presence. After loading the dataset using pd.read_csv(), the first few rows of the dataset are displayed to understand its structure. Missing values in the dataset are then checked, and only numerical columns are selected for further analysis. The target variable and features are defined, and the data is split into training and testing sets. A Linear Regression model is instantiated and fitted on the training data. Predictions are made on the testing data, and the Mean Squared Error (MSE) is calculated to evaluate the model's performance. Finally, the model's coefficients and intercept are printed for further interpretation.</a:t>
            </a:r>
            <a:endParaRPr lang="de-DE" altLang="en-US" sz="222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el 1"/>
          <p:cNvSpPr>
            <a:spLocks noGrp="1"/>
          </p:cNvSpPr>
          <p:nvPr>
            <p:ph type="title"/>
          </p:nvPr>
        </p:nvSpPr>
        <p:spPr>
          <a:xfrm>
            <a:off x="838200" y="648335"/>
            <a:ext cx="10515600" cy="768985"/>
          </a:xfrm>
        </p:spPr>
        <p:txBody>
          <a:bodyPr/>
          <a:p>
            <a:r>
              <a:rPr lang="de-DE" altLang="en-US" sz="4000" b="1"/>
              <a:t>Explanation of Python Code</a:t>
            </a:r>
            <a:endParaRPr lang="de-DE" altLang="en-US" sz="4000" b="1"/>
          </a:p>
        </p:txBody>
      </p:sp>
      <p:sp>
        <p:nvSpPr>
          <p:cNvPr id="3" name="Inhaltsplatzhalter 2"/>
          <p:cNvSpPr>
            <a:spLocks noGrp="1"/>
          </p:cNvSpPr>
          <p:nvPr>
            <p:ph idx="1"/>
          </p:nvPr>
        </p:nvSpPr>
        <p:spPr/>
        <p:txBody>
          <a:bodyPr>
            <a:normAutofit/>
          </a:bodyPr>
          <a:p>
            <a:r>
              <a:rPr lang="de-DE" altLang="en-US" sz="2220"/>
              <a:t>The Python code for this analysis performs several key steps. First, it loads the necessary libraries for data processing, model building, and evaluation. It then lists all files in the input directory to ensure the dataset is available. The dataset is loaded using pandas.read_csv(), and the first few rows are displayed to understand the data's structure. The code checks for any missing values in the dataset and selects only numerical columns for the analysis. The target variable and features are defined, and the data is split into training and testing sets using the train_test_split function from sklearn. A Linear Regression model is instantiated and fitted on the training data. Predictions are made on the test data, and the Mean Squared Error (MSE) is calculated to evaluate the model's performance. The model's coefficients and intercept are printed for further analysis and interpretation.</a:t>
            </a:r>
            <a:endParaRPr lang="de-DE" altLang="en-US" sz="222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el 5"/>
          <p:cNvSpPr>
            <a:spLocks noGrp="1"/>
          </p:cNvSpPr>
          <p:nvPr>
            <p:ph type="title"/>
          </p:nvPr>
        </p:nvSpPr>
        <p:spPr>
          <a:xfrm>
            <a:off x="838200" y="770255"/>
            <a:ext cx="10515600" cy="751205"/>
          </a:xfrm>
        </p:spPr>
        <p:txBody>
          <a:bodyPr>
            <a:normAutofit fontScale="90000"/>
          </a:bodyPr>
          <a:p>
            <a:r>
              <a:rPr lang="en-GB" altLang="de-DE" b="1"/>
              <a:t>the code</a:t>
            </a:r>
            <a:endParaRPr lang="en-GB" altLang="de-DE" b="1"/>
          </a:p>
        </p:txBody>
      </p:sp>
      <p:pic>
        <p:nvPicPr>
          <p:cNvPr id="4" name="Inhaltsplatzhalter 3" descr="Screenshot (32)"/>
          <p:cNvPicPr>
            <a:picLocks noChangeAspect="1"/>
          </p:cNvPicPr>
          <p:nvPr>
            <p:ph sz="half" idx="1"/>
          </p:nvPr>
        </p:nvPicPr>
        <p:blipFill>
          <a:blip r:embed="rId1"/>
          <a:stretch>
            <a:fillRect/>
          </a:stretch>
        </p:blipFill>
        <p:spPr>
          <a:xfrm>
            <a:off x="838200" y="1910715"/>
            <a:ext cx="5181600" cy="3773805"/>
          </a:xfrm>
          <a:prstGeom prst="rect">
            <a:avLst/>
          </a:prstGeom>
        </p:spPr>
      </p:pic>
      <p:pic>
        <p:nvPicPr>
          <p:cNvPr id="5" name="Inhaltsplatzhalter 4" descr="Screenshot (30)"/>
          <p:cNvPicPr>
            <a:picLocks noChangeAspect="1"/>
          </p:cNvPicPr>
          <p:nvPr>
            <p:ph sz="half" idx="2"/>
          </p:nvPr>
        </p:nvPicPr>
        <p:blipFill>
          <a:blip r:embed="rId2"/>
          <a:stretch>
            <a:fillRect/>
          </a:stretch>
        </p:blipFill>
        <p:spPr>
          <a:xfrm>
            <a:off x="6172200" y="1910715"/>
            <a:ext cx="5181600" cy="37738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el 1"/>
          <p:cNvSpPr>
            <a:spLocks noGrp="1"/>
          </p:cNvSpPr>
          <p:nvPr>
            <p:ph type="title"/>
          </p:nvPr>
        </p:nvSpPr>
        <p:spPr/>
        <p:txBody>
          <a:bodyPr/>
          <a:p>
            <a:endParaRPr lang="de-DE" altLang="en-US"/>
          </a:p>
        </p:txBody>
      </p:sp>
      <p:pic>
        <p:nvPicPr>
          <p:cNvPr id="5" name="Inhaltsplatzhalter 4" descr="Screenshot (31)"/>
          <p:cNvPicPr>
            <a:picLocks noChangeAspect="1"/>
          </p:cNvPicPr>
          <p:nvPr>
            <p:ph sz="half" idx="1"/>
          </p:nvPr>
        </p:nvPicPr>
        <p:blipFill>
          <a:blip r:embed="rId1"/>
          <a:stretch>
            <a:fillRect/>
          </a:stretch>
        </p:blipFill>
        <p:spPr>
          <a:xfrm>
            <a:off x="838200" y="1824990"/>
            <a:ext cx="5181600" cy="4285615"/>
          </a:xfrm>
          <a:prstGeom prst="rect">
            <a:avLst/>
          </a:prstGeom>
        </p:spPr>
      </p:pic>
      <p:pic>
        <p:nvPicPr>
          <p:cNvPr id="6" name="Inhaltsplatzhalter 5" descr="Screenshot (33)"/>
          <p:cNvPicPr>
            <a:picLocks noChangeAspect="1"/>
          </p:cNvPicPr>
          <p:nvPr>
            <p:ph sz="half" idx="2"/>
          </p:nvPr>
        </p:nvPicPr>
        <p:blipFill>
          <a:blip r:embed="rId2"/>
          <a:stretch>
            <a:fillRect/>
          </a:stretch>
        </p:blipFill>
        <p:spPr>
          <a:xfrm>
            <a:off x="6172200" y="1824990"/>
            <a:ext cx="5181600" cy="43421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el 1"/>
          <p:cNvSpPr>
            <a:spLocks noGrp="1"/>
          </p:cNvSpPr>
          <p:nvPr>
            <p:ph type="title"/>
          </p:nvPr>
        </p:nvSpPr>
        <p:spPr/>
        <p:txBody>
          <a:bodyPr/>
          <a:p>
            <a:endParaRPr lang="de-DE" altLang="en-US"/>
          </a:p>
        </p:txBody>
      </p:sp>
      <p:pic>
        <p:nvPicPr>
          <p:cNvPr id="5" name="Inhaltsplatzhalter 4" descr="Screenshot (34)"/>
          <p:cNvPicPr>
            <a:picLocks noChangeAspect="1"/>
          </p:cNvPicPr>
          <p:nvPr>
            <p:ph sz="half" idx="1"/>
          </p:nvPr>
        </p:nvPicPr>
        <p:blipFill>
          <a:blip r:embed="rId1"/>
          <a:stretch>
            <a:fillRect/>
          </a:stretch>
        </p:blipFill>
        <p:spPr>
          <a:xfrm>
            <a:off x="838200" y="1883410"/>
            <a:ext cx="5181600" cy="3971290"/>
          </a:xfrm>
          <a:prstGeom prst="rect">
            <a:avLst/>
          </a:prstGeom>
        </p:spPr>
      </p:pic>
      <p:pic>
        <p:nvPicPr>
          <p:cNvPr id="6" name="Inhaltsplatzhalter 5" descr="Screenshot (35)"/>
          <p:cNvPicPr>
            <a:picLocks noChangeAspect="1"/>
          </p:cNvPicPr>
          <p:nvPr>
            <p:ph sz="half" idx="2"/>
          </p:nvPr>
        </p:nvPicPr>
        <p:blipFill>
          <a:blip r:embed="rId2"/>
          <a:stretch>
            <a:fillRect/>
          </a:stretch>
        </p:blipFill>
        <p:spPr>
          <a:xfrm>
            <a:off x="6172200" y="1883410"/>
            <a:ext cx="5181600" cy="41224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4816</Words>
  <Application>WPS Presentation</Application>
  <PresentationFormat>Widescreen</PresentationFormat>
  <Paragraphs>47</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SimSun</vt:lpstr>
      <vt:lpstr>Wingdings</vt:lpstr>
      <vt:lpstr>Calibri Light</vt:lpstr>
      <vt:lpstr>Calibri</vt:lpstr>
      <vt:lpstr>Microsoft YaHei</vt:lpstr>
      <vt:lpstr>Arial Unicode MS</vt:lpstr>
      <vt:lpstr>Office Theme</vt:lpstr>
      <vt:lpstr>Title: DC Metro Crime Data Analysis Subtitle: Analysis of Crime Data from the DC Metro Area </vt:lpstr>
      <vt:lpstr> Introduction</vt:lpstr>
      <vt:lpstr>Data Description</vt:lpstr>
      <vt:lpstr>Data Quality</vt:lpstr>
      <vt:lpstr>Python Code for Analysis</vt:lpstr>
      <vt:lpstr>Explanation of Python Code</vt:lpstr>
      <vt:lpstr>the code</vt:lpstr>
      <vt:lpstr>PowerPoint 演示文稿</vt:lpstr>
      <vt:lpstr>PowerPoint 演示文稿</vt:lpstr>
      <vt:lpstr>PowerPoint 演示文稿</vt:lpstr>
      <vt:lpstr>PowerPoint 演示文稿</vt:lpstr>
      <vt:lpstr>Conclusion </vt:lpstr>
      <vt:lpstr>Links and ending remarks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DC Metro Crime Data Analysis Subtitle: Analysis of Crime Data from the DC Metro Area </dc:title>
  <dc:creator>Lenovo</dc:creator>
  <cp:lastModifiedBy>Feyitayo Feyintola Sean Laseka</cp:lastModifiedBy>
  <cp:revision>2</cp:revision>
  <dcterms:created xsi:type="dcterms:W3CDTF">2024-07-08T05:11:00Z</dcterms:created>
  <dcterms:modified xsi:type="dcterms:W3CDTF">2024-08-21T15:12:54Z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F055AEE2E679482FB2DF583509EE1734_11</vt:lpwstr>
  </property>
  <property fmtid="{D5CDD505-2E9C-101B-9397-08002B2CF9AE}" pid="3" name="KSOProductBuildVer">
    <vt:lpwstr>1031-12.2.0.17545</vt:lpwstr>
  </property>
</Properties>
</file>