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umsplatzhalter 3"/>
          <p:cNvSpPr>
            <a:spLocks noGrp="1"/>
          </p:cNvSpPr>
          <p:nvPr>
            <p:ph type="dt" sz="half" idx="10"/>
          </p:nvPr>
        </p:nvSpPr>
        <p:spPr/>
        <p:txBody>
          <a:bodyPr/>
          <a:p>
            <a:fld id="{63A1C593-65D0-4073-BCC9-577B9352EA97}" type="datetimeFigureOut">
              <a:rPr lang="en-US" smtClean="0"/>
            </a:fld>
            <a:endParaRPr lang="en-US"/>
          </a:p>
        </p:txBody>
      </p:sp>
      <p:sp>
        <p:nvSpPr>
          <p:cNvPr id="5" name="Fußzeilenplatzhalter 4"/>
          <p:cNvSpPr>
            <a:spLocks noGrp="1"/>
          </p:cNvSpPr>
          <p:nvPr>
            <p:ph type="ftr" sz="quarter" idx="11"/>
          </p:nvPr>
        </p:nvSpPr>
        <p:spPr/>
        <p:txBody>
          <a:bodyPr/>
          <a:p>
            <a:endParaRPr lang="en-US"/>
          </a:p>
        </p:txBody>
      </p:sp>
      <p:sp>
        <p:nvSpPr>
          <p:cNvPr id="6" name="Foliennummernplatzhalt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umsplatzhalter 3"/>
          <p:cNvSpPr>
            <a:spLocks noGrp="1"/>
          </p:cNvSpPr>
          <p:nvPr>
            <p:ph type="dt" sz="half" idx="10"/>
          </p:nvPr>
        </p:nvSpPr>
        <p:spPr/>
        <p:txBody>
          <a:bodyPr/>
          <a:p>
            <a:fld id="{63A1C593-65D0-4073-BCC9-577B9352EA97}" type="datetimeFigureOut">
              <a:rPr lang="en-US" smtClean="0"/>
            </a:fld>
            <a:endParaRPr lang="en-US"/>
          </a:p>
        </p:txBody>
      </p:sp>
      <p:sp>
        <p:nvSpPr>
          <p:cNvPr id="5" name="Fußzeilenplatzhalter 4"/>
          <p:cNvSpPr>
            <a:spLocks noGrp="1"/>
          </p:cNvSpPr>
          <p:nvPr>
            <p:ph type="ftr" sz="quarter" idx="11"/>
          </p:nvPr>
        </p:nvSpPr>
        <p:spPr/>
        <p:txBody>
          <a:bodyPr/>
          <a:p>
            <a:endParaRPr lang="en-US"/>
          </a:p>
        </p:txBody>
      </p:sp>
      <p:sp>
        <p:nvSpPr>
          <p:cNvPr id="6" name="Foliennummernplatzhalt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umsplatzhalter 3"/>
          <p:cNvSpPr>
            <a:spLocks noGrp="1"/>
          </p:cNvSpPr>
          <p:nvPr>
            <p:ph type="dt" sz="half" idx="10"/>
          </p:nvPr>
        </p:nvSpPr>
        <p:spPr/>
        <p:txBody>
          <a:bodyPr/>
          <a:p>
            <a:fld id="{63A1C593-65D0-4073-BCC9-577B9352EA97}" type="datetimeFigureOut">
              <a:rPr lang="en-US" smtClean="0"/>
            </a:fld>
            <a:endParaRPr lang="en-US"/>
          </a:p>
        </p:txBody>
      </p:sp>
      <p:sp>
        <p:nvSpPr>
          <p:cNvPr id="5" name="Fußzeilenplatzhalter 4"/>
          <p:cNvSpPr>
            <a:spLocks noGrp="1"/>
          </p:cNvSpPr>
          <p:nvPr>
            <p:ph type="ftr" sz="quarter" idx="11"/>
          </p:nvPr>
        </p:nvSpPr>
        <p:spPr/>
        <p:txBody>
          <a:bodyPr/>
          <a:p>
            <a:endParaRPr lang="en-US"/>
          </a:p>
        </p:txBody>
      </p:sp>
      <p:sp>
        <p:nvSpPr>
          <p:cNvPr id="6" name="Foliennummernplatzhalt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umsplatzhalter 3"/>
          <p:cNvSpPr>
            <a:spLocks noGrp="1"/>
          </p:cNvSpPr>
          <p:nvPr>
            <p:ph type="dt" sz="half" idx="10"/>
          </p:nvPr>
        </p:nvSpPr>
        <p:spPr/>
        <p:txBody>
          <a:bodyPr/>
          <a:p>
            <a:fld id="{63A1C593-65D0-4073-BCC9-577B9352EA97}" type="datetimeFigureOut">
              <a:rPr lang="en-US" smtClean="0"/>
            </a:fld>
            <a:endParaRPr lang="en-US"/>
          </a:p>
        </p:txBody>
      </p:sp>
      <p:sp>
        <p:nvSpPr>
          <p:cNvPr id="5" name="Fußzeilenplatzhalter 4"/>
          <p:cNvSpPr>
            <a:spLocks noGrp="1"/>
          </p:cNvSpPr>
          <p:nvPr>
            <p:ph type="ftr" sz="quarter" idx="11"/>
          </p:nvPr>
        </p:nvSpPr>
        <p:spPr/>
        <p:txBody>
          <a:bodyPr/>
          <a:p>
            <a:endParaRPr lang="en-US"/>
          </a:p>
        </p:txBody>
      </p:sp>
      <p:sp>
        <p:nvSpPr>
          <p:cNvPr id="6" name="Foliennummernplatzhalt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umsplatzhalter 4"/>
          <p:cNvSpPr>
            <a:spLocks noGrp="1"/>
          </p:cNvSpPr>
          <p:nvPr>
            <p:ph type="dt" sz="half" idx="10"/>
          </p:nvPr>
        </p:nvSpPr>
        <p:spPr/>
        <p:txBody>
          <a:bodyPr/>
          <a:p>
            <a:fld id="{63A1C593-65D0-4073-BCC9-577B9352EA97}" type="datetimeFigureOut">
              <a:rPr lang="en-US" smtClean="0"/>
            </a:fld>
            <a:endParaRPr lang="en-US"/>
          </a:p>
        </p:txBody>
      </p:sp>
      <p:sp>
        <p:nvSpPr>
          <p:cNvPr id="6" name="Fußzeilenplatzhalter 5"/>
          <p:cNvSpPr>
            <a:spLocks noGrp="1"/>
          </p:cNvSpPr>
          <p:nvPr>
            <p:ph type="ftr" sz="quarter" idx="11"/>
          </p:nvPr>
        </p:nvSpPr>
        <p:spPr/>
        <p:txBody>
          <a:bodyPr/>
          <a:p>
            <a:endParaRPr lang="en-US"/>
          </a:p>
        </p:txBody>
      </p:sp>
      <p:sp>
        <p:nvSpPr>
          <p:cNvPr id="7" name="Foliennummernplatzhalt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umsplatzhalter 6"/>
          <p:cNvSpPr>
            <a:spLocks noGrp="1"/>
          </p:cNvSpPr>
          <p:nvPr>
            <p:ph type="dt" sz="half" idx="10"/>
          </p:nvPr>
        </p:nvSpPr>
        <p:spPr/>
        <p:txBody>
          <a:bodyPr/>
          <a:p>
            <a:fld id="{63A1C593-65D0-4073-BCC9-577B9352EA97}" type="datetimeFigureOut">
              <a:rPr lang="en-US" smtClean="0"/>
            </a:fld>
            <a:endParaRPr lang="en-US"/>
          </a:p>
        </p:txBody>
      </p:sp>
      <p:sp>
        <p:nvSpPr>
          <p:cNvPr id="8" name="Fußzeilenplatzhalter 7"/>
          <p:cNvSpPr>
            <a:spLocks noGrp="1"/>
          </p:cNvSpPr>
          <p:nvPr>
            <p:ph type="ftr" sz="quarter" idx="11"/>
          </p:nvPr>
        </p:nvSpPr>
        <p:spPr/>
        <p:txBody>
          <a:bodyPr/>
          <a:p>
            <a:endParaRPr lang="en-US"/>
          </a:p>
        </p:txBody>
      </p:sp>
      <p:sp>
        <p:nvSpPr>
          <p:cNvPr id="9" name="Foliennummernplatzhalt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umsplatzhalter 2"/>
          <p:cNvSpPr>
            <a:spLocks noGrp="1"/>
          </p:cNvSpPr>
          <p:nvPr>
            <p:ph type="dt" sz="half" idx="10"/>
          </p:nvPr>
        </p:nvSpPr>
        <p:spPr/>
        <p:txBody>
          <a:bodyPr/>
          <a:p>
            <a:fld id="{63A1C593-65D0-4073-BCC9-577B9352EA97}" type="datetimeFigureOut">
              <a:rPr lang="en-US" smtClean="0"/>
            </a:fld>
            <a:endParaRPr lang="en-US"/>
          </a:p>
        </p:txBody>
      </p:sp>
      <p:sp>
        <p:nvSpPr>
          <p:cNvPr id="4" name="Fußzeilenplatzhalter 3"/>
          <p:cNvSpPr>
            <a:spLocks noGrp="1"/>
          </p:cNvSpPr>
          <p:nvPr>
            <p:ph type="ftr" sz="quarter" idx="11"/>
          </p:nvPr>
        </p:nvSpPr>
        <p:spPr/>
        <p:txBody>
          <a:bodyPr/>
          <a:p>
            <a:endParaRPr lang="en-US"/>
          </a:p>
        </p:txBody>
      </p:sp>
      <p:sp>
        <p:nvSpPr>
          <p:cNvPr id="5" name="Foliennummernplatzhalt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p>
            <a:fld id="{63A1C593-65D0-4073-BCC9-577B9352EA97}" type="datetimeFigureOut">
              <a:rPr lang="en-US" smtClean="0"/>
            </a:fld>
            <a:endParaRPr lang="en-US"/>
          </a:p>
        </p:txBody>
      </p:sp>
      <p:sp>
        <p:nvSpPr>
          <p:cNvPr id="3" name="Fußzeilenplatzhalter 2"/>
          <p:cNvSpPr>
            <a:spLocks noGrp="1"/>
          </p:cNvSpPr>
          <p:nvPr>
            <p:ph type="ftr" sz="quarter" idx="11"/>
          </p:nvPr>
        </p:nvSpPr>
        <p:spPr/>
        <p:txBody>
          <a:bodyPr/>
          <a:p>
            <a:endParaRPr lang="en-US"/>
          </a:p>
        </p:txBody>
      </p:sp>
      <p:sp>
        <p:nvSpPr>
          <p:cNvPr id="4" name="Foliennummernplatzhalt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umsplatzhalter 4"/>
          <p:cNvSpPr>
            <a:spLocks noGrp="1"/>
          </p:cNvSpPr>
          <p:nvPr>
            <p:ph type="dt" sz="half" idx="10"/>
          </p:nvPr>
        </p:nvSpPr>
        <p:spPr/>
        <p:txBody>
          <a:bodyPr/>
          <a:p>
            <a:fld id="{63A1C593-65D0-4073-BCC9-577B9352EA97}" type="datetimeFigureOut">
              <a:rPr lang="en-US" smtClean="0"/>
            </a:fld>
            <a:endParaRPr lang="en-US"/>
          </a:p>
        </p:txBody>
      </p:sp>
      <p:sp>
        <p:nvSpPr>
          <p:cNvPr id="6" name="Fußzeilenplatzhalter 5"/>
          <p:cNvSpPr>
            <a:spLocks noGrp="1"/>
          </p:cNvSpPr>
          <p:nvPr>
            <p:ph type="ftr" sz="quarter" idx="11"/>
          </p:nvPr>
        </p:nvSpPr>
        <p:spPr/>
        <p:txBody>
          <a:bodyPr/>
          <a:p>
            <a:endParaRPr lang="en-US"/>
          </a:p>
        </p:txBody>
      </p:sp>
      <p:sp>
        <p:nvSpPr>
          <p:cNvPr id="7" name="Foliennummernplatzhalt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umsplatzhalter 4"/>
          <p:cNvSpPr>
            <a:spLocks noGrp="1"/>
          </p:cNvSpPr>
          <p:nvPr>
            <p:ph type="dt" sz="half" idx="10"/>
          </p:nvPr>
        </p:nvSpPr>
        <p:spPr/>
        <p:txBody>
          <a:bodyPr/>
          <a:p>
            <a:fld id="{63A1C593-65D0-4073-BCC9-577B9352EA97}" type="datetimeFigureOut">
              <a:rPr lang="en-US" smtClean="0"/>
            </a:fld>
            <a:endParaRPr lang="en-US"/>
          </a:p>
        </p:txBody>
      </p:sp>
      <p:sp>
        <p:nvSpPr>
          <p:cNvPr id="6" name="Fußzeilenplatzhalter 5"/>
          <p:cNvSpPr>
            <a:spLocks noGrp="1"/>
          </p:cNvSpPr>
          <p:nvPr>
            <p:ph type="ftr" sz="quarter" idx="11"/>
          </p:nvPr>
        </p:nvSpPr>
        <p:spPr/>
        <p:txBody>
          <a:bodyPr/>
          <a:p>
            <a:endParaRPr lang="en-US"/>
          </a:p>
        </p:txBody>
      </p:sp>
      <p:sp>
        <p:nvSpPr>
          <p:cNvPr id="7" name="Foliennummernplatzhalt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eur-lex.europa.eu/legal-content/EN/TXT/PDF/?uri=CELEX:32019R0881" TargetMode="External"/><Relationship Id="rId3" Type="http://schemas.openxmlformats.org/officeDocument/2006/relationships/hyperlink" Target="https://unece.org/transport/documents/2021/03/standards/un-regulation-no-155-cyber-security-and-cyber-security" TargetMode="External"/><Relationship Id="rId2" Type="http://schemas.openxmlformats.org/officeDocument/2006/relationships/hyperlink" Target="https://publications.jrc.ec.europa.eu/repository/handle/JRC134461" TargetMode="External"/><Relationship Id="rId1" Type="http://schemas.openxmlformats.org/officeDocument/2006/relationships/hyperlink" Target="https://eur-lex.europa.eu/legal-content/EN/TXT/PDF/?uri=CELEX:32022L255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ctrTitle"/>
          </p:nvPr>
        </p:nvSpPr>
        <p:spPr/>
        <p:txBody>
          <a:bodyPr>
            <a:normAutofit/>
          </a:bodyPr>
          <a:p>
            <a:r>
              <a:rPr lang="de-DE" altLang="en-US" sz="3555"/>
              <a:t>Cybersecurity Regulations Compliance (NIS Directive, AI Cybersecurity Act, UNECE R155 and R156, EU Cybersecurity Act)</a:t>
            </a:r>
            <a:endParaRPr lang="de-DE" altLang="en-US" sz="3555"/>
          </a:p>
        </p:txBody>
      </p:sp>
      <p:sp>
        <p:nvSpPr>
          <p:cNvPr id="3" name="Untertitel 2"/>
          <p:cNvSpPr>
            <a:spLocks noGrp="1"/>
          </p:cNvSpPr>
          <p:nvPr>
            <p:ph type="subTitle" idx="1"/>
          </p:nvPr>
        </p:nvSpPr>
        <p:spPr/>
        <p:txBody>
          <a:bodyPr/>
          <a:p>
            <a:r>
              <a:rPr lang="en-GB" altLang="de-DE"/>
              <a:t>NAME:Feyintola lasekan</a:t>
            </a:r>
            <a:endParaRPr lang="en-GB" altLang="de-DE"/>
          </a:p>
          <a:p>
            <a:r>
              <a:rPr lang="en-GB" altLang="de-DE"/>
              <a:t>PROF:Mehmet Kutlay Kocer</a:t>
            </a:r>
            <a:endParaRPr lang="en-GB" altLang="de-DE"/>
          </a:p>
          <a:p>
            <a:r>
              <a:rPr lang="en-GB" altLang="de-DE"/>
              <a:t>IT Security</a:t>
            </a:r>
            <a:endParaRPr lang="en-GB" altLang="de-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838200" y="365125"/>
            <a:ext cx="10515600" cy="542925"/>
          </a:xfrm>
        </p:spPr>
        <p:txBody>
          <a:bodyPr/>
          <a:p>
            <a:r>
              <a:rPr lang="en-GB" altLang="de-DE" sz="2000" b="1"/>
              <a:t>Thank you</a:t>
            </a:r>
            <a:endParaRPr lang="en-GB" altLang="de-DE" sz="2000" b="1"/>
          </a:p>
        </p:txBody>
      </p:sp>
      <p:sp>
        <p:nvSpPr>
          <p:cNvPr id="3" name="Inhaltsplatzhalter 2"/>
          <p:cNvSpPr>
            <a:spLocks noGrp="1"/>
          </p:cNvSpPr>
          <p:nvPr>
            <p:ph idx="1"/>
          </p:nvPr>
        </p:nvSpPr>
        <p:spPr>
          <a:xfrm>
            <a:off x="838200" y="907415"/>
            <a:ext cx="10515600" cy="5269865"/>
          </a:xfrm>
        </p:spPr>
        <p:txBody>
          <a:bodyPr/>
          <a:p>
            <a:r>
              <a:rPr lang="de-DE" altLang="en-US" sz="1400" b="1"/>
              <a:t>Closing Remarks:</a:t>
            </a:r>
            <a:endParaRPr lang="de-DE" altLang="en-US" sz="1400" b="1"/>
          </a:p>
          <a:p>
            <a:r>
              <a:rPr lang="de-DE" altLang="en-US" sz="1400" b="1"/>
              <a:t>Appreciation:</a:t>
            </a:r>
            <a:r>
              <a:rPr lang="de-DE" altLang="en-US" sz="1400"/>
              <a:t> Thank</a:t>
            </a:r>
            <a:r>
              <a:rPr lang="en-GB" altLang="de-DE" sz="1400"/>
              <a:t> you</a:t>
            </a:r>
            <a:r>
              <a:rPr lang="de-DE" altLang="en-US" sz="1400"/>
              <a:t> the audience for their time and attention.</a:t>
            </a:r>
            <a:r>
              <a:rPr lang="en-GB" altLang="de-DE" sz="1400"/>
              <a:t>I</a:t>
            </a:r>
            <a:r>
              <a:rPr lang="de-DE" altLang="en-US" sz="1400"/>
              <a:t> </a:t>
            </a:r>
            <a:r>
              <a:rPr lang="en-GB" altLang="de-DE" sz="1400"/>
              <a:t>e</a:t>
            </a:r>
            <a:r>
              <a:rPr lang="de-DE" altLang="en-US" sz="1400"/>
              <a:t>xpress appreciation for </a:t>
            </a:r>
            <a:r>
              <a:rPr lang="en-GB" altLang="de-DE" sz="1400"/>
              <a:t>your</a:t>
            </a:r>
            <a:r>
              <a:rPr lang="de-DE" altLang="en-US" sz="1400"/>
              <a:t>interest in cybersecurity and compliance.</a:t>
            </a:r>
            <a:endParaRPr lang="de-DE" altLang="en-US" sz="1400" b="1"/>
          </a:p>
          <a:p>
            <a:r>
              <a:rPr lang="de-DE" altLang="en-US" sz="1400" b="1"/>
              <a:t>Resources</a:t>
            </a:r>
            <a:r>
              <a:rPr lang="de-DE" altLang="en-US" sz="1400"/>
              <a:t>: </a:t>
            </a:r>
            <a:endParaRPr lang="de-DE" altLang="en-US" sz="1400"/>
          </a:p>
          <a:p>
            <a:r>
              <a:rPr lang="de-DE" altLang="en-US" sz="1400"/>
              <a:t>NIS Directive:</a:t>
            </a:r>
            <a:r>
              <a:rPr lang="de-DE" altLang="en-US" sz="1400">
                <a:hlinkClick r:id="rId1" action="ppaction://hlinkfile"/>
              </a:rPr>
              <a:t>https://eur-lex.europa.eu/legal-content/EN/TXT/PDF/?uri=CELEX:32022L2555</a:t>
            </a:r>
            <a:endParaRPr lang="de-DE" altLang="en-US" sz="1400"/>
          </a:p>
          <a:p>
            <a:r>
              <a:rPr lang="de-DE" altLang="en-US" sz="1400"/>
              <a:t>AI Cybersecurity Act:</a:t>
            </a:r>
            <a:r>
              <a:rPr lang="en-GB" altLang="de-DE" sz="1400"/>
              <a:t> </a:t>
            </a:r>
            <a:r>
              <a:rPr lang="en-GB" altLang="de-DE" sz="1400">
                <a:hlinkClick r:id="rId2" action="ppaction://hlinkfile"/>
              </a:rPr>
              <a:t>https://publications.jrc.ec.europa.eu/repository/handle/JRC134461</a:t>
            </a:r>
            <a:endParaRPr lang="de-DE" altLang="en-US" sz="1400"/>
          </a:p>
          <a:p>
            <a:r>
              <a:rPr lang="de-DE" altLang="en-US" sz="1400"/>
              <a:t>UNECE R155 &amp; R156: </a:t>
            </a:r>
            <a:r>
              <a:rPr lang="de-DE" altLang="en-US" sz="1400">
                <a:hlinkClick r:id="rId3" action="ppaction://hlinkfile"/>
              </a:rPr>
              <a:t>https://unece.org/transport/documents/2021/03/standards/un-regulation-no-155-cyber-security-and-cyber-security</a:t>
            </a:r>
            <a:endParaRPr lang="de-DE" altLang="en-US" sz="1400"/>
          </a:p>
          <a:p>
            <a:r>
              <a:rPr lang="de-DE" altLang="en-US" sz="1400"/>
              <a:t>EU Cybersecurity Act: </a:t>
            </a:r>
            <a:r>
              <a:rPr lang="de-DE" altLang="en-US" sz="1400">
                <a:hlinkClick r:id="rId4" action="ppaction://hlinkfile"/>
              </a:rPr>
              <a:t>https://eur-lex.europa.eu/legal-content/EN/TXT/PDF/?uri=CELEX:32019R0881</a:t>
            </a:r>
            <a:endParaRPr lang="de-DE"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609600" y="591820"/>
            <a:ext cx="10972800" cy="582613"/>
          </a:xfrm>
        </p:spPr>
        <p:txBody>
          <a:bodyPr>
            <a:normAutofit/>
          </a:bodyPr>
          <a:p>
            <a:r>
              <a:rPr lang="de-DE" altLang="en-US" sz="2220" b="1"/>
              <a:t>To ensure compliance with key cybersecurity regulations, directives, and standards</a:t>
            </a:r>
            <a:br>
              <a:rPr lang="de-DE" altLang="en-US" sz="2220" b="1"/>
            </a:br>
            <a:r>
              <a:rPr lang="de-DE" altLang="en-US" sz="2220" b="1"/>
              <a:t>Key Regulations:</a:t>
            </a:r>
            <a:endParaRPr lang="de-DE" altLang="en-US" sz="2220" b="1"/>
          </a:p>
        </p:txBody>
      </p:sp>
      <p:sp>
        <p:nvSpPr>
          <p:cNvPr id="3" name="Inhaltsplatzhalter 2"/>
          <p:cNvSpPr>
            <a:spLocks noGrp="1"/>
          </p:cNvSpPr>
          <p:nvPr>
            <p:ph idx="1"/>
          </p:nvPr>
        </p:nvSpPr>
        <p:spPr/>
        <p:txBody>
          <a:bodyPr>
            <a:normAutofit/>
          </a:bodyPr>
          <a:p>
            <a:endParaRPr lang="de-DE" altLang="en-US"/>
          </a:p>
          <a:p>
            <a:r>
              <a:rPr lang="de-DE" altLang="en-US" sz="1400" b="1"/>
              <a:t>The NIS2</a:t>
            </a:r>
            <a:r>
              <a:rPr lang="de-DE" altLang="en-US" sz="1400"/>
              <a:t> Directive is the EU-wide legislation on cybersecurity. It provides legal measures to boost the overall level of cybersecurity in the EU.</a:t>
            </a:r>
            <a:endParaRPr lang="de-DE" altLang="en-US" sz="1400"/>
          </a:p>
          <a:p>
            <a:r>
              <a:rPr lang="de-DE" altLang="en-US" sz="1400" b="1"/>
              <a:t>The EU cybersecurity rule</a:t>
            </a:r>
            <a:r>
              <a:rPr lang="de-DE" altLang="en-US" sz="1400"/>
              <a:t>s introduced in 2016 were updated by the NIS2 Directive that came into force in 2023. It modernised the existing legal framework to keep up with increased digitisation and an evolving cybersecurity threat landscape. By expanding the scope of the cybersecurity rules to new sectors and entities, it further improves the resilience and incident response capacities of public and private entities, competent authorities and the EU as a whole.</a:t>
            </a:r>
            <a:endParaRPr lang="de-DE" altLang="en-US" sz="1400"/>
          </a:p>
          <a:p>
            <a:pPr marL="0" indent="0">
              <a:buNone/>
            </a:pPr>
            <a:endParaRPr lang="de-DE" altLang="en-US" sz="1400"/>
          </a:p>
          <a:p>
            <a:r>
              <a:rPr lang="de-DE" altLang="en-US" sz="1400" b="1"/>
              <a:t>The AI Act</a:t>
            </a:r>
            <a:r>
              <a:rPr lang="de-DE" altLang="en-US" sz="1400"/>
              <a:t> aims to ensure that artificial intelligence systems and models marketed within the European Union are used ethically, safely, and in compliance with EU fundamental rights.</a:t>
            </a:r>
            <a:endParaRPr lang="de-DE" altLang="en-US" sz="1400"/>
          </a:p>
          <a:p>
            <a:r>
              <a:rPr lang="de-DE" altLang="en-US" sz="1400" b="1"/>
              <a:t>European Economic Commission (ECE) regulations R155 and R156</a:t>
            </a:r>
            <a:r>
              <a:rPr lang="de-DE" altLang="en-US" sz="1400"/>
              <a:t> are intended to pressure vehicle manufacturers to counter cybersecurity threats. As a result, the automotive industry in each of the 64 UNECE countries will be bound by the same cybersecurity guidelines.</a:t>
            </a:r>
            <a:endParaRPr lang="de-DE" altLang="en-US" sz="1400"/>
          </a:p>
          <a:p>
            <a:r>
              <a:rPr lang="de-DE" altLang="en-US" sz="1400" b="1"/>
              <a:t>The Cybersecurity Act (EU 881 / 2019)</a:t>
            </a:r>
            <a:r>
              <a:rPr lang="de-DE" altLang="en-US" sz="1400"/>
              <a:t> is a European regulation that introduces a harmonised European system for the cybersecurity certification of ICT products, services and processes. The main objective of the Cybersecurity Act (CSA) is to improve protection against threats to cybersecurity within the EU.</a:t>
            </a:r>
            <a:endParaRPr lang="de-DE"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p:txBody>
          <a:bodyPr/>
          <a:p>
            <a:r>
              <a:rPr lang="de-DE" altLang="en-US" sz="2000" b="1"/>
              <a:t>Importance of Compliance</a:t>
            </a:r>
            <a:endParaRPr lang="de-DE" altLang="en-US" sz="2000" b="1"/>
          </a:p>
        </p:txBody>
      </p:sp>
      <p:sp>
        <p:nvSpPr>
          <p:cNvPr id="3" name="Inhaltsplatzhalter 2"/>
          <p:cNvSpPr>
            <a:spLocks noGrp="1"/>
          </p:cNvSpPr>
          <p:nvPr>
            <p:ph idx="1"/>
          </p:nvPr>
        </p:nvSpPr>
        <p:spPr>
          <a:xfrm>
            <a:off x="838200" y="1372235"/>
            <a:ext cx="10515600" cy="4805045"/>
          </a:xfrm>
        </p:spPr>
        <p:txBody>
          <a:bodyPr/>
          <a:p>
            <a:r>
              <a:rPr lang="de-DE" altLang="en-US" sz="1400" b="1"/>
              <a:t>Mitigate Risks</a:t>
            </a:r>
            <a:r>
              <a:rPr lang="de-DE" altLang="en-US" sz="1400"/>
              <a:t>: Avoid penalties and regulatory risks</a:t>
            </a:r>
            <a:endParaRPr lang="de-DE" altLang="en-US" sz="1400"/>
          </a:p>
          <a:p>
            <a:r>
              <a:rPr lang="de-DE" altLang="en-US" sz="1400" b="1"/>
              <a:t>Enhance Security</a:t>
            </a:r>
            <a:r>
              <a:rPr lang="de-DE" altLang="en-US" sz="1400"/>
              <a:t>: Strengthen organizational cybersecurity posture</a:t>
            </a:r>
            <a:endParaRPr lang="de-DE" altLang="en-US" sz="1400"/>
          </a:p>
          <a:p>
            <a:r>
              <a:rPr lang="de-DE" altLang="en-US" sz="1400" b="1"/>
              <a:t>Legal Requirements</a:t>
            </a:r>
            <a:r>
              <a:rPr lang="de-DE" altLang="en-US" sz="1400"/>
              <a:t>: Fulfill legal obligations</a:t>
            </a:r>
            <a:endParaRPr lang="de-DE" altLang="en-US" sz="1400"/>
          </a:p>
          <a:p>
            <a:r>
              <a:rPr lang="de-DE" altLang="en-US" sz="1400" b="1"/>
              <a:t>Trust and Reputation</a:t>
            </a:r>
            <a:r>
              <a:rPr lang="de-DE" altLang="en-US" sz="1400"/>
              <a:t>: Build trust with stakeholders and customers</a:t>
            </a:r>
            <a:endParaRPr lang="de-DE" altLang="en-US" sz="1400"/>
          </a:p>
          <a:p>
            <a:endParaRPr lang="de-DE" altLang="en-US" sz="1400"/>
          </a:p>
          <a:p>
            <a:pPr marL="0" indent="0">
              <a:buNone/>
            </a:pPr>
            <a:r>
              <a:rPr lang="de-DE" altLang="en-US" sz="1600" b="1"/>
              <a:t>Overview: Network and Information Systems Directive</a:t>
            </a:r>
            <a:endParaRPr lang="de-DE" altLang="en-US" sz="1600" b="1"/>
          </a:p>
          <a:p>
            <a:pPr marL="0" indent="0">
              <a:buNone/>
            </a:pPr>
            <a:r>
              <a:rPr lang="de-DE" altLang="en-US" sz="1600" b="1"/>
              <a:t>Scope: Ensures security of network and information systems across the EU</a:t>
            </a:r>
            <a:endParaRPr lang="de-DE" altLang="en-US" sz="1600" b="1"/>
          </a:p>
          <a:p>
            <a:pPr marL="0" indent="0">
              <a:buNone/>
            </a:pPr>
            <a:r>
              <a:rPr lang="de-DE" altLang="en-US" sz="1600" b="1"/>
              <a:t>Requirements</a:t>
            </a:r>
            <a:endParaRPr lang="de-DE" altLang="en-US" sz="1600" b="1"/>
          </a:p>
          <a:p>
            <a:r>
              <a:rPr lang="de-DE" altLang="en-US" sz="1400"/>
              <a:t>NIS 2 requires essential and important entities to notify the following parties of significant incidents: The computer security incident response team (CSIRT) or a competent authority (these authorities are designated by Member States to be responsible for cybersecurity and for the supervisory tasks)</a:t>
            </a:r>
            <a:endParaRPr lang="de-DE" altLang="en-US" sz="1400"/>
          </a:p>
          <a:p>
            <a:r>
              <a:rPr lang="de-DE" altLang="en-US" sz="1400"/>
              <a:t>The NIS2 Directive is the EU-wide legislation on cybersecurity. It provides legal measures to boost the overall level of cybersecurity in the EU. The EU cybersecurity rules introduced in 2016 were updated by the NIS2 Directive that came into force in 2023.</a:t>
            </a:r>
            <a:endParaRPr lang="de-DE" altLang="en-US" sz="1400"/>
          </a:p>
          <a:p>
            <a:r>
              <a:rPr lang="de-DE" altLang="en-US" sz="1400"/>
              <a:t>Responsibilities under NIS Directive related to Governance and Risk management are. related to establishing and maintaining an appropriate governance and risk management. framework, to identify and address risks for the communications networks and services.</a:t>
            </a:r>
            <a:endParaRPr lang="de-DE"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838200" y="365125"/>
            <a:ext cx="10515600" cy="844550"/>
          </a:xfrm>
        </p:spPr>
        <p:txBody>
          <a:bodyPr>
            <a:normAutofit fontScale="90000"/>
          </a:bodyPr>
          <a:p>
            <a:r>
              <a:rPr lang="de-DE" altLang="en-US" sz="1780" b="1"/>
              <a:t>AI Cybersecurity Act</a:t>
            </a:r>
            <a:br>
              <a:rPr lang="de-DE" altLang="en-US" sz="1780" b="1"/>
            </a:br>
            <a:r>
              <a:rPr lang="de-DE" altLang="en-US" sz="1780" b="1"/>
              <a:t>Overview: Regulation on AI systems’ cybersecurity</a:t>
            </a:r>
            <a:br>
              <a:rPr lang="de-DE" altLang="en-US" sz="1780" b="1"/>
            </a:br>
            <a:r>
              <a:rPr lang="de-DE" altLang="en-US" sz="1780" b="1"/>
              <a:t>Scope: Ensures AI systems are secure and resilient</a:t>
            </a:r>
            <a:endParaRPr lang="de-DE" altLang="en-US" sz="1780" b="1"/>
          </a:p>
        </p:txBody>
      </p:sp>
      <p:sp>
        <p:nvSpPr>
          <p:cNvPr id="3" name="Inhaltsplatzhalter 2"/>
          <p:cNvSpPr>
            <a:spLocks noGrp="1"/>
          </p:cNvSpPr>
          <p:nvPr>
            <p:ph idx="1"/>
          </p:nvPr>
        </p:nvSpPr>
        <p:spPr>
          <a:xfrm>
            <a:off x="838200" y="1210310"/>
            <a:ext cx="10515600" cy="4966970"/>
          </a:xfrm>
        </p:spPr>
        <p:txBody>
          <a:bodyPr/>
          <a:p>
            <a:r>
              <a:rPr lang="de-DE" altLang="en-US" sz="1400" b="1"/>
              <a:t>A smaller section handles limited risk AI systems, subject to lighter transparency obligations</a:t>
            </a:r>
            <a:r>
              <a:rPr lang="de-DE" altLang="en-US" sz="1400"/>
              <a:t>: developers and deployers must ensure that end-users are aware that they are interacting with AI (chatbots and deepfakes).</a:t>
            </a:r>
            <a:endParaRPr lang="de-DE" altLang="en-US" sz="1400"/>
          </a:p>
          <a:p>
            <a:r>
              <a:rPr lang="de-DE" altLang="en-US" sz="1400" b="1"/>
              <a:t>Artificial Intelligence (AI) improves security</a:t>
            </a:r>
            <a:r>
              <a:rPr lang="de-DE" altLang="en-US" sz="1400"/>
              <a:t> by enhancing threat detection, response capabilities, and overall cybersecurity measures in the following ways: Advanced Threat Detection and Real-time Monitoring: AI analyzes data for unusual patterns and behaviors, enabling early threat detection.</a:t>
            </a:r>
            <a:endParaRPr lang="de-DE" altLang="en-US" sz="1400"/>
          </a:p>
          <a:p>
            <a:r>
              <a:rPr lang="de-DE" altLang="en-US" sz="1400" b="1"/>
              <a:t>Advanced Threat Detection and Real-time Monitoring</a:t>
            </a:r>
            <a:r>
              <a:rPr lang="de-DE" altLang="en-US" sz="1400"/>
              <a:t>: AI analyzes data for unusual patterns and behaviors, enabling early threat detection. Real-time monitoring and alerts help identify and respond to security incidents promptly.</a:t>
            </a:r>
            <a:endParaRPr lang="de-DE" altLang="en-US" sz="1400"/>
          </a:p>
          <a:p>
            <a:endParaRPr lang="de-DE" altLang="en-US" sz="1400"/>
          </a:p>
          <a:p>
            <a:pPr marL="0" indent="0">
              <a:buNone/>
            </a:pPr>
            <a:r>
              <a:rPr lang="de-DE" altLang="en-US" sz="1600" b="1"/>
              <a:t>Slide 6: UNECE R155 &amp; R156</a:t>
            </a:r>
            <a:endParaRPr lang="de-DE" altLang="en-US" sz="1600" b="1"/>
          </a:p>
          <a:p>
            <a:pPr marL="0" indent="0">
              <a:buNone/>
            </a:pPr>
            <a:r>
              <a:rPr lang="de-DE" altLang="en-US" sz="1600" b="1"/>
              <a:t>Overview: UNECE regulations for vehicle cybersecurity (R155) and software updates (R156)</a:t>
            </a:r>
            <a:endParaRPr lang="de-DE" altLang="en-US" sz="1600" b="1"/>
          </a:p>
          <a:p>
            <a:pPr marL="0" indent="0">
              <a:buNone/>
            </a:pPr>
            <a:r>
              <a:rPr lang="de-DE" altLang="en-US" sz="1600" b="1"/>
              <a:t>Scope: Applies to automotive industry</a:t>
            </a:r>
            <a:endParaRPr lang="de-DE" altLang="en-US" sz="1600" b="1"/>
          </a:p>
          <a:p>
            <a:r>
              <a:rPr lang="de-DE" altLang="en-US" sz="1400" b="1"/>
              <a:t>UNECE Cybersecurity (UN R155 / R156)</a:t>
            </a:r>
            <a:r>
              <a:rPr lang="de-DE" altLang="en-US" sz="1400"/>
              <a:t> establishes minimum cybersecurity standards for vehicles and strives to ensure the safety and security of connected and automated vehicles. By adhering to these standards, companies can demonstrate their commitment to cybersecurity and protect their reputations.</a:t>
            </a:r>
            <a:endParaRPr lang="de-DE" altLang="en-US" sz="1400"/>
          </a:p>
          <a:p>
            <a:r>
              <a:rPr lang="de-DE" altLang="en-US" sz="1400" b="1"/>
              <a:t>The UN Regulations 155 (Cyber-Security) and 156 (Software update) introduce new requirements for manufacturers and technical services</a:t>
            </a:r>
            <a:r>
              <a:rPr lang="de-DE" altLang="en-US" sz="1400"/>
              <a:t>: in addition to the initial assessment of the manufacturer and the product testing by the technical service, the demonstration of implemented and effective dedicated management systems for cyber-security and software updates is also required in order to obtain Type Approval.</a:t>
            </a:r>
            <a:endParaRPr lang="de-DE" altLang="en-US" sz="1400"/>
          </a:p>
          <a:p>
            <a:pPr marL="0" indent="0">
              <a:buNone/>
            </a:pPr>
            <a:endParaRPr lang="de-DE"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838200" y="365125"/>
            <a:ext cx="10515600" cy="910590"/>
          </a:xfrm>
        </p:spPr>
        <p:txBody>
          <a:bodyPr>
            <a:normAutofit/>
          </a:bodyPr>
          <a:p>
            <a:r>
              <a:rPr lang="de-DE" altLang="en-US" sz="1780" b="1"/>
              <a:t>EU Cybersecurity Act</a:t>
            </a:r>
            <a:br>
              <a:rPr lang="de-DE" altLang="en-US" sz="1780" b="1"/>
            </a:br>
            <a:r>
              <a:rPr lang="de-DE" altLang="en-US" sz="1780" b="1"/>
              <a:t>Overview: Enhances EU’s cybersecurity framework</a:t>
            </a:r>
            <a:br>
              <a:rPr lang="de-DE" altLang="en-US" sz="1780" b="1"/>
            </a:br>
            <a:r>
              <a:rPr lang="de-DE" altLang="en-US" sz="1780" b="1"/>
              <a:t>Scope: Strengthens ENISA and establishes cybersecurity certification</a:t>
            </a:r>
            <a:endParaRPr lang="de-DE" altLang="en-US" sz="1780" b="1"/>
          </a:p>
        </p:txBody>
      </p:sp>
      <p:sp>
        <p:nvSpPr>
          <p:cNvPr id="3" name="Inhaltsplatzhalter 2"/>
          <p:cNvSpPr>
            <a:spLocks noGrp="1"/>
          </p:cNvSpPr>
          <p:nvPr>
            <p:ph idx="1"/>
          </p:nvPr>
        </p:nvSpPr>
        <p:spPr>
          <a:xfrm>
            <a:off x="838200" y="1344295"/>
            <a:ext cx="10515600" cy="4832985"/>
          </a:xfrm>
        </p:spPr>
        <p:txBody>
          <a:bodyPr/>
          <a:p>
            <a:r>
              <a:rPr lang="de-DE" altLang="en-US" sz="1400" b="1"/>
              <a:t>The EU Cybersecurity Certification Framework</a:t>
            </a:r>
            <a:r>
              <a:rPr lang="de-DE" altLang="en-US" sz="1400"/>
              <a:t> is a comprehensive set of rules and criteria to ensure top-level cybersecurity for Information and Communication Technology (ICT) products, services, and systems in the European Union developed by ENISA (the European Union Agency for Cybersecurity).</a:t>
            </a:r>
            <a:endParaRPr lang="de-DE" altLang="en-US" sz="1400"/>
          </a:p>
          <a:p>
            <a:r>
              <a:rPr lang="de-DE" altLang="en-US" sz="1400" b="1"/>
              <a:t>The purpose of the EU cybersecurity certification framework under The Cybersecurity Act</a:t>
            </a:r>
            <a:r>
              <a:rPr lang="de-DE" altLang="en-US" sz="1400"/>
              <a:t> is to establish and maintain trust and security on cybersecurity products, services and processes.</a:t>
            </a:r>
            <a:endParaRPr lang="de-DE" altLang="en-US" sz="1400"/>
          </a:p>
          <a:p>
            <a:endParaRPr lang="de-DE" altLang="en-US" sz="1400"/>
          </a:p>
          <a:p>
            <a:r>
              <a:rPr lang="de-DE" altLang="en-US" sz="1600" b="1"/>
              <a:t>Gap Assessment</a:t>
            </a:r>
            <a:endParaRPr lang="de-DE" altLang="en-US" sz="1600" b="1"/>
          </a:p>
          <a:p>
            <a:r>
              <a:rPr lang="de-DE" altLang="en-US" sz="1600" b="1"/>
              <a:t>Purpose: Identify gaps between current practices and regulatory requirements</a:t>
            </a:r>
            <a:endParaRPr lang="de-DE" altLang="en-US" sz="1600" b="1"/>
          </a:p>
          <a:p>
            <a:r>
              <a:rPr lang="de-DE" altLang="en-US" sz="1400" b="1"/>
              <a:t>A cybersecurity gap analysis</a:t>
            </a:r>
            <a:r>
              <a:rPr lang="de-DE" altLang="en-US" sz="1400"/>
              <a:t> is a powerful tool that helps you identify and address weaknesses in your security posture before they can be exploited by attackers. By proactively identifying and prioritizing security risks, you can take steps to mitigate them and significantly reduce the likelihood of a cyberattack.</a:t>
            </a:r>
            <a:endParaRPr lang="de-DE" altLang="en-US" sz="1400"/>
          </a:p>
          <a:p>
            <a:r>
              <a:rPr lang="de-DE" altLang="en-US" sz="1400" b="1"/>
              <a:t>The purpose of a gap analysis </a:t>
            </a:r>
            <a:r>
              <a:rPr lang="de-DE" altLang="en-US" sz="1400"/>
              <a:t>is to compare your organisation to an identified regulatory requirement and find the gaps in compliance that you should correct. You usually conduct a gap analysis before you implement controls. A gap analysis is forward-looking and sets a direction and involves planning.</a:t>
            </a:r>
            <a:endParaRPr lang="de-DE" altLang="en-US" sz="1400"/>
          </a:p>
          <a:p>
            <a:r>
              <a:rPr lang="de-DE" altLang="en-US" sz="1400" b="1"/>
              <a:t>Gap analysis</a:t>
            </a:r>
            <a:r>
              <a:rPr lang="de-DE" altLang="en-US" sz="1400"/>
              <a:t> facilitates this evaluation by comparing actual performance against predefined metrics or industry standards. By pinpointing areas where performance falls short or excels, organizations can strategize on how to leverage strengths and improve weaknesses, thus fostering overall growth.</a:t>
            </a:r>
            <a:endParaRPr lang="de-DE" altLang="en-US" sz="1400"/>
          </a:p>
          <a:p>
            <a:endParaRPr lang="de-DE"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838200" y="365125"/>
            <a:ext cx="10515600" cy="703580"/>
          </a:xfrm>
        </p:spPr>
        <p:txBody>
          <a:bodyPr/>
          <a:p>
            <a:r>
              <a:rPr lang="de-DE" altLang="en-US" sz="2000" b="1"/>
              <a:t>Implementing Controls</a:t>
            </a:r>
            <a:endParaRPr lang="de-DE" altLang="en-US" sz="2000" b="1"/>
          </a:p>
        </p:txBody>
      </p:sp>
      <p:sp>
        <p:nvSpPr>
          <p:cNvPr id="3" name="Inhaltsplatzhalter 2"/>
          <p:cNvSpPr>
            <a:spLocks noGrp="1"/>
          </p:cNvSpPr>
          <p:nvPr>
            <p:ph idx="1"/>
          </p:nvPr>
        </p:nvSpPr>
        <p:spPr>
          <a:xfrm>
            <a:off x="838200" y="1068705"/>
            <a:ext cx="10515600" cy="5108575"/>
          </a:xfrm>
        </p:spPr>
        <p:txBody>
          <a:bodyPr>
            <a:normAutofit lnSpcReduction="20000"/>
          </a:bodyPr>
          <a:p>
            <a:r>
              <a:rPr lang="de-DE" altLang="en-US" sz="1400"/>
              <a:t>Develop action plans to address identified gaps</a:t>
            </a:r>
            <a:endParaRPr lang="de-DE" altLang="en-US" sz="1400"/>
          </a:p>
          <a:p>
            <a:r>
              <a:rPr lang="de-DE" altLang="en-US" sz="1400"/>
              <a:t>Implement necessary controls</a:t>
            </a:r>
            <a:endParaRPr lang="de-DE" altLang="en-US" sz="1400"/>
          </a:p>
          <a:p>
            <a:r>
              <a:rPr lang="de-DE" altLang="en-US" sz="1400"/>
              <a:t>Continuous monitoring and improvement</a:t>
            </a:r>
            <a:endParaRPr lang="de-DE" altLang="en-US" sz="1400"/>
          </a:p>
          <a:p>
            <a:endParaRPr lang="de-DE" altLang="en-US" sz="1400"/>
          </a:p>
          <a:p>
            <a:pPr marL="0" indent="0">
              <a:buNone/>
            </a:pPr>
            <a:r>
              <a:rPr lang="en-GB" altLang="de-DE" sz="1600" b="1"/>
              <a:t>Examples</a:t>
            </a:r>
            <a:endParaRPr lang="en-GB" altLang="de-DE" sz="1600" b="1"/>
          </a:p>
          <a:p>
            <a:r>
              <a:rPr lang="en-GB" altLang="de-DE" sz="1400" b="1"/>
              <a:t>Segregation of Duties</a:t>
            </a:r>
            <a:r>
              <a:rPr lang="en-GB" altLang="de-DE" sz="1400"/>
              <a:t>: When work duties are divided or segregated among different people to reduce the risk of error or inappropriate actions.</a:t>
            </a:r>
            <a:endParaRPr lang="en-GB" altLang="de-DE" sz="1400"/>
          </a:p>
          <a:p>
            <a:r>
              <a:rPr lang="en-GB" altLang="de-DE" sz="1400" b="1"/>
              <a:t>Physical Controls</a:t>
            </a:r>
            <a:r>
              <a:rPr lang="en-GB" altLang="de-DE" sz="1400"/>
              <a:t>: When equipment, inventories, securities, cash and other assets are secured physically.  This can occur through the use of locks, safes, or other environmental controls. Access is restricted to those with authority to handle them.</a:t>
            </a:r>
            <a:endParaRPr lang="en-GB" altLang="de-DE" sz="1400"/>
          </a:p>
          <a:p>
            <a:r>
              <a:rPr lang="en-GB" altLang="de-DE" sz="1400" b="1"/>
              <a:t>Reconciliations</a:t>
            </a:r>
            <a:r>
              <a:rPr lang="en-GB" altLang="de-DE" sz="1400"/>
              <a:t>: Comparisons are made between similar records maintained by different people to verify transaction details are accurate and that all transactions are properly recorded.  Specific examples would include:  Performing a reconciliation from bank statements to check register/records.  Balancing/reconciling cash on hand to sales or transaction activity on the cash register totals.</a:t>
            </a:r>
            <a:endParaRPr lang="en-GB" altLang="de-DE" sz="1400"/>
          </a:p>
          <a:p>
            <a:r>
              <a:rPr lang="en-GB" altLang="de-DE" sz="1400" b="1"/>
              <a:t>Policies and Procedures</a:t>
            </a:r>
            <a:r>
              <a:rPr lang="en-GB" altLang="de-DE" sz="1400"/>
              <a:t>: Established policies, procedures, and documentation that provide guidance and training to ensure consistent performance at a required level of quality.  These should be available at all levels of the organization.  Departmental and University/Organization wide.</a:t>
            </a:r>
            <a:endParaRPr lang="en-GB" altLang="de-DE"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838200" y="365125"/>
            <a:ext cx="10515600" cy="693420"/>
          </a:xfrm>
        </p:spPr>
        <p:txBody>
          <a:bodyPr>
            <a:normAutofit/>
          </a:bodyPr>
          <a:p>
            <a:r>
              <a:rPr lang="de-DE" altLang="en-US" sz="1780" b="1"/>
              <a:t>Documenting Compliance Efforts</a:t>
            </a:r>
            <a:br>
              <a:rPr lang="de-DE" altLang="en-US" sz="1780" b="1"/>
            </a:br>
            <a:r>
              <a:rPr lang="de-DE" altLang="en-US" sz="1780" b="1"/>
              <a:t>Importance: Provide evidence of compliance</a:t>
            </a:r>
            <a:endParaRPr lang="de-DE" altLang="en-US" sz="1780" b="1"/>
          </a:p>
        </p:txBody>
      </p:sp>
      <p:sp>
        <p:nvSpPr>
          <p:cNvPr id="3" name="Inhaltsplatzhalter 2"/>
          <p:cNvSpPr>
            <a:spLocks noGrp="1"/>
          </p:cNvSpPr>
          <p:nvPr>
            <p:ph idx="1"/>
          </p:nvPr>
        </p:nvSpPr>
        <p:spPr>
          <a:xfrm>
            <a:off x="838200" y="1058545"/>
            <a:ext cx="10515600" cy="5118735"/>
          </a:xfrm>
        </p:spPr>
        <p:txBody>
          <a:bodyPr>
            <a:normAutofit/>
          </a:bodyPr>
          <a:p>
            <a:r>
              <a:rPr lang="de-DE" altLang="en-US" sz="1400"/>
              <a:t>The primary function of documentation in compliance is to record all processes, decisions, and actions taken by your organization to meet legal and regulatory requirements. This meticulous record-keeping enables you to demonstrate due diligence and provides a basis for auditing and continuous improvement. It acts as tangible evidence of your company’s commitment to ethical standards and legalities.Well-structured documentation should include, but is not limited to, policy manuals, training records, incident reports, and audit trails. These documents not only support compliance but also play a crucial role in performance management best practices and effective learning strategies by providing clear guidelines and reference points for your team.</a:t>
            </a:r>
            <a:endParaRPr lang="de-DE" altLang="en-US" sz="1400"/>
          </a:p>
          <a:p>
            <a:endParaRPr lang="de-DE" altLang="en-US" sz="1400"/>
          </a:p>
          <a:p>
            <a:pPr marL="0" indent="0">
              <a:buNone/>
            </a:pPr>
            <a:r>
              <a:rPr lang="en-GB" altLang="de-DE" sz="1600" b="1"/>
              <a:t>Methods</a:t>
            </a:r>
            <a:endParaRPr lang="en-GB" altLang="de-DE" sz="1600" b="1"/>
          </a:p>
          <a:p>
            <a:r>
              <a:rPr lang="en-GB" altLang="de-DE" sz="1400"/>
              <a:t>Establishing Clear Goals and Objectives</a:t>
            </a:r>
            <a:endParaRPr lang="en-GB" altLang="de-DE" sz="1400"/>
          </a:p>
          <a:p>
            <a:r>
              <a:rPr lang="en-GB" altLang="de-DE" sz="1400"/>
              <a:t>Knowing Your Legal Requirements</a:t>
            </a:r>
            <a:endParaRPr lang="en-GB" altLang="de-DE" sz="1400"/>
          </a:p>
          <a:p>
            <a:r>
              <a:rPr lang="en-GB" altLang="de-DE" sz="1400"/>
              <a:t>Creating Effective Compliance Documents</a:t>
            </a:r>
            <a:endParaRPr lang="en-GB" altLang="de-DE" sz="1400"/>
          </a:p>
          <a:p>
            <a:r>
              <a:rPr lang="en-GB" altLang="de-DE" sz="1400"/>
              <a:t>Structuring Your Documents for Clarity</a:t>
            </a:r>
            <a:endParaRPr lang="en-GB" altLang="de-DE" sz="1400"/>
          </a:p>
          <a:p>
            <a:r>
              <a:rPr lang="en-GB" altLang="de-DE" sz="1400"/>
              <a:t>Ensuring Accuracy and Relevance</a:t>
            </a:r>
            <a:endParaRPr lang="en-GB" altLang="de-DE" sz="1400"/>
          </a:p>
          <a:p>
            <a:r>
              <a:rPr lang="en-GB" altLang="de-DE" sz="1400"/>
              <a:t>Regular Updates and Reviews</a:t>
            </a:r>
            <a:endParaRPr lang="en-GB" altLang="de-DE" sz="1400"/>
          </a:p>
          <a:p>
            <a:r>
              <a:rPr lang="en-GB" altLang="de-DE" sz="1400"/>
              <a:t>Utilizing Technology in Compliance Documentation</a:t>
            </a:r>
            <a:endParaRPr lang="en-GB" altLang="de-DE"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838200" y="365125"/>
            <a:ext cx="10515600" cy="646430"/>
          </a:xfrm>
        </p:spPr>
        <p:txBody>
          <a:bodyPr/>
          <a:p>
            <a:r>
              <a:rPr lang="de-DE" altLang="en-US" sz="1600" b="1"/>
              <a:t>Demonstrating Adherence</a:t>
            </a:r>
            <a:endParaRPr lang="de-DE" altLang="en-US" sz="1600" b="1"/>
          </a:p>
        </p:txBody>
      </p:sp>
      <p:sp>
        <p:nvSpPr>
          <p:cNvPr id="3" name="Inhaltsplatzhalter 2"/>
          <p:cNvSpPr>
            <a:spLocks noGrp="1"/>
          </p:cNvSpPr>
          <p:nvPr>
            <p:ph idx="1"/>
          </p:nvPr>
        </p:nvSpPr>
        <p:spPr>
          <a:xfrm>
            <a:off x="838200" y="1010920"/>
            <a:ext cx="10515600" cy="5166360"/>
          </a:xfrm>
        </p:spPr>
        <p:txBody>
          <a:bodyPr/>
          <a:p>
            <a:r>
              <a:rPr lang="de-DE" altLang="en-US" sz="1600" b="1"/>
              <a:t>Internal audits </a:t>
            </a:r>
            <a:r>
              <a:rPr lang="de-DE" altLang="en-US" sz="1600"/>
              <a:t>evaluate a company’s internal controls, including its corporate governance and accounting processes. These types of audits ensure compliance with laws and regulations and help to maintain accurate and timely financial reporting and data collection. Internal auditors are hired by companies who work on behalf of their management teams</a:t>
            </a:r>
            <a:endParaRPr lang="de-DE" altLang="en-US" sz="1600"/>
          </a:p>
          <a:p>
            <a:r>
              <a:rPr lang="de-DE" altLang="en-US" sz="1600" b="1"/>
              <a:t>External audits</a:t>
            </a:r>
            <a:r>
              <a:rPr lang="de-DE" altLang="en-US" sz="1600"/>
              <a:t> are audits performed by employees outside the organization. For example, these can be employees of a certification company or a customer or supplier. Product, procedure, process and also system audits can be external audits.</a:t>
            </a:r>
            <a:endParaRPr lang="de-DE" altLang="en-US" sz="1600"/>
          </a:p>
          <a:p>
            <a:r>
              <a:rPr lang="de-DE" altLang="en-US" sz="1600" b="1"/>
              <a:t>A cyber security report</a:t>
            </a:r>
            <a:r>
              <a:rPr lang="de-DE" altLang="en-US" sz="1600"/>
              <a:t> is an in-depth analysis of a company or organization’s cyber risk posture. This report helps organizations evaluate their cyber security practices and understand the threats they face on a daily basis. It also provides insight into how well existing cyber defenses are functioning, assesses the technical risks, and identifies any vulnerabilities that need to be addressed.</a:t>
            </a:r>
            <a:endParaRPr lang="de-DE" altLang="en-US" sz="1600"/>
          </a:p>
          <a:p>
            <a:endParaRPr lang="de-DE"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el 1"/>
          <p:cNvSpPr>
            <a:spLocks noGrp="1"/>
          </p:cNvSpPr>
          <p:nvPr>
            <p:ph type="title"/>
          </p:nvPr>
        </p:nvSpPr>
        <p:spPr>
          <a:xfrm>
            <a:off x="838200" y="365125"/>
            <a:ext cx="10515600" cy="533400"/>
          </a:xfrm>
        </p:spPr>
        <p:txBody>
          <a:bodyPr/>
          <a:p>
            <a:r>
              <a:rPr lang="en-GB" altLang="de-DE" sz="2000" b="1"/>
              <a:t>Summary</a:t>
            </a:r>
            <a:endParaRPr lang="en-GB" altLang="de-DE" sz="2000" b="1"/>
          </a:p>
        </p:txBody>
      </p:sp>
      <p:sp>
        <p:nvSpPr>
          <p:cNvPr id="3" name="Inhaltsplatzhalter 2"/>
          <p:cNvSpPr>
            <a:spLocks noGrp="1"/>
          </p:cNvSpPr>
          <p:nvPr>
            <p:ph idx="1"/>
          </p:nvPr>
        </p:nvSpPr>
        <p:spPr>
          <a:xfrm>
            <a:off x="838200" y="898525"/>
            <a:ext cx="10515600" cy="5278755"/>
          </a:xfrm>
        </p:spPr>
        <p:txBody>
          <a:bodyPr>
            <a:normAutofit fontScale="50000"/>
          </a:bodyPr>
          <a:p>
            <a:r>
              <a:rPr lang="de-DE" altLang="en-US" b="1"/>
              <a:t>Compliance with Cybersecurity Regulations</a:t>
            </a:r>
            <a:r>
              <a:rPr lang="de-DE" altLang="en-US"/>
              <a:t>: We've discussed the critical importance of adhering to major cybersecurity regulations such as the NIS Directive, AI Cybersecurity Act, UNECE R155 &amp; R156, and the EU Cybersecurity Act. Each regulation has specific requirements designed to enhance the security and resilience of information systems, AI technologies, and automotive software.</a:t>
            </a:r>
            <a:endParaRPr lang="de-DE" altLang="en-US"/>
          </a:p>
          <a:p>
            <a:r>
              <a:rPr lang="de-DE" altLang="en-US" b="1"/>
              <a:t>Steps Taken</a:t>
            </a:r>
            <a:r>
              <a:rPr lang="de-DE" altLang="en-US"/>
              <a:t>: Our approach involved conducting thorough gap assessments to identify areas where our current practices fell short of regulatory standards. We then implemented necessary controls to address these gaps, ensuring our practices align with legal requirements. Detailed documentation of all compliance efforts was maintained to provide clear evidence of our adherence.</a:t>
            </a:r>
            <a:endParaRPr lang="de-DE" altLang="en-US"/>
          </a:p>
          <a:p>
            <a:r>
              <a:rPr lang="de-DE" altLang="en-US" sz="2800" b="1"/>
              <a:t>Benefits of Compliance</a:t>
            </a:r>
            <a:r>
              <a:rPr lang="de-DE" altLang="en-US" sz="2800"/>
              <a:t>:</a:t>
            </a:r>
            <a:endParaRPr lang="de-DE" altLang="en-US" sz="2800"/>
          </a:p>
          <a:p>
            <a:r>
              <a:rPr lang="de-DE" altLang="en-US" sz="2800" b="1"/>
              <a:t>Risk Mitigation</a:t>
            </a:r>
            <a:r>
              <a:rPr lang="de-DE" altLang="en-US" sz="2800"/>
              <a:t>: By ensuring compliance, we significantly reduce the risk of regulatory fines and other legal repercussions.</a:t>
            </a:r>
            <a:endParaRPr lang="de-DE" altLang="en-US" sz="2800"/>
          </a:p>
          <a:p>
            <a:r>
              <a:rPr lang="de-DE" altLang="en-US" sz="2800" b="1"/>
              <a:t>Enhanced Security Posture</a:t>
            </a:r>
            <a:r>
              <a:rPr lang="de-DE" altLang="en-US" sz="2800"/>
              <a:t>: Implementing these controls not only meets regulatory demands but also strengthens our overall cybersecurity framework, protecting us against cyber threats.</a:t>
            </a:r>
            <a:endParaRPr lang="de-DE" altLang="en-US" sz="2800"/>
          </a:p>
          <a:p>
            <a:r>
              <a:rPr lang="de-DE" altLang="en-US" sz="2800" b="1"/>
              <a:t>Trust and Credibility</a:t>
            </a:r>
            <a:r>
              <a:rPr lang="de-DE" altLang="en-US" sz="2800"/>
              <a:t>: Demonstrating compliance builds trust with our stakeholders, including customers, partners, and regulatory bodies. It reinforces our commitment to security and responsible business practices.</a:t>
            </a:r>
            <a:endParaRPr lang="de-DE" altLang="en-US" sz="2800"/>
          </a:p>
          <a:p>
            <a:r>
              <a:rPr lang="de-DE" altLang="en-US" sz="2800" b="1"/>
              <a:t>Next Steps</a:t>
            </a:r>
            <a:r>
              <a:rPr lang="de-DE" altLang="en-US" sz="2800"/>
              <a:t>:</a:t>
            </a:r>
            <a:endParaRPr lang="de-DE" altLang="en-US" sz="2800"/>
          </a:p>
          <a:p>
            <a:r>
              <a:rPr lang="de-DE" altLang="en-US" sz="2800" b="1"/>
              <a:t>Ongoing Monitoring</a:t>
            </a:r>
            <a:r>
              <a:rPr lang="de-DE" altLang="en-US" sz="2800"/>
              <a:t>: Cybersecurity regulations and threats are constantly evolving. We must remain vigilant, continuously monitoring for any changes in regulations and adapting our compliance strategies accordingly.</a:t>
            </a:r>
            <a:endParaRPr lang="de-DE" altLang="en-US" sz="2800"/>
          </a:p>
          <a:p>
            <a:r>
              <a:rPr lang="de-DE" altLang="en-US" sz="2800" b="1"/>
              <a:t>Continuous Improvement</a:t>
            </a:r>
            <a:r>
              <a:rPr lang="de-DE" altLang="en-US" sz="2800"/>
              <a:t>: Regularly review and update our cybersecurity measures to keep pace with technological advancements and emerging threats. Engage in periodic internal and external audits to validate our compliance status.</a:t>
            </a:r>
            <a:endParaRPr lang="de-DE" altLang="en-US" sz="2800"/>
          </a:p>
          <a:p>
            <a:r>
              <a:rPr lang="de-DE" altLang="en-US" sz="2800" b="1"/>
              <a:t>Training and Awareness</a:t>
            </a:r>
            <a:r>
              <a:rPr lang="de-DE" altLang="en-US" sz="2800"/>
              <a:t>: Ensure ongoing training and awareness programs for employees to keep them informed about compliance requirements and best practices in cybersecurity.</a:t>
            </a:r>
            <a:endParaRPr lang="de-DE" altLang="en-US" sz="28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11990</Words>
  <Application>WPS Presentation</Application>
  <PresentationFormat>Widescreen</PresentationFormat>
  <Paragraphs>109</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Gear Drives</vt:lpstr>
      <vt:lpstr>Cybersecurity Regulations Compliance (NIS Directive, AI Cybersecurity Act, UNECE R155 and R156, EU Cybersecurity Act)</vt:lpstr>
      <vt:lpstr>To ensure compliance with key cybersecurity regulations, directives, and standards Key Regulations:</vt:lpstr>
      <vt:lpstr>Importance of Compliance</vt:lpstr>
      <vt:lpstr>AI Cybersecurity Act Overview: Regulation on AI systems’ cybersecurity Scope: Ensures AI systems are secure and resilient</vt:lpstr>
      <vt:lpstr>EU Cybersecurity Act Overview: Enhances EU’s cybersecurity framework Scope: Strengthens ENISA and establishes cybersecurity certification</vt:lpstr>
      <vt:lpstr>Implementing Controls</vt:lpstr>
      <vt:lpstr>Documenting Compliance Efforts Importance: Provide evidence of compliance</vt:lpstr>
      <vt:lpstr>Demonstrating Adherence</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Regulations Compliance (NIS Directive, AI Cybersecurity Act, UNECE R155 and R156, EU Cybersecurity Act)</dc:title>
  <dc:creator>Lenovo</dc:creator>
  <cp:lastModifiedBy>Lenovo</cp:lastModifiedBy>
  <cp:revision>4</cp:revision>
  <dcterms:created xsi:type="dcterms:W3CDTF">2024-06-21T17:53:00Z</dcterms:created>
  <dcterms:modified xsi:type="dcterms:W3CDTF">2024-07-08T06:05:53Z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93029B12F1544A109381B7E2A21F5554_13</vt:lpwstr>
  </property>
  <property fmtid="{D5CDD505-2E9C-101B-9397-08002B2CF9AE}" pid="3" name="KSOProductBuildVer">
    <vt:lpwstr>1031-12.2.0.17119</vt:lpwstr>
  </property>
</Properties>
</file>