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307" r:id="rId2"/>
    <p:sldId id="256" r:id="rId3"/>
    <p:sldId id="257" r:id="rId4"/>
    <p:sldId id="260" r:id="rId5"/>
    <p:sldId id="262" r:id="rId6"/>
    <p:sldId id="263" r:id="rId7"/>
    <p:sldId id="288" r:id="rId8"/>
    <p:sldId id="264" r:id="rId9"/>
    <p:sldId id="269" r:id="rId10"/>
    <p:sldId id="309" r:id="rId11"/>
    <p:sldId id="289" r:id="rId12"/>
    <p:sldId id="265" r:id="rId13"/>
    <p:sldId id="290" r:id="rId14"/>
    <p:sldId id="266" r:id="rId15"/>
    <p:sldId id="273" r:id="rId16"/>
    <p:sldId id="291" r:id="rId17"/>
    <p:sldId id="267" r:id="rId18"/>
    <p:sldId id="299" r:id="rId19"/>
    <p:sldId id="268" r:id="rId20"/>
    <p:sldId id="292" r:id="rId21"/>
    <p:sldId id="275" r:id="rId22"/>
    <p:sldId id="293" r:id="rId23"/>
    <p:sldId id="276" r:id="rId24"/>
    <p:sldId id="305" r:id="rId25"/>
    <p:sldId id="301" r:id="rId26"/>
    <p:sldId id="302" r:id="rId27"/>
    <p:sldId id="303" r:id="rId28"/>
    <p:sldId id="294" r:id="rId29"/>
    <p:sldId id="278" r:id="rId30"/>
    <p:sldId id="279" r:id="rId31"/>
    <p:sldId id="295" r:id="rId32"/>
    <p:sldId id="280" r:id="rId33"/>
    <p:sldId id="296" r:id="rId34"/>
    <p:sldId id="281" r:id="rId35"/>
    <p:sldId id="308" r:id="rId36"/>
    <p:sldId id="311" r:id="rId37"/>
    <p:sldId id="312" r:id="rId38"/>
    <p:sldId id="313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83231-77FD-4C95-B901-69758808F6EA}" type="doc">
      <dgm:prSet loTypeId="urn:microsoft.com/office/officeart/2005/8/layout/pyramid1" loCatId="pyramid" qsTypeId="urn:microsoft.com/office/officeart/2005/8/quickstyle/simple1" qsCatId="simple" csTypeId="urn:microsoft.com/office/officeart/2005/8/colors/accent6_5" csCatId="accent6" phldr="1"/>
      <dgm:spPr/>
    </dgm:pt>
    <dgm:pt modelId="{1E4428B9-A9D2-44D8-BAC9-5D9673159E52}">
      <dgm:prSet phldrT="[Текст]" custT="1"/>
      <dgm:spPr/>
      <dgm:t>
        <a:bodyPr/>
        <a:lstStyle/>
        <a:p>
          <a:r>
            <a:rPr lang="ru-RU" sz="1600" b="1" dirty="0"/>
            <a:t>Потребность в само-реализации</a:t>
          </a:r>
        </a:p>
      </dgm:t>
    </dgm:pt>
    <dgm:pt modelId="{7517DDF4-EBB2-4E9D-B003-46CBB918458D}" type="parTrans" cxnId="{FA823DE5-B963-4CE4-8553-77F67D4D82AB}">
      <dgm:prSet/>
      <dgm:spPr/>
      <dgm:t>
        <a:bodyPr/>
        <a:lstStyle/>
        <a:p>
          <a:endParaRPr lang="ru-RU" sz="1800" b="1"/>
        </a:p>
      </dgm:t>
    </dgm:pt>
    <dgm:pt modelId="{83CD81E5-AA5C-4150-ADD9-73C7C319AD2C}" type="sibTrans" cxnId="{FA823DE5-B963-4CE4-8553-77F67D4D82AB}">
      <dgm:prSet/>
      <dgm:spPr/>
      <dgm:t>
        <a:bodyPr/>
        <a:lstStyle/>
        <a:p>
          <a:endParaRPr lang="ru-RU" sz="1800" b="1"/>
        </a:p>
      </dgm:t>
    </dgm:pt>
    <dgm:pt modelId="{DCD8870C-EBDB-470D-A99D-6582BF0C3B24}">
      <dgm:prSet phldrT="[Текст]" custT="1"/>
      <dgm:spPr/>
      <dgm:t>
        <a:bodyPr/>
        <a:lstStyle/>
        <a:p>
          <a:r>
            <a:rPr lang="ru-RU" sz="1800" b="1" dirty="0"/>
            <a:t>Потребности в безопасности</a:t>
          </a:r>
        </a:p>
      </dgm:t>
    </dgm:pt>
    <dgm:pt modelId="{8FFB0E2A-6156-41B1-8074-4A121409F396}" type="parTrans" cxnId="{6F602AED-A686-48F7-9DEB-26C5388DE700}">
      <dgm:prSet/>
      <dgm:spPr/>
      <dgm:t>
        <a:bodyPr/>
        <a:lstStyle/>
        <a:p>
          <a:endParaRPr lang="ru-RU" sz="1800" b="1"/>
        </a:p>
      </dgm:t>
    </dgm:pt>
    <dgm:pt modelId="{E060A62D-8E11-4D46-B67E-1A779BABF5C6}" type="sibTrans" cxnId="{6F602AED-A686-48F7-9DEB-26C5388DE700}">
      <dgm:prSet/>
      <dgm:spPr/>
      <dgm:t>
        <a:bodyPr/>
        <a:lstStyle/>
        <a:p>
          <a:endParaRPr lang="ru-RU" sz="1800" b="1"/>
        </a:p>
      </dgm:t>
    </dgm:pt>
    <dgm:pt modelId="{CAA4119E-C288-4C99-A6BF-333A3A7A37CC}">
      <dgm:prSet phldrT="[Текст]" custT="1"/>
      <dgm:spPr/>
      <dgm:t>
        <a:bodyPr/>
        <a:lstStyle/>
        <a:p>
          <a:r>
            <a:rPr lang="ru-RU" sz="1800" b="1" dirty="0"/>
            <a:t>Физиологические потребности</a:t>
          </a:r>
        </a:p>
      </dgm:t>
    </dgm:pt>
    <dgm:pt modelId="{2B9C1552-34E5-4731-BCEC-A59A22650D7F}" type="parTrans" cxnId="{B40F94C3-DA8A-47E9-B669-FAE0209106BD}">
      <dgm:prSet/>
      <dgm:spPr/>
      <dgm:t>
        <a:bodyPr/>
        <a:lstStyle/>
        <a:p>
          <a:endParaRPr lang="ru-RU" sz="1800" b="1"/>
        </a:p>
      </dgm:t>
    </dgm:pt>
    <dgm:pt modelId="{5B61E83F-7474-4A7C-8B7F-086C96BC2244}" type="sibTrans" cxnId="{B40F94C3-DA8A-47E9-B669-FAE0209106BD}">
      <dgm:prSet/>
      <dgm:spPr/>
      <dgm:t>
        <a:bodyPr/>
        <a:lstStyle/>
        <a:p>
          <a:endParaRPr lang="ru-RU" sz="1800" b="1"/>
        </a:p>
      </dgm:t>
    </dgm:pt>
    <dgm:pt modelId="{EE81268F-2D75-462F-B3EA-DC6FCA8CE288}">
      <dgm:prSet custT="1"/>
      <dgm:spPr/>
      <dgm:t>
        <a:bodyPr/>
        <a:lstStyle/>
        <a:p>
          <a:r>
            <a:rPr lang="ru-RU" sz="1800" b="1" dirty="0"/>
            <a:t>Потребности в отношениях принадлежности</a:t>
          </a:r>
        </a:p>
      </dgm:t>
    </dgm:pt>
    <dgm:pt modelId="{D5E5091C-AA37-470F-A315-510D83341935}" type="parTrans" cxnId="{64046BA4-7339-46A0-9CDE-FC8D9176479C}">
      <dgm:prSet/>
      <dgm:spPr/>
      <dgm:t>
        <a:bodyPr/>
        <a:lstStyle/>
        <a:p>
          <a:endParaRPr lang="ru-RU" sz="1800" b="1"/>
        </a:p>
      </dgm:t>
    </dgm:pt>
    <dgm:pt modelId="{8B9B3DD9-F2C8-48FD-A8AA-7C7EF7645D35}" type="sibTrans" cxnId="{64046BA4-7339-46A0-9CDE-FC8D9176479C}">
      <dgm:prSet/>
      <dgm:spPr/>
      <dgm:t>
        <a:bodyPr/>
        <a:lstStyle/>
        <a:p>
          <a:endParaRPr lang="ru-RU" sz="1800" b="1"/>
        </a:p>
      </dgm:t>
    </dgm:pt>
    <dgm:pt modelId="{97A40BBD-F279-4355-8218-602ADA5B98D9}">
      <dgm:prSet custT="1"/>
      <dgm:spPr/>
      <dgm:t>
        <a:bodyPr/>
        <a:lstStyle/>
        <a:p>
          <a:r>
            <a:rPr lang="ru-RU" sz="1600" b="1" dirty="0"/>
            <a:t>Потребности</a:t>
          </a:r>
          <a:r>
            <a:rPr lang="ru-RU" sz="1800" b="1" dirty="0"/>
            <a:t> в уважении/ самоуважении</a:t>
          </a:r>
        </a:p>
      </dgm:t>
    </dgm:pt>
    <dgm:pt modelId="{40CFC957-8820-49B9-A950-66EC2B94A421}" type="parTrans" cxnId="{6E1441EB-C270-4D87-8801-89F80B969F51}">
      <dgm:prSet/>
      <dgm:spPr/>
      <dgm:t>
        <a:bodyPr/>
        <a:lstStyle/>
        <a:p>
          <a:endParaRPr lang="ru-RU" sz="1800" b="1"/>
        </a:p>
      </dgm:t>
    </dgm:pt>
    <dgm:pt modelId="{38D1FB46-1054-4E72-AB0A-ECC6721E1C8C}" type="sibTrans" cxnId="{6E1441EB-C270-4D87-8801-89F80B969F51}">
      <dgm:prSet/>
      <dgm:spPr/>
      <dgm:t>
        <a:bodyPr/>
        <a:lstStyle/>
        <a:p>
          <a:endParaRPr lang="ru-RU" sz="1800" b="1"/>
        </a:p>
      </dgm:t>
    </dgm:pt>
    <dgm:pt modelId="{52042D3D-689D-4705-B690-7364457E4DFF}" type="pres">
      <dgm:prSet presAssocID="{37F83231-77FD-4C95-B901-69758808F6EA}" presName="Name0" presStyleCnt="0">
        <dgm:presLayoutVars>
          <dgm:dir/>
          <dgm:animLvl val="lvl"/>
          <dgm:resizeHandles val="exact"/>
        </dgm:presLayoutVars>
      </dgm:prSet>
      <dgm:spPr/>
    </dgm:pt>
    <dgm:pt modelId="{9E6251DC-C673-4C5D-8B4A-022584C94615}" type="pres">
      <dgm:prSet presAssocID="{1E4428B9-A9D2-44D8-BAC9-5D9673159E52}" presName="Name8" presStyleCnt="0"/>
      <dgm:spPr/>
    </dgm:pt>
    <dgm:pt modelId="{10E51D09-85AD-4D87-8172-F6968879B649}" type="pres">
      <dgm:prSet presAssocID="{1E4428B9-A9D2-44D8-BAC9-5D9673159E52}" presName="level" presStyleLbl="node1" presStyleIdx="0" presStyleCnt="5" custScaleX="107121">
        <dgm:presLayoutVars>
          <dgm:chMax val="1"/>
          <dgm:bulletEnabled val="1"/>
        </dgm:presLayoutVars>
      </dgm:prSet>
      <dgm:spPr/>
    </dgm:pt>
    <dgm:pt modelId="{71B55385-F64E-4BDC-AF4A-EB44DCC65CC0}" type="pres">
      <dgm:prSet presAssocID="{1E4428B9-A9D2-44D8-BAC9-5D9673159E5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C5FBFC5-E037-4DC8-828E-728C1B06468C}" type="pres">
      <dgm:prSet presAssocID="{97A40BBD-F279-4355-8218-602ADA5B98D9}" presName="Name8" presStyleCnt="0"/>
      <dgm:spPr/>
    </dgm:pt>
    <dgm:pt modelId="{4DC5DA45-AC7B-4D10-91C6-762613D8800F}" type="pres">
      <dgm:prSet presAssocID="{97A40BBD-F279-4355-8218-602ADA5B98D9}" presName="level" presStyleLbl="node1" presStyleIdx="1" presStyleCnt="5">
        <dgm:presLayoutVars>
          <dgm:chMax val="1"/>
          <dgm:bulletEnabled val="1"/>
        </dgm:presLayoutVars>
      </dgm:prSet>
      <dgm:spPr/>
    </dgm:pt>
    <dgm:pt modelId="{11E2AB78-67F2-4415-A3CB-72A9534E1A1F}" type="pres">
      <dgm:prSet presAssocID="{97A40BBD-F279-4355-8218-602ADA5B98D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4E12739-2C30-4DAF-BA7F-85719509CC4A}" type="pres">
      <dgm:prSet presAssocID="{EE81268F-2D75-462F-B3EA-DC6FCA8CE288}" presName="Name8" presStyleCnt="0"/>
      <dgm:spPr/>
    </dgm:pt>
    <dgm:pt modelId="{AE1BF693-6486-438B-8846-97117BA3A15F}" type="pres">
      <dgm:prSet presAssocID="{EE81268F-2D75-462F-B3EA-DC6FCA8CE288}" presName="level" presStyleLbl="node1" presStyleIdx="2" presStyleCnt="5">
        <dgm:presLayoutVars>
          <dgm:chMax val="1"/>
          <dgm:bulletEnabled val="1"/>
        </dgm:presLayoutVars>
      </dgm:prSet>
      <dgm:spPr/>
    </dgm:pt>
    <dgm:pt modelId="{043FA916-56B9-4EE7-813F-0D6F797399D1}" type="pres">
      <dgm:prSet presAssocID="{EE81268F-2D75-462F-B3EA-DC6FCA8CE28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1E3C884-A666-4396-8EE2-87D9E5566185}" type="pres">
      <dgm:prSet presAssocID="{DCD8870C-EBDB-470D-A99D-6582BF0C3B24}" presName="Name8" presStyleCnt="0"/>
      <dgm:spPr/>
    </dgm:pt>
    <dgm:pt modelId="{97C075EB-D371-4808-A0BA-87397F8DA309}" type="pres">
      <dgm:prSet presAssocID="{DCD8870C-EBDB-470D-A99D-6582BF0C3B24}" presName="level" presStyleLbl="node1" presStyleIdx="3" presStyleCnt="5">
        <dgm:presLayoutVars>
          <dgm:chMax val="1"/>
          <dgm:bulletEnabled val="1"/>
        </dgm:presLayoutVars>
      </dgm:prSet>
      <dgm:spPr/>
    </dgm:pt>
    <dgm:pt modelId="{F3D6627E-77DC-4AEF-AB83-5478601975DE}" type="pres">
      <dgm:prSet presAssocID="{DCD8870C-EBDB-470D-A99D-6582BF0C3B2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DF78280-CDB7-4C2D-8621-A30DCC6606BA}" type="pres">
      <dgm:prSet presAssocID="{CAA4119E-C288-4C99-A6BF-333A3A7A37CC}" presName="Name8" presStyleCnt="0"/>
      <dgm:spPr/>
    </dgm:pt>
    <dgm:pt modelId="{58DFCD84-4119-45A4-8B9A-AB159ECF3695}" type="pres">
      <dgm:prSet presAssocID="{CAA4119E-C288-4C99-A6BF-333A3A7A37CC}" presName="level" presStyleLbl="node1" presStyleIdx="4" presStyleCnt="5">
        <dgm:presLayoutVars>
          <dgm:chMax val="1"/>
          <dgm:bulletEnabled val="1"/>
        </dgm:presLayoutVars>
      </dgm:prSet>
      <dgm:spPr/>
    </dgm:pt>
    <dgm:pt modelId="{AE3A3E66-8F17-4A65-B91B-172D865BC933}" type="pres">
      <dgm:prSet presAssocID="{CAA4119E-C288-4C99-A6BF-333A3A7A37C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5E41705-2D89-4329-9C8E-62DC7B1E742B}" type="presOf" srcId="{97A40BBD-F279-4355-8218-602ADA5B98D9}" destId="{11E2AB78-67F2-4415-A3CB-72A9534E1A1F}" srcOrd="1" destOrd="0" presId="urn:microsoft.com/office/officeart/2005/8/layout/pyramid1"/>
    <dgm:cxn modelId="{A2537E24-7AE9-4462-B346-B1E99F92A604}" type="presOf" srcId="{DCD8870C-EBDB-470D-A99D-6582BF0C3B24}" destId="{F3D6627E-77DC-4AEF-AB83-5478601975DE}" srcOrd="1" destOrd="0" presId="urn:microsoft.com/office/officeart/2005/8/layout/pyramid1"/>
    <dgm:cxn modelId="{19268735-AFE6-474E-8949-05769BE1FF4E}" type="presOf" srcId="{CAA4119E-C288-4C99-A6BF-333A3A7A37CC}" destId="{AE3A3E66-8F17-4A65-B91B-172D865BC933}" srcOrd="1" destOrd="0" presId="urn:microsoft.com/office/officeart/2005/8/layout/pyramid1"/>
    <dgm:cxn modelId="{3936BB5C-50E6-4D52-BAD1-60DC02FB7E4D}" type="presOf" srcId="{1E4428B9-A9D2-44D8-BAC9-5D9673159E52}" destId="{71B55385-F64E-4BDC-AF4A-EB44DCC65CC0}" srcOrd="1" destOrd="0" presId="urn:microsoft.com/office/officeart/2005/8/layout/pyramid1"/>
    <dgm:cxn modelId="{65913E68-933A-49F8-88A7-2D7C7DEFA775}" type="presOf" srcId="{CAA4119E-C288-4C99-A6BF-333A3A7A37CC}" destId="{58DFCD84-4119-45A4-8B9A-AB159ECF3695}" srcOrd="0" destOrd="0" presId="urn:microsoft.com/office/officeart/2005/8/layout/pyramid1"/>
    <dgm:cxn modelId="{7545E06A-D0C8-4C71-AB6C-8A60CC109F43}" type="presOf" srcId="{EE81268F-2D75-462F-B3EA-DC6FCA8CE288}" destId="{AE1BF693-6486-438B-8846-97117BA3A15F}" srcOrd="0" destOrd="0" presId="urn:microsoft.com/office/officeart/2005/8/layout/pyramid1"/>
    <dgm:cxn modelId="{F106B66D-6DC6-4BCC-A725-9A4230D31DC8}" type="presOf" srcId="{EE81268F-2D75-462F-B3EA-DC6FCA8CE288}" destId="{043FA916-56B9-4EE7-813F-0D6F797399D1}" srcOrd="1" destOrd="0" presId="urn:microsoft.com/office/officeart/2005/8/layout/pyramid1"/>
    <dgm:cxn modelId="{64046BA4-7339-46A0-9CDE-FC8D9176479C}" srcId="{37F83231-77FD-4C95-B901-69758808F6EA}" destId="{EE81268F-2D75-462F-B3EA-DC6FCA8CE288}" srcOrd="2" destOrd="0" parTransId="{D5E5091C-AA37-470F-A315-510D83341935}" sibTransId="{8B9B3DD9-F2C8-48FD-A8AA-7C7EF7645D35}"/>
    <dgm:cxn modelId="{B3BB73A7-4D14-4A0E-8761-7C66460D8E39}" type="presOf" srcId="{37F83231-77FD-4C95-B901-69758808F6EA}" destId="{52042D3D-689D-4705-B690-7364457E4DFF}" srcOrd="0" destOrd="0" presId="urn:microsoft.com/office/officeart/2005/8/layout/pyramid1"/>
    <dgm:cxn modelId="{AF736FB6-8C9B-401E-A5B8-7EACA2A0BB15}" type="presOf" srcId="{97A40BBD-F279-4355-8218-602ADA5B98D9}" destId="{4DC5DA45-AC7B-4D10-91C6-762613D8800F}" srcOrd="0" destOrd="0" presId="urn:microsoft.com/office/officeart/2005/8/layout/pyramid1"/>
    <dgm:cxn modelId="{B40F94C3-DA8A-47E9-B669-FAE0209106BD}" srcId="{37F83231-77FD-4C95-B901-69758808F6EA}" destId="{CAA4119E-C288-4C99-A6BF-333A3A7A37CC}" srcOrd="4" destOrd="0" parTransId="{2B9C1552-34E5-4731-BCEC-A59A22650D7F}" sibTransId="{5B61E83F-7474-4A7C-8B7F-086C96BC2244}"/>
    <dgm:cxn modelId="{FA823DE5-B963-4CE4-8553-77F67D4D82AB}" srcId="{37F83231-77FD-4C95-B901-69758808F6EA}" destId="{1E4428B9-A9D2-44D8-BAC9-5D9673159E52}" srcOrd="0" destOrd="0" parTransId="{7517DDF4-EBB2-4E9D-B003-46CBB918458D}" sibTransId="{83CD81E5-AA5C-4150-ADD9-73C7C319AD2C}"/>
    <dgm:cxn modelId="{6E1441EB-C270-4D87-8801-89F80B969F51}" srcId="{37F83231-77FD-4C95-B901-69758808F6EA}" destId="{97A40BBD-F279-4355-8218-602ADA5B98D9}" srcOrd="1" destOrd="0" parTransId="{40CFC957-8820-49B9-A950-66EC2B94A421}" sibTransId="{38D1FB46-1054-4E72-AB0A-ECC6721E1C8C}"/>
    <dgm:cxn modelId="{D1FF53EC-79ED-4D35-8B6B-77F47B138EAE}" type="presOf" srcId="{DCD8870C-EBDB-470D-A99D-6582BF0C3B24}" destId="{97C075EB-D371-4808-A0BA-87397F8DA309}" srcOrd="0" destOrd="0" presId="urn:microsoft.com/office/officeart/2005/8/layout/pyramid1"/>
    <dgm:cxn modelId="{6F602AED-A686-48F7-9DEB-26C5388DE700}" srcId="{37F83231-77FD-4C95-B901-69758808F6EA}" destId="{DCD8870C-EBDB-470D-A99D-6582BF0C3B24}" srcOrd="3" destOrd="0" parTransId="{8FFB0E2A-6156-41B1-8074-4A121409F396}" sibTransId="{E060A62D-8E11-4D46-B67E-1A779BABF5C6}"/>
    <dgm:cxn modelId="{8A653FFC-DF9C-42C0-B03E-F9D2973BD0E8}" type="presOf" srcId="{1E4428B9-A9D2-44D8-BAC9-5D9673159E52}" destId="{10E51D09-85AD-4D87-8172-F6968879B649}" srcOrd="0" destOrd="0" presId="urn:microsoft.com/office/officeart/2005/8/layout/pyramid1"/>
    <dgm:cxn modelId="{63F226A9-E3BE-4D89-A45E-AC4DD9884B97}" type="presParOf" srcId="{52042D3D-689D-4705-B690-7364457E4DFF}" destId="{9E6251DC-C673-4C5D-8B4A-022584C94615}" srcOrd="0" destOrd="0" presId="urn:microsoft.com/office/officeart/2005/8/layout/pyramid1"/>
    <dgm:cxn modelId="{959F0F4A-4AAB-4FB2-8D1E-48744329FB2D}" type="presParOf" srcId="{9E6251DC-C673-4C5D-8B4A-022584C94615}" destId="{10E51D09-85AD-4D87-8172-F6968879B649}" srcOrd="0" destOrd="0" presId="urn:microsoft.com/office/officeart/2005/8/layout/pyramid1"/>
    <dgm:cxn modelId="{8A3FF968-C3D2-4DD8-BB3B-8EEE8BC9ACCF}" type="presParOf" srcId="{9E6251DC-C673-4C5D-8B4A-022584C94615}" destId="{71B55385-F64E-4BDC-AF4A-EB44DCC65CC0}" srcOrd="1" destOrd="0" presId="urn:microsoft.com/office/officeart/2005/8/layout/pyramid1"/>
    <dgm:cxn modelId="{F4554CAB-0DD6-4323-A2EA-DAEEAF0C2894}" type="presParOf" srcId="{52042D3D-689D-4705-B690-7364457E4DFF}" destId="{6C5FBFC5-E037-4DC8-828E-728C1B06468C}" srcOrd="1" destOrd="0" presId="urn:microsoft.com/office/officeart/2005/8/layout/pyramid1"/>
    <dgm:cxn modelId="{E913DBC3-CA63-4F79-88EA-0AD9AA3A4683}" type="presParOf" srcId="{6C5FBFC5-E037-4DC8-828E-728C1B06468C}" destId="{4DC5DA45-AC7B-4D10-91C6-762613D8800F}" srcOrd="0" destOrd="0" presId="urn:microsoft.com/office/officeart/2005/8/layout/pyramid1"/>
    <dgm:cxn modelId="{8BA8334E-E441-4585-B024-007B16BCA943}" type="presParOf" srcId="{6C5FBFC5-E037-4DC8-828E-728C1B06468C}" destId="{11E2AB78-67F2-4415-A3CB-72A9534E1A1F}" srcOrd="1" destOrd="0" presId="urn:microsoft.com/office/officeart/2005/8/layout/pyramid1"/>
    <dgm:cxn modelId="{96F11F4D-3C53-4F9D-95DE-D0DBE09AD029}" type="presParOf" srcId="{52042D3D-689D-4705-B690-7364457E4DFF}" destId="{54E12739-2C30-4DAF-BA7F-85719509CC4A}" srcOrd="2" destOrd="0" presId="urn:microsoft.com/office/officeart/2005/8/layout/pyramid1"/>
    <dgm:cxn modelId="{474B7501-7F5C-4352-B45C-42E4D68363CB}" type="presParOf" srcId="{54E12739-2C30-4DAF-BA7F-85719509CC4A}" destId="{AE1BF693-6486-438B-8846-97117BA3A15F}" srcOrd="0" destOrd="0" presId="urn:microsoft.com/office/officeart/2005/8/layout/pyramid1"/>
    <dgm:cxn modelId="{6FAB3A83-BEB7-423F-8165-B16B9D1428C7}" type="presParOf" srcId="{54E12739-2C30-4DAF-BA7F-85719509CC4A}" destId="{043FA916-56B9-4EE7-813F-0D6F797399D1}" srcOrd="1" destOrd="0" presId="urn:microsoft.com/office/officeart/2005/8/layout/pyramid1"/>
    <dgm:cxn modelId="{84D76B3F-C336-424A-AA83-D830F66623C8}" type="presParOf" srcId="{52042D3D-689D-4705-B690-7364457E4DFF}" destId="{21E3C884-A666-4396-8EE2-87D9E5566185}" srcOrd="3" destOrd="0" presId="urn:microsoft.com/office/officeart/2005/8/layout/pyramid1"/>
    <dgm:cxn modelId="{5D5C26F2-5C0F-4123-ABED-5B5091914BBF}" type="presParOf" srcId="{21E3C884-A666-4396-8EE2-87D9E5566185}" destId="{97C075EB-D371-4808-A0BA-87397F8DA309}" srcOrd="0" destOrd="0" presId="urn:microsoft.com/office/officeart/2005/8/layout/pyramid1"/>
    <dgm:cxn modelId="{FB3EA5B8-9BB6-407E-9B5D-CA3D30A90123}" type="presParOf" srcId="{21E3C884-A666-4396-8EE2-87D9E5566185}" destId="{F3D6627E-77DC-4AEF-AB83-5478601975DE}" srcOrd="1" destOrd="0" presId="urn:microsoft.com/office/officeart/2005/8/layout/pyramid1"/>
    <dgm:cxn modelId="{3A205D86-B555-428D-A4EB-C131695A09C8}" type="presParOf" srcId="{52042D3D-689D-4705-B690-7364457E4DFF}" destId="{9DF78280-CDB7-4C2D-8621-A30DCC6606BA}" srcOrd="4" destOrd="0" presId="urn:microsoft.com/office/officeart/2005/8/layout/pyramid1"/>
    <dgm:cxn modelId="{49291932-4993-4402-AE36-A14EEFB86A1D}" type="presParOf" srcId="{9DF78280-CDB7-4C2D-8621-A30DCC6606BA}" destId="{58DFCD84-4119-45A4-8B9A-AB159ECF3695}" srcOrd="0" destOrd="0" presId="urn:microsoft.com/office/officeart/2005/8/layout/pyramid1"/>
    <dgm:cxn modelId="{9F2CF992-F5C2-475A-B7A8-59A676120B7A}" type="presParOf" srcId="{9DF78280-CDB7-4C2D-8621-A30DCC6606BA}" destId="{AE3A3E66-8F17-4A65-B91B-172D865BC93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F83231-77FD-4C95-B901-69758808F6EA}" type="doc">
      <dgm:prSet loTypeId="urn:microsoft.com/office/officeart/2005/8/layout/pyramid1" loCatId="pyramid" qsTypeId="urn:microsoft.com/office/officeart/2005/8/quickstyle/simple1" qsCatId="simple" csTypeId="urn:microsoft.com/office/officeart/2005/8/colors/accent4_5" csCatId="accent4" phldr="1"/>
      <dgm:spPr/>
    </dgm:pt>
    <dgm:pt modelId="{1E4428B9-A9D2-44D8-BAC9-5D9673159E52}">
      <dgm:prSet phldrT="[Текст]" custT="1"/>
      <dgm:spPr/>
      <dgm:t>
        <a:bodyPr/>
        <a:lstStyle/>
        <a:p>
          <a:r>
            <a:rPr lang="ru-RU" sz="1600" b="1" dirty="0"/>
            <a:t>Потребность в самореализации</a:t>
          </a:r>
        </a:p>
      </dgm:t>
    </dgm:pt>
    <dgm:pt modelId="{7517DDF4-EBB2-4E9D-B003-46CBB918458D}" type="parTrans" cxnId="{FA823DE5-B963-4CE4-8553-77F67D4D82AB}">
      <dgm:prSet/>
      <dgm:spPr/>
      <dgm:t>
        <a:bodyPr/>
        <a:lstStyle/>
        <a:p>
          <a:endParaRPr lang="ru-RU" sz="1800" b="1"/>
        </a:p>
      </dgm:t>
    </dgm:pt>
    <dgm:pt modelId="{83CD81E5-AA5C-4150-ADD9-73C7C319AD2C}" type="sibTrans" cxnId="{FA823DE5-B963-4CE4-8553-77F67D4D82AB}">
      <dgm:prSet/>
      <dgm:spPr/>
      <dgm:t>
        <a:bodyPr/>
        <a:lstStyle/>
        <a:p>
          <a:endParaRPr lang="ru-RU" sz="1800" b="1"/>
        </a:p>
      </dgm:t>
    </dgm:pt>
    <dgm:pt modelId="{DCD8870C-EBDB-470D-A99D-6582BF0C3B24}">
      <dgm:prSet phldrT="[Текст]" custT="1"/>
      <dgm:spPr/>
      <dgm:t>
        <a:bodyPr/>
        <a:lstStyle/>
        <a:p>
          <a:r>
            <a:rPr lang="ru-RU" sz="1800" b="1" dirty="0"/>
            <a:t>Потребности в безопасности</a:t>
          </a:r>
        </a:p>
      </dgm:t>
    </dgm:pt>
    <dgm:pt modelId="{8FFB0E2A-6156-41B1-8074-4A121409F396}" type="parTrans" cxnId="{6F602AED-A686-48F7-9DEB-26C5388DE700}">
      <dgm:prSet/>
      <dgm:spPr/>
      <dgm:t>
        <a:bodyPr/>
        <a:lstStyle/>
        <a:p>
          <a:endParaRPr lang="ru-RU" sz="1800" b="1"/>
        </a:p>
      </dgm:t>
    </dgm:pt>
    <dgm:pt modelId="{E060A62D-8E11-4D46-B67E-1A779BABF5C6}" type="sibTrans" cxnId="{6F602AED-A686-48F7-9DEB-26C5388DE700}">
      <dgm:prSet/>
      <dgm:spPr/>
      <dgm:t>
        <a:bodyPr/>
        <a:lstStyle/>
        <a:p>
          <a:endParaRPr lang="ru-RU" sz="1800" b="1"/>
        </a:p>
      </dgm:t>
    </dgm:pt>
    <dgm:pt modelId="{CAA4119E-C288-4C99-A6BF-333A3A7A37CC}">
      <dgm:prSet phldrT="[Текст]" custT="1"/>
      <dgm:spPr/>
      <dgm:t>
        <a:bodyPr/>
        <a:lstStyle/>
        <a:p>
          <a:r>
            <a:rPr lang="ru-RU" sz="1800" b="1" dirty="0"/>
            <a:t>Физиологические потребности</a:t>
          </a:r>
        </a:p>
      </dgm:t>
    </dgm:pt>
    <dgm:pt modelId="{2B9C1552-34E5-4731-BCEC-A59A22650D7F}" type="parTrans" cxnId="{B40F94C3-DA8A-47E9-B669-FAE0209106BD}">
      <dgm:prSet/>
      <dgm:spPr/>
      <dgm:t>
        <a:bodyPr/>
        <a:lstStyle/>
        <a:p>
          <a:endParaRPr lang="ru-RU" sz="1800" b="1"/>
        </a:p>
      </dgm:t>
    </dgm:pt>
    <dgm:pt modelId="{5B61E83F-7474-4A7C-8B7F-086C96BC2244}" type="sibTrans" cxnId="{B40F94C3-DA8A-47E9-B669-FAE0209106BD}">
      <dgm:prSet/>
      <dgm:spPr/>
      <dgm:t>
        <a:bodyPr/>
        <a:lstStyle/>
        <a:p>
          <a:endParaRPr lang="ru-RU" sz="1800" b="1"/>
        </a:p>
      </dgm:t>
    </dgm:pt>
    <dgm:pt modelId="{EE81268F-2D75-462F-B3EA-DC6FCA8CE288}">
      <dgm:prSet custT="1"/>
      <dgm:spPr/>
      <dgm:t>
        <a:bodyPr/>
        <a:lstStyle/>
        <a:p>
          <a:r>
            <a:rPr lang="ru-RU" sz="1800" b="1" dirty="0"/>
            <a:t>Потребности в отношениях принадлежности</a:t>
          </a:r>
        </a:p>
      </dgm:t>
    </dgm:pt>
    <dgm:pt modelId="{D5E5091C-AA37-470F-A315-510D83341935}" type="parTrans" cxnId="{64046BA4-7339-46A0-9CDE-FC8D9176479C}">
      <dgm:prSet/>
      <dgm:spPr/>
      <dgm:t>
        <a:bodyPr/>
        <a:lstStyle/>
        <a:p>
          <a:endParaRPr lang="ru-RU" sz="1800" b="1"/>
        </a:p>
      </dgm:t>
    </dgm:pt>
    <dgm:pt modelId="{8B9B3DD9-F2C8-48FD-A8AA-7C7EF7645D35}" type="sibTrans" cxnId="{64046BA4-7339-46A0-9CDE-FC8D9176479C}">
      <dgm:prSet/>
      <dgm:spPr/>
      <dgm:t>
        <a:bodyPr/>
        <a:lstStyle/>
        <a:p>
          <a:endParaRPr lang="ru-RU" sz="1800" b="1"/>
        </a:p>
      </dgm:t>
    </dgm:pt>
    <dgm:pt modelId="{97A40BBD-F279-4355-8218-602ADA5B98D9}">
      <dgm:prSet custT="1"/>
      <dgm:spPr/>
      <dgm:t>
        <a:bodyPr/>
        <a:lstStyle/>
        <a:p>
          <a:r>
            <a:rPr lang="ru-RU" sz="1800" b="1" dirty="0"/>
            <a:t>Потребности в уважении/само-уважении</a:t>
          </a:r>
        </a:p>
      </dgm:t>
    </dgm:pt>
    <dgm:pt modelId="{40CFC957-8820-49B9-A950-66EC2B94A421}" type="parTrans" cxnId="{6E1441EB-C270-4D87-8801-89F80B969F51}">
      <dgm:prSet/>
      <dgm:spPr/>
      <dgm:t>
        <a:bodyPr/>
        <a:lstStyle/>
        <a:p>
          <a:endParaRPr lang="ru-RU" sz="1800" b="1"/>
        </a:p>
      </dgm:t>
    </dgm:pt>
    <dgm:pt modelId="{38D1FB46-1054-4E72-AB0A-ECC6721E1C8C}" type="sibTrans" cxnId="{6E1441EB-C270-4D87-8801-89F80B969F51}">
      <dgm:prSet/>
      <dgm:spPr/>
      <dgm:t>
        <a:bodyPr/>
        <a:lstStyle/>
        <a:p>
          <a:endParaRPr lang="ru-RU" sz="1800" b="1"/>
        </a:p>
      </dgm:t>
    </dgm:pt>
    <dgm:pt modelId="{52042D3D-689D-4705-B690-7364457E4DFF}" type="pres">
      <dgm:prSet presAssocID="{37F83231-77FD-4C95-B901-69758808F6EA}" presName="Name0" presStyleCnt="0">
        <dgm:presLayoutVars>
          <dgm:dir/>
          <dgm:animLvl val="lvl"/>
          <dgm:resizeHandles val="exact"/>
        </dgm:presLayoutVars>
      </dgm:prSet>
      <dgm:spPr/>
    </dgm:pt>
    <dgm:pt modelId="{9E6251DC-C673-4C5D-8B4A-022584C94615}" type="pres">
      <dgm:prSet presAssocID="{1E4428B9-A9D2-44D8-BAC9-5D9673159E52}" presName="Name8" presStyleCnt="0"/>
      <dgm:spPr/>
    </dgm:pt>
    <dgm:pt modelId="{10E51D09-85AD-4D87-8172-F6968879B649}" type="pres">
      <dgm:prSet presAssocID="{1E4428B9-A9D2-44D8-BAC9-5D9673159E52}" presName="level" presStyleLbl="node1" presStyleIdx="0" presStyleCnt="5" custScaleX="107121">
        <dgm:presLayoutVars>
          <dgm:chMax val="1"/>
          <dgm:bulletEnabled val="1"/>
        </dgm:presLayoutVars>
      </dgm:prSet>
      <dgm:spPr/>
    </dgm:pt>
    <dgm:pt modelId="{71B55385-F64E-4BDC-AF4A-EB44DCC65CC0}" type="pres">
      <dgm:prSet presAssocID="{1E4428B9-A9D2-44D8-BAC9-5D9673159E5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C5FBFC5-E037-4DC8-828E-728C1B06468C}" type="pres">
      <dgm:prSet presAssocID="{97A40BBD-F279-4355-8218-602ADA5B98D9}" presName="Name8" presStyleCnt="0"/>
      <dgm:spPr/>
    </dgm:pt>
    <dgm:pt modelId="{4DC5DA45-AC7B-4D10-91C6-762613D8800F}" type="pres">
      <dgm:prSet presAssocID="{97A40BBD-F279-4355-8218-602ADA5B98D9}" presName="level" presStyleLbl="node1" presStyleIdx="1" presStyleCnt="5">
        <dgm:presLayoutVars>
          <dgm:chMax val="1"/>
          <dgm:bulletEnabled val="1"/>
        </dgm:presLayoutVars>
      </dgm:prSet>
      <dgm:spPr/>
    </dgm:pt>
    <dgm:pt modelId="{11E2AB78-67F2-4415-A3CB-72A9534E1A1F}" type="pres">
      <dgm:prSet presAssocID="{97A40BBD-F279-4355-8218-602ADA5B98D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4E12739-2C30-4DAF-BA7F-85719509CC4A}" type="pres">
      <dgm:prSet presAssocID="{EE81268F-2D75-462F-B3EA-DC6FCA8CE288}" presName="Name8" presStyleCnt="0"/>
      <dgm:spPr/>
    </dgm:pt>
    <dgm:pt modelId="{AE1BF693-6486-438B-8846-97117BA3A15F}" type="pres">
      <dgm:prSet presAssocID="{EE81268F-2D75-462F-B3EA-DC6FCA8CE288}" presName="level" presStyleLbl="node1" presStyleIdx="2" presStyleCnt="5">
        <dgm:presLayoutVars>
          <dgm:chMax val="1"/>
          <dgm:bulletEnabled val="1"/>
        </dgm:presLayoutVars>
      </dgm:prSet>
      <dgm:spPr/>
    </dgm:pt>
    <dgm:pt modelId="{043FA916-56B9-4EE7-813F-0D6F797399D1}" type="pres">
      <dgm:prSet presAssocID="{EE81268F-2D75-462F-B3EA-DC6FCA8CE28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1E3C884-A666-4396-8EE2-87D9E5566185}" type="pres">
      <dgm:prSet presAssocID="{DCD8870C-EBDB-470D-A99D-6582BF0C3B24}" presName="Name8" presStyleCnt="0"/>
      <dgm:spPr/>
    </dgm:pt>
    <dgm:pt modelId="{97C075EB-D371-4808-A0BA-87397F8DA309}" type="pres">
      <dgm:prSet presAssocID="{DCD8870C-EBDB-470D-A99D-6582BF0C3B24}" presName="level" presStyleLbl="node1" presStyleIdx="3" presStyleCnt="5">
        <dgm:presLayoutVars>
          <dgm:chMax val="1"/>
          <dgm:bulletEnabled val="1"/>
        </dgm:presLayoutVars>
      </dgm:prSet>
      <dgm:spPr/>
    </dgm:pt>
    <dgm:pt modelId="{F3D6627E-77DC-4AEF-AB83-5478601975DE}" type="pres">
      <dgm:prSet presAssocID="{DCD8870C-EBDB-470D-A99D-6582BF0C3B2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DF78280-CDB7-4C2D-8621-A30DCC6606BA}" type="pres">
      <dgm:prSet presAssocID="{CAA4119E-C288-4C99-A6BF-333A3A7A37CC}" presName="Name8" presStyleCnt="0"/>
      <dgm:spPr/>
    </dgm:pt>
    <dgm:pt modelId="{58DFCD84-4119-45A4-8B9A-AB159ECF3695}" type="pres">
      <dgm:prSet presAssocID="{CAA4119E-C288-4C99-A6BF-333A3A7A37CC}" presName="level" presStyleLbl="node1" presStyleIdx="4" presStyleCnt="5">
        <dgm:presLayoutVars>
          <dgm:chMax val="1"/>
          <dgm:bulletEnabled val="1"/>
        </dgm:presLayoutVars>
      </dgm:prSet>
      <dgm:spPr/>
    </dgm:pt>
    <dgm:pt modelId="{AE3A3E66-8F17-4A65-B91B-172D865BC933}" type="pres">
      <dgm:prSet presAssocID="{CAA4119E-C288-4C99-A6BF-333A3A7A37C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CBE780A-1672-44BC-8793-3F9C03D5D7F3}" type="presOf" srcId="{CAA4119E-C288-4C99-A6BF-333A3A7A37CC}" destId="{AE3A3E66-8F17-4A65-B91B-172D865BC933}" srcOrd="1" destOrd="0" presId="urn:microsoft.com/office/officeart/2005/8/layout/pyramid1"/>
    <dgm:cxn modelId="{01094044-F87E-49E7-8EC7-58669F7E5C3A}" type="presOf" srcId="{1E4428B9-A9D2-44D8-BAC9-5D9673159E52}" destId="{71B55385-F64E-4BDC-AF4A-EB44DCC65CC0}" srcOrd="1" destOrd="0" presId="urn:microsoft.com/office/officeart/2005/8/layout/pyramid1"/>
    <dgm:cxn modelId="{FF0FF746-81ED-41D2-A795-438E2DA4FD4C}" type="presOf" srcId="{CAA4119E-C288-4C99-A6BF-333A3A7A37CC}" destId="{58DFCD84-4119-45A4-8B9A-AB159ECF3695}" srcOrd="0" destOrd="0" presId="urn:microsoft.com/office/officeart/2005/8/layout/pyramid1"/>
    <dgm:cxn modelId="{441B2E77-FF91-44D3-BA16-E71619ED251A}" type="presOf" srcId="{DCD8870C-EBDB-470D-A99D-6582BF0C3B24}" destId="{97C075EB-D371-4808-A0BA-87397F8DA309}" srcOrd="0" destOrd="0" presId="urn:microsoft.com/office/officeart/2005/8/layout/pyramid1"/>
    <dgm:cxn modelId="{6F415278-F10B-456B-9ACF-D694927B59E6}" type="presOf" srcId="{DCD8870C-EBDB-470D-A99D-6582BF0C3B24}" destId="{F3D6627E-77DC-4AEF-AB83-5478601975DE}" srcOrd="1" destOrd="0" presId="urn:microsoft.com/office/officeart/2005/8/layout/pyramid1"/>
    <dgm:cxn modelId="{64046BA4-7339-46A0-9CDE-FC8D9176479C}" srcId="{37F83231-77FD-4C95-B901-69758808F6EA}" destId="{EE81268F-2D75-462F-B3EA-DC6FCA8CE288}" srcOrd="2" destOrd="0" parTransId="{D5E5091C-AA37-470F-A315-510D83341935}" sibTransId="{8B9B3DD9-F2C8-48FD-A8AA-7C7EF7645D35}"/>
    <dgm:cxn modelId="{123B47BD-9566-4543-97E9-9750FA3F0E88}" type="presOf" srcId="{EE81268F-2D75-462F-B3EA-DC6FCA8CE288}" destId="{043FA916-56B9-4EE7-813F-0D6F797399D1}" srcOrd="1" destOrd="0" presId="urn:microsoft.com/office/officeart/2005/8/layout/pyramid1"/>
    <dgm:cxn modelId="{B40F94C3-DA8A-47E9-B669-FAE0209106BD}" srcId="{37F83231-77FD-4C95-B901-69758808F6EA}" destId="{CAA4119E-C288-4C99-A6BF-333A3A7A37CC}" srcOrd="4" destOrd="0" parTransId="{2B9C1552-34E5-4731-BCEC-A59A22650D7F}" sibTransId="{5B61E83F-7474-4A7C-8B7F-086C96BC2244}"/>
    <dgm:cxn modelId="{75992CC8-1F43-40D6-9C1E-D882C0204D48}" type="presOf" srcId="{EE81268F-2D75-462F-B3EA-DC6FCA8CE288}" destId="{AE1BF693-6486-438B-8846-97117BA3A15F}" srcOrd="0" destOrd="0" presId="urn:microsoft.com/office/officeart/2005/8/layout/pyramid1"/>
    <dgm:cxn modelId="{919880D2-FD89-49BE-A6EF-D208472D5BCD}" type="presOf" srcId="{97A40BBD-F279-4355-8218-602ADA5B98D9}" destId="{4DC5DA45-AC7B-4D10-91C6-762613D8800F}" srcOrd="0" destOrd="0" presId="urn:microsoft.com/office/officeart/2005/8/layout/pyramid1"/>
    <dgm:cxn modelId="{6339AADB-6716-439B-A0B3-CE471E749E18}" type="presOf" srcId="{97A40BBD-F279-4355-8218-602ADA5B98D9}" destId="{11E2AB78-67F2-4415-A3CB-72A9534E1A1F}" srcOrd="1" destOrd="0" presId="urn:microsoft.com/office/officeart/2005/8/layout/pyramid1"/>
    <dgm:cxn modelId="{FA823DE5-B963-4CE4-8553-77F67D4D82AB}" srcId="{37F83231-77FD-4C95-B901-69758808F6EA}" destId="{1E4428B9-A9D2-44D8-BAC9-5D9673159E52}" srcOrd="0" destOrd="0" parTransId="{7517DDF4-EBB2-4E9D-B003-46CBB918458D}" sibTransId="{83CD81E5-AA5C-4150-ADD9-73C7C319AD2C}"/>
    <dgm:cxn modelId="{6E1441EB-C270-4D87-8801-89F80B969F51}" srcId="{37F83231-77FD-4C95-B901-69758808F6EA}" destId="{97A40BBD-F279-4355-8218-602ADA5B98D9}" srcOrd="1" destOrd="0" parTransId="{40CFC957-8820-49B9-A950-66EC2B94A421}" sibTransId="{38D1FB46-1054-4E72-AB0A-ECC6721E1C8C}"/>
    <dgm:cxn modelId="{5E07F7EC-23BF-4221-A16A-A5BCC8473037}" type="presOf" srcId="{1E4428B9-A9D2-44D8-BAC9-5D9673159E52}" destId="{10E51D09-85AD-4D87-8172-F6968879B649}" srcOrd="0" destOrd="0" presId="urn:microsoft.com/office/officeart/2005/8/layout/pyramid1"/>
    <dgm:cxn modelId="{6F602AED-A686-48F7-9DEB-26C5388DE700}" srcId="{37F83231-77FD-4C95-B901-69758808F6EA}" destId="{DCD8870C-EBDB-470D-A99D-6582BF0C3B24}" srcOrd="3" destOrd="0" parTransId="{8FFB0E2A-6156-41B1-8074-4A121409F396}" sibTransId="{E060A62D-8E11-4D46-B67E-1A779BABF5C6}"/>
    <dgm:cxn modelId="{CEBF24F4-1D74-4CC1-B005-6CFC9AF4A6DA}" type="presOf" srcId="{37F83231-77FD-4C95-B901-69758808F6EA}" destId="{52042D3D-689D-4705-B690-7364457E4DFF}" srcOrd="0" destOrd="0" presId="urn:microsoft.com/office/officeart/2005/8/layout/pyramid1"/>
    <dgm:cxn modelId="{4CAD36A4-E243-4F45-92E7-F4587F4DDA39}" type="presParOf" srcId="{52042D3D-689D-4705-B690-7364457E4DFF}" destId="{9E6251DC-C673-4C5D-8B4A-022584C94615}" srcOrd="0" destOrd="0" presId="urn:microsoft.com/office/officeart/2005/8/layout/pyramid1"/>
    <dgm:cxn modelId="{C61C3069-78DB-485E-A16A-467F694C2075}" type="presParOf" srcId="{9E6251DC-C673-4C5D-8B4A-022584C94615}" destId="{10E51D09-85AD-4D87-8172-F6968879B649}" srcOrd="0" destOrd="0" presId="urn:microsoft.com/office/officeart/2005/8/layout/pyramid1"/>
    <dgm:cxn modelId="{20AC2129-A08F-45A8-A4A4-49E00E8026A2}" type="presParOf" srcId="{9E6251DC-C673-4C5D-8B4A-022584C94615}" destId="{71B55385-F64E-4BDC-AF4A-EB44DCC65CC0}" srcOrd="1" destOrd="0" presId="urn:microsoft.com/office/officeart/2005/8/layout/pyramid1"/>
    <dgm:cxn modelId="{403D41C3-0713-45AD-BEFA-98A4DB957A21}" type="presParOf" srcId="{52042D3D-689D-4705-B690-7364457E4DFF}" destId="{6C5FBFC5-E037-4DC8-828E-728C1B06468C}" srcOrd="1" destOrd="0" presId="urn:microsoft.com/office/officeart/2005/8/layout/pyramid1"/>
    <dgm:cxn modelId="{196C54A4-3723-4491-BB5D-62E573815F02}" type="presParOf" srcId="{6C5FBFC5-E037-4DC8-828E-728C1B06468C}" destId="{4DC5DA45-AC7B-4D10-91C6-762613D8800F}" srcOrd="0" destOrd="0" presId="urn:microsoft.com/office/officeart/2005/8/layout/pyramid1"/>
    <dgm:cxn modelId="{F77D0E7A-56FE-4251-9BD6-8A717E69F734}" type="presParOf" srcId="{6C5FBFC5-E037-4DC8-828E-728C1B06468C}" destId="{11E2AB78-67F2-4415-A3CB-72A9534E1A1F}" srcOrd="1" destOrd="0" presId="urn:microsoft.com/office/officeart/2005/8/layout/pyramid1"/>
    <dgm:cxn modelId="{7C85C107-6EF8-411B-AD8C-38A4A38A5E46}" type="presParOf" srcId="{52042D3D-689D-4705-B690-7364457E4DFF}" destId="{54E12739-2C30-4DAF-BA7F-85719509CC4A}" srcOrd="2" destOrd="0" presId="urn:microsoft.com/office/officeart/2005/8/layout/pyramid1"/>
    <dgm:cxn modelId="{E8BB6F24-696A-4EE2-BE71-2CD4077A3E00}" type="presParOf" srcId="{54E12739-2C30-4DAF-BA7F-85719509CC4A}" destId="{AE1BF693-6486-438B-8846-97117BA3A15F}" srcOrd="0" destOrd="0" presId="urn:microsoft.com/office/officeart/2005/8/layout/pyramid1"/>
    <dgm:cxn modelId="{4376EA67-4CBE-4CCA-9632-664CD8CDB32B}" type="presParOf" srcId="{54E12739-2C30-4DAF-BA7F-85719509CC4A}" destId="{043FA916-56B9-4EE7-813F-0D6F797399D1}" srcOrd="1" destOrd="0" presId="urn:microsoft.com/office/officeart/2005/8/layout/pyramid1"/>
    <dgm:cxn modelId="{3B6DDDAB-BAAA-4584-8F67-AE2156D47982}" type="presParOf" srcId="{52042D3D-689D-4705-B690-7364457E4DFF}" destId="{21E3C884-A666-4396-8EE2-87D9E5566185}" srcOrd="3" destOrd="0" presId="urn:microsoft.com/office/officeart/2005/8/layout/pyramid1"/>
    <dgm:cxn modelId="{46186C10-3E0F-4004-AD2D-18E033ACD280}" type="presParOf" srcId="{21E3C884-A666-4396-8EE2-87D9E5566185}" destId="{97C075EB-D371-4808-A0BA-87397F8DA309}" srcOrd="0" destOrd="0" presId="urn:microsoft.com/office/officeart/2005/8/layout/pyramid1"/>
    <dgm:cxn modelId="{40ABD67E-FB69-41B9-B0AC-28C728EE2360}" type="presParOf" srcId="{21E3C884-A666-4396-8EE2-87D9E5566185}" destId="{F3D6627E-77DC-4AEF-AB83-5478601975DE}" srcOrd="1" destOrd="0" presId="urn:microsoft.com/office/officeart/2005/8/layout/pyramid1"/>
    <dgm:cxn modelId="{7D8B70DE-EC8D-49B7-B93F-697FEDC2780D}" type="presParOf" srcId="{52042D3D-689D-4705-B690-7364457E4DFF}" destId="{9DF78280-CDB7-4C2D-8621-A30DCC6606BA}" srcOrd="4" destOrd="0" presId="urn:microsoft.com/office/officeart/2005/8/layout/pyramid1"/>
    <dgm:cxn modelId="{F67BBCD5-048E-4113-8FDA-6BEB77CAE3AE}" type="presParOf" srcId="{9DF78280-CDB7-4C2D-8621-A30DCC6606BA}" destId="{58DFCD84-4119-45A4-8B9A-AB159ECF3695}" srcOrd="0" destOrd="0" presId="urn:microsoft.com/office/officeart/2005/8/layout/pyramid1"/>
    <dgm:cxn modelId="{635E6ABE-0E45-4A88-AC81-93ADFE7B6E89}" type="presParOf" srcId="{9DF78280-CDB7-4C2D-8621-A30DCC6606BA}" destId="{AE3A3E66-8F17-4A65-B91B-172D865BC93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51D09-85AD-4D87-8172-F6968879B649}">
      <dsp:nvSpPr>
        <dsp:cNvPr id="0" name=""/>
        <dsp:cNvSpPr/>
      </dsp:nvSpPr>
      <dsp:spPr>
        <a:xfrm>
          <a:off x="2602719" y="0"/>
          <a:ext cx="1419296" cy="1052939"/>
        </a:xfrm>
        <a:prstGeom prst="trapezoid">
          <a:avLst>
            <a:gd name="adj" fmla="val 62917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/>
            <a:t>Потребность в само-реализации</a:t>
          </a:r>
        </a:p>
      </dsp:txBody>
      <dsp:txXfrm>
        <a:off x="2602719" y="0"/>
        <a:ext cx="1419296" cy="1052939"/>
      </dsp:txXfrm>
    </dsp:sp>
    <dsp:sp modelId="{4DC5DA45-AC7B-4D10-91C6-762613D8800F}">
      <dsp:nvSpPr>
        <dsp:cNvPr id="0" name=""/>
        <dsp:cNvSpPr/>
      </dsp:nvSpPr>
      <dsp:spPr>
        <a:xfrm>
          <a:off x="1987420" y="1052939"/>
          <a:ext cx="2649894" cy="1052939"/>
        </a:xfrm>
        <a:prstGeom prst="trapezoid">
          <a:avLst>
            <a:gd name="adj" fmla="val 62917"/>
          </a:avLst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/>
            <a:t>Потребности</a:t>
          </a:r>
          <a:r>
            <a:rPr lang="ru-RU" sz="1800" b="1" kern="1200" dirty="0"/>
            <a:t> в уважении/ самоуважении</a:t>
          </a:r>
        </a:p>
      </dsp:txBody>
      <dsp:txXfrm>
        <a:off x="2451152" y="1052939"/>
        <a:ext cx="1722431" cy="1052939"/>
      </dsp:txXfrm>
    </dsp:sp>
    <dsp:sp modelId="{AE1BF693-6486-438B-8846-97117BA3A15F}">
      <dsp:nvSpPr>
        <dsp:cNvPr id="0" name=""/>
        <dsp:cNvSpPr/>
      </dsp:nvSpPr>
      <dsp:spPr>
        <a:xfrm>
          <a:off x="1324947" y="2105878"/>
          <a:ext cx="3974841" cy="1052939"/>
        </a:xfrm>
        <a:prstGeom prst="trapezoid">
          <a:avLst>
            <a:gd name="adj" fmla="val 62917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Потребности в отношениях принадлежности</a:t>
          </a:r>
        </a:p>
      </dsp:txBody>
      <dsp:txXfrm>
        <a:off x="2020544" y="2105878"/>
        <a:ext cx="2583647" cy="1052939"/>
      </dsp:txXfrm>
    </dsp:sp>
    <dsp:sp modelId="{97C075EB-D371-4808-A0BA-87397F8DA309}">
      <dsp:nvSpPr>
        <dsp:cNvPr id="0" name=""/>
        <dsp:cNvSpPr/>
      </dsp:nvSpPr>
      <dsp:spPr>
        <a:xfrm>
          <a:off x="662473" y="3158817"/>
          <a:ext cx="5299788" cy="1052939"/>
        </a:xfrm>
        <a:prstGeom prst="trapezoid">
          <a:avLst>
            <a:gd name="adj" fmla="val 62917"/>
          </a:avLst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Потребности в безопасности</a:t>
          </a:r>
        </a:p>
      </dsp:txBody>
      <dsp:txXfrm>
        <a:off x="1589936" y="3158817"/>
        <a:ext cx="3444862" cy="1052939"/>
      </dsp:txXfrm>
    </dsp:sp>
    <dsp:sp modelId="{58DFCD84-4119-45A4-8B9A-AB159ECF3695}">
      <dsp:nvSpPr>
        <dsp:cNvPr id="0" name=""/>
        <dsp:cNvSpPr/>
      </dsp:nvSpPr>
      <dsp:spPr>
        <a:xfrm>
          <a:off x="0" y="4211756"/>
          <a:ext cx="6624736" cy="1052939"/>
        </a:xfrm>
        <a:prstGeom prst="trapezoid">
          <a:avLst>
            <a:gd name="adj" fmla="val 62917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Физиологические потребности</a:t>
          </a:r>
        </a:p>
      </dsp:txBody>
      <dsp:txXfrm>
        <a:off x="1159328" y="4211756"/>
        <a:ext cx="4306078" cy="1052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51D09-85AD-4D87-8172-F6968879B649}">
      <dsp:nvSpPr>
        <dsp:cNvPr id="0" name=""/>
        <dsp:cNvSpPr/>
      </dsp:nvSpPr>
      <dsp:spPr>
        <a:xfrm>
          <a:off x="3253399" y="0"/>
          <a:ext cx="1774120" cy="1211356"/>
        </a:xfrm>
        <a:prstGeom prst="trapezoid">
          <a:avLst>
            <a:gd name="adj" fmla="val 68361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/>
            <a:t>Потребность в самореализации</a:t>
          </a:r>
        </a:p>
      </dsp:txBody>
      <dsp:txXfrm>
        <a:off x="3253399" y="0"/>
        <a:ext cx="1774120" cy="1211356"/>
      </dsp:txXfrm>
    </dsp:sp>
    <dsp:sp modelId="{4DC5DA45-AC7B-4D10-91C6-762613D8800F}">
      <dsp:nvSpPr>
        <dsp:cNvPr id="0" name=""/>
        <dsp:cNvSpPr/>
      </dsp:nvSpPr>
      <dsp:spPr>
        <a:xfrm>
          <a:off x="2484276" y="1211356"/>
          <a:ext cx="3312368" cy="1211356"/>
        </a:xfrm>
        <a:prstGeom prst="trapezoid">
          <a:avLst>
            <a:gd name="adj" fmla="val 68361"/>
          </a:avLst>
        </a:prstGeom>
        <a:solidFill>
          <a:schemeClr val="accent4">
            <a:alpha val="90000"/>
            <a:hueOff val="0"/>
            <a:satOff val="0"/>
            <a:lumOff val="0"/>
            <a:alphaOff val="-1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Потребности в уважении/само-уважении</a:t>
          </a:r>
        </a:p>
      </dsp:txBody>
      <dsp:txXfrm>
        <a:off x="3063940" y="1211356"/>
        <a:ext cx="2153039" cy="1211356"/>
      </dsp:txXfrm>
    </dsp:sp>
    <dsp:sp modelId="{AE1BF693-6486-438B-8846-97117BA3A15F}">
      <dsp:nvSpPr>
        <dsp:cNvPr id="0" name=""/>
        <dsp:cNvSpPr/>
      </dsp:nvSpPr>
      <dsp:spPr>
        <a:xfrm>
          <a:off x="1656183" y="2422713"/>
          <a:ext cx="4968552" cy="1211356"/>
        </a:xfrm>
        <a:prstGeom prst="trapezoid">
          <a:avLst>
            <a:gd name="adj" fmla="val 68361"/>
          </a:avLst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Потребности в отношениях принадлежности</a:t>
          </a:r>
        </a:p>
      </dsp:txBody>
      <dsp:txXfrm>
        <a:off x="2525680" y="2422713"/>
        <a:ext cx="3229558" cy="1211356"/>
      </dsp:txXfrm>
    </dsp:sp>
    <dsp:sp modelId="{97C075EB-D371-4808-A0BA-87397F8DA309}">
      <dsp:nvSpPr>
        <dsp:cNvPr id="0" name=""/>
        <dsp:cNvSpPr/>
      </dsp:nvSpPr>
      <dsp:spPr>
        <a:xfrm>
          <a:off x="828091" y="3634070"/>
          <a:ext cx="6624736" cy="1211356"/>
        </a:xfrm>
        <a:prstGeom prst="trapezoid">
          <a:avLst>
            <a:gd name="adj" fmla="val 68361"/>
          </a:avLst>
        </a:prstGeom>
        <a:solidFill>
          <a:schemeClr val="accent4">
            <a:alpha val="90000"/>
            <a:hueOff val="0"/>
            <a:satOff val="0"/>
            <a:lumOff val="0"/>
            <a:alphaOff val="-3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Потребности в безопасности</a:t>
          </a:r>
        </a:p>
      </dsp:txBody>
      <dsp:txXfrm>
        <a:off x="1987420" y="3634070"/>
        <a:ext cx="4306078" cy="1211356"/>
      </dsp:txXfrm>
    </dsp:sp>
    <dsp:sp modelId="{58DFCD84-4119-45A4-8B9A-AB159ECF3695}">
      <dsp:nvSpPr>
        <dsp:cNvPr id="0" name=""/>
        <dsp:cNvSpPr/>
      </dsp:nvSpPr>
      <dsp:spPr>
        <a:xfrm>
          <a:off x="0" y="4845427"/>
          <a:ext cx="8280920" cy="1211356"/>
        </a:xfrm>
        <a:prstGeom prst="trapezoid">
          <a:avLst>
            <a:gd name="adj" fmla="val 68361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Физиологические потребности</a:t>
          </a:r>
        </a:p>
      </dsp:txBody>
      <dsp:txXfrm>
        <a:off x="1449160" y="4845427"/>
        <a:ext cx="5382598" cy="1211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07B1E-7F4B-46AF-B3E3-63F85018A973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5DB60-2A71-498A-84FB-DE20DBACC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6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5DB60-2A71-498A-84FB-DE20DBACC0C7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20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5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870B7C-C47C-4616-9945-E92D6264DA52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9AE4EC-CEFF-4F69-987B-21FD8795F3B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0B7C-C47C-4616-9945-E92D6264DA52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E4EC-CEFF-4F69-987B-21FD8795F3B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0B7C-C47C-4616-9945-E92D6264DA52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E4EC-CEFF-4F69-987B-21FD8795F3B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0B7C-C47C-4616-9945-E92D6264DA52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E4EC-CEFF-4F69-987B-21FD8795F3B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0B7C-C47C-4616-9945-E92D6264DA52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E4EC-CEFF-4F69-987B-21FD8795F3B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3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3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0B7C-C47C-4616-9945-E92D6264DA52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E4EC-CEFF-4F69-987B-21FD8795F3B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8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444298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0B7C-C47C-4616-9945-E92D6264DA52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E4EC-CEFF-4F69-987B-21FD8795F3B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0B7C-C47C-4616-9945-E92D6264DA52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E4EC-CEFF-4F69-987B-21FD8795F3B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0B7C-C47C-4616-9945-E92D6264DA52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E4EC-CEFF-4F69-987B-21FD8795F3B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D870B7C-C47C-4616-9945-E92D6264DA52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E4EC-CEFF-4F69-987B-21FD8795F3B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870B7C-C47C-4616-9945-E92D6264DA52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4" y="6407948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9AE4EC-CEFF-4F69-987B-21FD8795F3B9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42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42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32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D870B7C-C47C-4616-9945-E92D6264DA52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4" y="6407948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8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99AE4EC-CEFF-4F69-987B-21FD8795F3B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836712"/>
            <a:ext cx="8314120" cy="2051800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УПРАВЛЕНИЕ ЧЕЛОВЕЧЕСКИМИ РЕСУРСАМИ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к.соц.н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., доцент </a:t>
            </a:r>
          </a:p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КЛИМОВА Анна Викторовна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aklimova@hse.ru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75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397489522"/>
              </p:ext>
            </p:extLst>
          </p:nvPr>
        </p:nvGraphicFramePr>
        <p:xfrm>
          <a:off x="0" y="188640"/>
          <a:ext cx="8280920" cy="6056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Группа 12"/>
          <p:cNvGrpSpPr/>
          <p:nvPr/>
        </p:nvGrpSpPr>
        <p:grpSpPr>
          <a:xfrm>
            <a:off x="5436541" y="404663"/>
            <a:ext cx="4254718" cy="6417424"/>
            <a:chOff x="5436541" y="404663"/>
            <a:chExt cx="4254718" cy="6417424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5436541" y="404663"/>
              <a:ext cx="4254718" cy="5279050"/>
              <a:chOff x="5436541" y="404663"/>
              <a:chExt cx="4254718" cy="527905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242987" y="5345159"/>
                <a:ext cx="24482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i="1" dirty="0"/>
                  <a:t>оклад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318448" y="3861048"/>
                <a:ext cx="27718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i="1" dirty="0"/>
                  <a:t>безопасность труда, дополнительные льготы, гарантии сохранения рабочего места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156176" y="2708920"/>
                <a:ext cx="24482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i="1" dirty="0"/>
                  <a:t>рабочие группы, коллеги, клиенты, начальники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508104" y="1484784"/>
                <a:ext cx="35283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i="1" dirty="0"/>
                  <a:t>признание, высокий статус, дополнительные обязанности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36541" y="404663"/>
                <a:ext cx="34711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i="1" dirty="0"/>
                  <a:t>возможности для обучения, роста, проявления творческих  способностей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372200" y="6237312"/>
              <a:ext cx="26642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Удовлетворенность в процессе труда</a:t>
              </a:r>
            </a:p>
          </p:txBody>
        </p:sp>
        <p:sp>
          <p:nvSpPr>
            <p:cNvPr id="12" name="Стрелка вверх 11"/>
            <p:cNvSpPr/>
            <p:nvPr/>
          </p:nvSpPr>
          <p:spPr>
            <a:xfrm>
              <a:off x="7078126" y="6021288"/>
              <a:ext cx="1238290" cy="216024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22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132860"/>
            <a:ext cx="4104456" cy="4525963"/>
          </a:xfrm>
        </p:spPr>
        <p:txBody>
          <a:bodyPr/>
          <a:lstStyle/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Дэвид </a:t>
            </a:r>
            <a:r>
              <a:rPr lang="ru-RU" b="1" cap="smal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Кларенс</a:t>
            </a: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Макклелланд</a:t>
            </a:r>
          </a:p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20.05.1917-27.03.1998</a:t>
            </a:r>
          </a:p>
          <a:p>
            <a:pPr marL="0" indent="0" algn="ctr">
              <a:buNone/>
            </a:pPr>
            <a:endParaRPr lang="ru-RU" b="1" cap="smal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Американский психолог-теоретик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76672"/>
            <a:ext cx="8892480" cy="1008112"/>
          </a:xfrm>
        </p:spPr>
        <p:txBody>
          <a:bodyPr>
            <a:noAutofit/>
          </a:bodyPr>
          <a:lstStyle/>
          <a:p>
            <a:pPr algn="ctr"/>
            <a:r>
              <a:rPr lang="ru-RU" sz="3500" dirty="0">
                <a:solidFill>
                  <a:schemeClr val="tx1"/>
                </a:solidFill>
              </a:rPr>
              <a:t>Теория приобретаемых</a:t>
            </a:r>
            <a:r>
              <a:rPr lang="en-US" sz="3500" dirty="0">
                <a:solidFill>
                  <a:schemeClr val="tx1"/>
                </a:solidFill>
              </a:rPr>
              <a:t> </a:t>
            </a:r>
            <a:r>
              <a:rPr lang="ru-RU" sz="3500" dirty="0">
                <a:solidFill>
                  <a:schemeClr val="tx1"/>
                </a:solidFill>
              </a:rPr>
              <a:t>потребностей </a:t>
            </a:r>
            <a:r>
              <a:rPr lang="ru-RU" sz="3500" dirty="0" err="1">
                <a:solidFill>
                  <a:schemeClr val="tx1"/>
                </a:solidFill>
              </a:rPr>
              <a:t>Д.Макклелланда</a:t>
            </a:r>
            <a:br>
              <a:rPr lang="ru-RU" sz="3500" dirty="0">
                <a:solidFill>
                  <a:schemeClr val="tx1"/>
                </a:solidFill>
              </a:rPr>
            </a:br>
            <a:r>
              <a:rPr lang="ru-RU" sz="35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096" y="1628803"/>
            <a:ext cx="3230339" cy="428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67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64704"/>
            <a:ext cx="8686800" cy="540060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Индивид с сильной потребностью имеет стимул для удовлетворения этой потребности посредством соответствующего поведения. </a:t>
            </a:r>
          </a:p>
          <a:p>
            <a:pPr algn="just"/>
            <a:r>
              <a:rPr lang="ru-RU" dirty="0"/>
              <a:t>Потребности индивидов приобретаются из соответствующей культуры общества. </a:t>
            </a:r>
          </a:p>
          <a:p>
            <a:r>
              <a:rPr lang="ru-RU" dirty="0"/>
              <a:t>Три приобретаемых потребностей: </a:t>
            </a:r>
          </a:p>
          <a:p>
            <a:pPr lvl="1"/>
            <a:r>
              <a:rPr lang="ru-RU" b="1" i="1" dirty="0"/>
              <a:t>потребность в достижении, </a:t>
            </a:r>
          </a:p>
          <a:p>
            <a:pPr lvl="1"/>
            <a:r>
              <a:rPr lang="ru-RU" b="1" i="1" dirty="0"/>
              <a:t>потребность в принадлежности, </a:t>
            </a:r>
          </a:p>
          <a:p>
            <a:pPr lvl="1"/>
            <a:r>
              <a:rPr lang="ru-RU" b="1" i="1" dirty="0"/>
              <a:t>потребность во власти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В развитие классификации Маслоу Д. Макклелланд вводит понятия потребностей власти, успеха и принадлежности (например, к определенному классу) или социальной потребности</a:t>
            </a:r>
          </a:p>
        </p:txBody>
      </p:sp>
    </p:spTree>
    <p:extLst>
      <p:ext uri="{BB962C8B-B14F-4D97-AF65-F5344CB8AC3E}">
        <p14:creationId xmlns:p14="http://schemas.microsoft.com/office/powerpoint/2010/main" val="333557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132860"/>
            <a:ext cx="4104456" cy="4525963"/>
          </a:xfrm>
        </p:spPr>
        <p:txBody>
          <a:bodyPr/>
          <a:lstStyle/>
          <a:p>
            <a:pPr marL="0" indent="0" algn="ctr">
              <a:buNone/>
            </a:pPr>
            <a:r>
              <a:rPr lang="ru-RU" b="1" cap="smal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Клейтон</a:t>
            </a: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Пол Альдерфер</a:t>
            </a:r>
          </a:p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01.09.1940</a:t>
            </a:r>
          </a:p>
          <a:p>
            <a:pPr marL="0" indent="0" algn="ctr">
              <a:buNone/>
            </a:pPr>
            <a:endParaRPr lang="ru-RU" b="1" cap="smal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Американский психолог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86800" cy="100811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Теория </a:t>
            </a:r>
            <a:r>
              <a:rPr lang="ru-RU" dirty="0" err="1">
                <a:solidFill>
                  <a:schemeClr val="tx1"/>
                </a:solidFill>
              </a:rPr>
              <a:t>Клейтона</a:t>
            </a:r>
            <a:r>
              <a:rPr lang="ru-RU" dirty="0">
                <a:solidFill>
                  <a:schemeClr val="tx1"/>
                </a:solidFill>
              </a:rPr>
              <a:t> Альдерфера (</a:t>
            </a:r>
            <a:r>
              <a:rPr lang="en-US" dirty="0">
                <a:solidFill>
                  <a:schemeClr val="tx1"/>
                </a:solidFill>
              </a:rPr>
              <a:t>ERG)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6" y="1916832"/>
            <a:ext cx="2752129" cy="35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03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686800" cy="5904656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ru-RU" dirty="0" err="1"/>
              <a:t>К.Альдерфер</a:t>
            </a:r>
            <a:r>
              <a:rPr lang="ru-RU" dirty="0"/>
              <a:t> предлагает трехуровневую иерархию потребностей </a:t>
            </a:r>
            <a:endParaRPr lang="en-US" dirty="0"/>
          </a:p>
          <a:p>
            <a:pPr algn="just">
              <a:spcAft>
                <a:spcPts val="600"/>
              </a:spcAft>
            </a:pPr>
            <a:r>
              <a:rPr lang="ru-RU" dirty="0"/>
              <a:t>Существует три группы потребностей: </a:t>
            </a:r>
            <a:endParaRPr lang="en-US" dirty="0"/>
          </a:p>
          <a:p>
            <a:pPr lvl="1" algn="just">
              <a:spcAft>
                <a:spcPts val="600"/>
              </a:spcAft>
            </a:pPr>
            <a:r>
              <a:rPr lang="ru-RU" b="1" i="1" dirty="0"/>
              <a:t>1) потребности существования</a:t>
            </a:r>
            <a:r>
              <a:rPr lang="en-US" sz="2700" dirty="0">
                <a:solidFill>
                  <a:prstClr val="black"/>
                </a:solidFill>
              </a:rPr>
              <a:t> </a:t>
            </a:r>
            <a:r>
              <a:rPr lang="ru-RU" sz="2700" dirty="0">
                <a:solidFill>
                  <a:prstClr val="black"/>
                </a:solidFill>
              </a:rPr>
              <a:t> </a:t>
            </a:r>
            <a:r>
              <a:rPr lang="en-US" b="1" i="1" dirty="0">
                <a:solidFill>
                  <a:prstClr val="black"/>
                </a:solidFill>
              </a:rPr>
              <a:t>(existence</a:t>
            </a:r>
            <a:r>
              <a:rPr lang="ru-RU" b="1" i="1" dirty="0">
                <a:solidFill>
                  <a:prstClr val="black"/>
                </a:solidFill>
              </a:rPr>
              <a:t> </a:t>
            </a:r>
            <a:r>
              <a:rPr lang="en-US" b="1" i="1" dirty="0">
                <a:solidFill>
                  <a:prstClr val="black"/>
                </a:solidFill>
              </a:rPr>
              <a:t>E</a:t>
            </a:r>
            <a:r>
              <a:rPr lang="en-US" b="1" i="1" dirty="0"/>
              <a:t>)</a:t>
            </a:r>
          </a:p>
          <a:p>
            <a:pPr lvl="1" algn="just">
              <a:spcAft>
                <a:spcPts val="600"/>
              </a:spcAft>
            </a:pPr>
            <a:r>
              <a:rPr lang="ru-RU" b="1" i="1" dirty="0"/>
              <a:t>2) потребности  взаимосвязанности (</a:t>
            </a:r>
            <a:r>
              <a:rPr lang="en-US" b="1" i="1" dirty="0"/>
              <a:t>relatedness R)</a:t>
            </a:r>
            <a:r>
              <a:rPr lang="ru-RU" b="1" i="1" dirty="0"/>
              <a:t>, </a:t>
            </a:r>
            <a:endParaRPr lang="en-US" b="1" i="1" dirty="0"/>
          </a:p>
          <a:p>
            <a:pPr lvl="1" algn="just">
              <a:spcAft>
                <a:spcPts val="600"/>
              </a:spcAft>
            </a:pPr>
            <a:r>
              <a:rPr lang="ru-RU" b="1" i="1" dirty="0"/>
              <a:t>3) потребности роста</a:t>
            </a:r>
            <a:r>
              <a:rPr lang="en-US" b="1" i="1" dirty="0"/>
              <a:t> (growth G)</a:t>
            </a:r>
            <a:endParaRPr lang="ru-RU" dirty="0"/>
          </a:p>
          <a:p>
            <a:pPr algn="just"/>
            <a:r>
              <a:rPr lang="ru-RU" dirty="0"/>
              <a:t>Группы потребностей в данной теории достаточно четко соотносятся с группами потребностей теории Маслоу.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799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92696"/>
            <a:ext cx="8686800" cy="5184576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Между теориями Маслоу и Альдерфера есть одно принципиальное различие: </a:t>
            </a:r>
          </a:p>
          <a:p>
            <a:pPr lvl="1" algn="just"/>
            <a:r>
              <a:rPr lang="ru-RU" dirty="0"/>
              <a:t>Маслоу: происходит движение от потребности к потребности в основном снизу вверх - от низших потребностей к высшим, </a:t>
            </a:r>
          </a:p>
          <a:p>
            <a:pPr lvl="1" algn="just"/>
            <a:r>
              <a:rPr lang="ru-RU" dirty="0"/>
              <a:t>Альдерфер: движение происходит в обе стороны: </a:t>
            </a:r>
          </a:p>
          <a:p>
            <a:pPr lvl="2" algn="just"/>
            <a:r>
              <a:rPr lang="ru-RU" dirty="0"/>
              <a:t>вверх, если не удовлетворена потребность нижнего уровня, </a:t>
            </a:r>
          </a:p>
          <a:p>
            <a:pPr lvl="2" algn="just"/>
            <a:r>
              <a:rPr lang="ru-RU" dirty="0"/>
              <a:t>вниз, если не удовлетворена потребность более высокого уровня; </a:t>
            </a:r>
          </a:p>
          <a:p>
            <a:pPr lvl="2" algn="just"/>
            <a:r>
              <a:rPr lang="ru-RU" dirty="0"/>
              <a:t>при этом в случае неудовлетворения потребности верхнего уровня усиливается степень действия потребности более низкого уровня, что переключает внимание человека на этот уровень.</a:t>
            </a:r>
          </a:p>
        </p:txBody>
      </p:sp>
    </p:spTree>
    <p:extLst>
      <p:ext uri="{BB962C8B-B14F-4D97-AF65-F5344CB8AC3E}">
        <p14:creationId xmlns:p14="http://schemas.microsoft.com/office/powerpoint/2010/main" val="2915219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132860"/>
            <a:ext cx="4104456" cy="4525963"/>
          </a:xfrm>
        </p:spPr>
        <p:txBody>
          <a:bodyPr/>
          <a:lstStyle/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Фредерик Ирвинг Герцберг</a:t>
            </a:r>
          </a:p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17.04.1923-19.01.2000</a:t>
            </a:r>
          </a:p>
          <a:p>
            <a:pPr marL="0" indent="0" algn="ctr">
              <a:buNone/>
            </a:pPr>
            <a:endParaRPr lang="ru-RU" b="1" cap="smal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Американский бизнес-психолог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86800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Двухфакторная Теория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Фредерика Герцберга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520" y="2132856"/>
            <a:ext cx="2460488" cy="3229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89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92696"/>
            <a:ext cx="8686800" cy="5184576"/>
          </a:xfrm>
        </p:spPr>
        <p:txBody>
          <a:bodyPr>
            <a:normAutofit fontScale="92500"/>
          </a:bodyPr>
          <a:lstStyle/>
          <a:p>
            <a:r>
              <a:rPr lang="ru-RU" dirty="0"/>
              <a:t>В основе теории Ф. Герцберга лежат следующие положения:</a:t>
            </a:r>
          </a:p>
          <a:p>
            <a:pPr lvl="1">
              <a:spcAft>
                <a:spcPts val="600"/>
              </a:spcAft>
            </a:pPr>
            <a:r>
              <a:rPr lang="ru-RU" dirty="0"/>
              <a:t>потребности делятся на </a:t>
            </a:r>
            <a:r>
              <a:rPr lang="ru-RU" b="1" dirty="0"/>
              <a:t>гигиенические</a:t>
            </a:r>
            <a:r>
              <a:rPr lang="ru-RU" dirty="0"/>
              <a:t> (размер оплаты, условия труда, межличностные отношения, характер контроля) и </a:t>
            </a:r>
            <a:r>
              <a:rPr lang="ru-RU" b="1" dirty="0"/>
              <a:t>мотивирующие</a:t>
            </a:r>
            <a:r>
              <a:rPr lang="ru-RU" dirty="0"/>
              <a:t> факторы (</a:t>
            </a:r>
            <a:r>
              <a:rPr lang="ru-RU" dirty="0" err="1"/>
              <a:t>мотиваторы</a:t>
            </a:r>
            <a:r>
              <a:rPr lang="ru-RU" dirty="0"/>
              <a:t>) (ощущение успеха, продвижение по службе, признание, ответственность, рост возможностей);</a:t>
            </a:r>
          </a:p>
          <a:p>
            <a:pPr lvl="1">
              <a:spcAft>
                <a:spcPts val="600"/>
              </a:spcAft>
            </a:pPr>
            <a:r>
              <a:rPr lang="ru-RU" dirty="0"/>
              <a:t>наличие гигиенических факторов всего лишь не дает развиваться неудовлетворению работой;</a:t>
            </a:r>
          </a:p>
          <a:p>
            <a:pPr lvl="1">
              <a:spcAft>
                <a:spcPts val="600"/>
              </a:spcAft>
            </a:pPr>
            <a:r>
              <a:rPr lang="ru-RU" dirty="0"/>
              <a:t>для достижения мотивации необходимо обеспечить воздействие мотивирующих факторов;</a:t>
            </a:r>
          </a:p>
          <a:p>
            <a:pPr lvl="1"/>
            <a:r>
              <a:rPr lang="ru-RU" dirty="0"/>
              <a:t>для эффективной мотивации подчиненных руководитель должен сам вникнуть в сущность работы.</a:t>
            </a:r>
          </a:p>
        </p:txBody>
      </p:sp>
    </p:spTree>
    <p:extLst>
      <p:ext uri="{BB962C8B-B14F-4D97-AF65-F5344CB8AC3E}">
        <p14:creationId xmlns:p14="http://schemas.microsoft.com/office/powerpoint/2010/main" val="397587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: вверх-вниз 1"/>
          <p:cNvSpPr/>
          <p:nvPr/>
        </p:nvSpPr>
        <p:spPr>
          <a:xfrm>
            <a:off x="3383869" y="260648"/>
            <a:ext cx="2916322" cy="2880321"/>
          </a:xfrm>
          <a:prstGeom prst="upDownArrow">
            <a:avLst>
              <a:gd name="adj1" fmla="val 82877"/>
              <a:gd name="adj2" fmla="val 31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Мотиваторы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Достижение признание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Ответственность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Труд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Личностный рост</a:t>
            </a:r>
          </a:p>
        </p:txBody>
      </p:sp>
      <p:sp>
        <p:nvSpPr>
          <p:cNvPr id="3" name="Стрелка: вверх-вниз 2"/>
          <p:cNvSpPr/>
          <p:nvPr/>
        </p:nvSpPr>
        <p:spPr>
          <a:xfrm>
            <a:off x="3383868" y="3284984"/>
            <a:ext cx="2916323" cy="2952328"/>
          </a:xfrm>
          <a:prstGeom prst="upDownArrow">
            <a:avLst>
              <a:gd name="adj1" fmla="val 82877"/>
              <a:gd name="adj2" fmla="val 31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Гигиенические факторы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Условия труда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Оплата труда и безопасность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Политика организации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Руководство и др.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15616" y="3212976"/>
            <a:ext cx="70567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584" y="57653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Область удовлетворения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3825788"/>
            <a:ext cx="27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Область неудовлетворенности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8224" y="576538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Мотиваторы влияют на уровень удовлетворения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3825788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Гигиенические факторы влияют на уровень недовольства</a:t>
            </a:r>
          </a:p>
        </p:txBody>
      </p:sp>
    </p:spTree>
    <p:extLst>
      <p:ext uri="{BB962C8B-B14F-4D97-AF65-F5344CB8AC3E}">
        <p14:creationId xmlns:p14="http://schemas.microsoft.com/office/powerpoint/2010/main" val="3691717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686800" cy="5472608"/>
          </a:xfrm>
        </p:spPr>
        <p:txBody>
          <a:bodyPr>
            <a:normAutofit fontScale="92500"/>
          </a:bodyPr>
          <a:lstStyle/>
          <a:p>
            <a:r>
              <a:rPr lang="ru-RU" dirty="0"/>
              <a:t>Процессуальные теории дают описание и анализ того, как поведение получает импульс, направляется, поддерживается и прекращается. </a:t>
            </a:r>
          </a:p>
          <a:p>
            <a:r>
              <a:rPr lang="ru-RU" dirty="0"/>
              <a:t>Поведение личности является также функцией ее восприятия и ожиданий, связанных с данной ситуацией, и возможных последствий выбранного типа поведения. </a:t>
            </a:r>
          </a:p>
          <a:p>
            <a:r>
              <a:rPr lang="ru-RU" dirty="0"/>
              <a:t>Основные процессуальные теории:</a:t>
            </a:r>
          </a:p>
          <a:p>
            <a:pPr lvl="1"/>
            <a:r>
              <a:rPr lang="ru-RU" dirty="0"/>
              <a:t>Теория ожиданий Виктора Врума</a:t>
            </a:r>
          </a:p>
          <a:p>
            <a:pPr lvl="1"/>
            <a:r>
              <a:rPr lang="ru-RU" dirty="0"/>
              <a:t>Модель Портера-</a:t>
            </a:r>
            <a:r>
              <a:rPr lang="ru-RU" dirty="0" err="1"/>
              <a:t>Лоулера</a:t>
            </a:r>
            <a:endParaRPr lang="ru-RU" dirty="0"/>
          </a:p>
          <a:p>
            <a:pPr lvl="1"/>
            <a:r>
              <a:rPr lang="ru-RU" dirty="0"/>
              <a:t>Теории, основанные на отношении человека к труду (</a:t>
            </a:r>
            <a:r>
              <a:rPr lang="ru-RU" dirty="0" err="1"/>
              <a:t>Д.Макгрегор</a:t>
            </a:r>
            <a:r>
              <a:rPr lang="ru-RU" dirty="0"/>
              <a:t>, </a:t>
            </a:r>
            <a:r>
              <a:rPr lang="ru-RU" dirty="0" err="1"/>
              <a:t>У.Оучи</a:t>
            </a:r>
            <a:r>
              <a:rPr lang="ru-RU" dirty="0"/>
              <a:t>)	</a:t>
            </a:r>
          </a:p>
          <a:p>
            <a:pPr lvl="1"/>
            <a:r>
              <a:rPr lang="ru-RU" dirty="0"/>
              <a:t>Теория справедливости Джона </a:t>
            </a:r>
            <a:r>
              <a:rPr lang="ru-RU" dirty="0" err="1"/>
              <a:t>Стейси</a:t>
            </a:r>
            <a:r>
              <a:rPr lang="ru-RU" dirty="0"/>
              <a:t> Адамса</a:t>
            </a:r>
          </a:p>
          <a:p>
            <a:pPr lvl="1"/>
            <a:r>
              <a:rPr lang="ru-RU" dirty="0"/>
              <a:t>Теория постановки целей Э. Локка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Процессуальные теории</a:t>
            </a:r>
          </a:p>
        </p:txBody>
      </p:sp>
    </p:spTree>
    <p:extLst>
      <p:ext uri="{BB962C8B-B14F-4D97-AF65-F5344CB8AC3E}">
        <p14:creationId xmlns:p14="http://schemas.microsoft.com/office/powerpoint/2010/main" val="79562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28728" y="2364728"/>
            <a:ext cx="7772400" cy="1828800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Теории трудовой мотивации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0" y="260649"/>
            <a:ext cx="201622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412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132860"/>
            <a:ext cx="4104456" cy="4525963"/>
          </a:xfrm>
        </p:spPr>
        <p:txBody>
          <a:bodyPr/>
          <a:lstStyle/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 Врум</a:t>
            </a:r>
          </a:p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09.08.1932</a:t>
            </a:r>
          </a:p>
          <a:p>
            <a:pPr marL="0" indent="0" algn="ctr">
              <a:buNone/>
            </a:pPr>
            <a:endParaRPr lang="ru-RU" b="1" cap="smal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Американский психолог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86800" cy="100811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Теория ожидания Виктора Врума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63" y="1916832"/>
            <a:ext cx="3030340" cy="363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141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5616624"/>
          </a:xfrm>
        </p:spPr>
        <p:txBody>
          <a:bodyPr>
            <a:normAutofit fontScale="85000" lnSpcReduction="20000"/>
          </a:bodyPr>
          <a:lstStyle/>
          <a:p>
            <a:pPr algn="just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Наличие активной потребности не является единственным необходимым условием мотивации человека на достижение определенной цели.</a:t>
            </a:r>
          </a:p>
          <a:p>
            <a:pPr algn="just">
              <a:spcAft>
                <a:spcPts val="600"/>
              </a:spcAft>
            </a:pPr>
            <a:r>
              <a:rPr lang="ru-RU" dirty="0"/>
              <a:t>Теория ожиданий в мотивации рассматривает ожидания личности и их влияние на поведение. </a:t>
            </a:r>
            <a:endParaRPr lang="ru-RU" dirty="0">
              <a:solidFill>
                <a:schemeClr val="tx1"/>
              </a:solidFill>
            </a:endParaRPr>
          </a:p>
          <a:p>
            <a:pPr algn="just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Человек должен также надеяться на то, что выбранный им тип поведения действительно приведет к удовлетворению или приобретению желаемого.</a:t>
            </a:r>
          </a:p>
          <a:p>
            <a:pPr algn="just"/>
            <a:r>
              <a:rPr lang="ru-RU" i="1" dirty="0">
                <a:solidFill>
                  <a:schemeClr val="tx1"/>
                </a:solidFill>
              </a:rPr>
              <a:t>«...работники сумеют достичь уровня результативности, требуемого для получения ценного вознаграждения (ценностью для каждого человека является только его, т.е. индивидуальная, ценность — похвала, работа, которая нравится, положение в обществе, удовлетворение потребности в самовыражении), если делегированный им уровень полномочий, их профессиональные навыки достаточны для выполнения поставленной задачи</a:t>
            </a:r>
            <a:r>
              <a:rPr lang="ru-RU" dirty="0">
                <a:solidFill>
                  <a:schemeClr val="tx1"/>
                </a:solidFill>
              </a:rPr>
              <a:t>» (</a:t>
            </a:r>
            <a:r>
              <a:rPr lang="ru-RU" dirty="0" err="1">
                <a:solidFill>
                  <a:schemeClr val="tx1"/>
                </a:solidFill>
              </a:rPr>
              <a:t>В.Врум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0199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836712"/>
            <a:ext cx="8686800" cy="583264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В соответствии с данной теорией, люди работают эффективнее, если оправдываются их ожидания в следующем: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1. Существует положительная связь между усилиями и производительностью.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2. Затраты на выполнение работы позволят достигнуть результата.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3. Результат повлечет за собой вознаграждение.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4. Вознаграждение будет иметь ценность для работника.</a:t>
            </a:r>
          </a:p>
        </p:txBody>
      </p:sp>
    </p:spTree>
    <p:extLst>
      <p:ext uri="{BB962C8B-B14F-4D97-AF65-F5344CB8AC3E}">
        <p14:creationId xmlns:p14="http://schemas.microsoft.com/office/powerpoint/2010/main" val="2286195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908720"/>
            <a:ext cx="8686800" cy="576064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Ожидание – воспринимаемая вероятность того, что за определенным действием последует определенный результат. </a:t>
            </a:r>
          </a:p>
          <a:p>
            <a:pPr algn="just"/>
            <a:r>
              <a:rPr lang="ru-RU" dirty="0">
                <a:solidFill>
                  <a:schemeClr val="tx1"/>
                </a:solidFill>
              </a:rPr>
              <a:t>Теория ожиданий учитывает три взаимосвязи:</a:t>
            </a:r>
          </a:p>
          <a:p>
            <a:pPr lvl="1" algn="just"/>
            <a:r>
              <a:rPr lang="ru-RU" dirty="0">
                <a:solidFill>
                  <a:schemeClr val="tx1"/>
                </a:solidFill>
              </a:rPr>
              <a:t>1.Затраты труда – результативность (З-Р).</a:t>
            </a:r>
          </a:p>
          <a:p>
            <a:pPr lvl="1" algn="just"/>
            <a:r>
              <a:rPr lang="ru-RU" dirty="0">
                <a:solidFill>
                  <a:schemeClr val="tx1"/>
                </a:solidFill>
              </a:rPr>
              <a:t>2. Результаты труда – вознаграждение (Р-В). </a:t>
            </a:r>
          </a:p>
          <a:p>
            <a:pPr lvl="1" algn="just"/>
            <a:r>
              <a:rPr lang="ru-RU" dirty="0">
                <a:solidFill>
                  <a:schemeClr val="tx1"/>
                </a:solidFill>
              </a:rPr>
              <a:t>3. Валентность, или ценность поощрения или вознаграждения. </a:t>
            </a:r>
          </a:p>
          <a:p>
            <a:pPr lvl="2" algn="just"/>
            <a:r>
              <a:rPr lang="ru-RU" dirty="0">
                <a:solidFill>
                  <a:schemeClr val="tx1"/>
                </a:solidFill>
              </a:rPr>
              <a:t>Валентность – это предполагаемая степень относительного удовлетворения или неудовлетворения, возникающая вследствие получения определенного вознаграждения. </a:t>
            </a:r>
          </a:p>
        </p:txBody>
      </p:sp>
    </p:spTree>
    <p:extLst>
      <p:ext uri="{BB962C8B-B14F-4D97-AF65-F5344CB8AC3E}">
        <p14:creationId xmlns:p14="http://schemas.microsoft.com/office/powerpoint/2010/main" val="256634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395536" y="1879351"/>
            <a:ext cx="8424936" cy="3205837"/>
            <a:chOff x="683568" y="1879347"/>
            <a:chExt cx="8136904" cy="2864789"/>
          </a:xfrm>
        </p:grpSpPr>
        <p:cxnSp>
          <p:nvCxnSpPr>
            <p:cNvPr id="10" name="Прямая соединительная линия 9"/>
            <p:cNvCxnSpPr>
              <a:stCxn id="2" idx="3"/>
            </p:cNvCxnSpPr>
            <p:nvPr/>
          </p:nvCxnSpPr>
          <p:spPr>
            <a:xfrm>
              <a:off x="2483768" y="2925190"/>
              <a:ext cx="360040" cy="10613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/>
          </p:nvGrpSpPr>
          <p:grpSpPr>
            <a:xfrm>
              <a:off x="683568" y="1879347"/>
              <a:ext cx="8136904" cy="2864789"/>
              <a:chOff x="683568" y="1879347"/>
              <a:chExt cx="8136904" cy="2864789"/>
            </a:xfrm>
          </p:grpSpPr>
          <p:sp>
            <p:nvSpPr>
              <p:cNvPr id="2" name="Прямоугольник 1"/>
              <p:cNvSpPr/>
              <p:nvPr/>
            </p:nvSpPr>
            <p:spPr>
              <a:xfrm>
                <a:off x="683568" y="1881074"/>
                <a:ext cx="1800200" cy="208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Ожидание того, что усилия приведут к ожидаемым результатам</a:t>
                </a:r>
              </a:p>
            </p:txBody>
          </p:sp>
          <p:sp>
            <p:nvSpPr>
              <p:cNvPr id="3" name="Прямоугольник 2"/>
              <p:cNvSpPr/>
              <p:nvPr/>
            </p:nvSpPr>
            <p:spPr>
              <a:xfrm>
                <a:off x="5004048" y="1879347"/>
                <a:ext cx="1872208" cy="208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Ожидаемая ценность вознаграждения</a:t>
                </a:r>
              </a:p>
            </p:txBody>
          </p:sp>
          <p:sp>
            <p:nvSpPr>
              <p:cNvPr id="4" name="Прямоугольник 3"/>
              <p:cNvSpPr/>
              <p:nvPr/>
            </p:nvSpPr>
            <p:spPr>
              <a:xfrm>
                <a:off x="2849732" y="1879347"/>
                <a:ext cx="1866284" cy="208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Ожидание того, результаты повлекут за собой ожидаемое вознаграждение</a:t>
                </a: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7380312" y="3427519"/>
                <a:ext cx="1440160" cy="10801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b="1" dirty="0">
                    <a:solidFill>
                      <a:schemeClr val="tx1"/>
                    </a:solidFill>
                  </a:rPr>
                  <a:t>Мотивация</a:t>
                </a:r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683568" y="3967579"/>
                <a:ext cx="1800200" cy="7575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Ожидание - результат</a:t>
                </a:r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2843808" y="3986571"/>
                <a:ext cx="1872208" cy="7575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Результат- вознаграждение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004048" y="3986571"/>
                <a:ext cx="1872208" cy="7575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dirty="0">
                    <a:solidFill>
                      <a:schemeClr val="tx1"/>
                    </a:solidFill>
                  </a:rPr>
                  <a:t>Валентность – степень удовлетворения вознаграждением </a:t>
                </a:r>
              </a:p>
            </p:txBody>
          </p:sp>
          <p:cxnSp>
            <p:nvCxnSpPr>
              <p:cNvPr id="12" name="Прямая соединительная линия 11"/>
              <p:cNvCxnSpPr>
                <a:endCxn id="4" idx="1"/>
              </p:cNvCxnSpPr>
              <p:nvPr/>
            </p:nvCxnSpPr>
            <p:spPr>
              <a:xfrm flipV="1">
                <a:off x="2477844" y="2923463"/>
                <a:ext cx="371888" cy="106310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>
                <a:stCxn id="4" idx="3"/>
              </p:cNvCxnSpPr>
              <p:nvPr/>
            </p:nvCxnSpPr>
            <p:spPr>
              <a:xfrm>
                <a:off x="4716016" y="2923463"/>
                <a:ext cx="288032" cy="106310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>
                <a:endCxn id="3" idx="1"/>
              </p:cNvCxnSpPr>
              <p:nvPr/>
            </p:nvCxnSpPr>
            <p:spPr>
              <a:xfrm flipV="1">
                <a:off x="4716016" y="2923463"/>
                <a:ext cx="288032" cy="104411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Равно 22"/>
              <p:cNvSpPr/>
              <p:nvPr/>
            </p:nvSpPr>
            <p:spPr>
              <a:xfrm>
                <a:off x="6948264" y="3825044"/>
                <a:ext cx="432048" cy="324036"/>
              </a:xfrm>
              <a:prstGeom prst="mathEqual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7803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>
            <a:normAutofit fontScale="77500" lnSpcReduction="20000"/>
          </a:bodyPr>
          <a:lstStyle/>
          <a:p>
            <a:pPr algn="just"/>
            <a:endParaRPr lang="ru-RU" dirty="0">
              <a:solidFill>
                <a:schemeClr val="tx1"/>
              </a:solidFill>
            </a:endParaRPr>
          </a:p>
          <a:p>
            <a:pPr algn="just"/>
            <a:endParaRPr lang="ru-RU" dirty="0">
              <a:solidFill>
                <a:schemeClr val="tx1"/>
              </a:solidFill>
            </a:endParaRPr>
          </a:p>
          <a:p>
            <a:pPr algn="just"/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Люди субъективно определяют отношение полученного вознаграждения к затраченным усилиям и затем соотносят его с вознаграждением других людей, выполняющих аналогичную работу. </a:t>
            </a:r>
          </a:p>
          <a:p>
            <a:pPr algn="just"/>
            <a:r>
              <a:rPr lang="ru-RU" dirty="0">
                <a:solidFill>
                  <a:schemeClr val="tx1"/>
                </a:solidFill>
              </a:rPr>
              <a:t>Если они обнаруживают несправедливость в отношении оценки своего труда, то будут стремиться уменьшить его интенсивность. </a:t>
            </a:r>
          </a:p>
          <a:p>
            <a:pPr algn="just"/>
            <a:r>
              <a:rPr lang="ru-RU" dirty="0">
                <a:solidFill>
                  <a:schemeClr val="tx1"/>
                </a:solidFill>
              </a:rPr>
              <a:t>Если же они узнают, что личное вознаграждение выше, чем у других за аналогичную работу, то в большинстве случаев это не оказывает положительного стимулирующего влияния на повышение интенсивности их труда.</a:t>
            </a:r>
          </a:p>
          <a:p>
            <a:pPr lvl="1" algn="just"/>
            <a:r>
              <a:rPr lang="ru-RU" dirty="0">
                <a:solidFill>
                  <a:schemeClr val="tx1"/>
                </a:solidFill>
              </a:rPr>
              <a:t>Человек в таких случаях стремится всего лишь сохранить интенсивность работы на достигнутом уровне.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6890520" cy="1872208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Теория справедливости 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Джона Стейси Адамса 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(американский поведенческий психолог)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88640"/>
            <a:ext cx="1733056" cy="221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213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86800" cy="504319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Адамс выделил шесть возможных реакций человека на несправедливость.</a:t>
            </a:r>
          </a:p>
          <a:p>
            <a:pPr lvl="1" algn="just"/>
            <a:r>
              <a:rPr lang="ru-RU" dirty="0">
                <a:solidFill>
                  <a:schemeClr val="tx1"/>
                </a:solidFill>
              </a:rPr>
              <a:t>Сокращение собственных затрат энергии («за такую оплату я не намерен выкладываться»).</a:t>
            </a:r>
          </a:p>
          <a:p>
            <a:pPr lvl="1" algn="just"/>
            <a:r>
              <a:rPr lang="ru-RU" dirty="0">
                <a:solidFill>
                  <a:schemeClr val="tx1"/>
                </a:solidFill>
              </a:rPr>
              <a:t>Попытка увеличить вознаграждение за свой труд (требования).</a:t>
            </a:r>
          </a:p>
          <a:p>
            <a:pPr lvl="1" algn="just"/>
            <a:r>
              <a:rPr lang="ru-RU" dirty="0">
                <a:solidFill>
                  <a:schemeClr val="tx1"/>
                </a:solidFill>
              </a:rPr>
              <a:t>Изменение самооценки (понижение уверенности в себе).</a:t>
            </a:r>
          </a:p>
          <a:p>
            <a:pPr lvl="1" algn="just"/>
            <a:r>
              <a:rPr lang="ru-RU" dirty="0">
                <a:solidFill>
                  <a:schemeClr val="tx1"/>
                </a:solidFill>
              </a:rPr>
              <a:t>Попытка повлиять на организацию с целью изменить оплату или нагрузку других.</a:t>
            </a:r>
          </a:p>
          <a:p>
            <a:pPr lvl="1" algn="just"/>
            <a:r>
              <a:rPr lang="ru-RU" dirty="0">
                <a:solidFill>
                  <a:schemeClr val="tx1"/>
                </a:solidFill>
              </a:rPr>
              <a:t>Выбор для себя другого объекта сравнения («мне с ними не равняться»).</a:t>
            </a:r>
          </a:p>
          <a:p>
            <a:pPr lvl="1" algn="just"/>
            <a:r>
              <a:rPr lang="ru-RU" dirty="0">
                <a:solidFill>
                  <a:schemeClr val="tx1"/>
                </a:solidFill>
              </a:rPr>
              <a:t>Попытка перейти в другое подразделение или другую организацию.</a:t>
            </a:r>
          </a:p>
        </p:txBody>
      </p:sp>
    </p:spTree>
    <p:extLst>
      <p:ext uri="{BB962C8B-B14F-4D97-AF65-F5344CB8AC3E}">
        <p14:creationId xmlns:p14="http://schemas.microsoft.com/office/powerpoint/2010/main" val="2935692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s://image.jimcdn.com/app/cms/image/transf/none/path/sec58a60ed0288507/image/i10adcd5c826adf97/version/1351805934/imag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4664"/>
            <a:ext cx="7056784" cy="6192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870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132860"/>
            <a:ext cx="4104456" cy="4525963"/>
          </a:xfrm>
        </p:spPr>
        <p:txBody>
          <a:bodyPr/>
          <a:lstStyle/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Лайман В. Портер</a:t>
            </a:r>
          </a:p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17.04.1913-26.09.1990</a:t>
            </a:r>
          </a:p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Эдвард Дж. Лоулер</a:t>
            </a:r>
          </a:p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6.06.1938 </a:t>
            </a:r>
          </a:p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Американские психологи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86800" cy="100811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Модель Портера-</a:t>
            </a:r>
            <a:r>
              <a:rPr lang="ru-RU" dirty="0" err="1">
                <a:solidFill>
                  <a:schemeClr val="tx1"/>
                </a:solidFill>
              </a:rPr>
              <a:t>Лоулера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16091"/>
            <a:ext cx="2195892" cy="293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758696"/>
            <a:ext cx="2160240" cy="2705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35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686800" cy="5616624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Теория справедливости в комплексе с теорией ожиданий представлена в модели </a:t>
            </a:r>
            <a:r>
              <a:rPr lang="ru-RU" dirty="0" err="1">
                <a:solidFill>
                  <a:schemeClr val="tx1"/>
                </a:solidFill>
              </a:rPr>
              <a:t>Лаймана</a:t>
            </a:r>
            <a:r>
              <a:rPr lang="ru-RU" dirty="0">
                <a:solidFill>
                  <a:schemeClr val="tx1"/>
                </a:solidFill>
              </a:rPr>
              <a:t> Портера и Эдварда </a:t>
            </a:r>
            <a:r>
              <a:rPr lang="ru-RU" dirty="0" err="1">
                <a:solidFill>
                  <a:schemeClr val="tx1"/>
                </a:solidFill>
              </a:rPr>
              <a:t>Лоулера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>
                <a:solidFill>
                  <a:schemeClr val="tx1"/>
                </a:solidFill>
              </a:rPr>
              <a:t>Мотивация есть функция потребностей, ожиданий и справедливости вознаграждения. </a:t>
            </a:r>
          </a:p>
          <a:p>
            <a:r>
              <a:rPr lang="ru-RU" dirty="0">
                <a:solidFill>
                  <a:schemeClr val="tx1"/>
                </a:solidFill>
              </a:rPr>
              <a:t>Один из самых важных выводов этой теории состоит в том, что результативный труд всегда ведет к удовлетворению работника.</a:t>
            </a:r>
          </a:p>
          <a:p>
            <a:r>
              <a:rPr lang="ru-RU" dirty="0">
                <a:solidFill>
                  <a:schemeClr val="tx1"/>
                </a:solidFill>
              </a:rPr>
              <a:t>В модели фигурируют пять переменных: </a:t>
            </a:r>
          </a:p>
          <a:p>
            <a:pPr lvl="1"/>
            <a:r>
              <a:rPr lang="ru-RU" b="1" i="1" dirty="0">
                <a:solidFill>
                  <a:schemeClr val="tx1"/>
                </a:solidFill>
              </a:rPr>
              <a:t>затраченные усилия, </a:t>
            </a:r>
          </a:p>
          <a:p>
            <a:pPr lvl="1"/>
            <a:r>
              <a:rPr lang="ru-RU" b="1" i="1" dirty="0">
                <a:solidFill>
                  <a:schemeClr val="tx1"/>
                </a:solidFill>
              </a:rPr>
              <a:t>восприятие, </a:t>
            </a:r>
          </a:p>
          <a:p>
            <a:pPr lvl="1"/>
            <a:r>
              <a:rPr lang="ru-RU" b="1" i="1" dirty="0">
                <a:solidFill>
                  <a:schemeClr val="tx1"/>
                </a:solidFill>
              </a:rPr>
              <a:t>полученные результаты, </a:t>
            </a:r>
          </a:p>
          <a:p>
            <a:pPr lvl="1"/>
            <a:r>
              <a:rPr lang="ru-RU" b="1" i="1" dirty="0">
                <a:solidFill>
                  <a:schemeClr val="tx1"/>
                </a:solidFill>
              </a:rPr>
              <a:t>вознаграждение, </a:t>
            </a:r>
          </a:p>
          <a:p>
            <a:pPr lvl="1"/>
            <a:r>
              <a:rPr lang="ru-RU" b="1" i="1" dirty="0">
                <a:solidFill>
                  <a:schemeClr val="tx1"/>
                </a:solidFill>
              </a:rPr>
              <a:t>степень удовлетворения.</a:t>
            </a:r>
          </a:p>
        </p:txBody>
      </p:sp>
    </p:spTree>
    <p:extLst>
      <p:ext uri="{BB962C8B-B14F-4D97-AF65-F5344CB8AC3E}">
        <p14:creationId xmlns:p14="http://schemas.microsoft.com/office/powerpoint/2010/main" val="255035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1" y="1124744"/>
            <a:ext cx="8712968" cy="5256584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ru-RU" b="1" i="1" dirty="0"/>
              <a:t>Мотивация</a:t>
            </a:r>
            <a:r>
              <a:rPr lang="ru-RU" dirty="0"/>
              <a:t> - сила, побуждающая к действию, психоэнерге­тический потенциал, нацеливающий человека на определенную деятельность, достижение определенной цели.</a:t>
            </a:r>
          </a:p>
          <a:p>
            <a:r>
              <a:rPr lang="ru-RU" b="1" i="1" dirty="0"/>
              <a:t>Мотив</a:t>
            </a:r>
            <a:r>
              <a:rPr lang="ru-RU" dirty="0"/>
              <a:t> - внутреннее побуждение (импульс), которое застав­ляет человека поступать определенным образом.</a:t>
            </a:r>
          </a:p>
          <a:p>
            <a:pPr>
              <a:spcAft>
                <a:spcPts val="600"/>
              </a:spcAft>
            </a:pPr>
            <a:r>
              <a:rPr lang="ru-RU" b="1" i="1" dirty="0"/>
              <a:t>Мотивирование</a:t>
            </a:r>
            <a:r>
              <a:rPr lang="ru-RU" dirty="0"/>
              <a:t> - одна из важнейших функций менеджмента, подразумевает систему факторов (побудительных сил), способ­ствующих выполнению определенной задачи, направленной на до­стижение целей предприятия.</a:t>
            </a:r>
          </a:p>
          <a:p>
            <a:pPr>
              <a:spcAft>
                <a:spcPts val="600"/>
              </a:spcAft>
            </a:pPr>
            <a:r>
              <a:rPr lang="ru-RU" b="1" i="1" dirty="0"/>
              <a:t>Мотивирование</a:t>
            </a:r>
            <a:r>
              <a:rPr lang="ru-RU" dirty="0"/>
              <a:t>- процесс стимулирования человека (работника, исполнителя) или группы людей к деятельности, направленной на достижение целей организаций.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Понятие мотивации</a:t>
            </a:r>
          </a:p>
        </p:txBody>
      </p:sp>
    </p:spTree>
    <p:extLst>
      <p:ext uri="{BB962C8B-B14F-4D97-AF65-F5344CB8AC3E}">
        <p14:creationId xmlns:p14="http://schemas.microsoft.com/office/powerpoint/2010/main" val="2700579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upravlencam.ru/files/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50668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685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132860"/>
            <a:ext cx="4104456" cy="4525963"/>
          </a:xfrm>
        </p:spPr>
        <p:txBody>
          <a:bodyPr/>
          <a:lstStyle/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Дуглас </a:t>
            </a:r>
            <a:r>
              <a:rPr lang="ru-RU" b="1" cap="smal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Макгрегор</a:t>
            </a:r>
            <a:endParaRPr lang="ru-RU" b="1" cap="smal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1906 – 1.10.1964</a:t>
            </a:r>
          </a:p>
          <a:p>
            <a:pPr marL="0" indent="0" algn="ctr">
              <a:buNone/>
            </a:pPr>
            <a:endParaRPr lang="ru-RU" b="1" cap="smal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Американский социальный психолог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86800" cy="100811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Теория 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ru-RU" dirty="0">
                <a:solidFill>
                  <a:schemeClr val="tx1"/>
                </a:solidFill>
              </a:rPr>
              <a:t> и </a:t>
            </a:r>
            <a:r>
              <a:rPr lang="en-US" dirty="0">
                <a:solidFill>
                  <a:schemeClr val="tx1"/>
                </a:solidFill>
              </a:rPr>
              <a:t>Y </a:t>
            </a:r>
            <a:r>
              <a:rPr lang="ru-RU" dirty="0">
                <a:solidFill>
                  <a:schemeClr val="tx1"/>
                </a:solidFill>
              </a:rPr>
              <a:t>Дугласа </a:t>
            </a:r>
            <a:r>
              <a:rPr lang="ru-RU" dirty="0" err="1">
                <a:solidFill>
                  <a:schemeClr val="tx1"/>
                </a:solidFill>
              </a:rPr>
              <a:t>Макгрегора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6" y="1700810"/>
            <a:ext cx="2652241" cy="380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292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1563" y="620688"/>
            <a:ext cx="8686800" cy="6048672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Подход к мотивации может быть выбран на основании отношения человека к труду. Выделяют два типа работников: X и Y.</a:t>
            </a:r>
          </a:p>
          <a:p>
            <a:r>
              <a:rPr lang="ru-RU" b="1" i="1" dirty="0">
                <a:solidFill>
                  <a:schemeClr val="tx1"/>
                </a:solidFill>
              </a:rPr>
              <a:t>Основные характеристики работника типа X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от природы ленив, не хочет работать;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не хочет нести ответственность, избегает напряжения нервных сил;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не инициативен, если к этому его не подталкивать.</a:t>
            </a:r>
          </a:p>
          <a:p>
            <a:r>
              <a:rPr lang="ru-RU" dirty="0">
                <a:solidFill>
                  <a:schemeClr val="tx1"/>
                </a:solidFill>
              </a:rPr>
              <a:t>Поэтому его нужно принуждать к работе путем наказания или поощрения.</a:t>
            </a:r>
          </a:p>
          <a:p>
            <a:r>
              <a:rPr lang="ru-RU" b="1" i="1" dirty="0">
                <a:solidFill>
                  <a:schemeClr val="tx1"/>
                </a:solidFill>
              </a:rPr>
              <a:t>Основные характеристики работника типа Y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существует естественная потребность в работе;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стремится к ответственности;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творческая личность.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его нужно побуждать к работе, а не принуждать.</a:t>
            </a:r>
          </a:p>
          <a:p>
            <a:r>
              <a:rPr lang="ru-RU" dirty="0">
                <a:solidFill>
                  <a:schemeClr val="tx1"/>
                </a:solidFill>
              </a:rPr>
              <a:t>Д. </a:t>
            </a:r>
            <a:r>
              <a:rPr lang="ru-RU" dirty="0" err="1">
                <a:solidFill>
                  <a:schemeClr val="tx1"/>
                </a:solidFill>
              </a:rPr>
              <a:t>Макгрегор</a:t>
            </a:r>
            <a:r>
              <a:rPr lang="ru-RU" dirty="0">
                <a:solidFill>
                  <a:schemeClr val="tx1"/>
                </a:solidFill>
              </a:rPr>
              <a:t> назвал представления авторитарного руководителя по отношению к работникам теорией «X», а представления демократичного руководителя о работниках - теорией «Y».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AutoShape 2" descr="data:image/jpeg;base64,/9j/4AAQSkZJRgABAQAAAQABAAD/2wCEAAkGBxMTEhUSExIVFRUXFhsVGBgVFxcYGBUXFhcYFhgdFxcYHSggGBolHhcXITEhJSkrLi4uGB8zODMtNygtLisBCgoKBQUFDgUFDisZExkrKysrKysrKysrKysrKysrKysrKysrKysrKysrKysrKysrKysrKysrKysrKysrKysrK//AABEIAQ0AvAMBIgACEQEDEQH/xAAcAAABBAMBAAAAAAAAAAAAAAAGAgMEBQABBwj/xABEEAACAQIEAwUGBAUDAgMJAAABAgMAEQQSITEFQVEGImFxgQcTMpGhsUJSwfAUI2KC0XLh8RUkM0OSCBZTY3ODoqPC/8QAFAEBAAAAAAAAAAAAAAAAAAAAAP/EABQRAQAAAAAAAAAAAAAAAAAAAAD/2gAMAwEAAhEDEQA/AOkqtOAUhtKWhoNEUkinTWiKBIretZW70CrVvLWgaUDQYBW7VusoMApVqiYjiUSXzSKLb6jSxUa+PeX51LV1uBmFzsLjXnpQaNZShY7EHypXu6Butil5KzLQItWZaXlrVAi1YRTlaoGyKylGtigQy01apBps0DAFbtW61agUtKNN0oGg2RSKyeUKLsQB1O1BXa3jueCRI2ZG1FtQzAc15+N11oLXjXbCDDkLYuxYppsHAGjHle9BPEvaxIrt7pIylxa984XulgfHUrfwoRwsjS4eaOS5mJzxPc3dowLDoQwHztQ5iJSxXOLBsrHkSuoax9KDqGH9o2LBeZshjQM1itlId7xjMNrJl8y1Ur9tcVO/8W0phVQBHGNFYXJu55qLnbU2FUfG+JBo1iB0dleTXTJHqNOWrHxOUVFd/wCKa4UphotGKi176KoG2ZtgooI2O4pJJJnmaQLITM35nz2FwepygelPYfGSiIMkroWkKoS57qkd6zabaA+VudWjpHjG/mWjhhAW66ki1gLbgDKdh3jVtwPhEEjmRHlbJYoXVUAS1rBT8J31Av1I1oNt2ixcUTLE5DPlJLN3xGqWzv8AlHxZR9KKuz3tPRTlxDjKsYsIwWaVyQCRfZQNhzvXOePwNCxCGLW7FPeJJJ/9y1xm02uaGpMYbglQNb6Gwt0sNtdaD1xwrHpiIxLHseRtdT0NudS8teaPZ721kweIS8uXDFgJFyqxKn8v5RfU2869Lwyq6h1IZWFwQbgg9CKBJWklaeNIIoGiKwinCKTagby1hWnDSRQIKUnLTxFatQQYzS71HDUrNQO5q2DTOate8oIPFsXa6FbqRY6kHUcrDWuPdrYJY5xJDZ10ACktbSxJRt9OYFdJ7RYLEu11lhK62jMLO2W3M5rDz0rmPGcTIXMbRDRrC6khWGx7nw8tRtQDCY03ZJRbv5ww0IfbRvwi3yPnUHE5ldkcnQEC4tYEZvnr9aJJuBzaMIyucEOGuyHXcdL8t6JMD7OJpVDsxZrC6sLhgugvf8QGl6DnrQyymTKvIXG5I1IsfvarefC4hYY4liZEuMo2LM/xSsPzEaAn4QPGu3dmOwccClWAte4Hpt9TRJiuCQuLFR52F+m9B51LlVMaIwUHREFgSL/jNmkNt39BatYfCSkEtn17oVFyqo3sOu3M/Ou7TdkMPawW1uZ/yf3rVZjeB5b5QrADY6G1BwjjPDMQpzMDrsRYDui+gGnOqAk3ru3FMLlBjPeuL5SuoGp9QRXI+1PCPcS6A5G1Hh4XoKmfEs9r20FtABfztXoT2E9ohPgmwrWEmHNhbdo2+E2J5G4+VedaJvZxx7+C4hBOxsmbJJ/9N9DfwGh9KD1caTSz4bfpSDQZSDW81aJoMtWqwmkE0DlJrK1agplalZ6aBrRoHr1pjTSmnSaBjGRMR3GsTv8AqT/iuOe1Xg5w5jlad5JJWPPKqqo1CoOV7a12hTVJ2w4NHio4VcariYWU9O+Aw8ipNArsD2ZlTDxvinJkdFOQgH3a2uFPK9jrRvDCFFgBTUT38KfD0Dhpt6VekNQR5jVbKtyfD51YSk1BmfX6UFDx0BmUkeXjqBbTrQb284AksRyk3BuPA7a0WcSkGfwVr3P6UNcXxdi19RfQdB09KDjGLwrobMtuV+RtvUcUXcYjRnKm572h5a2NvEWoVmQqbEUHqj2acWOK4ZhpWN2Ce6YnctEclz5gA0SGuR/+ztxMtDisMTojLKo6Z7q1vVR86661Agik0q1avQarDWGtEUCgay9YBWWoB+lgUllrYoEMLUoGtNSCaDZeonFsRkRXvYCWIny94o/WpNReJwe8ikTqpt4Eaj6gUBHhGqbVPwljkVjzAP0qyXEcqB0GlEioxn5VW47jkcIJdxca22v5UFmy38Kh4qEHXnVFwntQ+LcrDCcoOrsbL6Hn5CrrGxSBdWF/AWH1oAftJigsiqfhzBr9SDsao+JDvODfKG3GlidRrVpx3DmW62BINx13qLBD3HWS9wLg9dNQb7mgCuIr/NUb32JFhpcgXG3T1qj43w/uJIFIuLW63JsB471fcawpSRSLkHSw18R60T9nOEiSL3r/ABEnKpHwkHU25X/Sgd9jvAsRgcR7+cokU8BGXNd17ylGcD4QSCPWu0NXN+K4VSkalGDgWDOoBLAG63/K2q2NHHZ/FGXDROd8uU+anL9hQTjSaUa1QYa1W6ygysrK1QUsiUi1S3SmHWgYatEU4VrMtAwRWmbQmnmWmstA2nFZXjBw0IcEWDMwAuB03NCXG+2OKw7ZXODLjdPf97rsAR87VA7ayYuOSPA4V/dx4hj39sgNyy5gLqNzenMJ7NMIjGR3Z4SgLKdNQBn/AJnxEEi4Ci+p1oD7sZxeLH4cYhdDcq6m10Ybg23HMGhnt7gxJIY0FyU5bi17n5UYcBhSOJUhQJGF7qjkDtvr86oMSwOLf8y29VINx660DPCuxsX8s4rVFUWjOoC5RZEtsu5LDvE6bCq3Ddhp0dsnEZliDMUCGTMym+VSHOVQtwNLg2o6wqrIgItcaeItypM3C8577MR0BI+1ACcO4Li/espnjmVCpEjAhidQykroeXzq87RYALDfc6a6ADyAorEKoLAWG3kKG+0rd3LrY/cUHOuKDPqND9Bb/irfsqzEMhAa12IP4hzB8Kg4yCx+gqX2cPu5tDYlSvXUiw050FhiZ/dSSYS90EQlQNqV1Vk35g6A+NdC7Nx5cLEOoLf+pia5zhuFjDogZy8spEckjfEzswymxubXOg8BXVUiCAINlAUeSi1AsmkVutUGVl62aTQbrVq2Ky9BCYVHlWpVqRItBAZaVl0pbikxmgRam8tSslJaOgrcVgRIQDvY5T0Pn5E1Em4LLI6CWUGJTcogtnI/OenlVtMbWPQ6+ulTwaBeBTR+XIAcrDahLjsqwTZyCSxA06k2HkNaKeGYtSZBmFweuo05j0oL7WcdgEojHfYWJyi9iDf50F7wfiBXECJ1y5hcdDbpRWSK5L/1lsTiEdM6lCPiUrbxubX9K6Xgpy0SSDW47w6EaG1A9PtQfxibU+P0PKiuV7i1/HoaDuJoSzeRt4kbigHcSM3O+p25VGixBR1Ybhgel/AmpYFnt15cxVXxLQG2tgSPDegZ43xRpcrHQRusgANySjBtT6V3hXzKrfmUN8wDXnIaxkHmNwetdj9n3bODiEIVDkniULJETrZRlzKfxKbeY50BSRWrUq1ZQJrdZWWoMrYWsArdBEpLVustQR3FMxrrUlxTWW1Aq1atWxSrUEeeMEEHYi1RVgVlAfdNP+etxViwqHMgVw+wNlbz/CfDpQVUvAcPLDI8iAuc4VwSrpfuizKRfUX1rjXEuDY/DAupaQA7qLkqRuVtf11ruPF3aGOyRNLroiAFjck6XIAOvOo/BsViD3/+nOhHdUOYy1vPPpqTQcx7DR4uex75UkXYgkEDcg8jpY+ldkw2OjhQRm6BRpmO/U35+dVs/C8biBmkkGFFzZUOZ7eIWyg+pqvl7IYJCPfPLO//AM2VrE/6B3R5UBbh5VmF1YNfUFSD9RVB2gXKy5bdT4X3q34JFFGuSJFRBsFAHjyoc47iM0lrnTpQVmLiAcaeP/FC/HJRYgdLaVe8cxOTU6WBO/78KG4I2N3f4m1t+UUFJi5PdK5/KnzYi360KcI4pLhpknhcpIhuGH1B6g8xRJ2t7sO+rOB5gAt/ig6g9OdgfaLh+IhYmIixVu9G2iubamI8+uXejPLXjSCZkZXRirKQykGxBGxBr0X7N/aZDjUSDEMIsUBlu1gk56qeTnmvnagPyKwCnGSk2oNCt1ut2oK+9avTYat5qBTU0aUTSL0GUpTSaUq0G6S8YYFTqCLGl5axRQQ4cVlYQyHvjVCdPeqOnUjmKicS462GDERPIo1ugJK87FRqfSrDieBjljtJoFOZX2MbDZlPI/emeDzxzBlzpIy6MynfofC9AIDtzi53ypgZ7ciIpV16ksKsODYDEyS55UZdPxADL5UcI1gANq0Jd6CJFhRGtqFuKFfetqBfptprVt2g4wqJZdSTbyoExWIZyQpIBOpH6UETiZEsuUG6qRfoSNba+NPvhibIouzEAKDqxOgArWDwwHLntuSTp6m9EnFIU4Zg5eITAfxIQpAp1928gso8X5k8gLdaDjXtDnH8T/DqwYYce7JGzSnWWx5gN3f7KFqcdySWY3Zrkk7kk3J86aoNii/DdiJv4MYvNqwzCO2pTkfPnVV2c7OyYmSIWIjkcrm65FzMB6V3OeNRF7sfCoyL4BRag5d2N9puOwZCMzYiAHWOS5ZRzyP8Snw1HhXoPs7x6DGwieBsynRgdGjbmrjkfvyrz7xrgxhlaaMEofjA5En4h4dancH4tPhJP4jDPZrd9SLpKvRx9juPpQehqVQv2R7aw40BSPcz842Nw3jG2mYeG4oooKTNSs1Mk04poFXrVZWwKDainFFaQUjG4lYkLubKPr4DxoFSOACSQANSTsBQpxXtcblMMmbl7xvh/tG586RxXGNiO6boh1y8z4uf0qDHhABZR86CFiZZptJpGfmAT3b/AOkaVI4WTA4dLB+nIg73HSpEsIQX/fzpjAxm5dvSgtsf2pn0WPDEsRctnXIPMXDfShzFdqsTmCy/yS65lub50J3Q8x9qs572Ntz3fnVpB2bgx+FbDziwgfNGwOUxgpr3uS3uaAeiT3ut7jzG9PR4XUKovfQDmT0FVPD+E4rDTiGGNp0luI3BBjsN296LqV8d/CuqcD4IkABPfltYv06hRyH1oIvZrs2sH82QAynYbiPy6v1Ncg9vHaUT4pMHG148P8dtjM2/nlWwv1JrqXtK7V/9PwbSKf50n8uEdGI1byUa+dq8vO5YlmJJJuSdSSdSTQYRRJ2N7ISY1sx7kCnvP1tuF6mqvs9whsXiEgXTMdT+VRuT6fW1d+4RhEhjWKMWRAFH6knxoB3tBkw+K4VBEoUK8pAA5FQnrfXWr/EplUKbaDU+J1P3qoSAT8VaY/BhIxEt9jK4LNb/AEqw+dXuMAa41/3FBURR79On3vVPjOBKtzEAt/wn4T1ynl5HSr1ky7X6a8/LwprELcWPPlQA7YYKcpultbNblsb338RRdwr2jYuGMRtGmIttI7ENbkCR8VutM4rAo9lIDdLk93yO9U2I7PPfuMMv9S3PzXQ0HXTTsCE3tyoQ7Re0DB4Ziil5pF+JEA7u+7HQGovZL2o4XESBJAcOxYKA7XRr6Cz2Fj4G29AdrToFSZMMNxzprLQKUUJ9pMYHlVTqitbwLW1oomlyqT0BPyF65xj8VYRsTclwx9b3+9BdYaO4uedOFN6aWSwA20vSnlOir8R18vE0DEwLnIPhGrHp4DqacKACyjQD6U58AsAfHncn9aTOxXZSfAWG++9BGVe8L7DXzpfEMT/28sWaxmMakDcxjMXHkQAp87UuEbn5X5XqmxuIX3xBIuIwBc66tfbntQF3YCRAJcOLDUSoo0spAVso5AFQdPzUWFbV5zPa+fD45MWifyYZMjW/8xX0Zb+IBt4gV6IwuJinhWVGzRSJmDdUYfQ2oPMvtW7THG49ypvDDeGLpZT3m/ua58rUK4HBSSsEjRnY8lF/n0rsDdnMGptHh192GNswzMRfS7HU6Wq64ZhUjDZEVAeSqB9hrQV3Y3swuCi1IaZ7F2tcAflQ9PHnRM0oFyx0UFyR0AuftTNrb3vb9/pULizsUMMYvPMjKOkaMCpkc8gAdBzOgoH+Ap/26OdGlHv2596Xvn5AgelTWi8P9v8Aet4fDhI0QG4RQovzygKD9K2PkT9KBiaG55UwcKelv3+9Kn5dfD71hty1/TzoKz+H5W/fn9aaKg81/wDVU6Z0XVz89vkN/WqWfiq5iFTQaaBaDl0MUST4mPiLyIVZiUjF2eW5/ERoPvmFDkluX78K9Fe072eLjx7+IhMSotc/DIBsGtsehrz5xPh0kEjRSoUdTqD9weY8aDuvsS7XSYqJ8HMSzwqGRydWivlsepU8+hFdCxT5dTtXnj2MTSpxSFkUlSDHIbaBHFhf+7LXorEx5rjwtQUPanHe7w0jAi5XKP7tPtQDiZAypr0FZ2wxEn8bBGz/AMpY3A6F8wGvoRb1qMWtlWxHe+flQFKm7bfsVqCYiV1OzgFT4ruKjxuR5k2H+alRwDQncG4PSgnxsef/ABTUpHP9/wC1KaQAVFdrkk6Cgf8AX51w3j/EziMc0kZIGcRoeeUHKPnv611jtZxD3OGc8ypUWOvifl964vwCAviYVH/xFPopzH6Cg7B7L+FIy4zBYmNZFcLL3hvvGfl3T60fz4GPh/D1wsF7f+EtzdmLEl2P1oH4BiMmImk2/wC1nN/LIR9fvRR2xPvWjjcXESqx8JCL39APrQUqR62HkL/WpyRgC4tpsOVNxJoPHX0vW8S4AAtbl6c6CPi8b7tLgZ2dysabZm8TyUfEx5AeVSuHYfIpzHNIxzSOfxNyA6IBoByFVmAgD4maSxvGqQrc7BlztlHK91v5CrXPa510+t+lBKX938KiYjEDa+pPrVP2k7RLhI8zHvMdBz1G16h9lDJir4iS6IDlA/NfcDy5n0oCeJi2l7fmI5eA8bbnlTWNxWVbC1v39azGYhVAUW6ACoTQvINAbH7a0FXi8Rm3Ommn2vVVKGvcnfWid+E5VubCwtr4/wDNVWLnwqtlaRVIG1wLelB1+RdKFu1fZXC4sATxByDcG5Ui/ipBt4VfYydkGgvVPJxIkhch8+VBWdlOxuFwrKyoylTmFncoz2KhnUnUgE2GwuTa9GUraac/lVC0jdbUuTHZVtfWgA/aJhwZAfxKQQfPT5bfKhrEzNaK+h94uboeVGnG8Iz5yw1YHXw5UBcUkyRrcEZXWx6WbmaAyjH305mpr4yxIGp8NgP81SriLkkDQED/APG5tUuI+e1BZtNYXPU7/wCKQk3Tz16U050ve/gelZAw1NAJe07FkIqA/h1/uIH6Ghr2fQfzXkt8K2B6X3qX7SMTmcjkrKmnPKpJ+rU77O4f5cjf1fYUBtw3FpAJ8RILpHGoK21cyzKAvrlOnOifEoWZmc5mJuTt9OQ2+VBMa+9nhw3J51nfxjwyZlv5u/0o6lY+poGim/8AjlaoUyXvUyabKP3bzpCunxMbIoLEnYBRmJ+VBR8HxoHEMXhueSGYeYRUcfVKuZWCAuSAqAsb9a5/7NZnxXE8VjTfLlb/APYwCL6Kv0q39pnEz7tMNF/4mIYINepH6m1AL8H4dJxfGPNIWGGiYXOuovoq/wBTbk8hXVFhsojRQigWAA0Ub6UzwLhC4TDJhkAOUXdhsznc032g7RwYRM0rd78KjVmPgP1oJ0WAVTmbU9TVBxntxhobpHeaTa0fwjX8THShH+M4jxZiIh7rDBtWuQn9zDVz4LRRwTsVhoCO775xa7OO4D1VNh63oBHHcexmLzAZglz3Yg1jbq9rn6Wqp/6NIdfcyfL73rs7xoigmwAHIAD0A5UM43tpg42KZgbdBegPV45HJYKwN6UrBjttp0rnnDeCe7lyK5w0o/8AKkv7mY9UY/D4Wo09465QVIawzDl8+dBZSxXGnpVe8BJu2lWcEmYaaee4/wBqTLHp570FFxBRdeg+w+9ct7cYko0sSxq4BzMb2sD3lNtyK63xPBk5SL2vagj2i9kc6fxGUhgtmI3AGxPUcqCNwpg8YYcwrfNatkkH/HXaqLss98Ml9wqg9dCRVuDz9PO1BJF7G99Ov6UqJ9OXP61oje3h61D4liPdQPIeUbHy0NBzHtbiQ75hszu31sPoKKOwsdsMPEk/WgnjT6ov5UHzOtFfZHjcQhEbHKyBjrzAudKAq9n6GSfGYo7Kww8Z6Ad57efdozJ10/4qm7EYMxYCEEd6S8zW5GQlgPO1vlVyR3aBmWxvz0tYUH+0PihgwPuc38yfuaafy1sX9NlouK6gDrr+xXGfaLxb3+LexukQESeNiSx9WJ+VAdeybDiPAtKd5ZT8oxlH1LUxwgHFcXeU/BhV0599hl8tNT6VO4Www3C4CdLQ+8PgXu//APVQ+x8mTDKCGZ5SZWWPTN7xjbO+9wttBQXHaztamFQqtpJToqDW501NuVC/ZvslLiWOK4hnN7ERm4ZhyDX+BP6d6NsPhyo7saR3/KBm9TvUfiXDZZdDMwv0NiL7+dA9i+M4XDIqs8caqLBFIFgOQVdKFOL+0yMd3Dxs5/M2ijyHP1pz/wByIc2aS7eZ00qdD2fhj2VR5AG3zoArE8TxmMJDs6g/gS+vOxPSsGGWEBDEAbZiCLnXqa6BiAsYsOevlagDi2NBlYi9vAf4oD44iXBr/D4uMywWsMxzsBteCU/Gv9DWIqwwXEzGufCyfxUIFzASVmjH9KtqOeh08aNsRhUdSkiq6ndWAIPmDQfxf2eozibDSGKRTcK5LIfAMO+noSB0oL3h2JjmjWaEkqet1ZD0YHUHwqfDrbT13v60P9n42EhR1eLEBRnRrFZF/MHGkg/qGo2NEPEuM4fDZFclpXIVIY195ISdbhF1y2B7x0oJn8MCNRVV2l4zh8LEWmI1U2TcuBYNp+UZhfwN7Vk/F5S2dbJEhZJ0dQJoLLmEm5DDnl6EG+hqjxfZpcZiXb3gkXMHbSyo2VYzqNGV4x8IOhoADszJGc0aKyrmLIG17jE6ZhpcMCLeFEccJ6eBP1q17UcJwuAwoWMM85tkue85UAEkAZUU21sBc9Sap+CcQE8eYCzah13Kn/HjQSWS4vzsKHO3LlcDIdbkqvzcXopZbKT+96DvaPJ/2gHMyL+poOY4iXM2b97U9wnCmWaKIbyOqaf1kKfvUSiz2XYT3nEoL7IWkP8AYpI+tqDvEkAUBANFAHoosPtTEi2qYw+tRJXG+w+woKPtRjmhhyxKWmmPuYVHOR9AfIDX0Fcz9oHYLEcOWNmb3sTjWRVICyfiVv0POu5dnOziSSLjpu8QLYdDosSfnA5u+9+SkAc757SeKYUYOfDTSLnljKqg1fMfhbKNrGxvQc77X4aWZMPgYLZ2jX4jYLHHGuYsRyvYetN8DjXhwKz4lpDbLlWMhQBpYMdT8qsOw+J/i8RiMRlsscceHBO5PxN5Duj9aMZMMDyB9KAKPbdCbLDKRtoppEfaGWW4SNl8xrRjJhlAtlAG+gA8qiGNANhfUHL19PSgG5JcTsRvr10pRmkOnP8Ax9auZsPJrZbX/NZdOmvWq/FSRRAvNKo8FOum+poKzHAhGkYkWFhtuaDUwskl3WJ2BN7pG5X0I0q64p22jvkghzi+jSC4J65Tpb0qkxfGMU5zNOwuNAt1UDlYDYUHpUrWBacYVqgHu1SSXjeO2dUkyX2EmmW/hptQ77PMYsuGlliQvj1cri85vM7ZrDKx+GLllGgsRyq44nxIy4gIp/lpdf8AU3M+m1U2M7Pj3jYjDMYMSwys6MyiRCe+rAbEj8Q1BANBbca4j7mQKhSTFWyyILmNYG+EYhjzW5yjdrkbEkXHDAMFg1U3ZrdxNrm3dVV/AoHLkNKTwHs9BhYwT3rXfXa+5Jvcu39TEk1AxmJM0mc3tso/KPEdetBS4zDmQtJKc0jasTsOgUcgOQoflwbwSrNH8OxHI0ae6Pn++VIbCqwII9DQQfeqyXGxsfnrXOPaXxRCiwKQTmzG3Kwo2WIxyMhBKHQ+F+ltiK5j227Ky4ZzKC0sLHSQ7gnlJ0PjsaAUrpnsQwGaeacjRI8gPixB+wrmlq7j7HMAY8C0hFveyFh4qvdoDaYm3n+9KGe1fF48NFnkuQZFTKpGZrkZrX/pv86JpWvr8q4l7VOL+9xawIbrDpYc5DbN520FB1Ltf2yxAT3eGtBprJozgf0D4UPjrXOuz/ZbEYwtKrlUZjmxEt2eS2+Rb3YeJIFTPaZiCsSoGyZviuRmYWuQFGv2o87JKv8ABYYJqohS3Xb5bk0DfZjgceBhMMbO4ZjIzNYFmIA2A0G1WL4k7ZfDc/u1Oud29B6UwzW36b0CJZiT8Nz+7XvTM+INtNBr/v68qVLOB4E6Hx6VDxmI0sBrp5gdf1oKXiWLcknW30FqF5eDNM13c2toPDei2WLNpbTc+PS1JeIBNTqdb+F9qAKk4WI9QRzA0sQB05U0qBtdB51M43iBmIH121t96iZepHrQelmFQuIzZI2Yb2svmdBU9qo+0LaovLVv0oKNIgpHl9akD0A8frekvtTTLndYzsQWb+oL+E+B0+VBLgxLPH3hZc116lfwlungOlq0UH7/AHanI5Lk6bWFbA1+tAiOP0t++daYb/elq17eOlY5sNrigg4vDBlsRtz/AHvVE0mS8cgDKbqQRcEHlRPJ96Fu0Mf8wDkbE9dxQAfa/sEyA4jCAyRHVoxq8f8Ap/Mv1FFPse4/7yFsIw70QzKfzITz8iaMOBx923Q70Hdq8MuDxS4+AZHDqsiDRZlkOU3HI+NAZ8f4kuGgknb8Ckjxa3dHjc2rzc8+eQvISSxLMedzr966j7auJMEghGiveRtdyLWHkL3rk9AR9quIvOsLFSB7tdTzNrV2X2dtm4bhjv3CD/azCuIvMwwsdzfdbHkA1q9AdmsCuHwsUKbItr9SRcn1JNAqdyL6f71EZSdKmkX+/wAqZJ0HiaCukFzuf8D/ADUZkO+56dDVlLGB6m3lUd4Rby1+tBFiU2JIsdr7anW1VPF8RZSdtbevh4Vf4qPKt732Pz1oQ7QSkacv886AZxDZiWJ+/XS1NB7b3vvUllzAbd43OlNtNr8I11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jpeg;base64,/9j/4AAQSkZJRgABAQAAAQABAAD/2wCEAAkGBxMTEhUSExIVFRUXFhsVGBgVFxcYGBUXFhcYFhgdFxcYHSggGBolHhcXITEhJSkrLi4uGB8zODMtNygtLisBCgoKBQUFDgUFDisZExkrKysrKysrKysrKysrKysrKysrKysrKysrKysrKysrKysrKysrKysrKysrKysrKysrK//AABEIAQ0AvAMBIgACEQEDEQH/xAAcAAABBAMBAAAAAAAAAAAAAAAGAgMEBQABBwj/xABEEAACAQIEAwUGBAUDAgMJAAABAgMAEQQSITEFQVEGImFxgQcTMpGhsUJSwfAUI2KC0XLh8RUkM0OSCBZTY3ODoqPC/8QAFAEBAAAAAAAAAAAAAAAAAAAAAP/EABQRAQAAAAAAAAAAAAAAAAAAAAD/2gAMAwEAAhEDEQA/AOkqtOAUhtKWhoNEUkinTWiKBIretZW70CrVvLWgaUDQYBW7VusoMApVqiYjiUSXzSKLb6jSxUa+PeX51LV1uBmFzsLjXnpQaNZShY7EHypXu6Butil5KzLQItWZaXlrVAi1YRTlaoGyKylGtigQy01apBps0DAFbtW61agUtKNN0oGg2RSKyeUKLsQB1O1BXa3jueCRI2ZG1FtQzAc15+N11oLXjXbCDDkLYuxYppsHAGjHle9BPEvaxIrt7pIylxa984XulgfHUrfwoRwsjS4eaOS5mJzxPc3dowLDoQwHztQ5iJSxXOLBsrHkSuoax9KDqGH9o2LBeZshjQM1itlId7xjMNrJl8y1Ur9tcVO/8W0phVQBHGNFYXJu55qLnbU2FUfG+JBo1iB0dleTXTJHqNOWrHxOUVFd/wCKa4UphotGKi176KoG2ZtgooI2O4pJJJnmaQLITM35nz2FwepygelPYfGSiIMkroWkKoS57qkd6zabaA+VudWjpHjG/mWjhhAW66ki1gLbgDKdh3jVtwPhEEjmRHlbJYoXVUAS1rBT8J31Av1I1oNt2ixcUTLE5DPlJLN3xGqWzv8AlHxZR9KKuz3tPRTlxDjKsYsIwWaVyQCRfZQNhzvXOePwNCxCGLW7FPeJJJ/9y1xm02uaGpMYbglQNb6Gwt0sNtdaD1xwrHpiIxLHseRtdT0NudS8teaPZ721kweIS8uXDFgJFyqxKn8v5RfU2869Lwyq6h1IZWFwQbgg9CKBJWklaeNIIoGiKwinCKTagby1hWnDSRQIKUnLTxFatQQYzS71HDUrNQO5q2DTOate8oIPFsXa6FbqRY6kHUcrDWuPdrYJY5xJDZ10ACktbSxJRt9OYFdJ7RYLEu11lhK62jMLO2W3M5rDz0rmPGcTIXMbRDRrC6khWGx7nw8tRtQDCY03ZJRbv5ww0IfbRvwi3yPnUHE5ldkcnQEC4tYEZvnr9aJJuBzaMIyucEOGuyHXcdL8t6JMD7OJpVDsxZrC6sLhgugvf8QGl6DnrQyymTKvIXG5I1IsfvarefC4hYY4liZEuMo2LM/xSsPzEaAn4QPGu3dmOwccClWAte4Hpt9TRJiuCQuLFR52F+m9B51LlVMaIwUHREFgSL/jNmkNt39BatYfCSkEtn17oVFyqo3sOu3M/Ou7TdkMPawW1uZ/yf3rVZjeB5b5QrADY6G1BwjjPDMQpzMDrsRYDui+gGnOqAk3ru3FMLlBjPeuL5SuoGp9QRXI+1PCPcS6A5G1Hh4XoKmfEs9r20FtABfztXoT2E9ohPgmwrWEmHNhbdo2+E2J5G4+VedaJvZxx7+C4hBOxsmbJJ/9N9DfwGh9KD1caTSz4bfpSDQZSDW81aJoMtWqwmkE0DlJrK1agplalZ6aBrRoHr1pjTSmnSaBjGRMR3GsTv8AqT/iuOe1Xg5w5jlad5JJWPPKqqo1CoOV7a12hTVJ2w4NHio4VcariYWU9O+Aw8ipNArsD2ZlTDxvinJkdFOQgH3a2uFPK9jrRvDCFFgBTUT38KfD0Dhpt6VekNQR5jVbKtyfD51YSk1BmfX6UFDx0BmUkeXjqBbTrQb284AksRyk3BuPA7a0WcSkGfwVr3P6UNcXxdi19RfQdB09KDjGLwrobMtuV+RtvUcUXcYjRnKm572h5a2NvEWoVmQqbEUHqj2acWOK4ZhpWN2Ce6YnctEclz5gA0SGuR/+ztxMtDisMTojLKo6Z7q1vVR86661Agik0q1avQarDWGtEUCgay9YBWWoB+lgUllrYoEMLUoGtNSCaDZeonFsRkRXvYCWIny94o/WpNReJwe8ikTqpt4Eaj6gUBHhGqbVPwljkVjzAP0qyXEcqB0GlEioxn5VW47jkcIJdxca22v5UFmy38Kh4qEHXnVFwntQ+LcrDCcoOrsbL6Hn5CrrGxSBdWF/AWH1oAftJigsiqfhzBr9SDsao+JDvODfKG3GlidRrVpx3DmW62BINx13qLBD3HWS9wLg9dNQb7mgCuIr/NUb32JFhpcgXG3T1qj43w/uJIFIuLW63JsB471fcawpSRSLkHSw18R60T9nOEiSL3r/ABEnKpHwkHU25X/Sgd9jvAsRgcR7+cokU8BGXNd17ylGcD4QSCPWu0NXN+K4VSkalGDgWDOoBLAG63/K2q2NHHZ/FGXDROd8uU+anL9hQTjSaUa1QYa1W6ygysrK1QUsiUi1S3SmHWgYatEU4VrMtAwRWmbQmnmWmstA2nFZXjBw0IcEWDMwAuB03NCXG+2OKw7ZXODLjdPf97rsAR87VA7ayYuOSPA4V/dx4hj39sgNyy5gLqNzenMJ7NMIjGR3Z4SgLKdNQBn/AJnxEEi4Ci+p1oD7sZxeLH4cYhdDcq6m10Ybg23HMGhnt7gxJIY0FyU5bi17n5UYcBhSOJUhQJGF7qjkDtvr86oMSwOLf8y29VINx660DPCuxsX8s4rVFUWjOoC5RZEtsu5LDvE6bCq3Ddhp0dsnEZliDMUCGTMym+VSHOVQtwNLg2o6wqrIgItcaeItypM3C8577MR0BI+1ACcO4Li/espnjmVCpEjAhidQykroeXzq87RYALDfc6a6ADyAorEKoLAWG3kKG+0rd3LrY/cUHOuKDPqND9Bb/irfsqzEMhAa12IP4hzB8Kg4yCx+gqX2cPu5tDYlSvXUiw050FhiZ/dSSYS90EQlQNqV1Vk35g6A+NdC7Nx5cLEOoLf+pia5zhuFjDogZy8spEckjfEzswymxubXOg8BXVUiCAINlAUeSi1AsmkVutUGVl62aTQbrVq2Ky9BCYVHlWpVqRItBAZaVl0pbikxmgRam8tSslJaOgrcVgRIQDvY5T0Pn5E1Em4LLI6CWUGJTcogtnI/OenlVtMbWPQ6+ulTwaBeBTR+XIAcrDahLjsqwTZyCSxA06k2HkNaKeGYtSZBmFweuo05j0oL7WcdgEojHfYWJyi9iDf50F7wfiBXECJ1y5hcdDbpRWSK5L/1lsTiEdM6lCPiUrbxubX9K6Xgpy0SSDW47w6EaG1A9PtQfxibU+P0PKiuV7i1/HoaDuJoSzeRt4kbigHcSM3O+p25VGixBR1Ybhgel/AmpYFnt15cxVXxLQG2tgSPDegZ43xRpcrHQRusgANySjBtT6V3hXzKrfmUN8wDXnIaxkHmNwetdj9n3bODiEIVDkniULJETrZRlzKfxKbeY50BSRWrUq1ZQJrdZWWoMrYWsArdBEpLVustQR3FMxrrUlxTWW1Aq1atWxSrUEeeMEEHYi1RVgVlAfdNP+etxViwqHMgVw+wNlbz/CfDpQVUvAcPLDI8iAuc4VwSrpfuizKRfUX1rjXEuDY/DAupaQA7qLkqRuVtf11ruPF3aGOyRNLroiAFjck6XIAOvOo/BsViD3/+nOhHdUOYy1vPPpqTQcx7DR4uex75UkXYgkEDcg8jpY+ldkw2OjhQRm6BRpmO/U35+dVs/C8biBmkkGFFzZUOZ7eIWyg+pqvl7IYJCPfPLO//AM2VrE/6B3R5UBbh5VmF1YNfUFSD9RVB2gXKy5bdT4X3q34JFFGuSJFRBsFAHjyoc47iM0lrnTpQVmLiAcaeP/FC/HJRYgdLaVe8cxOTU6WBO/78KG4I2N3f4m1t+UUFJi5PdK5/KnzYi360KcI4pLhpknhcpIhuGH1B6g8xRJ2t7sO+rOB5gAt/ig6g9OdgfaLh+IhYmIixVu9G2iubamI8+uXejPLXjSCZkZXRirKQykGxBGxBr0X7N/aZDjUSDEMIsUBlu1gk56qeTnmvnagPyKwCnGSk2oNCt1ut2oK+9avTYat5qBTU0aUTSL0GUpTSaUq0G6S8YYFTqCLGl5axRQQ4cVlYQyHvjVCdPeqOnUjmKicS462GDERPIo1ugJK87FRqfSrDieBjljtJoFOZX2MbDZlPI/emeDzxzBlzpIy6MynfofC9AIDtzi53ypgZ7ciIpV16ksKsODYDEyS55UZdPxADL5UcI1gANq0Jd6CJFhRGtqFuKFfetqBfptprVt2g4wqJZdSTbyoExWIZyQpIBOpH6UETiZEsuUG6qRfoSNba+NPvhibIouzEAKDqxOgArWDwwHLntuSTp6m9EnFIU4Zg5eITAfxIQpAp1928gso8X5k8gLdaDjXtDnH8T/DqwYYce7JGzSnWWx5gN3f7KFqcdySWY3Zrkk7kk3J86aoNii/DdiJv4MYvNqwzCO2pTkfPnVV2c7OyYmSIWIjkcrm65FzMB6V3OeNRF7sfCoyL4BRag5d2N9puOwZCMzYiAHWOS5ZRzyP8Snw1HhXoPs7x6DGwieBsynRgdGjbmrjkfvyrz7xrgxhlaaMEofjA5En4h4dancH4tPhJP4jDPZrd9SLpKvRx9juPpQehqVQv2R7aw40BSPcz842Nw3jG2mYeG4oooKTNSs1Mk04poFXrVZWwKDainFFaQUjG4lYkLubKPr4DxoFSOACSQANSTsBQpxXtcblMMmbl7xvh/tG586RxXGNiO6boh1y8z4uf0qDHhABZR86CFiZZptJpGfmAT3b/AOkaVI4WTA4dLB+nIg73HSpEsIQX/fzpjAxm5dvSgtsf2pn0WPDEsRctnXIPMXDfShzFdqsTmCy/yS65lub50J3Q8x9qs572Ntz3fnVpB2bgx+FbDziwgfNGwOUxgpr3uS3uaAeiT3ut7jzG9PR4XUKovfQDmT0FVPD+E4rDTiGGNp0luI3BBjsN296LqV8d/CuqcD4IkABPfltYv06hRyH1oIvZrs2sH82QAynYbiPy6v1Ncg9vHaUT4pMHG148P8dtjM2/nlWwv1JrqXtK7V/9PwbSKf50n8uEdGI1byUa+dq8vO5YlmJJJuSdSSdSTQYRRJ2N7ISY1sx7kCnvP1tuF6mqvs9whsXiEgXTMdT+VRuT6fW1d+4RhEhjWKMWRAFH6knxoB3tBkw+K4VBEoUK8pAA5FQnrfXWr/EplUKbaDU+J1P3qoSAT8VaY/BhIxEt9jK4LNb/AEqw+dXuMAa41/3FBURR79On3vVPjOBKtzEAt/wn4T1ynl5HSr1ky7X6a8/LwprELcWPPlQA7YYKcpultbNblsb338RRdwr2jYuGMRtGmIttI7ENbkCR8VutM4rAo9lIDdLk93yO9U2I7PPfuMMv9S3PzXQ0HXTTsCE3tyoQ7Re0DB4Ziil5pF+JEA7u+7HQGovZL2o4XESBJAcOxYKA7XRr6Cz2Fj4G29AdrToFSZMMNxzprLQKUUJ9pMYHlVTqitbwLW1oomlyqT0BPyF65xj8VYRsTclwx9b3+9BdYaO4uedOFN6aWSwA20vSnlOir8R18vE0DEwLnIPhGrHp4DqacKACyjQD6U58AsAfHncn9aTOxXZSfAWG++9BGVe8L7DXzpfEMT/28sWaxmMakDcxjMXHkQAp87UuEbn5X5XqmxuIX3xBIuIwBc66tfbntQF3YCRAJcOLDUSoo0spAVso5AFQdPzUWFbV5zPa+fD45MWifyYZMjW/8xX0Zb+IBt4gV6IwuJinhWVGzRSJmDdUYfQ2oPMvtW7THG49ypvDDeGLpZT3m/ua58rUK4HBSSsEjRnY8lF/n0rsDdnMGptHh192GNswzMRfS7HU6Wq64ZhUjDZEVAeSqB9hrQV3Y3swuCi1IaZ7F2tcAflQ9PHnRM0oFyx0UFyR0AuftTNrb3vb9/pULizsUMMYvPMjKOkaMCpkc8gAdBzOgoH+Ap/26OdGlHv2596Xvn5AgelTWi8P9v8Aet4fDhI0QG4RQovzygKD9K2PkT9KBiaG55UwcKelv3+9Kn5dfD71hty1/TzoKz+H5W/fn9aaKg81/wDVU6Z0XVz89vkN/WqWfiq5iFTQaaBaDl0MUST4mPiLyIVZiUjF2eW5/ERoPvmFDkluX78K9Fe072eLjx7+IhMSotc/DIBsGtsehrz5xPh0kEjRSoUdTqD9weY8aDuvsS7XSYqJ8HMSzwqGRydWivlsepU8+hFdCxT5dTtXnj2MTSpxSFkUlSDHIbaBHFhf+7LXorEx5rjwtQUPanHe7w0jAi5XKP7tPtQDiZAypr0FZ2wxEn8bBGz/AMpY3A6F8wGvoRb1qMWtlWxHe+flQFKm7bfsVqCYiV1OzgFT4ruKjxuR5k2H+alRwDQncG4PSgnxsef/ABTUpHP9/wC1KaQAVFdrkk6Cgf8AX51w3j/EziMc0kZIGcRoeeUHKPnv611jtZxD3OGc8ypUWOvifl964vwCAviYVH/xFPopzH6Cg7B7L+FIy4zBYmNZFcLL3hvvGfl3T60fz4GPh/D1wsF7f+EtzdmLEl2P1oH4BiMmImk2/wC1nN/LIR9fvRR2xPvWjjcXESqx8JCL39APrQUqR62HkL/WpyRgC4tpsOVNxJoPHX0vW8S4AAtbl6c6CPi8b7tLgZ2dysabZm8TyUfEx5AeVSuHYfIpzHNIxzSOfxNyA6IBoByFVmAgD4maSxvGqQrc7BlztlHK91v5CrXPa510+t+lBKX938KiYjEDa+pPrVP2k7RLhI8zHvMdBz1G16h9lDJir4iS6IDlA/NfcDy5n0oCeJi2l7fmI5eA8bbnlTWNxWVbC1v39azGYhVAUW6ACoTQvINAbH7a0FXi8Rm3Ommn2vVVKGvcnfWid+E5VubCwtr4/wDNVWLnwqtlaRVIG1wLelB1+RdKFu1fZXC4sATxByDcG5Ui/ipBt4VfYydkGgvVPJxIkhch8+VBWdlOxuFwrKyoylTmFncoz2KhnUnUgE2GwuTa9GUraac/lVC0jdbUuTHZVtfWgA/aJhwZAfxKQQfPT5bfKhrEzNaK+h94uboeVGnG8Iz5yw1YHXw5UBcUkyRrcEZXWx6WbmaAyjH305mpr4yxIGp8NgP81SriLkkDQED/APG5tUuI+e1BZtNYXPU7/wCKQk3Tz16U050ve/gelZAw1NAJe07FkIqA/h1/uIH6Ghr2fQfzXkt8K2B6X3qX7SMTmcjkrKmnPKpJ+rU77O4f5cjf1fYUBtw3FpAJ8RILpHGoK21cyzKAvrlOnOifEoWZmc5mJuTt9OQ2+VBMa+9nhw3J51nfxjwyZlv5u/0o6lY+poGim/8AjlaoUyXvUyabKP3bzpCunxMbIoLEnYBRmJ+VBR8HxoHEMXhueSGYeYRUcfVKuZWCAuSAqAsb9a5/7NZnxXE8VjTfLlb/APYwCL6Kv0q39pnEz7tMNF/4mIYINepH6m1AL8H4dJxfGPNIWGGiYXOuovoq/wBTbk8hXVFhsojRQigWAA0Ub6UzwLhC4TDJhkAOUXdhsznc032g7RwYRM0rd78KjVmPgP1oJ0WAVTmbU9TVBxntxhobpHeaTa0fwjX8THShH+M4jxZiIh7rDBtWuQn9zDVz4LRRwTsVhoCO775xa7OO4D1VNh63oBHHcexmLzAZglz3Yg1jbq9rn6Wqp/6NIdfcyfL73rs7xoigmwAHIAD0A5UM43tpg42KZgbdBegPV45HJYKwN6UrBjttp0rnnDeCe7lyK5w0o/8AKkv7mY9UY/D4Wo09465QVIawzDl8+dBZSxXGnpVe8BJu2lWcEmYaaee4/wBqTLHp570FFxBRdeg+w+9ct7cYko0sSxq4BzMb2sD3lNtyK63xPBk5SL2vagj2i9kc6fxGUhgtmI3AGxPUcqCNwpg8YYcwrfNatkkH/HXaqLss98Ml9wqg9dCRVuDz9PO1BJF7G99Ov6UqJ9OXP61oje3h61D4liPdQPIeUbHy0NBzHtbiQ75hszu31sPoKKOwsdsMPEk/WgnjT6ov5UHzOtFfZHjcQhEbHKyBjrzAudKAq9n6GSfGYo7Kww8Z6Ad57efdozJ10/4qm7EYMxYCEEd6S8zW5GQlgPO1vlVyR3aBmWxvz0tYUH+0PihgwPuc38yfuaafy1sX9NlouK6gDrr+xXGfaLxb3+LexukQESeNiSx9WJ+VAdeybDiPAtKd5ZT8oxlH1LUxwgHFcXeU/BhV0599hl8tNT6VO4Www3C4CdLQ+8PgXu//APVQ+x8mTDKCGZ5SZWWPTN7xjbO+9wttBQXHaztamFQqtpJToqDW501NuVC/ZvslLiWOK4hnN7ERm4ZhyDX+BP6d6NsPhyo7saR3/KBm9TvUfiXDZZdDMwv0NiL7+dA9i+M4XDIqs8caqLBFIFgOQVdKFOL+0yMd3Dxs5/M2ijyHP1pz/wByIc2aS7eZ00qdD2fhj2VR5AG3zoArE8TxmMJDs6g/gS+vOxPSsGGWEBDEAbZiCLnXqa6BiAsYsOevlagDi2NBlYi9vAf4oD44iXBr/D4uMywWsMxzsBteCU/Gv9DWIqwwXEzGufCyfxUIFzASVmjH9KtqOeh08aNsRhUdSkiq6ndWAIPmDQfxf2eozibDSGKRTcK5LIfAMO+noSB0oL3h2JjmjWaEkqet1ZD0YHUHwqfDrbT13v60P9n42EhR1eLEBRnRrFZF/MHGkg/qGo2NEPEuM4fDZFclpXIVIY195ISdbhF1y2B7x0oJn8MCNRVV2l4zh8LEWmI1U2TcuBYNp+UZhfwN7Vk/F5S2dbJEhZJ0dQJoLLmEm5DDnl6EG+hqjxfZpcZiXb3gkXMHbSyo2VYzqNGV4x8IOhoADszJGc0aKyrmLIG17jE6ZhpcMCLeFEccJ6eBP1q17UcJwuAwoWMM85tkue85UAEkAZUU21sBc9Sap+CcQE8eYCzah13Kn/HjQSWS4vzsKHO3LlcDIdbkqvzcXopZbKT+96DvaPJ/2gHMyL+poOY4iXM2b97U9wnCmWaKIbyOqaf1kKfvUSiz2XYT3nEoL7IWkP8AYpI+tqDvEkAUBANFAHoosPtTEi2qYw+tRJXG+w+woKPtRjmhhyxKWmmPuYVHOR9AfIDX0Fcz9oHYLEcOWNmb3sTjWRVICyfiVv0POu5dnOziSSLjpu8QLYdDosSfnA5u+9+SkAc757SeKYUYOfDTSLnljKqg1fMfhbKNrGxvQc77X4aWZMPgYLZ2jX4jYLHHGuYsRyvYetN8DjXhwKz4lpDbLlWMhQBpYMdT8qsOw+J/i8RiMRlsscceHBO5PxN5Duj9aMZMMDyB9KAKPbdCbLDKRtoppEfaGWW4SNl8xrRjJhlAtlAG+gA8qiGNANhfUHL19PSgG5JcTsRvr10pRmkOnP8Ax9auZsPJrZbX/NZdOmvWq/FSRRAvNKo8FOum+poKzHAhGkYkWFhtuaDUwskl3WJ2BN7pG5X0I0q64p22jvkghzi+jSC4J65Tpb0qkxfGMU5zNOwuNAt1UDlYDYUHpUrWBacYVqgHu1SSXjeO2dUkyX2EmmW/hptQ77PMYsuGlliQvj1cri85vM7ZrDKx+GLllGgsRyq44nxIy4gIp/lpdf8AU3M+m1U2M7Pj3jYjDMYMSwys6MyiRCe+rAbEj8Q1BANBbca4j7mQKhSTFWyyILmNYG+EYhjzW5yjdrkbEkXHDAMFg1U3ZrdxNrm3dVV/AoHLkNKTwHs9BhYwT3rXfXa+5Jvcu39TEk1AxmJM0mc3tso/KPEdetBS4zDmQtJKc0jasTsOgUcgOQoflwbwSrNH8OxHI0ae6Pn++VIbCqwII9DQQfeqyXGxsfnrXOPaXxRCiwKQTmzG3Kwo2WIxyMhBKHQ+F+ltiK5j227Ky4ZzKC0sLHSQ7gnlJ0PjsaAUrpnsQwGaeacjRI8gPixB+wrmlq7j7HMAY8C0hFveyFh4qvdoDaYm3n+9KGe1fF48NFnkuQZFTKpGZrkZrX/pv86JpWvr8q4l7VOL+9xawIbrDpYc5DbN520FB1Ltf2yxAT3eGtBprJozgf0D4UPjrXOuz/ZbEYwtKrlUZjmxEt2eS2+Rb3YeJIFTPaZiCsSoGyZviuRmYWuQFGv2o87JKv8ABYYJqohS3Xb5bk0DfZjgceBhMMbO4ZjIzNYFmIA2A0G1WL4k7ZfDc/u1Oud29B6UwzW36b0CJZiT8Nz+7XvTM+INtNBr/v68qVLOB4E6Hx6VDxmI0sBrp5gdf1oKXiWLcknW30FqF5eDNM13c2toPDei2WLNpbTc+PS1JeIBNTqdb+F9qAKk4WI9QRzA0sQB05U0qBtdB51M43iBmIH121t96iZepHrQelmFQuIzZI2Yb2svmdBU9qo+0LaovLVv0oKNIgpHl9akD0A8frekvtTTLndYzsQWb+oL+E+B0+VBLgxLPH3hZc116lfwlungOlq0UH7/AHanI5Lk6bWFbA1+tAiOP0t++daYb/elq17eOlY5sNrigg4vDBlsRtz/AHvVE0mS8cgDKbqQRcEHlRPJ96Fu0Mf8wDkbE9dxQAfa/sEyA4jCAyRHVoxq8f8Ap/Mv1FFPse4/7yFsIw70QzKfzITz8iaMOBx923Q70Hdq8MuDxS4+AZHDqsiDRZlkOU3HI+NAZ8f4kuGgknb8Ckjxa3dHjc2rzc8+eQvISSxLMedzr966j7auJMEghGiveRtdyLWHkL3rk9AR9quIvOsLFSB7tdTzNrV2X2dtm4bhjv3CD/azCuIvMwwsdzfdbHkA1q9AdmsCuHwsUKbItr9SRcn1JNAqdyL6f71EZSdKmkX+/wAqZJ0HiaCukFzuf8D/ADUZkO+56dDVlLGB6m3lUd4Rby1+tBFiU2JIsdr7anW1VPF8RZSdtbevh4Vf4qPKt732Pz1oQ7QSkacv886AZxDZiWJ+/XS1NB7b3vvUllzAbd43OlNtNr8I11oP/9k=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data:image/jpeg;base64,/9j/4AAQSkZJRgABAQAAAQABAAD/2wCEAAkGBxMTEhUSExIVFRUXFhsVGBgVFxcYGBUXFhcYFhgdFxcYHSggGBolHhcXITEhJSkrLi4uGB8zODMtNygtLisBCgoKBQUFDgUFDisZExkrKysrKysrKysrKysrKysrKysrKysrKysrKysrKysrKysrKysrKysrKysrKysrKysrK//AABEIAQ0AvAMBIgACEQEDEQH/xAAcAAABBAMBAAAAAAAAAAAAAAAGAgMEBQABBwj/xABEEAACAQIEAwUGBAUDAgMJAAABAgMAEQQSITEFQVEGImFxgQcTMpGhsUJSwfAUI2KC0XLh8RUkM0OSCBZTY3ODoqPC/8QAFAEBAAAAAAAAAAAAAAAAAAAAAP/EABQRAQAAAAAAAAAAAAAAAAAAAAD/2gAMAwEAAhEDEQA/AOkqtOAUhtKWhoNEUkinTWiKBIretZW70CrVvLWgaUDQYBW7VusoMApVqiYjiUSXzSKLb6jSxUa+PeX51LV1uBmFzsLjXnpQaNZShY7EHypXu6Butil5KzLQItWZaXlrVAi1YRTlaoGyKylGtigQy01apBps0DAFbtW61agUtKNN0oGg2RSKyeUKLsQB1O1BXa3jueCRI2ZG1FtQzAc15+N11oLXjXbCDDkLYuxYppsHAGjHle9BPEvaxIrt7pIylxa984XulgfHUrfwoRwsjS4eaOS5mJzxPc3dowLDoQwHztQ5iJSxXOLBsrHkSuoax9KDqGH9o2LBeZshjQM1itlId7xjMNrJl8y1Ur9tcVO/8W0phVQBHGNFYXJu55qLnbU2FUfG+JBo1iB0dleTXTJHqNOWrHxOUVFd/wCKa4UphotGKi176KoG2ZtgooI2O4pJJJnmaQLITM35nz2FwepygelPYfGSiIMkroWkKoS57qkd6zabaA+VudWjpHjG/mWjhhAW66ki1gLbgDKdh3jVtwPhEEjmRHlbJYoXVUAS1rBT8J31Av1I1oNt2ixcUTLE5DPlJLN3xGqWzv8AlHxZR9KKuz3tPRTlxDjKsYsIwWaVyQCRfZQNhzvXOePwNCxCGLW7FPeJJJ/9y1xm02uaGpMYbglQNb6Gwt0sNtdaD1xwrHpiIxLHseRtdT0NudS8teaPZ721kweIS8uXDFgJFyqxKn8v5RfU2869Lwyq6h1IZWFwQbgg9CKBJWklaeNIIoGiKwinCKTagby1hWnDSRQIKUnLTxFatQQYzS71HDUrNQO5q2DTOate8oIPFsXa6FbqRY6kHUcrDWuPdrYJY5xJDZ10ACktbSxJRt9OYFdJ7RYLEu11lhK62jMLO2W3M5rDz0rmPGcTIXMbRDRrC6khWGx7nw8tRtQDCY03ZJRbv5ww0IfbRvwi3yPnUHE5ldkcnQEC4tYEZvnr9aJJuBzaMIyucEOGuyHXcdL8t6JMD7OJpVDsxZrC6sLhgugvf8QGl6DnrQyymTKvIXG5I1IsfvarefC4hYY4liZEuMo2LM/xSsPzEaAn4QPGu3dmOwccClWAte4Hpt9TRJiuCQuLFR52F+m9B51LlVMaIwUHREFgSL/jNmkNt39BatYfCSkEtn17oVFyqo3sOu3M/Ou7TdkMPawW1uZ/yf3rVZjeB5b5QrADY6G1BwjjPDMQpzMDrsRYDui+gGnOqAk3ru3FMLlBjPeuL5SuoGp9QRXI+1PCPcS6A5G1Hh4XoKmfEs9r20FtABfztXoT2E9ohPgmwrWEmHNhbdo2+E2J5G4+VedaJvZxx7+C4hBOxsmbJJ/9N9DfwGh9KD1caTSz4bfpSDQZSDW81aJoMtWqwmkE0DlJrK1agplalZ6aBrRoHr1pjTSmnSaBjGRMR3GsTv8AqT/iuOe1Xg5w5jlad5JJWPPKqqo1CoOV7a12hTVJ2w4NHio4VcariYWU9O+Aw8ipNArsD2ZlTDxvinJkdFOQgH3a2uFPK9jrRvDCFFgBTUT38KfD0Dhpt6VekNQR5jVbKtyfD51YSk1BmfX6UFDx0BmUkeXjqBbTrQb284AksRyk3BuPA7a0WcSkGfwVr3P6UNcXxdi19RfQdB09KDjGLwrobMtuV+RtvUcUXcYjRnKm572h5a2NvEWoVmQqbEUHqj2acWOK4ZhpWN2Ce6YnctEclz5gA0SGuR/+ztxMtDisMTojLKo6Z7q1vVR86661Agik0q1avQarDWGtEUCgay9YBWWoB+lgUllrYoEMLUoGtNSCaDZeonFsRkRXvYCWIny94o/WpNReJwe8ikTqpt4Eaj6gUBHhGqbVPwljkVjzAP0qyXEcqB0GlEioxn5VW47jkcIJdxca22v5UFmy38Kh4qEHXnVFwntQ+LcrDCcoOrsbL6Hn5CrrGxSBdWF/AWH1oAftJigsiqfhzBr9SDsao+JDvODfKG3GlidRrVpx3DmW62BINx13qLBD3HWS9wLg9dNQb7mgCuIr/NUb32JFhpcgXG3T1qj43w/uJIFIuLW63JsB471fcawpSRSLkHSw18R60T9nOEiSL3r/ABEnKpHwkHU25X/Sgd9jvAsRgcR7+cokU8BGXNd17ylGcD4QSCPWu0NXN+K4VSkalGDgWDOoBLAG63/K2q2NHHZ/FGXDROd8uU+anL9hQTjSaUa1QYa1W6ygysrK1QUsiUi1S3SmHWgYatEU4VrMtAwRWmbQmnmWmstA2nFZXjBw0IcEWDMwAuB03NCXG+2OKw7ZXODLjdPf97rsAR87VA7ayYuOSPA4V/dx4hj39sgNyy5gLqNzenMJ7NMIjGR3Z4SgLKdNQBn/AJnxEEi4Ci+p1oD7sZxeLH4cYhdDcq6m10Ybg23HMGhnt7gxJIY0FyU5bi17n5UYcBhSOJUhQJGF7qjkDtvr86oMSwOLf8y29VINx660DPCuxsX8s4rVFUWjOoC5RZEtsu5LDvE6bCq3Ddhp0dsnEZliDMUCGTMym+VSHOVQtwNLg2o6wqrIgItcaeItypM3C8577MR0BI+1ACcO4Li/espnjmVCpEjAhidQykroeXzq87RYALDfc6a6ADyAorEKoLAWG3kKG+0rd3LrY/cUHOuKDPqND9Bb/irfsqzEMhAa12IP4hzB8Kg4yCx+gqX2cPu5tDYlSvXUiw050FhiZ/dSSYS90EQlQNqV1Vk35g6A+NdC7Nx5cLEOoLf+pia5zhuFjDogZy8spEckjfEzswymxubXOg8BXVUiCAINlAUeSi1AsmkVutUGVl62aTQbrVq2Ky9BCYVHlWpVqRItBAZaVl0pbikxmgRam8tSslJaOgrcVgRIQDvY5T0Pn5E1Em4LLI6CWUGJTcogtnI/OenlVtMbWPQ6+ulTwaBeBTR+XIAcrDahLjsqwTZyCSxA06k2HkNaKeGYtSZBmFweuo05j0oL7WcdgEojHfYWJyi9iDf50F7wfiBXECJ1y5hcdDbpRWSK5L/1lsTiEdM6lCPiUrbxubX9K6Xgpy0SSDW47w6EaG1A9PtQfxibU+P0PKiuV7i1/HoaDuJoSzeRt4kbigHcSM3O+p25VGixBR1Ybhgel/AmpYFnt15cxVXxLQG2tgSPDegZ43xRpcrHQRusgANySjBtT6V3hXzKrfmUN8wDXnIaxkHmNwetdj9n3bODiEIVDkniULJETrZRlzKfxKbeY50BSRWrUq1ZQJrdZWWoMrYWsArdBEpLVustQR3FMxrrUlxTWW1Aq1atWxSrUEeeMEEHYi1RVgVlAfdNP+etxViwqHMgVw+wNlbz/CfDpQVUvAcPLDI8iAuc4VwSrpfuizKRfUX1rjXEuDY/DAupaQA7qLkqRuVtf11ruPF3aGOyRNLroiAFjck6XIAOvOo/BsViD3/+nOhHdUOYy1vPPpqTQcx7DR4uex75UkXYgkEDcg8jpY+ldkw2OjhQRm6BRpmO/U35+dVs/C8biBmkkGFFzZUOZ7eIWyg+pqvl7IYJCPfPLO//AM2VrE/6B3R5UBbh5VmF1YNfUFSD9RVB2gXKy5bdT4X3q34JFFGuSJFRBsFAHjyoc47iM0lrnTpQVmLiAcaeP/FC/HJRYgdLaVe8cxOTU6WBO/78KG4I2N3f4m1t+UUFJi5PdK5/KnzYi360KcI4pLhpknhcpIhuGH1B6g8xRJ2t7sO+rOB5gAt/ig6g9OdgfaLh+IhYmIixVu9G2iubamI8+uXejPLXjSCZkZXRirKQykGxBGxBr0X7N/aZDjUSDEMIsUBlu1gk56qeTnmvnagPyKwCnGSk2oNCt1ut2oK+9avTYat5qBTU0aUTSL0GUpTSaUq0G6S8YYFTqCLGl5axRQQ4cVlYQyHvjVCdPeqOnUjmKicS462GDERPIo1ugJK87FRqfSrDieBjljtJoFOZX2MbDZlPI/emeDzxzBlzpIy6MynfofC9AIDtzi53ypgZ7ciIpV16ksKsODYDEyS55UZdPxADL5UcI1gANq0Jd6CJFhRGtqFuKFfetqBfptprVt2g4wqJZdSTbyoExWIZyQpIBOpH6UETiZEsuUG6qRfoSNba+NPvhibIouzEAKDqxOgArWDwwHLntuSTp6m9EnFIU4Zg5eITAfxIQpAp1928gso8X5k8gLdaDjXtDnH8T/DqwYYce7JGzSnWWx5gN3f7KFqcdySWY3Zrkk7kk3J86aoNii/DdiJv4MYvNqwzCO2pTkfPnVV2c7OyYmSIWIjkcrm65FzMB6V3OeNRF7sfCoyL4BRag5d2N9puOwZCMzYiAHWOS5ZRzyP8Snw1HhXoPs7x6DGwieBsynRgdGjbmrjkfvyrz7xrgxhlaaMEofjA5En4h4dancH4tPhJP4jDPZrd9SLpKvRx9juPpQehqVQv2R7aw40BSPcz842Nw3jG2mYeG4oooKTNSs1Mk04poFXrVZWwKDainFFaQUjG4lYkLubKPr4DxoFSOACSQANSTsBQpxXtcblMMmbl7xvh/tG586RxXGNiO6boh1y8z4uf0qDHhABZR86CFiZZptJpGfmAT3b/AOkaVI4WTA4dLB+nIg73HSpEsIQX/fzpjAxm5dvSgtsf2pn0WPDEsRctnXIPMXDfShzFdqsTmCy/yS65lub50J3Q8x9qs572Ntz3fnVpB2bgx+FbDziwgfNGwOUxgpr3uS3uaAeiT3ut7jzG9PR4XUKovfQDmT0FVPD+E4rDTiGGNp0luI3BBjsN296LqV8d/CuqcD4IkABPfltYv06hRyH1oIvZrs2sH82QAynYbiPy6v1Ncg9vHaUT4pMHG148P8dtjM2/nlWwv1JrqXtK7V/9PwbSKf50n8uEdGI1byUa+dq8vO5YlmJJJuSdSSdSTQYRRJ2N7ISY1sx7kCnvP1tuF6mqvs9whsXiEgXTMdT+VRuT6fW1d+4RhEhjWKMWRAFH6knxoB3tBkw+K4VBEoUK8pAA5FQnrfXWr/EplUKbaDU+J1P3qoSAT8VaY/BhIxEt9jK4LNb/AEqw+dXuMAa41/3FBURR79On3vVPjOBKtzEAt/wn4T1ynl5HSr1ky7X6a8/LwprELcWPPlQA7YYKcpultbNblsb338RRdwr2jYuGMRtGmIttI7ENbkCR8VutM4rAo9lIDdLk93yO9U2I7PPfuMMv9S3PzXQ0HXTTsCE3tyoQ7Re0DB4Ziil5pF+JEA7u+7HQGovZL2o4XESBJAcOxYKA7XRr6Cz2Fj4G29AdrToFSZMMNxzprLQKUUJ9pMYHlVTqitbwLW1oomlyqT0BPyF65xj8VYRsTclwx9b3+9BdYaO4uedOFN6aWSwA20vSnlOir8R18vE0DEwLnIPhGrHp4DqacKACyjQD6U58AsAfHncn9aTOxXZSfAWG++9BGVe8L7DXzpfEMT/28sWaxmMakDcxjMXHkQAp87UuEbn5X5XqmxuIX3xBIuIwBc66tfbntQF3YCRAJcOLDUSoo0spAVso5AFQdPzUWFbV5zPa+fD45MWifyYZMjW/8xX0Zb+IBt4gV6IwuJinhWVGzRSJmDdUYfQ2oPMvtW7THG49ypvDDeGLpZT3m/ua58rUK4HBSSsEjRnY8lF/n0rsDdnMGptHh192GNswzMRfS7HU6Wq64ZhUjDZEVAeSqB9hrQV3Y3swuCi1IaZ7F2tcAflQ9PHnRM0oFyx0UFyR0AuftTNrb3vb9/pULizsUMMYvPMjKOkaMCpkc8gAdBzOgoH+Ap/26OdGlHv2596Xvn5AgelTWi8P9v8Aet4fDhI0QG4RQovzygKD9K2PkT9KBiaG55UwcKelv3+9Kn5dfD71hty1/TzoKz+H5W/fn9aaKg81/wDVU6Z0XVz89vkN/WqWfiq5iFTQaaBaDl0MUST4mPiLyIVZiUjF2eW5/ERoPvmFDkluX78K9Fe072eLjx7+IhMSotc/DIBsGtsehrz5xPh0kEjRSoUdTqD9weY8aDuvsS7XSYqJ8HMSzwqGRydWivlsepU8+hFdCxT5dTtXnj2MTSpxSFkUlSDHIbaBHFhf+7LXorEx5rjwtQUPanHe7w0jAi5XKP7tPtQDiZAypr0FZ2wxEn8bBGz/AMpY3A6F8wGvoRb1qMWtlWxHe+flQFKm7bfsVqCYiV1OzgFT4ruKjxuR5k2H+alRwDQncG4PSgnxsef/ABTUpHP9/wC1KaQAVFdrkk6Cgf8AX51w3j/EziMc0kZIGcRoeeUHKPnv611jtZxD3OGc8ypUWOvifl964vwCAviYVH/xFPopzH6Cg7B7L+FIy4zBYmNZFcLL3hvvGfl3T60fz4GPh/D1wsF7f+EtzdmLEl2P1oH4BiMmImk2/wC1nN/LIR9fvRR2xPvWjjcXESqx8JCL39APrQUqR62HkL/WpyRgC4tpsOVNxJoPHX0vW8S4AAtbl6c6CPi8b7tLgZ2dysabZm8TyUfEx5AeVSuHYfIpzHNIxzSOfxNyA6IBoByFVmAgD4maSxvGqQrc7BlztlHK91v5CrXPa510+t+lBKX938KiYjEDa+pPrVP2k7RLhI8zHvMdBz1G16h9lDJir4iS6IDlA/NfcDy5n0oCeJi2l7fmI5eA8bbnlTWNxWVbC1v39azGYhVAUW6ACoTQvINAbH7a0FXi8Rm3Ommn2vVVKGvcnfWid+E5VubCwtr4/wDNVWLnwqtlaRVIG1wLelB1+RdKFu1fZXC4sATxByDcG5Ui/ipBt4VfYydkGgvVPJxIkhch8+VBWdlOxuFwrKyoylTmFncoz2KhnUnUgE2GwuTa9GUraac/lVC0jdbUuTHZVtfWgA/aJhwZAfxKQQfPT5bfKhrEzNaK+h94uboeVGnG8Iz5yw1YHXw5UBcUkyRrcEZXWx6WbmaAyjH305mpr4yxIGp8NgP81SriLkkDQED/APG5tUuI+e1BZtNYXPU7/wCKQk3Tz16U050ve/gelZAw1NAJe07FkIqA/h1/uIH6Ghr2fQfzXkt8K2B6X3qX7SMTmcjkrKmnPKpJ+rU77O4f5cjf1fYUBtw3FpAJ8RILpHGoK21cyzKAvrlOnOifEoWZmc5mJuTt9OQ2+VBMa+9nhw3J51nfxjwyZlv5u/0o6lY+poGim/8AjlaoUyXvUyabKP3bzpCunxMbIoLEnYBRmJ+VBR8HxoHEMXhueSGYeYRUcfVKuZWCAuSAqAsb9a5/7NZnxXE8VjTfLlb/APYwCL6Kv0q39pnEz7tMNF/4mIYINepH6m1AL8H4dJxfGPNIWGGiYXOuovoq/wBTbk8hXVFhsojRQigWAA0Ub6UzwLhC4TDJhkAOUXdhsznc032g7RwYRM0rd78KjVmPgP1oJ0WAVTmbU9TVBxntxhobpHeaTa0fwjX8THShH+M4jxZiIh7rDBtWuQn9zDVz4LRRwTsVhoCO775xa7OO4D1VNh63oBHHcexmLzAZglz3Yg1jbq9rn6Wqp/6NIdfcyfL73rs7xoigmwAHIAD0A5UM43tpg42KZgbdBegPV45HJYKwN6UrBjttp0rnnDeCe7lyK5w0o/8AKkv7mY9UY/D4Wo09465QVIawzDl8+dBZSxXGnpVe8BJu2lWcEmYaaee4/wBqTLHp570FFxBRdeg+w+9ct7cYko0sSxq4BzMb2sD3lNtyK63xPBk5SL2vagj2i9kc6fxGUhgtmI3AGxPUcqCNwpg8YYcwrfNatkkH/HXaqLss98Ml9wqg9dCRVuDz9PO1BJF7G99Ov6UqJ9OXP61oje3h61D4liPdQPIeUbHy0NBzHtbiQ75hszu31sPoKKOwsdsMPEk/WgnjT6ov5UHzOtFfZHjcQhEbHKyBjrzAudKAq9n6GSfGYo7Kww8Z6Ad57efdozJ10/4qm7EYMxYCEEd6S8zW5GQlgPO1vlVyR3aBmWxvz0tYUH+0PihgwPuc38yfuaafy1sX9NlouK6gDrr+xXGfaLxb3+LexukQESeNiSx9WJ+VAdeybDiPAtKd5ZT8oxlH1LUxwgHFcXeU/BhV0599hl8tNT6VO4Www3C4CdLQ+8PgXu//APVQ+x8mTDKCGZ5SZWWPTN7xjbO+9wttBQXHaztamFQqtpJToqDW501NuVC/ZvslLiWOK4hnN7ERm4ZhyDX+BP6d6NsPhyo7saR3/KBm9TvUfiXDZZdDMwv0NiL7+dA9i+M4XDIqs8caqLBFIFgOQVdKFOL+0yMd3Dxs5/M2ijyHP1pz/wByIc2aS7eZ00qdD2fhj2VR5AG3zoArE8TxmMJDs6g/gS+vOxPSsGGWEBDEAbZiCLnXqa6BiAsYsOevlagDi2NBlYi9vAf4oD44iXBr/D4uMywWsMxzsBteCU/Gv9DWIqwwXEzGufCyfxUIFzASVmjH9KtqOeh08aNsRhUdSkiq6ndWAIPmDQfxf2eozibDSGKRTcK5LIfAMO+noSB0oL3h2JjmjWaEkqet1ZD0YHUHwqfDrbT13v60P9n42EhR1eLEBRnRrFZF/MHGkg/qGo2NEPEuM4fDZFclpXIVIY195ISdbhF1y2B7x0oJn8MCNRVV2l4zh8LEWmI1U2TcuBYNp+UZhfwN7Vk/F5S2dbJEhZJ0dQJoLLmEm5DDnl6EG+hqjxfZpcZiXb3gkXMHbSyo2VYzqNGV4x8IOhoADszJGc0aKyrmLIG17jE6ZhpcMCLeFEccJ6eBP1q17UcJwuAwoWMM85tkue85UAEkAZUU21sBc9Sap+CcQE8eYCzah13Kn/HjQSWS4vzsKHO3LlcDIdbkqvzcXopZbKT+96DvaPJ/2gHMyL+poOY4iXM2b97U9wnCmWaKIbyOqaf1kKfvUSiz2XYT3nEoL7IWkP8AYpI+tqDvEkAUBANFAHoosPtTEi2qYw+tRJXG+w+woKPtRjmhhyxKWmmPuYVHOR9AfIDX0Fcz9oHYLEcOWNmb3sTjWRVICyfiVv0POu5dnOziSSLjpu8QLYdDosSfnA5u+9+SkAc757SeKYUYOfDTSLnljKqg1fMfhbKNrGxvQc77X4aWZMPgYLZ2jX4jYLHHGuYsRyvYetN8DjXhwKz4lpDbLlWMhQBpYMdT8qsOw+J/i8RiMRlsscceHBO5PxN5Duj9aMZMMDyB9KAKPbdCbLDKRtoppEfaGWW4SNl8xrRjJhlAtlAG+gA8qiGNANhfUHL19PSgG5JcTsRvr10pRmkOnP8Ax9auZsPJrZbX/NZdOmvWq/FSRRAvNKo8FOum+poKzHAhGkYkWFhtuaDUwskl3WJ2BN7pG5X0I0q64p22jvkghzi+jSC4J65Tpb0qkxfGMU5zNOwuNAt1UDlYDYUHpUrWBacYVqgHu1SSXjeO2dUkyX2EmmW/hptQ77PMYsuGlliQvj1cri85vM7ZrDKx+GLllGgsRyq44nxIy4gIp/lpdf8AU3M+m1U2M7Pj3jYjDMYMSwys6MyiRCe+rAbEj8Q1BANBbca4j7mQKhSTFWyyILmNYG+EYhjzW5yjdrkbEkXHDAMFg1U3ZrdxNrm3dVV/AoHLkNKTwHs9BhYwT3rXfXa+5Jvcu39TEk1AxmJM0mc3tso/KPEdetBS4zDmQtJKc0jasTsOgUcgOQoflwbwSrNH8OxHI0ae6Pn++VIbCqwII9DQQfeqyXGxsfnrXOPaXxRCiwKQTmzG3Kwo2WIxyMhBKHQ+F+ltiK5j227Ky4ZzKC0sLHSQ7gnlJ0PjsaAUrpnsQwGaeacjRI8gPixB+wrmlq7j7HMAY8C0hFveyFh4qvdoDaYm3n+9KGe1fF48NFnkuQZFTKpGZrkZrX/pv86JpWvr8q4l7VOL+9xawIbrDpYc5DbN520FB1Ltf2yxAT3eGtBprJozgf0D4UPjrXOuz/ZbEYwtKrlUZjmxEt2eS2+Rb3YeJIFTPaZiCsSoGyZviuRmYWuQFGv2o87JKv8ABYYJqohS3Xb5bk0DfZjgceBhMMbO4ZjIzNYFmIA2A0G1WL4k7ZfDc/u1Oud29B6UwzW36b0CJZiT8Nz+7XvTM+INtNBr/v68qVLOB4E6Hx6VDxmI0sBrp5gdf1oKXiWLcknW30FqF5eDNM13c2toPDei2WLNpbTc+PS1JeIBNTqdb+F9qAKk4WI9QRzA0sQB05U0qBtdB51M43iBmIH121t96iZepHrQelmFQuIzZI2Yb2svmdBU9qo+0LaovLVv0oKNIgpHl9akD0A8frekvtTTLndYzsQWb+oL+E+B0+VBLgxLPH3hZc116lfwlungOlq0UH7/AHanI5Lk6bWFbA1+tAiOP0t++daYb/elq17eOlY5sNrigg4vDBlsRtz/AHvVE0mS8cgDKbqQRcEHlRPJ96Fu0Mf8wDkbE9dxQAfa/sEyA4jCAyRHVoxq8f8Ap/Mv1FFPse4/7yFsIw70QzKfzITz8iaMOBx923Q70Hdq8MuDxS4+AZHDqsiDRZlkOU3HI+NAZ8f4kuGgknb8Ckjxa3dHjc2rzc8+eQvISSxLMedzr966j7auJMEghGiveRtdyLWHkL3rk9AR9quIvOsLFSB7tdTzNrV2X2dtm4bhjv3CD/azCuIvMwwsdzfdbHkA1q9AdmsCuHwsUKbItr9SRcn1JNAqdyL6f71EZSdKmkX+/wAqZJ0HiaCukFzuf8D/ADUZkO+56dDVlLGB6m3lUd4Rby1+tBFiU2JIsdr7anW1VPF8RZSdtbevh4Vf4qPKt732Pz1oQ7QSkacv886AZxDZiWJ+/XS1NB7b3vvUllzAbd43OlNtNr8I11oP/9k=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796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132860"/>
            <a:ext cx="4104456" cy="4525963"/>
          </a:xfrm>
        </p:spPr>
        <p:txBody>
          <a:bodyPr/>
          <a:lstStyle/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Уильям </a:t>
            </a:r>
            <a:r>
              <a:rPr lang="ru-RU" b="1" cap="smal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b="1" cap="small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учи</a:t>
            </a:r>
            <a:endParaRPr lang="ru-RU" b="1" cap="smal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Род. В 1943</a:t>
            </a:r>
          </a:p>
          <a:p>
            <a:pPr marL="0" indent="0" algn="ctr">
              <a:buNone/>
            </a:pPr>
            <a:endParaRPr lang="ru-RU" b="1" cap="smal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Американский специалист в области управления бизнесом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86800" cy="100811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Теория Уильяма </a:t>
            </a:r>
            <a:r>
              <a:rPr lang="ru-RU" dirty="0" err="1">
                <a:solidFill>
                  <a:schemeClr val="tx1"/>
                </a:solidFill>
              </a:rPr>
              <a:t>Оучи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28800"/>
            <a:ext cx="2708374" cy="4068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343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972" y="690317"/>
            <a:ext cx="8686800" cy="5549373"/>
          </a:xfrm>
        </p:spPr>
        <p:txBody>
          <a:bodyPr>
            <a:normAutofit/>
          </a:bodyPr>
          <a:lstStyle/>
          <a:p>
            <a:r>
              <a:rPr lang="ru-RU" dirty="0"/>
              <a:t>На основе японского опыта дополнил “XY теорию” “теорией Z”. </a:t>
            </a:r>
          </a:p>
          <a:p>
            <a:r>
              <a:rPr lang="ru-RU" dirty="0"/>
              <a:t>В основе данной теории лежит принцип коллективизма (предприятие как большой семьи или трудового клана)</a:t>
            </a:r>
          </a:p>
          <a:p>
            <a:pPr lvl="1"/>
            <a:r>
              <a:rPr lang="ru-RU" dirty="0"/>
              <a:t>Поэтому необходимо максимально совместить цели работника и цели предприятия.</a:t>
            </a:r>
          </a:p>
          <a:p>
            <a:r>
              <a:rPr lang="ru-RU" dirty="0"/>
              <a:t>Работник предпочитает работать в группе, иметь стабильную длительную перспективу карьерного роста, связанную, прежде всего, с достижением определенного возраста. </a:t>
            </a:r>
          </a:p>
          <a:p>
            <a:r>
              <a:rPr lang="ru-RU" dirty="0"/>
              <a:t>Забота о его благополучии лежит на компании, на которую он работает. </a:t>
            </a:r>
          </a:p>
        </p:txBody>
      </p:sp>
      <p:sp>
        <p:nvSpPr>
          <p:cNvPr id="4" name="AutoShape 2" descr="data:image/jpeg;base64,/9j/4AAQSkZJRgABAQAAAQABAAD/2wCEAAkGBxISEhUSEhIVFRUWFRcXFRUVFxcVFxgXFxUXFhUVFRcYHSggGB0lHRUVITEhJSkrLi4uFx8zODMtNygtLisBCgoKDg0OGhAQGy0mICUrLS0tLS0tKy0tLS4tLS0tLS0tLS0tLS0tLS0tLS0tLS0tLS0tLS0tLS0tLS0tLS0tLf/AABEIARMAtwMBIgACEQEDEQH/xAAbAAABBQEBAAAAAAAAAAAAAAACAAEDBAUGB//EAD8QAAEDAQUFBAYIBQUBAAAAAAEAAhEDBBIhMVEFBkFhcRMigZEyUmKhsdEHI0JyksHh8DNDU4KiFBUW0vFj/8QAGgEAAgMBAQAAAAAAAAAAAAAAAAECBAUDBv/EACwRAAICAQMEAQIFBQAAAAAAAAABAhEDEiExBBNBURQyoQVCgfDxUmFxseH/2gAMAwEAAhEDEQA/AOZhPCeE8KwVBoSRAJQgAYShHCV1AAwkiupQgAYShFCQCABhPCKEgEADCY8FJCE8ExChOAihIBAAwnhEAlCABTwihOAkAMJQihKEwBATp4SQBDCcBFCeEgAhPCKFNZrO55geJ4Ac0DRXhOAupsewmMANZpcXCQBI6AggHlw/JbdlsNKIdRY3QtGPnxXCXUwi6O8enk1Z53CUL0k7Hpu+wHcMZy0wI4Kpbd1KBbeYKjTxA7109Di5vvTjniwl08kcDCULY2hsGpTbfHfZMFzQe6eF4ZgHgcjrMhZULsmnwcGmuQYTQjhKECBhM4KRCQmAoTwnTgIAGE4CeE6ABhPCeE4CABhOAiAShAAwkiSQBDCcIglCAGa1dlsSxXAGMANSJcQCbvUxB/8ACuf2XZbxkgEDE8QI4RliYHjK7zYQuUJDgXukuJi9yyOAACqZ8n5S30+P8zKooXTECeMZk5Ez4IySDimZVEyUq1fl4kx+vuWVLfc1IqtjR2TWuvBIw04LqntpubegdeK4Wy21oI70nl+8VsbLtILnQ0ieEk+4qxgy0qOObH5Ctz7ryAxrgZBMAEg5yDg6eYXFbybuXfrKDHRiXtGIAzvN4xrnHRdja3OnL3yqX+99n3Se8JIn3j8vFdsWZqTRwy4k4nmJalC6Te+wta8VaQFypjAEBrtOhzHiOC52FoJ2rM+Sp0CQhIUhCYqREUJwEUJQgAUoRQlCAGASTgJ4QAMJEIoTwgAAE6KEkARQnhOnQBr7EtDWtqMnMAjqNPEnP1ea2LHXIF0nhHXouUs9Y06giTBMjjHdEeeOmC27PaZBecsclj9U97NfpY7UahBJ/Z/8T1AAMvP5FcztHfMUzcZTLi3PSVSbvDXq4loaNNFw0OrLUXbOvZXjEx4/JULfvkyhIY5zn6RLR/bELPr1+2pZwYkxyzWfYW0QC50k8ABeceZ4NHNxA5px2JTiqNaw7816j/rmtg4SGBsaTC2dpWT/AFAD2GH5xqRhB8/guestpspN01bPScfRvvL3HkWNut0/mGUe261to0u0slak+HNaW9iWwXODPtVHXYJ4zxxwUnbknwcdkmbFKiXUn0XzJktmTDswfcfJcsWrpLDTttUvDnUql2O+AaZDojD1gPDgVl7UsZa95v03kOh/ZmbpOMOEAg84xxWjgyKqb5M3PildpcGfCFwRwmKtlQUJIkkAMmhFCSABhFCSdADQknhKEANCSeEkARp06SAJRY7zr8g3iJg5AN/UnwGq0LfXp0mBrnht7BoPpE6MaMXHkJWUy0Vb7aNFgL3zi7KBgY0MfFVauzW9qy0uLhWpnvgmQWYtcAAOAcSOOCyuogtW5r9NJuGxYr06NBgdUYxhOM1SXHGTIpU8TMHAuBwMgLJtG3aFTBlRwE5spMpieAPaNcfIratGxi6sa1UkjJjRjgYxy0AHgq9XZdnZ3W0wJMlp7zut0SQPnwXFafPJZp/oZlhFte91Ki4AObeDjTBdHeBxOAHcOMcVTs2zqpHZVKtwNPfvEkzqc8wOPqkcF3+69L655Agdj2bcvacZjmdcoUO2tmNc6/EGIMSJHEEjHgPIaJ66BQdmE3dqgXNeCHQPRaJB5luS6Kx2Wi2h2VN5JeQCJDwwAiZfGBAxDZnAc4zaOzWD0ScRk5xe38JKsizOGJeT8B4KEshLtfodRStLbPTe4mGhjiXeEyuJoWaKjnNMtexxPGTF7H+4A+K6ag8PpFrxeBaQW6iDIWBQsTqILXSC1uIOYvACD1/JKLbcUvYKoxm36K6ZwUkIXhbx50dIJ4V3Zey31yQwtEesY8sEm0lbGk26RQShbNfdq0sEmnMaEH3LKfTIMEEHmhST4HKElygEk8J0yIKUJ4ToAGEkSSAIwE6eEgEAS2DbNZtd1NtNppswAaO8bpAvE8TPxVh9dtR94CWkzzBkgg6ZFQFndcWCHuEE5Y4fGJlNsuzOpUw1zSDfcceMwcPGVgZG02mekioOKlH0O4NBu3QW8BEjwBwCkZQa0YNDRxDcPMhSsMHLBRWl0NMZwoamdYpETN4aNlABeA+pJHAAHIDwj3qrtHe593uMNQzDWge8mMAFDT2ExzWuJxAyOX6IrNSZRdAGJ4xI6Suqoi16LVjtJMOuw12IAyB4xylXg86qN9YFuY/eijoVFzkSvY2tnHLWUG8VspVINPB0kPHNvPrKhsNaDCpW/wDiOPtFWujhqnfozutnph/krQhejQuC1zHHAU9lDySym66XfEYqEKeyB19t0SZwChkjqi0dMM3DIpL2S2LbFsaQy5UcZjXxXaf7MbRT+vaGvjBw9Lx1CgNU2cAkAkq2NomATJJyAWVF6WbmZrJ4Rz9o3PqtmHNdoMp/VYFos7mEtc0gjMFd+y13sahgaILdtGg9hpOEg8eLTlIVqHVf1FCfRp/SeelJXtp2A0jq0+i4ZH9VSV2MlJWihKLi6YydMnTIghJBV+kGyN9Kx0PBhHwKCx7zWWsXubQDRAnvPgfdaTmoa0dO0yzTdH5jgVp0rbRdSLQZdwbN53xkrn2bbpNqOqU2hoLS0scA5rhoQViF/ai8xjMzBAukeIVXPijkd8Mt4MssSrlejsQ6e6Djpx8lDaBgSuWrbXtzQLwZVuxdls1NAA7MldNu1vwaQBrWFjiTJccXxo0kEDyCrfD32Zbj1tcoy9o7dZSwOXGOPILLdvPUqNIpUhy/XMr3S7YrbQbVdZ2Oa8SL9NrXsnIgxlzGBjwXnO3aNSlVNGnTaQMWuDQJByPXBSnhWNb7nXDn7rrg5WlZLbUxeWUx0dPlK17EXNwecVZoUKpxehtzBmeCqTlexZSotWer3nIHmSTqVZ3KYK1tptiRevHSGC+Z/DHioN6GNsduqUJ+rJDqfsB4Dg08hMeAWh0UaTZk9e26SAQvUiB4V8zR1LZq7mOD2mCDIUaSTV7AnTs1qG2ze7S0kFsG7AyPMc1j2nfksqlzGXmQQeR4Efvirtmsfatu81jbc2LcFxo6lZORaZtHounayY03zRU2jvw+sSG91V7DtS0F0kz+axjso3yPJdRsbYLiASSOSjJLwdYXwzqdk20lt2qyWOz5HUaLMtdMNeQDInArSZS7IAAk9VmVz3irXRt20Zn4hGOzRFCScJK+ZZxTdzah9Kq0dGk/mFPX2E+z0y5jjU9YRGGoC60BOodtE+7I80tO0icMByCjsu1qtIQ3LmNV6Jbtm0qzbr2A88iOYOa5u37nMa1zxXugY98CB1IUHjZ1WRMy2bzVJBLWktIcM82kEfBWW72EmXUxiSTGGZkrDNnjGAR44+C6uyboOr2VlrpUi5jrwdcMuaWuLTLczlwBXPY6pWdBu1vs51PsWshrA6DifSffjw73mtqpt1rmBzovSR0AiPfeXB2YCkIa0NboOJ1JOJPXQaKGvVqOPpKtlnqVFzBi0y1M7G0bZbPpYaLDt21O0lreOZ5LC7N3Fy2tjbFfVIwIaePF3T5rhHFb2LU8qStnc/RJYiX1LRGAHZtOpMOfHQXR4nRcPv8AbV7e3V3jEdoWtPss7gPk1eq2is3Z+z3loDblI3Y9Y+j/AJELwak+c1oxjohRkznrk5G7sza72AB3ebocx0K2KW1qTxnB9oLlBUQCpBUlNo5OCZ3jXgiQQemKJcRTtRBkEjpgr9DbVQfanrj+qmsiIPE/B2Wz7TcJ0IU9qqh4XKUdvD7TfIqeltb4+5UeqjvqRp9BOlokX6Ozgat5dECGtwVHYloY4ElT22u0YAqo2aLVsiqVSSs6ocSmFsAdmI48lBZbS2oLzTxIPIjMK70XkyfxDwTBJJJaJmDJwo69drBeeQB+8BqVzG1t4nOltOWjX7R+Si5JDjByNjau26dGR6T/AFQcvvHh0XG7Q2lUrOl7pAyaMAOg/NVH1JQXlxlJssRgoh1ThC9O+hLa/crWR32Xdo0ey/Bw8CAf7l5cF1H0WWi5b2j1mlvn+sJR5JM9V2/ujSqy4Ngni3A+Oq8w3v2SLFEuvl32Q0yBq45D8/Be0bd2yyx2apaKgm6O63i95wa0dT5CSvDa1U2p76xtrBUeS518VaOOl4AgDQSIhPsxkTjmnFclzcSy2e0vuuq/XEy2m8BoIGPcxN/44ZL1vZmyG0yMJP7yXgtskOu1AGVQL1OswgB0YtJczuuB4VBiCBJPD1XcDfGqGtp7RlpybXIx5CuOB9rz1LUFHghKcpch/TFbbllp0v6lTHowT8S3yXj51C9F+my1h1qo02kEMo3pGI77j+TR5rzlxSkC4J6dYEIXVBriqrwT6Jg/FR2ek6ZdmoDL19GKirpwUAWu2UtO0x4KkCmrON0xohqwTp2jsdn228A5hwISttvfosvY9meyhRfTaXteDeLcYeDiHaHryW2LC+qBgG9VRlhalSRqY+pTjbZmVq5DCXCJVHYe0eyqQT3XZ8tHK3vO0UWQXAnQLl3VAe8FZwRcN2Uupmp7I9PBSXObt7ZBHZvOQ7pOmhSV5SszXFpmJb9oPqGXGfh4LNe5C5yAlVy0J4QNB4p00pDJQtjcmsGW6iSYF7M4AQLxJ8AVjBPQcBUYSJF4SORMFNAez7ebU2g5pYD2A/hN4vnDtCOE8NB1K57ejdBtmoCswXqhqNpOYBIIqAtaWz9oOLYPPkF6LupWa6zsgZNA8AsD6Rbd2bGE5hz6rRP2mtFOm46gOqg9Q1doq2QbPKqVgZTttOnfBud6q+AWNNOX1A31gALsnMjSF6hu5Wp2yk14YLwgPbmWnSRmNCvNOwbSp97+NWaCdGUTBaD7T4B5NjVddsPbH+1UqTi0OfV+srM4ilBFJvI4l/iApOJGzlN7XA2utGAa66AMgGgCB4g+axip7baTUqPqHN7nOP8AcZPxUMKuzoRFSgyMfNNdCjqn7Ovw4pDJAUQTAIgEwCCRTBM4oAVg2m6zvIBIacwDnoeq1TvaBkCTzXNWrEqsUWBd2ptJ9d15x8EFheD3XeBVRIFAGrUa6m66cP1SU1hZ27LmPaM9GSMW6Nnxw+SSV0BTQlOmKABThCU4QBIEFRECmegD3X6NLX2tnBnJrR4kS5c39IdZr7WGPk02MD6g/wDnTlxEe2+o1nVoU30N2wdi9nFr3e8Bw+JXM7zVX17S9jTL69YgTwpU3FlMH2ZD3n7jSrGM5yKNjdfe+2WgXmh5usOVSqcQz7jRBPKBxT2ulUq0qtpquMXg2Tm+q7G63oJcdAAOKhrjt6raNJwbSpNIa45NY3GpWd1Mu5yAq21toGpdptkUqYIptPAcXO1c44k/JOTpAluU5STJSq50HcVFRE4+XRKqZw8+imY2EAE0JyUDqkKF1VICYvQOcoi9AXpgRudiVC5FUOMJOCAI0iEikgCWhUgymUaSALqYp0xSAFOEyUJgGEnJmp0gOw+i623LRUpz6TLw6sPyd7ln2m1kCraHYOql1Kl7NNuFRw8LrB956zt37X2NppVOF6677ru6fj7ldslYOca9Ro7OgGtYzg6pj2bDriH1HdCOK7Y2QkNaAaFIUQD2tW6+qBmG50qMa43yNXNHBVdpWYUnBky8D6yMg44lg1u4AnWVcslUsDrZUMvLnCjPGp9ur0bOHtHkscGcSnkewRCCdxgIQgqGTHiVxJhUhxOZSqVEznKF7kgGc9DKElC4oAkvc0Jco0iUwHccUkBKcFADkICEZQkoAQKSZJAF0pkiUyQDpJk6AECiQFO0oAdaWzG9tdok3KbL1Sq7QEi+/mYuMaNSNVmqzZXO/hUwSarmggfaj0W9JJPgNFOD3EzTqEWioTHZ0KTBgPsUm+iwavcfNziVlvIkwIEmBpyWltes1jBZqRlrTNR4/mVMiR7LcmjqeKy1LIxRGc6BKhpuOJ1Q2mpw80bBguRIRxQEIskDnIAEhCU5QlADFCURQFMBipGJ6dne7FrHHoCifZ3s9JrmzlIIStDpglAiQlMQySSSANg7ItH9J3u+aNuw7Sf5R82f9l2bqzRxb5hN/qWx6bfNZvzJ+l9zU+Dj9s5AbAtP9L/Jn/ZH/wAetPqD8TfmurFdvrt8wnqW2m0ekCeRR8vJ6X3D4eP2zkxu9XM4MEavCJm7VfP6uPvH5Le/1zNR4yU7doN9b4qbz5fCIrpcflmK3dauftU/M/8AVWKG7ldhvNfTDoIBBdInAxhnEjxW0y3s4u9x+SkG0man8JXL5OZfwT+Jh/bM2luyezIvtvuMF0GGsHBupJzOgjVV3bquH85v4HfNbJ2k32vwlVq20/Va7yT+Rnk/+B8XAv5Oe/4yZxrD8J+ats3cb/VP4I+JV5toHqu8h81LTtI4tf5D5qTzZfYlgxejOO6wOVV34f1Sbum3i9/k0LdbtERApv8Ad80L7c7hSd5hc+/m/dEvj4THG6TP6j/8fki/4jS/qP8A8fktB1qqcKR8Xfoo32utwpD8R+SO7mfn/RJYcK8FB+69Efaf5j5IHbu0B634lefXrnKm3zPyVWrVrcWDzPyUozyvmX3E8eJfl+xO+yMogMpkkQDjjBOYWbtTvNDTr5KdlUmZzlVra7BdY/UcpJaaOceIMISprY2HKAlXVwZzVMZJOmTEejtsrNB5KQWRmnwRiznVE2zHVYbm/Z6Dtr0RigzQJGi3kpTQjim/088Utf8AcO2vRGKTNAmLGaBWOwbr70BpN5nojWGhEYDdAi7qZ1MeqUzWDQ+adhpQUt09yeW6IWgae9EWez70rCkCX8kQq8kwpHkn7MDii0OgjV5Ju15JXWpwxqjY6B7RC95UmCFxCLCiIVUFXJSlqF86qaYmjFZm77yitzO6jc7vOnVWbLZxUkE8FdjyilPaLM+y7MFopvYIFRsOYTxnAtPuXO2mzupuLXtLXDMFegbL2aaVQODsCCCFpW2wUqwiowO0nMdCMQtCEbiZOWdTPKCku4tG5lI+hUe3kYd8klLQxdyJtXjqUp5nzUUDRIDkF52j0xKSNfenBCa8mLkgCLgma9RuJ1TRCKGSvfpCjBxzQAhPOilVC5DDuaIO5lRAnkjEpMdCc7kUF48lIQOJQGOA/JCY6Cv8wlJ5Jp5Jg4cQgjQWOiYjkiEIIPAlADEdQo6hwzUl48lDVfyUkJmJU9N3VXtkemeio1T33dVe2R6Z6LQx8ooZfpZszCugqgVboukBaON+DHzLySEpJiUl1OBmO6ob/NVwWlHAHBeZo9gTT1TOnU+aABp4IwwcCUAITqU0o7p1UTmnUoQCc79nBM154IcEr4CkIlaTqpY5nzVUVZ4wpBHFQaJLclDhwHkkSUIqAJu1GqVDE4kIm1JCaUD2mZCYmSXUDpHFIVxoVG6vKaTIugu1jMeITGoDxTXgq9VrcwfJTSTIN0Z1o9N3greyvT8Fnucb58Fe2WfrPAq9BU0UcjuLNtxU9ldmFWciszu8r0OTLybovFJMUl3KpzUq2HYBJJedkesiKcQrASSXORNBKKqkkooZWBUVUpkl3jyQfA7XK20pJKMyUSCoZMIy0JJIYgqTsFYCSS5y5JoFyrDMpklKPBGQ7lDVHdlJJdInORlF3eKvbM/iDoU6Sux5RQn9LNpyah6QTpK7Ezp8Muykkku5U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jpeg;base64,/9j/4AAQSkZJRgABAQAAAQABAAD/2wCEAAkGBxISEhUSEhIVFRUWFRcXFRUVFxcVFxgXFxUXFhUVFRcYHSggGB0lHRUVITEhJSkrLi4uFx8zODMtNygtLisBCgoKDg0OGhAQGy0mICUrLS0tLS0tKy0tLS4tLS0tLS0tLS0tLS0tLS0tLS0tLS0tLS0tLS0tLS0tLS0tLS0tLf/AABEIARMAtwMBIgACEQEDEQH/xAAbAAABBQEBAAAAAAAAAAAAAAACAAEDBAUGB//EAD8QAAEDAQUFBAYIBQUBAAAAAAEAAhEDBBIhMVEFBkFhcRMigZEyUmKhsdEHI0JyksHh8DNDU4KiFBUW0vFj/8QAGgEAAgMBAQAAAAAAAAAAAAAAAAECBAUDBv/EACwRAAICAQMEAQIFBQAAAAAAAAABAhEDEiExBBNBURQyoQVCgfDxUmFxseH/2gAMAwEAAhEDEQA/AOZhPCeE8KwVBoSRAJQgAYShHCV1AAwkiupQgAYShFCQCABhPCKEgEADCY8FJCE8ExChOAihIBAAwnhEAlCABTwihOAkAMJQihKEwBATp4SQBDCcBFCeEgAhPCKFNZrO55geJ4Ac0DRXhOAupsewmMANZpcXCQBI6AggHlw/JbdlsNKIdRY3QtGPnxXCXUwi6O8enk1Z53CUL0k7Hpu+wHcMZy0wI4Kpbd1KBbeYKjTxA7109Di5vvTjniwl08kcDCULY2hsGpTbfHfZMFzQe6eF4ZgHgcjrMhZULsmnwcGmuQYTQjhKECBhM4KRCQmAoTwnTgIAGE4CeE6ABhPCeE4CABhOAiAShAAwkiSQBDCcIglCAGa1dlsSxXAGMANSJcQCbvUxB/8ACuf2XZbxkgEDE8QI4RliYHjK7zYQuUJDgXukuJi9yyOAACqZ8n5S30+P8zKooXTECeMZk5Ez4IySDimZVEyUq1fl4kx+vuWVLfc1IqtjR2TWuvBIw04LqntpubegdeK4Wy21oI70nl+8VsbLtILnQ0ieEk+4qxgy0qOObH5Ctz7ryAxrgZBMAEg5yDg6eYXFbybuXfrKDHRiXtGIAzvN4xrnHRdja3OnL3yqX+99n3Se8JIn3j8vFdsWZqTRwy4k4nmJalC6Te+wta8VaQFypjAEBrtOhzHiOC52FoJ2rM+Sp0CQhIUhCYqREUJwEUJQgAUoRQlCAGASTgJ4QAMJEIoTwgAAE6KEkARQnhOnQBr7EtDWtqMnMAjqNPEnP1ea2LHXIF0nhHXouUs9Y06giTBMjjHdEeeOmC27PaZBecsclj9U97NfpY7UahBJ/Z/8T1AAMvP5FcztHfMUzcZTLi3PSVSbvDXq4loaNNFw0OrLUXbOvZXjEx4/JULfvkyhIY5zn6RLR/bELPr1+2pZwYkxyzWfYW0QC50k8ABeceZ4NHNxA5px2JTiqNaw7816j/rmtg4SGBsaTC2dpWT/AFAD2GH5xqRhB8/guestpspN01bPScfRvvL3HkWNut0/mGUe261to0u0slak+HNaW9iWwXODPtVHXYJ4zxxwUnbknwcdkmbFKiXUn0XzJktmTDswfcfJcsWrpLDTttUvDnUql2O+AaZDojD1gPDgVl7UsZa95v03kOh/ZmbpOMOEAg84xxWjgyKqb5M3PildpcGfCFwRwmKtlQUJIkkAMmhFCSABhFCSdADQknhKEANCSeEkARp06SAJRY7zr8g3iJg5AN/UnwGq0LfXp0mBrnht7BoPpE6MaMXHkJWUy0Vb7aNFgL3zi7KBgY0MfFVauzW9qy0uLhWpnvgmQWYtcAAOAcSOOCyuogtW5r9NJuGxYr06NBgdUYxhOM1SXHGTIpU8TMHAuBwMgLJtG3aFTBlRwE5spMpieAPaNcfIratGxi6sa1UkjJjRjgYxy0AHgq9XZdnZ3W0wJMlp7zut0SQPnwXFafPJZp/oZlhFte91Ki4AObeDjTBdHeBxOAHcOMcVTs2zqpHZVKtwNPfvEkzqc8wOPqkcF3+69L655Agdj2bcvacZjmdcoUO2tmNc6/EGIMSJHEEjHgPIaJ66BQdmE3dqgXNeCHQPRaJB5luS6Kx2Wi2h2VN5JeQCJDwwAiZfGBAxDZnAc4zaOzWD0ScRk5xe38JKsizOGJeT8B4KEshLtfodRStLbPTe4mGhjiXeEyuJoWaKjnNMtexxPGTF7H+4A+K6ag8PpFrxeBaQW6iDIWBQsTqILXSC1uIOYvACD1/JKLbcUvYKoxm36K6ZwUkIXhbx50dIJ4V3Zey31yQwtEesY8sEm0lbGk26RQShbNfdq0sEmnMaEH3LKfTIMEEHmhST4HKElygEk8J0yIKUJ4ToAGEkSSAIwE6eEgEAS2DbNZtd1NtNppswAaO8bpAvE8TPxVh9dtR94CWkzzBkgg6ZFQFndcWCHuEE5Y4fGJlNsuzOpUw1zSDfcceMwcPGVgZG02mekioOKlH0O4NBu3QW8BEjwBwCkZQa0YNDRxDcPMhSsMHLBRWl0NMZwoamdYpETN4aNlABeA+pJHAAHIDwj3qrtHe593uMNQzDWge8mMAFDT2ExzWuJxAyOX6IrNSZRdAGJ4xI6Suqoi16LVjtJMOuw12IAyB4xylXg86qN9YFuY/eijoVFzkSvY2tnHLWUG8VspVINPB0kPHNvPrKhsNaDCpW/wDiOPtFWujhqnfozutnph/krQhejQuC1zHHAU9lDySym66XfEYqEKeyB19t0SZwChkjqi0dMM3DIpL2S2LbFsaQy5UcZjXxXaf7MbRT+vaGvjBw9Lx1CgNU2cAkAkq2NomATJJyAWVF6WbmZrJ4Rz9o3PqtmHNdoMp/VYFos7mEtc0gjMFd+y13sahgaILdtGg9hpOEg8eLTlIVqHVf1FCfRp/SeelJXtp2A0jq0+i4ZH9VSV2MlJWihKLi6YydMnTIghJBV+kGyN9Kx0PBhHwKCx7zWWsXubQDRAnvPgfdaTmoa0dO0yzTdH5jgVp0rbRdSLQZdwbN53xkrn2bbpNqOqU2hoLS0scA5rhoQViF/ai8xjMzBAukeIVXPijkd8Mt4MssSrlejsQ6e6Djpx8lDaBgSuWrbXtzQLwZVuxdls1NAA7MldNu1vwaQBrWFjiTJccXxo0kEDyCrfD32Zbj1tcoy9o7dZSwOXGOPILLdvPUqNIpUhy/XMr3S7YrbQbVdZ2Oa8SL9NrXsnIgxlzGBjwXnO3aNSlVNGnTaQMWuDQJByPXBSnhWNb7nXDn7rrg5WlZLbUxeWUx0dPlK17EXNwecVZoUKpxehtzBmeCqTlexZSotWer3nIHmSTqVZ3KYK1tptiRevHSGC+Z/DHioN6GNsduqUJ+rJDqfsB4Dg08hMeAWh0UaTZk9e26SAQvUiB4V8zR1LZq7mOD2mCDIUaSTV7AnTs1qG2ze7S0kFsG7AyPMc1j2nfksqlzGXmQQeR4Efvirtmsfatu81jbc2LcFxo6lZORaZtHounayY03zRU2jvw+sSG91V7DtS0F0kz+axjso3yPJdRsbYLiASSOSjJLwdYXwzqdk20lt2qyWOz5HUaLMtdMNeQDInArSZS7IAAk9VmVz3irXRt20Zn4hGOzRFCScJK+ZZxTdzah9Kq0dGk/mFPX2E+z0y5jjU9YRGGoC60BOodtE+7I80tO0icMByCjsu1qtIQ3LmNV6Jbtm0qzbr2A88iOYOa5u37nMa1zxXugY98CB1IUHjZ1WRMy2bzVJBLWktIcM82kEfBWW72EmXUxiSTGGZkrDNnjGAR44+C6uyboOr2VlrpUi5jrwdcMuaWuLTLczlwBXPY6pWdBu1vs51PsWshrA6DifSffjw73mtqpt1rmBzovSR0AiPfeXB2YCkIa0NboOJ1JOJPXQaKGvVqOPpKtlnqVFzBi0y1M7G0bZbPpYaLDt21O0lreOZ5LC7N3Fy2tjbFfVIwIaePF3T5rhHFb2LU8qStnc/RJYiX1LRGAHZtOpMOfHQXR4nRcPv8AbV7e3V3jEdoWtPss7gPk1eq2is3Z+z3loDblI3Y9Y+j/AJELwak+c1oxjohRkznrk5G7sza72AB3ebocx0K2KW1qTxnB9oLlBUQCpBUlNo5OCZ3jXgiQQemKJcRTtRBkEjpgr9DbVQfanrj+qmsiIPE/B2Wz7TcJ0IU9qqh4XKUdvD7TfIqeltb4+5UeqjvqRp9BOlokX6Ozgat5dECGtwVHYloY4ElT22u0YAqo2aLVsiqVSSs6ocSmFsAdmI48lBZbS2oLzTxIPIjMK70XkyfxDwTBJJJaJmDJwo69drBeeQB+8BqVzG1t4nOltOWjX7R+Si5JDjByNjau26dGR6T/AFQcvvHh0XG7Q2lUrOl7pAyaMAOg/NVH1JQXlxlJssRgoh1ThC9O+hLa/crWR32Xdo0ey/Bw8CAf7l5cF1H0WWi5b2j1mlvn+sJR5JM9V2/ujSqy4Ngni3A+Oq8w3v2SLFEuvl32Q0yBq45D8/Be0bd2yyx2apaKgm6O63i95wa0dT5CSvDa1U2p76xtrBUeS518VaOOl4AgDQSIhPsxkTjmnFclzcSy2e0vuuq/XEy2m8BoIGPcxN/44ZL1vZmyG0yMJP7yXgtskOu1AGVQL1OswgB0YtJczuuB4VBiCBJPD1XcDfGqGtp7RlpybXIx5CuOB9rz1LUFHghKcpch/TFbbllp0v6lTHowT8S3yXj51C9F+my1h1qo02kEMo3pGI77j+TR5rzlxSkC4J6dYEIXVBriqrwT6Jg/FR2ek6ZdmoDL19GKirpwUAWu2UtO0x4KkCmrON0xohqwTp2jsdn228A5hwISttvfosvY9meyhRfTaXteDeLcYeDiHaHryW2LC+qBgG9VRlhalSRqY+pTjbZmVq5DCXCJVHYe0eyqQT3XZ8tHK3vO0UWQXAnQLl3VAe8FZwRcN2Uupmp7I9PBSXObt7ZBHZvOQ7pOmhSV5SszXFpmJb9oPqGXGfh4LNe5C5yAlVy0J4QNB4p00pDJQtjcmsGW6iSYF7M4AQLxJ8AVjBPQcBUYSJF4SORMFNAez7ebU2g5pYD2A/hN4vnDtCOE8NB1K57ejdBtmoCswXqhqNpOYBIIqAtaWz9oOLYPPkF6LupWa6zsgZNA8AsD6Rbd2bGE5hz6rRP2mtFOm46gOqg9Q1doq2QbPKqVgZTttOnfBud6q+AWNNOX1A31gALsnMjSF6hu5Wp2yk14YLwgPbmWnSRmNCvNOwbSp97+NWaCdGUTBaD7T4B5NjVddsPbH+1UqTi0OfV+srM4ilBFJvI4l/iApOJGzlN7XA2utGAa66AMgGgCB4g+axip7baTUqPqHN7nOP8AcZPxUMKuzoRFSgyMfNNdCjqn7Ovw4pDJAUQTAIgEwCCRTBM4oAVg2m6zvIBIacwDnoeq1TvaBkCTzXNWrEqsUWBd2ptJ9d15x8EFheD3XeBVRIFAGrUa6m66cP1SU1hZ27LmPaM9GSMW6Nnxw+SSV0BTQlOmKABThCU4QBIEFRECmegD3X6NLX2tnBnJrR4kS5c39IdZr7WGPk02MD6g/wDnTlxEe2+o1nVoU30N2wdi9nFr3e8Bw+JXM7zVX17S9jTL69YgTwpU3FlMH2ZD3n7jSrGM5yKNjdfe+2WgXmh5usOVSqcQz7jRBPKBxT2ulUq0qtpquMXg2Tm+q7G63oJcdAAOKhrjt6raNJwbSpNIa45NY3GpWd1Mu5yAq21toGpdptkUqYIptPAcXO1c44k/JOTpAluU5STJSq50HcVFRE4+XRKqZw8+imY2EAE0JyUDqkKF1VICYvQOcoi9AXpgRudiVC5FUOMJOCAI0iEikgCWhUgymUaSALqYp0xSAFOEyUJgGEnJmp0gOw+i623LRUpz6TLw6sPyd7ln2m1kCraHYOql1Kl7NNuFRw8LrB956zt37X2NppVOF6677ru6fj7ldslYOca9Ro7OgGtYzg6pj2bDriH1HdCOK7Y2QkNaAaFIUQD2tW6+qBmG50qMa43yNXNHBVdpWYUnBky8D6yMg44lg1u4AnWVcslUsDrZUMvLnCjPGp9ur0bOHtHkscGcSnkewRCCdxgIQgqGTHiVxJhUhxOZSqVEznKF7kgGc9DKElC4oAkvc0Jco0iUwHccUkBKcFADkICEZQkoAQKSZJAF0pkiUyQDpJk6AECiQFO0oAdaWzG9tdok3KbL1Sq7QEi+/mYuMaNSNVmqzZXO/hUwSarmggfaj0W9JJPgNFOD3EzTqEWioTHZ0KTBgPsUm+iwavcfNziVlvIkwIEmBpyWltes1jBZqRlrTNR4/mVMiR7LcmjqeKy1LIxRGc6BKhpuOJ1Q2mpw80bBguRIRxQEIskDnIAEhCU5QlADFCURQFMBipGJ6dne7FrHHoCifZ3s9JrmzlIIStDpglAiQlMQySSSANg7ItH9J3u+aNuw7Sf5R82f9l2bqzRxb5hN/qWx6bfNZvzJ+l9zU+Dj9s5AbAtP9L/Jn/ZH/wAetPqD8TfmurFdvrt8wnqW2m0ekCeRR8vJ6X3D4eP2zkxu9XM4MEavCJm7VfP6uPvH5Le/1zNR4yU7doN9b4qbz5fCIrpcflmK3dauftU/M/8AVWKG7ldhvNfTDoIBBdInAxhnEjxW0y3s4u9x+SkG0man8JXL5OZfwT+Jh/bM2luyezIvtvuMF0GGsHBupJzOgjVV3bquH85v4HfNbJ2k32vwlVq20/Va7yT+Rnk/+B8XAv5Oe/4yZxrD8J+ats3cb/VP4I+JV5toHqu8h81LTtI4tf5D5qTzZfYlgxejOO6wOVV34f1Sbum3i9/k0LdbtERApv8Ad80L7c7hSd5hc+/m/dEvj4THG6TP6j/8fki/4jS/qP8A8fktB1qqcKR8Xfoo32utwpD8R+SO7mfn/RJYcK8FB+69Efaf5j5IHbu0B634lefXrnKm3zPyVWrVrcWDzPyUozyvmX3E8eJfl+xO+yMogMpkkQDjjBOYWbtTvNDTr5KdlUmZzlVra7BdY/UcpJaaOceIMISprY2HKAlXVwZzVMZJOmTEejtsrNB5KQWRmnwRiznVE2zHVYbm/Z6Dtr0RigzQJGi3kpTQjim/088Utf8AcO2vRGKTNAmLGaBWOwbr70BpN5nojWGhEYDdAi7qZ1MeqUzWDQ+adhpQUt09yeW6IWgae9EWez70rCkCX8kQq8kwpHkn7MDii0OgjV5Ju15JXWpwxqjY6B7RC95UmCFxCLCiIVUFXJSlqF86qaYmjFZm77yitzO6jc7vOnVWbLZxUkE8FdjyilPaLM+y7MFopvYIFRsOYTxnAtPuXO2mzupuLXtLXDMFegbL2aaVQODsCCCFpW2wUqwiowO0nMdCMQtCEbiZOWdTPKCku4tG5lI+hUe3kYd8klLQxdyJtXjqUp5nzUUDRIDkF52j0xKSNfenBCa8mLkgCLgma9RuJ1TRCKGSvfpCjBxzQAhPOilVC5DDuaIO5lRAnkjEpMdCc7kUF48lIQOJQGOA/JCY6Cv8wlJ5Jp5Jg4cQgjQWOiYjkiEIIPAlADEdQo6hwzUl48lDVfyUkJmJU9N3VXtkemeio1T33dVe2R6Z6LQx8ooZfpZszCugqgVboukBaON+DHzLySEpJiUl1OBmO6ob/NVwWlHAHBeZo9gTT1TOnU+aABp4IwwcCUAITqU0o7p1UTmnUoQCc79nBM154IcEr4CkIlaTqpY5nzVUVZ4wpBHFQaJLclDhwHkkSUIqAJu1GqVDE4kIm1JCaUD2mZCYmSXUDpHFIVxoVG6vKaTIugu1jMeITGoDxTXgq9VrcwfJTSTIN0Z1o9N3greyvT8Fnucb58Fe2WfrPAq9BU0UcjuLNtxU9ldmFWciszu8r0OTLybovFJMUl3KpzUq2HYBJJedkesiKcQrASSXORNBKKqkkooZWBUVUpkl3jyQfA7XK20pJKMyUSCoZMIy0JJIYgqTsFYCSS5y5JoFyrDMpklKPBGQ7lDVHdlJJdInORlF3eKvbM/iDoU6Sux5RQn9LNpyah6QTpK7Ezp8Muykkku5UP/Z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data:image/jpeg;base64,/9j/4AAQSkZJRgABAQAAAQABAAD/2wCEAAkGBxISEhUSEhIVFRUWFRcXFRUVFxcVFxgXFxUXFhUVFRcYHSggGB0lHRUVITEhJSkrLi4uFx8zODMtNygtLisBCgoKDg0OGhAQGy0mICUrLS0tLS0tKy0tLS4tLS0tLS0tLS0tLS0tLS0tLS0tLS0tLS0tLS0tLS0tLS0tLS0tLf/AABEIARMAtwMBIgACEQEDEQH/xAAbAAABBQEBAAAAAAAAAAAAAAACAAEDBAUGB//EAD8QAAEDAQUFBAYIBQUBAAAAAAEAAhEDBBIhMVEFBkFhcRMigZEyUmKhsdEHI0JyksHh8DNDU4KiFBUW0vFj/8QAGgEAAgMBAQAAAAAAAAAAAAAAAAECBAUDBv/EACwRAAICAQMEAQIFBQAAAAAAAAABAhEDEiExBBNBURQyoQVCgfDxUmFxseH/2gAMAwEAAhEDEQA/AOZhPCeE8KwVBoSRAJQgAYShHCV1AAwkiupQgAYShFCQCABhPCKEgEADCY8FJCE8ExChOAihIBAAwnhEAlCABTwihOAkAMJQihKEwBATp4SQBDCcBFCeEgAhPCKFNZrO55geJ4Ac0DRXhOAupsewmMANZpcXCQBI6AggHlw/JbdlsNKIdRY3QtGPnxXCXUwi6O8enk1Z53CUL0k7Hpu+wHcMZy0wI4Kpbd1KBbeYKjTxA7109Di5vvTjniwl08kcDCULY2hsGpTbfHfZMFzQe6eF4ZgHgcjrMhZULsmnwcGmuQYTQjhKECBhM4KRCQmAoTwnTgIAGE4CeE6ABhPCeE4CABhOAiAShAAwkiSQBDCcIglCAGa1dlsSxXAGMANSJcQCbvUxB/8ACuf2XZbxkgEDE8QI4RliYHjK7zYQuUJDgXukuJi9yyOAACqZ8n5S30+P8zKooXTECeMZk5Ez4IySDimZVEyUq1fl4kx+vuWVLfc1IqtjR2TWuvBIw04LqntpubegdeK4Wy21oI70nl+8VsbLtILnQ0ieEk+4qxgy0qOObH5Ctz7ryAxrgZBMAEg5yDg6eYXFbybuXfrKDHRiXtGIAzvN4xrnHRdja3OnL3yqX+99n3Se8JIn3j8vFdsWZqTRwy4k4nmJalC6Te+wta8VaQFypjAEBrtOhzHiOC52FoJ2rM+Sp0CQhIUhCYqREUJwEUJQgAUoRQlCAGASTgJ4QAMJEIoTwgAAE6KEkARQnhOnQBr7EtDWtqMnMAjqNPEnP1ea2LHXIF0nhHXouUs9Y06giTBMjjHdEeeOmC27PaZBecsclj9U97NfpY7UahBJ/Z/8T1AAMvP5FcztHfMUzcZTLi3PSVSbvDXq4loaNNFw0OrLUXbOvZXjEx4/JULfvkyhIY5zn6RLR/bELPr1+2pZwYkxyzWfYW0QC50k8ABeceZ4NHNxA5px2JTiqNaw7816j/rmtg4SGBsaTC2dpWT/AFAD2GH5xqRhB8/guestpspN01bPScfRvvL3HkWNut0/mGUe261to0u0slak+HNaW9iWwXODPtVHXYJ4zxxwUnbknwcdkmbFKiXUn0XzJktmTDswfcfJcsWrpLDTttUvDnUql2O+AaZDojD1gPDgVl7UsZa95v03kOh/ZmbpOMOEAg84xxWjgyKqb5M3PildpcGfCFwRwmKtlQUJIkkAMmhFCSABhFCSdADQknhKEANCSeEkARp06SAJRY7zr8g3iJg5AN/UnwGq0LfXp0mBrnht7BoPpE6MaMXHkJWUy0Vb7aNFgL3zi7KBgY0MfFVauzW9qy0uLhWpnvgmQWYtcAAOAcSOOCyuogtW5r9NJuGxYr06NBgdUYxhOM1SXHGTIpU8TMHAuBwMgLJtG3aFTBlRwE5spMpieAPaNcfIratGxi6sa1UkjJjRjgYxy0AHgq9XZdnZ3W0wJMlp7zut0SQPnwXFafPJZp/oZlhFte91Ki4AObeDjTBdHeBxOAHcOMcVTs2zqpHZVKtwNPfvEkzqc8wOPqkcF3+69L655Agdj2bcvacZjmdcoUO2tmNc6/EGIMSJHEEjHgPIaJ66BQdmE3dqgXNeCHQPRaJB5luS6Kx2Wi2h2VN5JeQCJDwwAiZfGBAxDZnAc4zaOzWD0ScRk5xe38JKsizOGJeT8B4KEshLtfodRStLbPTe4mGhjiXeEyuJoWaKjnNMtexxPGTF7H+4A+K6ag8PpFrxeBaQW6iDIWBQsTqILXSC1uIOYvACD1/JKLbcUvYKoxm36K6ZwUkIXhbx50dIJ4V3Zey31yQwtEesY8sEm0lbGk26RQShbNfdq0sEmnMaEH3LKfTIMEEHmhST4HKElygEk8J0yIKUJ4ToAGEkSSAIwE6eEgEAS2DbNZtd1NtNppswAaO8bpAvE8TPxVh9dtR94CWkzzBkgg6ZFQFndcWCHuEE5Y4fGJlNsuzOpUw1zSDfcceMwcPGVgZG02mekioOKlH0O4NBu3QW8BEjwBwCkZQa0YNDRxDcPMhSsMHLBRWl0NMZwoamdYpETN4aNlABeA+pJHAAHIDwj3qrtHe593uMNQzDWge8mMAFDT2ExzWuJxAyOX6IrNSZRdAGJ4xI6Suqoi16LVjtJMOuw12IAyB4xylXg86qN9YFuY/eijoVFzkSvY2tnHLWUG8VspVINPB0kPHNvPrKhsNaDCpW/wDiOPtFWujhqnfozutnph/krQhejQuC1zHHAU9lDySym66XfEYqEKeyB19t0SZwChkjqi0dMM3DIpL2S2LbFsaQy5UcZjXxXaf7MbRT+vaGvjBw9Lx1CgNU2cAkAkq2NomATJJyAWVF6WbmZrJ4Rz9o3PqtmHNdoMp/VYFos7mEtc0gjMFd+y13sahgaILdtGg9hpOEg8eLTlIVqHVf1FCfRp/SeelJXtp2A0jq0+i4ZH9VSV2MlJWihKLi6YydMnTIghJBV+kGyN9Kx0PBhHwKCx7zWWsXubQDRAnvPgfdaTmoa0dO0yzTdH5jgVp0rbRdSLQZdwbN53xkrn2bbpNqOqU2hoLS0scA5rhoQViF/ai8xjMzBAukeIVXPijkd8Mt4MssSrlejsQ6e6Djpx8lDaBgSuWrbXtzQLwZVuxdls1NAA7MldNu1vwaQBrWFjiTJccXxo0kEDyCrfD32Zbj1tcoy9o7dZSwOXGOPILLdvPUqNIpUhy/XMr3S7YrbQbVdZ2Oa8SL9NrXsnIgxlzGBjwXnO3aNSlVNGnTaQMWuDQJByPXBSnhWNb7nXDn7rrg5WlZLbUxeWUx0dPlK17EXNwecVZoUKpxehtzBmeCqTlexZSotWer3nIHmSTqVZ3KYK1tptiRevHSGC+Z/DHioN6GNsduqUJ+rJDqfsB4Dg08hMeAWh0UaTZk9e26SAQvUiB4V8zR1LZq7mOD2mCDIUaSTV7AnTs1qG2ze7S0kFsG7AyPMc1j2nfksqlzGXmQQeR4Efvirtmsfatu81jbc2LcFxo6lZORaZtHounayY03zRU2jvw+sSG91V7DtS0F0kz+axjso3yPJdRsbYLiASSOSjJLwdYXwzqdk20lt2qyWOz5HUaLMtdMNeQDInArSZS7IAAk9VmVz3irXRt20Zn4hGOzRFCScJK+ZZxTdzah9Kq0dGk/mFPX2E+z0y5jjU9YRGGoC60BOodtE+7I80tO0icMByCjsu1qtIQ3LmNV6Jbtm0qzbr2A88iOYOa5u37nMa1zxXugY98CB1IUHjZ1WRMy2bzVJBLWktIcM82kEfBWW72EmXUxiSTGGZkrDNnjGAR44+C6uyboOr2VlrpUi5jrwdcMuaWuLTLczlwBXPY6pWdBu1vs51PsWshrA6DifSffjw73mtqpt1rmBzovSR0AiPfeXB2YCkIa0NboOJ1JOJPXQaKGvVqOPpKtlnqVFzBi0y1M7G0bZbPpYaLDt21O0lreOZ5LC7N3Fy2tjbFfVIwIaePF3T5rhHFb2LU8qStnc/RJYiX1LRGAHZtOpMOfHQXR4nRcPv8AbV7e3V3jEdoWtPss7gPk1eq2is3Z+z3loDblI3Y9Y+j/AJELwak+c1oxjohRkznrk5G7sza72AB3ebocx0K2KW1qTxnB9oLlBUQCpBUlNo5OCZ3jXgiQQemKJcRTtRBkEjpgr9DbVQfanrj+qmsiIPE/B2Wz7TcJ0IU9qqh4XKUdvD7TfIqeltb4+5UeqjvqRp9BOlokX6Ozgat5dECGtwVHYloY4ElT22u0YAqo2aLVsiqVSSs6ocSmFsAdmI48lBZbS2oLzTxIPIjMK70XkyfxDwTBJJJaJmDJwo69drBeeQB+8BqVzG1t4nOltOWjX7R+Si5JDjByNjau26dGR6T/AFQcvvHh0XG7Q2lUrOl7pAyaMAOg/NVH1JQXlxlJssRgoh1ThC9O+hLa/crWR32Xdo0ey/Bw8CAf7l5cF1H0WWi5b2j1mlvn+sJR5JM9V2/ujSqy4Ngni3A+Oq8w3v2SLFEuvl32Q0yBq45D8/Be0bd2yyx2apaKgm6O63i95wa0dT5CSvDa1U2p76xtrBUeS518VaOOl4AgDQSIhPsxkTjmnFclzcSy2e0vuuq/XEy2m8BoIGPcxN/44ZL1vZmyG0yMJP7yXgtskOu1AGVQL1OswgB0YtJczuuB4VBiCBJPD1XcDfGqGtp7RlpybXIx5CuOB9rz1LUFHghKcpch/TFbbllp0v6lTHowT8S3yXj51C9F+my1h1qo02kEMo3pGI77j+TR5rzlxSkC4J6dYEIXVBriqrwT6Jg/FR2ek6ZdmoDL19GKirpwUAWu2UtO0x4KkCmrON0xohqwTp2jsdn228A5hwISttvfosvY9meyhRfTaXteDeLcYeDiHaHryW2LC+qBgG9VRlhalSRqY+pTjbZmVq5DCXCJVHYe0eyqQT3XZ8tHK3vO0UWQXAnQLl3VAe8FZwRcN2Uupmp7I9PBSXObt7ZBHZvOQ7pOmhSV5SszXFpmJb9oPqGXGfh4LNe5C5yAlVy0J4QNB4p00pDJQtjcmsGW6iSYF7M4AQLxJ8AVjBPQcBUYSJF4SORMFNAez7ebU2g5pYD2A/hN4vnDtCOE8NB1K57ejdBtmoCswXqhqNpOYBIIqAtaWz9oOLYPPkF6LupWa6zsgZNA8AsD6Rbd2bGE5hz6rRP2mtFOm46gOqg9Q1doq2QbPKqVgZTttOnfBud6q+AWNNOX1A31gALsnMjSF6hu5Wp2yk14YLwgPbmWnSRmNCvNOwbSp97+NWaCdGUTBaD7T4B5NjVddsPbH+1UqTi0OfV+srM4ilBFJvI4l/iApOJGzlN7XA2utGAa66AMgGgCB4g+axip7baTUqPqHN7nOP8AcZPxUMKuzoRFSgyMfNNdCjqn7Ovw4pDJAUQTAIgEwCCRTBM4oAVg2m6zvIBIacwDnoeq1TvaBkCTzXNWrEqsUWBd2ptJ9d15x8EFheD3XeBVRIFAGrUa6m66cP1SU1hZ27LmPaM9GSMW6Nnxw+SSV0BTQlOmKABThCU4QBIEFRECmegD3X6NLX2tnBnJrR4kS5c39IdZr7WGPk02MD6g/wDnTlxEe2+o1nVoU30N2wdi9nFr3e8Bw+JXM7zVX17S9jTL69YgTwpU3FlMH2ZD3n7jSrGM5yKNjdfe+2WgXmh5usOVSqcQz7jRBPKBxT2ulUq0qtpquMXg2Tm+q7G63oJcdAAOKhrjt6raNJwbSpNIa45NY3GpWd1Mu5yAq21toGpdptkUqYIptPAcXO1c44k/JOTpAluU5STJSq50HcVFRE4+XRKqZw8+imY2EAE0JyUDqkKF1VICYvQOcoi9AXpgRudiVC5FUOMJOCAI0iEikgCWhUgymUaSALqYp0xSAFOEyUJgGEnJmp0gOw+i623LRUpz6TLw6sPyd7ln2m1kCraHYOql1Kl7NNuFRw8LrB956zt37X2NppVOF6677ru6fj7ldslYOca9Ro7OgGtYzg6pj2bDriH1HdCOK7Y2QkNaAaFIUQD2tW6+qBmG50qMa43yNXNHBVdpWYUnBky8D6yMg44lg1u4AnWVcslUsDrZUMvLnCjPGp9ur0bOHtHkscGcSnkewRCCdxgIQgqGTHiVxJhUhxOZSqVEznKF7kgGc9DKElC4oAkvc0Jco0iUwHccUkBKcFADkICEZQkoAQKSZJAF0pkiUyQDpJk6AECiQFO0oAdaWzG9tdok3KbL1Sq7QEi+/mYuMaNSNVmqzZXO/hUwSarmggfaj0W9JJPgNFOD3EzTqEWioTHZ0KTBgPsUm+iwavcfNziVlvIkwIEmBpyWltes1jBZqRlrTNR4/mVMiR7LcmjqeKy1LIxRGc6BKhpuOJ1Q2mpw80bBguRIRxQEIskDnIAEhCU5QlADFCURQFMBipGJ6dne7FrHHoCifZ3s9JrmzlIIStDpglAiQlMQySSSANg7ItH9J3u+aNuw7Sf5R82f9l2bqzRxb5hN/qWx6bfNZvzJ+l9zU+Dj9s5AbAtP9L/Jn/ZH/wAetPqD8TfmurFdvrt8wnqW2m0ekCeRR8vJ6X3D4eP2zkxu9XM4MEavCJm7VfP6uPvH5Le/1zNR4yU7doN9b4qbz5fCIrpcflmK3dauftU/M/8AVWKG7ldhvNfTDoIBBdInAxhnEjxW0y3s4u9x+SkG0man8JXL5OZfwT+Jh/bM2luyezIvtvuMF0GGsHBupJzOgjVV3bquH85v4HfNbJ2k32vwlVq20/Va7yT+Rnk/+B8XAv5Oe/4yZxrD8J+ats3cb/VP4I+JV5toHqu8h81LTtI4tf5D5qTzZfYlgxejOO6wOVV34f1Sbum3i9/k0LdbtERApv8Ad80L7c7hSd5hc+/m/dEvj4THG6TP6j/8fki/4jS/qP8A8fktB1qqcKR8Xfoo32utwpD8R+SO7mfn/RJYcK8FB+69Efaf5j5IHbu0B634lefXrnKm3zPyVWrVrcWDzPyUozyvmX3E8eJfl+xO+yMogMpkkQDjjBOYWbtTvNDTr5KdlUmZzlVra7BdY/UcpJaaOceIMISprY2HKAlXVwZzVMZJOmTEejtsrNB5KQWRmnwRiznVE2zHVYbm/Z6Dtr0RigzQJGi3kpTQjim/088Utf8AcO2vRGKTNAmLGaBWOwbr70BpN5nojWGhEYDdAi7qZ1MeqUzWDQ+adhpQUt09yeW6IWgae9EWez70rCkCX8kQq8kwpHkn7MDii0OgjV5Ju15JXWpwxqjY6B7RC95UmCFxCLCiIVUFXJSlqF86qaYmjFZm77yitzO6jc7vOnVWbLZxUkE8FdjyilPaLM+y7MFopvYIFRsOYTxnAtPuXO2mzupuLXtLXDMFegbL2aaVQODsCCCFpW2wUqwiowO0nMdCMQtCEbiZOWdTPKCku4tG5lI+hUe3kYd8klLQxdyJtXjqUp5nzUUDRIDkF52j0xKSNfenBCa8mLkgCLgma9RuJ1TRCKGSvfpCjBxzQAhPOilVC5DDuaIO5lRAnkjEpMdCc7kUF48lIQOJQGOA/JCY6Cv8wlJ5Jp5Jg4cQgjQWOiYjkiEIIPAlADEdQo6hwzUl48lDVfyUkJmJU9N3VXtkemeio1T33dVe2R6Z6LQx8ooZfpZszCugqgVboukBaON+DHzLySEpJiUl1OBmO6ob/NVwWlHAHBeZo9gTT1TOnU+aABp4IwwcCUAITqU0o7p1UTmnUoQCc79nBM154IcEr4CkIlaTqpY5nzVUVZ4wpBHFQaJLclDhwHkkSUIqAJu1GqVDE4kIm1JCaUD2mZCYmSXUDpHFIVxoVG6vKaTIugu1jMeITGoDxTXgq9VrcwfJTSTIN0Z1o9N3greyvT8Fnucb58Fe2WfrPAq9BU0UcjuLNtxU9ldmFWciszu8r0OTLybovFJMUl3KpzUq2HYBJJedkesiKcQrASSXORNBKKqkkooZWBUVUpkl3jyQfA7XK20pJKMyUSCoZMIy0JJIYgqTsFYCSS5y5JoFyrDMpklKPBGQ7lDVHdlJJdInORlF3eKvbM/iDoU6Sux5RQn9LNpyah6QTpK7Ezp8Muykkku5UP/Z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612775" y="2924944"/>
            <a:ext cx="511225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965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4954555"/>
          </a:xfrm>
        </p:spPr>
        <p:txBody>
          <a:bodyPr/>
          <a:lstStyle/>
          <a:p>
            <a:r>
              <a:rPr lang="ru-RU" dirty="0"/>
              <a:t>У. </a:t>
            </a:r>
            <a:r>
              <a:rPr lang="ru-RU" dirty="0" err="1"/>
              <a:t>Оучи</a:t>
            </a:r>
            <a:r>
              <a:rPr lang="ru-RU" dirty="0"/>
              <a:t> выделил несколько основных принципов метода управления, основанного на “теории Z”: </a:t>
            </a:r>
          </a:p>
          <a:p>
            <a:pPr lvl="1"/>
            <a:r>
              <a:rPr lang="ru-RU" dirty="0"/>
              <a:t>упор на инициативу снизу; </a:t>
            </a:r>
          </a:p>
          <a:p>
            <a:pPr lvl="1"/>
            <a:r>
              <a:rPr lang="ru-RU" dirty="0"/>
              <a:t>главной движущей силой является среднее звено руководства, </a:t>
            </a:r>
          </a:p>
          <a:p>
            <a:pPr lvl="1"/>
            <a:r>
              <a:rPr lang="ru-RU" dirty="0"/>
              <a:t>задача высшего звена состоит в том, чтобы способствовать принятию решений;</a:t>
            </a:r>
          </a:p>
          <a:p>
            <a:pPr lvl="1"/>
            <a:r>
              <a:rPr lang="ru-RU" dirty="0"/>
              <a:t>особое внимание уделяется благополучию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297024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Типологическая модель мотивации В.И. </a:t>
            </a:r>
            <a:r>
              <a:rPr lang="ru-RU" dirty="0" err="1"/>
              <a:t>Герчикова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44824"/>
            <a:ext cx="248667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1"/>
          <p:cNvSpPr txBox="1">
            <a:spLocks/>
          </p:cNvSpPr>
          <p:nvPr/>
        </p:nvSpPr>
        <p:spPr>
          <a:xfrm>
            <a:off x="359532" y="2780928"/>
            <a:ext cx="5688632" cy="259228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ru-RU" b="1" dirty="0"/>
              <a:t>Владимир </a:t>
            </a:r>
            <a:r>
              <a:rPr lang="ru-RU" b="1" dirty="0" err="1"/>
              <a:t>Исакович</a:t>
            </a:r>
            <a:r>
              <a:rPr lang="ru-RU" b="1" dirty="0"/>
              <a:t> </a:t>
            </a:r>
            <a:r>
              <a:rPr lang="ru-RU" b="1" dirty="0" err="1"/>
              <a:t>Герчиков</a:t>
            </a:r>
            <a:r>
              <a:rPr lang="ru-RU" b="1" dirty="0"/>
              <a:t> (1938-2007)</a:t>
            </a:r>
          </a:p>
          <a:p>
            <a:pPr marL="109728" indent="0">
              <a:buNone/>
            </a:pPr>
            <a:r>
              <a:rPr lang="ru-RU" dirty="0"/>
              <a:t>профессор, </a:t>
            </a:r>
            <a:r>
              <a:rPr lang="ru-RU" dirty="0" err="1"/>
              <a:t>д.соц.н</a:t>
            </a:r>
            <a:r>
              <a:rPr lang="ru-RU" dirty="0"/>
              <a:t>., , один из основателей отечественной промышленной социологии и отечественной научно-практической школы управления персоналом.</a:t>
            </a:r>
          </a:p>
        </p:txBody>
      </p:sp>
    </p:spTree>
    <p:extLst>
      <p:ext uri="{BB962C8B-B14F-4D97-AF65-F5344CB8AC3E}">
        <p14:creationId xmlns:p14="http://schemas.microsoft.com/office/powerpoint/2010/main" val="1430871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delfy.biz/files/images/tm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480513"/>
            <a:ext cx="7043356" cy="554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593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38660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Мотивация достижения - один из типов мотивации, который связан со стремлением работника добиваться успеха и избегать неудач.</a:t>
            </a:r>
          </a:p>
          <a:p>
            <a:r>
              <a:rPr lang="ru-RU" dirty="0" err="1"/>
              <a:t>Герчиков</a:t>
            </a:r>
            <a:r>
              <a:rPr lang="ru-RU" dirty="0"/>
              <a:t> В.И. выделяет четыре подтипа </a:t>
            </a:r>
            <a:r>
              <a:rPr lang="ru-RU" b="1" dirty="0"/>
              <a:t>мотивации достижения</a:t>
            </a:r>
            <a:r>
              <a:rPr lang="ru-RU" dirty="0"/>
              <a:t>: </a:t>
            </a:r>
          </a:p>
          <a:p>
            <a:pPr lvl="1"/>
            <a:r>
              <a:rPr lang="ru-RU" i="1" dirty="0"/>
              <a:t>Инструментальный тип</a:t>
            </a:r>
          </a:p>
          <a:p>
            <a:pPr lvl="1"/>
            <a:r>
              <a:rPr lang="ru-RU" i="1" dirty="0"/>
              <a:t>Профессиональный тип</a:t>
            </a:r>
          </a:p>
          <a:p>
            <a:pPr lvl="1"/>
            <a:r>
              <a:rPr lang="ru-RU" i="1" dirty="0"/>
              <a:t>Патриотический тип</a:t>
            </a:r>
          </a:p>
          <a:p>
            <a:pPr lvl="1"/>
            <a:r>
              <a:rPr lang="ru-RU" i="1" dirty="0"/>
              <a:t>Хозяйский тип</a:t>
            </a:r>
          </a:p>
          <a:p>
            <a:r>
              <a:rPr lang="ru-RU" b="1" i="1" dirty="0"/>
              <a:t>Мотивация избегания</a:t>
            </a:r>
            <a:r>
              <a:rPr lang="ru-RU" dirty="0"/>
              <a:t> – тип мотивации, при котором сотрудник стремится, в первую очередь, избежать наказания</a:t>
            </a:r>
          </a:p>
          <a:p>
            <a:pPr lvl="1"/>
            <a:r>
              <a:rPr lang="ru-RU" i="1" dirty="0"/>
              <a:t>Люмпенизированный тип</a:t>
            </a:r>
          </a:p>
        </p:txBody>
      </p:sp>
    </p:spTree>
    <p:extLst>
      <p:ext uri="{BB962C8B-B14F-4D97-AF65-F5344CB8AC3E}">
        <p14:creationId xmlns:p14="http://schemas.microsoft.com/office/powerpoint/2010/main" val="126457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006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Развитие теории мотивации началось с начала </a:t>
            </a:r>
            <a:r>
              <a:rPr lang="ru-RU" dirty="0" err="1"/>
              <a:t>XX</a:t>
            </a:r>
            <a:r>
              <a:rPr lang="ru-RU" dirty="0"/>
              <a:t> века. </a:t>
            </a:r>
          </a:p>
          <a:p>
            <a:r>
              <a:rPr lang="ru-RU" dirty="0"/>
              <a:t>Теории мотивации анализируют факторы, оказывающие влияние на мотивацию. </a:t>
            </a:r>
          </a:p>
          <a:p>
            <a:r>
              <a:rPr lang="ru-RU" dirty="0"/>
              <a:t>В значительной мере их предмет сконцентрирован на анализе потребностей и их влиянии на мотивацию. </a:t>
            </a:r>
          </a:p>
          <a:p>
            <a:r>
              <a:rPr lang="ru-RU" dirty="0"/>
              <a:t>Эти теории описывают структуру потребностей, их содержание и то, как данные потребности связаны с мотивацией человека к деятельности</a:t>
            </a:r>
          </a:p>
          <a:p>
            <a:r>
              <a:rPr lang="ru-RU" dirty="0"/>
              <a:t>Выделяют следующие группы теорий мотивации:</a:t>
            </a:r>
          </a:p>
          <a:p>
            <a:pPr lvl="1"/>
            <a:r>
              <a:rPr lang="ru-RU" dirty="0"/>
              <a:t>концептуальные теории</a:t>
            </a:r>
          </a:p>
          <a:p>
            <a:pPr lvl="1"/>
            <a:r>
              <a:rPr lang="ru-RU" dirty="0"/>
              <a:t>содержательные теории (Маслоу, Герцберг, </a:t>
            </a:r>
            <a:r>
              <a:rPr lang="ru-RU" dirty="0" err="1"/>
              <a:t>МакКлелланд</a:t>
            </a:r>
            <a:r>
              <a:rPr lang="ru-RU" dirty="0"/>
              <a:t> и др.);</a:t>
            </a:r>
          </a:p>
          <a:p>
            <a:pPr lvl="1"/>
            <a:r>
              <a:rPr lang="ru-RU" dirty="0"/>
              <a:t>процессуальные теории (Врум и др.);</a:t>
            </a:r>
          </a:p>
          <a:p>
            <a:pPr lvl="1"/>
            <a:r>
              <a:rPr lang="ru-RU" dirty="0"/>
              <a:t>теории, основанные на отношении человека к труду (</a:t>
            </a:r>
            <a:r>
              <a:rPr lang="ru-RU" dirty="0" err="1"/>
              <a:t>Макгрегор</a:t>
            </a:r>
            <a:r>
              <a:rPr lang="ru-RU" dirty="0"/>
              <a:t>, </a:t>
            </a:r>
            <a:r>
              <a:rPr lang="ru-RU" dirty="0" err="1"/>
              <a:t>Оучи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Теории мотивации</a:t>
            </a:r>
          </a:p>
        </p:txBody>
      </p:sp>
    </p:spTree>
    <p:extLst>
      <p:ext uri="{BB962C8B-B14F-4D97-AF65-F5344CB8AC3E}">
        <p14:creationId xmlns:p14="http://schemas.microsoft.com/office/powerpoint/2010/main" val="194392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Концептуальные теории объясняют мотивацию на концептуальном уровне, от них  нельзя ждать прямых рекомендаций. </a:t>
            </a:r>
          </a:p>
          <a:p>
            <a:r>
              <a:rPr lang="ru-RU" dirty="0"/>
              <a:t>Наибольшей известностью пользуются следующие теории:</a:t>
            </a:r>
          </a:p>
          <a:p>
            <a:pPr lvl="1"/>
            <a:r>
              <a:rPr lang="ru-RU" dirty="0"/>
              <a:t>Психоаналитическая теория Зигмунда Фрейда</a:t>
            </a:r>
          </a:p>
          <a:p>
            <a:pPr lvl="1"/>
            <a:r>
              <a:rPr lang="ru-RU" dirty="0"/>
              <a:t>Теория условных рефлексов И.П. Павлова</a:t>
            </a:r>
          </a:p>
          <a:p>
            <a:pPr lvl="1"/>
            <a:r>
              <a:rPr lang="ru-RU" dirty="0"/>
              <a:t>Гедоническая теория Карла Густава Юнга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Концептуальные теории</a:t>
            </a:r>
          </a:p>
        </p:txBody>
      </p:sp>
    </p:spTree>
    <p:extLst>
      <p:ext uri="{BB962C8B-B14F-4D97-AF65-F5344CB8AC3E}">
        <p14:creationId xmlns:p14="http://schemas.microsoft.com/office/powerpoint/2010/main" val="328830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9917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Содержательные теории фокусируются на внутренних факторах индивида, которые дают импульс, направляют, поддерживают и прекращают данное поведение. </a:t>
            </a:r>
          </a:p>
          <a:p>
            <a:r>
              <a:rPr lang="ru-RU" dirty="0"/>
              <a:t>Они пытаются определить специфические потребности, мотивирующие людей. </a:t>
            </a:r>
          </a:p>
          <a:p>
            <a:r>
              <a:rPr lang="ru-RU" dirty="0"/>
              <a:t>Основные содержательные теории мотивации:</a:t>
            </a:r>
          </a:p>
          <a:p>
            <a:pPr lvl="1"/>
            <a:r>
              <a:rPr lang="ru-RU" dirty="0"/>
              <a:t>Иерархия потребностей по Абрахаму Маслоу</a:t>
            </a:r>
          </a:p>
          <a:p>
            <a:pPr lvl="1"/>
            <a:r>
              <a:rPr lang="ru-RU" dirty="0"/>
              <a:t>Теория приобретаемых потребностей Дэвида </a:t>
            </a:r>
            <a:r>
              <a:rPr lang="ru-RU" dirty="0" err="1"/>
              <a:t>Маккелланда</a:t>
            </a:r>
            <a:endParaRPr lang="ru-RU" dirty="0"/>
          </a:p>
          <a:p>
            <a:pPr lvl="1"/>
            <a:r>
              <a:rPr lang="ru-RU" dirty="0"/>
              <a:t>Теория </a:t>
            </a:r>
            <a:r>
              <a:rPr lang="ru-RU" dirty="0" err="1"/>
              <a:t>Клейтона</a:t>
            </a:r>
            <a:r>
              <a:rPr lang="ru-RU" dirty="0"/>
              <a:t> Альдерфера (</a:t>
            </a:r>
            <a:r>
              <a:rPr lang="fr-FR" dirty="0"/>
              <a:t>ERG)</a:t>
            </a:r>
            <a:endParaRPr lang="ru-RU" dirty="0"/>
          </a:p>
          <a:p>
            <a:pPr lvl="1"/>
            <a:r>
              <a:rPr lang="ru-RU" dirty="0"/>
              <a:t>Двухфакторная теория Фредерика Герцберга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Содержательные теории</a:t>
            </a:r>
          </a:p>
        </p:txBody>
      </p:sp>
    </p:spTree>
    <p:extLst>
      <p:ext uri="{BB962C8B-B14F-4D97-AF65-F5344CB8AC3E}">
        <p14:creationId xmlns:p14="http://schemas.microsoft.com/office/powerpoint/2010/main" val="367617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132860"/>
            <a:ext cx="4104456" cy="4525963"/>
          </a:xfrm>
        </p:spPr>
        <p:txBody>
          <a:bodyPr/>
          <a:lstStyle/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Абрахам </a:t>
            </a:r>
            <a:r>
              <a:rPr lang="ru-RU" b="1" cap="smal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Харольд</a:t>
            </a: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Маслоу</a:t>
            </a:r>
          </a:p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1.04.1908-8.07.1970</a:t>
            </a:r>
          </a:p>
          <a:p>
            <a:pPr marL="0" indent="0" algn="ctr">
              <a:buNone/>
            </a:pPr>
            <a:endParaRPr lang="ru-RU" b="1" cap="smal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b="1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Американский психолог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Теория человеческих потребностей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675" y="1628800"/>
            <a:ext cx="3330351" cy="419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28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131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Иерархия потребностей по А. Маслоу</a:t>
            </a: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695478104"/>
              </p:ext>
            </p:extLst>
          </p:nvPr>
        </p:nvGraphicFramePr>
        <p:xfrm>
          <a:off x="26399" y="1005492"/>
          <a:ext cx="6624736" cy="5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Рисунок 69" descr="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8552"/>
            <a:ext cx="4824536" cy="224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97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98072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основе теории Маслоу лежат следующие положения:</a:t>
            </a:r>
          </a:p>
          <a:p>
            <a:pPr lvl="1"/>
            <a:r>
              <a:rPr lang="ru-RU" dirty="0"/>
              <a:t>потребности делятся на первичные и вторичные и образуют пятиуровневую иерархическую структуру, в которой они расположены в соответствии с приоритетом;</a:t>
            </a:r>
          </a:p>
          <a:p>
            <a:pPr lvl="1"/>
            <a:r>
              <a:rPr lang="ru-RU" dirty="0"/>
              <a:t>поведение человека определяет самая нижняя неудовлетворенная потребность иерархической структуры;</a:t>
            </a:r>
          </a:p>
          <a:p>
            <a:pPr lvl="1"/>
            <a:r>
              <a:rPr lang="ru-RU" dirty="0"/>
              <a:t>после того как потребность удовлетворена, ее мотивирующее воздействие прекращается;</a:t>
            </a:r>
          </a:p>
          <a:p>
            <a:pPr lvl="1"/>
            <a:r>
              <a:rPr lang="ru-RU" dirty="0"/>
              <a:t>одновременно человек ощущает воздействие нескольких потребностей</a:t>
            </a:r>
          </a:p>
        </p:txBody>
      </p:sp>
    </p:spTree>
    <p:extLst>
      <p:ext uri="{BB962C8B-B14F-4D97-AF65-F5344CB8AC3E}">
        <p14:creationId xmlns:p14="http://schemas.microsoft.com/office/powerpoint/2010/main" val="3627700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657</TotalTime>
  <Words>1650</Words>
  <Application>Microsoft Office PowerPoint</Application>
  <PresentationFormat>Экран (4:3)</PresentationFormat>
  <Paragraphs>224</Paragraphs>
  <Slides>38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Calibri</vt:lpstr>
      <vt:lpstr>Lucida Sans Unicode</vt:lpstr>
      <vt:lpstr>Times New Roman</vt:lpstr>
      <vt:lpstr>Verdana</vt:lpstr>
      <vt:lpstr>Wingdings 2</vt:lpstr>
      <vt:lpstr>Wingdings 3</vt:lpstr>
      <vt:lpstr>Открытая</vt:lpstr>
      <vt:lpstr>УПРАВЛЕНИЕ ЧЕЛОВЕЧЕСКИМИ РЕСУРСАМИ</vt:lpstr>
      <vt:lpstr>Теории трудовой мотивации</vt:lpstr>
      <vt:lpstr>Понятие мотивации</vt:lpstr>
      <vt:lpstr>Теории мотивации</vt:lpstr>
      <vt:lpstr>Концептуальные теории</vt:lpstr>
      <vt:lpstr>Содержательные теории</vt:lpstr>
      <vt:lpstr>Теория человеческих потребностей</vt:lpstr>
      <vt:lpstr>Иерархия потребностей по А. Маслоу</vt:lpstr>
      <vt:lpstr>Презентация PowerPoint</vt:lpstr>
      <vt:lpstr>Презентация PowerPoint</vt:lpstr>
      <vt:lpstr>Теория приобретаемых потребностей Д.Макклелланда  </vt:lpstr>
      <vt:lpstr>Презентация PowerPoint</vt:lpstr>
      <vt:lpstr>Теория Клейтона Альдерфера (ERG)</vt:lpstr>
      <vt:lpstr>Презентация PowerPoint</vt:lpstr>
      <vt:lpstr>Презентация PowerPoint</vt:lpstr>
      <vt:lpstr>Двухфакторная Теория  Фредерика Герцберга</vt:lpstr>
      <vt:lpstr>Презентация PowerPoint</vt:lpstr>
      <vt:lpstr>Презентация PowerPoint</vt:lpstr>
      <vt:lpstr>Процессуальные теории</vt:lpstr>
      <vt:lpstr>Теория ожидания Виктора Врума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Теория справедливости  Джона Стейси Адамса  (американский поведенческий психолог)</vt:lpstr>
      <vt:lpstr>Презентация PowerPoint</vt:lpstr>
      <vt:lpstr>Презентация PowerPoint</vt:lpstr>
      <vt:lpstr>Модель Портера-Лоулера</vt:lpstr>
      <vt:lpstr>Презентация PowerPoint</vt:lpstr>
      <vt:lpstr>Презентация PowerPoint</vt:lpstr>
      <vt:lpstr>Теория X и Y Дугласа Макгрегора</vt:lpstr>
      <vt:lpstr>Презентация PowerPoint</vt:lpstr>
      <vt:lpstr>Теория Уильяма Оучи</vt:lpstr>
      <vt:lpstr>Презентация PowerPoint</vt:lpstr>
      <vt:lpstr>Презентация PowerPoint</vt:lpstr>
      <vt:lpstr>Типологическая модель мотивации В.И. Герчикова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Теории трудовой мотивации</dc:title>
  <dc:creator>Маша</dc:creator>
  <cp:lastModifiedBy>Анна</cp:lastModifiedBy>
  <cp:revision>52</cp:revision>
  <dcterms:created xsi:type="dcterms:W3CDTF">2016-08-24T11:11:45Z</dcterms:created>
  <dcterms:modified xsi:type="dcterms:W3CDTF">2018-09-24T17:59:05Z</dcterms:modified>
</cp:coreProperties>
</file>