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handoutMasterIdLst>
    <p:handoutMasterId r:id="rId112"/>
  </p:handoutMasterIdLst>
  <p:sldIdLst>
    <p:sldId id="256" r:id="rId2"/>
    <p:sldId id="696" r:id="rId3"/>
    <p:sldId id="695"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1" r:id="rId18"/>
    <p:sldId id="575" r:id="rId19"/>
    <p:sldId id="715" r:id="rId20"/>
    <p:sldId id="716" r:id="rId21"/>
    <p:sldId id="713" r:id="rId22"/>
    <p:sldId id="714" r:id="rId23"/>
    <p:sldId id="581" r:id="rId24"/>
    <p:sldId id="770"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9" r:id="rId43"/>
    <p:sldId id="610" r:id="rId44"/>
    <p:sldId id="771" r:id="rId45"/>
    <p:sldId id="611" r:id="rId46"/>
    <p:sldId id="612" r:id="rId47"/>
    <p:sldId id="613" r:id="rId48"/>
    <p:sldId id="614" r:id="rId49"/>
    <p:sldId id="772" r:id="rId50"/>
    <p:sldId id="615" r:id="rId51"/>
    <p:sldId id="616" r:id="rId52"/>
    <p:sldId id="618" r:id="rId53"/>
    <p:sldId id="619" r:id="rId54"/>
    <p:sldId id="620" r:id="rId55"/>
    <p:sldId id="617" r:id="rId56"/>
    <p:sldId id="621" r:id="rId57"/>
    <p:sldId id="622" r:id="rId58"/>
    <p:sldId id="623" r:id="rId59"/>
    <p:sldId id="773" r:id="rId60"/>
    <p:sldId id="624" r:id="rId61"/>
    <p:sldId id="718" r:id="rId62"/>
    <p:sldId id="694" r:id="rId63"/>
    <p:sldId id="721" r:id="rId64"/>
    <p:sldId id="722" r:id="rId65"/>
    <p:sldId id="723" r:id="rId66"/>
    <p:sldId id="724" r:id="rId67"/>
    <p:sldId id="725" r:id="rId68"/>
    <p:sldId id="726" r:id="rId69"/>
    <p:sldId id="727" r:id="rId70"/>
    <p:sldId id="728" r:id="rId71"/>
    <p:sldId id="729" r:id="rId72"/>
    <p:sldId id="730" r:id="rId73"/>
    <p:sldId id="731" r:id="rId74"/>
    <p:sldId id="732" r:id="rId75"/>
    <p:sldId id="733" r:id="rId76"/>
    <p:sldId id="734" r:id="rId77"/>
    <p:sldId id="735" r:id="rId78"/>
    <p:sldId id="736" r:id="rId79"/>
    <p:sldId id="737" r:id="rId80"/>
    <p:sldId id="738" r:id="rId81"/>
    <p:sldId id="739" r:id="rId82"/>
    <p:sldId id="740" r:id="rId83"/>
    <p:sldId id="741" r:id="rId84"/>
    <p:sldId id="742" r:id="rId85"/>
    <p:sldId id="743" r:id="rId86"/>
    <p:sldId id="744" r:id="rId87"/>
    <p:sldId id="745" r:id="rId88"/>
    <p:sldId id="746" r:id="rId89"/>
    <p:sldId id="747" r:id="rId90"/>
    <p:sldId id="748" r:id="rId91"/>
    <p:sldId id="749" r:id="rId92"/>
    <p:sldId id="750" r:id="rId93"/>
    <p:sldId id="751" r:id="rId94"/>
    <p:sldId id="752" r:id="rId95"/>
    <p:sldId id="753" r:id="rId96"/>
    <p:sldId id="754" r:id="rId97"/>
    <p:sldId id="755" r:id="rId98"/>
    <p:sldId id="756" r:id="rId99"/>
    <p:sldId id="757" r:id="rId100"/>
    <p:sldId id="758" r:id="rId101"/>
    <p:sldId id="759" r:id="rId102"/>
    <p:sldId id="760" r:id="rId103"/>
    <p:sldId id="761" r:id="rId104"/>
    <p:sldId id="762" r:id="rId105"/>
    <p:sldId id="763" r:id="rId106"/>
    <p:sldId id="764" r:id="rId107"/>
    <p:sldId id="765" r:id="rId108"/>
    <p:sldId id="766" r:id="rId109"/>
    <p:sldId id="767" r:id="rId110"/>
  </p:sldIdLst>
  <p:sldSz cx="9144000" cy="6858000" type="screen4x3"/>
  <p:notesSz cx="10018713" cy="688498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9">
          <p15:clr>
            <a:srgbClr val="A4A3A4"/>
          </p15:clr>
        </p15:guide>
        <p15:guide id="2" pos="315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ristian"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132" autoAdjust="0"/>
    <p:restoredTop sz="95382" autoAdjust="0"/>
  </p:normalViewPr>
  <p:slideViewPr>
    <p:cSldViewPr>
      <p:cViewPr varScale="1">
        <p:scale>
          <a:sx n="70" d="100"/>
          <a:sy n="70" d="100"/>
        </p:scale>
        <p:origin x="1320"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39420"/>
    </p:cViewPr>
  </p:sorterViewPr>
  <p:notesViewPr>
    <p:cSldViewPr>
      <p:cViewPr varScale="1">
        <p:scale>
          <a:sx n="74" d="100"/>
          <a:sy n="74" d="100"/>
        </p:scale>
        <p:origin x="-1716" y="-102"/>
      </p:cViewPr>
      <p:guideLst>
        <p:guide orient="horz" pos="2169"/>
        <p:guide pos="315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Blad1!$B$1</c:f>
              <c:strCache>
                <c:ptCount val="1"/>
                <c:pt idx="0">
                  <c:v>Affärssidans nöjdhet enl tidningen Dr Dobb's Journal</c:v>
                </c:pt>
              </c:strCache>
            </c:strRef>
          </c:tx>
          <c:explosion val="25"/>
          <c:cat>
            <c:strRef>
              <c:f>Blad1!$A$2:$A$6</c:f>
              <c:strCache>
                <c:ptCount val="5"/>
                <c:pt idx="0">
                  <c:v>Mycket nöjdare 31 %</c:v>
                </c:pt>
                <c:pt idx="1">
                  <c:v>Nöjdare 47 %</c:v>
                </c:pt>
                <c:pt idx="2">
                  <c:v>Oförändrat 15 %</c:v>
                </c:pt>
                <c:pt idx="3">
                  <c:v>Mindre nöjd 4 %</c:v>
                </c:pt>
                <c:pt idx="4">
                  <c:v>Missnöjd 3 %</c:v>
                </c:pt>
              </c:strCache>
            </c:strRef>
          </c:cat>
          <c:val>
            <c:numRef>
              <c:f>Blad1!$B$2:$B$6</c:f>
              <c:numCache>
                <c:formatCode>General</c:formatCode>
                <c:ptCount val="5"/>
                <c:pt idx="0">
                  <c:v>31</c:v>
                </c:pt>
                <c:pt idx="1">
                  <c:v>47</c:v>
                </c:pt>
                <c:pt idx="2">
                  <c:v>15</c:v>
                </c:pt>
                <c:pt idx="3">
                  <c:v>4</c:v>
                </c:pt>
                <c:pt idx="4">
                  <c:v>3</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sv-SE"/>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4341442" cy="344249"/>
          </a:xfrm>
          <a:prstGeom prst="rect">
            <a:avLst/>
          </a:prstGeom>
        </p:spPr>
        <p:txBody>
          <a:bodyPr vert="horz" lIns="96588" tIns="48294" rIns="96588" bIns="48294" rtlCol="0"/>
          <a:lstStyle>
            <a:lvl1pPr algn="l">
              <a:defRPr sz="1300"/>
            </a:lvl1pPr>
          </a:lstStyle>
          <a:p>
            <a:endParaRPr lang="sv-SE"/>
          </a:p>
        </p:txBody>
      </p:sp>
      <p:sp>
        <p:nvSpPr>
          <p:cNvPr id="3" name="Platshållare för datum 2"/>
          <p:cNvSpPr>
            <a:spLocks noGrp="1"/>
          </p:cNvSpPr>
          <p:nvPr>
            <p:ph type="dt" sz="quarter" idx="1"/>
          </p:nvPr>
        </p:nvSpPr>
        <p:spPr>
          <a:xfrm>
            <a:off x="5674952" y="0"/>
            <a:ext cx="4341442" cy="344249"/>
          </a:xfrm>
          <a:prstGeom prst="rect">
            <a:avLst/>
          </a:prstGeom>
        </p:spPr>
        <p:txBody>
          <a:bodyPr vert="horz" lIns="96588" tIns="48294" rIns="96588" bIns="48294" rtlCol="0"/>
          <a:lstStyle>
            <a:lvl1pPr algn="r">
              <a:defRPr sz="1300"/>
            </a:lvl1pPr>
          </a:lstStyle>
          <a:p>
            <a:fld id="{A10F44EF-90C5-404F-BDE6-094B4BDA5F2B}" type="datetimeFigureOut">
              <a:rPr lang="sv-SE" smtClean="0"/>
              <a:t>2014-03-03</a:t>
            </a:fld>
            <a:endParaRPr lang="sv-SE"/>
          </a:p>
        </p:txBody>
      </p:sp>
      <p:sp>
        <p:nvSpPr>
          <p:cNvPr id="4" name="Platshållare för sidfot 3"/>
          <p:cNvSpPr>
            <a:spLocks noGrp="1"/>
          </p:cNvSpPr>
          <p:nvPr>
            <p:ph type="ftr" sz="quarter" idx="2"/>
          </p:nvPr>
        </p:nvSpPr>
        <p:spPr>
          <a:xfrm>
            <a:off x="0" y="6539544"/>
            <a:ext cx="4341442" cy="344249"/>
          </a:xfrm>
          <a:prstGeom prst="rect">
            <a:avLst/>
          </a:prstGeom>
        </p:spPr>
        <p:txBody>
          <a:bodyPr vert="horz" lIns="96588" tIns="48294" rIns="96588" bIns="48294" rtlCol="0" anchor="b"/>
          <a:lstStyle>
            <a:lvl1pPr algn="l">
              <a:defRPr sz="1300"/>
            </a:lvl1pPr>
          </a:lstStyle>
          <a:p>
            <a:endParaRPr lang="sv-SE"/>
          </a:p>
        </p:txBody>
      </p:sp>
      <p:sp>
        <p:nvSpPr>
          <p:cNvPr id="5" name="Platshållare för bildnummer 4"/>
          <p:cNvSpPr>
            <a:spLocks noGrp="1"/>
          </p:cNvSpPr>
          <p:nvPr>
            <p:ph type="sldNum" sz="quarter" idx="3"/>
          </p:nvPr>
        </p:nvSpPr>
        <p:spPr>
          <a:xfrm>
            <a:off x="5674952" y="6539544"/>
            <a:ext cx="4341442" cy="344249"/>
          </a:xfrm>
          <a:prstGeom prst="rect">
            <a:avLst/>
          </a:prstGeom>
        </p:spPr>
        <p:txBody>
          <a:bodyPr vert="horz" lIns="96588" tIns="48294" rIns="96588" bIns="48294" rtlCol="0" anchor="b"/>
          <a:lstStyle>
            <a:lvl1pPr algn="r">
              <a:defRPr sz="1300"/>
            </a:lvl1pPr>
          </a:lstStyle>
          <a:p>
            <a:fld id="{1693EA3C-40A1-4DA3-820B-994D13DFDC5B}" type="slidenum">
              <a:rPr lang="sv-SE" smtClean="0"/>
              <a:t>‹#›</a:t>
            </a:fld>
            <a:endParaRPr lang="sv-SE"/>
          </a:p>
        </p:txBody>
      </p:sp>
    </p:spTree>
    <p:extLst>
      <p:ext uri="{BB962C8B-B14F-4D97-AF65-F5344CB8AC3E}">
        <p14:creationId xmlns:p14="http://schemas.microsoft.com/office/powerpoint/2010/main" val="966420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4341442" cy="344249"/>
          </a:xfrm>
          <a:prstGeom prst="rect">
            <a:avLst/>
          </a:prstGeom>
        </p:spPr>
        <p:txBody>
          <a:bodyPr vert="horz" lIns="96588" tIns="48294" rIns="96588" bIns="48294" rtlCol="0"/>
          <a:lstStyle>
            <a:lvl1pPr algn="l">
              <a:defRPr sz="1300"/>
            </a:lvl1pPr>
          </a:lstStyle>
          <a:p>
            <a:endParaRPr lang="sv-SE"/>
          </a:p>
        </p:txBody>
      </p:sp>
      <p:sp>
        <p:nvSpPr>
          <p:cNvPr id="3" name="Platshållare för datum 2"/>
          <p:cNvSpPr>
            <a:spLocks noGrp="1"/>
          </p:cNvSpPr>
          <p:nvPr>
            <p:ph type="dt" idx="1"/>
          </p:nvPr>
        </p:nvSpPr>
        <p:spPr>
          <a:xfrm>
            <a:off x="5674952" y="0"/>
            <a:ext cx="4341442" cy="344249"/>
          </a:xfrm>
          <a:prstGeom prst="rect">
            <a:avLst/>
          </a:prstGeom>
        </p:spPr>
        <p:txBody>
          <a:bodyPr vert="horz" lIns="96588" tIns="48294" rIns="96588" bIns="48294" rtlCol="0"/>
          <a:lstStyle>
            <a:lvl1pPr algn="r">
              <a:defRPr sz="1300"/>
            </a:lvl1pPr>
          </a:lstStyle>
          <a:p>
            <a:fld id="{78E70BA5-411C-4611-8736-5AABC6F9CC39}" type="datetimeFigureOut">
              <a:rPr lang="sv-SE" smtClean="0"/>
              <a:t>2014-03-03</a:t>
            </a:fld>
            <a:endParaRPr lang="sv-SE"/>
          </a:p>
        </p:txBody>
      </p:sp>
      <p:sp>
        <p:nvSpPr>
          <p:cNvPr id="4" name="Platshållare för bildobjekt 3"/>
          <p:cNvSpPr>
            <a:spLocks noGrp="1" noRot="1" noChangeAspect="1"/>
          </p:cNvSpPr>
          <p:nvPr>
            <p:ph type="sldImg" idx="2"/>
          </p:nvPr>
        </p:nvSpPr>
        <p:spPr>
          <a:xfrm>
            <a:off x="3287713" y="515938"/>
            <a:ext cx="3443287" cy="2582862"/>
          </a:xfrm>
          <a:prstGeom prst="rect">
            <a:avLst/>
          </a:prstGeom>
          <a:noFill/>
          <a:ln w="12700">
            <a:solidFill>
              <a:prstClr val="black"/>
            </a:solidFill>
          </a:ln>
        </p:spPr>
        <p:txBody>
          <a:bodyPr vert="horz" lIns="96588" tIns="48294" rIns="96588" bIns="48294" rtlCol="0" anchor="ctr"/>
          <a:lstStyle/>
          <a:p>
            <a:endParaRPr lang="sv-SE"/>
          </a:p>
        </p:txBody>
      </p:sp>
      <p:sp>
        <p:nvSpPr>
          <p:cNvPr id="5" name="Platshållare för anteckningar 4"/>
          <p:cNvSpPr>
            <a:spLocks noGrp="1"/>
          </p:cNvSpPr>
          <p:nvPr>
            <p:ph type="body" sz="quarter" idx="3"/>
          </p:nvPr>
        </p:nvSpPr>
        <p:spPr>
          <a:xfrm>
            <a:off x="1001872" y="3270369"/>
            <a:ext cx="8014970" cy="3098245"/>
          </a:xfrm>
          <a:prstGeom prst="rect">
            <a:avLst/>
          </a:prstGeom>
        </p:spPr>
        <p:txBody>
          <a:bodyPr vert="horz" lIns="96588" tIns="48294" rIns="96588" bIns="48294"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6539544"/>
            <a:ext cx="4341442" cy="344249"/>
          </a:xfrm>
          <a:prstGeom prst="rect">
            <a:avLst/>
          </a:prstGeom>
        </p:spPr>
        <p:txBody>
          <a:bodyPr vert="horz" lIns="96588" tIns="48294" rIns="96588" bIns="48294" rtlCol="0" anchor="b"/>
          <a:lstStyle>
            <a:lvl1pPr algn="l">
              <a:defRPr sz="1300"/>
            </a:lvl1pPr>
          </a:lstStyle>
          <a:p>
            <a:endParaRPr lang="sv-SE"/>
          </a:p>
        </p:txBody>
      </p:sp>
      <p:sp>
        <p:nvSpPr>
          <p:cNvPr id="7" name="Platshållare för bildnummer 6"/>
          <p:cNvSpPr>
            <a:spLocks noGrp="1"/>
          </p:cNvSpPr>
          <p:nvPr>
            <p:ph type="sldNum" sz="quarter" idx="5"/>
          </p:nvPr>
        </p:nvSpPr>
        <p:spPr>
          <a:xfrm>
            <a:off x="5674952" y="6539544"/>
            <a:ext cx="4341442" cy="344249"/>
          </a:xfrm>
          <a:prstGeom prst="rect">
            <a:avLst/>
          </a:prstGeom>
        </p:spPr>
        <p:txBody>
          <a:bodyPr vert="horz" lIns="96588" tIns="48294" rIns="96588" bIns="48294" rtlCol="0" anchor="b"/>
          <a:lstStyle>
            <a:lvl1pPr algn="r">
              <a:defRPr sz="1300"/>
            </a:lvl1pPr>
          </a:lstStyle>
          <a:p>
            <a:fld id="{54DA29FB-85F0-4DFC-B56E-3AF3E4D4C41D}" type="slidenum">
              <a:rPr lang="sv-SE" smtClean="0"/>
              <a:t>‹#›</a:t>
            </a:fld>
            <a:endParaRPr lang="sv-SE"/>
          </a:p>
        </p:txBody>
      </p:sp>
    </p:spTree>
    <p:extLst>
      <p:ext uri="{BB962C8B-B14F-4D97-AF65-F5344CB8AC3E}">
        <p14:creationId xmlns:p14="http://schemas.microsoft.com/office/powerpoint/2010/main" val="3612006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54DA29FB-85F0-4DFC-B56E-3AF3E4D4C41D}" type="slidenum">
              <a:rPr lang="sv-SE" smtClean="0"/>
              <a:t>1</a:t>
            </a:fld>
            <a:endParaRPr lang="sv-SE"/>
          </a:p>
        </p:txBody>
      </p:sp>
    </p:spTree>
    <p:extLst>
      <p:ext uri="{BB962C8B-B14F-4D97-AF65-F5344CB8AC3E}">
        <p14:creationId xmlns:p14="http://schemas.microsoft.com/office/powerpoint/2010/main" val="231325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12</a:t>
            </a:fld>
            <a:endParaRPr lang="sv-SE"/>
          </a:p>
        </p:txBody>
      </p:sp>
    </p:spTree>
    <p:extLst>
      <p:ext uri="{BB962C8B-B14F-4D97-AF65-F5344CB8AC3E}">
        <p14:creationId xmlns:p14="http://schemas.microsoft.com/office/powerpoint/2010/main" val="1414960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13</a:t>
            </a:fld>
            <a:endParaRPr lang="sv-SE"/>
          </a:p>
        </p:txBody>
      </p:sp>
    </p:spTree>
    <p:extLst>
      <p:ext uri="{BB962C8B-B14F-4D97-AF65-F5344CB8AC3E}">
        <p14:creationId xmlns:p14="http://schemas.microsoft.com/office/powerpoint/2010/main" val="2851494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14</a:t>
            </a:fld>
            <a:endParaRPr lang="sv-SE"/>
          </a:p>
        </p:txBody>
      </p:sp>
    </p:spTree>
    <p:extLst>
      <p:ext uri="{BB962C8B-B14F-4D97-AF65-F5344CB8AC3E}">
        <p14:creationId xmlns:p14="http://schemas.microsoft.com/office/powerpoint/2010/main" val="368151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15</a:t>
            </a:fld>
            <a:endParaRPr lang="sv-SE"/>
          </a:p>
        </p:txBody>
      </p:sp>
    </p:spTree>
    <p:extLst>
      <p:ext uri="{BB962C8B-B14F-4D97-AF65-F5344CB8AC3E}">
        <p14:creationId xmlns:p14="http://schemas.microsoft.com/office/powerpoint/2010/main" val="251711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16</a:t>
            </a:fld>
            <a:endParaRPr lang="sv-SE"/>
          </a:p>
        </p:txBody>
      </p:sp>
    </p:spTree>
    <p:extLst>
      <p:ext uri="{BB962C8B-B14F-4D97-AF65-F5344CB8AC3E}">
        <p14:creationId xmlns:p14="http://schemas.microsoft.com/office/powerpoint/2010/main" val="193233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17</a:t>
            </a:fld>
            <a:endParaRPr lang="sv-SE"/>
          </a:p>
        </p:txBody>
      </p:sp>
    </p:spTree>
    <p:extLst>
      <p:ext uri="{BB962C8B-B14F-4D97-AF65-F5344CB8AC3E}">
        <p14:creationId xmlns:p14="http://schemas.microsoft.com/office/powerpoint/2010/main" val="4221448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18</a:t>
            </a:fld>
            <a:endParaRPr lang="sv-SE"/>
          </a:p>
        </p:txBody>
      </p:sp>
    </p:spTree>
    <p:extLst>
      <p:ext uri="{BB962C8B-B14F-4D97-AF65-F5344CB8AC3E}">
        <p14:creationId xmlns:p14="http://schemas.microsoft.com/office/powerpoint/2010/main" val="955612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19</a:t>
            </a:fld>
            <a:endParaRPr lang="sv-SE"/>
          </a:p>
        </p:txBody>
      </p:sp>
    </p:spTree>
    <p:extLst>
      <p:ext uri="{BB962C8B-B14F-4D97-AF65-F5344CB8AC3E}">
        <p14:creationId xmlns:p14="http://schemas.microsoft.com/office/powerpoint/2010/main" val="1056275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20</a:t>
            </a:fld>
            <a:endParaRPr lang="sv-SE"/>
          </a:p>
        </p:txBody>
      </p:sp>
    </p:spTree>
    <p:extLst>
      <p:ext uri="{BB962C8B-B14F-4D97-AF65-F5344CB8AC3E}">
        <p14:creationId xmlns:p14="http://schemas.microsoft.com/office/powerpoint/2010/main" val="696911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21</a:t>
            </a:fld>
            <a:endParaRPr lang="sv-SE"/>
          </a:p>
        </p:txBody>
      </p:sp>
    </p:spTree>
    <p:extLst>
      <p:ext uri="{BB962C8B-B14F-4D97-AF65-F5344CB8AC3E}">
        <p14:creationId xmlns:p14="http://schemas.microsoft.com/office/powerpoint/2010/main" val="3920254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2</a:t>
            </a:fld>
            <a:endParaRPr lang="sv-SE"/>
          </a:p>
        </p:txBody>
      </p:sp>
    </p:spTree>
    <p:extLst>
      <p:ext uri="{BB962C8B-B14F-4D97-AF65-F5344CB8AC3E}">
        <p14:creationId xmlns:p14="http://schemas.microsoft.com/office/powerpoint/2010/main" val="2325828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22</a:t>
            </a:fld>
            <a:endParaRPr lang="sv-SE"/>
          </a:p>
        </p:txBody>
      </p:sp>
    </p:spTree>
    <p:extLst>
      <p:ext uri="{BB962C8B-B14F-4D97-AF65-F5344CB8AC3E}">
        <p14:creationId xmlns:p14="http://schemas.microsoft.com/office/powerpoint/2010/main" val="2113182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54DA29FB-85F0-4DFC-B56E-3AF3E4D4C41D}" type="slidenum">
              <a:rPr lang="sv-SE" smtClean="0"/>
              <a:t>25</a:t>
            </a:fld>
            <a:endParaRPr lang="sv-SE"/>
          </a:p>
        </p:txBody>
      </p:sp>
    </p:spTree>
    <p:extLst>
      <p:ext uri="{BB962C8B-B14F-4D97-AF65-F5344CB8AC3E}">
        <p14:creationId xmlns:p14="http://schemas.microsoft.com/office/powerpoint/2010/main" val="3193105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0DCE245-A792-43E1-BF10-296144F594BA}" type="slidenum">
              <a:rPr lang="sv-SE" smtClean="0"/>
              <a:t>26</a:t>
            </a:fld>
            <a:endParaRPr lang="sv-SE"/>
          </a:p>
        </p:txBody>
      </p:sp>
    </p:spTree>
    <p:extLst>
      <p:ext uri="{BB962C8B-B14F-4D97-AF65-F5344CB8AC3E}">
        <p14:creationId xmlns:p14="http://schemas.microsoft.com/office/powerpoint/2010/main" val="565927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28</a:t>
            </a:fld>
            <a:endParaRPr lang="sv-SE"/>
          </a:p>
        </p:txBody>
      </p:sp>
    </p:spTree>
    <p:extLst>
      <p:ext uri="{BB962C8B-B14F-4D97-AF65-F5344CB8AC3E}">
        <p14:creationId xmlns:p14="http://schemas.microsoft.com/office/powerpoint/2010/main" val="1770381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34</a:t>
            </a:fld>
            <a:endParaRPr lang="sv-SE"/>
          </a:p>
        </p:txBody>
      </p:sp>
    </p:spTree>
    <p:extLst>
      <p:ext uri="{BB962C8B-B14F-4D97-AF65-F5344CB8AC3E}">
        <p14:creationId xmlns:p14="http://schemas.microsoft.com/office/powerpoint/2010/main" val="1363889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35</a:t>
            </a:fld>
            <a:endParaRPr lang="sv-SE"/>
          </a:p>
        </p:txBody>
      </p:sp>
    </p:spTree>
    <p:extLst>
      <p:ext uri="{BB962C8B-B14F-4D97-AF65-F5344CB8AC3E}">
        <p14:creationId xmlns:p14="http://schemas.microsoft.com/office/powerpoint/2010/main" val="2102078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Känd ”standard”…</a:t>
            </a:r>
            <a:endParaRPr lang="sv-SE" dirty="0"/>
          </a:p>
        </p:txBody>
      </p:sp>
      <p:sp>
        <p:nvSpPr>
          <p:cNvPr id="4" name="Platshållare för bildnummer 3"/>
          <p:cNvSpPr>
            <a:spLocks noGrp="1"/>
          </p:cNvSpPr>
          <p:nvPr>
            <p:ph type="sldNum" sz="quarter" idx="10"/>
          </p:nvPr>
        </p:nvSpPr>
        <p:spPr/>
        <p:txBody>
          <a:bodyPr/>
          <a:lstStyle/>
          <a:p>
            <a:fld id="{54DA29FB-85F0-4DFC-B56E-3AF3E4D4C41D}" type="slidenum">
              <a:rPr lang="sv-SE" smtClean="0"/>
              <a:t>37</a:t>
            </a:fld>
            <a:endParaRPr lang="sv-SE"/>
          </a:p>
        </p:txBody>
      </p:sp>
    </p:spTree>
    <p:extLst>
      <p:ext uri="{BB962C8B-B14F-4D97-AF65-F5344CB8AC3E}">
        <p14:creationId xmlns:p14="http://schemas.microsoft.com/office/powerpoint/2010/main" val="167891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Lite förnumstiga ord… peka också på effekterna av för stor WIP ! …och metoden Parvis ranking!</a:t>
            </a:r>
            <a:endParaRPr lang="sv-SE" dirty="0"/>
          </a:p>
        </p:txBody>
      </p:sp>
      <p:sp>
        <p:nvSpPr>
          <p:cNvPr id="4" name="Platshållare för bildnummer 3"/>
          <p:cNvSpPr>
            <a:spLocks noGrp="1"/>
          </p:cNvSpPr>
          <p:nvPr>
            <p:ph type="sldNum" sz="quarter" idx="10"/>
          </p:nvPr>
        </p:nvSpPr>
        <p:spPr/>
        <p:txBody>
          <a:bodyPr/>
          <a:lstStyle/>
          <a:p>
            <a:fld id="{54DA29FB-85F0-4DFC-B56E-3AF3E4D4C41D}" type="slidenum">
              <a:rPr lang="sv-SE" smtClean="0"/>
              <a:t>38</a:t>
            </a:fld>
            <a:endParaRPr lang="sv-SE"/>
          </a:p>
        </p:txBody>
      </p:sp>
    </p:spTree>
    <p:extLst>
      <p:ext uri="{BB962C8B-B14F-4D97-AF65-F5344CB8AC3E}">
        <p14:creationId xmlns:p14="http://schemas.microsoft.com/office/powerpoint/2010/main" val="3879504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Inte alltid så enkel</a:t>
            </a:r>
            <a:r>
              <a:rPr lang="sv-SE" baseline="0" dirty="0" smtClean="0"/>
              <a:t> att prioritera…</a:t>
            </a:r>
            <a:endParaRPr lang="sv-SE" dirty="0"/>
          </a:p>
        </p:txBody>
      </p:sp>
      <p:sp>
        <p:nvSpPr>
          <p:cNvPr id="4" name="Platshållare för bildnummer 3"/>
          <p:cNvSpPr>
            <a:spLocks noGrp="1"/>
          </p:cNvSpPr>
          <p:nvPr>
            <p:ph type="sldNum" sz="quarter" idx="10"/>
          </p:nvPr>
        </p:nvSpPr>
        <p:spPr/>
        <p:txBody>
          <a:bodyPr/>
          <a:lstStyle/>
          <a:p>
            <a:fld id="{54DA29FB-85F0-4DFC-B56E-3AF3E4D4C41D}" type="slidenum">
              <a:rPr lang="sv-SE" smtClean="0"/>
              <a:t>42</a:t>
            </a:fld>
            <a:endParaRPr lang="sv-SE"/>
          </a:p>
        </p:txBody>
      </p:sp>
    </p:spTree>
    <p:extLst>
      <p:ext uri="{BB962C8B-B14F-4D97-AF65-F5344CB8AC3E}">
        <p14:creationId xmlns:p14="http://schemas.microsoft.com/office/powerpoint/2010/main" val="3802212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43</a:t>
            </a:fld>
            <a:endParaRPr lang="sv-SE"/>
          </a:p>
        </p:txBody>
      </p:sp>
    </p:spTree>
    <p:extLst>
      <p:ext uri="{BB962C8B-B14F-4D97-AF65-F5344CB8AC3E}">
        <p14:creationId xmlns:p14="http://schemas.microsoft.com/office/powerpoint/2010/main" val="2868703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5</a:t>
            </a:fld>
            <a:endParaRPr lang="sv-SE"/>
          </a:p>
        </p:txBody>
      </p:sp>
    </p:spTree>
    <p:extLst>
      <p:ext uri="{BB962C8B-B14F-4D97-AF65-F5344CB8AC3E}">
        <p14:creationId xmlns:p14="http://schemas.microsoft.com/office/powerpoint/2010/main" val="3000534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44</a:t>
            </a:fld>
            <a:endParaRPr lang="sv-SE"/>
          </a:p>
        </p:txBody>
      </p:sp>
    </p:spTree>
    <p:extLst>
      <p:ext uri="{BB962C8B-B14F-4D97-AF65-F5344CB8AC3E}">
        <p14:creationId xmlns:p14="http://schemas.microsoft.com/office/powerpoint/2010/main" val="1068369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45</a:t>
            </a:fld>
            <a:endParaRPr lang="sv-SE"/>
          </a:p>
        </p:txBody>
      </p:sp>
    </p:spTree>
    <p:extLst>
      <p:ext uri="{BB962C8B-B14F-4D97-AF65-F5344CB8AC3E}">
        <p14:creationId xmlns:p14="http://schemas.microsoft.com/office/powerpoint/2010/main" val="1668296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46</a:t>
            </a:fld>
            <a:endParaRPr lang="sv-SE"/>
          </a:p>
        </p:txBody>
      </p:sp>
    </p:spTree>
    <p:extLst>
      <p:ext uri="{BB962C8B-B14F-4D97-AF65-F5344CB8AC3E}">
        <p14:creationId xmlns:p14="http://schemas.microsoft.com/office/powerpoint/2010/main" val="2561106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47</a:t>
            </a:fld>
            <a:endParaRPr lang="sv-SE"/>
          </a:p>
        </p:txBody>
      </p:sp>
    </p:spTree>
    <p:extLst>
      <p:ext uri="{BB962C8B-B14F-4D97-AF65-F5344CB8AC3E}">
        <p14:creationId xmlns:p14="http://schemas.microsoft.com/office/powerpoint/2010/main" val="3590826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48</a:t>
            </a:fld>
            <a:endParaRPr lang="sv-SE"/>
          </a:p>
        </p:txBody>
      </p:sp>
    </p:spTree>
    <p:extLst>
      <p:ext uri="{BB962C8B-B14F-4D97-AF65-F5344CB8AC3E}">
        <p14:creationId xmlns:p14="http://schemas.microsoft.com/office/powerpoint/2010/main" val="1069730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50</a:t>
            </a:fld>
            <a:endParaRPr lang="sv-SE"/>
          </a:p>
        </p:txBody>
      </p:sp>
    </p:spTree>
    <p:extLst>
      <p:ext uri="{BB962C8B-B14F-4D97-AF65-F5344CB8AC3E}">
        <p14:creationId xmlns:p14="http://schemas.microsoft.com/office/powerpoint/2010/main" val="3652123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54</a:t>
            </a:fld>
            <a:endParaRPr lang="sv-SE"/>
          </a:p>
        </p:txBody>
      </p:sp>
    </p:spTree>
    <p:extLst>
      <p:ext uri="{BB962C8B-B14F-4D97-AF65-F5344CB8AC3E}">
        <p14:creationId xmlns:p14="http://schemas.microsoft.com/office/powerpoint/2010/main" val="4195627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55</a:t>
            </a:fld>
            <a:endParaRPr lang="sv-SE"/>
          </a:p>
        </p:txBody>
      </p:sp>
    </p:spTree>
    <p:extLst>
      <p:ext uri="{BB962C8B-B14F-4D97-AF65-F5344CB8AC3E}">
        <p14:creationId xmlns:p14="http://schemas.microsoft.com/office/powerpoint/2010/main" val="2375547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0DCE245-A792-43E1-BF10-296144F594BA}" type="slidenum">
              <a:rPr lang="sv-SE" smtClean="0"/>
              <a:t>57</a:t>
            </a:fld>
            <a:endParaRPr lang="sv-SE"/>
          </a:p>
        </p:txBody>
      </p:sp>
    </p:spTree>
    <p:extLst>
      <p:ext uri="{BB962C8B-B14F-4D97-AF65-F5344CB8AC3E}">
        <p14:creationId xmlns:p14="http://schemas.microsoft.com/office/powerpoint/2010/main" val="270428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59</a:t>
            </a:fld>
            <a:endParaRPr lang="sv-SE"/>
          </a:p>
        </p:txBody>
      </p:sp>
    </p:spTree>
    <p:extLst>
      <p:ext uri="{BB962C8B-B14F-4D97-AF65-F5344CB8AC3E}">
        <p14:creationId xmlns:p14="http://schemas.microsoft.com/office/powerpoint/2010/main" val="418321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6</a:t>
            </a:fld>
            <a:endParaRPr lang="sv-SE"/>
          </a:p>
        </p:txBody>
      </p:sp>
    </p:spTree>
    <p:extLst>
      <p:ext uri="{BB962C8B-B14F-4D97-AF65-F5344CB8AC3E}">
        <p14:creationId xmlns:p14="http://schemas.microsoft.com/office/powerpoint/2010/main" val="7165357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60</a:t>
            </a:fld>
            <a:endParaRPr lang="sv-SE"/>
          </a:p>
        </p:txBody>
      </p:sp>
    </p:spTree>
    <p:extLst>
      <p:ext uri="{BB962C8B-B14F-4D97-AF65-F5344CB8AC3E}">
        <p14:creationId xmlns:p14="http://schemas.microsoft.com/office/powerpoint/2010/main" val="27634654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54DA29FB-85F0-4DFC-B56E-3AF3E4D4C41D}" type="slidenum">
              <a:rPr lang="sv-SE" smtClean="0"/>
              <a:t>63</a:t>
            </a:fld>
            <a:endParaRPr lang="sv-SE"/>
          </a:p>
        </p:txBody>
      </p:sp>
    </p:spTree>
    <p:extLst>
      <p:ext uri="{BB962C8B-B14F-4D97-AF65-F5344CB8AC3E}">
        <p14:creationId xmlns:p14="http://schemas.microsoft.com/office/powerpoint/2010/main" val="3544967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69</a:t>
            </a:fld>
            <a:endParaRPr lang="sv-SE"/>
          </a:p>
        </p:txBody>
      </p:sp>
    </p:spTree>
    <p:extLst>
      <p:ext uri="{BB962C8B-B14F-4D97-AF65-F5344CB8AC3E}">
        <p14:creationId xmlns:p14="http://schemas.microsoft.com/office/powerpoint/2010/main" val="4104965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70</a:t>
            </a:fld>
            <a:endParaRPr lang="sv-SE"/>
          </a:p>
        </p:txBody>
      </p:sp>
    </p:spTree>
    <p:extLst>
      <p:ext uri="{BB962C8B-B14F-4D97-AF65-F5344CB8AC3E}">
        <p14:creationId xmlns:p14="http://schemas.microsoft.com/office/powerpoint/2010/main" val="549534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75</a:t>
            </a:fld>
            <a:endParaRPr lang="sv-SE"/>
          </a:p>
        </p:txBody>
      </p:sp>
    </p:spTree>
    <p:extLst>
      <p:ext uri="{BB962C8B-B14F-4D97-AF65-F5344CB8AC3E}">
        <p14:creationId xmlns:p14="http://schemas.microsoft.com/office/powerpoint/2010/main" val="14439869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76</a:t>
            </a:fld>
            <a:endParaRPr lang="sv-SE"/>
          </a:p>
        </p:txBody>
      </p:sp>
    </p:spTree>
    <p:extLst>
      <p:ext uri="{BB962C8B-B14F-4D97-AF65-F5344CB8AC3E}">
        <p14:creationId xmlns:p14="http://schemas.microsoft.com/office/powerpoint/2010/main" val="1209536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77</a:t>
            </a:fld>
            <a:endParaRPr lang="sv-SE"/>
          </a:p>
        </p:txBody>
      </p:sp>
    </p:spTree>
    <p:extLst>
      <p:ext uri="{BB962C8B-B14F-4D97-AF65-F5344CB8AC3E}">
        <p14:creationId xmlns:p14="http://schemas.microsoft.com/office/powerpoint/2010/main" val="22982436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Ev</a:t>
            </a:r>
            <a:r>
              <a:rPr lang="sv-SE" dirty="0" smtClean="0"/>
              <a:t> prototyper</a:t>
            </a:r>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80</a:t>
            </a:fld>
            <a:endParaRPr lang="sv-SE"/>
          </a:p>
        </p:txBody>
      </p:sp>
    </p:spTree>
    <p:extLst>
      <p:ext uri="{BB962C8B-B14F-4D97-AF65-F5344CB8AC3E}">
        <p14:creationId xmlns:p14="http://schemas.microsoft.com/office/powerpoint/2010/main" val="34514065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Ev</a:t>
            </a:r>
            <a:r>
              <a:rPr lang="sv-SE" dirty="0" smtClean="0"/>
              <a:t> prototyper</a:t>
            </a:r>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81</a:t>
            </a:fld>
            <a:endParaRPr lang="sv-SE"/>
          </a:p>
        </p:txBody>
      </p:sp>
    </p:spTree>
    <p:extLst>
      <p:ext uri="{BB962C8B-B14F-4D97-AF65-F5344CB8AC3E}">
        <p14:creationId xmlns:p14="http://schemas.microsoft.com/office/powerpoint/2010/main" val="12906230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Ev</a:t>
            </a:r>
            <a:r>
              <a:rPr lang="sv-SE" dirty="0" smtClean="0"/>
              <a:t> prototyper</a:t>
            </a:r>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82</a:t>
            </a:fld>
            <a:endParaRPr lang="sv-SE"/>
          </a:p>
        </p:txBody>
      </p:sp>
    </p:spTree>
    <p:extLst>
      <p:ext uri="{BB962C8B-B14F-4D97-AF65-F5344CB8AC3E}">
        <p14:creationId xmlns:p14="http://schemas.microsoft.com/office/powerpoint/2010/main" val="423361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7</a:t>
            </a:fld>
            <a:endParaRPr lang="sv-SE"/>
          </a:p>
        </p:txBody>
      </p:sp>
    </p:spTree>
    <p:extLst>
      <p:ext uri="{BB962C8B-B14F-4D97-AF65-F5344CB8AC3E}">
        <p14:creationId xmlns:p14="http://schemas.microsoft.com/office/powerpoint/2010/main" val="35165171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Ev</a:t>
            </a:r>
            <a:r>
              <a:rPr lang="sv-SE" dirty="0" smtClean="0"/>
              <a:t> prototyper</a:t>
            </a:r>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83</a:t>
            </a:fld>
            <a:endParaRPr lang="sv-SE"/>
          </a:p>
        </p:txBody>
      </p:sp>
    </p:spTree>
    <p:extLst>
      <p:ext uri="{BB962C8B-B14F-4D97-AF65-F5344CB8AC3E}">
        <p14:creationId xmlns:p14="http://schemas.microsoft.com/office/powerpoint/2010/main" val="14510566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Ev</a:t>
            </a:r>
            <a:r>
              <a:rPr lang="sv-SE" dirty="0" smtClean="0"/>
              <a:t> prototyper</a:t>
            </a:r>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84</a:t>
            </a:fld>
            <a:endParaRPr lang="sv-SE"/>
          </a:p>
        </p:txBody>
      </p:sp>
    </p:spTree>
    <p:extLst>
      <p:ext uri="{BB962C8B-B14F-4D97-AF65-F5344CB8AC3E}">
        <p14:creationId xmlns:p14="http://schemas.microsoft.com/office/powerpoint/2010/main" val="4206579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89</a:t>
            </a:fld>
            <a:endParaRPr lang="sv-SE"/>
          </a:p>
        </p:txBody>
      </p:sp>
    </p:spTree>
    <p:extLst>
      <p:ext uri="{BB962C8B-B14F-4D97-AF65-F5344CB8AC3E}">
        <p14:creationId xmlns:p14="http://schemas.microsoft.com/office/powerpoint/2010/main" val="34317616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90</a:t>
            </a:fld>
            <a:endParaRPr lang="sv-SE"/>
          </a:p>
        </p:txBody>
      </p:sp>
    </p:spTree>
    <p:extLst>
      <p:ext uri="{BB962C8B-B14F-4D97-AF65-F5344CB8AC3E}">
        <p14:creationId xmlns:p14="http://schemas.microsoft.com/office/powerpoint/2010/main" val="36707807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91</a:t>
            </a:fld>
            <a:endParaRPr lang="sv-SE"/>
          </a:p>
        </p:txBody>
      </p:sp>
    </p:spTree>
    <p:extLst>
      <p:ext uri="{BB962C8B-B14F-4D97-AF65-F5344CB8AC3E}">
        <p14:creationId xmlns:p14="http://schemas.microsoft.com/office/powerpoint/2010/main" val="2959813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92</a:t>
            </a:fld>
            <a:endParaRPr lang="sv-SE"/>
          </a:p>
        </p:txBody>
      </p:sp>
    </p:spTree>
    <p:extLst>
      <p:ext uri="{BB962C8B-B14F-4D97-AF65-F5344CB8AC3E}">
        <p14:creationId xmlns:p14="http://schemas.microsoft.com/office/powerpoint/2010/main" val="10219304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93</a:t>
            </a:fld>
            <a:endParaRPr lang="sv-SE"/>
          </a:p>
        </p:txBody>
      </p:sp>
    </p:spTree>
    <p:extLst>
      <p:ext uri="{BB962C8B-B14F-4D97-AF65-F5344CB8AC3E}">
        <p14:creationId xmlns:p14="http://schemas.microsoft.com/office/powerpoint/2010/main" val="15789230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94</a:t>
            </a:fld>
            <a:endParaRPr lang="sv-SE"/>
          </a:p>
        </p:txBody>
      </p:sp>
    </p:spTree>
    <p:extLst>
      <p:ext uri="{BB962C8B-B14F-4D97-AF65-F5344CB8AC3E}">
        <p14:creationId xmlns:p14="http://schemas.microsoft.com/office/powerpoint/2010/main" val="36091966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Ev</a:t>
            </a:r>
            <a:r>
              <a:rPr lang="sv-SE" dirty="0" smtClean="0"/>
              <a:t> prototyper</a:t>
            </a:r>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99</a:t>
            </a:fld>
            <a:endParaRPr lang="sv-SE"/>
          </a:p>
        </p:txBody>
      </p:sp>
    </p:spTree>
    <p:extLst>
      <p:ext uri="{BB962C8B-B14F-4D97-AF65-F5344CB8AC3E}">
        <p14:creationId xmlns:p14="http://schemas.microsoft.com/office/powerpoint/2010/main" val="14159920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100</a:t>
            </a:fld>
            <a:endParaRPr lang="sv-SE"/>
          </a:p>
        </p:txBody>
      </p:sp>
    </p:spTree>
    <p:extLst>
      <p:ext uri="{BB962C8B-B14F-4D97-AF65-F5344CB8AC3E}">
        <p14:creationId xmlns:p14="http://schemas.microsoft.com/office/powerpoint/2010/main" val="377758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8</a:t>
            </a:fld>
            <a:endParaRPr lang="sv-SE"/>
          </a:p>
        </p:txBody>
      </p:sp>
    </p:spTree>
    <p:extLst>
      <p:ext uri="{BB962C8B-B14F-4D97-AF65-F5344CB8AC3E}">
        <p14:creationId xmlns:p14="http://schemas.microsoft.com/office/powerpoint/2010/main" val="5148107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102</a:t>
            </a:fld>
            <a:endParaRPr lang="sv-SE"/>
          </a:p>
        </p:txBody>
      </p:sp>
    </p:spTree>
    <p:extLst>
      <p:ext uri="{BB962C8B-B14F-4D97-AF65-F5344CB8AC3E}">
        <p14:creationId xmlns:p14="http://schemas.microsoft.com/office/powerpoint/2010/main" val="5174531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103</a:t>
            </a:fld>
            <a:endParaRPr lang="sv-SE"/>
          </a:p>
        </p:txBody>
      </p:sp>
    </p:spTree>
    <p:extLst>
      <p:ext uri="{BB962C8B-B14F-4D97-AF65-F5344CB8AC3E}">
        <p14:creationId xmlns:p14="http://schemas.microsoft.com/office/powerpoint/2010/main" val="21661833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104</a:t>
            </a:fld>
            <a:endParaRPr lang="sv-SE"/>
          </a:p>
        </p:txBody>
      </p:sp>
    </p:spTree>
    <p:extLst>
      <p:ext uri="{BB962C8B-B14F-4D97-AF65-F5344CB8AC3E}">
        <p14:creationId xmlns:p14="http://schemas.microsoft.com/office/powerpoint/2010/main" val="8065300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105</a:t>
            </a:fld>
            <a:endParaRPr lang="sv-SE"/>
          </a:p>
        </p:txBody>
      </p:sp>
    </p:spTree>
    <p:extLst>
      <p:ext uri="{BB962C8B-B14F-4D97-AF65-F5344CB8AC3E}">
        <p14:creationId xmlns:p14="http://schemas.microsoft.com/office/powerpoint/2010/main" val="27771273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106</a:t>
            </a:fld>
            <a:endParaRPr lang="sv-SE"/>
          </a:p>
        </p:txBody>
      </p:sp>
    </p:spTree>
    <p:extLst>
      <p:ext uri="{BB962C8B-B14F-4D97-AF65-F5344CB8AC3E}">
        <p14:creationId xmlns:p14="http://schemas.microsoft.com/office/powerpoint/2010/main" val="5764997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107</a:t>
            </a:fld>
            <a:endParaRPr lang="sv-SE"/>
          </a:p>
        </p:txBody>
      </p:sp>
    </p:spTree>
    <p:extLst>
      <p:ext uri="{BB962C8B-B14F-4D97-AF65-F5344CB8AC3E}">
        <p14:creationId xmlns:p14="http://schemas.microsoft.com/office/powerpoint/2010/main" val="1604892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108</a:t>
            </a:fld>
            <a:endParaRPr lang="sv-SE"/>
          </a:p>
        </p:txBody>
      </p:sp>
    </p:spTree>
    <p:extLst>
      <p:ext uri="{BB962C8B-B14F-4D97-AF65-F5344CB8AC3E}">
        <p14:creationId xmlns:p14="http://schemas.microsoft.com/office/powerpoint/2010/main" val="3814575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9</a:t>
            </a:fld>
            <a:endParaRPr lang="sv-SE"/>
          </a:p>
        </p:txBody>
      </p:sp>
    </p:spTree>
    <p:extLst>
      <p:ext uri="{BB962C8B-B14F-4D97-AF65-F5344CB8AC3E}">
        <p14:creationId xmlns:p14="http://schemas.microsoft.com/office/powerpoint/2010/main" val="2190797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10</a:t>
            </a:fld>
            <a:endParaRPr lang="sv-SE"/>
          </a:p>
        </p:txBody>
      </p:sp>
    </p:spTree>
    <p:extLst>
      <p:ext uri="{BB962C8B-B14F-4D97-AF65-F5344CB8AC3E}">
        <p14:creationId xmlns:p14="http://schemas.microsoft.com/office/powerpoint/2010/main" val="3291230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8CA4289-34D9-4B7D-903D-3E7282EA4A84}" type="slidenum">
              <a:rPr lang="sv-SE" smtClean="0"/>
              <a:t>11</a:t>
            </a:fld>
            <a:endParaRPr lang="sv-SE"/>
          </a:p>
        </p:txBody>
      </p:sp>
    </p:spTree>
    <p:extLst>
      <p:ext uri="{BB962C8B-B14F-4D97-AF65-F5344CB8AC3E}">
        <p14:creationId xmlns:p14="http://schemas.microsoft.com/office/powerpoint/2010/main" val="350928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2AE63528-03E1-42C7-BF50-B499CDB1393A}" type="datetime1">
              <a:rPr lang="sv-SE" smtClean="0"/>
              <a:t>2014-03-03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24377318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D06125EF-4062-4C76-B6D7-6D784AE1AA9D}" type="datetime1">
              <a:rPr lang="sv-SE" smtClean="0"/>
              <a:t>2014-03-03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106781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A9AFAFF-4554-442F-93E7-EEB25DC355FF}" type="datetime1">
              <a:rPr lang="sv-SE" smtClean="0"/>
              <a:t>2014-03-03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364242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6820AEB-BA7E-4699-BBE1-15E6154895EB}" type="datetime1">
              <a:rPr lang="sv-SE" smtClean="0"/>
              <a:t>2014-03-03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62873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C2CE24E7-DA97-463C-8A44-81E23E6BE5C1}" type="datetime1">
              <a:rPr lang="sv-SE" smtClean="0"/>
              <a:t>2014-03-03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211086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3666F18E-8CBD-4B0F-8C51-229D8449070E}" type="datetime1">
              <a:rPr lang="sv-SE" smtClean="0"/>
              <a:t>2014-03-03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332811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A1F99E8E-49FB-4DEA-8196-432E8ECD8A1D}" type="datetime1">
              <a:rPr lang="sv-SE" smtClean="0"/>
              <a:t>2014-03-03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302835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7646E13F-492F-436C-AB7A-7D1272147FBF}" type="datetime1">
              <a:rPr lang="sv-SE" smtClean="0"/>
              <a:t>2014-03-03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183430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722690E4-CABD-45F5-9AF3-4E8D744F052A}" type="datetime1">
              <a:rPr lang="sv-SE" smtClean="0"/>
              <a:t>2014-03-03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108870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7A06DD0-1CB6-4F44-A060-20CFEBD17D9F}" type="datetime1">
              <a:rPr lang="sv-SE" smtClean="0"/>
              <a:t>2014-03-03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311912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714D0D59-D82E-41EC-BEB2-22A864E75B79}" type="datetime1">
              <a:rPr lang="sv-SE" smtClean="0"/>
              <a:t>2014-03-03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8E98BCB-E43A-4F82-AE05-F15CE733C6B2}" type="slidenum">
              <a:rPr lang="sv-SE" smtClean="0"/>
              <a:t>‹#›</a:t>
            </a:fld>
            <a:endParaRPr lang="sv-SE"/>
          </a:p>
        </p:txBody>
      </p:sp>
    </p:spTree>
    <p:extLst>
      <p:ext uri="{BB962C8B-B14F-4D97-AF65-F5344CB8AC3E}">
        <p14:creationId xmlns:p14="http://schemas.microsoft.com/office/powerpoint/2010/main" val="385296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D5E37-F790-4E7C-AC57-E30E88A6919E}" type="datetime1">
              <a:rPr lang="sv-SE" smtClean="0"/>
              <a:t>2014-03-03</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98BCB-E43A-4F82-AE05-F15CE733C6B2}" type="slidenum">
              <a:rPr lang="sv-SE" smtClean="0"/>
              <a:t>‹#›</a:t>
            </a:fld>
            <a:endParaRPr lang="sv-SE"/>
          </a:p>
        </p:txBody>
      </p:sp>
    </p:spTree>
    <p:extLst>
      <p:ext uri="{BB962C8B-B14F-4D97-AF65-F5344CB8AC3E}">
        <p14:creationId xmlns:p14="http://schemas.microsoft.com/office/powerpoint/2010/main" val="1664760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www.hotelspecials.se/"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AGILA%20KURSER/SU13%20Agila%20metoder%20-%20projektstyrning%20och%20planering/Agil%20anv&#228;ndning%202013%20(hela%20v&#228;rlden).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18" Type="http://schemas.openxmlformats.org/officeDocument/2006/relationships/image" Target="../media/image7.emf"/><Relationship Id="rId3" Type="http://schemas.openxmlformats.org/officeDocument/2006/relationships/notesSlide" Target="../notesSlides/notesSlide22.xml"/><Relationship Id="rId21" Type="http://schemas.openxmlformats.org/officeDocument/2006/relationships/image" Target="../media/image19.png"/><Relationship Id="rId7" Type="http://schemas.openxmlformats.org/officeDocument/2006/relationships/image" Target="../media/image11.png"/><Relationship Id="rId12" Type="http://schemas.openxmlformats.org/officeDocument/2006/relationships/image" Target="../media/image5.emf"/><Relationship Id="rId17" Type="http://schemas.openxmlformats.org/officeDocument/2006/relationships/oleObject" Target="file:///C:\Users\Kristian\Documents\KONSULTF&#214;RETAGET\KURSMATERIAL\BILDER\Scrum%20&#214;versikt%20III.vsd\Drawing\~Sida-1\45%20grader%20-%20dubbel.120" TargetMode="External"/><Relationship Id="rId2" Type="http://schemas.openxmlformats.org/officeDocument/2006/relationships/slideLayout" Target="../slideLayouts/slideLayout2.xml"/><Relationship Id="rId16" Type="http://schemas.openxmlformats.org/officeDocument/2006/relationships/image" Target="../media/image6.emf"/><Relationship Id="rId20" Type="http://schemas.openxmlformats.org/officeDocument/2006/relationships/image" Target="../media/image18.png"/><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oleObject" Target="file:///C:\Users\Kristian\Documents\KONSULTF&#214;RETAGET\KURSMATERIAL\BILDER\Scrum%20&#214;versikt%20III.vsd\Drawing\~Sida-1\45%20grader%20-%20dubbel" TargetMode="External"/><Relationship Id="rId5" Type="http://schemas.openxmlformats.org/officeDocument/2006/relationships/image" Target="../media/image9.png"/><Relationship Id="rId15" Type="http://schemas.openxmlformats.org/officeDocument/2006/relationships/oleObject" Target="file:///C:\Users\Kristian\Documents\KONSULTF&#214;RETAGET\KURSMATERIAL\BILDER\Scrum%20&#214;versikt%20III.vsd\Drawing\~Sida-1\45%20grader%20-%20dubbel.119" TargetMode="External"/><Relationship Id="rId10" Type="http://schemas.openxmlformats.org/officeDocument/2006/relationships/image" Target="../media/image14.png"/><Relationship Id="rId19"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oleObject" Target="file:///C:\Users\Kristian\Documents\KONSULTF&#214;RETAGET\KURSMATERIAL\BILDER\Scrum%20sprint%20Planning.vsd\Drawing\~Sida-1\Sheet.137" TargetMode="External"/><Relationship Id="rId13" Type="http://schemas.openxmlformats.org/officeDocument/2006/relationships/image" Target="../media/image26.emf"/><Relationship Id="rId3" Type="http://schemas.openxmlformats.org/officeDocument/2006/relationships/image" Target="../media/image28.png"/><Relationship Id="rId7" Type="http://schemas.openxmlformats.org/officeDocument/2006/relationships/image" Target="../media/image29.png"/><Relationship Id="rId12" Type="http://schemas.openxmlformats.org/officeDocument/2006/relationships/oleObject" Target="file:///C:\Users\Kristian\Documents\KONSULTF&#214;RETAGET\KURSMATERIAL\BILDER\Scrum%20sprint%20Planning.vsd\Drawing\~Sida-1\Sheet.139"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png"/><Relationship Id="rId11" Type="http://schemas.openxmlformats.org/officeDocument/2006/relationships/image" Target="../media/image25.emf"/><Relationship Id="rId5" Type="http://schemas.openxmlformats.org/officeDocument/2006/relationships/image" Target="../media/image22.png"/><Relationship Id="rId15" Type="http://schemas.openxmlformats.org/officeDocument/2006/relationships/image" Target="../media/image27.emf"/><Relationship Id="rId10" Type="http://schemas.openxmlformats.org/officeDocument/2006/relationships/oleObject" Target="file:///C:\Users\Kristian\Documents\KONSULTF&#214;RETAGET\KURSMATERIAL\BILDER\Scrum%20sprint%20Planning.vsd\Drawing\~Sida-1\Sheet.138" TargetMode="External"/><Relationship Id="rId4" Type="http://schemas.openxmlformats.org/officeDocument/2006/relationships/image" Target="../media/image21.png"/><Relationship Id="rId9" Type="http://schemas.openxmlformats.org/officeDocument/2006/relationships/image" Target="../media/image24.emf"/><Relationship Id="rId14" Type="http://schemas.openxmlformats.org/officeDocument/2006/relationships/oleObject" Target="file:///C:\Users\Kristian\Documents\KONSULTF&#214;RETAGET\KURSMATERIAL\BILDER\Scrum%20sprint%20Planning.vsd\Drawing\~Sida-1\Dokument.141"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8" Type="http://schemas.openxmlformats.org/officeDocument/2006/relationships/oleObject" Target="file:///C:\Users\Kristian\Documents\KONSULTF&#214;RETAGET\KURSMATERIAL\BILDER\Scrum%20&#214;versikt%20IFI.vsd\Drawing\~Sida-1\Process.130" TargetMode="External"/><Relationship Id="rId3" Type="http://schemas.openxmlformats.org/officeDocument/2006/relationships/image" Target="../media/image36.png"/><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file:///C:\Users\Kristian\Documents\KONSULTF&#214;RETAGET\KURSMATERIAL\BILDER\Scrum%20&#214;versikt%20IFI.vsd\Drawing\~Sida-1\Dynamisk%20koppling.116" TargetMode="External"/><Relationship Id="rId5" Type="http://schemas.openxmlformats.org/officeDocument/2006/relationships/image" Target="../media/image38.jpg"/><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image" Target="../media/image35.emf"/></Relationships>
</file>

<file path=ppt/slides/_rels/slide5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6.png"/><Relationship Id="rId11" Type="http://schemas.openxmlformats.org/officeDocument/2006/relationships/oleObject" Target="file:///C:\Users\Kristian\Documents\KONSULTF&#214;RETAGET\KURSMATERIAL\BILDER\Scrum%20Board%20Simplified.vsd\Drawing\~Sida-1\Sheet.148" TargetMode="External"/><Relationship Id="rId5" Type="http://schemas.openxmlformats.org/officeDocument/2006/relationships/image" Target="../media/image55.png"/><Relationship Id="rId10" Type="http://schemas.openxmlformats.org/officeDocument/2006/relationships/image" Target="../media/image51.emf"/><Relationship Id="rId4" Type="http://schemas.openxmlformats.org/officeDocument/2006/relationships/image" Target="../media/image54.png"/><Relationship Id="rId9" Type="http://schemas.openxmlformats.org/officeDocument/2006/relationships/oleObject" Target="file:///C:\Users\Kristian\Documents\KONSULTF&#214;RETAGET\KURSMATERIAL\BILDER\Scrum%20Board%20Simplified.vsd\Drawing\~Sida-1\Sheet.147" TargetMode="External"/></Relationships>
</file>

<file path=ppt/slides/_rels/slide57.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38.xml"/><Relationship Id="rId16"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5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3.jp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2272072"/>
            <a:ext cx="3312368" cy="3533192"/>
          </a:xfrm>
          <a:prstGeom prst="rect">
            <a:avLst/>
          </a:prstGeom>
        </p:spPr>
      </p:pic>
      <p:sp>
        <p:nvSpPr>
          <p:cNvPr id="2" name="Rubrik 1"/>
          <p:cNvSpPr>
            <a:spLocks noGrp="1"/>
          </p:cNvSpPr>
          <p:nvPr>
            <p:ph type="ctrTitle"/>
          </p:nvPr>
        </p:nvSpPr>
        <p:spPr>
          <a:xfrm>
            <a:off x="539552" y="116632"/>
            <a:ext cx="8208912" cy="1728192"/>
          </a:xfrm>
        </p:spPr>
        <p:txBody>
          <a:bodyPr>
            <a:normAutofit/>
          </a:bodyPr>
          <a:lstStyle/>
          <a:p>
            <a:r>
              <a:rPr lang="sv-SE" sz="2800" b="1" dirty="0" smtClean="0">
                <a:solidFill>
                  <a:srgbClr val="FF0000"/>
                </a:solidFill>
                <a:latin typeface="Comic Sans MS" pitchFamily="66" charset="0"/>
              </a:rPr>
              <a:t>SU13</a:t>
            </a:r>
            <a:br>
              <a:rPr lang="sv-SE" sz="2800" b="1" dirty="0" smtClean="0">
                <a:solidFill>
                  <a:srgbClr val="FF0000"/>
                </a:solidFill>
                <a:latin typeface="Comic Sans MS" pitchFamily="66" charset="0"/>
              </a:rPr>
            </a:br>
            <a:r>
              <a:rPr lang="sv-SE" sz="2800" b="1" dirty="0" smtClean="0">
                <a:latin typeface="Comic Sans MS" pitchFamily="66" charset="0"/>
              </a:rPr>
              <a:t>  </a:t>
            </a:r>
            <a:br>
              <a:rPr lang="sv-SE" sz="2800" b="1" dirty="0" smtClean="0">
                <a:latin typeface="Comic Sans MS" pitchFamily="66" charset="0"/>
              </a:rPr>
            </a:br>
            <a:r>
              <a:rPr lang="sv-SE" sz="2400" b="1" dirty="0" smtClean="0">
                <a:latin typeface="Comic Sans MS" pitchFamily="66" charset="0"/>
              </a:rPr>
              <a:t>AGIL INTRODUKTION MED SCRUM</a:t>
            </a:r>
            <a:r>
              <a:rPr lang="sv-SE" sz="2400" dirty="0">
                <a:latin typeface="Comic Sans MS" pitchFamily="66" charset="0"/>
              </a:rPr>
              <a:t/>
            </a:r>
            <a:br>
              <a:rPr lang="sv-SE" sz="2400" dirty="0">
                <a:latin typeface="Comic Sans MS" pitchFamily="66" charset="0"/>
              </a:rPr>
            </a:br>
            <a:endParaRPr lang="sv-SE" sz="1600" dirty="0">
              <a:latin typeface="Comic Sans MS" pitchFamily="66" charset="0"/>
            </a:endParaRPr>
          </a:p>
        </p:txBody>
      </p:sp>
      <p:sp>
        <p:nvSpPr>
          <p:cNvPr id="3" name="Underrubrik 2"/>
          <p:cNvSpPr>
            <a:spLocks noGrp="1"/>
          </p:cNvSpPr>
          <p:nvPr>
            <p:ph type="subTitle" idx="1"/>
          </p:nvPr>
        </p:nvSpPr>
        <p:spPr>
          <a:xfrm>
            <a:off x="755576" y="1844824"/>
            <a:ext cx="7704856" cy="4896544"/>
          </a:xfrm>
        </p:spPr>
        <p:txBody>
          <a:bodyPr>
            <a:normAutofit fontScale="77500" lnSpcReduction="20000"/>
          </a:bodyPr>
          <a:lstStyle/>
          <a:p>
            <a:r>
              <a:rPr lang="sv-SE" sz="5200" dirty="0" smtClean="0">
                <a:solidFill>
                  <a:srgbClr val="FF0000"/>
                </a:solidFill>
                <a:latin typeface="Comic Sans MS" pitchFamily="66" charset="0"/>
              </a:rPr>
              <a:t>VÄLKOMNA !</a:t>
            </a:r>
          </a:p>
          <a:p>
            <a:endParaRPr lang="sv-SE" dirty="0"/>
          </a:p>
          <a:p>
            <a:endParaRPr lang="sv-SE" dirty="0" smtClean="0"/>
          </a:p>
          <a:p>
            <a:endParaRPr lang="sv-SE" dirty="0"/>
          </a:p>
          <a:p>
            <a:endParaRPr lang="sv-SE" dirty="0" smtClean="0"/>
          </a:p>
          <a:p>
            <a:endParaRPr lang="sv-SE" dirty="0"/>
          </a:p>
          <a:p>
            <a:endParaRPr lang="sv-SE" dirty="0" smtClean="0"/>
          </a:p>
          <a:p>
            <a:endParaRPr lang="sv-SE" dirty="0"/>
          </a:p>
          <a:p>
            <a:endParaRPr lang="sv-SE" sz="2600" dirty="0" smtClean="0"/>
          </a:p>
          <a:p>
            <a:endParaRPr lang="sv-SE" sz="2600" dirty="0"/>
          </a:p>
          <a:p>
            <a:endParaRPr lang="sv-SE" sz="2600" b="1" dirty="0" smtClean="0"/>
          </a:p>
          <a:p>
            <a:r>
              <a:rPr lang="sv-SE" sz="2600" b="1" dirty="0" smtClean="0"/>
              <a:t>Kristian Nyman, </a:t>
            </a:r>
            <a:r>
              <a:rPr lang="sv-SE" sz="2600" b="1" dirty="0" err="1" smtClean="0"/>
              <a:t>tel</a:t>
            </a:r>
            <a:r>
              <a:rPr lang="sv-SE" sz="2600" b="1" dirty="0" smtClean="0"/>
              <a:t>: 0703-59 50 55</a:t>
            </a:r>
            <a:br>
              <a:rPr lang="sv-SE" sz="2600" b="1" dirty="0" smtClean="0"/>
            </a:br>
            <a:r>
              <a:rPr lang="sv-SE" sz="2600" b="1" dirty="0" smtClean="0"/>
              <a:t>E-post: k.kristian.nyman@hotmail.com</a:t>
            </a:r>
          </a:p>
          <a:p>
            <a:endParaRPr lang="sv-SE" dirty="0"/>
          </a:p>
          <a:p>
            <a:endParaRPr lang="sv-SE" dirty="0" smtClean="0"/>
          </a:p>
          <a:p>
            <a:endParaRPr lang="sv-SE" dirty="0"/>
          </a:p>
          <a:p>
            <a:endParaRPr lang="sv-SE" dirty="0" smtClean="0"/>
          </a:p>
          <a:p>
            <a:endParaRPr lang="sv-SE" dirty="0"/>
          </a:p>
          <a:p>
            <a:endParaRPr lang="sv-SE" dirty="0" smtClean="0"/>
          </a:p>
          <a:p>
            <a:endParaRPr lang="sv-SE" dirty="0"/>
          </a:p>
        </p:txBody>
      </p:sp>
      <p:sp>
        <p:nvSpPr>
          <p:cNvPr id="6" name="Platshållare för bildnummer 5"/>
          <p:cNvSpPr>
            <a:spLocks noGrp="1"/>
          </p:cNvSpPr>
          <p:nvPr>
            <p:ph type="sldNum" sz="quarter" idx="12"/>
          </p:nvPr>
        </p:nvSpPr>
        <p:spPr/>
        <p:txBody>
          <a:bodyPr/>
          <a:lstStyle/>
          <a:p>
            <a:fld id="{88E98BCB-E43A-4F82-AE05-F15CE733C6B2}" type="slidenum">
              <a:rPr lang="sv-SE" sz="2000" smtClean="0"/>
              <a:t>1</a:t>
            </a:fld>
            <a:endParaRPr lang="sv-SE" sz="2000" dirty="0"/>
          </a:p>
        </p:txBody>
      </p:sp>
    </p:spTree>
    <p:extLst>
      <p:ext uri="{BB962C8B-B14F-4D97-AF65-F5344CB8AC3E}">
        <p14:creationId xmlns:p14="http://schemas.microsoft.com/office/powerpoint/2010/main" val="687719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066130"/>
          </a:xfrm>
        </p:spPr>
        <p:txBody>
          <a:bodyPr>
            <a:normAutofit/>
          </a:bodyPr>
          <a:lstStyle/>
          <a:p>
            <a:r>
              <a:rPr lang="sv-SE" dirty="0" smtClean="0"/>
              <a:t>Kundmedverkan</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10</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pic>
        <p:nvPicPr>
          <p:cNvPr id="11" name="Platshållare för innehåll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1393031"/>
            <a:ext cx="8258175" cy="4791075"/>
          </a:xfrm>
        </p:spPr>
      </p:pic>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345759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Standards/riktlinjer</a:t>
            </a:r>
            <a:endParaRPr lang="sv-SE" dirty="0"/>
          </a:p>
        </p:txBody>
      </p:sp>
      <p:sp>
        <p:nvSpPr>
          <p:cNvPr id="3" name="Platshållare för innehåll 2"/>
          <p:cNvSpPr>
            <a:spLocks noGrp="1"/>
          </p:cNvSpPr>
          <p:nvPr>
            <p:ph idx="1"/>
          </p:nvPr>
        </p:nvSpPr>
        <p:spPr>
          <a:xfrm>
            <a:off x="467544" y="1556792"/>
            <a:ext cx="8352928" cy="4896544"/>
          </a:xfrm>
        </p:spPr>
        <p:txBody>
          <a:bodyPr>
            <a:normAutofit/>
          </a:bodyPr>
          <a:lstStyle/>
          <a:p>
            <a:r>
              <a:rPr lang="sv-SE" dirty="0" smtClean="0"/>
              <a:t>Plattformsspecifika, exempelvis Windows,</a:t>
            </a:r>
            <a:br>
              <a:rPr lang="sv-SE" dirty="0" smtClean="0"/>
            </a:br>
            <a:r>
              <a:rPr lang="sv-SE" dirty="0" smtClean="0"/>
              <a:t>se Microsofts utvecklarportal MSDN</a:t>
            </a:r>
          </a:p>
          <a:p>
            <a:r>
              <a:rPr lang="sv-SE" dirty="0" smtClean="0"/>
              <a:t>Egna riktlinjer för hur systemdelar ska se ut och agera, exempelvis begränsning av alternativ i plattformsstandards eller egna riktlinjer för flödesdesign, felhantering etc. </a:t>
            </a:r>
            <a:endParaRPr lang="sv-SE" dirty="0"/>
          </a:p>
          <a:p>
            <a:r>
              <a:rPr lang="sv-SE" dirty="0" smtClean="0"/>
              <a:t>Inkluderar även (obligatorisk) användning av standardiserade systemkomponenter</a:t>
            </a:r>
          </a:p>
        </p:txBody>
      </p:sp>
      <p:sp>
        <p:nvSpPr>
          <p:cNvPr id="4" name="Platshållare för bildnummer 3"/>
          <p:cNvSpPr>
            <a:spLocks noGrp="1"/>
          </p:cNvSpPr>
          <p:nvPr>
            <p:ph type="sldNum" sz="quarter" idx="12"/>
          </p:nvPr>
        </p:nvSpPr>
        <p:spPr/>
        <p:txBody>
          <a:bodyPr/>
          <a:lstStyle/>
          <a:p>
            <a:fld id="{55AC85C3-9FC0-42F8-9DD5-F134BAFF8443}" type="slidenum">
              <a:rPr lang="sv-SE" smtClean="0"/>
              <a:t>100</a:t>
            </a:fld>
            <a:endParaRPr lang="sv-SE"/>
          </a:p>
        </p:txBody>
      </p:sp>
    </p:spTree>
    <p:extLst>
      <p:ext uri="{BB962C8B-B14F-4D97-AF65-F5344CB8AC3E}">
        <p14:creationId xmlns:p14="http://schemas.microsoft.com/office/powerpoint/2010/main" val="1636059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116632"/>
            <a:ext cx="8229600" cy="936104"/>
          </a:xfrm>
        </p:spPr>
        <p:txBody>
          <a:bodyPr>
            <a:normAutofit/>
          </a:bodyPr>
          <a:lstStyle/>
          <a:p>
            <a:r>
              <a:rPr lang="sv-SE" dirty="0" smtClean="0"/>
              <a:t>Testautomatisering</a:t>
            </a:r>
            <a:endParaRPr lang="sv-SE" dirty="0"/>
          </a:p>
        </p:txBody>
      </p:sp>
      <p:sp>
        <p:nvSpPr>
          <p:cNvPr id="3" name="Platshållare för innehåll 2"/>
          <p:cNvSpPr>
            <a:spLocks noGrp="1"/>
          </p:cNvSpPr>
          <p:nvPr>
            <p:ph idx="1"/>
          </p:nvPr>
        </p:nvSpPr>
        <p:spPr>
          <a:xfrm>
            <a:off x="467544" y="1052736"/>
            <a:ext cx="8208912" cy="5688632"/>
          </a:xfrm>
        </p:spPr>
        <p:txBody>
          <a:bodyPr>
            <a:normAutofit/>
          </a:bodyPr>
          <a:lstStyle/>
          <a:p>
            <a:r>
              <a:rPr lang="sv-SE" sz="2400" dirty="0"/>
              <a:t>Automatiseringen utformas ofta i </a:t>
            </a:r>
            <a:r>
              <a:rPr lang="sv-SE" sz="2400" dirty="0" smtClean="0"/>
              <a:t>förvaltningsfasen</a:t>
            </a:r>
            <a:br>
              <a:rPr lang="sv-SE" sz="2400" dirty="0" smtClean="0"/>
            </a:br>
            <a:r>
              <a:rPr lang="sv-SE" sz="2400" dirty="0" smtClean="0"/>
              <a:t>då </a:t>
            </a:r>
            <a:r>
              <a:rPr lang="sv-SE" sz="2400" dirty="0"/>
              <a:t>krav och system är relativt </a:t>
            </a:r>
            <a:r>
              <a:rPr lang="sv-SE" sz="2400" dirty="0" smtClean="0"/>
              <a:t>stabila</a:t>
            </a:r>
          </a:p>
          <a:p>
            <a:r>
              <a:rPr lang="sv-SE" sz="2400" dirty="0" smtClean="0"/>
              <a:t>Testfall som utförs ofta och som tar lång tid att genomföra automatiseras först</a:t>
            </a:r>
          </a:p>
          <a:p>
            <a:pPr marL="0" indent="0">
              <a:buNone/>
            </a:pPr>
            <a:endParaRPr lang="sv-SE" sz="2400" dirty="0" smtClean="0"/>
          </a:p>
          <a:p>
            <a:pPr marL="0" indent="0">
              <a:buNone/>
            </a:pP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101</a:t>
            </a:fld>
            <a:endParaRPr lang="sv-SE"/>
          </a:p>
        </p:txBody>
      </p:sp>
      <p:pic>
        <p:nvPicPr>
          <p:cNvPr id="6" name="Bildobjekt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18" y="2984326"/>
            <a:ext cx="7143750" cy="3829050"/>
          </a:xfrm>
          <a:prstGeom prst="rect">
            <a:avLst/>
          </a:prstGeom>
        </p:spPr>
      </p:pic>
      <p:sp>
        <p:nvSpPr>
          <p:cNvPr id="5" name="textruta 4"/>
          <p:cNvSpPr txBox="1"/>
          <p:nvPr/>
        </p:nvSpPr>
        <p:spPr>
          <a:xfrm rot="20143976">
            <a:off x="64780" y="2613819"/>
            <a:ext cx="6221794" cy="1754326"/>
          </a:xfrm>
          <a:prstGeom prst="rect">
            <a:avLst/>
          </a:prstGeom>
          <a:noFill/>
        </p:spPr>
        <p:txBody>
          <a:bodyPr wrap="square" rtlCol="0">
            <a:spAutoFit/>
          </a:bodyPr>
          <a:lstStyle/>
          <a:p>
            <a:pPr algn="ctr"/>
            <a:r>
              <a:rPr lang="sv-SE" sz="3600" dirty="0">
                <a:solidFill>
                  <a:srgbClr val="FF0000"/>
                </a:solidFill>
              </a:rPr>
              <a:t>Vilka andra skäl </a:t>
            </a:r>
            <a:r>
              <a:rPr lang="sv-SE" sz="3600" dirty="0" smtClean="0">
                <a:solidFill>
                  <a:srgbClr val="FF0000"/>
                </a:solidFill>
              </a:rPr>
              <a:t>att</a:t>
            </a:r>
            <a:br>
              <a:rPr lang="sv-SE" sz="3600" dirty="0" smtClean="0">
                <a:solidFill>
                  <a:srgbClr val="FF0000"/>
                </a:solidFill>
              </a:rPr>
            </a:br>
            <a:r>
              <a:rPr lang="sv-SE" sz="3600" dirty="0" smtClean="0">
                <a:solidFill>
                  <a:srgbClr val="FF0000"/>
                </a:solidFill>
              </a:rPr>
              <a:t>automatisera tester </a:t>
            </a:r>
            <a:r>
              <a:rPr lang="sv-SE" sz="3600" dirty="0">
                <a:solidFill>
                  <a:srgbClr val="FF0000"/>
                </a:solidFill>
              </a:rPr>
              <a:t>kan </a:t>
            </a:r>
            <a:r>
              <a:rPr lang="sv-SE" sz="3600" dirty="0" smtClean="0">
                <a:solidFill>
                  <a:srgbClr val="FF0000"/>
                </a:solidFill>
              </a:rPr>
              <a:t>du tänka dig?</a:t>
            </a:r>
            <a:endParaRPr lang="sv-SE" sz="3600" dirty="0">
              <a:solidFill>
                <a:srgbClr val="FF0000"/>
              </a:solidFill>
            </a:endParaRPr>
          </a:p>
        </p:txBody>
      </p:sp>
      <p:sp>
        <p:nvSpPr>
          <p:cNvPr id="7" name="Frihandsfigur 6"/>
          <p:cNvSpPr/>
          <p:nvPr/>
        </p:nvSpPr>
        <p:spPr>
          <a:xfrm>
            <a:off x="4931697" y="928255"/>
            <a:ext cx="2577467" cy="817418"/>
          </a:xfrm>
          <a:custGeom>
            <a:avLst/>
            <a:gdLst>
              <a:gd name="connsiteX0" fmla="*/ 1926303 w 2577467"/>
              <a:gd name="connsiteY0" fmla="*/ 110836 h 817418"/>
              <a:gd name="connsiteX1" fmla="*/ 1801612 w 2577467"/>
              <a:gd name="connsiteY1" fmla="*/ 96981 h 817418"/>
              <a:gd name="connsiteX2" fmla="*/ 1746194 w 2577467"/>
              <a:gd name="connsiteY2" fmla="*/ 83127 h 817418"/>
              <a:gd name="connsiteX3" fmla="*/ 1524521 w 2577467"/>
              <a:gd name="connsiteY3" fmla="*/ 55418 h 817418"/>
              <a:gd name="connsiteX4" fmla="*/ 1399830 w 2577467"/>
              <a:gd name="connsiteY4" fmla="*/ 41563 h 817418"/>
              <a:gd name="connsiteX5" fmla="*/ 998048 w 2577467"/>
              <a:gd name="connsiteY5" fmla="*/ 27709 h 817418"/>
              <a:gd name="connsiteX6" fmla="*/ 873358 w 2577467"/>
              <a:gd name="connsiteY6" fmla="*/ 13854 h 817418"/>
              <a:gd name="connsiteX7" fmla="*/ 152921 w 2577467"/>
              <a:gd name="connsiteY7" fmla="*/ 41563 h 817418"/>
              <a:gd name="connsiteX8" fmla="*/ 111358 w 2577467"/>
              <a:gd name="connsiteY8" fmla="*/ 69272 h 817418"/>
              <a:gd name="connsiteX9" fmla="*/ 42085 w 2577467"/>
              <a:gd name="connsiteY9" fmla="*/ 124690 h 817418"/>
              <a:gd name="connsiteX10" fmla="*/ 14376 w 2577467"/>
              <a:gd name="connsiteY10" fmla="*/ 207818 h 817418"/>
              <a:gd name="connsiteX11" fmla="*/ 521 w 2577467"/>
              <a:gd name="connsiteY11" fmla="*/ 249381 h 817418"/>
              <a:gd name="connsiteX12" fmla="*/ 14376 w 2577467"/>
              <a:gd name="connsiteY12" fmla="*/ 471054 h 817418"/>
              <a:gd name="connsiteX13" fmla="*/ 139067 w 2577467"/>
              <a:gd name="connsiteY13" fmla="*/ 540327 h 817418"/>
              <a:gd name="connsiteX14" fmla="*/ 249903 w 2577467"/>
              <a:gd name="connsiteY14" fmla="*/ 554181 h 817418"/>
              <a:gd name="connsiteX15" fmla="*/ 374594 w 2577467"/>
              <a:gd name="connsiteY15" fmla="*/ 595745 h 817418"/>
              <a:gd name="connsiteX16" fmla="*/ 416158 w 2577467"/>
              <a:gd name="connsiteY16" fmla="*/ 609600 h 817418"/>
              <a:gd name="connsiteX17" fmla="*/ 499285 w 2577467"/>
              <a:gd name="connsiteY17" fmla="*/ 623454 h 817418"/>
              <a:gd name="connsiteX18" fmla="*/ 540848 w 2577467"/>
              <a:gd name="connsiteY18" fmla="*/ 651163 h 817418"/>
              <a:gd name="connsiteX19" fmla="*/ 623976 w 2577467"/>
              <a:gd name="connsiteY19" fmla="*/ 678872 h 817418"/>
              <a:gd name="connsiteX20" fmla="*/ 665539 w 2577467"/>
              <a:gd name="connsiteY20" fmla="*/ 692727 h 817418"/>
              <a:gd name="connsiteX21" fmla="*/ 790230 w 2577467"/>
              <a:gd name="connsiteY21" fmla="*/ 706581 h 817418"/>
              <a:gd name="connsiteX22" fmla="*/ 901067 w 2577467"/>
              <a:gd name="connsiteY22" fmla="*/ 720436 h 817418"/>
              <a:gd name="connsiteX23" fmla="*/ 956485 w 2577467"/>
              <a:gd name="connsiteY23" fmla="*/ 734290 h 817418"/>
              <a:gd name="connsiteX24" fmla="*/ 1136594 w 2577467"/>
              <a:gd name="connsiteY24" fmla="*/ 748145 h 817418"/>
              <a:gd name="connsiteX25" fmla="*/ 1192012 w 2577467"/>
              <a:gd name="connsiteY25" fmla="*/ 762000 h 817418"/>
              <a:gd name="connsiteX26" fmla="*/ 1316703 w 2577467"/>
              <a:gd name="connsiteY26" fmla="*/ 789709 h 817418"/>
              <a:gd name="connsiteX27" fmla="*/ 1663067 w 2577467"/>
              <a:gd name="connsiteY27" fmla="*/ 803563 h 817418"/>
              <a:gd name="connsiteX28" fmla="*/ 1870885 w 2577467"/>
              <a:gd name="connsiteY28" fmla="*/ 817418 h 817418"/>
              <a:gd name="connsiteX29" fmla="*/ 2064848 w 2577467"/>
              <a:gd name="connsiteY29" fmla="*/ 789709 h 817418"/>
              <a:gd name="connsiteX30" fmla="*/ 2175685 w 2577467"/>
              <a:gd name="connsiteY30" fmla="*/ 748145 h 817418"/>
              <a:gd name="connsiteX31" fmla="*/ 2231103 w 2577467"/>
              <a:gd name="connsiteY31" fmla="*/ 734290 h 817418"/>
              <a:gd name="connsiteX32" fmla="*/ 2286521 w 2577467"/>
              <a:gd name="connsiteY32" fmla="*/ 706581 h 817418"/>
              <a:gd name="connsiteX33" fmla="*/ 2369648 w 2577467"/>
              <a:gd name="connsiteY33" fmla="*/ 678872 h 817418"/>
              <a:gd name="connsiteX34" fmla="*/ 2397358 w 2577467"/>
              <a:gd name="connsiteY34" fmla="*/ 651163 h 817418"/>
              <a:gd name="connsiteX35" fmla="*/ 2480485 w 2577467"/>
              <a:gd name="connsiteY35" fmla="*/ 609600 h 817418"/>
              <a:gd name="connsiteX36" fmla="*/ 2577467 w 2577467"/>
              <a:gd name="connsiteY36" fmla="*/ 498763 h 817418"/>
              <a:gd name="connsiteX37" fmla="*/ 2535903 w 2577467"/>
              <a:gd name="connsiteY37" fmla="*/ 318654 h 817418"/>
              <a:gd name="connsiteX38" fmla="*/ 2494339 w 2577467"/>
              <a:gd name="connsiteY38" fmla="*/ 277090 h 817418"/>
              <a:gd name="connsiteX39" fmla="*/ 2480485 w 2577467"/>
              <a:gd name="connsiteY39" fmla="*/ 235527 h 817418"/>
              <a:gd name="connsiteX40" fmla="*/ 2355794 w 2577467"/>
              <a:gd name="connsiteY40" fmla="*/ 166254 h 817418"/>
              <a:gd name="connsiteX41" fmla="*/ 2314230 w 2577467"/>
              <a:gd name="connsiteY41" fmla="*/ 138545 h 817418"/>
              <a:gd name="connsiteX42" fmla="*/ 2272667 w 2577467"/>
              <a:gd name="connsiteY42" fmla="*/ 124690 h 817418"/>
              <a:gd name="connsiteX43" fmla="*/ 2231103 w 2577467"/>
              <a:gd name="connsiteY43" fmla="*/ 96981 h 817418"/>
              <a:gd name="connsiteX44" fmla="*/ 2147976 w 2577467"/>
              <a:gd name="connsiteY44" fmla="*/ 69272 h 817418"/>
              <a:gd name="connsiteX45" fmla="*/ 2106412 w 2577467"/>
              <a:gd name="connsiteY45" fmla="*/ 55418 h 817418"/>
              <a:gd name="connsiteX46" fmla="*/ 2064848 w 2577467"/>
              <a:gd name="connsiteY46" fmla="*/ 27709 h 817418"/>
              <a:gd name="connsiteX47" fmla="*/ 2009430 w 2577467"/>
              <a:gd name="connsiteY47" fmla="*/ 13854 h 817418"/>
              <a:gd name="connsiteX48" fmla="*/ 1676921 w 2577467"/>
              <a:gd name="connsiteY48" fmla="*/ 0 h 817418"/>
              <a:gd name="connsiteX49" fmla="*/ 1413685 w 2577467"/>
              <a:gd name="connsiteY49" fmla="*/ 27709 h 817418"/>
              <a:gd name="connsiteX50" fmla="*/ 1330558 w 2577467"/>
              <a:gd name="connsiteY50" fmla="*/ 55418 h 817418"/>
              <a:gd name="connsiteX51" fmla="*/ 1288994 w 2577467"/>
              <a:gd name="connsiteY51" fmla="*/ 83127 h 817418"/>
              <a:gd name="connsiteX52" fmla="*/ 1233576 w 2577467"/>
              <a:gd name="connsiteY52" fmla="*/ 110836 h 81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577467" h="817418">
                <a:moveTo>
                  <a:pt x="1926303" y="110836"/>
                </a:moveTo>
                <a:cubicBezTo>
                  <a:pt x="1884739" y="106218"/>
                  <a:pt x="1842945" y="103340"/>
                  <a:pt x="1801612" y="96981"/>
                </a:cubicBezTo>
                <a:cubicBezTo>
                  <a:pt x="1782792" y="94086"/>
                  <a:pt x="1765024" y="85952"/>
                  <a:pt x="1746194" y="83127"/>
                </a:cubicBezTo>
                <a:cubicBezTo>
                  <a:pt x="1672552" y="72081"/>
                  <a:pt x="1598532" y="63642"/>
                  <a:pt x="1524521" y="55418"/>
                </a:cubicBezTo>
                <a:cubicBezTo>
                  <a:pt x="1482957" y="50800"/>
                  <a:pt x="1441592" y="43761"/>
                  <a:pt x="1399830" y="41563"/>
                </a:cubicBezTo>
                <a:cubicBezTo>
                  <a:pt x="1266008" y="34520"/>
                  <a:pt x="1131975" y="32327"/>
                  <a:pt x="998048" y="27709"/>
                </a:cubicBezTo>
                <a:cubicBezTo>
                  <a:pt x="956485" y="23091"/>
                  <a:pt x="915177" y="13854"/>
                  <a:pt x="873358" y="13854"/>
                </a:cubicBezTo>
                <a:cubicBezTo>
                  <a:pt x="294760" y="13854"/>
                  <a:pt x="434169" y="-5310"/>
                  <a:pt x="152921" y="41563"/>
                </a:cubicBezTo>
                <a:cubicBezTo>
                  <a:pt x="139067" y="50799"/>
                  <a:pt x="124360" y="58870"/>
                  <a:pt x="111358" y="69272"/>
                </a:cubicBezTo>
                <a:cubicBezTo>
                  <a:pt x="12650" y="148238"/>
                  <a:pt x="170010" y="39406"/>
                  <a:pt x="42085" y="124690"/>
                </a:cubicBezTo>
                <a:lnTo>
                  <a:pt x="14376" y="207818"/>
                </a:lnTo>
                <a:lnTo>
                  <a:pt x="521" y="249381"/>
                </a:lnTo>
                <a:cubicBezTo>
                  <a:pt x="5139" y="323272"/>
                  <a:pt x="-10082" y="401175"/>
                  <a:pt x="14376" y="471054"/>
                </a:cubicBezTo>
                <a:cubicBezTo>
                  <a:pt x="22195" y="493394"/>
                  <a:pt x="104264" y="533999"/>
                  <a:pt x="139067" y="540327"/>
                </a:cubicBezTo>
                <a:cubicBezTo>
                  <a:pt x="175699" y="546987"/>
                  <a:pt x="212958" y="549563"/>
                  <a:pt x="249903" y="554181"/>
                </a:cubicBezTo>
                <a:lnTo>
                  <a:pt x="374594" y="595745"/>
                </a:lnTo>
                <a:cubicBezTo>
                  <a:pt x="388449" y="600363"/>
                  <a:pt x="401753" y="607199"/>
                  <a:pt x="416158" y="609600"/>
                </a:cubicBezTo>
                <a:lnTo>
                  <a:pt x="499285" y="623454"/>
                </a:lnTo>
                <a:cubicBezTo>
                  <a:pt x="513139" y="632690"/>
                  <a:pt x="525632" y="644400"/>
                  <a:pt x="540848" y="651163"/>
                </a:cubicBezTo>
                <a:cubicBezTo>
                  <a:pt x="567539" y="663026"/>
                  <a:pt x="596267" y="669635"/>
                  <a:pt x="623976" y="678872"/>
                </a:cubicBezTo>
                <a:cubicBezTo>
                  <a:pt x="637830" y="683490"/>
                  <a:pt x="651024" y="691114"/>
                  <a:pt x="665539" y="692727"/>
                </a:cubicBezTo>
                <a:lnTo>
                  <a:pt x="790230" y="706581"/>
                </a:lnTo>
                <a:cubicBezTo>
                  <a:pt x="827208" y="710931"/>
                  <a:pt x="864340" y="714315"/>
                  <a:pt x="901067" y="720436"/>
                </a:cubicBezTo>
                <a:cubicBezTo>
                  <a:pt x="919849" y="723566"/>
                  <a:pt x="937574" y="732065"/>
                  <a:pt x="956485" y="734290"/>
                </a:cubicBezTo>
                <a:cubicBezTo>
                  <a:pt x="1016286" y="741325"/>
                  <a:pt x="1076558" y="743527"/>
                  <a:pt x="1136594" y="748145"/>
                </a:cubicBezTo>
                <a:cubicBezTo>
                  <a:pt x="1155067" y="752763"/>
                  <a:pt x="1173703" y="756769"/>
                  <a:pt x="1192012" y="762000"/>
                </a:cubicBezTo>
                <a:cubicBezTo>
                  <a:pt x="1251489" y="778993"/>
                  <a:pt x="1235976" y="784501"/>
                  <a:pt x="1316703" y="789709"/>
                </a:cubicBezTo>
                <a:cubicBezTo>
                  <a:pt x="1432010" y="797148"/>
                  <a:pt x="1547664" y="797793"/>
                  <a:pt x="1663067" y="803563"/>
                </a:cubicBezTo>
                <a:cubicBezTo>
                  <a:pt x="1732407" y="807030"/>
                  <a:pt x="1801612" y="812800"/>
                  <a:pt x="1870885" y="817418"/>
                </a:cubicBezTo>
                <a:cubicBezTo>
                  <a:pt x="1918806" y="811428"/>
                  <a:pt x="2013492" y="801121"/>
                  <a:pt x="2064848" y="789709"/>
                </a:cubicBezTo>
                <a:cubicBezTo>
                  <a:pt x="2094026" y="783225"/>
                  <a:pt x="2154122" y="755333"/>
                  <a:pt x="2175685" y="748145"/>
                </a:cubicBezTo>
                <a:cubicBezTo>
                  <a:pt x="2193749" y="742124"/>
                  <a:pt x="2213274" y="740976"/>
                  <a:pt x="2231103" y="734290"/>
                </a:cubicBezTo>
                <a:cubicBezTo>
                  <a:pt x="2250441" y="727038"/>
                  <a:pt x="2267345" y="714251"/>
                  <a:pt x="2286521" y="706581"/>
                </a:cubicBezTo>
                <a:cubicBezTo>
                  <a:pt x="2313640" y="695733"/>
                  <a:pt x="2369648" y="678872"/>
                  <a:pt x="2369648" y="678872"/>
                </a:cubicBezTo>
                <a:cubicBezTo>
                  <a:pt x="2378885" y="669636"/>
                  <a:pt x="2386157" y="657883"/>
                  <a:pt x="2397358" y="651163"/>
                </a:cubicBezTo>
                <a:cubicBezTo>
                  <a:pt x="2474648" y="604790"/>
                  <a:pt x="2404046" y="676484"/>
                  <a:pt x="2480485" y="609600"/>
                </a:cubicBezTo>
                <a:cubicBezTo>
                  <a:pt x="2545323" y="552867"/>
                  <a:pt x="2539909" y="555100"/>
                  <a:pt x="2577467" y="498763"/>
                </a:cubicBezTo>
                <a:cubicBezTo>
                  <a:pt x="2567035" y="394444"/>
                  <a:pt x="2587534" y="380612"/>
                  <a:pt x="2535903" y="318654"/>
                </a:cubicBezTo>
                <a:cubicBezTo>
                  <a:pt x="2523360" y="303602"/>
                  <a:pt x="2508194" y="290945"/>
                  <a:pt x="2494339" y="277090"/>
                </a:cubicBezTo>
                <a:cubicBezTo>
                  <a:pt x="2489721" y="263236"/>
                  <a:pt x="2490811" y="245853"/>
                  <a:pt x="2480485" y="235527"/>
                </a:cubicBezTo>
                <a:cubicBezTo>
                  <a:pt x="2393121" y="148163"/>
                  <a:pt x="2425480" y="201097"/>
                  <a:pt x="2355794" y="166254"/>
                </a:cubicBezTo>
                <a:cubicBezTo>
                  <a:pt x="2340901" y="158807"/>
                  <a:pt x="2329123" y="145992"/>
                  <a:pt x="2314230" y="138545"/>
                </a:cubicBezTo>
                <a:cubicBezTo>
                  <a:pt x="2301168" y="132014"/>
                  <a:pt x="2285729" y="131221"/>
                  <a:pt x="2272667" y="124690"/>
                </a:cubicBezTo>
                <a:cubicBezTo>
                  <a:pt x="2257774" y="117243"/>
                  <a:pt x="2246319" y="103744"/>
                  <a:pt x="2231103" y="96981"/>
                </a:cubicBezTo>
                <a:cubicBezTo>
                  <a:pt x="2204413" y="85119"/>
                  <a:pt x="2175685" y="78508"/>
                  <a:pt x="2147976" y="69272"/>
                </a:cubicBezTo>
                <a:lnTo>
                  <a:pt x="2106412" y="55418"/>
                </a:lnTo>
                <a:cubicBezTo>
                  <a:pt x="2092557" y="46182"/>
                  <a:pt x="2080153" y="34268"/>
                  <a:pt x="2064848" y="27709"/>
                </a:cubicBezTo>
                <a:cubicBezTo>
                  <a:pt x="2047346" y="20208"/>
                  <a:pt x="2028423" y="15211"/>
                  <a:pt x="2009430" y="13854"/>
                </a:cubicBezTo>
                <a:cubicBezTo>
                  <a:pt x="1898779" y="5950"/>
                  <a:pt x="1787757" y="4618"/>
                  <a:pt x="1676921" y="0"/>
                </a:cubicBezTo>
                <a:cubicBezTo>
                  <a:pt x="1546013" y="8727"/>
                  <a:pt x="1510152" y="-1231"/>
                  <a:pt x="1413685" y="27709"/>
                </a:cubicBezTo>
                <a:cubicBezTo>
                  <a:pt x="1385709" y="36102"/>
                  <a:pt x="1354860" y="39217"/>
                  <a:pt x="1330558" y="55418"/>
                </a:cubicBezTo>
                <a:cubicBezTo>
                  <a:pt x="1316703" y="64654"/>
                  <a:pt x="1303887" y="75681"/>
                  <a:pt x="1288994" y="83127"/>
                </a:cubicBezTo>
                <a:cubicBezTo>
                  <a:pt x="1225316" y="114965"/>
                  <a:pt x="1264875" y="79535"/>
                  <a:pt x="1233576" y="11083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textruta 7"/>
          <p:cNvSpPr txBox="1"/>
          <p:nvPr/>
        </p:nvSpPr>
        <p:spPr>
          <a:xfrm>
            <a:off x="6948264" y="548680"/>
            <a:ext cx="2195736" cy="584775"/>
          </a:xfrm>
          <a:prstGeom prst="rect">
            <a:avLst/>
          </a:prstGeom>
          <a:noFill/>
        </p:spPr>
        <p:txBody>
          <a:bodyPr wrap="square" rtlCol="0">
            <a:spAutoFit/>
          </a:bodyPr>
          <a:lstStyle/>
          <a:p>
            <a:r>
              <a:rPr lang="sv-SE" sz="3200" dirty="0" smtClean="0">
                <a:solidFill>
                  <a:srgbClr val="FF0000"/>
                </a:solidFill>
              </a:rPr>
              <a:t>…och </a:t>
            </a:r>
            <a:r>
              <a:rPr lang="sv-SE" sz="3200" dirty="0" err="1" smtClean="0">
                <a:solidFill>
                  <a:srgbClr val="FF0000"/>
                </a:solidFill>
              </a:rPr>
              <a:t>agilt</a:t>
            </a:r>
            <a:r>
              <a:rPr lang="sv-SE" sz="3200" dirty="0" smtClean="0">
                <a:solidFill>
                  <a:srgbClr val="FF0000"/>
                </a:solidFill>
              </a:rPr>
              <a:t>?</a:t>
            </a:r>
            <a:endParaRPr lang="sv-SE" sz="3200" dirty="0">
              <a:solidFill>
                <a:srgbClr val="FF0000"/>
              </a:solidFill>
            </a:endParaRPr>
          </a:p>
        </p:txBody>
      </p:sp>
    </p:spTree>
    <p:extLst>
      <p:ext uri="{BB962C8B-B14F-4D97-AF65-F5344CB8AC3E}">
        <p14:creationId xmlns:p14="http://schemas.microsoft.com/office/powerpoint/2010/main" val="3040126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1000"/>
                            </p:stCondLst>
                            <p:childTnLst>
                              <p:par>
                                <p:cTn id="29" presetID="10" presetClass="entr" presetSubtype="0" fill="hold" grpId="0" nodeType="afterEffect">
                                  <p:stCondLst>
                                    <p:cond delay="5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animBg="1"/>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Användningstester</a:t>
            </a:r>
            <a:endParaRPr lang="sv-SE" dirty="0"/>
          </a:p>
        </p:txBody>
      </p:sp>
      <p:sp>
        <p:nvSpPr>
          <p:cNvPr id="3" name="Platshållare för innehåll 2"/>
          <p:cNvSpPr>
            <a:spLocks noGrp="1"/>
          </p:cNvSpPr>
          <p:nvPr>
            <p:ph idx="1"/>
          </p:nvPr>
        </p:nvSpPr>
        <p:spPr>
          <a:xfrm>
            <a:off x="611560" y="1844824"/>
            <a:ext cx="8136904" cy="4536504"/>
          </a:xfrm>
        </p:spPr>
        <p:txBody>
          <a:bodyPr>
            <a:normAutofit/>
          </a:bodyPr>
          <a:lstStyle/>
          <a:p>
            <a:pPr marL="0" indent="0" algn="ctr">
              <a:buNone/>
            </a:pPr>
            <a:r>
              <a:rPr lang="sv-SE" dirty="0" smtClean="0"/>
              <a:t>Tester som bland annat visar om systemet är</a:t>
            </a:r>
          </a:p>
          <a:p>
            <a:pPr marL="0" indent="0" algn="ctr">
              <a:buNone/>
            </a:pPr>
            <a:r>
              <a:rPr lang="sv-SE" dirty="0" smtClean="0"/>
              <a:t>lätt att lära, förstå och använda och ett effektivt stöd (enligt systemets syfte) till definierad målgrupp.</a:t>
            </a:r>
          </a:p>
          <a:p>
            <a:pPr marL="0" indent="0" algn="ctr">
              <a:buNone/>
            </a:pPr>
            <a:endParaRPr lang="sv-SE" dirty="0" smtClean="0"/>
          </a:p>
          <a:p>
            <a:pPr marL="0" indent="0" algn="ctr">
              <a:buNone/>
            </a:pPr>
            <a:r>
              <a:rPr lang="sv-SE" dirty="0" smtClean="0"/>
              <a:t>Ett utmärkt komplement till acceptanstester.</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102</a:t>
            </a:fld>
            <a:endParaRPr lang="sv-SE"/>
          </a:p>
        </p:txBody>
      </p:sp>
    </p:spTree>
    <p:extLst>
      <p:ext uri="{BB962C8B-B14F-4D97-AF65-F5344CB8AC3E}">
        <p14:creationId xmlns:p14="http://schemas.microsoft.com/office/powerpoint/2010/main" val="3042426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Användningstester</a:t>
            </a:r>
            <a:endParaRPr lang="sv-SE" dirty="0"/>
          </a:p>
        </p:txBody>
      </p:sp>
      <p:sp>
        <p:nvSpPr>
          <p:cNvPr id="3" name="Platshållare för innehåll 2"/>
          <p:cNvSpPr>
            <a:spLocks noGrp="1"/>
          </p:cNvSpPr>
          <p:nvPr>
            <p:ph idx="1"/>
          </p:nvPr>
        </p:nvSpPr>
        <p:spPr>
          <a:xfrm>
            <a:off x="467544" y="1556792"/>
            <a:ext cx="8352928" cy="4896544"/>
          </a:xfrm>
        </p:spPr>
        <p:txBody>
          <a:bodyPr>
            <a:normAutofit/>
          </a:bodyPr>
          <a:lstStyle/>
          <a:p>
            <a:r>
              <a:rPr lang="sv-SE" i="1" dirty="0" smtClean="0"/>
              <a:t>Användbarheten</a:t>
            </a:r>
            <a:r>
              <a:rPr lang="sv-SE" dirty="0" smtClean="0"/>
              <a:t> grundläggs redan i </a:t>
            </a:r>
            <a:r>
              <a:rPr lang="sv-SE" dirty="0" err="1" smtClean="0"/>
              <a:t>kravspec’en</a:t>
            </a:r>
            <a:endParaRPr lang="sv-SE" dirty="0" smtClean="0"/>
          </a:p>
          <a:p>
            <a:r>
              <a:rPr lang="sv-SE" dirty="0" smtClean="0"/>
              <a:t>Baserat på definition av systemets mål och målgrupp</a:t>
            </a:r>
          </a:p>
          <a:p>
            <a:r>
              <a:rPr lang="sv-SE" dirty="0" smtClean="0"/>
              <a:t>Prototyper och skisser bra tekniker innan systemet existerar</a:t>
            </a:r>
          </a:p>
          <a:p>
            <a:r>
              <a:rPr lang="sv-SE" dirty="0" smtClean="0"/>
              <a:t>Iterativ process med representativa användare</a:t>
            </a:r>
            <a:br>
              <a:rPr lang="sv-SE" dirty="0" smtClean="0"/>
            </a:br>
            <a:r>
              <a:rPr lang="sv-SE" dirty="0" smtClean="0"/>
              <a:t>(skiss, test, ny skiss, test, ny skiss, test……)</a:t>
            </a:r>
            <a:endParaRPr lang="sv-SE" dirty="0"/>
          </a:p>
          <a:p>
            <a:r>
              <a:rPr lang="sv-SE" dirty="0" smtClean="0"/>
              <a:t>Ett </a:t>
            </a:r>
            <a:r>
              <a:rPr lang="sv-SE" dirty="0"/>
              <a:t>eget </a:t>
            </a:r>
            <a:r>
              <a:rPr lang="sv-SE" dirty="0" smtClean="0"/>
              <a:t>kompetensområde</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103</a:t>
            </a:fld>
            <a:endParaRPr lang="sv-SE"/>
          </a:p>
        </p:txBody>
      </p:sp>
    </p:spTree>
    <p:extLst>
      <p:ext uri="{BB962C8B-B14F-4D97-AF65-F5344CB8AC3E}">
        <p14:creationId xmlns:p14="http://schemas.microsoft.com/office/powerpoint/2010/main" val="2982130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Användningstester, exempel</a:t>
            </a:r>
            <a:endParaRPr lang="sv-SE" dirty="0"/>
          </a:p>
        </p:txBody>
      </p:sp>
      <p:sp>
        <p:nvSpPr>
          <p:cNvPr id="3" name="Platshållare för innehåll 2"/>
          <p:cNvSpPr>
            <a:spLocks noGrp="1"/>
          </p:cNvSpPr>
          <p:nvPr>
            <p:ph idx="1"/>
          </p:nvPr>
        </p:nvSpPr>
        <p:spPr>
          <a:xfrm>
            <a:off x="467544" y="1268760"/>
            <a:ext cx="8352928" cy="5184576"/>
          </a:xfrm>
        </p:spPr>
        <p:txBody>
          <a:bodyPr>
            <a:normAutofit fontScale="92500" lnSpcReduction="20000"/>
          </a:bodyPr>
          <a:lstStyle/>
          <a:p>
            <a:r>
              <a:rPr lang="sv-SE" dirty="0" smtClean="0"/>
              <a:t>Användaren kommer igång snabbt, även första gången</a:t>
            </a:r>
          </a:p>
          <a:p>
            <a:r>
              <a:rPr lang="sv-SE" dirty="0" smtClean="0"/>
              <a:t>Konsekvent och standardiserat, ser ut och beter sig som många andra system</a:t>
            </a:r>
          </a:p>
          <a:p>
            <a:r>
              <a:rPr lang="sv-SE" dirty="0" smtClean="0"/>
              <a:t>Hjälptexter som precist hjälper dig när du fastnat (sammanhangsberoende hjälp)</a:t>
            </a:r>
          </a:p>
          <a:p>
            <a:r>
              <a:rPr lang="sv-SE" dirty="0" smtClean="0"/>
              <a:t>Konsekvent språkbruk anpassat för systemets målgrupp (exempelvis yrkesanpassat)</a:t>
            </a:r>
          </a:p>
          <a:p>
            <a:r>
              <a:rPr lang="sv-SE" dirty="0" smtClean="0"/>
              <a:t>Feltolerant, självrättande, ångerfunktion</a:t>
            </a:r>
          </a:p>
          <a:p>
            <a:r>
              <a:rPr lang="sv-SE" dirty="0" smtClean="0"/>
              <a:t>Stöder normalt/naturligt arbetssätt/flöde</a:t>
            </a:r>
          </a:p>
          <a:p>
            <a:r>
              <a:rPr lang="sv-SE" dirty="0" smtClean="0"/>
              <a:t>Återkoppling vid väntetid</a:t>
            </a:r>
          </a:p>
          <a:p>
            <a:r>
              <a:rPr lang="sv-SE" dirty="0" smtClean="0"/>
              <a:t>Stöder olika avancerade användare </a:t>
            </a:r>
          </a:p>
          <a:p>
            <a:endParaRPr lang="sv-SE" dirty="0" smtClean="0"/>
          </a:p>
          <a:p>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104</a:t>
            </a:fld>
            <a:endParaRPr lang="sv-SE"/>
          </a:p>
        </p:txBody>
      </p:sp>
    </p:spTree>
    <p:extLst>
      <p:ext uri="{BB962C8B-B14F-4D97-AF65-F5344CB8AC3E}">
        <p14:creationId xmlns:p14="http://schemas.microsoft.com/office/powerpoint/2010/main" val="4240020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Användningstester</a:t>
            </a:r>
            <a:endParaRPr lang="sv-SE" dirty="0"/>
          </a:p>
        </p:txBody>
      </p:sp>
      <p:sp>
        <p:nvSpPr>
          <p:cNvPr id="3" name="Platshållare för innehåll 2"/>
          <p:cNvSpPr>
            <a:spLocks noGrp="1"/>
          </p:cNvSpPr>
          <p:nvPr>
            <p:ph idx="1"/>
          </p:nvPr>
        </p:nvSpPr>
        <p:spPr>
          <a:xfrm>
            <a:off x="539552" y="1412776"/>
            <a:ext cx="8424936" cy="5040560"/>
          </a:xfrm>
        </p:spPr>
        <p:txBody>
          <a:bodyPr>
            <a:normAutofit fontScale="85000" lnSpcReduction="20000"/>
          </a:bodyPr>
          <a:lstStyle/>
          <a:p>
            <a:pPr marL="0" indent="0">
              <a:buNone/>
            </a:pPr>
            <a:r>
              <a:rPr lang="sv-SE" dirty="0" smtClean="0"/>
              <a:t>Användningstest:</a:t>
            </a:r>
          </a:p>
          <a:p>
            <a:r>
              <a:rPr lang="sv-SE" dirty="0" smtClean="0"/>
              <a:t>Representativa personer (ej utvecklare!) utför definierade arbetsuppgifter (baserade på systemkraven).</a:t>
            </a:r>
          </a:p>
          <a:p>
            <a:r>
              <a:rPr lang="sv-SE" dirty="0" smtClean="0"/>
              <a:t>Användaren tänker högt och testansvarige gör noteringar om framskridandet och ger nya direktiv för att testa utförligare. </a:t>
            </a:r>
          </a:p>
          <a:p>
            <a:pPr marL="0" indent="0">
              <a:buNone/>
            </a:pPr>
            <a:r>
              <a:rPr lang="sv-SE" dirty="0" smtClean="0"/>
              <a:t>Exempel för att testa Word:</a:t>
            </a:r>
          </a:p>
          <a:p>
            <a:pPr marL="0" indent="0">
              <a:buNone/>
            </a:pPr>
            <a:r>
              <a:rPr lang="sv-SE" dirty="0" smtClean="0"/>
              <a:t>”Starta Word, skriv ett dokument med högsta nivå rubrik och löptext i Arial 12 p, första raden ska vara fet skrift, andra raden ska vara kursiv, resterande normalt, lägg till en sidfot med automatiskt sidnummer. Skriv ut dokumentet på skrivare S001. Spara med namnet TESTFIL i folder TESTDATA.”</a:t>
            </a:r>
          </a:p>
        </p:txBody>
      </p:sp>
      <p:sp>
        <p:nvSpPr>
          <p:cNvPr id="4" name="Platshållare för bildnummer 3"/>
          <p:cNvSpPr>
            <a:spLocks noGrp="1"/>
          </p:cNvSpPr>
          <p:nvPr>
            <p:ph type="sldNum" sz="quarter" idx="12"/>
          </p:nvPr>
        </p:nvSpPr>
        <p:spPr/>
        <p:txBody>
          <a:bodyPr/>
          <a:lstStyle/>
          <a:p>
            <a:fld id="{55AC85C3-9FC0-42F8-9DD5-F134BAFF8443}" type="slidenum">
              <a:rPr lang="sv-SE" smtClean="0"/>
              <a:t>105</a:t>
            </a:fld>
            <a:endParaRPr lang="sv-SE"/>
          </a:p>
        </p:txBody>
      </p:sp>
    </p:spTree>
    <p:extLst>
      <p:ext uri="{BB962C8B-B14F-4D97-AF65-F5344CB8AC3E}">
        <p14:creationId xmlns:p14="http://schemas.microsoft.com/office/powerpoint/2010/main" val="3920099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Övning</a:t>
            </a:r>
            <a:endParaRPr lang="sv-SE" dirty="0"/>
          </a:p>
        </p:txBody>
      </p:sp>
      <p:sp>
        <p:nvSpPr>
          <p:cNvPr id="3" name="Platshållare för innehåll 2"/>
          <p:cNvSpPr>
            <a:spLocks noGrp="1"/>
          </p:cNvSpPr>
          <p:nvPr>
            <p:ph idx="1"/>
          </p:nvPr>
        </p:nvSpPr>
        <p:spPr>
          <a:xfrm>
            <a:off x="539552" y="1412776"/>
            <a:ext cx="8424936" cy="5040560"/>
          </a:xfrm>
        </p:spPr>
        <p:txBody>
          <a:bodyPr>
            <a:normAutofit/>
          </a:bodyPr>
          <a:lstStyle/>
          <a:p>
            <a:pPr marL="0" indent="0">
              <a:buNone/>
            </a:pPr>
            <a:r>
              <a:rPr lang="sv-SE" dirty="0" smtClean="0"/>
              <a:t>Välj en lämplig hemsida. Beskriv några arbetsuppgifter. Kör testerna, notera utfallet.</a:t>
            </a:r>
          </a:p>
          <a:p>
            <a:pPr marL="0" indent="0">
              <a:buNone/>
            </a:pPr>
            <a:r>
              <a:rPr lang="sv-SE" dirty="0" smtClean="0"/>
              <a:t>Exempel:</a:t>
            </a:r>
          </a:p>
          <a:p>
            <a:pPr marL="0" indent="0">
              <a:buNone/>
            </a:pPr>
            <a:r>
              <a:rPr lang="sv-SE" dirty="0" smtClean="0">
                <a:hlinkClick r:id="rId3"/>
              </a:rPr>
              <a:t>www.hotelspecials.se</a:t>
            </a:r>
            <a:endParaRPr lang="sv-SE" dirty="0" smtClean="0"/>
          </a:p>
          <a:p>
            <a:pPr marL="0" indent="0">
              <a:buNone/>
            </a:pPr>
            <a:r>
              <a:rPr lang="sv-SE" dirty="0" smtClean="0"/>
              <a:t>Hitta ett hotell i centrala Stockholm (innanför tullarna), dubbelrum med dusch och toa, frukost,  ledigt 25 oktober. </a:t>
            </a:r>
          </a:p>
          <a:p>
            <a:pPr marL="0" indent="0">
              <a:buNone/>
            </a:pPr>
            <a:r>
              <a:rPr lang="sv-SE" dirty="0" smtClean="0"/>
              <a:t>Pris: max 800 kr/natt för </a:t>
            </a:r>
            <a:r>
              <a:rPr lang="sv-SE" i="1" dirty="0" smtClean="0"/>
              <a:t>rummet</a:t>
            </a:r>
            <a:r>
              <a:rPr lang="sv-SE" dirty="0" smtClean="0"/>
              <a:t>.</a:t>
            </a:r>
          </a:p>
          <a:p>
            <a:pPr marL="0" indent="0">
              <a:buNone/>
            </a:pPr>
            <a:endParaRPr lang="sv-SE"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106</a:t>
            </a:fld>
            <a:endParaRPr lang="sv-SE"/>
          </a:p>
        </p:txBody>
      </p:sp>
    </p:spTree>
    <p:extLst>
      <p:ext uri="{BB962C8B-B14F-4D97-AF65-F5344CB8AC3E}">
        <p14:creationId xmlns:p14="http://schemas.microsoft.com/office/powerpoint/2010/main" val="19154125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Användningstester</a:t>
            </a:r>
            <a:endParaRPr lang="sv-SE" dirty="0"/>
          </a:p>
        </p:txBody>
      </p:sp>
      <p:sp>
        <p:nvSpPr>
          <p:cNvPr id="3" name="Platshållare för innehåll 2"/>
          <p:cNvSpPr>
            <a:spLocks noGrp="1"/>
          </p:cNvSpPr>
          <p:nvPr>
            <p:ph idx="1"/>
          </p:nvPr>
        </p:nvSpPr>
        <p:spPr>
          <a:xfrm>
            <a:off x="539552" y="1412776"/>
            <a:ext cx="8424936" cy="5040560"/>
          </a:xfrm>
        </p:spPr>
        <p:txBody>
          <a:bodyPr>
            <a:normAutofit fontScale="85000" lnSpcReduction="20000"/>
          </a:bodyPr>
          <a:lstStyle/>
          <a:p>
            <a:pPr marL="0" indent="0">
              <a:buNone/>
            </a:pPr>
            <a:r>
              <a:rPr lang="sv-SE" dirty="0" smtClean="0"/>
              <a:t>Checklistor kompletterar användningstester. </a:t>
            </a:r>
            <a:br>
              <a:rPr lang="sv-SE" dirty="0" smtClean="0"/>
            </a:br>
            <a:r>
              <a:rPr lang="sv-SE" dirty="0" smtClean="0"/>
              <a:t>Exempel:</a:t>
            </a:r>
          </a:p>
          <a:p>
            <a:r>
              <a:rPr lang="sv-SE" dirty="0" smtClean="0"/>
              <a:t>Finns stöd för olika kategorier användare?</a:t>
            </a:r>
          </a:p>
          <a:p>
            <a:r>
              <a:rPr lang="sv-SE" dirty="0" smtClean="0"/>
              <a:t>Design i överensstämmelse med riktlinjer?</a:t>
            </a:r>
          </a:p>
          <a:p>
            <a:r>
              <a:rPr lang="sv-SE" dirty="0" smtClean="0"/>
              <a:t>Korrekt stavning?</a:t>
            </a:r>
          </a:p>
          <a:p>
            <a:r>
              <a:rPr lang="sv-SE" dirty="0" smtClean="0"/>
              <a:t>Har alla programfönster ikoner för max/min/stäng/…?</a:t>
            </a:r>
          </a:p>
          <a:p>
            <a:r>
              <a:rPr lang="sv-SE" dirty="0" err="1" smtClean="0"/>
              <a:t>Tabblägen</a:t>
            </a:r>
            <a:r>
              <a:rPr lang="sv-SE" dirty="0" smtClean="0"/>
              <a:t> korrekta?</a:t>
            </a:r>
          </a:p>
          <a:p>
            <a:r>
              <a:rPr lang="sv-SE" dirty="0" smtClean="0"/>
              <a:t>Går det att stänga med </a:t>
            </a:r>
            <a:r>
              <a:rPr lang="sv-SE" dirty="0" err="1" smtClean="0"/>
              <a:t>Esc</a:t>
            </a:r>
            <a:r>
              <a:rPr lang="sv-SE" dirty="0" smtClean="0"/>
              <a:t>-knappen?</a:t>
            </a:r>
          </a:p>
          <a:p>
            <a:r>
              <a:rPr lang="sv-SE" dirty="0" smtClean="0"/>
              <a:t>Finns kortkommandon?</a:t>
            </a:r>
          </a:p>
          <a:p>
            <a:r>
              <a:rPr lang="sv-SE" dirty="0" smtClean="0"/>
              <a:t>Konsekvent språkbruk/terminologi?</a:t>
            </a:r>
          </a:p>
          <a:p>
            <a:r>
              <a:rPr lang="sv-SE" dirty="0" smtClean="0"/>
              <a:t>Ger hjälpsystemet tillräcklig och precis hjälp?</a:t>
            </a:r>
          </a:p>
          <a:p>
            <a:r>
              <a:rPr lang="sv-SE" dirty="0" smtClean="0"/>
              <a:t>Med mera….</a:t>
            </a:r>
          </a:p>
          <a:p>
            <a:pPr marL="0" indent="0">
              <a:buNone/>
            </a:pPr>
            <a:endParaRPr lang="sv-SE"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107</a:t>
            </a:fld>
            <a:endParaRPr lang="sv-SE"/>
          </a:p>
        </p:txBody>
      </p:sp>
    </p:spTree>
    <p:extLst>
      <p:ext uri="{BB962C8B-B14F-4D97-AF65-F5344CB8AC3E}">
        <p14:creationId xmlns:p14="http://schemas.microsoft.com/office/powerpoint/2010/main" val="4125579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Användningstester</a:t>
            </a:r>
            <a:endParaRPr lang="sv-SE" dirty="0"/>
          </a:p>
        </p:txBody>
      </p:sp>
      <p:sp>
        <p:nvSpPr>
          <p:cNvPr id="3" name="Platshållare för innehåll 2"/>
          <p:cNvSpPr>
            <a:spLocks noGrp="1"/>
          </p:cNvSpPr>
          <p:nvPr>
            <p:ph idx="1"/>
          </p:nvPr>
        </p:nvSpPr>
        <p:spPr>
          <a:xfrm>
            <a:off x="539552" y="1556792"/>
            <a:ext cx="8424936" cy="4896544"/>
          </a:xfrm>
        </p:spPr>
        <p:txBody>
          <a:bodyPr>
            <a:normAutofit/>
          </a:bodyPr>
          <a:lstStyle/>
          <a:p>
            <a:pPr marL="0" indent="0">
              <a:buNone/>
            </a:pPr>
            <a:r>
              <a:rPr lang="sv-SE" dirty="0" smtClean="0"/>
              <a:t>Skriftliga enkäter </a:t>
            </a:r>
          </a:p>
          <a:p>
            <a:pPr marL="0" indent="0">
              <a:buNone/>
            </a:pPr>
            <a:r>
              <a:rPr lang="sv-SE" dirty="0" smtClean="0"/>
              <a:t>+ kan nå många personer på kort tid</a:t>
            </a:r>
          </a:p>
          <a:p>
            <a:pPr marL="0" indent="0">
              <a:buNone/>
            </a:pPr>
            <a:r>
              <a:rPr lang="sv-SE" dirty="0" smtClean="0"/>
              <a:t>- alla är inte motiverade att svara</a:t>
            </a:r>
          </a:p>
          <a:p>
            <a:pPr marL="0" indent="0">
              <a:buNone/>
            </a:pPr>
            <a:endParaRPr lang="sv-SE" dirty="0" smtClean="0"/>
          </a:p>
          <a:p>
            <a:pPr marL="0" indent="0">
              <a:buNone/>
            </a:pPr>
            <a:endParaRPr lang="sv-SE"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108</a:t>
            </a:fld>
            <a:endParaRPr lang="sv-SE"/>
          </a:p>
        </p:txBody>
      </p:sp>
    </p:spTree>
    <p:extLst>
      <p:ext uri="{BB962C8B-B14F-4D97-AF65-F5344CB8AC3E}">
        <p14:creationId xmlns:p14="http://schemas.microsoft.com/office/powerpoint/2010/main" val="2704305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Acceptanstest</a:t>
            </a:r>
            <a:endParaRPr lang="sv-SE" dirty="0"/>
          </a:p>
        </p:txBody>
      </p:sp>
      <p:sp>
        <p:nvSpPr>
          <p:cNvPr id="3" name="Platshållare för innehåll 2"/>
          <p:cNvSpPr>
            <a:spLocks noGrp="1"/>
          </p:cNvSpPr>
          <p:nvPr>
            <p:ph idx="1"/>
          </p:nvPr>
        </p:nvSpPr>
        <p:spPr>
          <a:xfrm>
            <a:off x="467544" y="1772816"/>
            <a:ext cx="8208912" cy="4752528"/>
          </a:xfrm>
        </p:spPr>
        <p:txBody>
          <a:bodyPr>
            <a:normAutofit fontScale="92500"/>
          </a:bodyPr>
          <a:lstStyle/>
          <a:p>
            <a:r>
              <a:rPr lang="sv-SE" dirty="0" smtClean="0"/>
              <a:t>Utförs vanligen av beställaren</a:t>
            </a:r>
          </a:p>
          <a:p>
            <a:r>
              <a:rPr lang="sv-SE" dirty="0" smtClean="0"/>
              <a:t>Baseras på </a:t>
            </a:r>
            <a:r>
              <a:rPr lang="sv-SE" dirty="0" err="1" smtClean="0"/>
              <a:t>kravspec´en</a:t>
            </a:r>
            <a:r>
              <a:rPr lang="sv-SE" dirty="0" smtClean="0"/>
              <a:t> (kravbaserad testning)</a:t>
            </a:r>
          </a:p>
          <a:p>
            <a:r>
              <a:rPr lang="sv-SE" dirty="0" smtClean="0"/>
              <a:t>Syftar till att godkänna systemet för driftsättning</a:t>
            </a:r>
          </a:p>
          <a:p>
            <a:r>
              <a:rPr lang="sv-SE" dirty="0" smtClean="0"/>
              <a:t>Man validerar kraven, bekräftar processens riktighet</a:t>
            </a:r>
          </a:p>
          <a:p>
            <a:r>
              <a:rPr lang="sv-SE" dirty="0" err="1" smtClean="0"/>
              <a:t>Factory</a:t>
            </a:r>
            <a:r>
              <a:rPr lang="sv-SE" dirty="0" smtClean="0"/>
              <a:t> </a:t>
            </a:r>
            <a:r>
              <a:rPr lang="sv-SE" dirty="0" err="1" smtClean="0"/>
              <a:t>Acceptance</a:t>
            </a:r>
            <a:r>
              <a:rPr lang="sv-SE" dirty="0" smtClean="0"/>
              <a:t> </a:t>
            </a:r>
            <a:r>
              <a:rPr lang="sv-SE" dirty="0" err="1" smtClean="0"/>
              <a:t>Testing</a:t>
            </a:r>
            <a:r>
              <a:rPr lang="sv-SE" dirty="0" smtClean="0"/>
              <a:t> (FAT) är en leverantörs ”simulering” av acceptanstest, som då ofta kallas </a:t>
            </a:r>
            <a:r>
              <a:rPr lang="sv-SE" dirty="0" err="1" smtClean="0"/>
              <a:t>Customer</a:t>
            </a:r>
            <a:r>
              <a:rPr lang="sv-SE" dirty="0" smtClean="0"/>
              <a:t> </a:t>
            </a:r>
            <a:r>
              <a:rPr lang="sv-SE" dirty="0" err="1" smtClean="0"/>
              <a:t>Acceptance</a:t>
            </a:r>
            <a:r>
              <a:rPr lang="sv-SE" dirty="0" smtClean="0"/>
              <a:t> </a:t>
            </a:r>
            <a:r>
              <a:rPr lang="sv-SE" dirty="0" err="1" smtClean="0"/>
              <a:t>Testing</a:t>
            </a:r>
            <a:r>
              <a:rPr lang="sv-SE" dirty="0" smtClean="0"/>
              <a:t> (CAT)  </a:t>
            </a:r>
          </a:p>
        </p:txBody>
      </p:sp>
      <p:sp>
        <p:nvSpPr>
          <p:cNvPr id="4" name="Platshållare för bildnummer 3"/>
          <p:cNvSpPr>
            <a:spLocks noGrp="1"/>
          </p:cNvSpPr>
          <p:nvPr>
            <p:ph type="sldNum" sz="quarter" idx="12"/>
          </p:nvPr>
        </p:nvSpPr>
        <p:spPr/>
        <p:txBody>
          <a:bodyPr/>
          <a:lstStyle/>
          <a:p>
            <a:fld id="{55AC85C3-9FC0-42F8-9DD5-F134BAFF8443}" type="slidenum">
              <a:rPr lang="sv-SE" smtClean="0"/>
              <a:t>109</a:t>
            </a:fld>
            <a:endParaRPr lang="sv-SE"/>
          </a:p>
        </p:txBody>
      </p:sp>
    </p:spTree>
    <p:extLst>
      <p:ext uri="{BB962C8B-B14F-4D97-AF65-F5344CB8AC3E}">
        <p14:creationId xmlns:p14="http://schemas.microsoft.com/office/powerpoint/2010/main" val="453180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700808"/>
            <a:ext cx="8496944" cy="4608512"/>
          </a:xfrm>
        </p:spPr>
        <p:txBody>
          <a:bodyPr>
            <a:normAutofit/>
          </a:bodyPr>
          <a:lstStyle/>
          <a:p>
            <a:pPr marL="0" indent="0" algn="ctr">
              <a:buNone/>
            </a:pPr>
            <a:r>
              <a:rPr lang="en-US" dirty="0" smtClean="0"/>
              <a:t>“Working </a:t>
            </a:r>
            <a:r>
              <a:rPr lang="en-US" dirty="0"/>
              <a:t>software is the primary measure of </a:t>
            </a:r>
            <a:r>
              <a:rPr lang="en-US" dirty="0" smtClean="0"/>
              <a:t>progress”. </a:t>
            </a:r>
          </a:p>
          <a:p>
            <a:pPr marL="0" indent="0" algn="ctr">
              <a:buNone/>
            </a:pPr>
            <a:endParaRPr lang="en-US" dirty="0" smtClean="0"/>
          </a:p>
          <a:p>
            <a:pPr marL="0" indent="0" algn="ctr">
              <a:buNone/>
            </a:pPr>
            <a:r>
              <a:rPr lang="en-US" dirty="0" err="1" smtClean="0"/>
              <a:t>Inget</a:t>
            </a:r>
            <a:r>
              <a:rPr lang="en-US" dirty="0" smtClean="0"/>
              <a:t> </a:t>
            </a:r>
            <a:r>
              <a:rPr lang="en-US" dirty="0" err="1" smtClean="0"/>
              <a:t>värde</a:t>
            </a:r>
            <a:r>
              <a:rPr lang="en-US" dirty="0" smtClean="0"/>
              <a:t> (</a:t>
            </a:r>
            <a:r>
              <a:rPr lang="en-US" dirty="0" err="1" smtClean="0"/>
              <a:t>i</a:t>
            </a:r>
            <a:r>
              <a:rPr lang="en-US" dirty="0" smtClean="0"/>
              <a:t> </a:t>
            </a:r>
            <a:r>
              <a:rPr lang="en-US" dirty="0" err="1" smtClean="0"/>
              <a:t>princip</a:t>
            </a:r>
            <a:r>
              <a:rPr lang="en-US" dirty="0" smtClean="0"/>
              <a:t>)  </a:t>
            </a:r>
            <a:r>
              <a:rPr lang="en-US" dirty="0" err="1" smtClean="0"/>
              <a:t>i</a:t>
            </a:r>
            <a:r>
              <a:rPr lang="en-US" dirty="0" smtClean="0"/>
              <a:t> </a:t>
            </a:r>
            <a:r>
              <a:rPr lang="en-US" dirty="0" err="1" smtClean="0"/>
              <a:t>andra</a:t>
            </a:r>
            <a:r>
              <a:rPr lang="en-US" dirty="0" smtClean="0"/>
              <a:t> </a:t>
            </a:r>
            <a:r>
              <a:rPr lang="en-US" dirty="0" err="1" smtClean="0"/>
              <a:t>leveranser</a:t>
            </a:r>
            <a:r>
              <a:rPr lang="en-US" dirty="0" smtClean="0"/>
              <a:t> </a:t>
            </a:r>
            <a:r>
              <a:rPr lang="en-US" dirty="0" err="1" smtClean="0"/>
              <a:t>än</a:t>
            </a:r>
            <a:r>
              <a:rPr lang="en-US" dirty="0" smtClean="0"/>
              <a:t> </a:t>
            </a:r>
            <a:r>
              <a:rPr lang="en-US" i="1" dirty="0" err="1" smtClean="0"/>
              <a:t>fungerande</a:t>
            </a:r>
            <a:r>
              <a:rPr lang="en-US" dirty="0" smtClean="0"/>
              <a:t> </a:t>
            </a:r>
            <a:r>
              <a:rPr lang="en-US" dirty="0" err="1" smtClean="0"/>
              <a:t>kod</a:t>
            </a:r>
            <a:endParaRPr lang="en-US" dirty="0" smtClean="0"/>
          </a:p>
          <a:p>
            <a:pPr marL="0" indent="0" algn="ctr">
              <a:buNone/>
            </a:pPr>
            <a:r>
              <a:rPr lang="en-US" dirty="0" smtClean="0"/>
              <a:t>(</a:t>
            </a:r>
            <a:r>
              <a:rPr lang="en-US" dirty="0" err="1" smtClean="0"/>
              <a:t>eller</a:t>
            </a:r>
            <a:r>
              <a:rPr lang="en-US" dirty="0" smtClean="0"/>
              <a:t> </a:t>
            </a:r>
            <a:r>
              <a:rPr lang="en-US" dirty="0" err="1" smtClean="0"/>
              <a:t>annan</a:t>
            </a:r>
            <a:r>
              <a:rPr lang="en-US" dirty="0" smtClean="0"/>
              <a:t> </a:t>
            </a:r>
            <a:r>
              <a:rPr lang="en-US" i="1" dirty="0" err="1" smtClean="0"/>
              <a:t>fungerande</a:t>
            </a:r>
            <a:r>
              <a:rPr lang="en-US" dirty="0" smtClean="0"/>
              <a:t> </a:t>
            </a:r>
            <a:r>
              <a:rPr lang="en-US" dirty="0" err="1" smtClean="0"/>
              <a:t>lösning</a:t>
            </a:r>
            <a:r>
              <a:rPr lang="en-US" dirty="0" smtClean="0"/>
              <a:t>). </a:t>
            </a:r>
            <a:endParaRPr lang="en-US" dirty="0"/>
          </a:p>
          <a:p>
            <a:pPr marL="0" lvl="0" indent="0">
              <a:buNone/>
            </a:pP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11</a:t>
            </a:fld>
            <a:endParaRPr lang="sv-SE"/>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286889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556792"/>
            <a:ext cx="8496944" cy="5184576"/>
          </a:xfrm>
        </p:spPr>
        <p:txBody>
          <a:bodyPr>
            <a:normAutofit/>
          </a:bodyPr>
          <a:lstStyle/>
          <a:p>
            <a:pPr marL="0" indent="0" algn="ctr">
              <a:buNone/>
            </a:pPr>
            <a:r>
              <a:rPr lang="en-US" dirty="0" smtClean="0"/>
              <a:t>“At </a:t>
            </a:r>
            <a:r>
              <a:rPr lang="en-US" dirty="0"/>
              <a:t>regular intervals, the team reflects on how </a:t>
            </a:r>
            <a:br>
              <a:rPr lang="en-US" dirty="0"/>
            </a:br>
            <a:r>
              <a:rPr lang="en-US" dirty="0"/>
              <a:t>to become more effective, then tunes and adjusts </a:t>
            </a:r>
            <a:r>
              <a:rPr lang="en-US" dirty="0" smtClean="0"/>
              <a:t>its </a:t>
            </a:r>
            <a:r>
              <a:rPr lang="en-US" dirty="0"/>
              <a:t>behavior </a:t>
            </a:r>
            <a:r>
              <a:rPr lang="en-US" dirty="0" smtClean="0"/>
              <a:t>accordingly”. </a:t>
            </a:r>
          </a:p>
          <a:p>
            <a:pPr marL="0" indent="0" algn="ctr">
              <a:buNone/>
            </a:pPr>
            <a:endParaRPr lang="en-US" dirty="0"/>
          </a:p>
          <a:p>
            <a:pPr marL="0" indent="0" algn="ctr">
              <a:buNone/>
            </a:pPr>
            <a:r>
              <a:rPr lang="en-US" dirty="0" err="1" smtClean="0"/>
              <a:t>Ständig</a:t>
            </a:r>
            <a:r>
              <a:rPr lang="en-US" dirty="0" smtClean="0"/>
              <a:t> </a:t>
            </a:r>
            <a:r>
              <a:rPr lang="en-US" dirty="0" err="1" smtClean="0"/>
              <a:t>förbättring</a:t>
            </a:r>
            <a:r>
              <a:rPr lang="en-US" dirty="0" smtClean="0"/>
              <a:t> (“Kaizen”) </a:t>
            </a:r>
            <a:r>
              <a:rPr lang="en-US" dirty="0" err="1" smtClean="0"/>
              <a:t>innebär</a:t>
            </a:r>
            <a:r>
              <a:rPr lang="en-US" dirty="0" smtClean="0"/>
              <a:t> </a:t>
            </a:r>
            <a:r>
              <a:rPr lang="en-US" dirty="0" err="1" smtClean="0"/>
              <a:t>att</a:t>
            </a:r>
            <a:r>
              <a:rPr lang="en-US" dirty="0" smtClean="0"/>
              <a:t> </a:t>
            </a:r>
            <a:r>
              <a:rPr lang="en-US" dirty="0" err="1" smtClean="0"/>
              <a:t>alltid</a:t>
            </a:r>
            <a:r>
              <a:rPr lang="en-US" dirty="0" smtClean="0"/>
              <a:t> </a:t>
            </a:r>
            <a:r>
              <a:rPr lang="en-US" dirty="0" err="1" smtClean="0"/>
              <a:t>sträva</a:t>
            </a:r>
            <a:r>
              <a:rPr lang="en-US" dirty="0" smtClean="0"/>
              <a:t> </a:t>
            </a:r>
            <a:r>
              <a:rPr lang="en-US" dirty="0" err="1" smtClean="0"/>
              <a:t>efter</a:t>
            </a:r>
            <a:r>
              <a:rPr lang="en-US" dirty="0" smtClean="0"/>
              <a:t> </a:t>
            </a:r>
            <a:r>
              <a:rPr lang="en-US" dirty="0" err="1" smtClean="0"/>
              <a:t>att</a:t>
            </a:r>
            <a:r>
              <a:rPr lang="en-US" dirty="0" smtClean="0"/>
              <a:t> </a:t>
            </a:r>
            <a:r>
              <a:rPr lang="en-US" dirty="0" err="1" smtClean="0"/>
              <a:t>nästa</a:t>
            </a:r>
            <a:r>
              <a:rPr lang="en-US" dirty="0" smtClean="0"/>
              <a:t> </a:t>
            </a:r>
            <a:r>
              <a:rPr lang="en-US" dirty="0" err="1" smtClean="0"/>
              <a:t>gång</a:t>
            </a:r>
            <a:r>
              <a:rPr lang="en-US" dirty="0" smtClean="0"/>
              <a:t> </a:t>
            </a:r>
            <a:r>
              <a:rPr lang="en-US" dirty="0" err="1" smtClean="0"/>
              <a:t>ska</a:t>
            </a:r>
            <a:r>
              <a:rPr lang="en-US" dirty="0" smtClean="0"/>
              <a:t> </a:t>
            </a:r>
            <a:r>
              <a:rPr lang="en-US" dirty="0" err="1" smtClean="0"/>
              <a:t>bli</a:t>
            </a:r>
            <a:r>
              <a:rPr lang="en-US" dirty="0" smtClean="0"/>
              <a:t> </a:t>
            </a:r>
            <a:r>
              <a:rPr lang="en-US" dirty="0" err="1" smtClean="0"/>
              <a:t>bättre</a:t>
            </a:r>
            <a:r>
              <a:rPr lang="en-US" dirty="0" smtClean="0"/>
              <a:t> </a:t>
            </a:r>
            <a:r>
              <a:rPr lang="en-US" dirty="0" err="1" smtClean="0"/>
              <a:t>än</a:t>
            </a:r>
            <a:r>
              <a:rPr lang="en-US" dirty="0" smtClean="0"/>
              <a:t> den </a:t>
            </a:r>
            <a:r>
              <a:rPr lang="en-US" dirty="0" err="1" smtClean="0"/>
              <a:t>föregående</a:t>
            </a:r>
            <a:r>
              <a:rPr lang="en-US" dirty="0" smtClean="0"/>
              <a:t>. Om </a:t>
            </a:r>
            <a:r>
              <a:rPr lang="en-US" dirty="0" err="1" smtClean="0"/>
              <a:t>alla</a:t>
            </a:r>
            <a:r>
              <a:rPr lang="en-US" dirty="0" smtClean="0"/>
              <a:t> </a:t>
            </a:r>
            <a:r>
              <a:rPr lang="en-US" dirty="0" err="1" smtClean="0"/>
              <a:t>i</a:t>
            </a:r>
            <a:r>
              <a:rPr lang="en-US" dirty="0" smtClean="0"/>
              <a:t> en </a:t>
            </a:r>
            <a:r>
              <a:rPr lang="en-US" dirty="0" err="1" smtClean="0"/>
              <a:t>organisation</a:t>
            </a:r>
            <a:r>
              <a:rPr lang="en-US" dirty="0" smtClean="0"/>
              <a:t> lever </a:t>
            </a:r>
            <a:r>
              <a:rPr lang="en-US" dirty="0" err="1" smtClean="0"/>
              <a:t>efter</a:t>
            </a:r>
            <a:r>
              <a:rPr lang="en-US" dirty="0" smtClean="0"/>
              <a:t> </a:t>
            </a:r>
            <a:r>
              <a:rPr lang="en-US" dirty="0" err="1" smtClean="0"/>
              <a:t>denna</a:t>
            </a:r>
            <a:r>
              <a:rPr lang="en-US" dirty="0" smtClean="0"/>
              <a:t> </a:t>
            </a:r>
            <a:r>
              <a:rPr lang="en-US" dirty="0" err="1" smtClean="0"/>
              <a:t>princip</a:t>
            </a:r>
            <a:r>
              <a:rPr lang="en-US" dirty="0" smtClean="0"/>
              <a:t> </a:t>
            </a:r>
            <a:r>
              <a:rPr lang="en-US" dirty="0" err="1" smtClean="0"/>
              <a:t>sker</a:t>
            </a:r>
            <a:r>
              <a:rPr lang="en-US" dirty="0" smtClean="0"/>
              <a:t> en </a:t>
            </a:r>
            <a:r>
              <a:rPr lang="en-US" dirty="0" err="1" smtClean="0"/>
              <a:t>ständig</a:t>
            </a:r>
            <a:r>
              <a:rPr lang="en-US" dirty="0" smtClean="0"/>
              <a:t> </a:t>
            </a:r>
            <a:r>
              <a:rPr lang="en-US" dirty="0" err="1" smtClean="0"/>
              <a:t>utveckling</a:t>
            </a:r>
            <a:r>
              <a:rPr lang="en-US" dirty="0" smtClean="0"/>
              <a:t> </a:t>
            </a:r>
            <a:r>
              <a:rPr lang="en-US" dirty="0" err="1" smtClean="0"/>
              <a:t>av</a:t>
            </a:r>
            <a:r>
              <a:rPr lang="en-US" dirty="0" smtClean="0"/>
              <a:t> </a:t>
            </a:r>
            <a:r>
              <a:rPr lang="en-US" dirty="0" err="1" smtClean="0"/>
              <a:t>organisationens</a:t>
            </a:r>
            <a:r>
              <a:rPr lang="en-US" dirty="0" smtClean="0"/>
              <a:t> </a:t>
            </a:r>
            <a:r>
              <a:rPr lang="en-US" dirty="0" err="1" smtClean="0"/>
              <a:t>effektivitet</a:t>
            </a:r>
            <a:r>
              <a:rPr lang="en-US" dirty="0" smtClean="0"/>
              <a:t>.</a:t>
            </a:r>
            <a:endParaRPr lang="en-US"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12</a:t>
            </a:fld>
            <a:endParaRPr lang="sv-SE"/>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183684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772816"/>
            <a:ext cx="8496944" cy="2705690"/>
          </a:xfrm>
        </p:spPr>
        <p:txBody>
          <a:bodyPr>
            <a:normAutofit lnSpcReduction="10000"/>
          </a:bodyPr>
          <a:lstStyle/>
          <a:p>
            <a:pPr marL="0" indent="0" algn="ctr">
              <a:buNone/>
            </a:pPr>
            <a:r>
              <a:rPr lang="en-US" dirty="0" smtClean="0"/>
              <a:t>“Simplicity-</a:t>
            </a:r>
            <a:r>
              <a:rPr lang="en-US" dirty="0"/>
              <a:t>-the art of maximizing the amount </a:t>
            </a:r>
            <a:br>
              <a:rPr lang="en-US" dirty="0"/>
            </a:br>
            <a:r>
              <a:rPr lang="en-US" dirty="0"/>
              <a:t>of work </a:t>
            </a:r>
            <a:r>
              <a:rPr lang="en-US" b="1" dirty="0"/>
              <a:t>not</a:t>
            </a:r>
            <a:r>
              <a:rPr lang="en-US" dirty="0"/>
              <a:t> done--is </a:t>
            </a:r>
            <a:r>
              <a:rPr lang="en-US" dirty="0" smtClean="0"/>
              <a:t>essential”. </a:t>
            </a:r>
          </a:p>
          <a:p>
            <a:pPr marL="0" indent="0" algn="ctr">
              <a:buNone/>
            </a:pPr>
            <a:endParaRPr lang="en-US" dirty="0"/>
          </a:p>
          <a:p>
            <a:pPr marL="0" indent="0" algn="ctr">
              <a:buNone/>
            </a:pPr>
            <a:r>
              <a:rPr lang="en-US" dirty="0" err="1" smtClean="0"/>
              <a:t>Gör</a:t>
            </a:r>
            <a:r>
              <a:rPr lang="en-US" dirty="0" smtClean="0"/>
              <a:t> </a:t>
            </a:r>
            <a:r>
              <a:rPr lang="en-US" dirty="0" err="1" smtClean="0"/>
              <a:t>bara</a:t>
            </a:r>
            <a:r>
              <a:rPr lang="en-US" dirty="0" smtClean="0"/>
              <a:t> </a:t>
            </a:r>
            <a:r>
              <a:rPr lang="en-US" dirty="0" err="1" smtClean="0"/>
              <a:t>det</a:t>
            </a:r>
            <a:r>
              <a:rPr lang="en-US" dirty="0" smtClean="0"/>
              <a:t> du </a:t>
            </a:r>
            <a:r>
              <a:rPr lang="en-US" i="1" dirty="0" err="1" smtClean="0"/>
              <a:t>måste</a:t>
            </a:r>
            <a:r>
              <a:rPr lang="en-US" dirty="0" smtClean="0"/>
              <a:t> </a:t>
            </a:r>
            <a:r>
              <a:rPr lang="en-US" dirty="0" err="1" smtClean="0"/>
              <a:t>göra</a:t>
            </a:r>
            <a:r>
              <a:rPr lang="en-US" dirty="0" smtClean="0"/>
              <a:t> </a:t>
            </a:r>
            <a:r>
              <a:rPr lang="en-US" dirty="0" err="1" smtClean="0"/>
              <a:t>och</a:t>
            </a:r>
            <a:r>
              <a:rPr lang="en-US" dirty="0" smtClean="0"/>
              <a:t> </a:t>
            </a:r>
            <a:r>
              <a:rPr lang="en-US" dirty="0" err="1" smtClean="0"/>
              <a:t>gör</a:t>
            </a:r>
            <a:r>
              <a:rPr lang="en-US" dirty="0" smtClean="0"/>
              <a:t> </a:t>
            </a:r>
            <a:r>
              <a:rPr lang="en-US" dirty="0" err="1" smtClean="0"/>
              <a:t>det</a:t>
            </a:r>
            <a:r>
              <a:rPr lang="en-US" dirty="0" smtClean="0"/>
              <a:t> </a:t>
            </a:r>
            <a:r>
              <a:rPr lang="en-US" dirty="0" err="1" smtClean="0"/>
              <a:t>så</a:t>
            </a:r>
            <a:r>
              <a:rPr lang="en-US" dirty="0" smtClean="0"/>
              <a:t> sent </a:t>
            </a:r>
            <a:r>
              <a:rPr lang="en-US" dirty="0" err="1" smtClean="0"/>
              <a:t>som</a:t>
            </a:r>
            <a:r>
              <a:rPr lang="en-US" dirty="0" smtClean="0"/>
              <a:t> </a:t>
            </a:r>
            <a:r>
              <a:rPr lang="en-US" dirty="0" err="1" smtClean="0"/>
              <a:t>möjligt</a:t>
            </a:r>
            <a:r>
              <a:rPr lang="en-US" dirty="0" smtClean="0"/>
              <a:t>. </a:t>
            </a:r>
            <a:r>
              <a:rPr lang="en-US" dirty="0" err="1" smtClean="0"/>
              <a:t>Gör</a:t>
            </a:r>
            <a:r>
              <a:rPr lang="en-US" dirty="0" smtClean="0"/>
              <a:t> </a:t>
            </a:r>
            <a:r>
              <a:rPr lang="en-US" dirty="0" err="1" smtClean="0"/>
              <a:t>stenhårda</a:t>
            </a:r>
            <a:r>
              <a:rPr lang="en-US" dirty="0" smtClean="0"/>
              <a:t> </a:t>
            </a:r>
            <a:r>
              <a:rPr lang="en-US" dirty="0" err="1" smtClean="0"/>
              <a:t>prioriteringar</a:t>
            </a:r>
            <a:r>
              <a:rPr lang="en-US" dirty="0" smtClean="0"/>
              <a:t>.</a:t>
            </a:r>
            <a:endParaRPr lang="en-US"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13</a:t>
            </a:fld>
            <a:endParaRPr lang="sv-SE"/>
          </a:p>
        </p:txBody>
      </p:sp>
      <p:grpSp>
        <p:nvGrpSpPr>
          <p:cNvPr id="21" name="Grupp 20"/>
          <p:cNvGrpSpPr/>
          <p:nvPr/>
        </p:nvGrpSpPr>
        <p:grpSpPr>
          <a:xfrm>
            <a:off x="4427984" y="4947480"/>
            <a:ext cx="1968015" cy="1103361"/>
            <a:chOff x="2770496" y="4858603"/>
            <a:chExt cx="2401367" cy="1473958"/>
          </a:xfrm>
        </p:grpSpPr>
        <p:sp>
          <p:nvSpPr>
            <p:cNvPr id="5" name="Frihandsfigur 4"/>
            <p:cNvSpPr/>
            <p:nvPr/>
          </p:nvSpPr>
          <p:spPr>
            <a:xfrm>
              <a:off x="3070746" y="4858603"/>
              <a:ext cx="1705970" cy="1473958"/>
            </a:xfrm>
            <a:custGeom>
              <a:avLst/>
              <a:gdLst>
                <a:gd name="connsiteX0" fmla="*/ 791570 w 1705970"/>
                <a:gd name="connsiteY0" fmla="*/ 327546 h 1473958"/>
                <a:gd name="connsiteX1" fmla="*/ 723332 w 1705970"/>
                <a:gd name="connsiteY1" fmla="*/ 300251 h 1473958"/>
                <a:gd name="connsiteX2" fmla="*/ 464024 w 1705970"/>
                <a:gd name="connsiteY2" fmla="*/ 327546 h 1473958"/>
                <a:gd name="connsiteX3" fmla="*/ 409433 w 1705970"/>
                <a:gd name="connsiteY3" fmla="*/ 341194 h 1473958"/>
                <a:gd name="connsiteX4" fmla="*/ 272955 w 1705970"/>
                <a:gd name="connsiteY4" fmla="*/ 368490 h 1473958"/>
                <a:gd name="connsiteX5" fmla="*/ 232012 w 1705970"/>
                <a:gd name="connsiteY5" fmla="*/ 409433 h 1473958"/>
                <a:gd name="connsiteX6" fmla="*/ 150126 w 1705970"/>
                <a:gd name="connsiteY6" fmla="*/ 464024 h 1473958"/>
                <a:gd name="connsiteX7" fmla="*/ 109182 w 1705970"/>
                <a:gd name="connsiteY7" fmla="*/ 545910 h 1473958"/>
                <a:gd name="connsiteX8" fmla="*/ 68239 w 1705970"/>
                <a:gd name="connsiteY8" fmla="*/ 627797 h 1473958"/>
                <a:gd name="connsiteX9" fmla="*/ 27296 w 1705970"/>
                <a:gd name="connsiteY9" fmla="*/ 655093 h 1473958"/>
                <a:gd name="connsiteX10" fmla="*/ 0 w 1705970"/>
                <a:gd name="connsiteY10" fmla="*/ 777922 h 1473958"/>
                <a:gd name="connsiteX11" fmla="*/ 13648 w 1705970"/>
                <a:gd name="connsiteY11" fmla="*/ 873457 h 1473958"/>
                <a:gd name="connsiteX12" fmla="*/ 68239 w 1705970"/>
                <a:gd name="connsiteY12" fmla="*/ 996287 h 1473958"/>
                <a:gd name="connsiteX13" fmla="*/ 109182 w 1705970"/>
                <a:gd name="connsiteY13" fmla="*/ 1037230 h 1473958"/>
                <a:gd name="connsiteX14" fmla="*/ 177421 w 1705970"/>
                <a:gd name="connsiteY14" fmla="*/ 1132764 h 1473958"/>
                <a:gd name="connsiteX15" fmla="*/ 232012 w 1705970"/>
                <a:gd name="connsiteY15" fmla="*/ 1214651 h 1473958"/>
                <a:gd name="connsiteX16" fmla="*/ 259308 w 1705970"/>
                <a:gd name="connsiteY16" fmla="*/ 1255594 h 1473958"/>
                <a:gd name="connsiteX17" fmla="*/ 341194 w 1705970"/>
                <a:gd name="connsiteY17" fmla="*/ 1310185 h 1473958"/>
                <a:gd name="connsiteX18" fmla="*/ 423081 w 1705970"/>
                <a:gd name="connsiteY18" fmla="*/ 1364776 h 1473958"/>
                <a:gd name="connsiteX19" fmla="*/ 464024 w 1705970"/>
                <a:gd name="connsiteY19" fmla="*/ 1378424 h 1473958"/>
                <a:gd name="connsiteX20" fmla="*/ 504967 w 1705970"/>
                <a:gd name="connsiteY20" fmla="*/ 1419367 h 1473958"/>
                <a:gd name="connsiteX21" fmla="*/ 586854 w 1705970"/>
                <a:gd name="connsiteY21" fmla="*/ 1446663 h 1473958"/>
                <a:gd name="connsiteX22" fmla="*/ 627797 w 1705970"/>
                <a:gd name="connsiteY22" fmla="*/ 1473958 h 1473958"/>
                <a:gd name="connsiteX23" fmla="*/ 1433015 w 1705970"/>
                <a:gd name="connsiteY23" fmla="*/ 1460310 h 1473958"/>
                <a:gd name="connsiteX24" fmla="*/ 1473958 w 1705970"/>
                <a:gd name="connsiteY24" fmla="*/ 1446663 h 1473958"/>
                <a:gd name="connsiteX25" fmla="*/ 1555845 w 1705970"/>
                <a:gd name="connsiteY25" fmla="*/ 1392072 h 1473958"/>
                <a:gd name="connsiteX26" fmla="*/ 1596788 w 1705970"/>
                <a:gd name="connsiteY26" fmla="*/ 1364776 h 1473958"/>
                <a:gd name="connsiteX27" fmla="*/ 1637732 w 1705970"/>
                <a:gd name="connsiteY27" fmla="*/ 1323833 h 1473958"/>
                <a:gd name="connsiteX28" fmla="*/ 1665027 w 1705970"/>
                <a:gd name="connsiteY28" fmla="*/ 1241946 h 1473958"/>
                <a:gd name="connsiteX29" fmla="*/ 1678675 w 1705970"/>
                <a:gd name="connsiteY29" fmla="*/ 1173707 h 1473958"/>
                <a:gd name="connsiteX30" fmla="*/ 1705970 w 1705970"/>
                <a:gd name="connsiteY30" fmla="*/ 1132764 h 1473958"/>
                <a:gd name="connsiteX31" fmla="*/ 1692323 w 1705970"/>
                <a:gd name="connsiteY31" fmla="*/ 655093 h 1473958"/>
                <a:gd name="connsiteX32" fmla="*/ 1678675 w 1705970"/>
                <a:gd name="connsiteY32" fmla="*/ 600501 h 1473958"/>
                <a:gd name="connsiteX33" fmla="*/ 1637732 w 1705970"/>
                <a:gd name="connsiteY33" fmla="*/ 409433 h 1473958"/>
                <a:gd name="connsiteX34" fmla="*/ 1624084 w 1705970"/>
                <a:gd name="connsiteY34" fmla="*/ 354842 h 1473958"/>
                <a:gd name="connsiteX35" fmla="*/ 1583141 w 1705970"/>
                <a:gd name="connsiteY35" fmla="*/ 313898 h 1473958"/>
                <a:gd name="connsiteX36" fmla="*/ 1542197 w 1705970"/>
                <a:gd name="connsiteY36" fmla="*/ 232012 h 1473958"/>
                <a:gd name="connsiteX37" fmla="*/ 1501254 w 1705970"/>
                <a:gd name="connsiteY37" fmla="*/ 204716 h 1473958"/>
                <a:gd name="connsiteX38" fmla="*/ 1296538 w 1705970"/>
                <a:gd name="connsiteY38" fmla="*/ 177421 h 1473958"/>
                <a:gd name="connsiteX39" fmla="*/ 1160060 w 1705970"/>
                <a:gd name="connsiteY39" fmla="*/ 218364 h 1473958"/>
                <a:gd name="connsiteX40" fmla="*/ 1119117 w 1705970"/>
                <a:gd name="connsiteY40" fmla="*/ 245660 h 1473958"/>
                <a:gd name="connsiteX41" fmla="*/ 1037230 w 1705970"/>
                <a:gd name="connsiteY41" fmla="*/ 272955 h 1473958"/>
                <a:gd name="connsiteX42" fmla="*/ 996287 w 1705970"/>
                <a:gd name="connsiteY42" fmla="*/ 286603 h 1473958"/>
                <a:gd name="connsiteX43" fmla="*/ 914400 w 1705970"/>
                <a:gd name="connsiteY43" fmla="*/ 313898 h 1473958"/>
                <a:gd name="connsiteX44" fmla="*/ 873457 w 1705970"/>
                <a:gd name="connsiteY44" fmla="*/ 327546 h 1473958"/>
                <a:gd name="connsiteX45" fmla="*/ 818866 w 1705970"/>
                <a:gd name="connsiteY45" fmla="*/ 341194 h 1473958"/>
                <a:gd name="connsiteX46" fmla="*/ 777923 w 1705970"/>
                <a:gd name="connsiteY46" fmla="*/ 163773 h 1473958"/>
                <a:gd name="connsiteX47" fmla="*/ 750627 w 1705970"/>
                <a:gd name="connsiteY47" fmla="*/ 122830 h 1473958"/>
                <a:gd name="connsiteX48" fmla="*/ 723332 w 1705970"/>
                <a:gd name="connsiteY48" fmla="*/ 40943 h 1473958"/>
                <a:gd name="connsiteX49" fmla="*/ 696036 w 1705970"/>
                <a:gd name="connsiteY49" fmla="*/ 0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05970" h="1473958">
                  <a:moveTo>
                    <a:pt x="791570" y="327546"/>
                  </a:moveTo>
                  <a:cubicBezTo>
                    <a:pt x="768824" y="318448"/>
                    <a:pt x="747776" y="301881"/>
                    <a:pt x="723332" y="300251"/>
                  </a:cubicBezTo>
                  <a:cubicBezTo>
                    <a:pt x="712233" y="299511"/>
                    <a:pt x="482388" y="325506"/>
                    <a:pt x="464024" y="327546"/>
                  </a:cubicBezTo>
                  <a:cubicBezTo>
                    <a:pt x="445827" y="332095"/>
                    <a:pt x="427774" y="337264"/>
                    <a:pt x="409433" y="341194"/>
                  </a:cubicBezTo>
                  <a:cubicBezTo>
                    <a:pt x="364069" y="350915"/>
                    <a:pt x="272955" y="368490"/>
                    <a:pt x="272955" y="368490"/>
                  </a:cubicBezTo>
                  <a:cubicBezTo>
                    <a:pt x="259307" y="382138"/>
                    <a:pt x="247247" y="397583"/>
                    <a:pt x="232012" y="409433"/>
                  </a:cubicBezTo>
                  <a:cubicBezTo>
                    <a:pt x="206117" y="429573"/>
                    <a:pt x="150126" y="464024"/>
                    <a:pt x="150126" y="464024"/>
                  </a:cubicBezTo>
                  <a:cubicBezTo>
                    <a:pt x="115818" y="566945"/>
                    <a:pt x="162100" y="440073"/>
                    <a:pt x="109182" y="545910"/>
                  </a:cubicBezTo>
                  <a:cubicBezTo>
                    <a:pt x="86980" y="590315"/>
                    <a:pt x="107356" y="588680"/>
                    <a:pt x="68239" y="627797"/>
                  </a:cubicBezTo>
                  <a:cubicBezTo>
                    <a:pt x="56641" y="639395"/>
                    <a:pt x="40944" y="645994"/>
                    <a:pt x="27296" y="655093"/>
                  </a:cubicBezTo>
                  <a:cubicBezTo>
                    <a:pt x="22033" y="676146"/>
                    <a:pt x="0" y="760597"/>
                    <a:pt x="0" y="777922"/>
                  </a:cubicBezTo>
                  <a:cubicBezTo>
                    <a:pt x="0" y="810090"/>
                    <a:pt x="6415" y="842113"/>
                    <a:pt x="13648" y="873457"/>
                  </a:cubicBezTo>
                  <a:cubicBezTo>
                    <a:pt x="25043" y="922833"/>
                    <a:pt x="37007" y="958808"/>
                    <a:pt x="68239" y="996287"/>
                  </a:cubicBezTo>
                  <a:cubicBezTo>
                    <a:pt x="80595" y="1011114"/>
                    <a:pt x="97964" y="1021524"/>
                    <a:pt x="109182" y="1037230"/>
                  </a:cubicBezTo>
                  <a:cubicBezTo>
                    <a:pt x="199000" y="1162974"/>
                    <a:pt x="70968" y="1026311"/>
                    <a:pt x="177421" y="1132764"/>
                  </a:cubicBezTo>
                  <a:cubicBezTo>
                    <a:pt x="201406" y="1204716"/>
                    <a:pt x="175218" y="1146498"/>
                    <a:pt x="232012" y="1214651"/>
                  </a:cubicBezTo>
                  <a:cubicBezTo>
                    <a:pt x="242513" y="1227252"/>
                    <a:pt x="246964" y="1244793"/>
                    <a:pt x="259308" y="1255594"/>
                  </a:cubicBezTo>
                  <a:cubicBezTo>
                    <a:pt x="283996" y="1277196"/>
                    <a:pt x="313899" y="1291988"/>
                    <a:pt x="341194" y="1310185"/>
                  </a:cubicBezTo>
                  <a:lnTo>
                    <a:pt x="423081" y="1364776"/>
                  </a:lnTo>
                  <a:lnTo>
                    <a:pt x="464024" y="1378424"/>
                  </a:lnTo>
                  <a:cubicBezTo>
                    <a:pt x="477672" y="1392072"/>
                    <a:pt x="488095" y="1409994"/>
                    <a:pt x="504967" y="1419367"/>
                  </a:cubicBezTo>
                  <a:cubicBezTo>
                    <a:pt x="530118" y="1433340"/>
                    <a:pt x="562914" y="1430703"/>
                    <a:pt x="586854" y="1446663"/>
                  </a:cubicBezTo>
                  <a:lnTo>
                    <a:pt x="627797" y="1473958"/>
                  </a:lnTo>
                  <a:lnTo>
                    <a:pt x="1433015" y="1460310"/>
                  </a:lnTo>
                  <a:cubicBezTo>
                    <a:pt x="1447393" y="1459846"/>
                    <a:pt x="1461382" y="1453649"/>
                    <a:pt x="1473958" y="1446663"/>
                  </a:cubicBezTo>
                  <a:cubicBezTo>
                    <a:pt x="1502635" y="1430732"/>
                    <a:pt x="1528549" y="1410269"/>
                    <a:pt x="1555845" y="1392072"/>
                  </a:cubicBezTo>
                  <a:cubicBezTo>
                    <a:pt x="1569493" y="1382973"/>
                    <a:pt x="1585189" y="1376374"/>
                    <a:pt x="1596788" y="1364776"/>
                  </a:cubicBezTo>
                  <a:lnTo>
                    <a:pt x="1637732" y="1323833"/>
                  </a:lnTo>
                  <a:cubicBezTo>
                    <a:pt x="1646830" y="1296537"/>
                    <a:pt x="1659384" y="1270159"/>
                    <a:pt x="1665027" y="1241946"/>
                  </a:cubicBezTo>
                  <a:cubicBezTo>
                    <a:pt x="1669576" y="1219200"/>
                    <a:pt x="1670530" y="1195427"/>
                    <a:pt x="1678675" y="1173707"/>
                  </a:cubicBezTo>
                  <a:cubicBezTo>
                    <a:pt x="1684434" y="1158349"/>
                    <a:pt x="1696872" y="1146412"/>
                    <a:pt x="1705970" y="1132764"/>
                  </a:cubicBezTo>
                  <a:cubicBezTo>
                    <a:pt x="1701421" y="973540"/>
                    <a:pt x="1700481" y="814173"/>
                    <a:pt x="1692323" y="655093"/>
                  </a:cubicBezTo>
                  <a:cubicBezTo>
                    <a:pt x="1691362" y="636360"/>
                    <a:pt x="1681759" y="619003"/>
                    <a:pt x="1678675" y="600501"/>
                  </a:cubicBezTo>
                  <a:cubicBezTo>
                    <a:pt x="1619455" y="245185"/>
                    <a:pt x="1709575" y="696800"/>
                    <a:pt x="1637732" y="409433"/>
                  </a:cubicBezTo>
                  <a:cubicBezTo>
                    <a:pt x="1633183" y="391236"/>
                    <a:pt x="1633390" y="371128"/>
                    <a:pt x="1624084" y="354842"/>
                  </a:cubicBezTo>
                  <a:cubicBezTo>
                    <a:pt x="1614508" y="338084"/>
                    <a:pt x="1596789" y="327546"/>
                    <a:pt x="1583141" y="313898"/>
                  </a:cubicBezTo>
                  <a:cubicBezTo>
                    <a:pt x="1572040" y="280597"/>
                    <a:pt x="1568654" y="258469"/>
                    <a:pt x="1542197" y="232012"/>
                  </a:cubicBezTo>
                  <a:cubicBezTo>
                    <a:pt x="1530599" y="220414"/>
                    <a:pt x="1514902" y="213815"/>
                    <a:pt x="1501254" y="204716"/>
                  </a:cubicBezTo>
                  <a:cubicBezTo>
                    <a:pt x="1442405" y="116444"/>
                    <a:pt x="1485434" y="155197"/>
                    <a:pt x="1296538" y="177421"/>
                  </a:cubicBezTo>
                  <a:cubicBezTo>
                    <a:pt x="1273380" y="180146"/>
                    <a:pt x="1168709" y="212598"/>
                    <a:pt x="1160060" y="218364"/>
                  </a:cubicBezTo>
                  <a:cubicBezTo>
                    <a:pt x="1146412" y="227463"/>
                    <a:pt x="1134106" y="238998"/>
                    <a:pt x="1119117" y="245660"/>
                  </a:cubicBezTo>
                  <a:cubicBezTo>
                    <a:pt x="1092825" y="257345"/>
                    <a:pt x="1064526" y="263857"/>
                    <a:pt x="1037230" y="272955"/>
                  </a:cubicBezTo>
                  <a:lnTo>
                    <a:pt x="996287" y="286603"/>
                  </a:lnTo>
                  <a:lnTo>
                    <a:pt x="914400" y="313898"/>
                  </a:lnTo>
                  <a:cubicBezTo>
                    <a:pt x="900752" y="318447"/>
                    <a:pt x="887413" y="324057"/>
                    <a:pt x="873457" y="327546"/>
                  </a:cubicBezTo>
                  <a:lnTo>
                    <a:pt x="818866" y="341194"/>
                  </a:lnTo>
                  <a:cubicBezTo>
                    <a:pt x="755245" y="245765"/>
                    <a:pt x="823762" y="362411"/>
                    <a:pt x="777923" y="163773"/>
                  </a:cubicBezTo>
                  <a:cubicBezTo>
                    <a:pt x="774235" y="147790"/>
                    <a:pt x="757289" y="137819"/>
                    <a:pt x="750627" y="122830"/>
                  </a:cubicBezTo>
                  <a:cubicBezTo>
                    <a:pt x="738942" y="96538"/>
                    <a:pt x="739292" y="64883"/>
                    <a:pt x="723332" y="40943"/>
                  </a:cubicBezTo>
                  <a:lnTo>
                    <a:pt x="69603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Frihandsfigur 5"/>
            <p:cNvSpPr/>
            <p:nvPr/>
          </p:nvSpPr>
          <p:spPr>
            <a:xfrm>
              <a:off x="3835021" y="4940490"/>
              <a:ext cx="436728" cy="218364"/>
            </a:xfrm>
            <a:custGeom>
              <a:avLst/>
              <a:gdLst>
                <a:gd name="connsiteX0" fmla="*/ 0 w 436728"/>
                <a:gd name="connsiteY0" fmla="*/ 218364 h 218364"/>
                <a:gd name="connsiteX1" fmla="*/ 54591 w 436728"/>
                <a:gd name="connsiteY1" fmla="*/ 150125 h 218364"/>
                <a:gd name="connsiteX2" fmla="*/ 136478 w 436728"/>
                <a:gd name="connsiteY2" fmla="*/ 122829 h 218364"/>
                <a:gd name="connsiteX3" fmla="*/ 177421 w 436728"/>
                <a:gd name="connsiteY3" fmla="*/ 109182 h 218364"/>
                <a:gd name="connsiteX4" fmla="*/ 218364 w 436728"/>
                <a:gd name="connsiteY4" fmla="*/ 81886 h 218364"/>
                <a:gd name="connsiteX5" fmla="*/ 313898 w 436728"/>
                <a:gd name="connsiteY5" fmla="*/ 54591 h 218364"/>
                <a:gd name="connsiteX6" fmla="*/ 354842 w 436728"/>
                <a:gd name="connsiteY6" fmla="*/ 40943 h 218364"/>
                <a:gd name="connsiteX7" fmla="*/ 395785 w 436728"/>
                <a:gd name="connsiteY7" fmla="*/ 13647 h 218364"/>
                <a:gd name="connsiteX8" fmla="*/ 436728 w 436728"/>
                <a:gd name="connsiteY8" fmla="*/ 0 h 2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728" h="218364">
                  <a:moveTo>
                    <a:pt x="0" y="218364"/>
                  </a:moveTo>
                  <a:cubicBezTo>
                    <a:pt x="18197" y="195618"/>
                    <a:pt x="30727" y="166830"/>
                    <a:pt x="54591" y="150125"/>
                  </a:cubicBezTo>
                  <a:cubicBezTo>
                    <a:pt x="78162" y="133625"/>
                    <a:pt x="109182" y="131927"/>
                    <a:pt x="136478" y="122829"/>
                  </a:cubicBezTo>
                  <a:lnTo>
                    <a:pt x="177421" y="109182"/>
                  </a:lnTo>
                  <a:cubicBezTo>
                    <a:pt x="191069" y="100083"/>
                    <a:pt x="203693" y="89222"/>
                    <a:pt x="218364" y="81886"/>
                  </a:cubicBezTo>
                  <a:cubicBezTo>
                    <a:pt x="240183" y="70976"/>
                    <a:pt x="293486" y="60423"/>
                    <a:pt x="313898" y="54591"/>
                  </a:cubicBezTo>
                  <a:cubicBezTo>
                    <a:pt x="327731" y="50639"/>
                    <a:pt x="341194" y="45492"/>
                    <a:pt x="354842" y="40943"/>
                  </a:cubicBezTo>
                  <a:cubicBezTo>
                    <a:pt x="368490" y="31844"/>
                    <a:pt x="381114" y="20982"/>
                    <a:pt x="395785" y="13647"/>
                  </a:cubicBezTo>
                  <a:cubicBezTo>
                    <a:pt x="408652" y="7213"/>
                    <a:pt x="436728" y="0"/>
                    <a:pt x="43672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Frihandsfigur 6"/>
            <p:cNvSpPr/>
            <p:nvPr/>
          </p:nvSpPr>
          <p:spPr>
            <a:xfrm>
              <a:off x="4735773" y="5336265"/>
              <a:ext cx="436090" cy="573216"/>
            </a:xfrm>
            <a:custGeom>
              <a:avLst/>
              <a:gdLst>
                <a:gd name="connsiteX0" fmla="*/ 0 w 436090"/>
                <a:gd name="connsiteY0" fmla="*/ 81896 h 573216"/>
                <a:gd name="connsiteX1" fmla="*/ 40943 w 436090"/>
                <a:gd name="connsiteY1" fmla="*/ 13657 h 573216"/>
                <a:gd name="connsiteX2" fmla="*/ 313899 w 436090"/>
                <a:gd name="connsiteY2" fmla="*/ 13657 h 573216"/>
                <a:gd name="connsiteX3" fmla="*/ 354842 w 436090"/>
                <a:gd name="connsiteY3" fmla="*/ 40953 h 573216"/>
                <a:gd name="connsiteX4" fmla="*/ 409433 w 436090"/>
                <a:gd name="connsiteY4" fmla="*/ 122839 h 573216"/>
                <a:gd name="connsiteX5" fmla="*/ 409433 w 436090"/>
                <a:gd name="connsiteY5" fmla="*/ 436738 h 573216"/>
                <a:gd name="connsiteX6" fmla="*/ 382137 w 436090"/>
                <a:gd name="connsiteY6" fmla="*/ 477681 h 573216"/>
                <a:gd name="connsiteX7" fmla="*/ 300251 w 436090"/>
                <a:gd name="connsiteY7" fmla="*/ 518625 h 573216"/>
                <a:gd name="connsiteX8" fmla="*/ 259308 w 436090"/>
                <a:gd name="connsiteY8" fmla="*/ 545920 h 573216"/>
                <a:gd name="connsiteX9" fmla="*/ 177421 w 436090"/>
                <a:gd name="connsiteY9" fmla="*/ 573216 h 573216"/>
                <a:gd name="connsiteX10" fmla="*/ 54591 w 436090"/>
                <a:gd name="connsiteY10" fmla="*/ 559568 h 573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6090" h="573216">
                  <a:moveTo>
                    <a:pt x="0" y="81896"/>
                  </a:moveTo>
                  <a:cubicBezTo>
                    <a:pt x="13648" y="59150"/>
                    <a:pt x="18197" y="27305"/>
                    <a:pt x="40943" y="13657"/>
                  </a:cubicBezTo>
                  <a:cubicBezTo>
                    <a:pt x="91023" y="-16391"/>
                    <a:pt x="296490" y="12318"/>
                    <a:pt x="313899" y="13657"/>
                  </a:cubicBezTo>
                  <a:cubicBezTo>
                    <a:pt x="327547" y="22756"/>
                    <a:pt x="344041" y="28609"/>
                    <a:pt x="354842" y="40953"/>
                  </a:cubicBezTo>
                  <a:cubicBezTo>
                    <a:pt x="376444" y="65641"/>
                    <a:pt x="409433" y="122839"/>
                    <a:pt x="409433" y="122839"/>
                  </a:cubicBezTo>
                  <a:cubicBezTo>
                    <a:pt x="449266" y="242337"/>
                    <a:pt x="440411" y="199248"/>
                    <a:pt x="409433" y="436738"/>
                  </a:cubicBezTo>
                  <a:cubicBezTo>
                    <a:pt x="407311" y="453003"/>
                    <a:pt x="393735" y="466083"/>
                    <a:pt x="382137" y="477681"/>
                  </a:cubicBezTo>
                  <a:cubicBezTo>
                    <a:pt x="343024" y="516794"/>
                    <a:pt x="344652" y="496425"/>
                    <a:pt x="300251" y="518625"/>
                  </a:cubicBezTo>
                  <a:cubicBezTo>
                    <a:pt x="285580" y="525960"/>
                    <a:pt x="274297" y="539258"/>
                    <a:pt x="259308" y="545920"/>
                  </a:cubicBezTo>
                  <a:cubicBezTo>
                    <a:pt x="233016" y="557605"/>
                    <a:pt x="177421" y="573216"/>
                    <a:pt x="177421" y="573216"/>
                  </a:cubicBezTo>
                  <a:cubicBezTo>
                    <a:pt x="110583" y="550936"/>
                    <a:pt x="150864" y="559568"/>
                    <a:pt x="54591" y="5595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Frihandsfigur 7"/>
            <p:cNvSpPr/>
            <p:nvPr/>
          </p:nvSpPr>
          <p:spPr>
            <a:xfrm>
              <a:off x="2770496" y="5581934"/>
              <a:ext cx="504967" cy="627797"/>
            </a:xfrm>
            <a:custGeom>
              <a:avLst/>
              <a:gdLst>
                <a:gd name="connsiteX0" fmla="*/ 272955 w 504967"/>
                <a:gd name="connsiteY0" fmla="*/ 0 h 627797"/>
                <a:gd name="connsiteX1" fmla="*/ 204716 w 504967"/>
                <a:gd name="connsiteY1" fmla="*/ 13648 h 627797"/>
                <a:gd name="connsiteX2" fmla="*/ 122829 w 504967"/>
                <a:gd name="connsiteY2" fmla="*/ 27296 h 627797"/>
                <a:gd name="connsiteX3" fmla="*/ 81886 w 504967"/>
                <a:gd name="connsiteY3" fmla="*/ 54591 h 627797"/>
                <a:gd name="connsiteX4" fmla="*/ 68238 w 504967"/>
                <a:gd name="connsiteY4" fmla="*/ 95535 h 627797"/>
                <a:gd name="connsiteX5" fmla="*/ 40943 w 504967"/>
                <a:gd name="connsiteY5" fmla="*/ 136478 h 627797"/>
                <a:gd name="connsiteX6" fmla="*/ 13647 w 504967"/>
                <a:gd name="connsiteY6" fmla="*/ 218365 h 627797"/>
                <a:gd name="connsiteX7" fmla="*/ 0 w 504967"/>
                <a:gd name="connsiteY7" fmla="*/ 259308 h 627797"/>
                <a:gd name="connsiteX8" fmla="*/ 13647 w 504967"/>
                <a:gd name="connsiteY8" fmla="*/ 436729 h 627797"/>
                <a:gd name="connsiteX9" fmla="*/ 54591 w 504967"/>
                <a:gd name="connsiteY9" fmla="*/ 491320 h 627797"/>
                <a:gd name="connsiteX10" fmla="*/ 95534 w 504967"/>
                <a:gd name="connsiteY10" fmla="*/ 532263 h 627797"/>
                <a:gd name="connsiteX11" fmla="*/ 122829 w 504967"/>
                <a:gd name="connsiteY11" fmla="*/ 573206 h 627797"/>
                <a:gd name="connsiteX12" fmla="*/ 163773 w 504967"/>
                <a:gd name="connsiteY12" fmla="*/ 586854 h 627797"/>
                <a:gd name="connsiteX13" fmla="*/ 259307 w 504967"/>
                <a:gd name="connsiteY13" fmla="*/ 627797 h 627797"/>
                <a:gd name="connsiteX14" fmla="*/ 382137 w 504967"/>
                <a:gd name="connsiteY14" fmla="*/ 614150 h 627797"/>
                <a:gd name="connsiteX15" fmla="*/ 423080 w 504967"/>
                <a:gd name="connsiteY15" fmla="*/ 586854 h 627797"/>
                <a:gd name="connsiteX16" fmla="*/ 464023 w 504967"/>
                <a:gd name="connsiteY16" fmla="*/ 545911 h 627797"/>
                <a:gd name="connsiteX17" fmla="*/ 504967 w 504967"/>
                <a:gd name="connsiteY17" fmla="*/ 491320 h 62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4967" h="627797">
                  <a:moveTo>
                    <a:pt x="272955" y="0"/>
                  </a:moveTo>
                  <a:lnTo>
                    <a:pt x="204716" y="13648"/>
                  </a:lnTo>
                  <a:cubicBezTo>
                    <a:pt x="177490" y="18598"/>
                    <a:pt x="149081" y="18545"/>
                    <a:pt x="122829" y="27296"/>
                  </a:cubicBezTo>
                  <a:cubicBezTo>
                    <a:pt x="107268" y="32483"/>
                    <a:pt x="95534" y="45493"/>
                    <a:pt x="81886" y="54591"/>
                  </a:cubicBezTo>
                  <a:cubicBezTo>
                    <a:pt x="77337" y="68239"/>
                    <a:pt x="74672" y="82668"/>
                    <a:pt x="68238" y="95535"/>
                  </a:cubicBezTo>
                  <a:cubicBezTo>
                    <a:pt x="60903" y="110206"/>
                    <a:pt x="47605" y="121489"/>
                    <a:pt x="40943" y="136478"/>
                  </a:cubicBezTo>
                  <a:cubicBezTo>
                    <a:pt x="29258" y="162770"/>
                    <a:pt x="22745" y="191069"/>
                    <a:pt x="13647" y="218365"/>
                  </a:cubicBezTo>
                  <a:lnTo>
                    <a:pt x="0" y="259308"/>
                  </a:lnTo>
                  <a:cubicBezTo>
                    <a:pt x="4549" y="318448"/>
                    <a:pt x="62" y="378991"/>
                    <a:pt x="13647" y="436729"/>
                  </a:cubicBezTo>
                  <a:cubicBezTo>
                    <a:pt x="18857" y="458871"/>
                    <a:pt x="39788" y="474050"/>
                    <a:pt x="54591" y="491320"/>
                  </a:cubicBezTo>
                  <a:cubicBezTo>
                    <a:pt x="67152" y="505974"/>
                    <a:pt x="83178" y="517436"/>
                    <a:pt x="95534" y="532263"/>
                  </a:cubicBezTo>
                  <a:cubicBezTo>
                    <a:pt x="106035" y="544864"/>
                    <a:pt x="110021" y="562960"/>
                    <a:pt x="122829" y="573206"/>
                  </a:cubicBezTo>
                  <a:cubicBezTo>
                    <a:pt x="134063" y="582193"/>
                    <a:pt x="150550" y="581187"/>
                    <a:pt x="163773" y="586854"/>
                  </a:cubicBezTo>
                  <a:cubicBezTo>
                    <a:pt x="281817" y="637445"/>
                    <a:pt x="163294" y="595794"/>
                    <a:pt x="259307" y="627797"/>
                  </a:cubicBezTo>
                  <a:cubicBezTo>
                    <a:pt x="300250" y="623248"/>
                    <a:pt x="342172" y="624141"/>
                    <a:pt x="382137" y="614150"/>
                  </a:cubicBezTo>
                  <a:cubicBezTo>
                    <a:pt x="398050" y="610172"/>
                    <a:pt x="410479" y="597355"/>
                    <a:pt x="423080" y="586854"/>
                  </a:cubicBezTo>
                  <a:cubicBezTo>
                    <a:pt x="437907" y="574498"/>
                    <a:pt x="451667" y="560738"/>
                    <a:pt x="464023" y="545911"/>
                  </a:cubicBezTo>
                  <a:cubicBezTo>
                    <a:pt x="541167" y="453338"/>
                    <a:pt x="461569" y="534715"/>
                    <a:pt x="504967" y="4913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Frihandsfigur 10"/>
            <p:cNvSpPr/>
            <p:nvPr/>
          </p:nvSpPr>
          <p:spPr>
            <a:xfrm>
              <a:off x="3516426" y="5496405"/>
              <a:ext cx="386949" cy="136478"/>
            </a:xfrm>
            <a:custGeom>
              <a:avLst/>
              <a:gdLst>
                <a:gd name="connsiteX0" fmla="*/ 382871 w 386949"/>
                <a:gd name="connsiteY0" fmla="*/ 54591 h 136478"/>
                <a:gd name="connsiteX1" fmla="*/ 273689 w 386949"/>
                <a:gd name="connsiteY1" fmla="*/ 13648 h 136478"/>
                <a:gd name="connsiteX2" fmla="*/ 219098 w 386949"/>
                <a:gd name="connsiteY2" fmla="*/ 0 h 136478"/>
                <a:gd name="connsiteX3" fmla="*/ 41677 w 386949"/>
                <a:gd name="connsiteY3" fmla="*/ 13648 h 136478"/>
                <a:gd name="connsiteX4" fmla="*/ 734 w 386949"/>
                <a:gd name="connsiteY4" fmla="*/ 27296 h 136478"/>
                <a:gd name="connsiteX5" fmla="*/ 41677 w 386949"/>
                <a:gd name="connsiteY5" fmla="*/ 109182 h 136478"/>
                <a:gd name="connsiteX6" fmla="*/ 123564 w 386949"/>
                <a:gd name="connsiteY6" fmla="*/ 136478 h 136478"/>
                <a:gd name="connsiteX7" fmla="*/ 382871 w 386949"/>
                <a:gd name="connsiteY7" fmla="*/ 54591 h 13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949" h="136478">
                  <a:moveTo>
                    <a:pt x="382871" y="54591"/>
                  </a:moveTo>
                  <a:cubicBezTo>
                    <a:pt x="407892" y="34119"/>
                    <a:pt x="311125" y="24344"/>
                    <a:pt x="273689" y="13648"/>
                  </a:cubicBezTo>
                  <a:cubicBezTo>
                    <a:pt x="255654" y="8495"/>
                    <a:pt x="237295" y="4549"/>
                    <a:pt x="219098" y="0"/>
                  </a:cubicBezTo>
                  <a:cubicBezTo>
                    <a:pt x="159958" y="4549"/>
                    <a:pt x="100534" y="6291"/>
                    <a:pt x="41677" y="13648"/>
                  </a:cubicBezTo>
                  <a:cubicBezTo>
                    <a:pt x="27402" y="15432"/>
                    <a:pt x="7167" y="14429"/>
                    <a:pt x="734" y="27296"/>
                  </a:cubicBezTo>
                  <a:cubicBezTo>
                    <a:pt x="-5994" y="40751"/>
                    <a:pt x="35548" y="105351"/>
                    <a:pt x="41677" y="109182"/>
                  </a:cubicBezTo>
                  <a:cubicBezTo>
                    <a:pt x="66076" y="124431"/>
                    <a:pt x="123564" y="136478"/>
                    <a:pt x="123564" y="136478"/>
                  </a:cubicBezTo>
                  <a:cubicBezTo>
                    <a:pt x="352081" y="122195"/>
                    <a:pt x="357850" y="75063"/>
                    <a:pt x="382871" y="5459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Frihandsfigur 11"/>
            <p:cNvSpPr/>
            <p:nvPr/>
          </p:nvSpPr>
          <p:spPr>
            <a:xfrm>
              <a:off x="3643952" y="5518894"/>
              <a:ext cx="131328" cy="92386"/>
            </a:xfrm>
            <a:custGeom>
              <a:avLst/>
              <a:gdLst>
                <a:gd name="connsiteX0" fmla="*/ 27296 w 131328"/>
                <a:gd name="connsiteY0" fmla="*/ 86703 h 92386"/>
                <a:gd name="connsiteX1" fmla="*/ 122830 w 131328"/>
                <a:gd name="connsiteY1" fmla="*/ 73055 h 92386"/>
                <a:gd name="connsiteX2" fmla="*/ 109182 w 131328"/>
                <a:gd name="connsiteY2" fmla="*/ 4816 h 92386"/>
                <a:gd name="connsiteX3" fmla="*/ 0 w 131328"/>
                <a:gd name="connsiteY3" fmla="*/ 18464 h 92386"/>
                <a:gd name="connsiteX4" fmla="*/ 27296 w 131328"/>
                <a:gd name="connsiteY4" fmla="*/ 86703 h 92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28" h="92386">
                  <a:moveTo>
                    <a:pt x="27296" y="86703"/>
                  </a:moveTo>
                  <a:cubicBezTo>
                    <a:pt x="47768" y="95801"/>
                    <a:pt x="100084" y="95801"/>
                    <a:pt x="122830" y="73055"/>
                  </a:cubicBezTo>
                  <a:cubicBezTo>
                    <a:pt x="139233" y="56652"/>
                    <a:pt x="130380" y="14237"/>
                    <a:pt x="109182" y="4816"/>
                  </a:cubicBezTo>
                  <a:cubicBezTo>
                    <a:pt x="75666" y="-10080"/>
                    <a:pt x="36394" y="13915"/>
                    <a:pt x="0" y="18464"/>
                  </a:cubicBezTo>
                  <a:cubicBezTo>
                    <a:pt x="14910" y="93012"/>
                    <a:pt x="6824" y="77605"/>
                    <a:pt x="27296" y="8670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Frihandsfigur 13"/>
            <p:cNvSpPr/>
            <p:nvPr/>
          </p:nvSpPr>
          <p:spPr>
            <a:xfrm>
              <a:off x="3459707" y="5351482"/>
              <a:ext cx="464024" cy="123320"/>
            </a:xfrm>
            <a:custGeom>
              <a:avLst/>
              <a:gdLst>
                <a:gd name="connsiteX0" fmla="*/ 0 w 464024"/>
                <a:gd name="connsiteY0" fmla="*/ 123320 h 123320"/>
                <a:gd name="connsiteX1" fmla="*/ 177421 w 464024"/>
                <a:gd name="connsiteY1" fmla="*/ 96025 h 123320"/>
                <a:gd name="connsiteX2" fmla="*/ 245660 w 464024"/>
                <a:gd name="connsiteY2" fmla="*/ 82377 h 123320"/>
                <a:gd name="connsiteX3" fmla="*/ 327547 w 464024"/>
                <a:gd name="connsiteY3" fmla="*/ 55082 h 123320"/>
                <a:gd name="connsiteX4" fmla="*/ 368490 w 464024"/>
                <a:gd name="connsiteY4" fmla="*/ 41434 h 123320"/>
                <a:gd name="connsiteX5" fmla="*/ 450376 w 464024"/>
                <a:gd name="connsiteY5" fmla="*/ 490 h 123320"/>
                <a:gd name="connsiteX6" fmla="*/ 464024 w 464024"/>
                <a:gd name="connsiteY6" fmla="*/ 490 h 12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024" h="123320">
                  <a:moveTo>
                    <a:pt x="0" y="123320"/>
                  </a:moveTo>
                  <a:cubicBezTo>
                    <a:pt x="71583" y="113094"/>
                    <a:pt x="107973" y="108652"/>
                    <a:pt x="177421" y="96025"/>
                  </a:cubicBezTo>
                  <a:cubicBezTo>
                    <a:pt x="200244" y="91875"/>
                    <a:pt x="223281" y="88480"/>
                    <a:pt x="245660" y="82377"/>
                  </a:cubicBezTo>
                  <a:cubicBezTo>
                    <a:pt x="273418" y="74807"/>
                    <a:pt x="300251" y="64180"/>
                    <a:pt x="327547" y="55082"/>
                  </a:cubicBezTo>
                  <a:cubicBezTo>
                    <a:pt x="341195" y="50533"/>
                    <a:pt x="356520" y="49414"/>
                    <a:pt x="368490" y="41434"/>
                  </a:cubicBezTo>
                  <a:cubicBezTo>
                    <a:pt x="408518" y="14748"/>
                    <a:pt x="405173" y="11791"/>
                    <a:pt x="450376" y="490"/>
                  </a:cubicBezTo>
                  <a:cubicBezTo>
                    <a:pt x="454789" y="-613"/>
                    <a:pt x="459475" y="490"/>
                    <a:pt x="464024" y="4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Frihandsfigur 14"/>
            <p:cNvSpPr/>
            <p:nvPr/>
          </p:nvSpPr>
          <p:spPr>
            <a:xfrm>
              <a:off x="4025031" y="5506865"/>
              <a:ext cx="386949" cy="136478"/>
            </a:xfrm>
            <a:custGeom>
              <a:avLst/>
              <a:gdLst>
                <a:gd name="connsiteX0" fmla="*/ 382871 w 386949"/>
                <a:gd name="connsiteY0" fmla="*/ 54591 h 136478"/>
                <a:gd name="connsiteX1" fmla="*/ 273689 w 386949"/>
                <a:gd name="connsiteY1" fmla="*/ 13648 h 136478"/>
                <a:gd name="connsiteX2" fmla="*/ 219098 w 386949"/>
                <a:gd name="connsiteY2" fmla="*/ 0 h 136478"/>
                <a:gd name="connsiteX3" fmla="*/ 41677 w 386949"/>
                <a:gd name="connsiteY3" fmla="*/ 13648 h 136478"/>
                <a:gd name="connsiteX4" fmla="*/ 734 w 386949"/>
                <a:gd name="connsiteY4" fmla="*/ 27296 h 136478"/>
                <a:gd name="connsiteX5" fmla="*/ 41677 w 386949"/>
                <a:gd name="connsiteY5" fmla="*/ 109182 h 136478"/>
                <a:gd name="connsiteX6" fmla="*/ 123564 w 386949"/>
                <a:gd name="connsiteY6" fmla="*/ 136478 h 136478"/>
                <a:gd name="connsiteX7" fmla="*/ 382871 w 386949"/>
                <a:gd name="connsiteY7" fmla="*/ 54591 h 13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949" h="136478">
                  <a:moveTo>
                    <a:pt x="382871" y="54591"/>
                  </a:moveTo>
                  <a:cubicBezTo>
                    <a:pt x="407892" y="34119"/>
                    <a:pt x="311125" y="24344"/>
                    <a:pt x="273689" y="13648"/>
                  </a:cubicBezTo>
                  <a:cubicBezTo>
                    <a:pt x="255654" y="8495"/>
                    <a:pt x="237295" y="4549"/>
                    <a:pt x="219098" y="0"/>
                  </a:cubicBezTo>
                  <a:cubicBezTo>
                    <a:pt x="159958" y="4549"/>
                    <a:pt x="100534" y="6291"/>
                    <a:pt x="41677" y="13648"/>
                  </a:cubicBezTo>
                  <a:cubicBezTo>
                    <a:pt x="27402" y="15432"/>
                    <a:pt x="7167" y="14429"/>
                    <a:pt x="734" y="27296"/>
                  </a:cubicBezTo>
                  <a:cubicBezTo>
                    <a:pt x="-5994" y="40751"/>
                    <a:pt x="35548" y="105351"/>
                    <a:pt x="41677" y="109182"/>
                  </a:cubicBezTo>
                  <a:cubicBezTo>
                    <a:pt x="66076" y="124431"/>
                    <a:pt x="123564" y="136478"/>
                    <a:pt x="123564" y="136478"/>
                  </a:cubicBezTo>
                  <a:cubicBezTo>
                    <a:pt x="352081" y="122195"/>
                    <a:pt x="357850" y="75063"/>
                    <a:pt x="382871" y="5459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Frihandsfigur 15"/>
            <p:cNvSpPr/>
            <p:nvPr/>
          </p:nvSpPr>
          <p:spPr>
            <a:xfrm>
              <a:off x="4152557" y="5529354"/>
              <a:ext cx="131328" cy="92386"/>
            </a:xfrm>
            <a:custGeom>
              <a:avLst/>
              <a:gdLst>
                <a:gd name="connsiteX0" fmla="*/ 27296 w 131328"/>
                <a:gd name="connsiteY0" fmla="*/ 86703 h 92386"/>
                <a:gd name="connsiteX1" fmla="*/ 122830 w 131328"/>
                <a:gd name="connsiteY1" fmla="*/ 73055 h 92386"/>
                <a:gd name="connsiteX2" fmla="*/ 109182 w 131328"/>
                <a:gd name="connsiteY2" fmla="*/ 4816 h 92386"/>
                <a:gd name="connsiteX3" fmla="*/ 0 w 131328"/>
                <a:gd name="connsiteY3" fmla="*/ 18464 h 92386"/>
                <a:gd name="connsiteX4" fmla="*/ 27296 w 131328"/>
                <a:gd name="connsiteY4" fmla="*/ 86703 h 92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28" h="92386">
                  <a:moveTo>
                    <a:pt x="27296" y="86703"/>
                  </a:moveTo>
                  <a:cubicBezTo>
                    <a:pt x="47768" y="95801"/>
                    <a:pt x="100084" y="95801"/>
                    <a:pt x="122830" y="73055"/>
                  </a:cubicBezTo>
                  <a:cubicBezTo>
                    <a:pt x="139233" y="56652"/>
                    <a:pt x="130380" y="14237"/>
                    <a:pt x="109182" y="4816"/>
                  </a:cubicBezTo>
                  <a:cubicBezTo>
                    <a:pt x="75666" y="-10080"/>
                    <a:pt x="36394" y="13915"/>
                    <a:pt x="0" y="18464"/>
                  </a:cubicBezTo>
                  <a:cubicBezTo>
                    <a:pt x="14910" y="93012"/>
                    <a:pt x="6824" y="77605"/>
                    <a:pt x="27296" y="8670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Frihandsfigur 16"/>
            <p:cNvSpPr/>
            <p:nvPr/>
          </p:nvSpPr>
          <p:spPr>
            <a:xfrm>
              <a:off x="4168140" y="5349240"/>
              <a:ext cx="236220" cy="160020"/>
            </a:xfrm>
            <a:custGeom>
              <a:avLst/>
              <a:gdLst>
                <a:gd name="connsiteX0" fmla="*/ 0 w 236220"/>
                <a:gd name="connsiteY0" fmla="*/ 0 h 160020"/>
                <a:gd name="connsiteX1" fmla="*/ 22860 w 236220"/>
                <a:gd name="connsiteY1" fmla="*/ 38100 h 160020"/>
                <a:gd name="connsiteX2" fmla="*/ 38100 w 236220"/>
                <a:gd name="connsiteY2" fmla="*/ 60960 h 160020"/>
                <a:gd name="connsiteX3" fmla="*/ 60960 w 236220"/>
                <a:gd name="connsiteY3" fmla="*/ 76200 h 160020"/>
                <a:gd name="connsiteX4" fmla="*/ 106680 w 236220"/>
                <a:gd name="connsiteY4" fmla="*/ 114300 h 160020"/>
                <a:gd name="connsiteX5" fmla="*/ 152400 w 236220"/>
                <a:gd name="connsiteY5" fmla="*/ 121920 h 160020"/>
                <a:gd name="connsiteX6" fmla="*/ 198120 w 236220"/>
                <a:gd name="connsiteY6" fmla="*/ 137160 h 160020"/>
                <a:gd name="connsiteX7" fmla="*/ 220980 w 236220"/>
                <a:gd name="connsiteY7" fmla="*/ 144780 h 160020"/>
                <a:gd name="connsiteX8" fmla="*/ 236220 w 236220"/>
                <a:gd name="connsiteY8" fmla="*/ 16002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220" h="160020">
                  <a:moveTo>
                    <a:pt x="0" y="0"/>
                  </a:moveTo>
                  <a:cubicBezTo>
                    <a:pt x="7620" y="12700"/>
                    <a:pt x="15010" y="25541"/>
                    <a:pt x="22860" y="38100"/>
                  </a:cubicBezTo>
                  <a:cubicBezTo>
                    <a:pt x="27714" y="45866"/>
                    <a:pt x="31624" y="54484"/>
                    <a:pt x="38100" y="60960"/>
                  </a:cubicBezTo>
                  <a:cubicBezTo>
                    <a:pt x="44576" y="67436"/>
                    <a:pt x="53925" y="70337"/>
                    <a:pt x="60960" y="76200"/>
                  </a:cubicBezTo>
                  <a:cubicBezTo>
                    <a:pt x="75108" y="87990"/>
                    <a:pt x="87761" y="107994"/>
                    <a:pt x="106680" y="114300"/>
                  </a:cubicBezTo>
                  <a:cubicBezTo>
                    <a:pt x="121337" y="119186"/>
                    <a:pt x="137411" y="118173"/>
                    <a:pt x="152400" y="121920"/>
                  </a:cubicBezTo>
                  <a:cubicBezTo>
                    <a:pt x="167985" y="125816"/>
                    <a:pt x="182880" y="132080"/>
                    <a:pt x="198120" y="137160"/>
                  </a:cubicBezTo>
                  <a:cubicBezTo>
                    <a:pt x="205740" y="139700"/>
                    <a:pt x="215300" y="139100"/>
                    <a:pt x="220980" y="144780"/>
                  </a:cubicBezTo>
                  <a:lnTo>
                    <a:pt x="236220" y="16002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Frihandsfigur 17"/>
            <p:cNvSpPr/>
            <p:nvPr/>
          </p:nvSpPr>
          <p:spPr>
            <a:xfrm>
              <a:off x="3840480" y="5757419"/>
              <a:ext cx="251460" cy="194329"/>
            </a:xfrm>
            <a:custGeom>
              <a:avLst/>
              <a:gdLst>
                <a:gd name="connsiteX0" fmla="*/ 121920 w 251460"/>
                <a:gd name="connsiteY0" fmla="*/ 18541 h 194329"/>
                <a:gd name="connsiteX1" fmla="*/ 22860 w 251460"/>
                <a:gd name="connsiteY1" fmla="*/ 18541 h 194329"/>
                <a:gd name="connsiteX2" fmla="*/ 7620 w 251460"/>
                <a:gd name="connsiteY2" fmla="*/ 41401 h 194329"/>
                <a:gd name="connsiteX3" fmla="*/ 0 w 251460"/>
                <a:gd name="connsiteY3" fmla="*/ 64261 h 194329"/>
                <a:gd name="connsiteX4" fmla="*/ 22860 w 251460"/>
                <a:gd name="connsiteY4" fmla="*/ 170941 h 194329"/>
                <a:gd name="connsiteX5" fmla="*/ 45720 w 251460"/>
                <a:gd name="connsiteY5" fmla="*/ 186181 h 194329"/>
                <a:gd name="connsiteX6" fmla="*/ 68580 w 251460"/>
                <a:gd name="connsiteY6" fmla="*/ 193801 h 194329"/>
                <a:gd name="connsiteX7" fmla="*/ 213360 w 251460"/>
                <a:gd name="connsiteY7" fmla="*/ 186181 h 194329"/>
                <a:gd name="connsiteX8" fmla="*/ 251460 w 251460"/>
                <a:gd name="connsiteY8" fmla="*/ 117601 h 194329"/>
                <a:gd name="connsiteX9" fmla="*/ 243840 w 251460"/>
                <a:gd name="connsiteY9" fmla="*/ 41401 h 194329"/>
                <a:gd name="connsiteX10" fmla="*/ 198120 w 251460"/>
                <a:gd name="connsiteY10" fmla="*/ 10921 h 194329"/>
                <a:gd name="connsiteX11" fmla="*/ 121920 w 251460"/>
                <a:gd name="connsiteY11" fmla="*/ 18541 h 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460" h="194329">
                  <a:moveTo>
                    <a:pt x="121920" y="18541"/>
                  </a:moveTo>
                  <a:cubicBezTo>
                    <a:pt x="92710" y="19811"/>
                    <a:pt x="45527" y="408"/>
                    <a:pt x="22860" y="18541"/>
                  </a:cubicBezTo>
                  <a:cubicBezTo>
                    <a:pt x="15709" y="24262"/>
                    <a:pt x="11716" y="33210"/>
                    <a:pt x="7620" y="41401"/>
                  </a:cubicBezTo>
                  <a:cubicBezTo>
                    <a:pt x="4028" y="48585"/>
                    <a:pt x="2540" y="56641"/>
                    <a:pt x="0" y="64261"/>
                  </a:cubicBezTo>
                  <a:cubicBezTo>
                    <a:pt x="3731" y="105303"/>
                    <a:pt x="-6402" y="141679"/>
                    <a:pt x="22860" y="170941"/>
                  </a:cubicBezTo>
                  <a:cubicBezTo>
                    <a:pt x="29336" y="177417"/>
                    <a:pt x="37529" y="182085"/>
                    <a:pt x="45720" y="186181"/>
                  </a:cubicBezTo>
                  <a:cubicBezTo>
                    <a:pt x="52904" y="189773"/>
                    <a:pt x="60960" y="191261"/>
                    <a:pt x="68580" y="193801"/>
                  </a:cubicBezTo>
                  <a:cubicBezTo>
                    <a:pt x="116840" y="191261"/>
                    <a:pt x="167127" y="200252"/>
                    <a:pt x="213360" y="186181"/>
                  </a:cubicBezTo>
                  <a:cubicBezTo>
                    <a:pt x="232800" y="180265"/>
                    <a:pt x="244843" y="137452"/>
                    <a:pt x="251460" y="117601"/>
                  </a:cubicBezTo>
                  <a:cubicBezTo>
                    <a:pt x="248920" y="92201"/>
                    <a:pt x="251347" y="65799"/>
                    <a:pt x="243840" y="41401"/>
                  </a:cubicBezTo>
                  <a:cubicBezTo>
                    <a:pt x="235961" y="15794"/>
                    <a:pt x="215804" y="19763"/>
                    <a:pt x="198120" y="10921"/>
                  </a:cubicBezTo>
                  <a:cubicBezTo>
                    <a:pt x="142279" y="-16999"/>
                    <a:pt x="151130" y="17271"/>
                    <a:pt x="121920" y="1854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Frihandsfigur 18"/>
            <p:cNvSpPr/>
            <p:nvPr/>
          </p:nvSpPr>
          <p:spPr>
            <a:xfrm>
              <a:off x="3611880" y="5943116"/>
              <a:ext cx="792480" cy="251944"/>
            </a:xfrm>
            <a:custGeom>
              <a:avLst/>
              <a:gdLst>
                <a:gd name="connsiteX0" fmla="*/ 0 w 792480"/>
                <a:gd name="connsiteY0" fmla="*/ 84304 h 251944"/>
                <a:gd name="connsiteX1" fmla="*/ 22860 w 792480"/>
                <a:gd name="connsiteY1" fmla="*/ 122404 h 251944"/>
                <a:gd name="connsiteX2" fmla="*/ 45720 w 792480"/>
                <a:gd name="connsiteY2" fmla="*/ 137644 h 251944"/>
                <a:gd name="connsiteX3" fmla="*/ 68580 w 792480"/>
                <a:gd name="connsiteY3" fmla="*/ 160504 h 251944"/>
                <a:gd name="connsiteX4" fmla="*/ 91440 w 792480"/>
                <a:gd name="connsiteY4" fmla="*/ 168124 h 251944"/>
                <a:gd name="connsiteX5" fmla="*/ 114300 w 792480"/>
                <a:gd name="connsiteY5" fmla="*/ 183364 h 251944"/>
                <a:gd name="connsiteX6" fmla="*/ 160020 w 792480"/>
                <a:gd name="connsiteY6" fmla="*/ 198604 h 251944"/>
                <a:gd name="connsiteX7" fmla="*/ 182880 w 792480"/>
                <a:gd name="connsiteY7" fmla="*/ 206224 h 251944"/>
                <a:gd name="connsiteX8" fmla="*/ 205740 w 792480"/>
                <a:gd name="connsiteY8" fmla="*/ 213844 h 251944"/>
                <a:gd name="connsiteX9" fmla="*/ 243840 w 792480"/>
                <a:gd name="connsiteY9" fmla="*/ 221464 h 251944"/>
                <a:gd name="connsiteX10" fmla="*/ 274320 w 792480"/>
                <a:gd name="connsiteY10" fmla="*/ 229084 h 251944"/>
                <a:gd name="connsiteX11" fmla="*/ 297180 w 792480"/>
                <a:gd name="connsiteY11" fmla="*/ 236704 h 251944"/>
                <a:gd name="connsiteX12" fmla="*/ 434340 w 792480"/>
                <a:gd name="connsiteY12" fmla="*/ 251944 h 251944"/>
                <a:gd name="connsiteX13" fmla="*/ 640080 w 792480"/>
                <a:gd name="connsiteY13" fmla="*/ 229084 h 251944"/>
                <a:gd name="connsiteX14" fmla="*/ 662940 w 792480"/>
                <a:gd name="connsiteY14" fmla="*/ 221464 h 251944"/>
                <a:gd name="connsiteX15" fmla="*/ 708660 w 792480"/>
                <a:gd name="connsiteY15" fmla="*/ 190984 h 251944"/>
                <a:gd name="connsiteX16" fmla="*/ 723900 w 792480"/>
                <a:gd name="connsiteY16" fmla="*/ 168124 h 251944"/>
                <a:gd name="connsiteX17" fmla="*/ 746760 w 792480"/>
                <a:gd name="connsiteY17" fmla="*/ 91924 h 251944"/>
                <a:gd name="connsiteX18" fmla="*/ 792480 w 792480"/>
                <a:gd name="connsiteY18" fmla="*/ 484 h 25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2480" h="251944">
                  <a:moveTo>
                    <a:pt x="0" y="84304"/>
                  </a:moveTo>
                  <a:cubicBezTo>
                    <a:pt x="7620" y="97004"/>
                    <a:pt x="13221" y="111159"/>
                    <a:pt x="22860" y="122404"/>
                  </a:cubicBezTo>
                  <a:cubicBezTo>
                    <a:pt x="28820" y="129357"/>
                    <a:pt x="38685" y="131781"/>
                    <a:pt x="45720" y="137644"/>
                  </a:cubicBezTo>
                  <a:cubicBezTo>
                    <a:pt x="53999" y="144543"/>
                    <a:pt x="59614" y="154526"/>
                    <a:pt x="68580" y="160504"/>
                  </a:cubicBezTo>
                  <a:cubicBezTo>
                    <a:pt x="75263" y="164959"/>
                    <a:pt x="84256" y="164532"/>
                    <a:pt x="91440" y="168124"/>
                  </a:cubicBezTo>
                  <a:cubicBezTo>
                    <a:pt x="99631" y="172220"/>
                    <a:pt x="105931" y="179645"/>
                    <a:pt x="114300" y="183364"/>
                  </a:cubicBezTo>
                  <a:cubicBezTo>
                    <a:pt x="128980" y="189888"/>
                    <a:pt x="144780" y="193524"/>
                    <a:pt x="160020" y="198604"/>
                  </a:cubicBezTo>
                  <a:lnTo>
                    <a:pt x="182880" y="206224"/>
                  </a:lnTo>
                  <a:cubicBezTo>
                    <a:pt x="190500" y="208764"/>
                    <a:pt x="197864" y="212269"/>
                    <a:pt x="205740" y="213844"/>
                  </a:cubicBezTo>
                  <a:cubicBezTo>
                    <a:pt x="218440" y="216384"/>
                    <a:pt x="231197" y="218654"/>
                    <a:pt x="243840" y="221464"/>
                  </a:cubicBezTo>
                  <a:cubicBezTo>
                    <a:pt x="254063" y="223736"/>
                    <a:pt x="264250" y="226207"/>
                    <a:pt x="274320" y="229084"/>
                  </a:cubicBezTo>
                  <a:cubicBezTo>
                    <a:pt x="282043" y="231291"/>
                    <a:pt x="289229" y="235568"/>
                    <a:pt x="297180" y="236704"/>
                  </a:cubicBezTo>
                  <a:cubicBezTo>
                    <a:pt x="342719" y="243210"/>
                    <a:pt x="434340" y="251944"/>
                    <a:pt x="434340" y="251944"/>
                  </a:cubicBezTo>
                  <a:cubicBezTo>
                    <a:pt x="610406" y="243560"/>
                    <a:pt x="543700" y="261211"/>
                    <a:pt x="640080" y="229084"/>
                  </a:cubicBezTo>
                  <a:cubicBezTo>
                    <a:pt x="647700" y="226544"/>
                    <a:pt x="656257" y="225919"/>
                    <a:pt x="662940" y="221464"/>
                  </a:cubicBezTo>
                  <a:lnTo>
                    <a:pt x="708660" y="190984"/>
                  </a:lnTo>
                  <a:cubicBezTo>
                    <a:pt x="713740" y="183364"/>
                    <a:pt x="720181" y="176493"/>
                    <a:pt x="723900" y="168124"/>
                  </a:cubicBezTo>
                  <a:cubicBezTo>
                    <a:pt x="734501" y="144272"/>
                    <a:pt x="740427" y="117256"/>
                    <a:pt x="746760" y="91924"/>
                  </a:cubicBezTo>
                  <a:cubicBezTo>
                    <a:pt x="755435" y="-12172"/>
                    <a:pt x="723794" y="484"/>
                    <a:pt x="792480" y="48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Frihandsfigur 19"/>
            <p:cNvSpPr/>
            <p:nvPr/>
          </p:nvSpPr>
          <p:spPr>
            <a:xfrm>
              <a:off x="3581400" y="4884420"/>
              <a:ext cx="213360" cy="259080"/>
            </a:xfrm>
            <a:custGeom>
              <a:avLst/>
              <a:gdLst>
                <a:gd name="connsiteX0" fmla="*/ 213360 w 213360"/>
                <a:gd name="connsiteY0" fmla="*/ 259080 h 259080"/>
                <a:gd name="connsiteX1" fmla="*/ 205740 w 213360"/>
                <a:gd name="connsiteY1" fmla="*/ 198120 h 259080"/>
                <a:gd name="connsiteX2" fmla="*/ 182880 w 213360"/>
                <a:gd name="connsiteY2" fmla="*/ 144780 h 259080"/>
                <a:gd name="connsiteX3" fmla="*/ 160020 w 213360"/>
                <a:gd name="connsiteY3" fmla="*/ 114300 h 259080"/>
                <a:gd name="connsiteX4" fmla="*/ 106680 w 213360"/>
                <a:gd name="connsiteY4" fmla="*/ 53340 h 259080"/>
                <a:gd name="connsiteX5" fmla="*/ 83820 w 213360"/>
                <a:gd name="connsiteY5" fmla="*/ 30480 h 259080"/>
                <a:gd name="connsiteX6" fmla="*/ 38100 w 213360"/>
                <a:gd name="connsiteY6" fmla="*/ 15240 h 259080"/>
                <a:gd name="connsiteX7" fmla="*/ 15240 w 213360"/>
                <a:gd name="connsiteY7" fmla="*/ 0 h 259080"/>
                <a:gd name="connsiteX8" fmla="*/ 0 w 213360"/>
                <a:gd name="connsiteY8" fmla="*/ 15240 h 25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360" h="259080">
                  <a:moveTo>
                    <a:pt x="213360" y="259080"/>
                  </a:moveTo>
                  <a:cubicBezTo>
                    <a:pt x="210820" y="238760"/>
                    <a:pt x="209403" y="218268"/>
                    <a:pt x="205740" y="198120"/>
                  </a:cubicBezTo>
                  <a:cubicBezTo>
                    <a:pt x="203081" y="183495"/>
                    <a:pt x="189616" y="155558"/>
                    <a:pt x="182880" y="144780"/>
                  </a:cubicBezTo>
                  <a:cubicBezTo>
                    <a:pt x="176149" y="134010"/>
                    <a:pt x="167303" y="124704"/>
                    <a:pt x="160020" y="114300"/>
                  </a:cubicBezTo>
                  <a:cubicBezTo>
                    <a:pt x="98857" y="26924"/>
                    <a:pt x="157582" y="95758"/>
                    <a:pt x="106680" y="53340"/>
                  </a:cubicBezTo>
                  <a:cubicBezTo>
                    <a:pt x="98401" y="46441"/>
                    <a:pt x="93240" y="35713"/>
                    <a:pt x="83820" y="30480"/>
                  </a:cubicBezTo>
                  <a:cubicBezTo>
                    <a:pt x="69777" y="22678"/>
                    <a:pt x="51466" y="24151"/>
                    <a:pt x="38100" y="15240"/>
                  </a:cubicBezTo>
                  <a:cubicBezTo>
                    <a:pt x="30480" y="10160"/>
                    <a:pt x="24398" y="0"/>
                    <a:pt x="15240" y="0"/>
                  </a:cubicBezTo>
                  <a:cubicBezTo>
                    <a:pt x="8056" y="0"/>
                    <a:pt x="5080" y="10160"/>
                    <a:pt x="0" y="152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22" name="textruta 21"/>
          <p:cNvSpPr txBox="1"/>
          <p:nvPr/>
        </p:nvSpPr>
        <p:spPr>
          <a:xfrm>
            <a:off x="3131840" y="4782697"/>
            <a:ext cx="1503064" cy="369332"/>
          </a:xfrm>
          <a:prstGeom prst="rect">
            <a:avLst/>
          </a:prstGeom>
          <a:noFill/>
        </p:spPr>
        <p:txBody>
          <a:bodyPr wrap="square" rtlCol="0">
            <a:spAutoFit/>
          </a:bodyPr>
          <a:lstStyle/>
          <a:p>
            <a:r>
              <a:rPr lang="sv-SE" dirty="0" smtClean="0">
                <a:solidFill>
                  <a:srgbClr val="FF0000"/>
                </a:solidFill>
              </a:rPr>
              <a:t>Min favorit…</a:t>
            </a:r>
            <a:endParaRPr lang="sv-SE" dirty="0">
              <a:solidFill>
                <a:srgbClr val="FF0000"/>
              </a:solidFill>
            </a:endParaRPr>
          </a:p>
        </p:txBody>
      </p:sp>
      <p:sp>
        <p:nvSpPr>
          <p:cNvPr id="23" name="Frihandsfigur 22"/>
          <p:cNvSpPr/>
          <p:nvPr/>
        </p:nvSpPr>
        <p:spPr>
          <a:xfrm>
            <a:off x="2915227" y="4444868"/>
            <a:ext cx="2339340" cy="1341120"/>
          </a:xfrm>
          <a:custGeom>
            <a:avLst/>
            <a:gdLst>
              <a:gd name="connsiteX0" fmla="*/ 1775460 w 2339340"/>
              <a:gd name="connsiteY0" fmla="*/ 838200 h 1341120"/>
              <a:gd name="connsiteX1" fmla="*/ 1737360 w 2339340"/>
              <a:gd name="connsiteY1" fmla="*/ 861060 h 1341120"/>
              <a:gd name="connsiteX2" fmla="*/ 1714500 w 2339340"/>
              <a:gd name="connsiteY2" fmla="*/ 868680 h 1341120"/>
              <a:gd name="connsiteX3" fmla="*/ 1645920 w 2339340"/>
              <a:gd name="connsiteY3" fmla="*/ 891540 h 1341120"/>
              <a:gd name="connsiteX4" fmla="*/ 1562100 w 2339340"/>
              <a:gd name="connsiteY4" fmla="*/ 914400 h 1341120"/>
              <a:gd name="connsiteX5" fmla="*/ 1432560 w 2339340"/>
              <a:gd name="connsiteY5" fmla="*/ 929640 h 1341120"/>
              <a:gd name="connsiteX6" fmla="*/ 609600 w 2339340"/>
              <a:gd name="connsiteY6" fmla="*/ 922020 h 1341120"/>
              <a:gd name="connsiteX7" fmla="*/ 388620 w 2339340"/>
              <a:gd name="connsiteY7" fmla="*/ 914400 h 1341120"/>
              <a:gd name="connsiteX8" fmla="*/ 342900 w 2339340"/>
              <a:gd name="connsiteY8" fmla="*/ 891540 h 1341120"/>
              <a:gd name="connsiteX9" fmla="*/ 312420 w 2339340"/>
              <a:gd name="connsiteY9" fmla="*/ 883920 h 1341120"/>
              <a:gd name="connsiteX10" fmla="*/ 251460 w 2339340"/>
              <a:gd name="connsiteY10" fmla="*/ 845820 h 1341120"/>
              <a:gd name="connsiteX11" fmla="*/ 129540 w 2339340"/>
              <a:gd name="connsiteY11" fmla="*/ 762000 h 1341120"/>
              <a:gd name="connsiteX12" fmla="*/ 83820 w 2339340"/>
              <a:gd name="connsiteY12" fmla="*/ 693420 h 1341120"/>
              <a:gd name="connsiteX13" fmla="*/ 38100 w 2339340"/>
              <a:gd name="connsiteY13" fmla="*/ 632460 h 1341120"/>
              <a:gd name="connsiteX14" fmla="*/ 30480 w 2339340"/>
              <a:gd name="connsiteY14" fmla="*/ 609600 h 1341120"/>
              <a:gd name="connsiteX15" fmla="*/ 15240 w 2339340"/>
              <a:gd name="connsiteY15" fmla="*/ 586740 h 1341120"/>
              <a:gd name="connsiteX16" fmla="*/ 0 w 2339340"/>
              <a:gd name="connsiteY16" fmla="*/ 502920 h 1341120"/>
              <a:gd name="connsiteX17" fmla="*/ 7620 w 2339340"/>
              <a:gd name="connsiteY17" fmla="*/ 350520 h 1341120"/>
              <a:gd name="connsiteX18" fmla="*/ 22860 w 2339340"/>
              <a:gd name="connsiteY18" fmla="*/ 320040 h 1341120"/>
              <a:gd name="connsiteX19" fmla="*/ 60960 w 2339340"/>
              <a:gd name="connsiteY19" fmla="*/ 243840 h 1341120"/>
              <a:gd name="connsiteX20" fmla="*/ 76200 w 2339340"/>
              <a:gd name="connsiteY20" fmla="*/ 220980 h 1341120"/>
              <a:gd name="connsiteX21" fmla="*/ 91440 w 2339340"/>
              <a:gd name="connsiteY21" fmla="*/ 198120 h 1341120"/>
              <a:gd name="connsiteX22" fmla="*/ 106680 w 2339340"/>
              <a:gd name="connsiteY22" fmla="*/ 167640 h 1341120"/>
              <a:gd name="connsiteX23" fmla="*/ 190500 w 2339340"/>
              <a:gd name="connsiteY23" fmla="*/ 91440 h 1341120"/>
              <a:gd name="connsiteX24" fmla="*/ 266700 w 2339340"/>
              <a:gd name="connsiteY24" fmla="*/ 53340 h 1341120"/>
              <a:gd name="connsiteX25" fmla="*/ 289560 w 2339340"/>
              <a:gd name="connsiteY25" fmla="*/ 38100 h 1341120"/>
              <a:gd name="connsiteX26" fmla="*/ 320040 w 2339340"/>
              <a:gd name="connsiteY26" fmla="*/ 30480 h 1341120"/>
              <a:gd name="connsiteX27" fmla="*/ 396240 w 2339340"/>
              <a:gd name="connsiteY27" fmla="*/ 15240 h 1341120"/>
              <a:gd name="connsiteX28" fmla="*/ 487680 w 2339340"/>
              <a:gd name="connsiteY28" fmla="*/ 0 h 1341120"/>
              <a:gd name="connsiteX29" fmla="*/ 723900 w 2339340"/>
              <a:gd name="connsiteY29" fmla="*/ 7620 h 1341120"/>
              <a:gd name="connsiteX30" fmla="*/ 762000 w 2339340"/>
              <a:gd name="connsiteY30" fmla="*/ 22860 h 1341120"/>
              <a:gd name="connsiteX31" fmla="*/ 800100 w 2339340"/>
              <a:gd name="connsiteY31" fmla="*/ 30480 h 1341120"/>
              <a:gd name="connsiteX32" fmla="*/ 891540 w 2339340"/>
              <a:gd name="connsiteY32" fmla="*/ 60960 h 1341120"/>
              <a:gd name="connsiteX33" fmla="*/ 982980 w 2339340"/>
              <a:gd name="connsiteY33" fmla="*/ 91440 h 1341120"/>
              <a:gd name="connsiteX34" fmla="*/ 1036320 w 2339340"/>
              <a:gd name="connsiteY34" fmla="*/ 106680 h 1341120"/>
              <a:gd name="connsiteX35" fmla="*/ 1097280 w 2339340"/>
              <a:gd name="connsiteY35" fmla="*/ 137160 h 1341120"/>
              <a:gd name="connsiteX36" fmla="*/ 1127760 w 2339340"/>
              <a:gd name="connsiteY36" fmla="*/ 152400 h 1341120"/>
              <a:gd name="connsiteX37" fmla="*/ 1226820 w 2339340"/>
              <a:gd name="connsiteY37" fmla="*/ 190500 h 1341120"/>
              <a:gd name="connsiteX38" fmla="*/ 1249680 w 2339340"/>
              <a:gd name="connsiteY38" fmla="*/ 205740 h 1341120"/>
              <a:gd name="connsiteX39" fmla="*/ 1341120 w 2339340"/>
              <a:gd name="connsiteY39" fmla="*/ 251460 h 1341120"/>
              <a:gd name="connsiteX40" fmla="*/ 1363980 w 2339340"/>
              <a:gd name="connsiteY40" fmla="*/ 266700 h 1341120"/>
              <a:gd name="connsiteX41" fmla="*/ 1394460 w 2339340"/>
              <a:gd name="connsiteY41" fmla="*/ 281940 h 1341120"/>
              <a:gd name="connsiteX42" fmla="*/ 1417320 w 2339340"/>
              <a:gd name="connsiteY42" fmla="*/ 304800 h 1341120"/>
              <a:gd name="connsiteX43" fmla="*/ 1463040 w 2339340"/>
              <a:gd name="connsiteY43" fmla="*/ 335280 h 1341120"/>
              <a:gd name="connsiteX44" fmla="*/ 1493520 w 2339340"/>
              <a:gd name="connsiteY44" fmla="*/ 358140 h 1341120"/>
              <a:gd name="connsiteX45" fmla="*/ 1516380 w 2339340"/>
              <a:gd name="connsiteY45" fmla="*/ 373380 h 1341120"/>
              <a:gd name="connsiteX46" fmla="*/ 1577340 w 2339340"/>
              <a:gd name="connsiteY46" fmla="*/ 449580 h 1341120"/>
              <a:gd name="connsiteX47" fmla="*/ 1600200 w 2339340"/>
              <a:gd name="connsiteY47" fmla="*/ 472440 h 1341120"/>
              <a:gd name="connsiteX48" fmla="*/ 1615440 w 2339340"/>
              <a:gd name="connsiteY48" fmla="*/ 502920 h 1341120"/>
              <a:gd name="connsiteX49" fmla="*/ 1638300 w 2339340"/>
              <a:gd name="connsiteY49" fmla="*/ 533400 h 1341120"/>
              <a:gd name="connsiteX50" fmla="*/ 1653540 w 2339340"/>
              <a:gd name="connsiteY50" fmla="*/ 556260 h 1341120"/>
              <a:gd name="connsiteX51" fmla="*/ 1691640 w 2339340"/>
              <a:gd name="connsiteY51" fmla="*/ 609600 h 1341120"/>
              <a:gd name="connsiteX52" fmla="*/ 1706880 w 2339340"/>
              <a:gd name="connsiteY52" fmla="*/ 640080 h 1341120"/>
              <a:gd name="connsiteX53" fmla="*/ 1737360 w 2339340"/>
              <a:gd name="connsiteY53" fmla="*/ 685800 h 1341120"/>
              <a:gd name="connsiteX54" fmla="*/ 1752600 w 2339340"/>
              <a:gd name="connsiteY54" fmla="*/ 708660 h 1341120"/>
              <a:gd name="connsiteX55" fmla="*/ 1767840 w 2339340"/>
              <a:gd name="connsiteY55" fmla="*/ 739140 h 1341120"/>
              <a:gd name="connsiteX56" fmla="*/ 1805940 w 2339340"/>
              <a:gd name="connsiteY56" fmla="*/ 792480 h 1341120"/>
              <a:gd name="connsiteX57" fmla="*/ 1836420 w 2339340"/>
              <a:gd name="connsiteY57" fmla="*/ 838200 h 1341120"/>
              <a:gd name="connsiteX58" fmla="*/ 1851660 w 2339340"/>
              <a:gd name="connsiteY58" fmla="*/ 861060 h 1341120"/>
              <a:gd name="connsiteX59" fmla="*/ 1866900 w 2339340"/>
              <a:gd name="connsiteY59" fmla="*/ 883920 h 1341120"/>
              <a:gd name="connsiteX60" fmla="*/ 1935480 w 2339340"/>
              <a:gd name="connsiteY60" fmla="*/ 922020 h 1341120"/>
              <a:gd name="connsiteX61" fmla="*/ 1958340 w 2339340"/>
              <a:gd name="connsiteY61" fmla="*/ 937260 h 1341120"/>
              <a:gd name="connsiteX62" fmla="*/ 1981200 w 2339340"/>
              <a:gd name="connsiteY62" fmla="*/ 952500 h 1341120"/>
              <a:gd name="connsiteX63" fmla="*/ 2019300 w 2339340"/>
              <a:gd name="connsiteY63" fmla="*/ 982980 h 1341120"/>
              <a:gd name="connsiteX64" fmla="*/ 2065020 w 2339340"/>
              <a:gd name="connsiteY64" fmla="*/ 1013460 h 1341120"/>
              <a:gd name="connsiteX65" fmla="*/ 2080260 w 2339340"/>
              <a:gd name="connsiteY65" fmla="*/ 1036320 h 1341120"/>
              <a:gd name="connsiteX66" fmla="*/ 2125980 w 2339340"/>
              <a:gd name="connsiteY66" fmla="*/ 1082040 h 1341120"/>
              <a:gd name="connsiteX67" fmla="*/ 2156460 w 2339340"/>
              <a:gd name="connsiteY67" fmla="*/ 1127760 h 1341120"/>
              <a:gd name="connsiteX68" fmla="*/ 2171700 w 2339340"/>
              <a:gd name="connsiteY68" fmla="*/ 1150620 h 1341120"/>
              <a:gd name="connsiteX69" fmla="*/ 2179320 w 2339340"/>
              <a:gd name="connsiteY69" fmla="*/ 1173480 h 1341120"/>
              <a:gd name="connsiteX70" fmla="*/ 2202180 w 2339340"/>
              <a:gd name="connsiteY70" fmla="*/ 1196340 h 1341120"/>
              <a:gd name="connsiteX71" fmla="*/ 2255520 w 2339340"/>
              <a:gd name="connsiteY71" fmla="*/ 1257300 h 1341120"/>
              <a:gd name="connsiteX72" fmla="*/ 2270760 w 2339340"/>
              <a:gd name="connsiteY72" fmla="*/ 1280160 h 1341120"/>
              <a:gd name="connsiteX73" fmla="*/ 2293620 w 2339340"/>
              <a:gd name="connsiteY73" fmla="*/ 1287780 h 1341120"/>
              <a:gd name="connsiteX74" fmla="*/ 2316480 w 2339340"/>
              <a:gd name="connsiteY74" fmla="*/ 1303020 h 1341120"/>
              <a:gd name="connsiteX75" fmla="*/ 2339340 w 2339340"/>
              <a:gd name="connsiteY75" fmla="*/ 1341120 h 134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39340" h="1341120">
                <a:moveTo>
                  <a:pt x="1775460" y="838200"/>
                </a:moveTo>
                <a:cubicBezTo>
                  <a:pt x="1762760" y="845820"/>
                  <a:pt x="1750607" y="854436"/>
                  <a:pt x="1737360" y="861060"/>
                </a:cubicBezTo>
                <a:cubicBezTo>
                  <a:pt x="1730176" y="864652"/>
                  <a:pt x="1722021" y="865860"/>
                  <a:pt x="1714500" y="868680"/>
                </a:cubicBezTo>
                <a:cubicBezTo>
                  <a:pt x="1612641" y="906877"/>
                  <a:pt x="1731042" y="866003"/>
                  <a:pt x="1645920" y="891540"/>
                </a:cubicBezTo>
                <a:cubicBezTo>
                  <a:pt x="1595777" y="906583"/>
                  <a:pt x="1609612" y="907090"/>
                  <a:pt x="1562100" y="914400"/>
                </a:cubicBezTo>
                <a:cubicBezTo>
                  <a:pt x="1534871" y="918589"/>
                  <a:pt x="1457973" y="926816"/>
                  <a:pt x="1432560" y="929640"/>
                </a:cubicBezTo>
                <a:lnTo>
                  <a:pt x="609600" y="922020"/>
                </a:lnTo>
                <a:cubicBezTo>
                  <a:pt x="535904" y="920944"/>
                  <a:pt x="462180" y="918998"/>
                  <a:pt x="388620" y="914400"/>
                </a:cubicBezTo>
                <a:cubicBezTo>
                  <a:pt x="363560" y="912834"/>
                  <a:pt x="365046" y="901031"/>
                  <a:pt x="342900" y="891540"/>
                </a:cubicBezTo>
                <a:cubicBezTo>
                  <a:pt x="333274" y="887415"/>
                  <a:pt x="322226" y="887597"/>
                  <a:pt x="312420" y="883920"/>
                </a:cubicBezTo>
                <a:cubicBezTo>
                  <a:pt x="270231" y="868099"/>
                  <a:pt x="291418" y="869795"/>
                  <a:pt x="251460" y="845820"/>
                </a:cubicBezTo>
                <a:cubicBezTo>
                  <a:pt x="197595" y="813501"/>
                  <a:pt x="179053" y="823891"/>
                  <a:pt x="129540" y="762000"/>
                </a:cubicBezTo>
                <a:cubicBezTo>
                  <a:pt x="27495" y="634444"/>
                  <a:pt x="151360" y="794731"/>
                  <a:pt x="83820" y="693420"/>
                </a:cubicBezTo>
                <a:cubicBezTo>
                  <a:pt x="69731" y="672286"/>
                  <a:pt x="38100" y="632460"/>
                  <a:pt x="38100" y="632460"/>
                </a:cubicBezTo>
                <a:cubicBezTo>
                  <a:pt x="35560" y="624840"/>
                  <a:pt x="34072" y="616784"/>
                  <a:pt x="30480" y="609600"/>
                </a:cubicBezTo>
                <a:cubicBezTo>
                  <a:pt x="26384" y="601409"/>
                  <a:pt x="18456" y="595315"/>
                  <a:pt x="15240" y="586740"/>
                </a:cubicBezTo>
                <a:cubicBezTo>
                  <a:pt x="12045" y="578220"/>
                  <a:pt x="856" y="508055"/>
                  <a:pt x="0" y="502920"/>
                </a:cubicBezTo>
                <a:cubicBezTo>
                  <a:pt x="2540" y="452120"/>
                  <a:pt x="1311" y="400991"/>
                  <a:pt x="7620" y="350520"/>
                </a:cubicBezTo>
                <a:cubicBezTo>
                  <a:pt x="9029" y="339248"/>
                  <a:pt x="18872" y="330676"/>
                  <a:pt x="22860" y="320040"/>
                </a:cubicBezTo>
                <a:cubicBezTo>
                  <a:pt x="48708" y="251112"/>
                  <a:pt x="561" y="334439"/>
                  <a:pt x="60960" y="243840"/>
                </a:cubicBezTo>
                <a:lnTo>
                  <a:pt x="76200" y="220980"/>
                </a:lnTo>
                <a:cubicBezTo>
                  <a:pt x="81280" y="213360"/>
                  <a:pt x="87344" y="206311"/>
                  <a:pt x="91440" y="198120"/>
                </a:cubicBezTo>
                <a:cubicBezTo>
                  <a:pt x="96520" y="187960"/>
                  <a:pt x="99584" y="176510"/>
                  <a:pt x="106680" y="167640"/>
                </a:cubicBezTo>
                <a:cubicBezTo>
                  <a:pt x="124656" y="145170"/>
                  <a:pt x="165184" y="109161"/>
                  <a:pt x="190500" y="91440"/>
                </a:cubicBezTo>
                <a:cubicBezTo>
                  <a:pt x="243486" y="54350"/>
                  <a:pt x="211933" y="80724"/>
                  <a:pt x="266700" y="53340"/>
                </a:cubicBezTo>
                <a:cubicBezTo>
                  <a:pt x="274891" y="49244"/>
                  <a:pt x="281142" y="41708"/>
                  <a:pt x="289560" y="38100"/>
                </a:cubicBezTo>
                <a:cubicBezTo>
                  <a:pt x="299186" y="33975"/>
                  <a:pt x="309800" y="32674"/>
                  <a:pt x="320040" y="30480"/>
                </a:cubicBezTo>
                <a:cubicBezTo>
                  <a:pt x="345368" y="25053"/>
                  <a:pt x="370689" y="19498"/>
                  <a:pt x="396240" y="15240"/>
                </a:cubicBezTo>
                <a:lnTo>
                  <a:pt x="487680" y="0"/>
                </a:lnTo>
                <a:cubicBezTo>
                  <a:pt x="566420" y="2540"/>
                  <a:pt x="645391" y="1078"/>
                  <a:pt x="723900" y="7620"/>
                </a:cubicBezTo>
                <a:cubicBezTo>
                  <a:pt x="737531" y="8756"/>
                  <a:pt x="748899" y="18930"/>
                  <a:pt x="762000" y="22860"/>
                </a:cubicBezTo>
                <a:cubicBezTo>
                  <a:pt x="774405" y="26582"/>
                  <a:pt x="787400" y="27940"/>
                  <a:pt x="800100" y="30480"/>
                </a:cubicBezTo>
                <a:cubicBezTo>
                  <a:pt x="855820" y="58340"/>
                  <a:pt x="807563" y="36967"/>
                  <a:pt x="891540" y="60960"/>
                </a:cubicBezTo>
                <a:cubicBezTo>
                  <a:pt x="922433" y="69786"/>
                  <a:pt x="952087" y="82614"/>
                  <a:pt x="982980" y="91440"/>
                </a:cubicBezTo>
                <a:cubicBezTo>
                  <a:pt x="1000760" y="96520"/>
                  <a:pt x="1019151" y="99812"/>
                  <a:pt x="1036320" y="106680"/>
                </a:cubicBezTo>
                <a:cubicBezTo>
                  <a:pt x="1057414" y="115117"/>
                  <a:pt x="1076960" y="127000"/>
                  <a:pt x="1097280" y="137160"/>
                </a:cubicBezTo>
                <a:cubicBezTo>
                  <a:pt x="1107440" y="142240"/>
                  <a:pt x="1116984" y="148808"/>
                  <a:pt x="1127760" y="152400"/>
                </a:cubicBezTo>
                <a:cubicBezTo>
                  <a:pt x="1167592" y="165677"/>
                  <a:pt x="1187903" y="171041"/>
                  <a:pt x="1226820" y="190500"/>
                </a:cubicBezTo>
                <a:cubicBezTo>
                  <a:pt x="1235011" y="194596"/>
                  <a:pt x="1241599" y="201430"/>
                  <a:pt x="1249680" y="205740"/>
                </a:cubicBezTo>
                <a:cubicBezTo>
                  <a:pt x="1279749" y="221777"/>
                  <a:pt x="1312766" y="232557"/>
                  <a:pt x="1341120" y="251460"/>
                </a:cubicBezTo>
                <a:cubicBezTo>
                  <a:pt x="1348740" y="256540"/>
                  <a:pt x="1356029" y="262156"/>
                  <a:pt x="1363980" y="266700"/>
                </a:cubicBezTo>
                <a:cubicBezTo>
                  <a:pt x="1373843" y="272336"/>
                  <a:pt x="1385217" y="275338"/>
                  <a:pt x="1394460" y="281940"/>
                </a:cubicBezTo>
                <a:cubicBezTo>
                  <a:pt x="1403229" y="288204"/>
                  <a:pt x="1408814" y="298184"/>
                  <a:pt x="1417320" y="304800"/>
                </a:cubicBezTo>
                <a:cubicBezTo>
                  <a:pt x="1431778" y="316045"/>
                  <a:pt x="1448035" y="324776"/>
                  <a:pt x="1463040" y="335280"/>
                </a:cubicBezTo>
                <a:cubicBezTo>
                  <a:pt x="1473444" y="342563"/>
                  <a:pt x="1483186" y="350758"/>
                  <a:pt x="1493520" y="358140"/>
                </a:cubicBezTo>
                <a:cubicBezTo>
                  <a:pt x="1500972" y="363463"/>
                  <a:pt x="1509427" y="367420"/>
                  <a:pt x="1516380" y="373380"/>
                </a:cubicBezTo>
                <a:cubicBezTo>
                  <a:pt x="1621950" y="463868"/>
                  <a:pt x="1459679" y="331919"/>
                  <a:pt x="1577340" y="449580"/>
                </a:cubicBezTo>
                <a:cubicBezTo>
                  <a:pt x="1584960" y="457200"/>
                  <a:pt x="1593936" y="463671"/>
                  <a:pt x="1600200" y="472440"/>
                </a:cubicBezTo>
                <a:cubicBezTo>
                  <a:pt x="1606802" y="481683"/>
                  <a:pt x="1609420" y="493287"/>
                  <a:pt x="1615440" y="502920"/>
                </a:cubicBezTo>
                <a:cubicBezTo>
                  <a:pt x="1622171" y="513690"/>
                  <a:pt x="1630918" y="523066"/>
                  <a:pt x="1638300" y="533400"/>
                </a:cubicBezTo>
                <a:cubicBezTo>
                  <a:pt x="1643623" y="540852"/>
                  <a:pt x="1648217" y="548808"/>
                  <a:pt x="1653540" y="556260"/>
                </a:cubicBezTo>
                <a:cubicBezTo>
                  <a:pt x="1665222" y="572615"/>
                  <a:pt x="1681378" y="591642"/>
                  <a:pt x="1691640" y="609600"/>
                </a:cubicBezTo>
                <a:cubicBezTo>
                  <a:pt x="1697276" y="619463"/>
                  <a:pt x="1701036" y="630340"/>
                  <a:pt x="1706880" y="640080"/>
                </a:cubicBezTo>
                <a:cubicBezTo>
                  <a:pt x="1716304" y="655786"/>
                  <a:pt x="1727200" y="670560"/>
                  <a:pt x="1737360" y="685800"/>
                </a:cubicBezTo>
                <a:cubicBezTo>
                  <a:pt x="1742440" y="693420"/>
                  <a:pt x="1748504" y="700469"/>
                  <a:pt x="1752600" y="708660"/>
                </a:cubicBezTo>
                <a:cubicBezTo>
                  <a:pt x="1757680" y="718820"/>
                  <a:pt x="1762204" y="729277"/>
                  <a:pt x="1767840" y="739140"/>
                </a:cubicBezTo>
                <a:cubicBezTo>
                  <a:pt x="1778851" y="758408"/>
                  <a:pt x="1793220" y="774308"/>
                  <a:pt x="1805940" y="792480"/>
                </a:cubicBezTo>
                <a:cubicBezTo>
                  <a:pt x="1816444" y="807485"/>
                  <a:pt x="1826260" y="822960"/>
                  <a:pt x="1836420" y="838200"/>
                </a:cubicBezTo>
                <a:lnTo>
                  <a:pt x="1851660" y="861060"/>
                </a:lnTo>
                <a:cubicBezTo>
                  <a:pt x="1856740" y="868680"/>
                  <a:pt x="1858212" y="881024"/>
                  <a:pt x="1866900" y="883920"/>
                </a:cubicBezTo>
                <a:cubicBezTo>
                  <a:pt x="1907136" y="897332"/>
                  <a:pt x="1883077" y="887085"/>
                  <a:pt x="1935480" y="922020"/>
                </a:cubicBezTo>
                <a:lnTo>
                  <a:pt x="1958340" y="937260"/>
                </a:lnTo>
                <a:lnTo>
                  <a:pt x="1981200" y="952500"/>
                </a:lnTo>
                <a:cubicBezTo>
                  <a:pt x="2015284" y="1003625"/>
                  <a:pt x="1975133" y="953535"/>
                  <a:pt x="2019300" y="982980"/>
                </a:cubicBezTo>
                <a:cubicBezTo>
                  <a:pt x="2076379" y="1021033"/>
                  <a:pt x="2010665" y="995342"/>
                  <a:pt x="2065020" y="1013460"/>
                </a:cubicBezTo>
                <a:cubicBezTo>
                  <a:pt x="2070100" y="1021080"/>
                  <a:pt x="2074176" y="1029475"/>
                  <a:pt x="2080260" y="1036320"/>
                </a:cubicBezTo>
                <a:cubicBezTo>
                  <a:pt x="2094579" y="1052429"/>
                  <a:pt x="2114025" y="1064107"/>
                  <a:pt x="2125980" y="1082040"/>
                </a:cubicBezTo>
                <a:lnTo>
                  <a:pt x="2156460" y="1127760"/>
                </a:lnTo>
                <a:cubicBezTo>
                  <a:pt x="2161540" y="1135380"/>
                  <a:pt x="2168804" y="1141932"/>
                  <a:pt x="2171700" y="1150620"/>
                </a:cubicBezTo>
                <a:cubicBezTo>
                  <a:pt x="2174240" y="1158240"/>
                  <a:pt x="2174865" y="1166797"/>
                  <a:pt x="2179320" y="1173480"/>
                </a:cubicBezTo>
                <a:cubicBezTo>
                  <a:pt x="2185298" y="1182446"/>
                  <a:pt x="2195564" y="1187834"/>
                  <a:pt x="2202180" y="1196340"/>
                </a:cubicBezTo>
                <a:cubicBezTo>
                  <a:pt x="2250049" y="1257886"/>
                  <a:pt x="2211265" y="1227797"/>
                  <a:pt x="2255520" y="1257300"/>
                </a:cubicBezTo>
                <a:cubicBezTo>
                  <a:pt x="2260600" y="1264920"/>
                  <a:pt x="2263609" y="1274439"/>
                  <a:pt x="2270760" y="1280160"/>
                </a:cubicBezTo>
                <a:cubicBezTo>
                  <a:pt x="2277032" y="1285178"/>
                  <a:pt x="2286436" y="1284188"/>
                  <a:pt x="2293620" y="1287780"/>
                </a:cubicBezTo>
                <a:cubicBezTo>
                  <a:pt x="2301811" y="1291876"/>
                  <a:pt x="2308860" y="1297940"/>
                  <a:pt x="2316480" y="1303020"/>
                </a:cubicBezTo>
                <a:cubicBezTo>
                  <a:pt x="2334870" y="1330606"/>
                  <a:pt x="2327624" y="1317689"/>
                  <a:pt x="2339340" y="13411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ruta 23"/>
          <p:cNvSpPr txBox="1"/>
          <p:nvPr/>
        </p:nvSpPr>
        <p:spPr>
          <a:xfrm>
            <a:off x="5767000" y="6165304"/>
            <a:ext cx="2693432" cy="461665"/>
          </a:xfrm>
          <a:prstGeom prst="rect">
            <a:avLst/>
          </a:prstGeom>
          <a:noFill/>
        </p:spPr>
        <p:txBody>
          <a:bodyPr wrap="square" rtlCol="0">
            <a:spAutoFit/>
          </a:bodyPr>
          <a:lstStyle/>
          <a:p>
            <a:r>
              <a:rPr lang="sv-SE" sz="2400" dirty="0" smtClean="0">
                <a:solidFill>
                  <a:srgbClr val="FF0000"/>
                </a:solidFill>
              </a:rPr>
              <a:t>…men inte min frus!</a:t>
            </a:r>
            <a:endParaRPr lang="sv-SE" sz="2400" dirty="0">
              <a:solidFill>
                <a:srgbClr val="FF0000"/>
              </a:solidFill>
            </a:endParaRPr>
          </a:p>
        </p:txBody>
      </p:sp>
      <p:pic>
        <p:nvPicPr>
          <p:cNvPr id="25" name="Bildobjekt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19058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1500"/>
                            </p:stCondLst>
                            <p:childTnLst>
                              <p:par>
                                <p:cTn id="27" presetID="10" presetClass="entr" presetSubtype="0" fill="hold" grpId="0" nodeType="afterEffect">
                                  <p:stCondLst>
                                    <p:cond delay="100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556792"/>
            <a:ext cx="8496944" cy="5184576"/>
          </a:xfrm>
        </p:spPr>
        <p:txBody>
          <a:bodyPr>
            <a:normAutofit/>
          </a:bodyPr>
          <a:lstStyle/>
          <a:p>
            <a:pPr marL="0" indent="0" algn="ctr">
              <a:buNone/>
            </a:pPr>
            <a:r>
              <a:rPr lang="en-US" dirty="0" smtClean="0"/>
              <a:t>“Welcome </a:t>
            </a:r>
            <a:r>
              <a:rPr lang="en-US" dirty="0"/>
              <a:t>changing requirements, even late in </a:t>
            </a:r>
            <a:br>
              <a:rPr lang="en-US" dirty="0"/>
            </a:br>
            <a:r>
              <a:rPr lang="en-US" dirty="0"/>
              <a:t>development. Agile processes harness change </a:t>
            </a:r>
            <a:r>
              <a:rPr lang="en-US" dirty="0" smtClean="0"/>
              <a:t>for the </a:t>
            </a:r>
            <a:r>
              <a:rPr lang="en-US" dirty="0"/>
              <a:t>customer's competitive </a:t>
            </a:r>
            <a:r>
              <a:rPr lang="en-US" dirty="0" smtClean="0"/>
              <a:t>advantage”. </a:t>
            </a:r>
          </a:p>
          <a:p>
            <a:pPr marL="0" indent="0" algn="ctr">
              <a:buNone/>
            </a:pPr>
            <a:endParaRPr lang="en-US" dirty="0"/>
          </a:p>
          <a:p>
            <a:pPr marL="0" indent="0" algn="ctr">
              <a:buNone/>
            </a:pPr>
            <a:r>
              <a:rPr lang="en-US" dirty="0" err="1" smtClean="0"/>
              <a:t>Förändringar</a:t>
            </a:r>
            <a:r>
              <a:rPr lang="en-US" dirty="0" smtClean="0"/>
              <a:t> </a:t>
            </a:r>
            <a:r>
              <a:rPr lang="en-US" dirty="0" err="1" smtClean="0"/>
              <a:t>innebär</a:t>
            </a:r>
            <a:r>
              <a:rPr lang="en-US" dirty="0" smtClean="0"/>
              <a:t> </a:t>
            </a:r>
            <a:r>
              <a:rPr lang="en-US" dirty="0" err="1" smtClean="0"/>
              <a:t>att</a:t>
            </a:r>
            <a:r>
              <a:rPr lang="en-US" dirty="0" smtClean="0"/>
              <a:t> </a:t>
            </a:r>
            <a:r>
              <a:rPr lang="en-US" dirty="0" err="1" smtClean="0"/>
              <a:t>kunden</a:t>
            </a:r>
            <a:r>
              <a:rPr lang="en-US" dirty="0" smtClean="0"/>
              <a:t> </a:t>
            </a:r>
            <a:r>
              <a:rPr lang="en-US" dirty="0" err="1" smtClean="0"/>
              <a:t>får</a:t>
            </a:r>
            <a:r>
              <a:rPr lang="en-US" dirty="0" smtClean="0"/>
              <a:t> </a:t>
            </a:r>
            <a:r>
              <a:rPr lang="en-US" dirty="0" err="1" smtClean="0"/>
              <a:t>något</a:t>
            </a:r>
            <a:r>
              <a:rPr lang="en-US" dirty="0" smtClean="0"/>
              <a:t> </a:t>
            </a:r>
            <a:r>
              <a:rPr lang="en-US" dirty="0" err="1" smtClean="0"/>
              <a:t>bättre</a:t>
            </a:r>
            <a:r>
              <a:rPr lang="en-US" dirty="0" smtClean="0"/>
              <a:t> </a:t>
            </a:r>
            <a:r>
              <a:rPr lang="en-US" dirty="0" err="1" smtClean="0"/>
              <a:t>än</a:t>
            </a:r>
            <a:r>
              <a:rPr lang="en-US" dirty="0" smtClean="0"/>
              <a:t> </a:t>
            </a:r>
            <a:r>
              <a:rPr lang="en-US" dirty="0" err="1" smtClean="0"/>
              <a:t>vad</a:t>
            </a:r>
            <a:r>
              <a:rPr lang="en-US" dirty="0" smtClean="0"/>
              <a:t> hen </a:t>
            </a:r>
            <a:r>
              <a:rPr lang="en-US" dirty="0" err="1" smtClean="0"/>
              <a:t>tänkt</a:t>
            </a:r>
            <a:r>
              <a:rPr lang="en-US" dirty="0" smtClean="0"/>
              <a:t> </a:t>
            </a:r>
            <a:r>
              <a:rPr lang="en-US" dirty="0" err="1" smtClean="0"/>
              <a:t>från</a:t>
            </a:r>
            <a:r>
              <a:rPr lang="en-US" dirty="0" smtClean="0"/>
              <a:t> </a:t>
            </a:r>
            <a:r>
              <a:rPr lang="en-US" dirty="0" err="1" smtClean="0"/>
              <a:t>början</a:t>
            </a:r>
            <a:r>
              <a:rPr lang="en-US" dirty="0" smtClean="0"/>
              <a:t>. </a:t>
            </a:r>
            <a:r>
              <a:rPr lang="en-US" dirty="0" err="1" smtClean="0"/>
              <a:t>Omvärlden</a:t>
            </a:r>
            <a:r>
              <a:rPr lang="en-US" dirty="0" smtClean="0"/>
              <a:t> </a:t>
            </a:r>
            <a:r>
              <a:rPr lang="en-US" dirty="0" err="1" smtClean="0"/>
              <a:t>står</a:t>
            </a:r>
            <a:r>
              <a:rPr lang="en-US" dirty="0" smtClean="0"/>
              <a:t> </a:t>
            </a:r>
            <a:r>
              <a:rPr lang="en-US" dirty="0" err="1" smtClean="0"/>
              <a:t>inte</a:t>
            </a:r>
            <a:r>
              <a:rPr lang="en-US" dirty="0" smtClean="0"/>
              <a:t> still, </a:t>
            </a:r>
            <a:r>
              <a:rPr lang="en-US" dirty="0" err="1" smtClean="0"/>
              <a:t>det</a:t>
            </a:r>
            <a:r>
              <a:rPr lang="en-US" dirty="0" smtClean="0"/>
              <a:t> </a:t>
            </a:r>
            <a:r>
              <a:rPr lang="en-US" i="1" dirty="0" err="1" smtClean="0"/>
              <a:t>krävs</a:t>
            </a:r>
            <a:r>
              <a:rPr lang="en-US" dirty="0" smtClean="0"/>
              <a:t> </a:t>
            </a:r>
            <a:r>
              <a:rPr lang="en-US" dirty="0" err="1" smtClean="0"/>
              <a:t>förändringar</a:t>
            </a:r>
            <a:r>
              <a:rPr lang="en-US" dirty="0" smtClean="0"/>
              <a:t> under </a:t>
            </a:r>
            <a:r>
              <a:rPr lang="en-US" dirty="0" err="1" smtClean="0"/>
              <a:t>projektets</a:t>
            </a:r>
            <a:r>
              <a:rPr lang="en-US" dirty="0" smtClean="0"/>
              <a:t> </a:t>
            </a:r>
            <a:r>
              <a:rPr lang="en-US" dirty="0" err="1" smtClean="0"/>
              <a:t>gång</a:t>
            </a:r>
            <a:r>
              <a:rPr lang="en-US" dirty="0" smtClean="0"/>
              <a:t>.</a:t>
            </a:r>
            <a:endParaRPr lang="en-US" dirty="0"/>
          </a:p>
          <a:p>
            <a:pPr marL="0" lvl="0" indent="0">
              <a:buNone/>
            </a:pP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14</a:t>
            </a:fld>
            <a:endParaRPr lang="sv-SE"/>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400104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556792"/>
            <a:ext cx="8496944" cy="5184576"/>
          </a:xfrm>
        </p:spPr>
        <p:txBody>
          <a:bodyPr>
            <a:normAutofit lnSpcReduction="10000"/>
          </a:bodyPr>
          <a:lstStyle/>
          <a:p>
            <a:pPr marL="0" indent="0" algn="ctr">
              <a:buNone/>
            </a:pPr>
            <a:r>
              <a:rPr lang="en-US" dirty="0" smtClean="0"/>
              <a:t>“Build </a:t>
            </a:r>
            <a:r>
              <a:rPr lang="en-US" dirty="0"/>
              <a:t>projects around motivated individuals. </a:t>
            </a:r>
            <a:br>
              <a:rPr lang="en-US" dirty="0"/>
            </a:br>
            <a:r>
              <a:rPr lang="en-US" dirty="0"/>
              <a:t>Give them the environment and support they need</a:t>
            </a:r>
            <a:r>
              <a:rPr lang="en-US" dirty="0" smtClean="0"/>
              <a:t>, and </a:t>
            </a:r>
            <a:r>
              <a:rPr lang="en-US" dirty="0"/>
              <a:t>trust them to get the job </a:t>
            </a:r>
            <a:r>
              <a:rPr lang="en-US" dirty="0" smtClean="0"/>
              <a:t>done”. </a:t>
            </a:r>
          </a:p>
          <a:p>
            <a:pPr marL="0" indent="0" algn="ctr">
              <a:buNone/>
            </a:pPr>
            <a:endParaRPr lang="en-US" dirty="0"/>
          </a:p>
          <a:p>
            <a:pPr marL="0" indent="0" algn="ctr">
              <a:buNone/>
            </a:pPr>
            <a:r>
              <a:rPr lang="en-US" dirty="0" err="1" smtClean="0"/>
              <a:t>Ett</a:t>
            </a:r>
            <a:r>
              <a:rPr lang="en-US" dirty="0" smtClean="0"/>
              <a:t> team </a:t>
            </a:r>
            <a:r>
              <a:rPr lang="en-US" dirty="0" err="1" smtClean="0"/>
              <a:t>som</a:t>
            </a:r>
            <a:r>
              <a:rPr lang="en-US" dirty="0" smtClean="0"/>
              <a:t> </a:t>
            </a:r>
            <a:r>
              <a:rPr lang="en-US" dirty="0" err="1" smtClean="0"/>
              <a:t>får</a:t>
            </a:r>
            <a:r>
              <a:rPr lang="en-US" dirty="0" smtClean="0"/>
              <a:t> </a:t>
            </a:r>
            <a:r>
              <a:rPr lang="en-US" dirty="0" err="1" smtClean="0"/>
              <a:t>och</a:t>
            </a:r>
            <a:r>
              <a:rPr lang="en-US" dirty="0" smtClean="0"/>
              <a:t> tar </a:t>
            </a:r>
            <a:r>
              <a:rPr lang="en-US" dirty="0" err="1" smtClean="0"/>
              <a:t>ansvar</a:t>
            </a:r>
            <a:r>
              <a:rPr lang="en-US" dirty="0" smtClean="0"/>
              <a:t> </a:t>
            </a:r>
            <a:r>
              <a:rPr lang="en-US" dirty="0" err="1" smtClean="0"/>
              <a:t>för</a:t>
            </a:r>
            <a:r>
              <a:rPr lang="en-US" dirty="0" smtClean="0"/>
              <a:t> sin </a:t>
            </a:r>
            <a:r>
              <a:rPr lang="en-US" dirty="0" err="1" smtClean="0"/>
              <a:t>egen</a:t>
            </a:r>
            <a:r>
              <a:rPr lang="en-US" dirty="0" smtClean="0"/>
              <a:t> </a:t>
            </a:r>
            <a:r>
              <a:rPr lang="en-US" dirty="0" err="1" smtClean="0"/>
              <a:t>styrning</a:t>
            </a:r>
            <a:r>
              <a:rPr lang="en-US" dirty="0" smtClean="0"/>
              <a:t> mot </a:t>
            </a:r>
            <a:r>
              <a:rPr lang="en-US" dirty="0" err="1" smtClean="0"/>
              <a:t>gemensamma</a:t>
            </a:r>
            <a:r>
              <a:rPr lang="en-US" dirty="0" smtClean="0"/>
              <a:t> </a:t>
            </a:r>
            <a:r>
              <a:rPr lang="en-US" dirty="0" err="1" smtClean="0"/>
              <a:t>mål</a:t>
            </a:r>
            <a:r>
              <a:rPr lang="en-US" dirty="0" smtClean="0"/>
              <a:t> </a:t>
            </a:r>
            <a:r>
              <a:rPr lang="en-US" dirty="0" err="1" smtClean="0"/>
              <a:t>och</a:t>
            </a:r>
            <a:r>
              <a:rPr lang="en-US" dirty="0" smtClean="0"/>
              <a:t> </a:t>
            </a:r>
            <a:r>
              <a:rPr lang="en-US" dirty="0" err="1" smtClean="0"/>
              <a:t>sina</a:t>
            </a:r>
            <a:r>
              <a:rPr lang="en-US" dirty="0" smtClean="0"/>
              <a:t> </a:t>
            </a:r>
            <a:r>
              <a:rPr lang="en-US" dirty="0" err="1" smtClean="0"/>
              <a:t>egna</a:t>
            </a:r>
            <a:r>
              <a:rPr lang="en-US" dirty="0" smtClean="0"/>
              <a:t> </a:t>
            </a:r>
            <a:r>
              <a:rPr lang="en-US" dirty="0" err="1" smtClean="0"/>
              <a:t>beslut</a:t>
            </a:r>
            <a:r>
              <a:rPr lang="en-US" dirty="0" smtClean="0"/>
              <a:t> </a:t>
            </a:r>
            <a:r>
              <a:rPr lang="en-US" dirty="0" err="1" smtClean="0"/>
              <a:t>kan</a:t>
            </a:r>
            <a:r>
              <a:rPr lang="en-US" dirty="0" smtClean="0"/>
              <a:t> </a:t>
            </a:r>
            <a:r>
              <a:rPr lang="en-US" dirty="0" err="1" smtClean="0"/>
              <a:t>gå</a:t>
            </a:r>
            <a:r>
              <a:rPr lang="en-US" dirty="0" smtClean="0"/>
              <a:t> </a:t>
            </a:r>
            <a:r>
              <a:rPr lang="en-US" dirty="0" err="1" smtClean="0"/>
              <a:t>snabbt</a:t>
            </a:r>
            <a:r>
              <a:rPr lang="en-US" dirty="0" smtClean="0"/>
              <a:t> </a:t>
            </a:r>
            <a:r>
              <a:rPr lang="en-US" dirty="0" err="1" smtClean="0"/>
              <a:t>från</a:t>
            </a:r>
            <a:r>
              <a:rPr lang="en-US" dirty="0" smtClean="0"/>
              <a:t> </a:t>
            </a:r>
            <a:r>
              <a:rPr lang="en-US" dirty="0" err="1" smtClean="0"/>
              <a:t>beslut</a:t>
            </a:r>
            <a:r>
              <a:rPr lang="en-US" dirty="0" smtClean="0"/>
              <a:t> till handling </a:t>
            </a:r>
            <a:r>
              <a:rPr lang="en-US" dirty="0" err="1" smtClean="0"/>
              <a:t>baserat</a:t>
            </a:r>
            <a:r>
              <a:rPr lang="en-US" dirty="0" smtClean="0"/>
              <a:t> </a:t>
            </a:r>
            <a:r>
              <a:rPr lang="en-US" dirty="0" err="1" smtClean="0"/>
              <a:t>på</a:t>
            </a:r>
            <a:r>
              <a:rPr lang="en-US" dirty="0" smtClean="0"/>
              <a:t> den </a:t>
            </a:r>
            <a:r>
              <a:rPr lang="en-US" dirty="0" err="1" smtClean="0"/>
              <a:t>mest</a:t>
            </a:r>
            <a:r>
              <a:rPr lang="en-US" dirty="0" smtClean="0"/>
              <a:t> </a:t>
            </a:r>
            <a:r>
              <a:rPr lang="en-US" dirty="0" err="1" smtClean="0"/>
              <a:t>detaljerade</a:t>
            </a:r>
            <a:r>
              <a:rPr lang="en-US" dirty="0" smtClean="0"/>
              <a:t> </a:t>
            </a:r>
            <a:r>
              <a:rPr lang="en-US" dirty="0" err="1" smtClean="0"/>
              <a:t>informationen</a:t>
            </a:r>
            <a:r>
              <a:rPr lang="en-US" dirty="0" smtClean="0"/>
              <a:t> </a:t>
            </a:r>
            <a:r>
              <a:rPr lang="en-US" dirty="0" err="1" smtClean="0"/>
              <a:t>och</a:t>
            </a:r>
            <a:r>
              <a:rPr lang="en-US" dirty="0" smtClean="0"/>
              <a:t> den </a:t>
            </a:r>
            <a:r>
              <a:rPr lang="en-US" dirty="0" err="1" smtClean="0"/>
              <a:t>nödvändiga</a:t>
            </a:r>
            <a:r>
              <a:rPr lang="en-US" dirty="0" smtClean="0"/>
              <a:t> </a:t>
            </a:r>
            <a:r>
              <a:rPr lang="en-US" dirty="0" err="1" smtClean="0"/>
              <a:t>kunskapen</a:t>
            </a:r>
            <a:r>
              <a:rPr lang="en-US" dirty="0" smtClean="0"/>
              <a:t>.</a:t>
            </a:r>
          </a:p>
          <a:p>
            <a:pPr marL="0" indent="0" algn="ctr">
              <a:buNone/>
            </a:pPr>
            <a:r>
              <a:rPr lang="en-US" dirty="0" err="1" smtClean="0"/>
              <a:t>Medarbetarna</a:t>
            </a:r>
            <a:r>
              <a:rPr lang="en-US" dirty="0" smtClean="0"/>
              <a:t> </a:t>
            </a:r>
            <a:r>
              <a:rPr lang="en-US" dirty="0" err="1" smtClean="0"/>
              <a:t>blir</a:t>
            </a:r>
            <a:r>
              <a:rPr lang="en-US" dirty="0" smtClean="0"/>
              <a:t> </a:t>
            </a:r>
            <a:r>
              <a:rPr lang="en-US" dirty="0" err="1" smtClean="0"/>
              <a:t>sina</a:t>
            </a:r>
            <a:r>
              <a:rPr lang="en-US" dirty="0" smtClean="0"/>
              <a:t> </a:t>
            </a:r>
            <a:r>
              <a:rPr lang="en-US" dirty="0" err="1" smtClean="0"/>
              <a:t>egna</a:t>
            </a:r>
            <a:r>
              <a:rPr lang="en-US" dirty="0" smtClean="0"/>
              <a:t> </a:t>
            </a:r>
            <a:r>
              <a:rPr lang="en-US" dirty="0" err="1" smtClean="0"/>
              <a:t>chefer</a:t>
            </a:r>
            <a:r>
              <a:rPr lang="en-US" dirty="0" smtClean="0"/>
              <a:t>. </a:t>
            </a:r>
            <a:endParaRPr lang="en-US"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15</a:t>
            </a:fld>
            <a:endParaRPr lang="sv-SE"/>
          </a:p>
        </p:txBody>
      </p:sp>
    </p:spTree>
    <p:extLst>
      <p:ext uri="{BB962C8B-B14F-4D97-AF65-F5344CB8AC3E}">
        <p14:creationId xmlns:p14="http://schemas.microsoft.com/office/powerpoint/2010/main" val="838091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75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556792"/>
            <a:ext cx="8496944" cy="5184576"/>
          </a:xfrm>
        </p:spPr>
        <p:txBody>
          <a:bodyPr>
            <a:normAutofit/>
          </a:bodyPr>
          <a:lstStyle/>
          <a:p>
            <a:pPr marL="0" indent="0" algn="ctr">
              <a:buNone/>
            </a:pPr>
            <a:r>
              <a:rPr lang="en-US" dirty="0" smtClean="0"/>
              <a:t>“The </a:t>
            </a:r>
            <a:r>
              <a:rPr lang="en-US" dirty="0"/>
              <a:t>most efficient and effective method of </a:t>
            </a:r>
            <a:br>
              <a:rPr lang="en-US" dirty="0"/>
            </a:br>
            <a:r>
              <a:rPr lang="en-US" dirty="0"/>
              <a:t>conveying information to and within a </a:t>
            </a:r>
            <a:r>
              <a:rPr lang="en-US" dirty="0" smtClean="0"/>
              <a:t>development team </a:t>
            </a:r>
            <a:r>
              <a:rPr lang="en-US" dirty="0"/>
              <a:t>is face-to-face </a:t>
            </a:r>
            <a:r>
              <a:rPr lang="en-US" dirty="0" smtClean="0"/>
              <a:t>conversation”.</a:t>
            </a:r>
          </a:p>
          <a:p>
            <a:pPr marL="0" indent="0" algn="ctr">
              <a:buNone/>
            </a:pPr>
            <a:endParaRPr lang="en-US" dirty="0"/>
          </a:p>
          <a:p>
            <a:pPr marL="0" indent="0" algn="ctr">
              <a:buNone/>
            </a:pPr>
            <a:r>
              <a:rPr lang="en-US" dirty="0" err="1" smtClean="0"/>
              <a:t>Kommunikation</a:t>
            </a:r>
            <a:r>
              <a:rPr lang="en-US" dirty="0" smtClean="0"/>
              <a:t> </a:t>
            </a:r>
            <a:r>
              <a:rPr lang="en-US" dirty="0" err="1" smtClean="0"/>
              <a:t>mellan</a:t>
            </a:r>
            <a:r>
              <a:rPr lang="en-US" dirty="0" smtClean="0"/>
              <a:t> </a:t>
            </a:r>
            <a:r>
              <a:rPr lang="en-US" dirty="0" err="1" smtClean="0"/>
              <a:t>människor</a:t>
            </a:r>
            <a:r>
              <a:rPr lang="en-US" dirty="0" smtClean="0"/>
              <a:t> </a:t>
            </a:r>
            <a:r>
              <a:rPr lang="en-US" dirty="0" err="1" smtClean="0"/>
              <a:t>är</a:t>
            </a:r>
            <a:r>
              <a:rPr lang="en-US" dirty="0" smtClean="0"/>
              <a:t> en </a:t>
            </a:r>
            <a:r>
              <a:rPr lang="en-US" dirty="0" err="1" smtClean="0"/>
              <a:t>komplex</a:t>
            </a:r>
            <a:r>
              <a:rPr lang="en-US" dirty="0" smtClean="0"/>
              <a:t> process </a:t>
            </a:r>
            <a:r>
              <a:rPr lang="en-US" dirty="0" err="1" smtClean="0"/>
              <a:t>som</a:t>
            </a:r>
            <a:r>
              <a:rPr lang="en-US" dirty="0" smtClean="0"/>
              <a:t> </a:t>
            </a:r>
            <a:r>
              <a:rPr lang="en-US" dirty="0" err="1" smtClean="0"/>
              <a:t>behöver</a:t>
            </a:r>
            <a:r>
              <a:rPr lang="en-US" dirty="0" smtClean="0"/>
              <a:t> </a:t>
            </a:r>
            <a:r>
              <a:rPr lang="en-US" dirty="0" err="1" smtClean="0"/>
              <a:t>uttryckas</a:t>
            </a:r>
            <a:r>
              <a:rPr lang="en-US" dirty="0" smtClean="0"/>
              <a:t> med </a:t>
            </a:r>
            <a:r>
              <a:rPr lang="en-US" dirty="0" err="1" smtClean="0"/>
              <a:t>tal</a:t>
            </a:r>
            <a:r>
              <a:rPr lang="en-US" dirty="0" smtClean="0"/>
              <a:t>, </a:t>
            </a:r>
            <a:r>
              <a:rPr lang="en-US" dirty="0" err="1" smtClean="0"/>
              <a:t>kroppsspråk</a:t>
            </a:r>
            <a:r>
              <a:rPr lang="en-US" dirty="0" smtClean="0"/>
              <a:t>, text </a:t>
            </a:r>
            <a:r>
              <a:rPr lang="en-US" dirty="0" err="1" smtClean="0"/>
              <a:t>och</a:t>
            </a:r>
            <a:r>
              <a:rPr lang="en-US" dirty="0" smtClean="0"/>
              <a:t> </a:t>
            </a:r>
            <a:r>
              <a:rPr lang="en-US" dirty="0" err="1" smtClean="0"/>
              <a:t>bilder</a:t>
            </a:r>
            <a:r>
              <a:rPr lang="en-US" dirty="0" smtClean="0"/>
              <a:t> </a:t>
            </a:r>
            <a:r>
              <a:rPr lang="en-US" dirty="0" err="1" smtClean="0"/>
              <a:t>i</a:t>
            </a:r>
            <a:r>
              <a:rPr lang="en-US" dirty="0" smtClean="0"/>
              <a:t> </a:t>
            </a:r>
            <a:r>
              <a:rPr lang="en-US" dirty="0" err="1" smtClean="0"/>
              <a:t>kombination</a:t>
            </a:r>
            <a:r>
              <a:rPr lang="en-US" dirty="0" smtClean="0"/>
              <a:t>. </a:t>
            </a:r>
            <a:br>
              <a:rPr lang="en-US" dirty="0" smtClean="0"/>
            </a:br>
            <a:r>
              <a:rPr lang="en-US" dirty="0" err="1" smtClean="0"/>
              <a:t>Två</a:t>
            </a:r>
            <a:r>
              <a:rPr lang="en-US" dirty="0" smtClean="0"/>
              <a:t> </a:t>
            </a:r>
            <a:r>
              <a:rPr lang="en-US" dirty="0" err="1" smtClean="0"/>
              <a:t>personer</a:t>
            </a:r>
            <a:r>
              <a:rPr lang="en-US" dirty="0" smtClean="0"/>
              <a:t> vid en whiteboard </a:t>
            </a:r>
            <a:r>
              <a:rPr lang="en-US" dirty="0" err="1" smtClean="0"/>
              <a:t>är</a:t>
            </a:r>
            <a:r>
              <a:rPr lang="en-US" dirty="0" smtClean="0"/>
              <a:t> en </a:t>
            </a:r>
            <a:r>
              <a:rPr lang="en-US" dirty="0" err="1" smtClean="0"/>
              <a:t>av</a:t>
            </a:r>
            <a:r>
              <a:rPr lang="en-US" dirty="0" smtClean="0"/>
              <a:t> de </a:t>
            </a:r>
            <a:r>
              <a:rPr lang="en-US" dirty="0" err="1" smtClean="0"/>
              <a:t>effektivaste</a:t>
            </a:r>
            <a:r>
              <a:rPr lang="en-US" dirty="0" smtClean="0"/>
              <a:t> </a:t>
            </a:r>
            <a:r>
              <a:rPr lang="en-US" dirty="0" err="1" smtClean="0"/>
              <a:t>metoderna</a:t>
            </a:r>
            <a:r>
              <a:rPr lang="en-US" dirty="0" smtClean="0"/>
              <a:t>. </a:t>
            </a:r>
            <a:endParaRPr lang="en-US"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16</a:t>
            </a:fld>
            <a:endParaRPr lang="sv-SE"/>
          </a:p>
        </p:txBody>
      </p:sp>
    </p:spTree>
    <p:extLst>
      <p:ext uri="{BB962C8B-B14F-4D97-AF65-F5344CB8AC3E}">
        <p14:creationId xmlns:p14="http://schemas.microsoft.com/office/powerpoint/2010/main" val="1141008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556792"/>
            <a:ext cx="8496944" cy="5184576"/>
          </a:xfrm>
        </p:spPr>
        <p:txBody>
          <a:bodyPr>
            <a:normAutofit/>
          </a:bodyPr>
          <a:lstStyle/>
          <a:p>
            <a:pPr marL="0" indent="0" algn="ctr">
              <a:buNone/>
            </a:pPr>
            <a:r>
              <a:rPr lang="en-US" dirty="0" smtClean="0"/>
              <a:t>“Continuous </a:t>
            </a:r>
            <a:r>
              <a:rPr lang="en-US" dirty="0"/>
              <a:t>attention to technical excellence </a:t>
            </a:r>
            <a:br>
              <a:rPr lang="en-US" dirty="0"/>
            </a:br>
            <a:r>
              <a:rPr lang="en-US" dirty="0"/>
              <a:t>and good design enhances </a:t>
            </a:r>
            <a:r>
              <a:rPr lang="en-US" dirty="0" smtClean="0"/>
              <a:t>agility”.</a:t>
            </a:r>
          </a:p>
          <a:p>
            <a:pPr marL="0" indent="0" algn="ctr">
              <a:buNone/>
            </a:pPr>
            <a:endParaRPr lang="en-US" dirty="0"/>
          </a:p>
          <a:p>
            <a:pPr marL="0" indent="0" algn="ctr">
              <a:buNone/>
            </a:pPr>
            <a:r>
              <a:rPr lang="en-US" dirty="0" err="1" smtClean="0"/>
              <a:t>Genomgående</a:t>
            </a:r>
            <a:r>
              <a:rPr lang="en-US" dirty="0" smtClean="0"/>
              <a:t> </a:t>
            </a:r>
            <a:r>
              <a:rPr lang="en-US" dirty="0" err="1" smtClean="0"/>
              <a:t>hög</a:t>
            </a:r>
            <a:r>
              <a:rPr lang="en-US" dirty="0" smtClean="0"/>
              <a:t> </a:t>
            </a:r>
            <a:r>
              <a:rPr lang="en-US" dirty="0" err="1" smtClean="0"/>
              <a:t>kvalitet</a:t>
            </a:r>
            <a:r>
              <a:rPr lang="en-US" dirty="0" smtClean="0"/>
              <a:t> </a:t>
            </a:r>
            <a:r>
              <a:rPr lang="en-US" dirty="0" err="1" smtClean="0"/>
              <a:t>i</a:t>
            </a:r>
            <a:r>
              <a:rPr lang="en-US" dirty="0" smtClean="0"/>
              <a:t> </a:t>
            </a:r>
            <a:r>
              <a:rPr lang="en-US" dirty="0" err="1" smtClean="0"/>
              <a:t>utformade</a:t>
            </a:r>
            <a:r>
              <a:rPr lang="en-US" dirty="0" smtClean="0"/>
              <a:t> </a:t>
            </a:r>
            <a:r>
              <a:rPr lang="en-US" dirty="0" err="1" smtClean="0"/>
              <a:t>systemkomponenter</a:t>
            </a:r>
            <a:r>
              <a:rPr lang="en-US" dirty="0" smtClean="0"/>
              <a:t> </a:t>
            </a:r>
            <a:r>
              <a:rPr lang="en-US" dirty="0" err="1" smtClean="0"/>
              <a:t>maximerar</a:t>
            </a:r>
            <a:r>
              <a:rPr lang="en-US" dirty="0" smtClean="0"/>
              <a:t> </a:t>
            </a:r>
            <a:r>
              <a:rPr lang="en-US" dirty="0" err="1" smtClean="0"/>
              <a:t>vår</a:t>
            </a:r>
            <a:r>
              <a:rPr lang="en-US" dirty="0" smtClean="0"/>
              <a:t> </a:t>
            </a:r>
            <a:r>
              <a:rPr lang="en-US" dirty="0" err="1" smtClean="0"/>
              <a:t>möjligheter</a:t>
            </a:r>
            <a:r>
              <a:rPr lang="en-US" dirty="0" smtClean="0"/>
              <a:t> </a:t>
            </a:r>
            <a:r>
              <a:rPr lang="en-US" dirty="0" err="1" smtClean="0"/>
              <a:t>att</a:t>
            </a:r>
            <a:r>
              <a:rPr lang="en-US" dirty="0" smtClean="0"/>
              <a:t> </a:t>
            </a:r>
            <a:r>
              <a:rPr lang="en-US" dirty="0" err="1" smtClean="0"/>
              <a:t>fortsätta</a:t>
            </a:r>
            <a:r>
              <a:rPr lang="en-US" dirty="0" smtClean="0"/>
              <a:t> </a:t>
            </a:r>
            <a:r>
              <a:rPr lang="en-US" dirty="0" err="1" smtClean="0"/>
              <a:t>leverera</a:t>
            </a:r>
            <a:r>
              <a:rPr lang="en-US" dirty="0" smtClean="0"/>
              <a:t> </a:t>
            </a:r>
            <a:r>
              <a:rPr lang="en-US" dirty="0" err="1" smtClean="0"/>
              <a:t>kundvärde</a:t>
            </a:r>
            <a:r>
              <a:rPr lang="en-US" dirty="0" smtClean="0"/>
              <a:t>. </a:t>
            </a:r>
            <a:r>
              <a:rPr lang="en-US" dirty="0" err="1" smtClean="0"/>
              <a:t>Börjar</a:t>
            </a:r>
            <a:r>
              <a:rPr lang="en-US" dirty="0" smtClean="0"/>
              <a:t> vi </a:t>
            </a:r>
            <a:r>
              <a:rPr lang="en-US" dirty="0" err="1" smtClean="0"/>
              <a:t>tumma</a:t>
            </a:r>
            <a:r>
              <a:rPr lang="en-US" dirty="0" smtClean="0"/>
              <a:t> </a:t>
            </a:r>
            <a:r>
              <a:rPr lang="en-US" dirty="0" err="1" smtClean="0"/>
              <a:t>på</a:t>
            </a:r>
            <a:r>
              <a:rPr lang="en-US" dirty="0" smtClean="0"/>
              <a:t> </a:t>
            </a:r>
            <a:r>
              <a:rPr lang="en-US" dirty="0" err="1" smtClean="0"/>
              <a:t>kvaliteten</a:t>
            </a:r>
            <a:r>
              <a:rPr lang="en-US" dirty="0" smtClean="0"/>
              <a:t> </a:t>
            </a:r>
            <a:r>
              <a:rPr lang="en-US" dirty="0" err="1" smtClean="0"/>
              <a:t>så</a:t>
            </a:r>
            <a:r>
              <a:rPr lang="en-US" dirty="0" smtClean="0"/>
              <a:t> </a:t>
            </a:r>
            <a:r>
              <a:rPr lang="en-US" dirty="0" err="1" smtClean="0"/>
              <a:t>bygger</a:t>
            </a:r>
            <a:r>
              <a:rPr lang="en-US" dirty="0" smtClean="0"/>
              <a:t> vi </a:t>
            </a:r>
            <a:r>
              <a:rPr lang="en-US" dirty="0" err="1" smtClean="0"/>
              <a:t>sakta</a:t>
            </a:r>
            <a:r>
              <a:rPr lang="en-US" dirty="0" smtClean="0"/>
              <a:t> men </a:t>
            </a:r>
            <a:r>
              <a:rPr lang="en-US" dirty="0" err="1" smtClean="0"/>
              <a:t>säkert</a:t>
            </a:r>
            <a:r>
              <a:rPr lang="en-US" dirty="0" smtClean="0"/>
              <a:t> </a:t>
            </a:r>
            <a:r>
              <a:rPr lang="en-US" dirty="0" err="1" smtClean="0"/>
              <a:t>upp</a:t>
            </a:r>
            <a:r>
              <a:rPr lang="en-US" dirty="0" smtClean="0"/>
              <a:t> en “</a:t>
            </a:r>
            <a:r>
              <a:rPr lang="en-US" dirty="0" err="1" smtClean="0"/>
              <a:t>teknisk</a:t>
            </a:r>
            <a:r>
              <a:rPr lang="en-US" dirty="0" smtClean="0"/>
              <a:t> </a:t>
            </a:r>
            <a:r>
              <a:rPr lang="en-US" dirty="0" err="1" smtClean="0"/>
              <a:t>skuld</a:t>
            </a:r>
            <a:r>
              <a:rPr lang="en-US" dirty="0" smtClean="0"/>
              <a:t>” </a:t>
            </a:r>
            <a:r>
              <a:rPr lang="en-US" dirty="0" err="1" smtClean="0"/>
              <a:t>som</a:t>
            </a:r>
            <a:r>
              <a:rPr lang="en-US" dirty="0" smtClean="0"/>
              <a:t> </a:t>
            </a:r>
            <a:r>
              <a:rPr lang="en-US" dirty="0" err="1" smtClean="0"/>
              <a:t>långsamt</a:t>
            </a:r>
            <a:r>
              <a:rPr lang="en-US" dirty="0" smtClean="0"/>
              <a:t> </a:t>
            </a:r>
            <a:r>
              <a:rPr lang="en-US" dirty="0" err="1" smtClean="0"/>
              <a:t>kväver</a:t>
            </a:r>
            <a:r>
              <a:rPr lang="en-US" dirty="0" smtClean="0"/>
              <a:t> </a:t>
            </a:r>
            <a:r>
              <a:rPr lang="en-US" dirty="0" err="1" smtClean="0"/>
              <a:t>systemet</a:t>
            </a:r>
            <a:r>
              <a:rPr lang="en-US" dirty="0" smtClean="0"/>
              <a:t>.</a:t>
            </a:r>
            <a:endParaRPr lang="en-US"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17</a:t>
            </a:fld>
            <a:endParaRPr lang="sv-SE"/>
          </a:p>
        </p:txBody>
      </p:sp>
    </p:spTree>
    <p:extLst>
      <p:ext uri="{BB962C8B-B14F-4D97-AF65-F5344CB8AC3E}">
        <p14:creationId xmlns:p14="http://schemas.microsoft.com/office/powerpoint/2010/main" val="652040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556792"/>
            <a:ext cx="8496944" cy="5184576"/>
          </a:xfrm>
        </p:spPr>
        <p:txBody>
          <a:bodyPr>
            <a:normAutofit/>
          </a:bodyPr>
          <a:lstStyle/>
          <a:p>
            <a:pPr marL="0" indent="0" algn="ctr">
              <a:buNone/>
            </a:pPr>
            <a:r>
              <a:rPr lang="en-US" dirty="0" smtClean="0"/>
              <a:t>“Deliver </a:t>
            </a:r>
            <a:r>
              <a:rPr lang="en-US" dirty="0"/>
              <a:t>working software frequently, from a </a:t>
            </a:r>
            <a:br>
              <a:rPr lang="en-US" dirty="0"/>
            </a:br>
            <a:r>
              <a:rPr lang="en-US" dirty="0"/>
              <a:t>couple of weeks to a couple of months, with a </a:t>
            </a:r>
            <a:br>
              <a:rPr lang="en-US" dirty="0"/>
            </a:br>
            <a:r>
              <a:rPr lang="en-US" dirty="0"/>
              <a:t>preference to the shorter </a:t>
            </a:r>
            <a:r>
              <a:rPr lang="en-US" dirty="0" smtClean="0"/>
              <a:t>timescale</a:t>
            </a:r>
            <a:r>
              <a:rPr lang="en-US" dirty="0" smtClean="0"/>
              <a:t>”.</a:t>
            </a:r>
          </a:p>
          <a:p>
            <a:pPr marL="0" indent="0" algn="ctr">
              <a:buNone/>
            </a:pPr>
            <a:endParaRPr lang="en-US" dirty="0" smtClean="0"/>
          </a:p>
          <a:p>
            <a:pPr marL="0" indent="0" algn="ctr">
              <a:buNone/>
            </a:pPr>
            <a:r>
              <a:rPr lang="sv-SE" dirty="0"/>
              <a:t>Leverera fungerande programvara ofta, med</a:t>
            </a:r>
            <a:br>
              <a:rPr lang="sv-SE" dirty="0"/>
            </a:br>
            <a:r>
              <a:rPr lang="sv-SE" dirty="0"/>
              <a:t>ett par veckors till ett par månaders mellanrum, </a:t>
            </a:r>
            <a:br>
              <a:rPr lang="sv-SE" dirty="0"/>
            </a:br>
            <a:r>
              <a:rPr lang="sv-SE" dirty="0"/>
              <a:t>ju oftare desto bättre. </a:t>
            </a:r>
            <a:endParaRPr lang="en-US" dirty="0" smtClean="0"/>
          </a:p>
          <a:p>
            <a:pPr marL="0" indent="0" algn="ctr">
              <a:buNone/>
            </a:pPr>
            <a:endParaRPr lang="en-US" dirty="0" smtClean="0"/>
          </a:p>
          <a:p>
            <a:pPr marL="0" indent="0" algn="ctr">
              <a:buNone/>
            </a:pPr>
            <a:r>
              <a:rPr lang="en-US" dirty="0" smtClean="0"/>
              <a:t> </a:t>
            </a:r>
            <a:endParaRPr lang="en-US"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18</a:t>
            </a:fld>
            <a:endParaRPr lang="sv-SE"/>
          </a:p>
        </p:txBody>
      </p:sp>
    </p:spTree>
    <p:extLst>
      <p:ext uri="{BB962C8B-B14F-4D97-AF65-F5344CB8AC3E}">
        <p14:creationId xmlns:p14="http://schemas.microsoft.com/office/powerpoint/2010/main" val="1769917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556792"/>
            <a:ext cx="8496944" cy="5184576"/>
          </a:xfrm>
        </p:spPr>
        <p:txBody>
          <a:bodyPr>
            <a:normAutofit/>
          </a:bodyPr>
          <a:lstStyle/>
          <a:p>
            <a:pPr marL="0" indent="0" algn="ctr">
              <a:buNone/>
            </a:pPr>
            <a:endParaRPr lang="en-US" dirty="0" smtClean="0"/>
          </a:p>
          <a:p>
            <a:pPr marL="0" indent="0" algn="ctr">
              <a:buNone/>
            </a:pPr>
            <a:r>
              <a:rPr lang="en-US" dirty="0"/>
              <a:t>“The best architectures, requirements, and designs emerge from self-organizing teams</a:t>
            </a:r>
            <a:r>
              <a:rPr lang="en-US" dirty="0" smtClean="0"/>
              <a:t>”.</a:t>
            </a:r>
          </a:p>
          <a:p>
            <a:pPr marL="0" indent="0" algn="ctr">
              <a:buNone/>
            </a:pPr>
            <a:endParaRPr lang="sv-SE" dirty="0" smtClean="0"/>
          </a:p>
          <a:p>
            <a:pPr marL="0" indent="0" algn="ctr">
              <a:buNone/>
            </a:pPr>
            <a:r>
              <a:rPr lang="sv-SE" dirty="0" smtClean="0"/>
              <a:t>Bäst </a:t>
            </a:r>
            <a:r>
              <a:rPr lang="sv-SE" dirty="0"/>
              <a:t>arkitektur, krav och design</a:t>
            </a:r>
            <a:br>
              <a:rPr lang="sv-SE" dirty="0"/>
            </a:br>
            <a:r>
              <a:rPr lang="sv-SE" dirty="0"/>
              <a:t>växer fram med självorganiserande team. </a:t>
            </a:r>
            <a:endParaRPr lang="en-US" dirty="0" smtClean="0"/>
          </a:p>
          <a:p>
            <a:pPr marL="0" indent="0" algn="ctr">
              <a:buNone/>
            </a:pPr>
            <a:r>
              <a:rPr lang="en-US" dirty="0" smtClean="0"/>
              <a:t> </a:t>
            </a:r>
            <a:endParaRPr lang="en-US"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19</a:t>
            </a:fld>
            <a:endParaRPr lang="sv-SE"/>
          </a:p>
        </p:txBody>
      </p:sp>
    </p:spTree>
    <p:extLst>
      <p:ext uri="{BB962C8B-B14F-4D97-AF65-F5344CB8AC3E}">
        <p14:creationId xmlns:p14="http://schemas.microsoft.com/office/powerpoint/2010/main" val="2486099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116632"/>
            <a:ext cx="8229600" cy="2088232"/>
          </a:xfrm>
        </p:spPr>
        <p:txBody>
          <a:bodyPr>
            <a:normAutofit fontScale="90000"/>
          </a:bodyPr>
          <a:lstStyle/>
          <a:p>
            <a:pPr lvl="0"/>
            <a:r>
              <a:rPr lang="sv-SE" sz="6700" dirty="0" err="1"/>
              <a:t>Agil</a:t>
            </a:r>
            <a:r>
              <a:rPr lang="sv-SE" sz="6700" dirty="0"/>
              <a:t> </a:t>
            </a:r>
            <a:r>
              <a:rPr lang="sv-SE" sz="6700" dirty="0" smtClean="0"/>
              <a:t>utveckling –</a:t>
            </a:r>
            <a:br>
              <a:rPr lang="sv-SE" sz="6700" dirty="0" smtClean="0"/>
            </a:br>
            <a:r>
              <a:rPr lang="sv-SE" sz="6700" dirty="0" smtClean="0"/>
              <a:t>lite nytt &amp; lite gammalt</a:t>
            </a:r>
            <a:r>
              <a:rPr lang="sv-SE" sz="6700" dirty="0" smtClean="0"/>
              <a:t>…</a:t>
            </a:r>
            <a:endParaRPr lang="sv-SE" dirty="0"/>
          </a:p>
        </p:txBody>
      </p:sp>
      <p:sp>
        <p:nvSpPr>
          <p:cNvPr id="3" name="Platshållare för innehåll 2"/>
          <p:cNvSpPr>
            <a:spLocks noGrp="1"/>
          </p:cNvSpPr>
          <p:nvPr>
            <p:ph idx="1"/>
          </p:nvPr>
        </p:nvSpPr>
        <p:spPr>
          <a:xfrm>
            <a:off x="1067272" y="2852936"/>
            <a:ext cx="6552728" cy="3856356"/>
          </a:xfrm>
        </p:spPr>
        <p:txBody>
          <a:bodyPr>
            <a:normAutofit/>
          </a:bodyPr>
          <a:lstStyle/>
          <a:p>
            <a:r>
              <a:rPr lang="sv-SE" sz="3600" dirty="0" err="1" smtClean="0"/>
              <a:t>Agila</a:t>
            </a:r>
            <a:r>
              <a:rPr lang="sv-SE" sz="3600" dirty="0" smtClean="0"/>
              <a:t> manifestet</a:t>
            </a:r>
          </a:p>
          <a:p>
            <a:r>
              <a:rPr lang="sv-SE" sz="3600" dirty="0" err="1" smtClean="0"/>
              <a:t>Agila</a:t>
            </a:r>
            <a:r>
              <a:rPr lang="sv-SE" sz="3600" dirty="0" smtClean="0"/>
              <a:t> principerna</a:t>
            </a:r>
          </a:p>
          <a:p>
            <a:r>
              <a:rPr lang="sv-SE" sz="3600" dirty="0" smtClean="0"/>
              <a:t>Introduktion till </a:t>
            </a:r>
            <a:r>
              <a:rPr lang="sv-SE" sz="3600" dirty="0" err="1" smtClean="0"/>
              <a:t>Scrum</a:t>
            </a:r>
            <a:endParaRPr lang="sv-SE" sz="3600" dirty="0" smtClean="0"/>
          </a:p>
          <a:p>
            <a:r>
              <a:rPr lang="sv-SE" sz="3600" dirty="0" smtClean="0"/>
              <a:t>Test i </a:t>
            </a:r>
            <a:r>
              <a:rPr lang="sv-SE" sz="3600" dirty="0" err="1" smtClean="0"/>
              <a:t>agila</a:t>
            </a:r>
            <a:r>
              <a:rPr lang="sv-SE" sz="3600" dirty="0" smtClean="0"/>
              <a:t> processer</a:t>
            </a:r>
            <a:endParaRPr lang="sv-SE" sz="3600" dirty="0"/>
          </a:p>
          <a:p>
            <a:pPr marL="0" indent="0">
              <a:buNone/>
            </a:pPr>
            <a:endParaRPr lang="sv-SE" sz="3600"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2</a:t>
            </a:fld>
            <a:endParaRPr lang="sv-SE"/>
          </a:p>
        </p:txBody>
      </p:sp>
    </p:spTree>
    <p:extLst>
      <p:ext uri="{BB962C8B-B14F-4D97-AF65-F5344CB8AC3E}">
        <p14:creationId xmlns:p14="http://schemas.microsoft.com/office/powerpoint/2010/main" val="3688071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556792"/>
            <a:ext cx="8496944" cy="5184576"/>
          </a:xfrm>
        </p:spPr>
        <p:txBody>
          <a:bodyPr>
            <a:normAutofit lnSpcReduction="10000"/>
          </a:bodyPr>
          <a:lstStyle/>
          <a:p>
            <a:pPr marL="0" indent="0" algn="ctr">
              <a:buNone/>
            </a:pPr>
            <a:endParaRPr lang="en-US" dirty="0" smtClean="0"/>
          </a:p>
          <a:p>
            <a:pPr marL="0" indent="0" algn="ctr">
              <a:buNone/>
            </a:pPr>
            <a:r>
              <a:rPr lang="en-US" dirty="0" smtClean="0"/>
              <a:t>“Agile </a:t>
            </a:r>
            <a:r>
              <a:rPr lang="en-US" dirty="0"/>
              <a:t>processes promote sustainable development. The sponsors, developers, and users should be able to maintain a constant pace </a:t>
            </a:r>
            <a:r>
              <a:rPr lang="en-US" dirty="0" smtClean="0"/>
              <a:t>indefinitely</a:t>
            </a:r>
            <a:r>
              <a:rPr lang="en-US" dirty="0" smtClean="0"/>
              <a:t>”.</a:t>
            </a:r>
          </a:p>
          <a:p>
            <a:pPr marL="0" indent="0" algn="ctr">
              <a:buNone/>
            </a:pPr>
            <a:endParaRPr lang="en-US" dirty="0" smtClean="0"/>
          </a:p>
          <a:p>
            <a:pPr marL="0" indent="0" algn="ctr">
              <a:buNone/>
            </a:pPr>
            <a:r>
              <a:rPr lang="sv-SE" dirty="0" err="1"/>
              <a:t>Agila</a:t>
            </a:r>
            <a:r>
              <a:rPr lang="sv-SE" dirty="0"/>
              <a:t> metoder verkar för uthållighet. </a:t>
            </a:r>
            <a:br>
              <a:rPr lang="sv-SE" dirty="0"/>
            </a:br>
            <a:r>
              <a:rPr lang="sv-SE" dirty="0"/>
              <a:t>Sponsorer, utvecklare och användare skall kunna </a:t>
            </a:r>
            <a:br>
              <a:rPr lang="sv-SE" dirty="0"/>
            </a:br>
            <a:r>
              <a:rPr lang="sv-SE" dirty="0"/>
              <a:t>hålla jämn utvecklingstakt under obegränsad tid. </a:t>
            </a:r>
            <a:endParaRPr lang="en-US" dirty="0"/>
          </a:p>
          <a:p>
            <a:pPr marL="0" indent="0" algn="ctr">
              <a:buNone/>
            </a:pPr>
            <a:r>
              <a:rPr lang="en-US" dirty="0" smtClean="0"/>
              <a:t> </a:t>
            </a:r>
            <a:endParaRPr lang="en-US"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20</a:t>
            </a:fld>
            <a:endParaRPr lang="sv-SE"/>
          </a:p>
        </p:txBody>
      </p:sp>
    </p:spTree>
    <p:extLst>
      <p:ext uri="{BB962C8B-B14F-4D97-AF65-F5344CB8AC3E}">
        <p14:creationId xmlns:p14="http://schemas.microsoft.com/office/powerpoint/2010/main" val="3028099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Nyttor med </a:t>
            </a:r>
            <a:r>
              <a:rPr lang="sv-SE" dirty="0" err="1" smtClean="0"/>
              <a:t>Agila</a:t>
            </a:r>
            <a:r>
              <a:rPr lang="sv-SE" dirty="0" smtClean="0"/>
              <a:t> metoder</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21</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457200" y="1340768"/>
            <a:ext cx="8229600" cy="5112568"/>
          </a:xfrm>
        </p:spPr>
        <p:txBody>
          <a:bodyPr>
            <a:normAutofit lnSpcReduction="10000"/>
          </a:bodyPr>
          <a:lstStyle/>
          <a:p>
            <a:r>
              <a:rPr lang="sv-SE" dirty="0" smtClean="0"/>
              <a:t>”</a:t>
            </a:r>
            <a:r>
              <a:rPr lang="sv-SE" dirty="0" err="1" smtClean="0"/>
              <a:t>Time</a:t>
            </a:r>
            <a:r>
              <a:rPr lang="sv-SE" dirty="0" smtClean="0"/>
              <a:t> </a:t>
            </a:r>
            <a:r>
              <a:rPr lang="sv-SE" dirty="0" err="1" smtClean="0"/>
              <a:t>to</a:t>
            </a:r>
            <a:r>
              <a:rPr lang="sv-SE" dirty="0" smtClean="0"/>
              <a:t> market” – kort tid från beställning till (del)leverans</a:t>
            </a:r>
          </a:p>
          <a:p>
            <a:r>
              <a:rPr lang="sv-SE" dirty="0" smtClean="0"/>
              <a:t>Nöjd personal – målstyrning istället för detaljstyrning</a:t>
            </a:r>
          </a:p>
          <a:p>
            <a:r>
              <a:rPr lang="sv-SE" dirty="0" smtClean="0"/>
              <a:t>Effektivt – rigid fokusering och prioritering</a:t>
            </a:r>
          </a:p>
          <a:p>
            <a:r>
              <a:rPr lang="sv-SE" dirty="0" smtClean="0"/>
              <a:t>Flexibelt – förändring uppmuntras</a:t>
            </a:r>
          </a:p>
          <a:p>
            <a:r>
              <a:rPr lang="sv-SE" dirty="0" smtClean="0"/>
              <a:t>Verksamhetsanpassning – tätt samarbete med kunden/uppdragsgivaren</a:t>
            </a:r>
          </a:p>
          <a:p>
            <a:r>
              <a:rPr lang="sv-SE" dirty="0" smtClean="0"/>
              <a:t>Lättare att planera, mindre risker, små investeringar</a:t>
            </a:r>
            <a:endParaRPr lang="sv-SE"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39566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hlinkClick r:id="rId3" action="ppaction://hlinkfile"/>
              </a:rPr>
              <a:t>Nyttor med </a:t>
            </a:r>
            <a:r>
              <a:rPr lang="sv-SE" dirty="0" err="1" smtClean="0">
                <a:hlinkClick r:id="rId3" action="ppaction://hlinkfile"/>
              </a:rPr>
              <a:t>Agila</a:t>
            </a:r>
            <a:r>
              <a:rPr lang="sv-SE" dirty="0" smtClean="0">
                <a:hlinkClick r:id="rId3" action="ppaction://hlinkfile"/>
              </a:rPr>
              <a:t> metoder</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22</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graphicFrame>
        <p:nvGraphicFramePr>
          <p:cNvPr id="5" name="Platshållare för innehåll 4"/>
          <p:cNvGraphicFramePr>
            <a:graphicFrameLocks noGrp="1"/>
          </p:cNvGraphicFramePr>
          <p:nvPr>
            <p:ph idx="1"/>
            <p:extLst/>
          </p:nvPr>
        </p:nvGraphicFramePr>
        <p:xfrm>
          <a:off x="457200" y="1700213"/>
          <a:ext cx="8229600" cy="4425950"/>
        </p:xfrm>
        <a:graphic>
          <a:graphicData uri="http://schemas.openxmlformats.org/drawingml/2006/chart">
            <c:chart xmlns:c="http://schemas.openxmlformats.org/drawingml/2006/chart" xmlns:r="http://schemas.openxmlformats.org/officeDocument/2006/relationships" r:id="rId4"/>
          </a:graphicData>
        </a:graphic>
      </p:graphicFrame>
      <p:pic>
        <p:nvPicPr>
          <p:cNvPr id="7" name="Bildobjekt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380986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a:xfrm>
            <a:off x="467544" y="260648"/>
            <a:ext cx="8229600" cy="720080"/>
          </a:xfrm>
        </p:spPr>
        <p:txBody>
          <a:bodyPr>
            <a:normAutofit fontScale="90000"/>
          </a:bodyPr>
          <a:lstStyle/>
          <a:p>
            <a:pPr marL="0" indent="0"/>
            <a:r>
              <a:rPr lang="sv-SE" dirty="0" smtClean="0"/>
              <a:t>+/- med </a:t>
            </a:r>
            <a:r>
              <a:rPr lang="sv-SE" dirty="0" err="1" smtClean="0"/>
              <a:t>agila</a:t>
            </a:r>
            <a:r>
              <a:rPr lang="sv-SE" dirty="0" smtClean="0"/>
              <a:t> metoder *</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23</a:t>
            </a:fld>
            <a:endParaRPr lang="sv-SE"/>
          </a:p>
        </p:txBody>
      </p:sp>
      <p:sp>
        <p:nvSpPr>
          <p:cNvPr id="3" name="Platshållare för innehåll 2"/>
          <p:cNvSpPr>
            <a:spLocks noGrp="1"/>
          </p:cNvSpPr>
          <p:nvPr>
            <p:ph idx="1"/>
          </p:nvPr>
        </p:nvSpPr>
        <p:spPr>
          <a:xfrm>
            <a:off x="251520" y="980728"/>
            <a:ext cx="4320480" cy="5328592"/>
          </a:xfrm>
        </p:spPr>
        <p:txBody>
          <a:bodyPr>
            <a:normAutofit/>
          </a:bodyPr>
          <a:lstStyle/>
          <a:p>
            <a:pPr marL="0" indent="0">
              <a:buNone/>
            </a:pPr>
            <a:r>
              <a:rPr lang="sv-SE" sz="3000" dirty="0" smtClean="0"/>
              <a:t>Plus när:</a:t>
            </a:r>
          </a:p>
          <a:p>
            <a:r>
              <a:rPr lang="sv-SE" sz="3000" dirty="0" smtClean="0"/>
              <a:t>Snabbt användbart resultat önskas</a:t>
            </a:r>
          </a:p>
          <a:p>
            <a:r>
              <a:rPr lang="sv-SE" sz="3000" dirty="0" smtClean="0"/>
              <a:t>Svårt se slutprodukten</a:t>
            </a:r>
          </a:p>
          <a:p>
            <a:r>
              <a:rPr lang="sv-SE" sz="3000" dirty="0" smtClean="0"/>
              <a:t>Otydliga krav</a:t>
            </a:r>
          </a:p>
          <a:p>
            <a:r>
              <a:rPr lang="sv-SE" sz="3000" dirty="0" smtClean="0"/>
              <a:t>Föränderlig situation</a:t>
            </a:r>
          </a:p>
          <a:p>
            <a:r>
              <a:rPr lang="sv-SE" sz="3000" dirty="0" smtClean="0"/>
              <a:t>Heltids projektgrupp</a:t>
            </a:r>
          </a:p>
          <a:p>
            <a:r>
              <a:rPr lang="sv-SE" sz="3000" dirty="0" smtClean="0"/>
              <a:t>Samma plats</a:t>
            </a:r>
          </a:p>
          <a:p>
            <a:r>
              <a:rPr lang="sv-SE" sz="3000" dirty="0" smtClean="0"/>
              <a:t>I förvaltning</a:t>
            </a:r>
            <a:endParaRPr lang="sv-SE" sz="3000" dirty="0"/>
          </a:p>
        </p:txBody>
      </p:sp>
      <p:sp>
        <p:nvSpPr>
          <p:cNvPr id="5" name="Platshållare för innehåll 2"/>
          <p:cNvSpPr txBox="1">
            <a:spLocks/>
          </p:cNvSpPr>
          <p:nvPr/>
        </p:nvSpPr>
        <p:spPr>
          <a:xfrm>
            <a:off x="4355976" y="980728"/>
            <a:ext cx="4536504" cy="53285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sv-SE" sz="3000" dirty="0" smtClean="0"/>
              <a:t>Minus när:</a:t>
            </a:r>
          </a:p>
          <a:p>
            <a:r>
              <a:rPr lang="sv-SE" sz="3000" dirty="0" smtClean="0"/>
              <a:t>Många externa beroenden</a:t>
            </a:r>
          </a:p>
          <a:p>
            <a:r>
              <a:rPr lang="sv-SE" sz="3000" dirty="0" smtClean="0"/>
              <a:t>Fast kontrakt</a:t>
            </a:r>
          </a:p>
          <a:p>
            <a:r>
              <a:rPr lang="sv-SE" sz="3000" dirty="0" smtClean="0"/>
              <a:t>Fix deadline</a:t>
            </a:r>
          </a:p>
          <a:p>
            <a:r>
              <a:rPr lang="sv-SE" sz="3000" dirty="0" smtClean="0"/>
              <a:t>Tydlig och stabil målbild</a:t>
            </a:r>
          </a:p>
          <a:p>
            <a:r>
              <a:rPr lang="sv-SE" sz="3000" dirty="0" smtClean="0"/>
              <a:t>Många och tydliga krav</a:t>
            </a:r>
          </a:p>
          <a:p>
            <a:r>
              <a:rPr lang="sv-SE" sz="3000" dirty="0" smtClean="0"/>
              <a:t>Deltidsprojekt</a:t>
            </a:r>
          </a:p>
          <a:p>
            <a:r>
              <a:rPr lang="sv-SE" sz="3000" dirty="0" smtClean="0"/>
              <a:t>Geografisk spridning</a:t>
            </a:r>
          </a:p>
          <a:p>
            <a:r>
              <a:rPr lang="sv-SE" sz="3000" dirty="0" smtClean="0"/>
              <a:t>Hög ändringskostnad</a:t>
            </a:r>
            <a:endParaRPr lang="sv-SE" sz="3000" dirty="0"/>
          </a:p>
        </p:txBody>
      </p:sp>
      <p:sp>
        <p:nvSpPr>
          <p:cNvPr id="6" name="textruta 5"/>
          <p:cNvSpPr txBox="1"/>
          <p:nvPr/>
        </p:nvSpPr>
        <p:spPr>
          <a:xfrm>
            <a:off x="611560" y="6309320"/>
            <a:ext cx="3384376" cy="369332"/>
          </a:xfrm>
          <a:prstGeom prst="rect">
            <a:avLst/>
          </a:prstGeom>
          <a:noFill/>
        </p:spPr>
        <p:txBody>
          <a:bodyPr wrap="square" rtlCol="0">
            <a:spAutoFit/>
          </a:bodyPr>
          <a:lstStyle/>
          <a:p>
            <a:r>
              <a:rPr lang="sv-SE" dirty="0" smtClean="0"/>
              <a:t>*) Bo </a:t>
            </a:r>
            <a:r>
              <a:rPr lang="sv-SE" dirty="0" err="1" smtClean="0"/>
              <a:t>Tonnquist</a:t>
            </a:r>
            <a:r>
              <a:rPr lang="sv-SE" dirty="0" smtClean="0"/>
              <a:t>, ”Projektledning”</a:t>
            </a:r>
            <a:endParaRPr lang="sv-SE" dirty="0"/>
          </a:p>
        </p:txBody>
      </p:sp>
    </p:spTree>
    <p:extLst>
      <p:ext uri="{BB962C8B-B14F-4D97-AF65-F5344CB8AC3E}">
        <p14:creationId xmlns:p14="http://schemas.microsoft.com/office/powerpoint/2010/main" val="38071506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FF0000"/>
                </a:solidFill>
              </a:rPr>
              <a:t>ÖVNING…</a:t>
            </a:r>
            <a:endParaRPr lang="sv-SE" dirty="0">
              <a:solidFill>
                <a:srgbClr val="FF0000"/>
              </a:solidFill>
            </a:endParaRPr>
          </a:p>
        </p:txBody>
      </p:sp>
      <p:sp>
        <p:nvSpPr>
          <p:cNvPr id="3" name="Platshållare för innehåll 2"/>
          <p:cNvSpPr>
            <a:spLocks noGrp="1"/>
          </p:cNvSpPr>
          <p:nvPr>
            <p:ph idx="1"/>
          </p:nvPr>
        </p:nvSpPr>
        <p:spPr>
          <a:xfrm>
            <a:off x="457200" y="1624012"/>
            <a:ext cx="8507288" cy="4525963"/>
          </a:xfrm>
        </p:spPr>
        <p:txBody>
          <a:bodyPr/>
          <a:lstStyle/>
          <a:p>
            <a:pPr marL="0" indent="0">
              <a:buNone/>
            </a:pPr>
            <a:r>
              <a:rPr lang="sv-SE" dirty="0" smtClean="0"/>
              <a:t>Diskutera gruppvis de tolv </a:t>
            </a:r>
            <a:r>
              <a:rPr lang="sv-SE" dirty="0" err="1" smtClean="0"/>
              <a:t>agila</a:t>
            </a:r>
            <a:r>
              <a:rPr lang="sv-SE" dirty="0" smtClean="0"/>
              <a:t> principerna. </a:t>
            </a:r>
          </a:p>
          <a:p>
            <a:pPr marL="0" indent="0">
              <a:buNone/>
            </a:pPr>
            <a:r>
              <a:rPr lang="sv-SE" dirty="0" smtClean="0"/>
              <a:t>Bestäm vilka </a:t>
            </a:r>
            <a:r>
              <a:rPr lang="sv-SE" b="1" dirty="0" smtClean="0"/>
              <a:t>tre</a:t>
            </a:r>
            <a:r>
              <a:rPr lang="sv-SE" dirty="0" smtClean="0"/>
              <a:t> principer ni anser </a:t>
            </a:r>
            <a:r>
              <a:rPr lang="sv-SE" b="1" dirty="0" smtClean="0"/>
              <a:t>viktigast </a:t>
            </a:r>
            <a:r>
              <a:rPr lang="sv-SE" dirty="0" smtClean="0"/>
              <a:t>och vilka </a:t>
            </a:r>
            <a:r>
              <a:rPr lang="sv-SE" b="1" dirty="0" smtClean="0"/>
              <a:t>tre</a:t>
            </a:r>
            <a:r>
              <a:rPr lang="sv-SE" dirty="0" smtClean="0"/>
              <a:t> principer ni anser </a:t>
            </a:r>
            <a:r>
              <a:rPr lang="sv-SE" b="1" dirty="0" smtClean="0"/>
              <a:t>minst viktiga </a:t>
            </a:r>
            <a:r>
              <a:rPr lang="sv-SE" dirty="0" smtClean="0"/>
              <a:t>ur effektivitetssynpunkt. </a:t>
            </a:r>
          </a:p>
          <a:p>
            <a:pPr marL="0" indent="0">
              <a:buNone/>
            </a:pPr>
            <a:endParaRPr lang="sv-SE" dirty="0"/>
          </a:p>
          <a:p>
            <a:pPr marL="0" indent="0">
              <a:buNone/>
            </a:pPr>
            <a:r>
              <a:rPr lang="sv-SE" dirty="0" smtClean="0"/>
              <a:t>Motivera med </a:t>
            </a:r>
            <a:r>
              <a:rPr lang="sv-SE" b="1" dirty="0" smtClean="0"/>
              <a:t>konkreta</a:t>
            </a:r>
            <a:r>
              <a:rPr lang="sv-SE" dirty="0" smtClean="0"/>
              <a:t> skäl som ni finner rimliga!</a:t>
            </a:r>
          </a:p>
          <a:p>
            <a:pPr marL="0" indent="0">
              <a:buNone/>
            </a:pPr>
            <a:endParaRPr lang="sv-SE" dirty="0"/>
          </a:p>
          <a:p>
            <a:pPr marL="0" indent="0">
              <a:buNone/>
            </a:pPr>
            <a:r>
              <a:rPr lang="sv-SE" dirty="0" smtClean="0"/>
              <a:t>Redovisning inför klassen.</a:t>
            </a:r>
            <a:endParaRPr lang="sv-SE" dirty="0"/>
          </a:p>
        </p:txBody>
      </p:sp>
      <p:sp>
        <p:nvSpPr>
          <p:cNvPr id="4" name="Platshållare för bildnummer 3"/>
          <p:cNvSpPr>
            <a:spLocks noGrp="1"/>
          </p:cNvSpPr>
          <p:nvPr>
            <p:ph type="sldNum" sz="quarter" idx="12"/>
          </p:nvPr>
        </p:nvSpPr>
        <p:spPr/>
        <p:txBody>
          <a:bodyPr/>
          <a:lstStyle/>
          <a:p>
            <a:fld id="{88E98BCB-E43A-4F82-AE05-F15CE733C6B2}" type="slidenum">
              <a:rPr lang="sv-SE" smtClean="0"/>
              <a:t>24</a:t>
            </a:fld>
            <a:endParaRPr lang="sv-SE"/>
          </a:p>
        </p:txBody>
      </p:sp>
    </p:spTree>
    <p:extLst>
      <p:ext uri="{BB962C8B-B14F-4D97-AF65-F5344CB8AC3E}">
        <p14:creationId xmlns:p14="http://schemas.microsoft.com/office/powerpoint/2010/main" val="414793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456" y="3212976"/>
            <a:ext cx="2160240" cy="2304256"/>
          </a:xfrm>
          <a:prstGeom prst="rect">
            <a:avLst/>
          </a:prstGeom>
        </p:spPr>
      </p:pic>
      <p:sp>
        <p:nvSpPr>
          <p:cNvPr id="2" name="Rubrik 1"/>
          <p:cNvSpPr>
            <a:spLocks noGrp="1"/>
          </p:cNvSpPr>
          <p:nvPr>
            <p:ph type="ctrTitle"/>
          </p:nvPr>
        </p:nvSpPr>
        <p:spPr>
          <a:xfrm>
            <a:off x="539552" y="548680"/>
            <a:ext cx="8208912" cy="1872208"/>
          </a:xfrm>
        </p:spPr>
        <p:txBody>
          <a:bodyPr>
            <a:normAutofit/>
          </a:bodyPr>
          <a:lstStyle/>
          <a:p>
            <a:r>
              <a:rPr lang="sv-SE" sz="3200" dirty="0" smtClean="0">
                <a:latin typeface="Comic Sans MS" pitchFamily="66" charset="0"/>
              </a:rPr>
              <a:t>En snabb presentation av </a:t>
            </a:r>
            <a:r>
              <a:rPr lang="sv-SE" sz="4900" dirty="0" smtClean="0">
                <a:latin typeface="Comic Sans MS" pitchFamily="66" charset="0"/>
              </a:rPr>
              <a:t/>
            </a:r>
            <a:br>
              <a:rPr lang="sv-SE" sz="4900" dirty="0" smtClean="0">
                <a:latin typeface="Comic Sans MS" pitchFamily="66" charset="0"/>
              </a:rPr>
            </a:br>
            <a:r>
              <a:rPr lang="sv-SE" sz="4900" dirty="0" err="1" smtClean="0">
                <a:latin typeface="Comic Sans MS" pitchFamily="66" charset="0"/>
              </a:rPr>
              <a:t>Agil</a:t>
            </a:r>
            <a:r>
              <a:rPr lang="sv-SE" sz="4900" dirty="0" smtClean="0">
                <a:latin typeface="Comic Sans MS" pitchFamily="66" charset="0"/>
              </a:rPr>
              <a:t> utveckling med </a:t>
            </a:r>
            <a:r>
              <a:rPr lang="sv-SE" sz="4900" dirty="0" err="1" smtClean="0">
                <a:latin typeface="Comic Sans MS" pitchFamily="66" charset="0"/>
              </a:rPr>
              <a:t>Scrum</a:t>
            </a:r>
            <a:endParaRPr lang="sv-SE" sz="4900" dirty="0">
              <a:latin typeface="Comic Sans MS" pitchFamily="66" charset="0"/>
            </a:endParaRPr>
          </a:p>
        </p:txBody>
      </p:sp>
      <p:sp>
        <p:nvSpPr>
          <p:cNvPr id="3" name="Underrubrik 2"/>
          <p:cNvSpPr>
            <a:spLocks noGrp="1"/>
          </p:cNvSpPr>
          <p:nvPr>
            <p:ph type="subTitle" idx="1"/>
          </p:nvPr>
        </p:nvSpPr>
        <p:spPr>
          <a:xfrm>
            <a:off x="1020180" y="2348880"/>
            <a:ext cx="7128792" cy="4392488"/>
          </a:xfrm>
        </p:spPr>
        <p:txBody>
          <a:bodyPr>
            <a:normAutofit fontScale="62500" lnSpcReduction="20000"/>
          </a:bodyPr>
          <a:lstStyle/>
          <a:p>
            <a:r>
              <a:rPr lang="sv-SE" sz="5200" dirty="0" smtClean="0">
                <a:solidFill>
                  <a:srgbClr val="FF0000"/>
                </a:solidFill>
                <a:latin typeface="Comic Sans MS" pitchFamily="66" charset="0"/>
              </a:rPr>
              <a:t/>
            </a:r>
            <a:br>
              <a:rPr lang="sv-SE" sz="5200" dirty="0" smtClean="0">
                <a:solidFill>
                  <a:srgbClr val="FF0000"/>
                </a:solidFill>
                <a:latin typeface="Comic Sans MS" pitchFamily="66" charset="0"/>
              </a:rPr>
            </a:br>
            <a:r>
              <a:rPr lang="sv-SE" sz="4600" dirty="0" smtClean="0">
                <a:solidFill>
                  <a:srgbClr val="FF0000"/>
                </a:solidFill>
                <a:latin typeface="Comic Sans MS" pitchFamily="66" charset="0"/>
              </a:rPr>
              <a:t>VÄLKOMNA !</a:t>
            </a:r>
          </a:p>
          <a:p>
            <a:endParaRPr lang="sv-SE" dirty="0"/>
          </a:p>
          <a:p>
            <a:endParaRPr lang="sv-SE" dirty="0" smtClean="0"/>
          </a:p>
          <a:p>
            <a:endParaRPr lang="sv-SE" dirty="0"/>
          </a:p>
          <a:p>
            <a:endParaRPr lang="sv-SE" dirty="0" smtClean="0"/>
          </a:p>
          <a:p>
            <a:endParaRPr lang="sv-SE" dirty="0"/>
          </a:p>
          <a:p>
            <a:endParaRPr lang="sv-SE" dirty="0" smtClean="0"/>
          </a:p>
          <a:p>
            <a:endParaRPr lang="sv-SE" dirty="0"/>
          </a:p>
          <a:p>
            <a:endParaRPr lang="sv-SE" sz="2600" dirty="0" smtClean="0"/>
          </a:p>
          <a:p>
            <a:endParaRPr lang="sv-SE" sz="2600" dirty="0"/>
          </a:p>
          <a:p>
            <a:endParaRPr lang="sv-SE" sz="2600" b="1" dirty="0" smtClean="0"/>
          </a:p>
          <a:p>
            <a:r>
              <a:rPr lang="sv-SE" b="1" dirty="0" smtClean="0"/>
              <a:t>Kristian Nyman, </a:t>
            </a:r>
            <a:r>
              <a:rPr lang="sv-SE" b="1" dirty="0" err="1" smtClean="0"/>
              <a:t>tel</a:t>
            </a:r>
            <a:r>
              <a:rPr lang="sv-SE" b="1" dirty="0" smtClean="0"/>
              <a:t>: 0703-59 50 55</a:t>
            </a:r>
            <a:br>
              <a:rPr lang="sv-SE" b="1" dirty="0" smtClean="0"/>
            </a:br>
            <a:r>
              <a:rPr lang="sv-SE" b="1" dirty="0" smtClean="0"/>
              <a:t>E-post: k.kristian.nyman@hotmail.com</a:t>
            </a:r>
          </a:p>
          <a:p>
            <a:endParaRPr lang="sv-SE" dirty="0"/>
          </a:p>
          <a:p>
            <a:endParaRPr lang="sv-SE" dirty="0" smtClean="0"/>
          </a:p>
          <a:p>
            <a:endParaRPr lang="sv-SE" dirty="0"/>
          </a:p>
          <a:p>
            <a:endParaRPr lang="sv-SE" dirty="0" smtClean="0"/>
          </a:p>
          <a:p>
            <a:endParaRPr lang="sv-SE" dirty="0"/>
          </a:p>
          <a:p>
            <a:endParaRPr lang="sv-SE" dirty="0" smtClean="0"/>
          </a:p>
          <a:p>
            <a:endParaRPr lang="sv-SE" dirty="0"/>
          </a:p>
        </p:txBody>
      </p:sp>
      <p:sp>
        <p:nvSpPr>
          <p:cNvPr id="6" name="Platshållare för bildnummer 5"/>
          <p:cNvSpPr>
            <a:spLocks noGrp="1"/>
          </p:cNvSpPr>
          <p:nvPr>
            <p:ph type="sldNum" sz="quarter" idx="12"/>
          </p:nvPr>
        </p:nvSpPr>
        <p:spPr/>
        <p:txBody>
          <a:bodyPr/>
          <a:lstStyle/>
          <a:p>
            <a:fld id="{88E98BCB-E43A-4F82-AE05-F15CE733C6B2}" type="slidenum">
              <a:rPr lang="sv-SE" sz="2000" smtClean="0"/>
              <a:t>25</a:t>
            </a:fld>
            <a:endParaRPr lang="sv-SE" sz="2000" dirty="0"/>
          </a:p>
        </p:txBody>
      </p:sp>
    </p:spTree>
    <p:extLst>
      <p:ext uri="{BB962C8B-B14F-4D97-AF65-F5344CB8AC3E}">
        <p14:creationId xmlns:p14="http://schemas.microsoft.com/office/powerpoint/2010/main" val="2601283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601466"/>
            <a:ext cx="21812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3"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2626494"/>
            <a:ext cx="21812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892" y="2626494"/>
            <a:ext cx="21812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8"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924" y="4408264"/>
            <a:ext cx="17145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4"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0725" y="4830316"/>
            <a:ext cx="15144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6"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3032" y="5190356"/>
            <a:ext cx="15144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1"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0725" y="4506466"/>
            <a:ext cx="15144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ubrik 1"/>
          <p:cNvSpPr>
            <a:spLocks noGrp="1"/>
          </p:cNvSpPr>
          <p:nvPr>
            <p:ph type="title"/>
          </p:nvPr>
        </p:nvSpPr>
        <p:spPr>
          <a:xfrm>
            <a:off x="457200" y="274638"/>
            <a:ext cx="8229600" cy="778098"/>
          </a:xfrm>
        </p:spPr>
        <p:txBody>
          <a:bodyPr/>
          <a:lstStyle/>
          <a:p>
            <a:r>
              <a:rPr lang="sv-SE" dirty="0" smtClean="0"/>
              <a:t>Iterativ och inkrementell utveckling</a:t>
            </a:r>
            <a:endParaRPr lang="sv-SE" dirty="0"/>
          </a:p>
        </p:txBody>
      </p:sp>
      <p:graphicFrame>
        <p:nvGraphicFramePr>
          <p:cNvPr id="4" name="Objekt 3"/>
          <p:cNvGraphicFramePr>
            <a:graphicFrameLocks noChangeAspect="1"/>
          </p:cNvGraphicFramePr>
          <p:nvPr>
            <p:extLst/>
          </p:nvPr>
        </p:nvGraphicFramePr>
        <p:xfrm>
          <a:off x="3563888" y="1939429"/>
          <a:ext cx="1598613" cy="625475"/>
        </p:xfrm>
        <a:graphic>
          <a:graphicData uri="http://schemas.openxmlformats.org/presentationml/2006/ole">
            <mc:AlternateContent xmlns:mc="http://schemas.openxmlformats.org/markup-compatibility/2006">
              <mc:Choice xmlns:v="urn:schemas-microsoft-com:vml" Requires="v">
                <p:oleObj spid="_x0000_s19599" name="Visio" r:id="rId11" imgW="1598050" imgH="625976" progId="Visio.Drawing.11">
                  <p:link updateAutomatic="1"/>
                </p:oleObj>
              </mc:Choice>
              <mc:Fallback>
                <p:oleObj name="Visio" r:id="rId11" imgW="1598050" imgH="625976" progId="Visio.Drawing.11">
                  <p:link updateAutomatic="1"/>
                  <p:pic>
                    <p:nvPicPr>
                      <p:cNvPr id="0" name=""/>
                      <p:cNvPicPr/>
                      <p:nvPr/>
                    </p:nvPicPr>
                    <p:blipFill>
                      <a:blip r:embed="rId12"/>
                      <a:stretch>
                        <a:fillRect/>
                      </a:stretch>
                    </p:blipFill>
                    <p:spPr>
                      <a:xfrm>
                        <a:off x="3563888" y="1939429"/>
                        <a:ext cx="1598613" cy="625475"/>
                      </a:xfrm>
                      <a:prstGeom prst="rect">
                        <a:avLst/>
                      </a:prstGeom>
                    </p:spPr>
                  </p:pic>
                </p:oleObj>
              </mc:Fallback>
            </mc:AlternateContent>
          </a:graphicData>
        </a:graphic>
      </p:graphicFrame>
      <p:pic>
        <p:nvPicPr>
          <p:cNvPr id="1053"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4760" y="4866506"/>
            <a:ext cx="27432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5"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7864" y="5226546"/>
            <a:ext cx="27432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kt 5"/>
          <p:cNvGraphicFramePr>
            <a:graphicFrameLocks noChangeAspect="1"/>
          </p:cNvGraphicFramePr>
          <p:nvPr>
            <p:extLst/>
          </p:nvPr>
        </p:nvGraphicFramePr>
        <p:xfrm>
          <a:off x="3568576" y="1980183"/>
          <a:ext cx="1598613" cy="625475"/>
        </p:xfrm>
        <a:graphic>
          <a:graphicData uri="http://schemas.openxmlformats.org/presentationml/2006/ole">
            <mc:AlternateContent xmlns:mc="http://schemas.openxmlformats.org/markup-compatibility/2006">
              <mc:Choice xmlns:v="urn:schemas-microsoft-com:vml" Requires="v">
                <p:oleObj spid="_x0000_s19600" name="Visio" r:id="rId15" imgW="1598050" imgH="625976" progId="Visio.Drawing.11">
                  <p:link updateAutomatic="1"/>
                </p:oleObj>
              </mc:Choice>
              <mc:Fallback>
                <p:oleObj name="Visio" r:id="rId15" imgW="1598050" imgH="625976" progId="Visio.Drawing.11">
                  <p:link updateAutomatic="1"/>
                  <p:pic>
                    <p:nvPicPr>
                      <p:cNvPr id="0" name=""/>
                      <p:cNvPicPr/>
                      <p:nvPr/>
                    </p:nvPicPr>
                    <p:blipFill>
                      <a:blip r:embed="rId16"/>
                      <a:stretch>
                        <a:fillRect/>
                      </a:stretch>
                    </p:blipFill>
                    <p:spPr>
                      <a:xfrm>
                        <a:off x="3568576" y="1980183"/>
                        <a:ext cx="1598613" cy="625475"/>
                      </a:xfrm>
                      <a:prstGeom prst="rect">
                        <a:avLst/>
                      </a:prstGeom>
                    </p:spPr>
                  </p:pic>
                </p:oleObj>
              </mc:Fallback>
            </mc:AlternateContent>
          </a:graphicData>
        </a:graphic>
      </p:graphicFrame>
      <p:graphicFrame>
        <p:nvGraphicFramePr>
          <p:cNvPr id="8" name="Objekt 7"/>
          <p:cNvGraphicFramePr>
            <a:graphicFrameLocks noChangeAspect="1"/>
          </p:cNvGraphicFramePr>
          <p:nvPr>
            <p:extLst/>
          </p:nvPr>
        </p:nvGraphicFramePr>
        <p:xfrm>
          <a:off x="3570436" y="1996033"/>
          <a:ext cx="1598613" cy="625475"/>
        </p:xfrm>
        <a:graphic>
          <a:graphicData uri="http://schemas.openxmlformats.org/presentationml/2006/ole">
            <mc:AlternateContent xmlns:mc="http://schemas.openxmlformats.org/markup-compatibility/2006">
              <mc:Choice xmlns:v="urn:schemas-microsoft-com:vml" Requires="v">
                <p:oleObj spid="_x0000_s19601" name="Visio" r:id="rId17" imgW="1598050" imgH="625976" progId="Visio.Drawing.11">
                  <p:link updateAutomatic="1"/>
                </p:oleObj>
              </mc:Choice>
              <mc:Fallback>
                <p:oleObj name="Visio" r:id="rId17" imgW="1598050" imgH="625976" progId="Visio.Drawing.11">
                  <p:link updateAutomatic="1"/>
                  <p:pic>
                    <p:nvPicPr>
                      <p:cNvPr id="0" name=""/>
                      <p:cNvPicPr/>
                      <p:nvPr/>
                    </p:nvPicPr>
                    <p:blipFill>
                      <a:blip r:embed="rId18"/>
                      <a:stretch>
                        <a:fillRect/>
                      </a:stretch>
                    </p:blipFill>
                    <p:spPr>
                      <a:xfrm>
                        <a:off x="3570436" y="1996033"/>
                        <a:ext cx="1598613" cy="625475"/>
                      </a:xfrm>
                      <a:prstGeom prst="rect">
                        <a:avLst/>
                      </a:prstGeom>
                    </p:spPr>
                  </p:pic>
                </p:oleObj>
              </mc:Fallback>
            </mc:AlternateContent>
          </a:graphicData>
        </a:graphic>
      </p:graphicFrame>
      <p:pic>
        <p:nvPicPr>
          <p:cNvPr id="1050" name="Picture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7864" y="3573016"/>
            <a:ext cx="27432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0" name="Picture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1530" y="1628800"/>
            <a:ext cx="28003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9" name="Picture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69185" y="1628800"/>
            <a:ext cx="25431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41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60"/>
                                        </p:tgtEl>
                                        <p:attrNameLst>
                                          <p:attrName>style.visibility</p:attrName>
                                        </p:attrNameLst>
                                      </p:cBhvr>
                                      <p:to>
                                        <p:strVal val="visible"/>
                                      </p:to>
                                    </p:set>
                                    <p:animEffect transition="in" filter="fade">
                                      <p:cBhvr>
                                        <p:cTn id="7" dur="250"/>
                                        <p:tgtEl>
                                          <p:spTgt spid="1060"/>
                                        </p:tgtEl>
                                      </p:cBhvr>
                                    </p:animEffect>
                                    <p:anim calcmode="lin" valueType="num">
                                      <p:cBhvr>
                                        <p:cTn id="8" dur="250" fill="hold"/>
                                        <p:tgtEl>
                                          <p:spTgt spid="1060"/>
                                        </p:tgtEl>
                                        <p:attrNameLst>
                                          <p:attrName>ppt_x</p:attrName>
                                        </p:attrNameLst>
                                      </p:cBhvr>
                                      <p:tavLst>
                                        <p:tav tm="0">
                                          <p:val>
                                            <p:strVal val="#ppt_x"/>
                                          </p:val>
                                        </p:tav>
                                        <p:tav tm="100000">
                                          <p:val>
                                            <p:strVal val="#ppt_x"/>
                                          </p:val>
                                        </p:tav>
                                      </p:tavLst>
                                    </p:anim>
                                    <p:anim calcmode="lin" valueType="num">
                                      <p:cBhvr>
                                        <p:cTn id="9" dur="250" fill="hold"/>
                                        <p:tgtEl>
                                          <p:spTgt spid="106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58"/>
                                        </p:tgtEl>
                                        <p:attrNameLst>
                                          <p:attrName>style.visibility</p:attrName>
                                        </p:attrNameLst>
                                      </p:cBhvr>
                                      <p:to>
                                        <p:strVal val="visible"/>
                                      </p:to>
                                    </p:set>
                                    <p:animEffect transition="in" filter="fade">
                                      <p:cBhvr>
                                        <p:cTn id="14" dur="250"/>
                                        <p:tgtEl>
                                          <p:spTgt spid="1058"/>
                                        </p:tgtEl>
                                      </p:cBhvr>
                                    </p:animEffect>
                                    <p:anim calcmode="lin" valueType="num">
                                      <p:cBhvr>
                                        <p:cTn id="15" dur="250" fill="hold"/>
                                        <p:tgtEl>
                                          <p:spTgt spid="1058"/>
                                        </p:tgtEl>
                                        <p:attrNameLst>
                                          <p:attrName>ppt_x</p:attrName>
                                        </p:attrNameLst>
                                      </p:cBhvr>
                                      <p:tavLst>
                                        <p:tav tm="0">
                                          <p:val>
                                            <p:strVal val="#ppt_x"/>
                                          </p:val>
                                        </p:tav>
                                        <p:tav tm="100000">
                                          <p:val>
                                            <p:strVal val="#ppt_x"/>
                                          </p:val>
                                        </p:tav>
                                      </p:tavLst>
                                    </p:anim>
                                    <p:anim calcmode="lin" valueType="num">
                                      <p:cBhvr>
                                        <p:cTn id="16" dur="250" fill="hold"/>
                                        <p:tgtEl>
                                          <p:spTgt spid="105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59"/>
                                        </p:tgtEl>
                                        <p:attrNameLst>
                                          <p:attrName>style.visibility</p:attrName>
                                        </p:attrNameLst>
                                      </p:cBhvr>
                                      <p:to>
                                        <p:strVal val="visible"/>
                                      </p:to>
                                    </p:set>
                                    <p:animEffect transition="in" filter="fade">
                                      <p:cBhvr>
                                        <p:cTn id="21" dur="250"/>
                                        <p:tgtEl>
                                          <p:spTgt spid="1059"/>
                                        </p:tgtEl>
                                      </p:cBhvr>
                                    </p:animEffect>
                                    <p:anim calcmode="lin" valueType="num">
                                      <p:cBhvr>
                                        <p:cTn id="22" dur="250" fill="hold"/>
                                        <p:tgtEl>
                                          <p:spTgt spid="1059"/>
                                        </p:tgtEl>
                                        <p:attrNameLst>
                                          <p:attrName>ppt_x</p:attrName>
                                        </p:attrNameLst>
                                      </p:cBhvr>
                                      <p:tavLst>
                                        <p:tav tm="0">
                                          <p:val>
                                            <p:strVal val="#ppt_x"/>
                                          </p:val>
                                        </p:tav>
                                        <p:tav tm="100000">
                                          <p:val>
                                            <p:strVal val="#ppt_x"/>
                                          </p:val>
                                        </p:tav>
                                      </p:tavLst>
                                    </p:anim>
                                    <p:anim calcmode="lin" valueType="num">
                                      <p:cBhvr>
                                        <p:cTn id="23" dur="250" fill="hold"/>
                                        <p:tgtEl>
                                          <p:spTgt spid="105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250"/>
                                        <p:tgtEl>
                                          <p:spTgt spid="4"/>
                                        </p:tgtEl>
                                      </p:cBhvr>
                                    </p:animEffect>
                                    <p:anim calcmode="lin" valueType="num">
                                      <p:cBhvr>
                                        <p:cTn id="29" dur="250" fill="hold"/>
                                        <p:tgtEl>
                                          <p:spTgt spid="4"/>
                                        </p:tgtEl>
                                        <p:attrNameLst>
                                          <p:attrName>ppt_x</p:attrName>
                                        </p:attrNameLst>
                                      </p:cBhvr>
                                      <p:tavLst>
                                        <p:tav tm="0">
                                          <p:val>
                                            <p:strVal val="#ppt_x"/>
                                          </p:val>
                                        </p:tav>
                                        <p:tav tm="100000">
                                          <p:val>
                                            <p:strVal val="#ppt_x"/>
                                          </p:val>
                                        </p:tav>
                                      </p:tavLst>
                                    </p:anim>
                                    <p:anim calcmode="lin" valueType="num">
                                      <p:cBhvr>
                                        <p:cTn id="30"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48"/>
                                        </p:tgtEl>
                                        <p:attrNameLst>
                                          <p:attrName>style.visibility</p:attrName>
                                        </p:attrNameLst>
                                      </p:cBhvr>
                                      <p:to>
                                        <p:strVal val="visible"/>
                                      </p:to>
                                    </p:set>
                                    <p:animEffect transition="in" filter="fade">
                                      <p:cBhvr>
                                        <p:cTn id="35" dur="250"/>
                                        <p:tgtEl>
                                          <p:spTgt spid="1048"/>
                                        </p:tgtEl>
                                      </p:cBhvr>
                                    </p:animEffect>
                                    <p:anim calcmode="lin" valueType="num">
                                      <p:cBhvr>
                                        <p:cTn id="36" dur="250" fill="hold"/>
                                        <p:tgtEl>
                                          <p:spTgt spid="1048"/>
                                        </p:tgtEl>
                                        <p:attrNameLst>
                                          <p:attrName>ppt_x</p:attrName>
                                        </p:attrNameLst>
                                      </p:cBhvr>
                                      <p:tavLst>
                                        <p:tav tm="0">
                                          <p:val>
                                            <p:strVal val="#ppt_x"/>
                                          </p:val>
                                        </p:tav>
                                        <p:tav tm="100000">
                                          <p:val>
                                            <p:strVal val="#ppt_x"/>
                                          </p:val>
                                        </p:tav>
                                      </p:tavLst>
                                    </p:anim>
                                    <p:anim calcmode="lin" valueType="num">
                                      <p:cBhvr>
                                        <p:cTn id="37" dur="250" fill="hold"/>
                                        <p:tgtEl>
                                          <p:spTgt spid="104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50"/>
                                        </p:tgtEl>
                                        <p:attrNameLst>
                                          <p:attrName>style.visibility</p:attrName>
                                        </p:attrNameLst>
                                      </p:cBhvr>
                                      <p:to>
                                        <p:strVal val="visible"/>
                                      </p:to>
                                    </p:set>
                                    <p:animEffect transition="in" filter="fade">
                                      <p:cBhvr>
                                        <p:cTn id="42" dur="250"/>
                                        <p:tgtEl>
                                          <p:spTgt spid="1050"/>
                                        </p:tgtEl>
                                      </p:cBhvr>
                                    </p:animEffect>
                                    <p:anim calcmode="lin" valueType="num">
                                      <p:cBhvr>
                                        <p:cTn id="43" dur="250" fill="hold"/>
                                        <p:tgtEl>
                                          <p:spTgt spid="1050"/>
                                        </p:tgtEl>
                                        <p:attrNameLst>
                                          <p:attrName>ppt_x</p:attrName>
                                        </p:attrNameLst>
                                      </p:cBhvr>
                                      <p:tavLst>
                                        <p:tav tm="0">
                                          <p:val>
                                            <p:strVal val="#ppt_x"/>
                                          </p:val>
                                        </p:tav>
                                        <p:tav tm="100000">
                                          <p:val>
                                            <p:strVal val="#ppt_x"/>
                                          </p:val>
                                        </p:tav>
                                      </p:tavLst>
                                    </p:anim>
                                    <p:anim calcmode="lin" valueType="num">
                                      <p:cBhvr>
                                        <p:cTn id="44" dur="250" fill="hold"/>
                                        <p:tgtEl>
                                          <p:spTgt spid="105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51"/>
                                        </p:tgtEl>
                                        <p:attrNameLst>
                                          <p:attrName>style.visibility</p:attrName>
                                        </p:attrNameLst>
                                      </p:cBhvr>
                                      <p:to>
                                        <p:strVal val="visible"/>
                                      </p:to>
                                    </p:set>
                                    <p:animEffect transition="in" filter="fade">
                                      <p:cBhvr>
                                        <p:cTn id="49" dur="250"/>
                                        <p:tgtEl>
                                          <p:spTgt spid="1051"/>
                                        </p:tgtEl>
                                      </p:cBhvr>
                                    </p:animEffect>
                                    <p:anim calcmode="lin" valueType="num">
                                      <p:cBhvr>
                                        <p:cTn id="50" dur="250" fill="hold"/>
                                        <p:tgtEl>
                                          <p:spTgt spid="1051"/>
                                        </p:tgtEl>
                                        <p:attrNameLst>
                                          <p:attrName>ppt_x</p:attrName>
                                        </p:attrNameLst>
                                      </p:cBhvr>
                                      <p:tavLst>
                                        <p:tav tm="0">
                                          <p:val>
                                            <p:strVal val="#ppt_x"/>
                                          </p:val>
                                        </p:tav>
                                        <p:tav tm="100000">
                                          <p:val>
                                            <p:strVal val="#ppt_x"/>
                                          </p:val>
                                        </p:tav>
                                      </p:tavLst>
                                    </p:anim>
                                    <p:anim calcmode="lin" valueType="num">
                                      <p:cBhvr>
                                        <p:cTn id="51" dur="250" fill="hold"/>
                                        <p:tgtEl>
                                          <p:spTgt spid="105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250"/>
                                        <p:tgtEl>
                                          <p:spTgt spid="6"/>
                                        </p:tgtEl>
                                      </p:cBhvr>
                                    </p:animEffect>
                                    <p:anim calcmode="lin" valueType="num">
                                      <p:cBhvr>
                                        <p:cTn id="57" dur="250" fill="hold"/>
                                        <p:tgtEl>
                                          <p:spTgt spid="6"/>
                                        </p:tgtEl>
                                        <p:attrNameLst>
                                          <p:attrName>ppt_x</p:attrName>
                                        </p:attrNameLst>
                                      </p:cBhvr>
                                      <p:tavLst>
                                        <p:tav tm="0">
                                          <p:val>
                                            <p:strVal val="#ppt_x"/>
                                          </p:val>
                                        </p:tav>
                                        <p:tav tm="100000">
                                          <p:val>
                                            <p:strVal val="#ppt_x"/>
                                          </p:val>
                                        </p:tav>
                                      </p:tavLst>
                                    </p:anim>
                                    <p:anim calcmode="lin" valueType="num">
                                      <p:cBhvr>
                                        <p:cTn id="58"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63"/>
                                        </p:tgtEl>
                                        <p:attrNameLst>
                                          <p:attrName>style.visibility</p:attrName>
                                        </p:attrNameLst>
                                      </p:cBhvr>
                                      <p:to>
                                        <p:strVal val="visible"/>
                                      </p:to>
                                    </p:set>
                                    <p:animEffect transition="in" filter="fade">
                                      <p:cBhvr>
                                        <p:cTn id="63" dur="250"/>
                                        <p:tgtEl>
                                          <p:spTgt spid="1063"/>
                                        </p:tgtEl>
                                      </p:cBhvr>
                                    </p:animEffect>
                                    <p:anim calcmode="lin" valueType="num">
                                      <p:cBhvr>
                                        <p:cTn id="64" dur="250" fill="hold"/>
                                        <p:tgtEl>
                                          <p:spTgt spid="1063"/>
                                        </p:tgtEl>
                                        <p:attrNameLst>
                                          <p:attrName>ppt_x</p:attrName>
                                        </p:attrNameLst>
                                      </p:cBhvr>
                                      <p:tavLst>
                                        <p:tav tm="0">
                                          <p:val>
                                            <p:strVal val="#ppt_x"/>
                                          </p:val>
                                        </p:tav>
                                        <p:tav tm="100000">
                                          <p:val>
                                            <p:strVal val="#ppt_x"/>
                                          </p:val>
                                        </p:tav>
                                      </p:tavLst>
                                    </p:anim>
                                    <p:anim calcmode="lin" valueType="num">
                                      <p:cBhvr>
                                        <p:cTn id="65" dur="250" fill="hold"/>
                                        <p:tgtEl>
                                          <p:spTgt spid="106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053"/>
                                        </p:tgtEl>
                                        <p:attrNameLst>
                                          <p:attrName>style.visibility</p:attrName>
                                        </p:attrNameLst>
                                      </p:cBhvr>
                                      <p:to>
                                        <p:strVal val="visible"/>
                                      </p:to>
                                    </p:set>
                                    <p:animEffect transition="in" filter="fade">
                                      <p:cBhvr>
                                        <p:cTn id="70" dur="250"/>
                                        <p:tgtEl>
                                          <p:spTgt spid="1053"/>
                                        </p:tgtEl>
                                      </p:cBhvr>
                                    </p:animEffect>
                                    <p:anim calcmode="lin" valueType="num">
                                      <p:cBhvr>
                                        <p:cTn id="71" dur="250" fill="hold"/>
                                        <p:tgtEl>
                                          <p:spTgt spid="1053"/>
                                        </p:tgtEl>
                                        <p:attrNameLst>
                                          <p:attrName>ppt_x</p:attrName>
                                        </p:attrNameLst>
                                      </p:cBhvr>
                                      <p:tavLst>
                                        <p:tav tm="0">
                                          <p:val>
                                            <p:strVal val="#ppt_x"/>
                                          </p:val>
                                        </p:tav>
                                        <p:tav tm="100000">
                                          <p:val>
                                            <p:strVal val="#ppt_x"/>
                                          </p:val>
                                        </p:tav>
                                      </p:tavLst>
                                    </p:anim>
                                    <p:anim calcmode="lin" valueType="num">
                                      <p:cBhvr>
                                        <p:cTn id="72" dur="250" fill="hold"/>
                                        <p:tgtEl>
                                          <p:spTgt spid="105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054"/>
                                        </p:tgtEl>
                                        <p:attrNameLst>
                                          <p:attrName>style.visibility</p:attrName>
                                        </p:attrNameLst>
                                      </p:cBhvr>
                                      <p:to>
                                        <p:strVal val="visible"/>
                                      </p:to>
                                    </p:set>
                                    <p:animEffect transition="in" filter="fade">
                                      <p:cBhvr>
                                        <p:cTn id="77" dur="250"/>
                                        <p:tgtEl>
                                          <p:spTgt spid="1054"/>
                                        </p:tgtEl>
                                      </p:cBhvr>
                                    </p:animEffect>
                                    <p:anim calcmode="lin" valueType="num">
                                      <p:cBhvr>
                                        <p:cTn id="78" dur="250" fill="hold"/>
                                        <p:tgtEl>
                                          <p:spTgt spid="1054"/>
                                        </p:tgtEl>
                                        <p:attrNameLst>
                                          <p:attrName>ppt_x</p:attrName>
                                        </p:attrNameLst>
                                      </p:cBhvr>
                                      <p:tavLst>
                                        <p:tav tm="0">
                                          <p:val>
                                            <p:strVal val="#ppt_x"/>
                                          </p:val>
                                        </p:tav>
                                        <p:tav tm="100000">
                                          <p:val>
                                            <p:strVal val="#ppt_x"/>
                                          </p:val>
                                        </p:tav>
                                      </p:tavLst>
                                    </p:anim>
                                    <p:anim calcmode="lin" valueType="num">
                                      <p:cBhvr>
                                        <p:cTn id="79" dur="250" fill="hold"/>
                                        <p:tgtEl>
                                          <p:spTgt spid="105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250"/>
                                        <p:tgtEl>
                                          <p:spTgt spid="8"/>
                                        </p:tgtEl>
                                      </p:cBhvr>
                                    </p:animEffect>
                                    <p:anim calcmode="lin" valueType="num">
                                      <p:cBhvr>
                                        <p:cTn id="85" dur="250" fill="hold"/>
                                        <p:tgtEl>
                                          <p:spTgt spid="8"/>
                                        </p:tgtEl>
                                        <p:attrNameLst>
                                          <p:attrName>ppt_x</p:attrName>
                                        </p:attrNameLst>
                                      </p:cBhvr>
                                      <p:tavLst>
                                        <p:tav tm="0">
                                          <p:val>
                                            <p:strVal val="#ppt_x"/>
                                          </p:val>
                                        </p:tav>
                                        <p:tav tm="100000">
                                          <p:val>
                                            <p:strVal val="#ppt_x"/>
                                          </p:val>
                                        </p:tav>
                                      </p:tavLst>
                                    </p:anim>
                                    <p:anim calcmode="lin" valueType="num">
                                      <p:cBhvr>
                                        <p:cTn id="86"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064"/>
                                        </p:tgtEl>
                                        <p:attrNameLst>
                                          <p:attrName>style.visibility</p:attrName>
                                        </p:attrNameLst>
                                      </p:cBhvr>
                                      <p:to>
                                        <p:strVal val="visible"/>
                                      </p:to>
                                    </p:set>
                                    <p:animEffect transition="in" filter="fade">
                                      <p:cBhvr>
                                        <p:cTn id="91" dur="250"/>
                                        <p:tgtEl>
                                          <p:spTgt spid="1064"/>
                                        </p:tgtEl>
                                      </p:cBhvr>
                                    </p:animEffect>
                                    <p:anim calcmode="lin" valueType="num">
                                      <p:cBhvr>
                                        <p:cTn id="92" dur="250" fill="hold"/>
                                        <p:tgtEl>
                                          <p:spTgt spid="1064"/>
                                        </p:tgtEl>
                                        <p:attrNameLst>
                                          <p:attrName>ppt_x</p:attrName>
                                        </p:attrNameLst>
                                      </p:cBhvr>
                                      <p:tavLst>
                                        <p:tav tm="0">
                                          <p:val>
                                            <p:strVal val="#ppt_x"/>
                                          </p:val>
                                        </p:tav>
                                        <p:tav tm="100000">
                                          <p:val>
                                            <p:strVal val="#ppt_x"/>
                                          </p:val>
                                        </p:tav>
                                      </p:tavLst>
                                    </p:anim>
                                    <p:anim calcmode="lin" valueType="num">
                                      <p:cBhvr>
                                        <p:cTn id="93" dur="250" fill="hold"/>
                                        <p:tgtEl>
                                          <p:spTgt spid="1064"/>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055"/>
                                        </p:tgtEl>
                                        <p:attrNameLst>
                                          <p:attrName>style.visibility</p:attrName>
                                        </p:attrNameLst>
                                      </p:cBhvr>
                                      <p:to>
                                        <p:strVal val="visible"/>
                                      </p:to>
                                    </p:set>
                                    <p:animEffect transition="in" filter="fade">
                                      <p:cBhvr>
                                        <p:cTn id="98" dur="250"/>
                                        <p:tgtEl>
                                          <p:spTgt spid="1055"/>
                                        </p:tgtEl>
                                      </p:cBhvr>
                                    </p:animEffect>
                                    <p:anim calcmode="lin" valueType="num">
                                      <p:cBhvr>
                                        <p:cTn id="99" dur="250" fill="hold"/>
                                        <p:tgtEl>
                                          <p:spTgt spid="1055"/>
                                        </p:tgtEl>
                                        <p:attrNameLst>
                                          <p:attrName>ppt_x</p:attrName>
                                        </p:attrNameLst>
                                      </p:cBhvr>
                                      <p:tavLst>
                                        <p:tav tm="0">
                                          <p:val>
                                            <p:strVal val="#ppt_x"/>
                                          </p:val>
                                        </p:tav>
                                        <p:tav tm="100000">
                                          <p:val>
                                            <p:strVal val="#ppt_x"/>
                                          </p:val>
                                        </p:tav>
                                      </p:tavLst>
                                    </p:anim>
                                    <p:anim calcmode="lin" valueType="num">
                                      <p:cBhvr>
                                        <p:cTn id="100" dur="250" fill="hold"/>
                                        <p:tgtEl>
                                          <p:spTgt spid="1055"/>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056"/>
                                        </p:tgtEl>
                                        <p:attrNameLst>
                                          <p:attrName>style.visibility</p:attrName>
                                        </p:attrNameLst>
                                      </p:cBhvr>
                                      <p:to>
                                        <p:strVal val="visible"/>
                                      </p:to>
                                    </p:set>
                                    <p:animEffect transition="in" filter="fade">
                                      <p:cBhvr>
                                        <p:cTn id="105" dur="250"/>
                                        <p:tgtEl>
                                          <p:spTgt spid="1056"/>
                                        </p:tgtEl>
                                      </p:cBhvr>
                                    </p:animEffect>
                                    <p:anim calcmode="lin" valueType="num">
                                      <p:cBhvr>
                                        <p:cTn id="106" dur="250" fill="hold"/>
                                        <p:tgtEl>
                                          <p:spTgt spid="1056"/>
                                        </p:tgtEl>
                                        <p:attrNameLst>
                                          <p:attrName>ppt_x</p:attrName>
                                        </p:attrNameLst>
                                      </p:cBhvr>
                                      <p:tavLst>
                                        <p:tav tm="0">
                                          <p:val>
                                            <p:strVal val="#ppt_x"/>
                                          </p:val>
                                        </p:tav>
                                        <p:tav tm="100000">
                                          <p:val>
                                            <p:strVal val="#ppt_x"/>
                                          </p:val>
                                        </p:tav>
                                      </p:tavLst>
                                    </p:anim>
                                    <p:anim calcmode="lin" valueType="num">
                                      <p:cBhvr>
                                        <p:cTn id="107" dur="250" fill="hold"/>
                                        <p:tgtEl>
                                          <p:spTgt spid="1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818731"/>
            <a:ext cx="620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590" y="1124744"/>
            <a:ext cx="3151528" cy="38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912303"/>
            <a:ext cx="2809228" cy="159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latshållare för bildnummer 1"/>
          <p:cNvSpPr>
            <a:spLocks noGrp="1"/>
          </p:cNvSpPr>
          <p:nvPr>
            <p:ph type="sldNum" sz="quarter" idx="12"/>
          </p:nvPr>
        </p:nvSpPr>
        <p:spPr/>
        <p:txBody>
          <a:bodyPr/>
          <a:lstStyle/>
          <a:p>
            <a:fld id="{88E98BCB-E43A-4F82-AE05-F15CE733C6B2}" type="slidenum">
              <a:rPr lang="sv-SE" smtClean="0"/>
              <a:t>27</a:t>
            </a:fld>
            <a:endParaRPr lang="sv-SE"/>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73" y="1124744"/>
            <a:ext cx="3470223" cy="38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ruta 2"/>
          <p:cNvSpPr txBox="1"/>
          <p:nvPr/>
        </p:nvSpPr>
        <p:spPr>
          <a:xfrm>
            <a:off x="1255863" y="116632"/>
            <a:ext cx="6624736" cy="923330"/>
          </a:xfrm>
          <a:prstGeom prst="rect">
            <a:avLst/>
          </a:prstGeom>
          <a:noFill/>
        </p:spPr>
        <p:txBody>
          <a:bodyPr wrap="square" rtlCol="0">
            <a:spAutoFit/>
          </a:bodyPr>
          <a:lstStyle/>
          <a:p>
            <a:pPr algn="ctr"/>
            <a:r>
              <a:rPr lang="sv-SE" sz="5400" dirty="0" smtClean="0"/>
              <a:t>Översikt </a:t>
            </a:r>
            <a:r>
              <a:rPr lang="sv-SE" sz="5400" dirty="0" err="1" smtClean="0"/>
              <a:t>Scrum</a:t>
            </a:r>
            <a:endParaRPr lang="sv-SE" sz="5400" dirty="0"/>
          </a:p>
        </p:txBody>
      </p:sp>
      <p:sp>
        <p:nvSpPr>
          <p:cNvPr id="10" name="textruta 9"/>
          <p:cNvSpPr txBox="1"/>
          <p:nvPr/>
        </p:nvSpPr>
        <p:spPr>
          <a:xfrm>
            <a:off x="467544" y="5910371"/>
            <a:ext cx="5472608" cy="830997"/>
          </a:xfrm>
          <a:prstGeom prst="rect">
            <a:avLst/>
          </a:prstGeom>
          <a:noFill/>
          <a:ln w="28575">
            <a:noFill/>
          </a:ln>
          <a:effectLst>
            <a:innerShdw blurRad="63500" dist="50800" dir="2700000">
              <a:prstClr val="black">
                <a:alpha val="50000"/>
              </a:prstClr>
            </a:innerShdw>
          </a:effectLst>
        </p:spPr>
        <p:txBody>
          <a:bodyPr wrap="square" rtlCol="0">
            <a:spAutoFit/>
          </a:bodyPr>
          <a:lstStyle/>
          <a:p>
            <a:pPr algn="ctr"/>
            <a:r>
              <a:rPr lang="sv-SE" sz="4800" b="1" dirty="0" smtClean="0">
                <a:solidFill>
                  <a:srgbClr val="FF0000"/>
                </a:solidFill>
              </a:rPr>
              <a:t>Produktägarens roll?</a:t>
            </a:r>
            <a:endParaRPr lang="sv-SE" sz="4800" b="1" dirty="0">
              <a:solidFill>
                <a:srgbClr val="FF0000"/>
              </a:solidFill>
            </a:endParaRPr>
          </a:p>
        </p:txBody>
      </p:sp>
      <p:grpSp>
        <p:nvGrpSpPr>
          <p:cNvPr id="5" name="Grupp 4"/>
          <p:cNvGrpSpPr/>
          <p:nvPr/>
        </p:nvGrpSpPr>
        <p:grpSpPr>
          <a:xfrm>
            <a:off x="117736" y="836712"/>
            <a:ext cx="3662176" cy="5112403"/>
            <a:chOff x="117736" y="919907"/>
            <a:chExt cx="3662176" cy="5112403"/>
          </a:xfrm>
        </p:grpSpPr>
        <p:sp>
          <p:nvSpPr>
            <p:cNvPr id="11" name="Frihandsfigur 10"/>
            <p:cNvSpPr/>
            <p:nvPr/>
          </p:nvSpPr>
          <p:spPr>
            <a:xfrm>
              <a:off x="117736" y="919907"/>
              <a:ext cx="3662176" cy="4269409"/>
            </a:xfrm>
            <a:custGeom>
              <a:avLst/>
              <a:gdLst>
                <a:gd name="connsiteX0" fmla="*/ 1764822 w 3443497"/>
                <a:gd name="connsiteY0" fmla="*/ 136477 h 4053385"/>
                <a:gd name="connsiteX1" fmla="*/ 1682936 w 3443497"/>
                <a:gd name="connsiteY1" fmla="*/ 109182 h 4053385"/>
                <a:gd name="connsiteX2" fmla="*/ 1519163 w 3443497"/>
                <a:gd name="connsiteY2" fmla="*/ 95534 h 4053385"/>
                <a:gd name="connsiteX3" fmla="*/ 1396333 w 3443497"/>
                <a:gd name="connsiteY3" fmla="*/ 81886 h 4053385"/>
                <a:gd name="connsiteX4" fmla="*/ 1259855 w 3443497"/>
                <a:gd name="connsiteY4" fmla="*/ 68239 h 4053385"/>
                <a:gd name="connsiteX5" fmla="*/ 1137025 w 3443497"/>
                <a:gd name="connsiteY5" fmla="*/ 54591 h 4053385"/>
                <a:gd name="connsiteX6" fmla="*/ 782184 w 3443497"/>
                <a:gd name="connsiteY6" fmla="*/ 40943 h 4053385"/>
                <a:gd name="connsiteX7" fmla="*/ 591115 w 3443497"/>
                <a:gd name="connsiteY7" fmla="*/ 54591 h 4053385"/>
                <a:gd name="connsiteX8" fmla="*/ 427342 w 3443497"/>
                <a:gd name="connsiteY8" fmla="*/ 81886 h 4053385"/>
                <a:gd name="connsiteX9" fmla="*/ 386398 w 3443497"/>
                <a:gd name="connsiteY9" fmla="*/ 95534 h 4053385"/>
                <a:gd name="connsiteX10" fmla="*/ 331807 w 3443497"/>
                <a:gd name="connsiteY10" fmla="*/ 109182 h 4053385"/>
                <a:gd name="connsiteX11" fmla="*/ 249921 w 3443497"/>
                <a:gd name="connsiteY11" fmla="*/ 163773 h 4053385"/>
                <a:gd name="connsiteX12" fmla="*/ 208978 w 3443497"/>
                <a:gd name="connsiteY12" fmla="*/ 177421 h 4053385"/>
                <a:gd name="connsiteX13" fmla="*/ 127091 w 3443497"/>
                <a:gd name="connsiteY13" fmla="*/ 232012 h 4053385"/>
                <a:gd name="connsiteX14" fmla="*/ 86148 w 3443497"/>
                <a:gd name="connsiteY14" fmla="*/ 259307 h 4053385"/>
                <a:gd name="connsiteX15" fmla="*/ 58852 w 3443497"/>
                <a:gd name="connsiteY15" fmla="*/ 341194 h 4053385"/>
                <a:gd name="connsiteX16" fmla="*/ 17909 w 3443497"/>
                <a:gd name="connsiteY16" fmla="*/ 477671 h 4053385"/>
                <a:gd name="connsiteX17" fmla="*/ 17909 w 3443497"/>
                <a:gd name="connsiteY17" fmla="*/ 1323833 h 4053385"/>
                <a:gd name="connsiteX18" fmla="*/ 31557 w 3443497"/>
                <a:gd name="connsiteY18" fmla="*/ 1433015 h 4053385"/>
                <a:gd name="connsiteX19" fmla="*/ 72500 w 3443497"/>
                <a:gd name="connsiteY19" fmla="*/ 1624083 h 4053385"/>
                <a:gd name="connsiteX20" fmla="*/ 99795 w 3443497"/>
                <a:gd name="connsiteY20" fmla="*/ 2169994 h 4053385"/>
                <a:gd name="connsiteX21" fmla="*/ 113443 w 3443497"/>
                <a:gd name="connsiteY21" fmla="*/ 2210937 h 4053385"/>
                <a:gd name="connsiteX22" fmla="*/ 140739 w 3443497"/>
                <a:gd name="connsiteY22" fmla="*/ 2306471 h 4053385"/>
                <a:gd name="connsiteX23" fmla="*/ 181682 w 3443497"/>
                <a:gd name="connsiteY23" fmla="*/ 2593074 h 4053385"/>
                <a:gd name="connsiteX24" fmla="*/ 181682 w 3443497"/>
                <a:gd name="connsiteY24" fmla="*/ 2593074 h 4053385"/>
                <a:gd name="connsiteX25" fmla="*/ 195330 w 3443497"/>
                <a:gd name="connsiteY25" fmla="*/ 2661313 h 4053385"/>
                <a:gd name="connsiteX26" fmla="*/ 222625 w 3443497"/>
                <a:gd name="connsiteY26" fmla="*/ 2702256 h 4053385"/>
                <a:gd name="connsiteX27" fmla="*/ 236273 w 3443497"/>
                <a:gd name="connsiteY27" fmla="*/ 2743200 h 4053385"/>
                <a:gd name="connsiteX28" fmla="*/ 263569 w 3443497"/>
                <a:gd name="connsiteY28" fmla="*/ 2797791 h 4053385"/>
                <a:gd name="connsiteX29" fmla="*/ 290864 w 3443497"/>
                <a:gd name="connsiteY29" fmla="*/ 2879677 h 4053385"/>
                <a:gd name="connsiteX30" fmla="*/ 304512 w 3443497"/>
                <a:gd name="connsiteY30" fmla="*/ 3152633 h 4053385"/>
                <a:gd name="connsiteX31" fmla="*/ 331807 w 3443497"/>
                <a:gd name="connsiteY31" fmla="*/ 3193576 h 4053385"/>
                <a:gd name="connsiteX32" fmla="*/ 372751 w 3443497"/>
                <a:gd name="connsiteY32" fmla="*/ 3248167 h 4053385"/>
                <a:gd name="connsiteX33" fmla="*/ 440989 w 3443497"/>
                <a:gd name="connsiteY33" fmla="*/ 3343701 h 4053385"/>
                <a:gd name="connsiteX34" fmla="*/ 550172 w 3443497"/>
                <a:gd name="connsiteY34" fmla="*/ 3425588 h 4053385"/>
                <a:gd name="connsiteX35" fmla="*/ 673001 w 3443497"/>
                <a:gd name="connsiteY35" fmla="*/ 3493827 h 4053385"/>
                <a:gd name="connsiteX36" fmla="*/ 754888 w 3443497"/>
                <a:gd name="connsiteY36" fmla="*/ 3575713 h 4053385"/>
                <a:gd name="connsiteX37" fmla="*/ 836775 w 3443497"/>
                <a:gd name="connsiteY37" fmla="*/ 3630304 h 4053385"/>
                <a:gd name="connsiteX38" fmla="*/ 864070 w 3443497"/>
                <a:gd name="connsiteY38" fmla="*/ 3671248 h 4053385"/>
                <a:gd name="connsiteX39" fmla="*/ 918661 w 3443497"/>
                <a:gd name="connsiteY39" fmla="*/ 3698543 h 4053385"/>
                <a:gd name="connsiteX40" fmla="*/ 959604 w 3443497"/>
                <a:gd name="connsiteY40" fmla="*/ 3725839 h 4053385"/>
                <a:gd name="connsiteX41" fmla="*/ 986900 w 3443497"/>
                <a:gd name="connsiteY41" fmla="*/ 3766782 h 4053385"/>
                <a:gd name="connsiteX42" fmla="*/ 1068787 w 3443497"/>
                <a:gd name="connsiteY42" fmla="*/ 3835021 h 4053385"/>
                <a:gd name="connsiteX43" fmla="*/ 1123378 w 3443497"/>
                <a:gd name="connsiteY43" fmla="*/ 3916907 h 4053385"/>
                <a:gd name="connsiteX44" fmla="*/ 1259855 w 3443497"/>
                <a:gd name="connsiteY44" fmla="*/ 3985146 h 4053385"/>
                <a:gd name="connsiteX45" fmla="*/ 1300798 w 3443497"/>
                <a:gd name="connsiteY45" fmla="*/ 4012442 h 4053385"/>
                <a:gd name="connsiteX46" fmla="*/ 1382685 w 3443497"/>
                <a:gd name="connsiteY46" fmla="*/ 4026089 h 4053385"/>
                <a:gd name="connsiteX47" fmla="*/ 1437276 w 3443497"/>
                <a:gd name="connsiteY47" fmla="*/ 4039737 h 4053385"/>
                <a:gd name="connsiteX48" fmla="*/ 1778470 w 3443497"/>
                <a:gd name="connsiteY48" fmla="*/ 4053385 h 4053385"/>
                <a:gd name="connsiteX49" fmla="*/ 2174255 w 3443497"/>
                <a:gd name="connsiteY49" fmla="*/ 4039737 h 4053385"/>
                <a:gd name="connsiteX50" fmla="*/ 2256142 w 3443497"/>
                <a:gd name="connsiteY50" fmla="*/ 3985146 h 4053385"/>
                <a:gd name="connsiteX51" fmla="*/ 2338028 w 3443497"/>
                <a:gd name="connsiteY51" fmla="*/ 3944203 h 4053385"/>
                <a:gd name="connsiteX52" fmla="*/ 2419915 w 3443497"/>
                <a:gd name="connsiteY52" fmla="*/ 3889612 h 4053385"/>
                <a:gd name="connsiteX53" fmla="*/ 2460858 w 3443497"/>
                <a:gd name="connsiteY53" fmla="*/ 3862316 h 4053385"/>
                <a:gd name="connsiteX54" fmla="*/ 2501801 w 3443497"/>
                <a:gd name="connsiteY54" fmla="*/ 3848668 h 4053385"/>
                <a:gd name="connsiteX55" fmla="*/ 2597336 w 3443497"/>
                <a:gd name="connsiteY55" fmla="*/ 3821373 h 4053385"/>
                <a:gd name="connsiteX56" fmla="*/ 2679222 w 3443497"/>
                <a:gd name="connsiteY56" fmla="*/ 3766782 h 4053385"/>
                <a:gd name="connsiteX57" fmla="*/ 2720166 w 3443497"/>
                <a:gd name="connsiteY57" fmla="*/ 3725839 h 4053385"/>
                <a:gd name="connsiteX58" fmla="*/ 2815700 w 3443497"/>
                <a:gd name="connsiteY58" fmla="*/ 3684895 h 4053385"/>
                <a:gd name="connsiteX59" fmla="*/ 2870291 w 3443497"/>
                <a:gd name="connsiteY59" fmla="*/ 3643952 h 4053385"/>
                <a:gd name="connsiteX60" fmla="*/ 2952178 w 3443497"/>
                <a:gd name="connsiteY60" fmla="*/ 3589361 h 4053385"/>
                <a:gd name="connsiteX61" fmla="*/ 3006769 w 3443497"/>
                <a:gd name="connsiteY61" fmla="*/ 3507474 h 4053385"/>
                <a:gd name="connsiteX62" fmla="*/ 3020416 w 3443497"/>
                <a:gd name="connsiteY62" fmla="*/ 3466531 h 4053385"/>
                <a:gd name="connsiteX63" fmla="*/ 3047712 w 3443497"/>
                <a:gd name="connsiteY63" fmla="*/ 3425588 h 4053385"/>
                <a:gd name="connsiteX64" fmla="*/ 3075007 w 3443497"/>
                <a:gd name="connsiteY64" fmla="*/ 3370997 h 4053385"/>
                <a:gd name="connsiteX65" fmla="*/ 3115951 w 3443497"/>
                <a:gd name="connsiteY65" fmla="*/ 3316406 h 4053385"/>
                <a:gd name="connsiteX66" fmla="*/ 3197837 w 3443497"/>
                <a:gd name="connsiteY66" fmla="*/ 3152633 h 4053385"/>
                <a:gd name="connsiteX67" fmla="*/ 3238781 w 3443497"/>
                <a:gd name="connsiteY67" fmla="*/ 3070746 h 4053385"/>
                <a:gd name="connsiteX68" fmla="*/ 3266076 w 3443497"/>
                <a:gd name="connsiteY68" fmla="*/ 2947916 h 4053385"/>
                <a:gd name="connsiteX69" fmla="*/ 3293372 w 3443497"/>
                <a:gd name="connsiteY69" fmla="*/ 2906973 h 4053385"/>
                <a:gd name="connsiteX70" fmla="*/ 3307019 w 3443497"/>
                <a:gd name="connsiteY70" fmla="*/ 2852382 h 4053385"/>
                <a:gd name="connsiteX71" fmla="*/ 3320667 w 3443497"/>
                <a:gd name="connsiteY71" fmla="*/ 2811439 h 4053385"/>
                <a:gd name="connsiteX72" fmla="*/ 3334315 w 3443497"/>
                <a:gd name="connsiteY72" fmla="*/ 2647665 h 4053385"/>
                <a:gd name="connsiteX73" fmla="*/ 3361610 w 3443497"/>
                <a:gd name="connsiteY73" fmla="*/ 2552131 h 4053385"/>
                <a:gd name="connsiteX74" fmla="*/ 3375258 w 3443497"/>
                <a:gd name="connsiteY74" fmla="*/ 2415653 h 4053385"/>
                <a:gd name="connsiteX75" fmla="*/ 3388906 w 3443497"/>
                <a:gd name="connsiteY75" fmla="*/ 2361062 h 4053385"/>
                <a:gd name="connsiteX76" fmla="*/ 3416201 w 3443497"/>
                <a:gd name="connsiteY76" fmla="*/ 1965277 h 4053385"/>
                <a:gd name="connsiteX77" fmla="*/ 3429849 w 3443497"/>
                <a:gd name="connsiteY77" fmla="*/ 1924334 h 4053385"/>
                <a:gd name="connsiteX78" fmla="*/ 3443497 w 3443497"/>
                <a:gd name="connsiteY78" fmla="*/ 1869743 h 4053385"/>
                <a:gd name="connsiteX79" fmla="*/ 3429849 w 3443497"/>
                <a:gd name="connsiteY79" fmla="*/ 846161 h 4053385"/>
                <a:gd name="connsiteX80" fmla="*/ 3416201 w 3443497"/>
                <a:gd name="connsiteY80" fmla="*/ 805218 h 4053385"/>
                <a:gd name="connsiteX81" fmla="*/ 3388906 w 3443497"/>
                <a:gd name="connsiteY81" fmla="*/ 682388 h 4053385"/>
                <a:gd name="connsiteX82" fmla="*/ 3375258 w 3443497"/>
                <a:gd name="connsiteY82" fmla="*/ 532262 h 4053385"/>
                <a:gd name="connsiteX83" fmla="*/ 3361610 w 3443497"/>
                <a:gd name="connsiteY83" fmla="*/ 491319 h 4053385"/>
                <a:gd name="connsiteX84" fmla="*/ 3320667 w 3443497"/>
                <a:gd name="connsiteY84" fmla="*/ 382137 h 4053385"/>
                <a:gd name="connsiteX85" fmla="*/ 3238781 w 3443497"/>
                <a:gd name="connsiteY85" fmla="*/ 313898 h 4053385"/>
                <a:gd name="connsiteX86" fmla="*/ 3170542 w 3443497"/>
                <a:gd name="connsiteY86" fmla="*/ 232012 h 4053385"/>
                <a:gd name="connsiteX87" fmla="*/ 3129598 w 3443497"/>
                <a:gd name="connsiteY87" fmla="*/ 218364 h 4053385"/>
                <a:gd name="connsiteX88" fmla="*/ 3088655 w 3443497"/>
                <a:gd name="connsiteY88" fmla="*/ 191068 h 4053385"/>
                <a:gd name="connsiteX89" fmla="*/ 3034064 w 3443497"/>
                <a:gd name="connsiteY89" fmla="*/ 177421 h 4053385"/>
                <a:gd name="connsiteX90" fmla="*/ 2952178 w 3443497"/>
                <a:gd name="connsiteY90" fmla="*/ 150125 h 4053385"/>
                <a:gd name="connsiteX91" fmla="*/ 2911234 w 3443497"/>
                <a:gd name="connsiteY91" fmla="*/ 136477 h 4053385"/>
                <a:gd name="connsiteX92" fmla="*/ 2788404 w 3443497"/>
                <a:gd name="connsiteY92" fmla="*/ 95534 h 4053385"/>
                <a:gd name="connsiteX93" fmla="*/ 2747461 w 3443497"/>
                <a:gd name="connsiteY93" fmla="*/ 81886 h 4053385"/>
                <a:gd name="connsiteX94" fmla="*/ 2692870 w 3443497"/>
                <a:gd name="connsiteY94" fmla="*/ 68239 h 4053385"/>
                <a:gd name="connsiteX95" fmla="*/ 2651927 w 3443497"/>
                <a:gd name="connsiteY95" fmla="*/ 54591 h 4053385"/>
                <a:gd name="connsiteX96" fmla="*/ 2597336 w 3443497"/>
                <a:gd name="connsiteY96" fmla="*/ 40943 h 4053385"/>
                <a:gd name="connsiteX97" fmla="*/ 2556392 w 3443497"/>
                <a:gd name="connsiteY97" fmla="*/ 27295 h 4053385"/>
                <a:gd name="connsiteX98" fmla="*/ 2324381 w 3443497"/>
                <a:gd name="connsiteY98" fmla="*/ 0 h 4053385"/>
                <a:gd name="connsiteX99" fmla="*/ 1723879 w 3443497"/>
                <a:gd name="connsiteY99" fmla="*/ 13648 h 4053385"/>
                <a:gd name="connsiteX100" fmla="*/ 1491867 w 3443497"/>
                <a:gd name="connsiteY100" fmla="*/ 40943 h 4053385"/>
                <a:gd name="connsiteX101" fmla="*/ 1382685 w 3443497"/>
                <a:gd name="connsiteY101" fmla="*/ 54591 h 4053385"/>
                <a:gd name="connsiteX102" fmla="*/ 1409981 w 3443497"/>
                <a:gd name="connsiteY102" fmla="*/ 54591 h 405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443497" h="4053385">
                  <a:moveTo>
                    <a:pt x="1764822" y="136477"/>
                  </a:moveTo>
                  <a:cubicBezTo>
                    <a:pt x="1737527" y="127379"/>
                    <a:pt x="1711316" y="113912"/>
                    <a:pt x="1682936" y="109182"/>
                  </a:cubicBezTo>
                  <a:cubicBezTo>
                    <a:pt x="1628901" y="100176"/>
                    <a:pt x="1573696" y="100728"/>
                    <a:pt x="1519163" y="95534"/>
                  </a:cubicBezTo>
                  <a:cubicBezTo>
                    <a:pt x="1478153" y="91628"/>
                    <a:pt x="1437302" y="86198"/>
                    <a:pt x="1396333" y="81886"/>
                  </a:cubicBezTo>
                  <a:lnTo>
                    <a:pt x="1259855" y="68239"/>
                  </a:lnTo>
                  <a:cubicBezTo>
                    <a:pt x="1218886" y="63927"/>
                    <a:pt x="1178153" y="56941"/>
                    <a:pt x="1137025" y="54591"/>
                  </a:cubicBezTo>
                  <a:cubicBezTo>
                    <a:pt x="1018850" y="47838"/>
                    <a:pt x="900464" y="45492"/>
                    <a:pt x="782184" y="40943"/>
                  </a:cubicBezTo>
                  <a:cubicBezTo>
                    <a:pt x="718494" y="45492"/>
                    <a:pt x="654546" y="47272"/>
                    <a:pt x="591115" y="54591"/>
                  </a:cubicBezTo>
                  <a:cubicBezTo>
                    <a:pt x="536136" y="60935"/>
                    <a:pt x="427342" y="81886"/>
                    <a:pt x="427342" y="81886"/>
                  </a:cubicBezTo>
                  <a:cubicBezTo>
                    <a:pt x="413694" y="86435"/>
                    <a:pt x="400231" y="91582"/>
                    <a:pt x="386398" y="95534"/>
                  </a:cubicBezTo>
                  <a:cubicBezTo>
                    <a:pt x="368363" y="100687"/>
                    <a:pt x="348584" y="100794"/>
                    <a:pt x="331807" y="109182"/>
                  </a:cubicBezTo>
                  <a:cubicBezTo>
                    <a:pt x="302465" y="123853"/>
                    <a:pt x="281042" y="153399"/>
                    <a:pt x="249921" y="163773"/>
                  </a:cubicBezTo>
                  <a:cubicBezTo>
                    <a:pt x="236273" y="168322"/>
                    <a:pt x="221554" y="170435"/>
                    <a:pt x="208978" y="177421"/>
                  </a:cubicBezTo>
                  <a:cubicBezTo>
                    <a:pt x="180301" y="193353"/>
                    <a:pt x="154387" y="213815"/>
                    <a:pt x="127091" y="232012"/>
                  </a:cubicBezTo>
                  <a:lnTo>
                    <a:pt x="86148" y="259307"/>
                  </a:lnTo>
                  <a:cubicBezTo>
                    <a:pt x="77049" y="286603"/>
                    <a:pt x="62921" y="312711"/>
                    <a:pt x="58852" y="341194"/>
                  </a:cubicBezTo>
                  <a:cubicBezTo>
                    <a:pt x="42884" y="452966"/>
                    <a:pt x="63047" y="409963"/>
                    <a:pt x="17909" y="477671"/>
                  </a:cubicBezTo>
                  <a:cubicBezTo>
                    <a:pt x="-7749" y="862539"/>
                    <a:pt x="-4123" y="717954"/>
                    <a:pt x="17909" y="1323833"/>
                  </a:cubicBezTo>
                  <a:cubicBezTo>
                    <a:pt x="19242" y="1360486"/>
                    <a:pt x="25527" y="1396837"/>
                    <a:pt x="31557" y="1433015"/>
                  </a:cubicBezTo>
                  <a:cubicBezTo>
                    <a:pt x="47045" y="1525945"/>
                    <a:pt x="53861" y="1549527"/>
                    <a:pt x="72500" y="1624083"/>
                  </a:cubicBezTo>
                  <a:cubicBezTo>
                    <a:pt x="81598" y="1806053"/>
                    <a:pt x="42178" y="1997147"/>
                    <a:pt x="99795" y="2169994"/>
                  </a:cubicBezTo>
                  <a:cubicBezTo>
                    <a:pt x="104344" y="2183642"/>
                    <a:pt x="109491" y="2197105"/>
                    <a:pt x="113443" y="2210937"/>
                  </a:cubicBezTo>
                  <a:cubicBezTo>
                    <a:pt x="147717" y="2330895"/>
                    <a:pt x="108016" y="2208304"/>
                    <a:pt x="140739" y="2306471"/>
                  </a:cubicBezTo>
                  <a:cubicBezTo>
                    <a:pt x="156301" y="2539896"/>
                    <a:pt x="132760" y="2446307"/>
                    <a:pt x="181682" y="2593074"/>
                  </a:cubicBezTo>
                  <a:lnTo>
                    <a:pt x="181682" y="2593074"/>
                  </a:lnTo>
                  <a:cubicBezTo>
                    <a:pt x="186231" y="2615820"/>
                    <a:pt x="187185" y="2639593"/>
                    <a:pt x="195330" y="2661313"/>
                  </a:cubicBezTo>
                  <a:cubicBezTo>
                    <a:pt x="201089" y="2676671"/>
                    <a:pt x="215290" y="2687585"/>
                    <a:pt x="222625" y="2702256"/>
                  </a:cubicBezTo>
                  <a:cubicBezTo>
                    <a:pt x="229059" y="2715123"/>
                    <a:pt x="230606" y="2729977"/>
                    <a:pt x="236273" y="2743200"/>
                  </a:cubicBezTo>
                  <a:cubicBezTo>
                    <a:pt x="244287" y="2761900"/>
                    <a:pt x="256013" y="2778901"/>
                    <a:pt x="263569" y="2797791"/>
                  </a:cubicBezTo>
                  <a:cubicBezTo>
                    <a:pt x="274255" y="2824505"/>
                    <a:pt x="290864" y="2879677"/>
                    <a:pt x="290864" y="2879677"/>
                  </a:cubicBezTo>
                  <a:cubicBezTo>
                    <a:pt x="295413" y="2970662"/>
                    <a:pt x="292729" y="3062299"/>
                    <a:pt x="304512" y="3152633"/>
                  </a:cubicBezTo>
                  <a:cubicBezTo>
                    <a:pt x="306633" y="3168898"/>
                    <a:pt x="322273" y="3180229"/>
                    <a:pt x="331807" y="3193576"/>
                  </a:cubicBezTo>
                  <a:cubicBezTo>
                    <a:pt x="345028" y="3212085"/>
                    <a:pt x="359530" y="3229658"/>
                    <a:pt x="372751" y="3248167"/>
                  </a:cubicBezTo>
                  <a:cubicBezTo>
                    <a:pt x="389147" y="3271121"/>
                    <a:pt x="422816" y="3327180"/>
                    <a:pt x="440989" y="3343701"/>
                  </a:cubicBezTo>
                  <a:cubicBezTo>
                    <a:pt x="474651" y="3374303"/>
                    <a:pt x="512320" y="3400353"/>
                    <a:pt x="550172" y="3425588"/>
                  </a:cubicBezTo>
                  <a:cubicBezTo>
                    <a:pt x="644028" y="3488159"/>
                    <a:pt x="600937" y="3469805"/>
                    <a:pt x="673001" y="3493827"/>
                  </a:cubicBezTo>
                  <a:cubicBezTo>
                    <a:pt x="700297" y="3521122"/>
                    <a:pt x="722769" y="3554301"/>
                    <a:pt x="754888" y="3575713"/>
                  </a:cubicBezTo>
                  <a:lnTo>
                    <a:pt x="836775" y="3630304"/>
                  </a:lnTo>
                  <a:cubicBezTo>
                    <a:pt x="845873" y="3643952"/>
                    <a:pt x="851469" y="3660747"/>
                    <a:pt x="864070" y="3671248"/>
                  </a:cubicBezTo>
                  <a:cubicBezTo>
                    <a:pt x="879699" y="3684272"/>
                    <a:pt x="900997" y="3688449"/>
                    <a:pt x="918661" y="3698543"/>
                  </a:cubicBezTo>
                  <a:cubicBezTo>
                    <a:pt x="932902" y="3706681"/>
                    <a:pt x="945956" y="3716740"/>
                    <a:pt x="959604" y="3725839"/>
                  </a:cubicBezTo>
                  <a:cubicBezTo>
                    <a:pt x="968703" y="3739487"/>
                    <a:pt x="975302" y="3755184"/>
                    <a:pt x="986900" y="3766782"/>
                  </a:cubicBezTo>
                  <a:cubicBezTo>
                    <a:pt x="1065754" y="3845635"/>
                    <a:pt x="990532" y="3734408"/>
                    <a:pt x="1068787" y="3835021"/>
                  </a:cubicBezTo>
                  <a:cubicBezTo>
                    <a:pt x="1088927" y="3860916"/>
                    <a:pt x="1096083" y="3898710"/>
                    <a:pt x="1123378" y="3916907"/>
                  </a:cubicBezTo>
                  <a:cubicBezTo>
                    <a:pt x="1220871" y="3981903"/>
                    <a:pt x="1173439" y="3963541"/>
                    <a:pt x="1259855" y="3985146"/>
                  </a:cubicBezTo>
                  <a:cubicBezTo>
                    <a:pt x="1273503" y="3994245"/>
                    <a:pt x="1285237" y="4007255"/>
                    <a:pt x="1300798" y="4012442"/>
                  </a:cubicBezTo>
                  <a:cubicBezTo>
                    <a:pt x="1327050" y="4021193"/>
                    <a:pt x="1355550" y="4020662"/>
                    <a:pt x="1382685" y="4026089"/>
                  </a:cubicBezTo>
                  <a:cubicBezTo>
                    <a:pt x="1401078" y="4029767"/>
                    <a:pt x="1418563" y="4038446"/>
                    <a:pt x="1437276" y="4039737"/>
                  </a:cubicBezTo>
                  <a:cubicBezTo>
                    <a:pt x="1550829" y="4047568"/>
                    <a:pt x="1664739" y="4048836"/>
                    <a:pt x="1778470" y="4053385"/>
                  </a:cubicBezTo>
                  <a:cubicBezTo>
                    <a:pt x="1910398" y="4048836"/>
                    <a:pt x="2043575" y="4058406"/>
                    <a:pt x="2174255" y="4039737"/>
                  </a:cubicBezTo>
                  <a:cubicBezTo>
                    <a:pt x="2206731" y="4035098"/>
                    <a:pt x="2228846" y="4003343"/>
                    <a:pt x="2256142" y="3985146"/>
                  </a:cubicBezTo>
                  <a:cubicBezTo>
                    <a:pt x="2309057" y="3949869"/>
                    <a:pt x="2281522" y="3963037"/>
                    <a:pt x="2338028" y="3944203"/>
                  </a:cubicBezTo>
                  <a:lnTo>
                    <a:pt x="2419915" y="3889612"/>
                  </a:lnTo>
                  <a:cubicBezTo>
                    <a:pt x="2433563" y="3880513"/>
                    <a:pt x="2445297" y="3867503"/>
                    <a:pt x="2460858" y="3862316"/>
                  </a:cubicBezTo>
                  <a:cubicBezTo>
                    <a:pt x="2474506" y="3857767"/>
                    <a:pt x="2487969" y="3852620"/>
                    <a:pt x="2501801" y="3848668"/>
                  </a:cubicBezTo>
                  <a:cubicBezTo>
                    <a:pt x="2621768" y="3814392"/>
                    <a:pt x="2499160" y="3854098"/>
                    <a:pt x="2597336" y="3821373"/>
                  </a:cubicBezTo>
                  <a:cubicBezTo>
                    <a:pt x="2624631" y="3803176"/>
                    <a:pt x="2656025" y="3789978"/>
                    <a:pt x="2679222" y="3766782"/>
                  </a:cubicBezTo>
                  <a:cubicBezTo>
                    <a:pt x="2692870" y="3753134"/>
                    <a:pt x="2704460" y="3737057"/>
                    <a:pt x="2720166" y="3725839"/>
                  </a:cubicBezTo>
                  <a:cubicBezTo>
                    <a:pt x="2749680" y="3704758"/>
                    <a:pt x="2782287" y="3696033"/>
                    <a:pt x="2815700" y="3684895"/>
                  </a:cubicBezTo>
                  <a:cubicBezTo>
                    <a:pt x="2833897" y="3671247"/>
                    <a:pt x="2851657" y="3656996"/>
                    <a:pt x="2870291" y="3643952"/>
                  </a:cubicBezTo>
                  <a:cubicBezTo>
                    <a:pt x="2897166" y="3625140"/>
                    <a:pt x="2952178" y="3589361"/>
                    <a:pt x="2952178" y="3589361"/>
                  </a:cubicBezTo>
                  <a:cubicBezTo>
                    <a:pt x="2984627" y="3492009"/>
                    <a:pt x="2938615" y="3609705"/>
                    <a:pt x="3006769" y="3507474"/>
                  </a:cubicBezTo>
                  <a:cubicBezTo>
                    <a:pt x="3014749" y="3495504"/>
                    <a:pt x="3013982" y="3479398"/>
                    <a:pt x="3020416" y="3466531"/>
                  </a:cubicBezTo>
                  <a:cubicBezTo>
                    <a:pt x="3027751" y="3451860"/>
                    <a:pt x="3039574" y="3439829"/>
                    <a:pt x="3047712" y="3425588"/>
                  </a:cubicBezTo>
                  <a:cubicBezTo>
                    <a:pt x="3057806" y="3407924"/>
                    <a:pt x="3064224" y="3388249"/>
                    <a:pt x="3075007" y="3370997"/>
                  </a:cubicBezTo>
                  <a:cubicBezTo>
                    <a:pt x="3087063" y="3351708"/>
                    <a:pt x="3104799" y="3336231"/>
                    <a:pt x="3115951" y="3316406"/>
                  </a:cubicBezTo>
                  <a:cubicBezTo>
                    <a:pt x="3145874" y="3263210"/>
                    <a:pt x="3178536" y="3210535"/>
                    <a:pt x="3197837" y="3152633"/>
                  </a:cubicBezTo>
                  <a:cubicBezTo>
                    <a:pt x="3216672" y="3096128"/>
                    <a:pt x="3203505" y="3123659"/>
                    <a:pt x="3238781" y="3070746"/>
                  </a:cubicBezTo>
                  <a:cubicBezTo>
                    <a:pt x="3241211" y="3058596"/>
                    <a:pt x="3258846" y="2964785"/>
                    <a:pt x="3266076" y="2947916"/>
                  </a:cubicBezTo>
                  <a:cubicBezTo>
                    <a:pt x="3272537" y="2932840"/>
                    <a:pt x="3284273" y="2920621"/>
                    <a:pt x="3293372" y="2906973"/>
                  </a:cubicBezTo>
                  <a:cubicBezTo>
                    <a:pt x="3297921" y="2888776"/>
                    <a:pt x="3301866" y="2870417"/>
                    <a:pt x="3307019" y="2852382"/>
                  </a:cubicBezTo>
                  <a:cubicBezTo>
                    <a:pt x="3310971" y="2838550"/>
                    <a:pt x="3318766" y="2825699"/>
                    <a:pt x="3320667" y="2811439"/>
                  </a:cubicBezTo>
                  <a:cubicBezTo>
                    <a:pt x="3327907" y="2757139"/>
                    <a:pt x="3327520" y="2702023"/>
                    <a:pt x="3334315" y="2647665"/>
                  </a:cubicBezTo>
                  <a:cubicBezTo>
                    <a:pt x="3337742" y="2620251"/>
                    <a:pt x="3352547" y="2579322"/>
                    <a:pt x="3361610" y="2552131"/>
                  </a:cubicBezTo>
                  <a:cubicBezTo>
                    <a:pt x="3366159" y="2506638"/>
                    <a:pt x="3368792" y="2460913"/>
                    <a:pt x="3375258" y="2415653"/>
                  </a:cubicBezTo>
                  <a:cubicBezTo>
                    <a:pt x="3377911" y="2397084"/>
                    <a:pt x="3387281" y="2379749"/>
                    <a:pt x="3388906" y="2361062"/>
                  </a:cubicBezTo>
                  <a:cubicBezTo>
                    <a:pt x="3399531" y="2238882"/>
                    <a:pt x="3396808" y="2091332"/>
                    <a:pt x="3416201" y="1965277"/>
                  </a:cubicBezTo>
                  <a:cubicBezTo>
                    <a:pt x="3418388" y="1951058"/>
                    <a:pt x="3425897" y="1938166"/>
                    <a:pt x="3429849" y="1924334"/>
                  </a:cubicBezTo>
                  <a:cubicBezTo>
                    <a:pt x="3435002" y="1906299"/>
                    <a:pt x="3438948" y="1887940"/>
                    <a:pt x="3443497" y="1869743"/>
                  </a:cubicBezTo>
                  <a:cubicBezTo>
                    <a:pt x="3438948" y="1528549"/>
                    <a:pt x="3438596" y="1187273"/>
                    <a:pt x="3429849" y="846161"/>
                  </a:cubicBezTo>
                  <a:cubicBezTo>
                    <a:pt x="3429480" y="831780"/>
                    <a:pt x="3419322" y="819261"/>
                    <a:pt x="3416201" y="805218"/>
                  </a:cubicBezTo>
                  <a:cubicBezTo>
                    <a:pt x="3384176" y="661103"/>
                    <a:pt x="3419630" y="774557"/>
                    <a:pt x="3388906" y="682388"/>
                  </a:cubicBezTo>
                  <a:cubicBezTo>
                    <a:pt x="3384357" y="632346"/>
                    <a:pt x="3382364" y="582005"/>
                    <a:pt x="3375258" y="532262"/>
                  </a:cubicBezTo>
                  <a:cubicBezTo>
                    <a:pt x="3373223" y="518021"/>
                    <a:pt x="3365099" y="505275"/>
                    <a:pt x="3361610" y="491319"/>
                  </a:cubicBezTo>
                  <a:cubicBezTo>
                    <a:pt x="3348590" y="439238"/>
                    <a:pt x="3358113" y="419582"/>
                    <a:pt x="3320667" y="382137"/>
                  </a:cubicBezTo>
                  <a:cubicBezTo>
                    <a:pt x="3213313" y="274784"/>
                    <a:pt x="3350572" y="448048"/>
                    <a:pt x="3238781" y="313898"/>
                  </a:cubicBezTo>
                  <a:cubicBezTo>
                    <a:pt x="3207313" y="276136"/>
                    <a:pt x="3215395" y="261914"/>
                    <a:pt x="3170542" y="232012"/>
                  </a:cubicBezTo>
                  <a:cubicBezTo>
                    <a:pt x="3158572" y="224032"/>
                    <a:pt x="3143246" y="222913"/>
                    <a:pt x="3129598" y="218364"/>
                  </a:cubicBezTo>
                  <a:cubicBezTo>
                    <a:pt x="3115950" y="209265"/>
                    <a:pt x="3103731" y="197529"/>
                    <a:pt x="3088655" y="191068"/>
                  </a:cubicBezTo>
                  <a:cubicBezTo>
                    <a:pt x="3071415" y="183679"/>
                    <a:pt x="3052030" y="182811"/>
                    <a:pt x="3034064" y="177421"/>
                  </a:cubicBezTo>
                  <a:cubicBezTo>
                    <a:pt x="3006506" y="169153"/>
                    <a:pt x="2979473" y="159224"/>
                    <a:pt x="2952178" y="150125"/>
                  </a:cubicBezTo>
                  <a:lnTo>
                    <a:pt x="2911234" y="136477"/>
                  </a:lnTo>
                  <a:lnTo>
                    <a:pt x="2788404" y="95534"/>
                  </a:lnTo>
                  <a:cubicBezTo>
                    <a:pt x="2774756" y="90985"/>
                    <a:pt x="2761417" y="85375"/>
                    <a:pt x="2747461" y="81886"/>
                  </a:cubicBezTo>
                  <a:cubicBezTo>
                    <a:pt x="2729264" y="77337"/>
                    <a:pt x="2710905" y="73392"/>
                    <a:pt x="2692870" y="68239"/>
                  </a:cubicBezTo>
                  <a:cubicBezTo>
                    <a:pt x="2679038" y="64287"/>
                    <a:pt x="2665759" y="58543"/>
                    <a:pt x="2651927" y="54591"/>
                  </a:cubicBezTo>
                  <a:cubicBezTo>
                    <a:pt x="2633892" y="49438"/>
                    <a:pt x="2615371" y="46096"/>
                    <a:pt x="2597336" y="40943"/>
                  </a:cubicBezTo>
                  <a:cubicBezTo>
                    <a:pt x="2583503" y="36991"/>
                    <a:pt x="2570499" y="30116"/>
                    <a:pt x="2556392" y="27295"/>
                  </a:cubicBezTo>
                  <a:cubicBezTo>
                    <a:pt x="2496061" y="15229"/>
                    <a:pt x="2378507" y="5413"/>
                    <a:pt x="2324381" y="0"/>
                  </a:cubicBezTo>
                  <a:lnTo>
                    <a:pt x="1723879" y="13648"/>
                  </a:lnTo>
                  <a:cubicBezTo>
                    <a:pt x="1499797" y="21651"/>
                    <a:pt x="1629572" y="19757"/>
                    <a:pt x="1491867" y="40943"/>
                  </a:cubicBezTo>
                  <a:cubicBezTo>
                    <a:pt x="1455616" y="46520"/>
                    <a:pt x="1418863" y="48561"/>
                    <a:pt x="1382685" y="54591"/>
                  </a:cubicBezTo>
                  <a:cubicBezTo>
                    <a:pt x="1373710" y="56087"/>
                    <a:pt x="1400882" y="54591"/>
                    <a:pt x="1409981" y="5459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Frihandsfigur 3"/>
            <p:cNvSpPr/>
            <p:nvPr/>
          </p:nvSpPr>
          <p:spPr>
            <a:xfrm>
              <a:off x="1514901" y="5186149"/>
              <a:ext cx="382706" cy="846161"/>
            </a:xfrm>
            <a:custGeom>
              <a:avLst/>
              <a:gdLst>
                <a:gd name="connsiteX0" fmla="*/ 0 w 382706"/>
                <a:gd name="connsiteY0" fmla="*/ 0 h 846161"/>
                <a:gd name="connsiteX1" fmla="*/ 40944 w 382706"/>
                <a:gd name="connsiteY1" fmla="*/ 68239 h 846161"/>
                <a:gd name="connsiteX2" fmla="*/ 68239 w 382706"/>
                <a:gd name="connsiteY2" fmla="*/ 150126 h 846161"/>
                <a:gd name="connsiteX3" fmla="*/ 95535 w 382706"/>
                <a:gd name="connsiteY3" fmla="*/ 272955 h 846161"/>
                <a:gd name="connsiteX4" fmla="*/ 122830 w 382706"/>
                <a:gd name="connsiteY4" fmla="*/ 354842 h 846161"/>
                <a:gd name="connsiteX5" fmla="*/ 191069 w 382706"/>
                <a:gd name="connsiteY5" fmla="*/ 559558 h 846161"/>
                <a:gd name="connsiteX6" fmla="*/ 259308 w 382706"/>
                <a:gd name="connsiteY6" fmla="*/ 764275 h 846161"/>
                <a:gd name="connsiteX7" fmla="*/ 272956 w 382706"/>
                <a:gd name="connsiteY7" fmla="*/ 805218 h 846161"/>
                <a:gd name="connsiteX8" fmla="*/ 286603 w 382706"/>
                <a:gd name="connsiteY8" fmla="*/ 846161 h 846161"/>
                <a:gd name="connsiteX9" fmla="*/ 327547 w 382706"/>
                <a:gd name="connsiteY9" fmla="*/ 832514 h 846161"/>
                <a:gd name="connsiteX10" fmla="*/ 368490 w 382706"/>
                <a:gd name="connsiteY10" fmla="*/ 614150 h 846161"/>
                <a:gd name="connsiteX11" fmla="*/ 354842 w 382706"/>
                <a:gd name="connsiteY11" fmla="*/ 736979 h 846161"/>
                <a:gd name="connsiteX12" fmla="*/ 341195 w 382706"/>
                <a:gd name="connsiteY12" fmla="*/ 777923 h 846161"/>
                <a:gd name="connsiteX13" fmla="*/ 327547 w 382706"/>
                <a:gd name="connsiteY13" fmla="*/ 818866 h 846161"/>
                <a:gd name="connsiteX14" fmla="*/ 163774 w 382706"/>
                <a:gd name="connsiteY14" fmla="*/ 791570 h 846161"/>
                <a:gd name="connsiteX15" fmla="*/ 122830 w 382706"/>
                <a:gd name="connsiteY15" fmla="*/ 764275 h 846161"/>
                <a:gd name="connsiteX16" fmla="*/ 81887 w 382706"/>
                <a:gd name="connsiteY16" fmla="*/ 750627 h 846161"/>
                <a:gd name="connsiteX17" fmla="*/ 27296 w 382706"/>
                <a:gd name="connsiteY17" fmla="*/ 723332 h 846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2706" h="846161">
                  <a:moveTo>
                    <a:pt x="0" y="0"/>
                  </a:moveTo>
                  <a:cubicBezTo>
                    <a:pt x="13648" y="22746"/>
                    <a:pt x="29967" y="44090"/>
                    <a:pt x="40944" y="68239"/>
                  </a:cubicBezTo>
                  <a:cubicBezTo>
                    <a:pt x="52850" y="94432"/>
                    <a:pt x="62596" y="121913"/>
                    <a:pt x="68239" y="150126"/>
                  </a:cubicBezTo>
                  <a:cubicBezTo>
                    <a:pt x="76032" y="189089"/>
                    <a:pt x="83970" y="234405"/>
                    <a:pt x="95535" y="272955"/>
                  </a:cubicBezTo>
                  <a:cubicBezTo>
                    <a:pt x="103803" y="300514"/>
                    <a:pt x="113732" y="327546"/>
                    <a:pt x="122830" y="354842"/>
                  </a:cubicBezTo>
                  <a:lnTo>
                    <a:pt x="191069" y="559558"/>
                  </a:lnTo>
                  <a:lnTo>
                    <a:pt x="259308" y="764275"/>
                  </a:lnTo>
                  <a:lnTo>
                    <a:pt x="272956" y="805218"/>
                  </a:lnTo>
                  <a:lnTo>
                    <a:pt x="286603" y="846161"/>
                  </a:lnTo>
                  <a:cubicBezTo>
                    <a:pt x="300251" y="841612"/>
                    <a:pt x="316313" y="841501"/>
                    <a:pt x="327547" y="832514"/>
                  </a:cubicBezTo>
                  <a:cubicBezTo>
                    <a:pt x="384289" y="787121"/>
                    <a:pt x="366075" y="645544"/>
                    <a:pt x="368490" y="614150"/>
                  </a:cubicBezTo>
                  <a:cubicBezTo>
                    <a:pt x="391237" y="682389"/>
                    <a:pt x="386687" y="641444"/>
                    <a:pt x="354842" y="736979"/>
                  </a:cubicBezTo>
                  <a:lnTo>
                    <a:pt x="341195" y="777923"/>
                  </a:lnTo>
                  <a:lnTo>
                    <a:pt x="327547" y="818866"/>
                  </a:lnTo>
                  <a:cubicBezTo>
                    <a:pt x="288622" y="814541"/>
                    <a:pt x="209504" y="814435"/>
                    <a:pt x="163774" y="791570"/>
                  </a:cubicBezTo>
                  <a:cubicBezTo>
                    <a:pt x="149103" y="784235"/>
                    <a:pt x="137501" y="771610"/>
                    <a:pt x="122830" y="764275"/>
                  </a:cubicBezTo>
                  <a:cubicBezTo>
                    <a:pt x="109963" y="757841"/>
                    <a:pt x="94754" y="757061"/>
                    <a:pt x="81887" y="750627"/>
                  </a:cubicBezTo>
                  <a:cubicBezTo>
                    <a:pt x="22250" y="720809"/>
                    <a:pt x="61481" y="723332"/>
                    <a:pt x="27296" y="72333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Tree>
    <p:extLst>
      <p:ext uri="{BB962C8B-B14F-4D97-AF65-F5344CB8AC3E}">
        <p14:creationId xmlns:p14="http://schemas.microsoft.com/office/powerpoint/2010/main" val="119203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fade">
                                      <p:cBhvr>
                                        <p:cTn id="12" dur="500"/>
                                        <p:tgtEl>
                                          <p:spTgt spid="174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gtEl>
                                        <p:attrNameLst>
                                          <p:attrName>style.visibility</p:attrName>
                                        </p:attrNameLst>
                                      </p:cBhvr>
                                      <p:to>
                                        <p:strVal val="visible"/>
                                      </p:to>
                                    </p:set>
                                    <p:animEffect transition="in" filter="fade">
                                      <p:cBhvr>
                                        <p:cTn id="17" dur="500"/>
                                        <p:tgtEl>
                                          <p:spTgt spid="174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14"/>
                                        </p:tgtEl>
                                        <p:attrNameLst>
                                          <p:attrName>style.visibility</p:attrName>
                                        </p:attrNameLst>
                                      </p:cBhvr>
                                      <p:to>
                                        <p:strVal val="visible"/>
                                      </p:to>
                                    </p:set>
                                    <p:animEffect transition="in" filter="fade">
                                      <p:cBhvr>
                                        <p:cTn id="22" dur="500"/>
                                        <p:tgtEl>
                                          <p:spTgt spid="174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066130"/>
          </a:xfrm>
        </p:spPr>
        <p:txBody>
          <a:bodyPr>
            <a:normAutofit/>
          </a:bodyPr>
          <a:lstStyle/>
          <a:p>
            <a:r>
              <a:rPr lang="sv-SE" dirty="0" smtClean="0"/>
              <a:t>Product </a:t>
            </a:r>
            <a:r>
              <a:rPr lang="sv-SE" dirty="0" err="1" smtClean="0"/>
              <a:t>Owner</a:t>
            </a:r>
            <a:r>
              <a:rPr lang="sv-SE" dirty="0" smtClean="0"/>
              <a:t> (kunden)</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28</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412776"/>
            <a:ext cx="8640960" cy="5040560"/>
          </a:xfrm>
        </p:spPr>
        <p:txBody>
          <a:bodyPr>
            <a:normAutofit fontScale="92500" lnSpcReduction="10000"/>
          </a:bodyPr>
          <a:lstStyle/>
          <a:p>
            <a:r>
              <a:rPr lang="sv-SE" sz="3600" dirty="0" smtClean="0"/>
              <a:t>Ansvarig för hela kravlistan (Product </a:t>
            </a:r>
            <a:r>
              <a:rPr lang="sv-SE" sz="3600" dirty="0" err="1" smtClean="0"/>
              <a:t>Backlog</a:t>
            </a:r>
            <a:r>
              <a:rPr lang="sv-SE" sz="3600" dirty="0" smtClean="0"/>
              <a:t>)</a:t>
            </a:r>
          </a:p>
          <a:p>
            <a:r>
              <a:rPr lang="sv-SE" sz="3600" dirty="0" smtClean="0"/>
              <a:t>Bestämmer VAD som ska utvecklas</a:t>
            </a:r>
          </a:p>
          <a:p>
            <a:r>
              <a:rPr lang="sv-SE" sz="3600" dirty="0" smtClean="0"/>
              <a:t>Prioriterar viktiga objekt i loggen, anger </a:t>
            </a:r>
            <a:r>
              <a:rPr lang="sv-SE" sz="3600" i="1" dirty="0" smtClean="0"/>
              <a:t>unik ranking</a:t>
            </a:r>
            <a:r>
              <a:rPr lang="sv-SE" sz="3600" dirty="0" smtClean="0"/>
              <a:t> per objekt</a:t>
            </a:r>
          </a:p>
          <a:p>
            <a:r>
              <a:rPr lang="sv-SE" sz="3600" dirty="0" smtClean="0"/>
              <a:t>Product </a:t>
            </a:r>
            <a:r>
              <a:rPr lang="sv-SE" sz="3600" dirty="0" err="1" smtClean="0"/>
              <a:t>Owner</a:t>
            </a:r>
            <a:r>
              <a:rPr lang="sv-SE" sz="3600" dirty="0" smtClean="0"/>
              <a:t> måste </a:t>
            </a:r>
            <a:r>
              <a:rPr lang="sv-SE" sz="3600" i="1" dirty="0" smtClean="0"/>
              <a:t>förstå</a:t>
            </a:r>
            <a:r>
              <a:rPr lang="sv-SE" sz="3600" dirty="0" smtClean="0"/>
              <a:t> och kunna </a:t>
            </a:r>
            <a:r>
              <a:rPr lang="sv-SE" sz="3600" i="1" dirty="0" smtClean="0"/>
              <a:t>förklara</a:t>
            </a:r>
            <a:r>
              <a:rPr lang="sv-SE" sz="3600" dirty="0" smtClean="0"/>
              <a:t> alla objekt i loggen</a:t>
            </a:r>
          </a:p>
          <a:p>
            <a:r>
              <a:rPr lang="sv-SE" sz="3600" dirty="0" smtClean="0"/>
              <a:t>Endast </a:t>
            </a:r>
            <a:r>
              <a:rPr lang="sv-SE" sz="3600" dirty="0"/>
              <a:t>en Product </a:t>
            </a:r>
            <a:r>
              <a:rPr lang="sv-SE" sz="3600" dirty="0" err="1"/>
              <a:t>Owner</a:t>
            </a:r>
            <a:r>
              <a:rPr lang="sv-SE" sz="3600" dirty="0"/>
              <a:t> och en logg för ett system (produkt</a:t>
            </a:r>
            <a:r>
              <a:rPr lang="sv-SE" sz="3600" dirty="0" smtClean="0"/>
              <a:t>)</a:t>
            </a:r>
            <a:r>
              <a:rPr lang="sv-SE" sz="3600" dirty="0"/>
              <a:t> </a:t>
            </a:r>
            <a:endParaRPr lang="sv-SE" sz="3600" dirty="0" smtClean="0"/>
          </a:p>
          <a:p>
            <a:r>
              <a:rPr lang="sv-SE" sz="3600" dirty="0" smtClean="0"/>
              <a:t>”</a:t>
            </a:r>
            <a:r>
              <a:rPr lang="sv-SE" sz="3600" dirty="0"/>
              <a:t>Point </a:t>
            </a:r>
            <a:r>
              <a:rPr lang="sv-SE" sz="3600" dirty="0" err="1"/>
              <a:t>of</a:t>
            </a:r>
            <a:r>
              <a:rPr lang="sv-SE" sz="3600" dirty="0"/>
              <a:t> </a:t>
            </a:r>
            <a:r>
              <a:rPr lang="sv-SE" sz="3600" dirty="0" err="1"/>
              <a:t>Single</a:t>
            </a:r>
            <a:r>
              <a:rPr lang="sv-SE" sz="3600" dirty="0"/>
              <a:t> Contact” mot verksamheten…</a:t>
            </a:r>
          </a:p>
          <a:p>
            <a:endParaRPr lang="sv-SE" sz="3600" dirty="0"/>
          </a:p>
          <a:p>
            <a:endParaRPr lang="sv-SE" sz="3600" dirty="0" smtClean="0"/>
          </a:p>
          <a:p>
            <a:endParaRPr lang="sv-SE" sz="3600" dirty="0" smtClean="0"/>
          </a:p>
        </p:txBody>
      </p:sp>
    </p:spTree>
    <p:extLst>
      <p:ext uri="{BB962C8B-B14F-4D97-AF65-F5344CB8AC3E}">
        <p14:creationId xmlns:p14="http://schemas.microsoft.com/office/powerpoint/2010/main" val="23039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106763"/>
            <a:ext cx="620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590" y="1412776"/>
            <a:ext cx="3151528" cy="38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200335"/>
            <a:ext cx="2809228" cy="159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latshållare för bildnummer 1"/>
          <p:cNvSpPr>
            <a:spLocks noGrp="1"/>
          </p:cNvSpPr>
          <p:nvPr>
            <p:ph type="sldNum" sz="quarter" idx="12"/>
          </p:nvPr>
        </p:nvSpPr>
        <p:spPr/>
        <p:txBody>
          <a:bodyPr/>
          <a:lstStyle/>
          <a:p>
            <a:fld id="{88E98BCB-E43A-4F82-AE05-F15CE733C6B2}" type="slidenum">
              <a:rPr lang="sv-SE" smtClean="0"/>
              <a:t>29</a:t>
            </a:fld>
            <a:endParaRPr lang="sv-SE"/>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73" y="1412776"/>
            <a:ext cx="3470223" cy="38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ruta 2"/>
          <p:cNvSpPr txBox="1"/>
          <p:nvPr/>
        </p:nvSpPr>
        <p:spPr>
          <a:xfrm>
            <a:off x="1255863" y="270919"/>
            <a:ext cx="6624736" cy="923330"/>
          </a:xfrm>
          <a:prstGeom prst="rect">
            <a:avLst/>
          </a:prstGeom>
          <a:noFill/>
        </p:spPr>
        <p:txBody>
          <a:bodyPr wrap="square" rtlCol="0">
            <a:spAutoFit/>
          </a:bodyPr>
          <a:lstStyle/>
          <a:p>
            <a:pPr algn="ctr"/>
            <a:r>
              <a:rPr lang="sv-SE" sz="5400" dirty="0" smtClean="0"/>
              <a:t>Översikt </a:t>
            </a:r>
            <a:r>
              <a:rPr lang="sv-SE" sz="5400" dirty="0" err="1" smtClean="0"/>
              <a:t>Scrum</a:t>
            </a:r>
            <a:endParaRPr lang="sv-SE" sz="5400" dirty="0"/>
          </a:p>
        </p:txBody>
      </p:sp>
      <p:sp>
        <p:nvSpPr>
          <p:cNvPr id="5" name="Frihandsfigur 4"/>
          <p:cNvSpPr/>
          <p:nvPr/>
        </p:nvSpPr>
        <p:spPr>
          <a:xfrm>
            <a:off x="5868504" y="1241946"/>
            <a:ext cx="3179962" cy="4094101"/>
          </a:xfrm>
          <a:custGeom>
            <a:avLst/>
            <a:gdLst>
              <a:gd name="connsiteX0" fmla="*/ 1241980 w 3179962"/>
              <a:gd name="connsiteY0" fmla="*/ 95535 h 4094101"/>
              <a:gd name="connsiteX1" fmla="*/ 1091854 w 3179962"/>
              <a:gd name="connsiteY1" fmla="*/ 109182 h 4094101"/>
              <a:gd name="connsiteX2" fmla="*/ 1009968 w 3179962"/>
              <a:gd name="connsiteY2" fmla="*/ 122830 h 4094101"/>
              <a:gd name="connsiteX3" fmla="*/ 873490 w 3179962"/>
              <a:gd name="connsiteY3" fmla="*/ 163773 h 4094101"/>
              <a:gd name="connsiteX4" fmla="*/ 832547 w 3179962"/>
              <a:gd name="connsiteY4" fmla="*/ 177421 h 4094101"/>
              <a:gd name="connsiteX5" fmla="*/ 709717 w 3179962"/>
              <a:gd name="connsiteY5" fmla="*/ 218364 h 4094101"/>
              <a:gd name="connsiteX6" fmla="*/ 655126 w 3179962"/>
              <a:gd name="connsiteY6" fmla="*/ 286603 h 4094101"/>
              <a:gd name="connsiteX7" fmla="*/ 600535 w 3179962"/>
              <a:gd name="connsiteY7" fmla="*/ 300251 h 4094101"/>
              <a:gd name="connsiteX8" fmla="*/ 518648 w 3179962"/>
              <a:gd name="connsiteY8" fmla="*/ 327547 h 4094101"/>
              <a:gd name="connsiteX9" fmla="*/ 464057 w 3179962"/>
              <a:gd name="connsiteY9" fmla="*/ 341194 h 4094101"/>
              <a:gd name="connsiteX10" fmla="*/ 327580 w 3179962"/>
              <a:gd name="connsiteY10" fmla="*/ 382138 h 4094101"/>
              <a:gd name="connsiteX11" fmla="*/ 286636 w 3179962"/>
              <a:gd name="connsiteY11" fmla="*/ 409433 h 4094101"/>
              <a:gd name="connsiteX12" fmla="*/ 232045 w 3179962"/>
              <a:gd name="connsiteY12" fmla="*/ 491320 h 4094101"/>
              <a:gd name="connsiteX13" fmla="*/ 177454 w 3179962"/>
              <a:gd name="connsiteY13" fmla="*/ 573206 h 4094101"/>
              <a:gd name="connsiteX14" fmla="*/ 150159 w 3179962"/>
              <a:gd name="connsiteY14" fmla="*/ 614150 h 4094101"/>
              <a:gd name="connsiteX15" fmla="*/ 122863 w 3179962"/>
              <a:gd name="connsiteY15" fmla="*/ 655093 h 4094101"/>
              <a:gd name="connsiteX16" fmla="*/ 109215 w 3179962"/>
              <a:gd name="connsiteY16" fmla="*/ 709684 h 4094101"/>
              <a:gd name="connsiteX17" fmla="*/ 95568 w 3179962"/>
              <a:gd name="connsiteY17" fmla="*/ 750627 h 4094101"/>
              <a:gd name="connsiteX18" fmla="*/ 81920 w 3179962"/>
              <a:gd name="connsiteY18" fmla="*/ 859809 h 4094101"/>
              <a:gd name="connsiteX19" fmla="*/ 68272 w 3179962"/>
              <a:gd name="connsiteY19" fmla="*/ 1160060 h 4094101"/>
              <a:gd name="connsiteX20" fmla="*/ 54624 w 3179962"/>
              <a:gd name="connsiteY20" fmla="*/ 1665027 h 4094101"/>
              <a:gd name="connsiteX21" fmla="*/ 40977 w 3179962"/>
              <a:gd name="connsiteY21" fmla="*/ 1719618 h 4094101"/>
              <a:gd name="connsiteX22" fmla="*/ 27329 w 3179962"/>
              <a:gd name="connsiteY22" fmla="*/ 1815153 h 4094101"/>
              <a:gd name="connsiteX23" fmla="*/ 13681 w 3179962"/>
              <a:gd name="connsiteY23" fmla="*/ 2634018 h 4094101"/>
              <a:gd name="connsiteX24" fmla="*/ 33 w 3179962"/>
              <a:gd name="connsiteY24" fmla="*/ 2688609 h 4094101"/>
              <a:gd name="connsiteX25" fmla="*/ 40977 w 3179962"/>
              <a:gd name="connsiteY25" fmla="*/ 3275463 h 4094101"/>
              <a:gd name="connsiteX26" fmla="*/ 122863 w 3179962"/>
              <a:gd name="connsiteY26" fmla="*/ 3439236 h 4094101"/>
              <a:gd name="connsiteX27" fmla="*/ 204750 w 3179962"/>
              <a:gd name="connsiteY27" fmla="*/ 3507475 h 4094101"/>
              <a:gd name="connsiteX28" fmla="*/ 218397 w 3179962"/>
              <a:gd name="connsiteY28" fmla="*/ 3548418 h 4094101"/>
              <a:gd name="connsiteX29" fmla="*/ 259341 w 3179962"/>
              <a:gd name="connsiteY29" fmla="*/ 3575714 h 4094101"/>
              <a:gd name="connsiteX30" fmla="*/ 300284 w 3179962"/>
              <a:gd name="connsiteY30" fmla="*/ 3616657 h 4094101"/>
              <a:gd name="connsiteX31" fmla="*/ 368523 w 3179962"/>
              <a:gd name="connsiteY31" fmla="*/ 3684896 h 4094101"/>
              <a:gd name="connsiteX32" fmla="*/ 409466 w 3179962"/>
              <a:gd name="connsiteY32" fmla="*/ 3766782 h 4094101"/>
              <a:gd name="connsiteX33" fmla="*/ 450409 w 3179962"/>
              <a:gd name="connsiteY33" fmla="*/ 3794078 h 4094101"/>
              <a:gd name="connsiteX34" fmla="*/ 477705 w 3179962"/>
              <a:gd name="connsiteY34" fmla="*/ 3835021 h 4094101"/>
              <a:gd name="connsiteX35" fmla="*/ 668774 w 3179962"/>
              <a:gd name="connsiteY35" fmla="*/ 3971499 h 4094101"/>
              <a:gd name="connsiteX36" fmla="*/ 791603 w 3179962"/>
              <a:gd name="connsiteY36" fmla="*/ 4026090 h 4094101"/>
              <a:gd name="connsiteX37" fmla="*/ 1037263 w 3179962"/>
              <a:gd name="connsiteY37" fmla="*/ 4039738 h 4094101"/>
              <a:gd name="connsiteX38" fmla="*/ 1938015 w 3179962"/>
              <a:gd name="connsiteY38" fmla="*/ 4067033 h 4094101"/>
              <a:gd name="connsiteX39" fmla="*/ 2224618 w 3179962"/>
              <a:gd name="connsiteY39" fmla="*/ 4053385 h 4094101"/>
              <a:gd name="connsiteX40" fmla="*/ 2333800 w 3179962"/>
              <a:gd name="connsiteY40" fmla="*/ 4026090 h 4094101"/>
              <a:gd name="connsiteX41" fmla="*/ 2415687 w 3179962"/>
              <a:gd name="connsiteY41" fmla="*/ 3998794 h 4094101"/>
              <a:gd name="connsiteX42" fmla="*/ 2497574 w 3179962"/>
              <a:gd name="connsiteY42" fmla="*/ 3944203 h 4094101"/>
              <a:gd name="connsiteX43" fmla="*/ 2552165 w 3179962"/>
              <a:gd name="connsiteY43" fmla="*/ 3875964 h 4094101"/>
              <a:gd name="connsiteX44" fmla="*/ 2606756 w 3179962"/>
              <a:gd name="connsiteY44" fmla="*/ 3794078 h 4094101"/>
              <a:gd name="connsiteX45" fmla="*/ 2661347 w 3179962"/>
              <a:gd name="connsiteY45" fmla="*/ 3712191 h 4094101"/>
              <a:gd name="connsiteX46" fmla="*/ 2688642 w 3179962"/>
              <a:gd name="connsiteY46" fmla="*/ 3671248 h 4094101"/>
              <a:gd name="connsiteX47" fmla="*/ 2743233 w 3179962"/>
              <a:gd name="connsiteY47" fmla="*/ 3589361 h 4094101"/>
              <a:gd name="connsiteX48" fmla="*/ 2756881 w 3179962"/>
              <a:gd name="connsiteY48" fmla="*/ 3548418 h 4094101"/>
              <a:gd name="connsiteX49" fmla="*/ 2784177 w 3179962"/>
              <a:gd name="connsiteY49" fmla="*/ 3507475 h 4094101"/>
              <a:gd name="connsiteX50" fmla="*/ 2797824 w 3179962"/>
              <a:gd name="connsiteY50" fmla="*/ 3452884 h 4094101"/>
              <a:gd name="connsiteX51" fmla="*/ 2811472 w 3179962"/>
              <a:gd name="connsiteY51" fmla="*/ 3411941 h 4094101"/>
              <a:gd name="connsiteX52" fmla="*/ 2852415 w 3179962"/>
              <a:gd name="connsiteY52" fmla="*/ 3111690 h 4094101"/>
              <a:gd name="connsiteX53" fmla="*/ 2879711 w 3179962"/>
              <a:gd name="connsiteY53" fmla="*/ 3002508 h 4094101"/>
              <a:gd name="connsiteX54" fmla="*/ 2893359 w 3179962"/>
              <a:gd name="connsiteY54" fmla="*/ 2920621 h 4094101"/>
              <a:gd name="connsiteX55" fmla="*/ 2920654 w 3179962"/>
              <a:gd name="connsiteY55" fmla="*/ 2838735 h 4094101"/>
              <a:gd name="connsiteX56" fmla="*/ 2947950 w 3179962"/>
              <a:gd name="connsiteY56" fmla="*/ 2743200 h 4094101"/>
              <a:gd name="connsiteX57" fmla="*/ 3002541 w 3179962"/>
              <a:gd name="connsiteY57" fmla="*/ 2661314 h 4094101"/>
              <a:gd name="connsiteX58" fmla="*/ 3057132 w 3179962"/>
              <a:gd name="connsiteY58" fmla="*/ 2497541 h 4094101"/>
              <a:gd name="connsiteX59" fmla="*/ 3070780 w 3179962"/>
              <a:gd name="connsiteY59" fmla="*/ 2456597 h 4094101"/>
              <a:gd name="connsiteX60" fmla="*/ 3084427 w 3179962"/>
              <a:gd name="connsiteY60" fmla="*/ 2415654 h 4094101"/>
              <a:gd name="connsiteX61" fmla="*/ 3111723 w 3179962"/>
              <a:gd name="connsiteY61" fmla="*/ 2279176 h 4094101"/>
              <a:gd name="connsiteX62" fmla="*/ 3139018 w 3179962"/>
              <a:gd name="connsiteY62" fmla="*/ 2169994 h 4094101"/>
              <a:gd name="connsiteX63" fmla="*/ 3166314 w 3179962"/>
              <a:gd name="connsiteY63" fmla="*/ 1951630 h 4094101"/>
              <a:gd name="connsiteX64" fmla="*/ 3179962 w 3179962"/>
              <a:gd name="connsiteY64" fmla="*/ 1910687 h 4094101"/>
              <a:gd name="connsiteX65" fmla="*/ 3166314 w 3179962"/>
              <a:gd name="connsiteY65" fmla="*/ 1637732 h 4094101"/>
              <a:gd name="connsiteX66" fmla="*/ 3152666 w 3179962"/>
              <a:gd name="connsiteY66" fmla="*/ 1596788 h 4094101"/>
              <a:gd name="connsiteX67" fmla="*/ 3125371 w 3179962"/>
              <a:gd name="connsiteY67" fmla="*/ 887105 h 4094101"/>
              <a:gd name="connsiteX68" fmla="*/ 3070780 w 3179962"/>
              <a:gd name="connsiteY68" fmla="*/ 696036 h 4094101"/>
              <a:gd name="connsiteX69" fmla="*/ 3057132 w 3179962"/>
              <a:gd name="connsiteY69" fmla="*/ 655093 h 4094101"/>
              <a:gd name="connsiteX70" fmla="*/ 3016189 w 3179962"/>
              <a:gd name="connsiteY70" fmla="*/ 614150 h 4094101"/>
              <a:gd name="connsiteX71" fmla="*/ 2961597 w 3179962"/>
              <a:gd name="connsiteY71" fmla="*/ 532263 h 4094101"/>
              <a:gd name="connsiteX72" fmla="*/ 2920654 w 3179962"/>
              <a:gd name="connsiteY72" fmla="*/ 504967 h 4094101"/>
              <a:gd name="connsiteX73" fmla="*/ 2879711 w 3179962"/>
              <a:gd name="connsiteY73" fmla="*/ 464024 h 4094101"/>
              <a:gd name="connsiteX74" fmla="*/ 2838768 w 3179962"/>
              <a:gd name="connsiteY74" fmla="*/ 450376 h 4094101"/>
              <a:gd name="connsiteX75" fmla="*/ 2784177 w 3179962"/>
              <a:gd name="connsiteY75" fmla="*/ 368490 h 4094101"/>
              <a:gd name="connsiteX76" fmla="*/ 2661347 w 3179962"/>
              <a:gd name="connsiteY76" fmla="*/ 272955 h 4094101"/>
              <a:gd name="connsiteX77" fmla="*/ 2620403 w 3179962"/>
              <a:gd name="connsiteY77" fmla="*/ 259308 h 4094101"/>
              <a:gd name="connsiteX78" fmla="*/ 2538517 w 3179962"/>
              <a:gd name="connsiteY78" fmla="*/ 204717 h 4094101"/>
              <a:gd name="connsiteX79" fmla="*/ 2497574 w 3179962"/>
              <a:gd name="connsiteY79" fmla="*/ 177421 h 4094101"/>
              <a:gd name="connsiteX80" fmla="*/ 2442983 w 3179962"/>
              <a:gd name="connsiteY80" fmla="*/ 150126 h 4094101"/>
              <a:gd name="connsiteX81" fmla="*/ 2402039 w 3179962"/>
              <a:gd name="connsiteY81" fmla="*/ 122830 h 4094101"/>
              <a:gd name="connsiteX82" fmla="*/ 2320153 w 3179962"/>
              <a:gd name="connsiteY82" fmla="*/ 95535 h 4094101"/>
              <a:gd name="connsiteX83" fmla="*/ 2265562 w 3179962"/>
              <a:gd name="connsiteY83" fmla="*/ 68239 h 4094101"/>
              <a:gd name="connsiteX84" fmla="*/ 2101789 w 3179962"/>
              <a:gd name="connsiteY84" fmla="*/ 54591 h 4094101"/>
              <a:gd name="connsiteX85" fmla="*/ 1992606 w 3179962"/>
              <a:gd name="connsiteY85" fmla="*/ 27296 h 4094101"/>
              <a:gd name="connsiteX86" fmla="*/ 1856129 w 3179962"/>
              <a:gd name="connsiteY86" fmla="*/ 0 h 4094101"/>
              <a:gd name="connsiteX87" fmla="*/ 1583174 w 3179962"/>
              <a:gd name="connsiteY87" fmla="*/ 13648 h 4094101"/>
              <a:gd name="connsiteX88" fmla="*/ 1460344 w 3179962"/>
              <a:gd name="connsiteY88" fmla="*/ 40944 h 4094101"/>
              <a:gd name="connsiteX89" fmla="*/ 1378457 w 3179962"/>
              <a:gd name="connsiteY89" fmla="*/ 54591 h 4094101"/>
              <a:gd name="connsiteX90" fmla="*/ 1255627 w 3179962"/>
              <a:gd name="connsiteY90" fmla="*/ 81887 h 4094101"/>
              <a:gd name="connsiteX91" fmla="*/ 1146445 w 3179962"/>
              <a:gd name="connsiteY91" fmla="*/ 95535 h 409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179962" h="4094101">
                <a:moveTo>
                  <a:pt x="1241980" y="95535"/>
                </a:moveTo>
                <a:cubicBezTo>
                  <a:pt x="1107458" y="68630"/>
                  <a:pt x="1242967" y="83996"/>
                  <a:pt x="1091854" y="109182"/>
                </a:cubicBezTo>
                <a:cubicBezTo>
                  <a:pt x="1064559" y="113731"/>
                  <a:pt x="1037102" y="117403"/>
                  <a:pt x="1009968" y="122830"/>
                </a:cubicBezTo>
                <a:cubicBezTo>
                  <a:pt x="958407" y="133142"/>
                  <a:pt x="925706" y="146368"/>
                  <a:pt x="873490" y="163773"/>
                </a:cubicBezTo>
                <a:cubicBezTo>
                  <a:pt x="859842" y="168322"/>
                  <a:pt x="844517" y="169441"/>
                  <a:pt x="832547" y="177421"/>
                </a:cubicBezTo>
                <a:cubicBezTo>
                  <a:pt x="768579" y="220067"/>
                  <a:pt x="807783" y="202021"/>
                  <a:pt x="709717" y="218364"/>
                </a:cubicBezTo>
                <a:cubicBezTo>
                  <a:pt x="691520" y="241110"/>
                  <a:pt x="678430" y="269125"/>
                  <a:pt x="655126" y="286603"/>
                </a:cubicBezTo>
                <a:cubicBezTo>
                  <a:pt x="640120" y="297857"/>
                  <a:pt x="618501" y="294861"/>
                  <a:pt x="600535" y="300251"/>
                </a:cubicBezTo>
                <a:cubicBezTo>
                  <a:pt x="572976" y="308519"/>
                  <a:pt x="546561" y="320569"/>
                  <a:pt x="518648" y="327547"/>
                </a:cubicBezTo>
                <a:cubicBezTo>
                  <a:pt x="500451" y="332096"/>
                  <a:pt x="482023" y="335804"/>
                  <a:pt x="464057" y="341194"/>
                </a:cubicBezTo>
                <a:cubicBezTo>
                  <a:pt x="297898" y="391042"/>
                  <a:pt x="453423" y="350677"/>
                  <a:pt x="327580" y="382138"/>
                </a:cubicBezTo>
                <a:cubicBezTo>
                  <a:pt x="313932" y="391236"/>
                  <a:pt x="297437" y="397089"/>
                  <a:pt x="286636" y="409433"/>
                </a:cubicBezTo>
                <a:cubicBezTo>
                  <a:pt x="265033" y="434121"/>
                  <a:pt x="250242" y="464024"/>
                  <a:pt x="232045" y="491320"/>
                </a:cubicBezTo>
                <a:lnTo>
                  <a:pt x="177454" y="573206"/>
                </a:lnTo>
                <a:lnTo>
                  <a:pt x="150159" y="614150"/>
                </a:lnTo>
                <a:lnTo>
                  <a:pt x="122863" y="655093"/>
                </a:lnTo>
                <a:cubicBezTo>
                  <a:pt x="118314" y="673290"/>
                  <a:pt x="114368" y="691649"/>
                  <a:pt x="109215" y="709684"/>
                </a:cubicBezTo>
                <a:cubicBezTo>
                  <a:pt x="105263" y="723516"/>
                  <a:pt x="98141" y="736473"/>
                  <a:pt x="95568" y="750627"/>
                </a:cubicBezTo>
                <a:cubicBezTo>
                  <a:pt x="89007" y="786713"/>
                  <a:pt x="86469" y="823415"/>
                  <a:pt x="81920" y="859809"/>
                </a:cubicBezTo>
                <a:cubicBezTo>
                  <a:pt x="77371" y="959893"/>
                  <a:pt x="71666" y="1059931"/>
                  <a:pt x="68272" y="1160060"/>
                </a:cubicBezTo>
                <a:cubicBezTo>
                  <a:pt x="62567" y="1328347"/>
                  <a:pt x="62828" y="1496843"/>
                  <a:pt x="54624" y="1665027"/>
                </a:cubicBezTo>
                <a:cubicBezTo>
                  <a:pt x="53710" y="1683762"/>
                  <a:pt x="44332" y="1701164"/>
                  <a:pt x="40977" y="1719618"/>
                </a:cubicBezTo>
                <a:cubicBezTo>
                  <a:pt x="35223" y="1751267"/>
                  <a:pt x="31878" y="1783308"/>
                  <a:pt x="27329" y="1815153"/>
                </a:cubicBezTo>
                <a:cubicBezTo>
                  <a:pt x="22780" y="2088108"/>
                  <a:pt x="22208" y="2361158"/>
                  <a:pt x="13681" y="2634018"/>
                </a:cubicBezTo>
                <a:cubicBezTo>
                  <a:pt x="13095" y="2652766"/>
                  <a:pt x="-764" y="2669869"/>
                  <a:pt x="33" y="2688609"/>
                </a:cubicBezTo>
                <a:cubicBezTo>
                  <a:pt x="8370" y="2884525"/>
                  <a:pt x="21071" y="3080382"/>
                  <a:pt x="40977" y="3275463"/>
                </a:cubicBezTo>
                <a:cubicBezTo>
                  <a:pt x="44955" y="3314447"/>
                  <a:pt x="90725" y="3417810"/>
                  <a:pt x="122863" y="3439236"/>
                </a:cubicBezTo>
                <a:cubicBezTo>
                  <a:pt x="179865" y="3477238"/>
                  <a:pt x="152207" y="3454934"/>
                  <a:pt x="204750" y="3507475"/>
                </a:cubicBezTo>
                <a:cubicBezTo>
                  <a:pt x="209299" y="3521123"/>
                  <a:pt x="209410" y="3537185"/>
                  <a:pt x="218397" y="3548418"/>
                </a:cubicBezTo>
                <a:cubicBezTo>
                  <a:pt x="228644" y="3561226"/>
                  <a:pt x="246740" y="3565213"/>
                  <a:pt x="259341" y="3575714"/>
                </a:cubicBezTo>
                <a:cubicBezTo>
                  <a:pt x="274168" y="3588070"/>
                  <a:pt x="287928" y="3601830"/>
                  <a:pt x="300284" y="3616657"/>
                </a:cubicBezTo>
                <a:cubicBezTo>
                  <a:pt x="357150" y="3684896"/>
                  <a:pt x="293461" y="3634853"/>
                  <a:pt x="368523" y="3684896"/>
                </a:cubicBezTo>
                <a:cubicBezTo>
                  <a:pt x="379623" y="3718195"/>
                  <a:pt x="383010" y="3740326"/>
                  <a:pt x="409466" y="3766782"/>
                </a:cubicBezTo>
                <a:cubicBezTo>
                  <a:pt x="421064" y="3778380"/>
                  <a:pt x="436761" y="3784979"/>
                  <a:pt x="450409" y="3794078"/>
                </a:cubicBezTo>
                <a:cubicBezTo>
                  <a:pt x="459508" y="3807726"/>
                  <a:pt x="465513" y="3824048"/>
                  <a:pt x="477705" y="3835021"/>
                </a:cubicBezTo>
                <a:cubicBezTo>
                  <a:pt x="526075" y="3878554"/>
                  <a:pt x="611812" y="3933524"/>
                  <a:pt x="668774" y="3971499"/>
                </a:cubicBezTo>
                <a:cubicBezTo>
                  <a:pt x="708404" y="3997919"/>
                  <a:pt x="738452" y="4023137"/>
                  <a:pt x="791603" y="4026090"/>
                </a:cubicBezTo>
                <a:lnTo>
                  <a:pt x="1037263" y="4039738"/>
                </a:lnTo>
                <a:cubicBezTo>
                  <a:pt x="1348048" y="4143328"/>
                  <a:pt x="1105453" y="4067033"/>
                  <a:pt x="1938015" y="4067033"/>
                </a:cubicBezTo>
                <a:cubicBezTo>
                  <a:pt x="2033658" y="4067033"/>
                  <a:pt x="2129084" y="4057934"/>
                  <a:pt x="2224618" y="4053385"/>
                </a:cubicBezTo>
                <a:cubicBezTo>
                  <a:pt x="2348881" y="4011967"/>
                  <a:pt x="2152593" y="4075511"/>
                  <a:pt x="2333800" y="4026090"/>
                </a:cubicBezTo>
                <a:cubicBezTo>
                  <a:pt x="2361558" y="4018519"/>
                  <a:pt x="2391747" y="4014754"/>
                  <a:pt x="2415687" y="3998794"/>
                </a:cubicBezTo>
                <a:lnTo>
                  <a:pt x="2497574" y="3944203"/>
                </a:lnTo>
                <a:cubicBezTo>
                  <a:pt x="2528306" y="3852003"/>
                  <a:pt x="2485685" y="3951941"/>
                  <a:pt x="2552165" y="3875964"/>
                </a:cubicBezTo>
                <a:cubicBezTo>
                  <a:pt x="2573767" y="3851276"/>
                  <a:pt x="2588559" y="3821373"/>
                  <a:pt x="2606756" y="3794078"/>
                </a:cubicBezTo>
                <a:lnTo>
                  <a:pt x="2661347" y="3712191"/>
                </a:lnTo>
                <a:cubicBezTo>
                  <a:pt x="2670445" y="3698543"/>
                  <a:pt x="2683455" y="3686809"/>
                  <a:pt x="2688642" y="3671248"/>
                </a:cubicBezTo>
                <a:cubicBezTo>
                  <a:pt x="2708394" y="3611995"/>
                  <a:pt x="2692118" y="3640478"/>
                  <a:pt x="2743233" y="3589361"/>
                </a:cubicBezTo>
                <a:cubicBezTo>
                  <a:pt x="2747782" y="3575713"/>
                  <a:pt x="2750447" y="3561285"/>
                  <a:pt x="2756881" y="3548418"/>
                </a:cubicBezTo>
                <a:cubicBezTo>
                  <a:pt x="2764217" y="3533747"/>
                  <a:pt x="2777716" y="3522551"/>
                  <a:pt x="2784177" y="3507475"/>
                </a:cubicBezTo>
                <a:cubicBezTo>
                  <a:pt x="2791566" y="3490235"/>
                  <a:pt x="2792671" y="3470919"/>
                  <a:pt x="2797824" y="3452884"/>
                </a:cubicBezTo>
                <a:cubicBezTo>
                  <a:pt x="2801776" y="3439052"/>
                  <a:pt x="2806923" y="3425589"/>
                  <a:pt x="2811472" y="3411941"/>
                </a:cubicBezTo>
                <a:cubicBezTo>
                  <a:pt x="2818285" y="3357437"/>
                  <a:pt x="2845920" y="3131175"/>
                  <a:pt x="2852415" y="3111690"/>
                </a:cubicBezTo>
                <a:cubicBezTo>
                  <a:pt x="2871356" y="3054869"/>
                  <a:pt x="2866536" y="3074972"/>
                  <a:pt x="2879711" y="3002508"/>
                </a:cubicBezTo>
                <a:cubicBezTo>
                  <a:pt x="2884661" y="2975282"/>
                  <a:pt x="2886648" y="2947467"/>
                  <a:pt x="2893359" y="2920621"/>
                </a:cubicBezTo>
                <a:cubicBezTo>
                  <a:pt x="2900337" y="2892708"/>
                  <a:pt x="2913676" y="2866648"/>
                  <a:pt x="2920654" y="2838735"/>
                </a:cubicBezTo>
                <a:cubicBezTo>
                  <a:pt x="2923866" y="2825886"/>
                  <a:pt x="2939051" y="2759219"/>
                  <a:pt x="2947950" y="2743200"/>
                </a:cubicBezTo>
                <a:cubicBezTo>
                  <a:pt x="2963882" y="2714523"/>
                  <a:pt x="3002541" y="2661314"/>
                  <a:pt x="3002541" y="2661314"/>
                </a:cubicBezTo>
                <a:lnTo>
                  <a:pt x="3057132" y="2497541"/>
                </a:lnTo>
                <a:lnTo>
                  <a:pt x="3070780" y="2456597"/>
                </a:lnTo>
                <a:lnTo>
                  <a:pt x="3084427" y="2415654"/>
                </a:lnTo>
                <a:cubicBezTo>
                  <a:pt x="3110763" y="2231303"/>
                  <a:pt x="3083138" y="2383989"/>
                  <a:pt x="3111723" y="2279176"/>
                </a:cubicBezTo>
                <a:cubicBezTo>
                  <a:pt x="3121593" y="2242984"/>
                  <a:pt x="3139018" y="2169994"/>
                  <a:pt x="3139018" y="2169994"/>
                </a:cubicBezTo>
                <a:cubicBezTo>
                  <a:pt x="3143749" y="2127415"/>
                  <a:pt x="3156577" y="2000314"/>
                  <a:pt x="3166314" y="1951630"/>
                </a:cubicBezTo>
                <a:cubicBezTo>
                  <a:pt x="3169135" y="1937523"/>
                  <a:pt x="3175413" y="1924335"/>
                  <a:pt x="3179962" y="1910687"/>
                </a:cubicBezTo>
                <a:cubicBezTo>
                  <a:pt x="3175413" y="1819702"/>
                  <a:pt x="3174206" y="1728488"/>
                  <a:pt x="3166314" y="1637732"/>
                </a:cubicBezTo>
                <a:cubicBezTo>
                  <a:pt x="3165068" y="1623400"/>
                  <a:pt x="3153241" y="1611163"/>
                  <a:pt x="3152666" y="1596788"/>
                </a:cubicBezTo>
                <a:cubicBezTo>
                  <a:pt x="3140009" y="1280375"/>
                  <a:pt x="3180797" y="1127284"/>
                  <a:pt x="3125371" y="887105"/>
                </a:cubicBezTo>
                <a:cubicBezTo>
                  <a:pt x="3099670" y="775732"/>
                  <a:pt x="3103362" y="793784"/>
                  <a:pt x="3070780" y="696036"/>
                </a:cubicBezTo>
                <a:cubicBezTo>
                  <a:pt x="3066231" y="682388"/>
                  <a:pt x="3067304" y="665265"/>
                  <a:pt x="3057132" y="655093"/>
                </a:cubicBezTo>
                <a:cubicBezTo>
                  <a:pt x="3043484" y="641445"/>
                  <a:pt x="3028039" y="629385"/>
                  <a:pt x="3016189" y="614150"/>
                </a:cubicBezTo>
                <a:cubicBezTo>
                  <a:pt x="2996048" y="588255"/>
                  <a:pt x="2988893" y="550460"/>
                  <a:pt x="2961597" y="532263"/>
                </a:cubicBezTo>
                <a:cubicBezTo>
                  <a:pt x="2947949" y="523164"/>
                  <a:pt x="2933255" y="515468"/>
                  <a:pt x="2920654" y="504967"/>
                </a:cubicBezTo>
                <a:cubicBezTo>
                  <a:pt x="2905827" y="492611"/>
                  <a:pt x="2895770" y="474730"/>
                  <a:pt x="2879711" y="464024"/>
                </a:cubicBezTo>
                <a:cubicBezTo>
                  <a:pt x="2867741" y="456044"/>
                  <a:pt x="2852416" y="454925"/>
                  <a:pt x="2838768" y="450376"/>
                </a:cubicBezTo>
                <a:cubicBezTo>
                  <a:pt x="2820571" y="423081"/>
                  <a:pt x="2807374" y="391686"/>
                  <a:pt x="2784177" y="368490"/>
                </a:cubicBezTo>
                <a:cubicBezTo>
                  <a:pt x="2748853" y="333166"/>
                  <a:pt x="2710314" y="289276"/>
                  <a:pt x="2661347" y="272955"/>
                </a:cubicBezTo>
                <a:lnTo>
                  <a:pt x="2620403" y="259308"/>
                </a:lnTo>
                <a:lnTo>
                  <a:pt x="2538517" y="204717"/>
                </a:lnTo>
                <a:cubicBezTo>
                  <a:pt x="2524869" y="195618"/>
                  <a:pt x="2512245" y="184756"/>
                  <a:pt x="2497574" y="177421"/>
                </a:cubicBezTo>
                <a:cubicBezTo>
                  <a:pt x="2479377" y="168323"/>
                  <a:pt x="2460647" y="160220"/>
                  <a:pt x="2442983" y="150126"/>
                </a:cubicBezTo>
                <a:cubicBezTo>
                  <a:pt x="2428741" y="141988"/>
                  <a:pt x="2417028" y="129492"/>
                  <a:pt x="2402039" y="122830"/>
                </a:cubicBezTo>
                <a:cubicBezTo>
                  <a:pt x="2375747" y="111145"/>
                  <a:pt x="2345887" y="108402"/>
                  <a:pt x="2320153" y="95535"/>
                </a:cubicBezTo>
                <a:cubicBezTo>
                  <a:pt x="2301956" y="86436"/>
                  <a:pt x="2285558" y="71988"/>
                  <a:pt x="2265562" y="68239"/>
                </a:cubicBezTo>
                <a:cubicBezTo>
                  <a:pt x="2211720" y="58143"/>
                  <a:pt x="2156380" y="59140"/>
                  <a:pt x="2101789" y="54591"/>
                </a:cubicBezTo>
                <a:cubicBezTo>
                  <a:pt x="2065395" y="45493"/>
                  <a:pt x="2029392" y="34653"/>
                  <a:pt x="1992606" y="27296"/>
                </a:cubicBezTo>
                <a:lnTo>
                  <a:pt x="1856129" y="0"/>
                </a:lnTo>
                <a:cubicBezTo>
                  <a:pt x="1765144" y="4549"/>
                  <a:pt x="1673983" y="6383"/>
                  <a:pt x="1583174" y="13648"/>
                </a:cubicBezTo>
                <a:cubicBezTo>
                  <a:pt x="1543444" y="16826"/>
                  <a:pt x="1499514" y="33110"/>
                  <a:pt x="1460344" y="40944"/>
                </a:cubicBezTo>
                <a:cubicBezTo>
                  <a:pt x="1433209" y="46371"/>
                  <a:pt x="1405753" y="50042"/>
                  <a:pt x="1378457" y="54591"/>
                </a:cubicBezTo>
                <a:cubicBezTo>
                  <a:pt x="1261322" y="93637"/>
                  <a:pt x="1447766" y="33853"/>
                  <a:pt x="1255627" y="81887"/>
                </a:cubicBezTo>
                <a:cubicBezTo>
                  <a:pt x="1153920" y="107314"/>
                  <a:pt x="1203072" y="123846"/>
                  <a:pt x="1146445" y="9553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ruta 5"/>
          <p:cNvSpPr txBox="1"/>
          <p:nvPr/>
        </p:nvSpPr>
        <p:spPr>
          <a:xfrm rot="20345067">
            <a:off x="4966791" y="1710437"/>
            <a:ext cx="4480235" cy="1754326"/>
          </a:xfrm>
          <a:prstGeom prst="rect">
            <a:avLst/>
          </a:prstGeom>
          <a:noFill/>
        </p:spPr>
        <p:txBody>
          <a:bodyPr wrap="square" rtlCol="0">
            <a:spAutoFit/>
          </a:bodyPr>
          <a:lstStyle/>
          <a:p>
            <a:pPr algn="ctr"/>
            <a:r>
              <a:rPr lang="sv-SE" sz="5400" b="1" dirty="0" err="1" smtClean="0">
                <a:solidFill>
                  <a:srgbClr val="FF0000"/>
                </a:solidFill>
              </a:rPr>
              <a:t>Scrumteamets</a:t>
            </a:r>
            <a:r>
              <a:rPr lang="sv-SE" sz="3600" dirty="0" smtClean="0">
                <a:solidFill>
                  <a:srgbClr val="FF0000"/>
                </a:solidFill>
              </a:rPr>
              <a:t> </a:t>
            </a:r>
            <a:r>
              <a:rPr lang="sv-SE" sz="5400" b="1" dirty="0" smtClean="0">
                <a:solidFill>
                  <a:srgbClr val="FF0000"/>
                </a:solidFill>
              </a:rPr>
              <a:t>ansvar?</a:t>
            </a:r>
            <a:endParaRPr lang="sv-SE" sz="5400" b="1" dirty="0">
              <a:solidFill>
                <a:srgbClr val="FF0000"/>
              </a:solidFill>
            </a:endParaRPr>
          </a:p>
        </p:txBody>
      </p:sp>
      <p:sp>
        <p:nvSpPr>
          <p:cNvPr id="7" name="textruta 6"/>
          <p:cNvSpPr txBox="1"/>
          <p:nvPr/>
        </p:nvSpPr>
        <p:spPr>
          <a:xfrm>
            <a:off x="539550" y="1981284"/>
            <a:ext cx="4536505" cy="4401205"/>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sv-SE" sz="2800" dirty="0">
                <a:solidFill>
                  <a:srgbClr val="FF0000"/>
                </a:solidFill>
              </a:rPr>
              <a:t>Bestämmer </a:t>
            </a:r>
            <a:r>
              <a:rPr lang="sv-SE" sz="2800" b="1" dirty="0">
                <a:solidFill>
                  <a:srgbClr val="FF0000"/>
                </a:solidFill>
              </a:rPr>
              <a:t>HUR</a:t>
            </a:r>
            <a:r>
              <a:rPr lang="sv-SE" sz="2800" dirty="0">
                <a:solidFill>
                  <a:srgbClr val="FF0000"/>
                </a:solidFill>
              </a:rPr>
              <a:t> jobbet ska göras</a:t>
            </a:r>
          </a:p>
          <a:p>
            <a:pPr marL="457200" indent="-457200">
              <a:buFont typeface="Arial" panose="020B0604020202020204" pitchFamily="34" charset="0"/>
              <a:buChar char="•"/>
            </a:pPr>
            <a:r>
              <a:rPr lang="sv-SE" sz="2800" dirty="0" err="1">
                <a:solidFill>
                  <a:srgbClr val="FF0000"/>
                </a:solidFill>
              </a:rPr>
              <a:t>Tidsestimerar</a:t>
            </a:r>
            <a:endParaRPr lang="sv-SE" sz="2800" dirty="0">
              <a:solidFill>
                <a:srgbClr val="FF0000"/>
              </a:solidFill>
            </a:endParaRPr>
          </a:p>
          <a:p>
            <a:pPr marL="457200" indent="-457200">
              <a:buFont typeface="Arial" panose="020B0604020202020204" pitchFamily="34" charset="0"/>
              <a:buChar char="•"/>
            </a:pPr>
            <a:r>
              <a:rPr lang="sv-SE" sz="2800" dirty="0">
                <a:solidFill>
                  <a:srgbClr val="FF0000"/>
                </a:solidFill>
              </a:rPr>
              <a:t>Gör hela jobbet (planering, specifikation, utveckling, test, dokumentation </a:t>
            </a:r>
            <a:r>
              <a:rPr lang="sv-SE" sz="2800" dirty="0" err="1">
                <a:solidFill>
                  <a:srgbClr val="FF0000"/>
                </a:solidFill>
              </a:rPr>
              <a:t>etc</a:t>
            </a:r>
            <a:r>
              <a:rPr lang="sv-SE" sz="2800" dirty="0">
                <a:solidFill>
                  <a:srgbClr val="FF0000"/>
                </a:solidFill>
              </a:rPr>
              <a:t>)</a:t>
            </a:r>
          </a:p>
          <a:p>
            <a:pPr marL="457200" indent="-457200">
              <a:buFont typeface="Arial" panose="020B0604020202020204" pitchFamily="34" charset="0"/>
              <a:buChar char="•"/>
            </a:pPr>
            <a:r>
              <a:rPr lang="sv-SE" sz="2800" dirty="0">
                <a:solidFill>
                  <a:srgbClr val="FF0000"/>
                </a:solidFill>
              </a:rPr>
              <a:t>Styr sig själva</a:t>
            </a:r>
          </a:p>
          <a:p>
            <a:pPr marL="457200" indent="-457200">
              <a:buFont typeface="Arial" panose="020B0604020202020204" pitchFamily="34" charset="0"/>
              <a:buChar char="•"/>
            </a:pPr>
            <a:r>
              <a:rPr lang="sv-SE" sz="2800" dirty="0">
                <a:solidFill>
                  <a:srgbClr val="FF0000"/>
                </a:solidFill>
              </a:rPr>
              <a:t>Solidariskt ansvariga för leveransen</a:t>
            </a:r>
          </a:p>
          <a:p>
            <a:pPr marL="457200" indent="-457200">
              <a:buFont typeface="Arial" panose="020B0604020202020204" pitchFamily="34" charset="0"/>
              <a:buChar char="•"/>
            </a:pPr>
            <a:endParaRPr lang="sv-SE" sz="2800" dirty="0">
              <a:solidFill>
                <a:srgbClr val="FF0000"/>
              </a:solidFill>
            </a:endParaRPr>
          </a:p>
        </p:txBody>
      </p:sp>
    </p:spTree>
    <p:extLst>
      <p:ext uri="{BB962C8B-B14F-4D97-AF65-F5344CB8AC3E}">
        <p14:creationId xmlns:p14="http://schemas.microsoft.com/office/powerpoint/2010/main" val="25679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fade">
                                      <p:cBhvr>
                                        <p:cTn id="11" dur="500"/>
                                        <p:tgtEl>
                                          <p:spTgt spid="174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411"/>
                                        </p:tgtEl>
                                        <p:attrNameLst>
                                          <p:attrName>style.visibility</p:attrName>
                                        </p:attrNameLst>
                                      </p:cBhvr>
                                      <p:to>
                                        <p:strVal val="visible"/>
                                      </p:to>
                                    </p:set>
                                    <p:animEffect transition="in" filter="fade">
                                      <p:cBhvr>
                                        <p:cTn id="15" dur="500"/>
                                        <p:tgtEl>
                                          <p:spTgt spid="174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414"/>
                                        </p:tgtEl>
                                        <p:attrNameLst>
                                          <p:attrName>style.visibility</p:attrName>
                                        </p:attrNameLst>
                                      </p:cBhvr>
                                      <p:to>
                                        <p:strVal val="visible"/>
                                      </p:to>
                                    </p:set>
                                    <p:animEffect transition="in" filter="fade">
                                      <p:cBhvr>
                                        <p:cTn id="19" dur="500"/>
                                        <p:tgtEl>
                                          <p:spTgt spid="174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426170"/>
          </a:xfrm>
        </p:spPr>
        <p:txBody>
          <a:bodyPr>
            <a:normAutofit fontScale="90000"/>
          </a:bodyPr>
          <a:lstStyle/>
          <a:p>
            <a:r>
              <a:rPr lang="sv-SE" dirty="0" err="1">
                <a:solidFill>
                  <a:srgbClr val="FF0000"/>
                </a:solidFill>
              </a:rPr>
              <a:t>Åsså</a:t>
            </a:r>
            <a:r>
              <a:rPr lang="sv-SE" dirty="0">
                <a:solidFill>
                  <a:srgbClr val="FF0000"/>
                </a:solidFill>
              </a:rPr>
              <a:t> var det </a:t>
            </a:r>
            <a:r>
              <a:rPr lang="sv-SE" dirty="0" err="1">
                <a:solidFill>
                  <a:srgbClr val="FF0000"/>
                </a:solidFill>
              </a:rPr>
              <a:t>det</a:t>
            </a:r>
            <a:r>
              <a:rPr lang="sv-SE" dirty="0">
                <a:solidFill>
                  <a:srgbClr val="FF0000"/>
                </a:solidFill>
              </a:rPr>
              <a:t> här med arbetsgrupper</a:t>
            </a:r>
            <a:r>
              <a:rPr lang="sv-SE" dirty="0" smtClean="0">
                <a:solidFill>
                  <a:srgbClr val="FF0000"/>
                </a:solidFill>
              </a:rPr>
              <a:t>…?</a:t>
            </a:r>
            <a:endParaRPr lang="sv-SE" dirty="0"/>
          </a:p>
        </p:txBody>
      </p:sp>
      <p:graphicFrame>
        <p:nvGraphicFramePr>
          <p:cNvPr id="4" name="Platshållare för innehåll 3"/>
          <p:cNvGraphicFramePr>
            <a:graphicFrameLocks noGrp="1"/>
          </p:cNvGraphicFramePr>
          <p:nvPr>
            <p:ph idx="1"/>
            <p:extLst/>
          </p:nvPr>
        </p:nvGraphicFramePr>
        <p:xfrm>
          <a:off x="323528" y="1844824"/>
          <a:ext cx="8515350" cy="4880854"/>
        </p:xfrm>
        <a:graphic>
          <a:graphicData uri="http://schemas.openxmlformats.org/drawingml/2006/table">
            <a:tbl>
              <a:tblPr>
                <a:tableStyleId>{5C22544A-7EE6-4342-B048-85BDC9FD1C3A}</a:tableStyleId>
              </a:tblPr>
              <a:tblGrid>
                <a:gridCol w="1800200"/>
                <a:gridCol w="216024"/>
                <a:gridCol w="1008112"/>
                <a:gridCol w="1080120"/>
                <a:gridCol w="1440160"/>
                <a:gridCol w="1152128"/>
                <a:gridCol w="1818606"/>
              </a:tblGrid>
              <a:tr h="393027">
                <a:tc gridSpan="4">
                  <a:txBody>
                    <a:bodyPr/>
                    <a:lstStyle/>
                    <a:p>
                      <a:pPr algn="l" fontAlgn="b"/>
                      <a:r>
                        <a:rPr lang="sv-SE" sz="2400" u="none" strike="noStrike" dirty="0">
                          <a:effectLst/>
                        </a:rPr>
                        <a:t>Gruppindelning </a:t>
                      </a:r>
                      <a:r>
                        <a:rPr lang="sv-SE" sz="2400" u="none" strike="noStrike" dirty="0" smtClean="0">
                          <a:effectLst/>
                        </a:rPr>
                        <a:t>DB-modellering</a:t>
                      </a:r>
                      <a:endParaRPr lang="sv-SE" sz="2400" b="1" i="0" u="none" strike="noStrike" dirty="0">
                        <a:solidFill>
                          <a:srgbClr val="000000"/>
                        </a:solidFill>
                        <a:effectLst/>
                        <a:latin typeface="Calibri" panose="020F0502020204030204" pitchFamily="34" charset="0"/>
                      </a:endParaRPr>
                    </a:p>
                  </a:txBody>
                  <a:tcPr marL="7144" marR="7144" marT="7144" marB="0" anchor="b"/>
                </a:tc>
                <a:tc hMerge="1">
                  <a:txBody>
                    <a:bodyPr/>
                    <a:lstStyle/>
                    <a:p>
                      <a:endParaRPr lang="sv-SE"/>
                    </a:p>
                  </a:txBody>
                  <a:tcPr/>
                </a:tc>
                <a:tc hMerge="1">
                  <a:txBody>
                    <a:bodyPr/>
                    <a:lstStyle/>
                    <a:p>
                      <a:endParaRPr lang="sv-SE"/>
                    </a:p>
                  </a:txBody>
                  <a:tcPr/>
                </a:tc>
                <a:tc hMerge="1">
                  <a:txBody>
                    <a:bodyPr/>
                    <a:lstStyle/>
                    <a:p>
                      <a:endParaRPr lang="sv-SE"/>
                    </a:p>
                  </a:txBody>
                  <a:tcPr/>
                </a:tc>
                <a:tc>
                  <a:txBody>
                    <a:bodyPr/>
                    <a:lstStyle/>
                    <a:p>
                      <a:pPr algn="l" fontAlgn="b"/>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a:solidFill>
                          <a:srgbClr val="000000"/>
                        </a:solidFill>
                        <a:effectLst/>
                        <a:latin typeface="Calibri" panose="020F0502020204030204" pitchFamily="34" charset="0"/>
                      </a:endParaRPr>
                    </a:p>
                  </a:txBody>
                  <a:tcPr marL="7144" marR="7144" marT="7144" marB="0" anchor="b"/>
                </a:tc>
              </a:tr>
              <a:tr h="393027">
                <a:tc>
                  <a:txBody>
                    <a:bodyPr/>
                    <a:lstStyle/>
                    <a:p>
                      <a:pPr algn="l" fontAlgn="b"/>
                      <a:endParaRPr lang="sv-SE" sz="2400" b="1" i="0" u="none" strike="noStrike">
                        <a:solidFill>
                          <a:srgbClr val="000000"/>
                        </a:solidFill>
                        <a:effectLst/>
                        <a:latin typeface="Calibri" panose="020F0502020204030204" pitchFamily="34" charset="0"/>
                      </a:endParaRPr>
                    </a:p>
                  </a:txBody>
                  <a:tcPr marL="7144" marR="7144" marT="7144" marB="0" anchor="b"/>
                </a:tc>
                <a:tc>
                  <a:txBody>
                    <a:bodyPr/>
                    <a:lstStyle/>
                    <a:p>
                      <a:endParaRPr lang="sv-SE"/>
                    </a:p>
                  </a:txBody>
                  <a:tcPr marL="7144" marR="7144" marT="7144" marB="0" anchor="b"/>
                </a:tc>
                <a:tc>
                  <a:txBody>
                    <a:bodyPr/>
                    <a:lstStyle/>
                    <a:p>
                      <a:pPr algn="l" fontAlgn="b"/>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a:solidFill>
                          <a:srgbClr val="000000"/>
                        </a:solidFill>
                        <a:effectLst/>
                        <a:latin typeface="Calibri" panose="020F0502020204030204" pitchFamily="34" charset="0"/>
                      </a:endParaRPr>
                    </a:p>
                  </a:txBody>
                  <a:tcPr marL="7144" marR="7144" marT="7144" marB="0" anchor="b"/>
                </a:tc>
              </a:tr>
              <a:tr h="350917">
                <a:tc>
                  <a:txBody>
                    <a:bodyPr/>
                    <a:lstStyle/>
                    <a:p>
                      <a:pPr algn="l" fontAlgn="b"/>
                      <a:r>
                        <a:rPr lang="sv-SE" sz="2400" b="1" u="none" strike="noStrike" dirty="0" err="1" smtClean="0">
                          <a:effectLst/>
                        </a:rPr>
                        <a:t>Delete</a:t>
                      </a:r>
                      <a:r>
                        <a:rPr lang="sv-SE" sz="2400" b="1" u="none" strike="noStrike" dirty="0" smtClean="0">
                          <a:effectLst/>
                        </a:rPr>
                        <a:t> </a:t>
                      </a:r>
                      <a:endParaRPr lang="sv-SE" sz="2400" b="1"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sv-SE" sz="2400" b="1" u="none" strike="noStrike">
                          <a:effectLst/>
                        </a:rPr>
                        <a:t> </a:t>
                      </a:r>
                      <a:endParaRPr lang="sv-SE" sz="2400" b="1"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sv-SE" sz="2400" b="1" u="none" strike="noStrike" dirty="0" err="1" smtClean="0">
                          <a:effectLst/>
                        </a:rPr>
                        <a:t>Enter</a:t>
                      </a:r>
                      <a:r>
                        <a:rPr lang="sv-SE" sz="2400" b="1" u="none" strike="noStrike" dirty="0" smtClean="0">
                          <a:effectLst/>
                        </a:rPr>
                        <a:t> 2</a:t>
                      </a:r>
                      <a:endParaRPr lang="sv-SE" sz="2400" b="1"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sv-SE" sz="2400" b="1" u="none" strike="noStrike" dirty="0">
                          <a:effectLst/>
                        </a:rPr>
                        <a:t> </a:t>
                      </a:r>
                      <a:r>
                        <a:rPr lang="sv-SE" sz="2400" b="1" u="none" strike="noStrike" dirty="0" smtClean="0">
                          <a:effectLst/>
                        </a:rPr>
                        <a:t>ECM</a:t>
                      </a:r>
                      <a:endParaRPr lang="sv-SE" sz="2400" b="1"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sv-SE" sz="2400" b="1" u="none" strike="noStrike">
                          <a:effectLst/>
                        </a:rPr>
                        <a:t>Shift</a:t>
                      </a:r>
                      <a:endParaRPr lang="sv-SE" sz="2400" b="1"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sv-SE" sz="2400" b="1" u="none" strike="noStrike" dirty="0">
                          <a:effectLst/>
                        </a:rPr>
                        <a:t> </a:t>
                      </a:r>
                      <a:r>
                        <a:rPr lang="sv-SE" sz="2400" b="1" u="none" strike="noStrike" dirty="0" smtClean="0">
                          <a:effectLst/>
                        </a:rPr>
                        <a:t>1337</a:t>
                      </a:r>
                      <a:endParaRPr lang="sv-SE" sz="2400" b="1"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sv-SE" sz="2400" b="1" u="none" strike="noStrike" dirty="0" smtClean="0">
                          <a:effectLst/>
                        </a:rPr>
                        <a:t>Print/</a:t>
                      </a:r>
                      <a:r>
                        <a:rPr lang="sv-SE" sz="2400" b="1" u="none" strike="noStrike" dirty="0" err="1" smtClean="0">
                          <a:effectLst/>
                        </a:rPr>
                        <a:t>Screen</a:t>
                      </a:r>
                      <a:endParaRPr lang="sv-SE" sz="2400" b="1" i="0" u="none" strike="noStrike" dirty="0">
                        <a:solidFill>
                          <a:srgbClr val="000000"/>
                        </a:solidFill>
                        <a:effectLst/>
                        <a:latin typeface="Calibri" panose="020F0502020204030204" pitchFamily="34" charset="0"/>
                      </a:endParaRPr>
                    </a:p>
                  </a:txBody>
                  <a:tcPr marL="7144" marR="7144" marT="7144" marB="0" anchor="b"/>
                </a:tc>
              </a:tr>
              <a:tr h="65178">
                <a:tc>
                  <a:txBody>
                    <a:bodyPr/>
                    <a:lstStyle/>
                    <a:p>
                      <a:pPr algn="l" fontAlgn="b"/>
                      <a:r>
                        <a:rPr lang="sv-SE" sz="2400" u="none" strike="noStrike" dirty="0">
                          <a:solidFill>
                            <a:srgbClr val="0070C0"/>
                          </a:solidFill>
                          <a:effectLst/>
                        </a:rPr>
                        <a:t>Andreas </a:t>
                      </a:r>
                      <a:r>
                        <a:rPr lang="sv-SE" sz="2400" u="none" strike="noStrike" dirty="0" smtClean="0">
                          <a:solidFill>
                            <a:srgbClr val="0070C0"/>
                          </a:solidFill>
                          <a:effectLst/>
                        </a:rPr>
                        <a:t>Issa?</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1" i="0" u="none" strike="noStrike">
                        <a:solidFill>
                          <a:srgbClr val="000000"/>
                        </a:solidFill>
                        <a:effectLst/>
                        <a:latin typeface="Calibri" panose="020F0502020204030204" pitchFamily="34" charset="0"/>
                      </a:endParaRPr>
                    </a:p>
                  </a:txBody>
                  <a:tcPr marL="7144" marR="7144" marT="7144"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sv-SE" sz="2400" u="none" strike="noStrike" dirty="0" err="1" smtClean="0">
                          <a:solidFill>
                            <a:srgbClr val="0070C0"/>
                          </a:solidFill>
                          <a:effectLst/>
                        </a:rPr>
                        <a:t>Vicke</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 </a:t>
                      </a:r>
                      <a:r>
                        <a:rPr lang="sv-SE" sz="2400" u="none" strike="noStrike" dirty="0" err="1" smtClean="0">
                          <a:solidFill>
                            <a:srgbClr val="0070C0"/>
                          </a:solidFill>
                          <a:effectLst/>
                        </a:rPr>
                        <a:t>Beatriz</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Gustav</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 </a:t>
                      </a:r>
                      <a:r>
                        <a:rPr lang="sv-SE" sz="2400" u="none" strike="noStrike" dirty="0" smtClean="0">
                          <a:solidFill>
                            <a:srgbClr val="0070C0"/>
                          </a:solidFill>
                          <a:effectLst/>
                        </a:rPr>
                        <a:t>Freddie</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sv-SE" sz="2400" b="0" i="0" u="none" strike="noStrike" dirty="0" smtClean="0">
                          <a:solidFill>
                            <a:srgbClr val="0070C0"/>
                          </a:solidFill>
                          <a:effectLst/>
                          <a:latin typeface="Calibri" panose="020F0502020204030204" pitchFamily="34" charset="0"/>
                        </a:rPr>
                        <a:t>David</a:t>
                      </a:r>
                      <a:endParaRPr lang="sv-SE" sz="2400" b="0" i="0" u="none" strike="noStrike" dirty="0">
                        <a:solidFill>
                          <a:srgbClr val="0070C0"/>
                        </a:solidFill>
                        <a:effectLst/>
                        <a:latin typeface="Calibri" panose="020F0502020204030204" pitchFamily="34" charset="0"/>
                      </a:endParaRPr>
                    </a:p>
                  </a:txBody>
                  <a:tcPr marL="7144" marR="7144" marT="7144" marB="0" anchor="b"/>
                </a:tc>
              </a:tr>
              <a:tr h="350917">
                <a:tc>
                  <a:txBody>
                    <a:bodyPr/>
                    <a:lstStyle/>
                    <a:p>
                      <a:pPr algn="l" fontAlgn="b"/>
                      <a:r>
                        <a:rPr lang="sv-SE" sz="2400" u="none" strike="noStrike" dirty="0">
                          <a:solidFill>
                            <a:srgbClr val="0070C0"/>
                          </a:solidFill>
                          <a:effectLst/>
                        </a:rPr>
                        <a:t>Christer</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sv-SE" sz="2400" u="none" strike="noStrike" dirty="0" smtClean="0">
                          <a:solidFill>
                            <a:srgbClr val="0070C0"/>
                          </a:solidFill>
                          <a:effectLst/>
                        </a:rPr>
                        <a:t>Jon</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 </a:t>
                      </a:r>
                      <a:r>
                        <a:rPr lang="sv-SE" sz="2400" u="none" strike="noStrike" dirty="0" smtClean="0">
                          <a:solidFill>
                            <a:srgbClr val="0070C0"/>
                          </a:solidFill>
                          <a:effectLst/>
                        </a:rPr>
                        <a:t>Pelle</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Andreas G</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 </a:t>
                      </a:r>
                      <a:r>
                        <a:rPr lang="sv-SE" sz="2400" u="none" strike="noStrike" dirty="0" smtClean="0">
                          <a:solidFill>
                            <a:srgbClr val="0070C0"/>
                          </a:solidFill>
                          <a:effectLst/>
                        </a:rPr>
                        <a:t>Fredrik</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Robin</a:t>
                      </a:r>
                      <a:endParaRPr lang="sv-SE" sz="2400" b="0" i="0" u="none" strike="noStrike" dirty="0">
                        <a:solidFill>
                          <a:srgbClr val="0070C0"/>
                        </a:solidFill>
                        <a:effectLst/>
                        <a:latin typeface="Calibri" panose="020F0502020204030204" pitchFamily="34" charset="0"/>
                      </a:endParaRPr>
                    </a:p>
                  </a:txBody>
                  <a:tcPr marL="7144" marR="7144" marT="7144" marB="0" anchor="b"/>
                </a:tc>
              </a:tr>
              <a:tr h="350917">
                <a:tc>
                  <a:txBody>
                    <a:bodyPr/>
                    <a:lstStyle/>
                    <a:p>
                      <a:pPr algn="l" fontAlgn="b"/>
                      <a:r>
                        <a:rPr lang="sv-SE" sz="2400" u="none" strike="noStrike">
                          <a:solidFill>
                            <a:srgbClr val="0070C0"/>
                          </a:solidFill>
                          <a:effectLst/>
                        </a:rPr>
                        <a:t>Hischam</a:t>
                      </a:r>
                      <a:endParaRPr lang="sv-SE" sz="2400" b="0" i="0" u="none" strike="noStrike">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sv-SE" sz="2400" u="none" strike="noStrike" dirty="0" smtClean="0">
                          <a:solidFill>
                            <a:srgbClr val="0070C0"/>
                          </a:solidFill>
                          <a:effectLst/>
                        </a:rPr>
                        <a:t>Jimmy</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 </a:t>
                      </a:r>
                      <a:r>
                        <a:rPr lang="sv-SE" sz="2400" u="none" strike="noStrike" dirty="0" smtClean="0">
                          <a:solidFill>
                            <a:srgbClr val="0070C0"/>
                          </a:solidFill>
                          <a:effectLst/>
                        </a:rPr>
                        <a:t>Johan</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Joakim</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 </a:t>
                      </a:r>
                      <a:r>
                        <a:rPr lang="sv-SE" sz="2400" u="none" strike="noStrike" dirty="0" smtClean="0">
                          <a:solidFill>
                            <a:srgbClr val="0070C0"/>
                          </a:solidFill>
                          <a:effectLst/>
                        </a:rPr>
                        <a:t>Lukas</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Sven</a:t>
                      </a:r>
                      <a:endParaRPr lang="sv-SE" sz="2400" b="0" i="0" u="none" strike="noStrike" dirty="0">
                        <a:solidFill>
                          <a:srgbClr val="0070C0"/>
                        </a:solidFill>
                        <a:effectLst/>
                        <a:latin typeface="Calibri" panose="020F0502020204030204" pitchFamily="34" charset="0"/>
                      </a:endParaRPr>
                    </a:p>
                  </a:txBody>
                  <a:tcPr marL="7144" marR="7144" marT="7144" marB="0" anchor="b"/>
                </a:tc>
              </a:tr>
              <a:tr h="350917">
                <a:tc>
                  <a:txBody>
                    <a:bodyPr/>
                    <a:lstStyle/>
                    <a:p>
                      <a:pPr algn="l" fontAlgn="b"/>
                      <a:r>
                        <a:rPr lang="sv-SE" sz="2400" u="none" strike="noStrike">
                          <a:solidFill>
                            <a:srgbClr val="0070C0"/>
                          </a:solidFill>
                          <a:effectLst/>
                        </a:rPr>
                        <a:t>Darko</a:t>
                      </a:r>
                      <a:endParaRPr lang="sv-SE" sz="2400" b="0" i="0" u="none" strike="noStrike">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 </a:t>
                      </a:r>
                      <a:r>
                        <a:rPr lang="sv-SE" sz="2400" u="none" strike="noStrike" dirty="0" err="1" smtClean="0">
                          <a:solidFill>
                            <a:srgbClr val="0070C0"/>
                          </a:solidFill>
                          <a:effectLst/>
                        </a:rPr>
                        <a:t>Nahom</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Emil W</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dirty="0">
                        <a:solidFill>
                          <a:srgbClr val="000000"/>
                        </a:solidFill>
                        <a:effectLst/>
                        <a:latin typeface="Calibri" panose="020F0502020204030204" pitchFamily="34" charset="0"/>
                      </a:endParaRPr>
                    </a:p>
                  </a:txBody>
                  <a:tcPr marL="7144" marR="7144" marT="7144" marB="0" anchor="b"/>
                </a:tc>
              </a:tr>
              <a:tr h="350917">
                <a:tc>
                  <a:txBody>
                    <a:bodyPr/>
                    <a:lstStyle/>
                    <a:p>
                      <a:pPr algn="l" fontAlgn="b"/>
                      <a:r>
                        <a:rPr lang="sv-SE" sz="2400" u="none" strike="noStrike">
                          <a:solidFill>
                            <a:srgbClr val="0070C0"/>
                          </a:solidFill>
                          <a:effectLst/>
                        </a:rPr>
                        <a:t>Martin</a:t>
                      </a:r>
                      <a:endParaRPr lang="sv-SE" sz="2400" b="0" i="0" u="none" strike="noStrike">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dirty="0" err="1" smtClean="0">
                          <a:solidFill>
                            <a:srgbClr val="0070C0"/>
                          </a:solidFill>
                          <a:effectLst/>
                        </a:rPr>
                        <a:t>Evgeniia</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dirty="0">
                        <a:solidFill>
                          <a:srgbClr val="000000"/>
                        </a:solidFill>
                        <a:effectLst/>
                        <a:latin typeface="Calibri" panose="020F0502020204030204" pitchFamily="34" charset="0"/>
                      </a:endParaRPr>
                    </a:p>
                  </a:txBody>
                  <a:tcPr marL="7144" marR="7144" marT="7144" marB="0" anchor="b"/>
                </a:tc>
              </a:tr>
              <a:tr h="350917">
                <a:tc>
                  <a:txBody>
                    <a:bodyPr/>
                    <a:lstStyle/>
                    <a:p>
                      <a:pPr algn="l" fontAlgn="b"/>
                      <a:r>
                        <a:rPr lang="sv-SE" sz="2400" u="none" strike="noStrike" dirty="0">
                          <a:solidFill>
                            <a:srgbClr val="0070C0"/>
                          </a:solidFill>
                          <a:effectLst/>
                        </a:rPr>
                        <a:t>Ninos</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dirty="0">
                          <a:solidFill>
                            <a:srgbClr val="0070C0"/>
                          </a:solidFill>
                          <a:effectLst/>
                        </a:rPr>
                        <a:t>Linus</a:t>
                      </a:r>
                      <a:endParaRPr lang="sv-SE" sz="2400" b="0" i="0" u="none" strike="noStrike" dirty="0">
                        <a:solidFill>
                          <a:srgbClr val="0070C0"/>
                        </a:solidFill>
                        <a:effectLst/>
                        <a:latin typeface="Calibri" panose="020F0502020204030204" pitchFamily="34" charset="0"/>
                      </a:endParaRPr>
                    </a:p>
                  </a:txBody>
                  <a:tcPr marL="7144" marR="7144" marT="7144" marB="0" anchor="b"/>
                </a:tc>
                <a:tc>
                  <a:txBody>
                    <a:bodyPr/>
                    <a:lstStyle/>
                    <a:p>
                      <a:pPr algn="l" fontAlgn="b"/>
                      <a:r>
                        <a:rPr lang="sv-SE" sz="2400" u="none" strike="noStrike" dirty="0">
                          <a:effectLst/>
                        </a:rPr>
                        <a:t> </a:t>
                      </a:r>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dirty="0">
                        <a:solidFill>
                          <a:srgbClr val="000000"/>
                        </a:solidFill>
                        <a:effectLst/>
                        <a:latin typeface="Calibri" panose="020F0502020204030204" pitchFamily="34" charset="0"/>
                      </a:endParaRPr>
                    </a:p>
                  </a:txBody>
                  <a:tcPr marL="7144" marR="7144" marT="7144" marB="0" anchor="b"/>
                </a:tc>
              </a:tr>
              <a:tr h="350917">
                <a:tc>
                  <a:txBody>
                    <a:bodyPr/>
                    <a:lstStyle/>
                    <a:p>
                      <a:pPr algn="l" fontAlgn="b"/>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FF000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dirty="0">
                        <a:solidFill>
                          <a:srgbClr val="000000"/>
                        </a:solidFill>
                        <a:effectLst/>
                        <a:latin typeface="Calibri" panose="020F0502020204030204" pitchFamily="34" charset="0"/>
                      </a:endParaRPr>
                    </a:p>
                  </a:txBody>
                  <a:tcPr marL="7144" marR="7144" marT="7144" marB="0" anchor="b"/>
                </a:tc>
              </a:tr>
              <a:tr h="350917">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sv-SE" sz="2400" u="none" strike="noStrike">
                          <a:effectLst/>
                        </a:rPr>
                        <a:t> </a:t>
                      </a:r>
                      <a:endParaRPr lang="sv-SE" sz="2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sv-SE" sz="2400" u="none" strike="noStrike" dirty="0">
                          <a:effectLst/>
                        </a:rPr>
                        <a:t> </a:t>
                      </a:r>
                      <a:endParaRPr lang="sv-SE" sz="2400" b="0" i="0" u="none" strike="noStrike" dirty="0">
                        <a:solidFill>
                          <a:srgbClr val="000000"/>
                        </a:solidFill>
                        <a:effectLst/>
                        <a:latin typeface="Calibri" panose="020F0502020204030204" pitchFamily="34" charset="0"/>
                      </a:endParaRPr>
                    </a:p>
                  </a:txBody>
                  <a:tcPr marL="7144" marR="7144" marT="7144" marB="0" anchor="b"/>
                </a:tc>
              </a:tr>
              <a:tr h="350917">
                <a:tc>
                  <a:txBody>
                    <a:bodyPr/>
                    <a:lstStyle/>
                    <a:p>
                      <a:pPr algn="ctr" fontAlgn="b"/>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endParaRPr lang="sv-SE"/>
                    </a:p>
                  </a:txBody>
                  <a:tcPr marL="7144" marR="7144" marT="7144" marB="0" anchor="b"/>
                </a:tc>
                <a:tc>
                  <a:txBody>
                    <a:bodyPr/>
                    <a:lstStyle/>
                    <a:p>
                      <a:pPr algn="ctr" fontAlgn="b"/>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sv-SE" sz="2400" b="0" i="0" u="none" strike="noStrike" dirty="0" smtClean="0">
                          <a:solidFill>
                            <a:srgbClr val="000000"/>
                          </a:solidFill>
                          <a:effectLst/>
                          <a:latin typeface="Calibri" panose="020F0502020204030204" pitchFamily="34" charset="0"/>
                        </a:rPr>
                        <a:t>Emil S </a:t>
                      </a:r>
                    </a:p>
                    <a:p>
                      <a:pPr algn="l" fontAlgn="b"/>
                      <a:r>
                        <a:rPr lang="sv-SE" sz="2400" b="0" i="0" u="none" strike="noStrike" dirty="0" smtClean="0">
                          <a:solidFill>
                            <a:srgbClr val="000000"/>
                          </a:solidFill>
                          <a:effectLst/>
                          <a:latin typeface="Calibri" panose="020F0502020204030204" pitchFamily="34" charset="0"/>
                        </a:rPr>
                        <a:t>ej med</a:t>
                      </a:r>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endParaRPr lang="sv-SE" sz="2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endParaRPr lang="sv-SE" sz="2400" b="0" i="0" u="none" strike="noStrike" dirty="0">
                        <a:solidFill>
                          <a:srgbClr val="000000"/>
                        </a:solidFill>
                        <a:effectLst/>
                        <a:latin typeface="Calibri" panose="020F0502020204030204" pitchFamily="34" charset="0"/>
                      </a:endParaRPr>
                    </a:p>
                  </a:txBody>
                  <a:tcPr marL="7144" marR="7144" marT="7144" marB="0" anchor="b"/>
                </a:tc>
              </a:tr>
            </a:tbl>
          </a:graphicData>
        </a:graphic>
      </p:graphicFrame>
    </p:spTree>
    <p:extLst>
      <p:ext uri="{BB962C8B-B14F-4D97-AF65-F5344CB8AC3E}">
        <p14:creationId xmlns:p14="http://schemas.microsoft.com/office/powerpoint/2010/main" val="1060351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106763"/>
            <a:ext cx="620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590" y="1412776"/>
            <a:ext cx="3151528" cy="38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200335"/>
            <a:ext cx="2809228" cy="159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latshållare för bildnummer 1"/>
          <p:cNvSpPr>
            <a:spLocks noGrp="1"/>
          </p:cNvSpPr>
          <p:nvPr>
            <p:ph type="sldNum" sz="quarter" idx="12"/>
          </p:nvPr>
        </p:nvSpPr>
        <p:spPr/>
        <p:txBody>
          <a:bodyPr/>
          <a:lstStyle/>
          <a:p>
            <a:fld id="{88E98BCB-E43A-4F82-AE05-F15CE733C6B2}" type="slidenum">
              <a:rPr lang="sv-SE" smtClean="0"/>
              <a:t>30</a:t>
            </a:fld>
            <a:endParaRPr lang="sv-SE"/>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73" y="1412776"/>
            <a:ext cx="3470223" cy="38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ruta 2"/>
          <p:cNvSpPr txBox="1"/>
          <p:nvPr/>
        </p:nvSpPr>
        <p:spPr>
          <a:xfrm>
            <a:off x="1255863" y="270919"/>
            <a:ext cx="6624736" cy="923330"/>
          </a:xfrm>
          <a:prstGeom prst="rect">
            <a:avLst/>
          </a:prstGeom>
          <a:noFill/>
        </p:spPr>
        <p:txBody>
          <a:bodyPr wrap="square" rtlCol="0">
            <a:spAutoFit/>
          </a:bodyPr>
          <a:lstStyle/>
          <a:p>
            <a:pPr algn="ctr"/>
            <a:r>
              <a:rPr lang="sv-SE" sz="5400" dirty="0" smtClean="0"/>
              <a:t>Översikt </a:t>
            </a:r>
            <a:r>
              <a:rPr lang="sv-SE" sz="5400" dirty="0" err="1" smtClean="0"/>
              <a:t>Scrum</a:t>
            </a:r>
            <a:endParaRPr lang="sv-SE" sz="5400" dirty="0"/>
          </a:p>
        </p:txBody>
      </p:sp>
      <p:sp>
        <p:nvSpPr>
          <p:cNvPr id="4" name="Frihandsfigur 3"/>
          <p:cNvSpPr/>
          <p:nvPr/>
        </p:nvSpPr>
        <p:spPr>
          <a:xfrm>
            <a:off x="6987654" y="2961564"/>
            <a:ext cx="1352858" cy="1310185"/>
          </a:xfrm>
          <a:custGeom>
            <a:avLst/>
            <a:gdLst>
              <a:gd name="connsiteX0" fmla="*/ 1282889 w 1352858"/>
              <a:gd name="connsiteY0" fmla="*/ 846161 h 1310185"/>
              <a:gd name="connsiteX1" fmla="*/ 1269242 w 1352858"/>
              <a:gd name="connsiteY1" fmla="*/ 777923 h 1310185"/>
              <a:gd name="connsiteX2" fmla="*/ 1228298 w 1352858"/>
              <a:gd name="connsiteY2" fmla="*/ 723332 h 1310185"/>
              <a:gd name="connsiteX3" fmla="*/ 1201003 w 1352858"/>
              <a:gd name="connsiteY3" fmla="*/ 682388 h 1310185"/>
              <a:gd name="connsiteX4" fmla="*/ 1187355 w 1352858"/>
              <a:gd name="connsiteY4" fmla="*/ 627797 h 1310185"/>
              <a:gd name="connsiteX5" fmla="*/ 1173707 w 1352858"/>
              <a:gd name="connsiteY5" fmla="*/ 586854 h 1310185"/>
              <a:gd name="connsiteX6" fmla="*/ 1132764 w 1352858"/>
              <a:gd name="connsiteY6" fmla="*/ 436729 h 1310185"/>
              <a:gd name="connsiteX7" fmla="*/ 1119116 w 1352858"/>
              <a:gd name="connsiteY7" fmla="*/ 395785 h 1310185"/>
              <a:gd name="connsiteX8" fmla="*/ 1078173 w 1352858"/>
              <a:gd name="connsiteY8" fmla="*/ 368490 h 1310185"/>
              <a:gd name="connsiteX9" fmla="*/ 982639 w 1352858"/>
              <a:gd name="connsiteY9" fmla="*/ 245660 h 1310185"/>
              <a:gd name="connsiteX10" fmla="*/ 873456 w 1352858"/>
              <a:gd name="connsiteY10" fmla="*/ 150126 h 1310185"/>
              <a:gd name="connsiteX11" fmla="*/ 832513 w 1352858"/>
              <a:gd name="connsiteY11" fmla="*/ 109182 h 1310185"/>
              <a:gd name="connsiteX12" fmla="*/ 791570 w 1352858"/>
              <a:gd name="connsiteY12" fmla="*/ 95535 h 1310185"/>
              <a:gd name="connsiteX13" fmla="*/ 736979 w 1352858"/>
              <a:gd name="connsiteY13" fmla="*/ 81887 h 1310185"/>
              <a:gd name="connsiteX14" fmla="*/ 600501 w 1352858"/>
              <a:gd name="connsiteY14" fmla="*/ 54591 h 1310185"/>
              <a:gd name="connsiteX15" fmla="*/ 518615 w 1352858"/>
              <a:gd name="connsiteY15" fmla="*/ 27296 h 1310185"/>
              <a:gd name="connsiteX16" fmla="*/ 286603 w 1352858"/>
              <a:gd name="connsiteY16" fmla="*/ 0 h 1310185"/>
              <a:gd name="connsiteX17" fmla="*/ 95534 w 1352858"/>
              <a:gd name="connsiteY17" fmla="*/ 40943 h 1310185"/>
              <a:gd name="connsiteX18" fmla="*/ 13647 w 1352858"/>
              <a:gd name="connsiteY18" fmla="*/ 95535 h 1310185"/>
              <a:gd name="connsiteX19" fmla="*/ 0 w 1352858"/>
              <a:gd name="connsiteY19" fmla="*/ 163773 h 1310185"/>
              <a:gd name="connsiteX20" fmla="*/ 13647 w 1352858"/>
              <a:gd name="connsiteY20" fmla="*/ 627797 h 1310185"/>
              <a:gd name="connsiteX21" fmla="*/ 40943 w 1352858"/>
              <a:gd name="connsiteY21" fmla="*/ 709684 h 1310185"/>
              <a:gd name="connsiteX22" fmla="*/ 81886 w 1352858"/>
              <a:gd name="connsiteY22" fmla="*/ 846161 h 1310185"/>
              <a:gd name="connsiteX23" fmla="*/ 109182 w 1352858"/>
              <a:gd name="connsiteY23" fmla="*/ 928048 h 1310185"/>
              <a:gd name="connsiteX24" fmla="*/ 136477 w 1352858"/>
              <a:gd name="connsiteY24" fmla="*/ 968991 h 1310185"/>
              <a:gd name="connsiteX25" fmla="*/ 163773 w 1352858"/>
              <a:gd name="connsiteY25" fmla="*/ 1050878 h 1310185"/>
              <a:gd name="connsiteX26" fmla="*/ 245659 w 1352858"/>
              <a:gd name="connsiteY26" fmla="*/ 1105469 h 1310185"/>
              <a:gd name="connsiteX27" fmla="*/ 286603 w 1352858"/>
              <a:gd name="connsiteY27" fmla="*/ 1132764 h 1310185"/>
              <a:gd name="connsiteX28" fmla="*/ 327546 w 1352858"/>
              <a:gd name="connsiteY28" fmla="*/ 1146412 h 1310185"/>
              <a:gd name="connsiteX29" fmla="*/ 450376 w 1352858"/>
              <a:gd name="connsiteY29" fmla="*/ 1241946 h 1310185"/>
              <a:gd name="connsiteX30" fmla="*/ 491319 w 1352858"/>
              <a:gd name="connsiteY30" fmla="*/ 1255594 h 1310185"/>
              <a:gd name="connsiteX31" fmla="*/ 532262 w 1352858"/>
              <a:gd name="connsiteY31" fmla="*/ 1282890 h 1310185"/>
              <a:gd name="connsiteX32" fmla="*/ 696036 w 1352858"/>
              <a:gd name="connsiteY32" fmla="*/ 1310185 h 1310185"/>
              <a:gd name="connsiteX33" fmla="*/ 887104 w 1352858"/>
              <a:gd name="connsiteY33" fmla="*/ 1296537 h 1310185"/>
              <a:gd name="connsiteX34" fmla="*/ 968991 w 1352858"/>
              <a:gd name="connsiteY34" fmla="*/ 1269242 h 1310185"/>
              <a:gd name="connsiteX35" fmla="*/ 1064525 w 1352858"/>
              <a:gd name="connsiteY35" fmla="*/ 1228299 h 1310185"/>
              <a:gd name="connsiteX36" fmla="*/ 1105468 w 1352858"/>
              <a:gd name="connsiteY36" fmla="*/ 1201003 h 1310185"/>
              <a:gd name="connsiteX37" fmla="*/ 1146412 w 1352858"/>
              <a:gd name="connsiteY37" fmla="*/ 1187355 h 1310185"/>
              <a:gd name="connsiteX38" fmla="*/ 1228298 w 1352858"/>
              <a:gd name="connsiteY38" fmla="*/ 1132764 h 1310185"/>
              <a:gd name="connsiteX39" fmla="*/ 1269242 w 1352858"/>
              <a:gd name="connsiteY39" fmla="*/ 1105469 h 1310185"/>
              <a:gd name="connsiteX40" fmla="*/ 1282889 w 1352858"/>
              <a:gd name="connsiteY40" fmla="*/ 1064526 h 1310185"/>
              <a:gd name="connsiteX41" fmla="*/ 1310185 w 1352858"/>
              <a:gd name="connsiteY41" fmla="*/ 1023582 h 1310185"/>
              <a:gd name="connsiteX42" fmla="*/ 1337480 w 1352858"/>
              <a:gd name="connsiteY42" fmla="*/ 941696 h 1310185"/>
              <a:gd name="connsiteX43" fmla="*/ 1351128 w 1352858"/>
              <a:gd name="connsiteY43" fmla="*/ 846161 h 1310185"/>
              <a:gd name="connsiteX44" fmla="*/ 1310185 w 1352858"/>
              <a:gd name="connsiteY44" fmla="*/ 818866 h 1310185"/>
              <a:gd name="connsiteX45" fmla="*/ 1282889 w 1352858"/>
              <a:gd name="connsiteY45" fmla="*/ 846161 h 1310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352858" h="1310185">
                <a:moveTo>
                  <a:pt x="1282889" y="846161"/>
                </a:moveTo>
                <a:cubicBezTo>
                  <a:pt x="1276065" y="839337"/>
                  <a:pt x="1278663" y="799120"/>
                  <a:pt x="1269242" y="777923"/>
                </a:cubicBezTo>
                <a:cubicBezTo>
                  <a:pt x="1260004" y="757137"/>
                  <a:pt x="1241519" y="741842"/>
                  <a:pt x="1228298" y="723332"/>
                </a:cubicBezTo>
                <a:cubicBezTo>
                  <a:pt x="1218764" y="709985"/>
                  <a:pt x="1210101" y="696036"/>
                  <a:pt x="1201003" y="682388"/>
                </a:cubicBezTo>
                <a:cubicBezTo>
                  <a:pt x="1196454" y="664191"/>
                  <a:pt x="1192508" y="645832"/>
                  <a:pt x="1187355" y="627797"/>
                </a:cubicBezTo>
                <a:cubicBezTo>
                  <a:pt x="1183403" y="613965"/>
                  <a:pt x="1177196" y="600810"/>
                  <a:pt x="1173707" y="586854"/>
                </a:cubicBezTo>
                <a:cubicBezTo>
                  <a:pt x="1135124" y="432525"/>
                  <a:pt x="1191323" y="612408"/>
                  <a:pt x="1132764" y="436729"/>
                </a:cubicBezTo>
                <a:cubicBezTo>
                  <a:pt x="1128215" y="423081"/>
                  <a:pt x="1131086" y="403765"/>
                  <a:pt x="1119116" y="395785"/>
                </a:cubicBezTo>
                <a:lnTo>
                  <a:pt x="1078173" y="368490"/>
                </a:lnTo>
                <a:cubicBezTo>
                  <a:pt x="1040883" y="256620"/>
                  <a:pt x="1105381" y="429768"/>
                  <a:pt x="982639" y="245660"/>
                </a:cubicBezTo>
                <a:cubicBezTo>
                  <a:pt x="905294" y="129646"/>
                  <a:pt x="1032694" y="309368"/>
                  <a:pt x="873456" y="150126"/>
                </a:cubicBezTo>
                <a:cubicBezTo>
                  <a:pt x="859808" y="136478"/>
                  <a:pt x="848572" y="119888"/>
                  <a:pt x="832513" y="109182"/>
                </a:cubicBezTo>
                <a:cubicBezTo>
                  <a:pt x="820543" y="101202"/>
                  <a:pt x="805402" y="99487"/>
                  <a:pt x="791570" y="95535"/>
                </a:cubicBezTo>
                <a:cubicBezTo>
                  <a:pt x="773535" y="90382"/>
                  <a:pt x="755320" y="85817"/>
                  <a:pt x="736979" y="81887"/>
                </a:cubicBezTo>
                <a:cubicBezTo>
                  <a:pt x="691615" y="72166"/>
                  <a:pt x="644514" y="69262"/>
                  <a:pt x="600501" y="54591"/>
                </a:cubicBezTo>
                <a:cubicBezTo>
                  <a:pt x="573206" y="45493"/>
                  <a:pt x="547244" y="30159"/>
                  <a:pt x="518615" y="27296"/>
                </a:cubicBezTo>
                <a:cubicBezTo>
                  <a:pt x="350129" y="10447"/>
                  <a:pt x="427397" y="20114"/>
                  <a:pt x="286603" y="0"/>
                </a:cubicBezTo>
                <a:cubicBezTo>
                  <a:pt x="172801" y="11380"/>
                  <a:pt x="171919" y="-4888"/>
                  <a:pt x="95534" y="40943"/>
                </a:cubicBezTo>
                <a:cubicBezTo>
                  <a:pt x="67404" y="57821"/>
                  <a:pt x="13647" y="95535"/>
                  <a:pt x="13647" y="95535"/>
                </a:cubicBezTo>
                <a:cubicBezTo>
                  <a:pt x="9098" y="118281"/>
                  <a:pt x="0" y="140577"/>
                  <a:pt x="0" y="163773"/>
                </a:cubicBezTo>
                <a:cubicBezTo>
                  <a:pt x="0" y="318515"/>
                  <a:pt x="2074" y="473489"/>
                  <a:pt x="13647" y="627797"/>
                </a:cubicBezTo>
                <a:cubicBezTo>
                  <a:pt x="15799" y="656489"/>
                  <a:pt x="33965" y="681771"/>
                  <a:pt x="40943" y="709684"/>
                </a:cubicBezTo>
                <a:cubicBezTo>
                  <a:pt x="61569" y="792187"/>
                  <a:pt x="48660" y="746482"/>
                  <a:pt x="81886" y="846161"/>
                </a:cubicBezTo>
                <a:cubicBezTo>
                  <a:pt x="81886" y="846162"/>
                  <a:pt x="109181" y="928047"/>
                  <a:pt x="109182" y="928048"/>
                </a:cubicBezTo>
                <a:cubicBezTo>
                  <a:pt x="118280" y="941696"/>
                  <a:pt x="129815" y="954002"/>
                  <a:pt x="136477" y="968991"/>
                </a:cubicBezTo>
                <a:cubicBezTo>
                  <a:pt x="148162" y="995283"/>
                  <a:pt x="139833" y="1034918"/>
                  <a:pt x="163773" y="1050878"/>
                </a:cubicBezTo>
                <a:lnTo>
                  <a:pt x="245659" y="1105469"/>
                </a:lnTo>
                <a:cubicBezTo>
                  <a:pt x="259307" y="1114568"/>
                  <a:pt x="271042" y="1127577"/>
                  <a:pt x="286603" y="1132764"/>
                </a:cubicBezTo>
                <a:lnTo>
                  <a:pt x="327546" y="1146412"/>
                </a:lnTo>
                <a:cubicBezTo>
                  <a:pt x="362874" y="1181740"/>
                  <a:pt x="401402" y="1225621"/>
                  <a:pt x="450376" y="1241946"/>
                </a:cubicBezTo>
                <a:cubicBezTo>
                  <a:pt x="464024" y="1246495"/>
                  <a:pt x="478452" y="1249160"/>
                  <a:pt x="491319" y="1255594"/>
                </a:cubicBezTo>
                <a:cubicBezTo>
                  <a:pt x="505990" y="1262930"/>
                  <a:pt x="516904" y="1277131"/>
                  <a:pt x="532262" y="1282890"/>
                </a:cubicBezTo>
                <a:cubicBezTo>
                  <a:pt x="556819" y="1292099"/>
                  <a:pt x="681858" y="1308160"/>
                  <a:pt x="696036" y="1310185"/>
                </a:cubicBezTo>
                <a:cubicBezTo>
                  <a:pt x="759725" y="1305636"/>
                  <a:pt x="823959" y="1306009"/>
                  <a:pt x="887104" y="1296537"/>
                </a:cubicBezTo>
                <a:cubicBezTo>
                  <a:pt x="915558" y="1292269"/>
                  <a:pt x="968991" y="1269242"/>
                  <a:pt x="968991" y="1269242"/>
                </a:cubicBezTo>
                <a:cubicBezTo>
                  <a:pt x="1071781" y="1200714"/>
                  <a:pt x="941144" y="1281177"/>
                  <a:pt x="1064525" y="1228299"/>
                </a:cubicBezTo>
                <a:cubicBezTo>
                  <a:pt x="1079601" y="1221838"/>
                  <a:pt x="1090797" y="1208339"/>
                  <a:pt x="1105468" y="1201003"/>
                </a:cubicBezTo>
                <a:cubicBezTo>
                  <a:pt x="1118335" y="1194569"/>
                  <a:pt x="1133836" y="1194342"/>
                  <a:pt x="1146412" y="1187355"/>
                </a:cubicBezTo>
                <a:cubicBezTo>
                  <a:pt x="1175089" y="1171423"/>
                  <a:pt x="1201003" y="1150961"/>
                  <a:pt x="1228298" y="1132764"/>
                </a:cubicBezTo>
                <a:lnTo>
                  <a:pt x="1269242" y="1105469"/>
                </a:lnTo>
                <a:cubicBezTo>
                  <a:pt x="1273791" y="1091821"/>
                  <a:pt x="1276456" y="1077393"/>
                  <a:pt x="1282889" y="1064526"/>
                </a:cubicBezTo>
                <a:cubicBezTo>
                  <a:pt x="1290225" y="1049855"/>
                  <a:pt x="1303523" y="1038571"/>
                  <a:pt x="1310185" y="1023582"/>
                </a:cubicBezTo>
                <a:cubicBezTo>
                  <a:pt x="1321870" y="997290"/>
                  <a:pt x="1337480" y="941696"/>
                  <a:pt x="1337480" y="941696"/>
                </a:cubicBezTo>
                <a:cubicBezTo>
                  <a:pt x="1342029" y="909851"/>
                  <a:pt x="1358106" y="877563"/>
                  <a:pt x="1351128" y="846161"/>
                </a:cubicBezTo>
                <a:cubicBezTo>
                  <a:pt x="1347570" y="830149"/>
                  <a:pt x="1325746" y="824053"/>
                  <a:pt x="1310185" y="818866"/>
                </a:cubicBezTo>
                <a:cubicBezTo>
                  <a:pt x="1305869" y="817427"/>
                  <a:pt x="1289713" y="852985"/>
                  <a:pt x="1282889" y="84616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ruta 4"/>
          <p:cNvSpPr txBox="1"/>
          <p:nvPr/>
        </p:nvSpPr>
        <p:spPr>
          <a:xfrm rot="20531143">
            <a:off x="5440024" y="1608909"/>
            <a:ext cx="4000078" cy="1754326"/>
          </a:xfrm>
          <a:prstGeom prst="rect">
            <a:avLst/>
          </a:prstGeom>
          <a:noFill/>
        </p:spPr>
        <p:txBody>
          <a:bodyPr wrap="square" rtlCol="0">
            <a:spAutoFit/>
          </a:bodyPr>
          <a:lstStyle/>
          <a:p>
            <a:pPr algn="ctr"/>
            <a:r>
              <a:rPr lang="sv-SE" sz="5400" b="1" dirty="0" smtClean="0">
                <a:solidFill>
                  <a:srgbClr val="FF0000"/>
                </a:solidFill>
              </a:rPr>
              <a:t>SM = </a:t>
            </a:r>
            <a:r>
              <a:rPr lang="sv-SE" sz="5400" b="1" dirty="0" err="1" smtClean="0">
                <a:solidFill>
                  <a:srgbClr val="FF0000"/>
                </a:solidFill>
              </a:rPr>
              <a:t>Scrum</a:t>
            </a:r>
            <a:r>
              <a:rPr lang="sv-SE" sz="5400" b="1" dirty="0" smtClean="0">
                <a:solidFill>
                  <a:srgbClr val="FF0000"/>
                </a:solidFill>
              </a:rPr>
              <a:t> Master?</a:t>
            </a:r>
            <a:endParaRPr lang="sv-SE" sz="5400" b="1" dirty="0">
              <a:solidFill>
                <a:srgbClr val="FF0000"/>
              </a:solidFill>
            </a:endParaRPr>
          </a:p>
        </p:txBody>
      </p:sp>
      <p:sp>
        <p:nvSpPr>
          <p:cNvPr id="7" name="textruta 6"/>
          <p:cNvSpPr txBox="1"/>
          <p:nvPr/>
        </p:nvSpPr>
        <p:spPr>
          <a:xfrm>
            <a:off x="395535" y="1260043"/>
            <a:ext cx="5185039" cy="4401205"/>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sv-SE" sz="2800" dirty="0">
                <a:solidFill>
                  <a:srgbClr val="FF0000"/>
                </a:solidFill>
              </a:rPr>
              <a:t>Processansvarig, ser till att teamet jobbar enligt </a:t>
            </a:r>
            <a:r>
              <a:rPr lang="sv-SE" sz="2800" dirty="0" err="1">
                <a:solidFill>
                  <a:srgbClr val="FF0000"/>
                </a:solidFill>
              </a:rPr>
              <a:t>Scrum</a:t>
            </a:r>
            <a:r>
              <a:rPr lang="sv-SE" sz="2800" dirty="0">
                <a:solidFill>
                  <a:srgbClr val="FF0000"/>
                </a:solidFill>
              </a:rPr>
              <a:t> (</a:t>
            </a:r>
            <a:r>
              <a:rPr lang="sv-SE" sz="2800" dirty="0" err="1">
                <a:solidFill>
                  <a:srgbClr val="FF0000"/>
                </a:solidFill>
              </a:rPr>
              <a:t>agilt</a:t>
            </a:r>
            <a:r>
              <a:rPr lang="sv-SE" sz="2800" dirty="0">
                <a:solidFill>
                  <a:srgbClr val="FF0000"/>
                </a:solidFill>
              </a:rPr>
              <a:t>)</a:t>
            </a:r>
          </a:p>
          <a:p>
            <a:pPr marL="457200" indent="-457200">
              <a:buFont typeface="Arial" panose="020B0604020202020204" pitchFamily="34" charset="0"/>
              <a:buChar char="•"/>
            </a:pPr>
            <a:r>
              <a:rPr lang="sv-SE" sz="2800" dirty="0">
                <a:solidFill>
                  <a:srgbClr val="FF0000"/>
                </a:solidFill>
              </a:rPr>
              <a:t>Stöttar teamet och ser till att de får jobba ostört (löser problem, fixar resurser </a:t>
            </a:r>
            <a:r>
              <a:rPr lang="sv-SE" sz="2800" dirty="0" err="1">
                <a:solidFill>
                  <a:srgbClr val="FF0000"/>
                </a:solidFill>
              </a:rPr>
              <a:t>etc</a:t>
            </a:r>
            <a:r>
              <a:rPr lang="sv-SE" sz="2800" dirty="0">
                <a:solidFill>
                  <a:srgbClr val="FF0000"/>
                </a:solidFill>
              </a:rPr>
              <a:t>)</a:t>
            </a:r>
          </a:p>
          <a:p>
            <a:pPr marL="457200" indent="-457200">
              <a:buFont typeface="Arial" panose="020B0604020202020204" pitchFamily="34" charset="0"/>
              <a:buChar char="•"/>
            </a:pPr>
            <a:r>
              <a:rPr lang="sv-SE" sz="2800" dirty="0" err="1">
                <a:solidFill>
                  <a:srgbClr val="FF0000"/>
                </a:solidFill>
              </a:rPr>
              <a:t>Scrum</a:t>
            </a:r>
            <a:r>
              <a:rPr lang="sv-SE" sz="2800" dirty="0">
                <a:solidFill>
                  <a:srgbClr val="FF0000"/>
                </a:solidFill>
              </a:rPr>
              <a:t> Master är INTE projektledare</a:t>
            </a:r>
            <a:r>
              <a:rPr lang="sv-SE" sz="2800" dirty="0" smtClean="0">
                <a:solidFill>
                  <a:srgbClr val="FF0000"/>
                </a:solidFill>
              </a:rPr>
              <a:t>!</a:t>
            </a:r>
          </a:p>
          <a:p>
            <a:endParaRPr lang="sv-SE" sz="2800" dirty="0">
              <a:solidFill>
                <a:srgbClr val="FF0000"/>
              </a:solidFill>
            </a:endParaRPr>
          </a:p>
          <a:p>
            <a:pPr algn="ctr"/>
            <a:r>
              <a:rPr lang="sv-SE" sz="2800" dirty="0" smtClean="0">
                <a:solidFill>
                  <a:srgbClr val="FF0000"/>
                </a:solidFill>
              </a:rPr>
              <a:t>Vem är då projektledare?</a:t>
            </a:r>
            <a:endParaRPr lang="sv-SE" sz="2800" dirty="0">
              <a:solidFill>
                <a:srgbClr val="FF0000"/>
              </a:solidFill>
            </a:endParaRPr>
          </a:p>
        </p:txBody>
      </p:sp>
      <p:sp>
        <p:nvSpPr>
          <p:cNvPr id="8" name="textruta 7"/>
          <p:cNvSpPr txBox="1"/>
          <p:nvPr/>
        </p:nvSpPr>
        <p:spPr>
          <a:xfrm>
            <a:off x="899592" y="5988326"/>
            <a:ext cx="3888432" cy="646331"/>
          </a:xfrm>
          <a:prstGeom prst="rect">
            <a:avLst/>
          </a:prstGeom>
          <a:noFill/>
        </p:spPr>
        <p:txBody>
          <a:bodyPr wrap="square" rtlCol="0">
            <a:spAutoFit/>
          </a:bodyPr>
          <a:lstStyle/>
          <a:p>
            <a:r>
              <a:rPr lang="sv-SE" sz="3600" dirty="0" smtClean="0">
                <a:solidFill>
                  <a:srgbClr val="FF0000"/>
                </a:solidFill>
              </a:rPr>
              <a:t>Ingen! Behövs inte!</a:t>
            </a:r>
            <a:endParaRPr lang="sv-SE" sz="3600" dirty="0">
              <a:solidFill>
                <a:srgbClr val="FF0000"/>
              </a:solidFill>
            </a:endParaRPr>
          </a:p>
        </p:txBody>
      </p:sp>
    </p:spTree>
    <p:extLst>
      <p:ext uri="{BB962C8B-B14F-4D97-AF65-F5344CB8AC3E}">
        <p14:creationId xmlns:p14="http://schemas.microsoft.com/office/powerpoint/2010/main" val="369047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fade">
                                      <p:cBhvr>
                                        <p:cTn id="11" dur="500"/>
                                        <p:tgtEl>
                                          <p:spTgt spid="174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411"/>
                                        </p:tgtEl>
                                        <p:attrNameLst>
                                          <p:attrName>style.visibility</p:attrName>
                                        </p:attrNameLst>
                                      </p:cBhvr>
                                      <p:to>
                                        <p:strVal val="visible"/>
                                      </p:to>
                                    </p:set>
                                    <p:animEffect transition="in" filter="fade">
                                      <p:cBhvr>
                                        <p:cTn id="15" dur="500"/>
                                        <p:tgtEl>
                                          <p:spTgt spid="174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414"/>
                                        </p:tgtEl>
                                        <p:attrNameLst>
                                          <p:attrName>style.visibility</p:attrName>
                                        </p:attrNameLst>
                                      </p:cBhvr>
                                      <p:to>
                                        <p:strVal val="visible"/>
                                      </p:to>
                                    </p:set>
                                    <p:animEffect transition="in" filter="fade">
                                      <p:cBhvr>
                                        <p:cTn id="19" dur="500"/>
                                        <p:tgtEl>
                                          <p:spTgt spid="174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3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106763"/>
            <a:ext cx="620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590" y="1412776"/>
            <a:ext cx="3151528" cy="38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200335"/>
            <a:ext cx="2809228" cy="159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latshållare för bildnummer 1"/>
          <p:cNvSpPr>
            <a:spLocks noGrp="1"/>
          </p:cNvSpPr>
          <p:nvPr>
            <p:ph type="sldNum" sz="quarter" idx="12"/>
          </p:nvPr>
        </p:nvSpPr>
        <p:spPr/>
        <p:txBody>
          <a:bodyPr/>
          <a:lstStyle/>
          <a:p>
            <a:fld id="{88E98BCB-E43A-4F82-AE05-F15CE733C6B2}" type="slidenum">
              <a:rPr lang="sv-SE" smtClean="0"/>
              <a:t>31</a:t>
            </a:fld>
            <a:endParaRPr lang="sv-SE"/>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73" y="1412776"/>
            <a:ext cx="3470223" cy="38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ruta 2"/>
          <p:cNvSpPr txBox="1"/>
          <p:nvPr/>
        </p:nvSpPr>
        <p:spPr>
          <a:xfrm>
            <a:off x="1255863" y="270919"/>
            <a:ext cx="6624736" cy="923330"/>
          </a:xfrm>
          <a:prstGeom prst="rect">
            <a:avLst/>
          </a:prstGeom>
          <a:noFill/>
        </p:spPr>
        <p:txBody>
          <a:bodyPr wrap="square" rtlCol="0">
            <a:spAutoFit/>
          </a:bodyPr>
          <a:lstStyle/>
          <a:p>
            <a:pPr algn="ctr"/>
            <a:r>
              <a:rPr lang="sv-SE" sz="5400" dirty="0" smtClean="0"/>
              <a:t>Översikt </a:t>
            </a:r>
            <a:r>
              <a:rPr lang="sv-SE" sz="5400" dirty="0" err="1" smtClean="0"/>
              <a:t>Scrum</a:t>
            </a:r>
            <a:endParaRPr lang="sv-SE" sz="5400" dirty="0"/>
          </a:p>
        </p:txBody>
      </p:sp>
      <p:sp>
        <p:nvSpPr>
          <p:cNvPr id="4" name="Frihandsfigur 3"/>
          <p:cNvSpPr/>
          <p:nvPr/>
        </p:nvSpPr>
        <p:spPr>
          <a:xfrm>
            <a:off x="859066" y="4299045"/>
            <a:ext cx="2389101" cy="1146412"/>
          </a:xfrm>
          <a:custGeom>
            <a:avLst/>
            <a:gdLst>
              <a:gd name="connsiteX0" fmla="*/ 2389101 w 2389101"/>
              <a:gd name="connsiteY0" fmla="*/ 259307 h 1146412"/>
              <a:gd name="connsiteX1" fmla="*/ 2375453 w 2389101"/>
              <a:gd name="connsiteY1" fmla="*/ 191068 h 1146412"/>
              <a:gd name="connsiteX2" fmla="*/ 2334510 w 2389101"/>
              <a:gd name="connsiteY2" fmla="*/ 177421 h 1146412"/>
              <a:gd name="connsiteX3" fmla="*/ 2238976 w 2389101"/>
              <a:gd name="connsiteY3" fmla="*/ 163773 h 1146412"/>
              <a:gd name="connsiteX4" fmla="*/ 1897782 w 2389101"/>
              <a:gd name="connsiteY4" fmla="*/ 136477 h 1146412"/>
              <a:gd name="connsiteX5" fmla="*/ 1815895 w 2389101"/>
              <a:gd name="connsiteY5" fmla="*/ 122830 h 1146412"/>
              <a:gd name="connsiteX6" fmla="*/ 1597531 w 2389101"/>
              <a:gd name="connsiteY6" fmla="*/ 109182 h 1146412"/>
              <a:gd name="connsiteX7" fmla="*/ 1474701 w 2389101"/>
              <a:gd name="connsiteY7" fmla="*/ 81886 h 1146412"/>
              <a:gd name="connsiteX8" fmla="*/ 1392815 w 2389101"/>
              <a:gd name="connsiteY8" fmla="*/ 68239 h 1146412"/>
              <a:gd name="connsiteX9" fmla="*/ 1147155 w 2389101"/>
              <a:gd name="connsiteY9" fmla="*/ 54591 h 1146412"/>
              <a:gd name="connsiteX10" fmla="*/ 915143 w 2389101"/>
              <a:gd name="connsiteY10" fmla="*/ 27295 h 1146412"/>
              <a:gd name="connsiteX11" fmla="*/ 696779 w 2389101"/>
              <a:gd name="connsiteY11" fmla="*/ 0 h 1146412"/>
              <a:gd name="connsiteX12" fmla="*/ 300994 w 2389101"/>
              <a:gd name="connsiteY12" fmla="*/ 13648 h 1146412"/>
              <a:gd name="connsiteX13" fmla="*/ 219107 w 2389101"/>
              <a:gd name="connsiteY13" fmla="*/ 40943 h 1146412"/>
              <a:gd name="connsiteX14" fmla="*/ 96277 w 2389101"/>
              <a:gd name="connsiteY14" fmla="*/ 136477 h 1146412"/>
              <a:gd name="connsiteX15" fmla="*/ 68982 w 2389101"/>
              <a:gd name="connsiteY15" fmla="*/ 177421 h 1146412"/>
              <a:gd name="connsiteX16" fmla="*/ 28038 w 2389101"/>
              <a:gd name="connsiteY16" fmla="*/ 259307 h 1146412"/>
              <a:gd name="connsiteX17" fmla="*/ 743 w 2389101"/>
              <a:gd name="connsiteY17" fmla="*/ 382137 h 1146412"/>
              <a:gd name="connsiteX18" fmla="*/ 14391 w 2389101"/>
              <a:gd name="connsiteY18" fmla="*/ 846161 h 1146412"/>
              <a:gd name="connsiteX19" fmla="*/ 109925 w 2389101"/>
              <a:gd name="connsiteY19" fmla="*/ 955343 h 1146412"/>
              <a:gd name="connsiteX20" fmla="*/ 191812 w 2389101"/>
              <a:gd name="connsiteY20" fmla="*/ 982639 h 1146412"/>
              <a:gd name="connsiteX21" fmla="*/ 232755 w 2389101"/>
              <a:gd name="connsiteY21" fmla="*/ 1009934 h 1146412"/>
              <a:gd name="connsiteX22" fmla="*/ 355585 w 2389101"/>
              <a:gd name="connsiteY22" fmla="*/ 1037230 h 1146412"/>
              <a:gd name="connsiteX23" fmla="*/ 423824 w 2389101"/>
              <a:gd name="connsiteY23" fmla="*/ 1050877 h 1146412"/>
              <a:gd name="connsiteX24" fmla="*/ 478415 w 2389101"/>
              <a:gd name="connsiteY24" fmla="*/ 1064525 h 1146412"/>
              <a:gd name="connsiteX25" fmla="*/ 655835 w 2389101"/>
              <a:gd name="connsiteY25" fmla="*/ 1078173 h 1146412"/>
              <a:gd name="connsiteX26" fmla="*/ 860552 w 2389101"/>
              <a:gd name="connsiteY26" fmla="*/ 1105468 h 1146412"/>
              <a:gd name="connsiteX27" fmla="*/ 956086 w 2389101"/>
              <a:gd name="connsiteY27" fmla="*/ 1132764 h 1146412"/>
              <a:gd name="connsiteX28" fmla="*/ 1242689 w 2389101"/>
              <a:gd name="connsiteY28" fmla="*/ 1146412 h 1146412"/>
              <a:gd name="connsiteX29" fmla="*/ 1583883 w 2389101"/>
              <a:gd name="connsiteY29" fmla="*/ 1132764 h 1146412"/>
              <a:gd name="connsiteX30" fmla="*/ 1856838 w 2389101"/>
              <a:gd name="connsiteY30" fmla="*/ 1105468 h 1146412"/>
              <a:gd name="connsiteX31" fmla="*/ 1897782 w 2389101"/>
              <a:gd name="connsiteY31" fmla="*/ 1091821 h 1146412"/>
              <a:gd name="connsiteX32" fmla="*/ 1993316 w 2389101"/>
              <a:gd name="connsiteY32" fmla="*/ 968991 h 1146412"/>
              <a:gd name="connsiteX33" fmla="*/ 2006964 w 2389101"/>
              <a:gd name="connsiteY33" fmla="*/ 928048 h 1146412"/>
              <a:gd name="connsiteX34" fmla="*/ 2034259 w 2389101"/>
              <a:gd name="connsiteY34" fmla="*/ 887104 h 1146412"/>
              <a:gd name="connsiteX35" fmla="*/ 2061555 w 2389101"/>
              <a:gd name="connsiteY35" fmla="*/ 805218 h 1146412"/>
              <a:gd name="connsiteX36" fmla="*/ 2075203 w 2389101"/>
              <a:gd name="connsiteY36" fmla="*/ 764274 h 1146412"/>
              <a:gd name="connsiteX37" fmla="*/ 2129794 w 2389101"/>
              <a:gd name="connsiteY37" fmla="*/ 682388 h 1146412"/>
              <a:gd name="connsiteX38" fmla="*/ 2143441 w 2389101"/>
              <a:gd name="connsiteY38" fmla="*/ 641445 h 1146412"/>
              <a:gd name="connsiteX39" fmla="*/ 2198033 w 2389101"/>
              <a:gd name="connsiteY39" fmla="*/ 559558 h 1146412"/>
              <a:gd name="connsiteX40" fmla="*/ 2279919 w 2389101"/>
              <a:gd name="connsiteY40" fmla="*/ 395785 h 1146412"/>
              <a:gd name="connsiteX41" fmla="*/ 2293567 w 2389101"/>
              <a:gd name="connsiteY41" fmla="*/ 354842 h 1146412"/>
              <a:gd name="connsiteX42" fmla="*/ 2348158 w 2389101"/>
              <a:gd name="connsiteY42" fmla="*/ 272955 h 1146412"/>
              <a:gd name="connsiteX43" fmla="*/ 2375453 w 2389101"/>
              <a:gd name="connsiteY43" fmla="*/ 232012 h 1146412"/>
              <a:gd name="connsiteX44" fmla="*/ 2389101 w 2389101"/>
              <a:gd name="connsiteY44" fmla="*/ 191068 h 1146412"/>
              <a:gd name="connsiteX45" fmla="*/ 2389101 w 2389101"/>
              <a:gd name="connsiteY45" fmla="*/ 259307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389101" h="1146412">
                <a:moveTo>
                  <a:pt x="2389101" y="259307"/>
                </a:moveTo>
                <a:cubicBezTo>
                  <a:pt x="2384552" y="236561"/>
                  <a:pt x="2388320" y="210369"/>
                  <a:pt x="2375453" y="191068"/>
                </a:cubicBezTo>
                <a:cubicBezTo>
                  <a:pt x="2367473" y="179098"/>
                  <a:pt x="2348616" y="180242"/>
                  <a:pt x="2334510" y="177421"/>
                </a:cubicBezTo>
                <a:cubicBezTo>
                  <a:pt x="2302967" y="171112"/>
                  <a:pt x="2271004" y="166776"/>
                  <a:pt x="2238976" y="163773"/>
                </a:cubicBezTo>
                <a:cubicBezTo>
                  <a:pt x="2125379" y="153123"/>
                  <a:pt x="2011513" y="145576"/>
                  <a:pt x="1897782" y="136477"/>
                </a:cubicBezTo>
                <a:cubicBezTo>
                  <a:pt x="1870198" y="134270"/>
                  <a:pt x="1843453" y="125335"/>
                  <a:pt x="1815895" y="122830"/>
                </a:cubicBezTo>
                <a:cubicBezTo>
                  <a:pt x="1743264" y="116227"/>
                  <a:pt x="1670319" y="113731"/>
                  <a:pt x="1597531" y="109182"/>
                </a:cubicBezTo>
                <a:cubicBezTo>
                  <a:pt x="1539120" y="94579"/>
                  <a:pt x="1538226" y="93436"/>
                  <a:pt x="1474701" y="81886"/>
                </a:cubicBezTo>
                <a:cubicBezTo>
                  <a:pt x="1447476" y="76936"/>
                  <a:pt x="1420391" y="70537"/>
                  <a:pt x="1392815" y="68239"/>
                </a:cubicBezTo>
                <a:cubicBezTo>
                  <a:pt x="1311085" y="61428"/>
                  <a:pt x="1229042" y="59140"/>
                  <a:pt x="1147155" y="54591"/>
                </a:cubicBezTo>
                <a:cubicBezTo>
                  <a:pt x="1029569" y="25194"/>
                  <a:pt x="1128503" y="46691"/>
                  <a:pt x="915143" y="27295"/>
                </a:cubicBezTo>
                <a:cubicBezTo>
                  <a:pt x="820523" y="18693"/>
                  <a:pt x="786101" y="12760"/>
                  <a:pt x="696779" y="0"/>
                </a:cubicBezTo>
                <a:cubicBezTo>
                  <a:pt x="564851" y="4549"/>
                  <a:pt x="432518" y="2375"/>
                  <a:pt x="300994" y="13648"/>
                </a:cubicBezTo>
                <a:cubicBezTo>
                  <a:pt x="272327" y="16105"/>
                  <a:pt x="243047" y="24983"/>
                  <a:pt x="219107" y="40943"/>
                </a:cubicBezTo>
                <a:cubicBezTo>
                  <a:pt x="162049" y="78982"/>
                  <a:pt x="136362" y="88375"/>
                  <a:pt x="96277" y="136477"/>
                </a:cubicBezTo>
                <a:cubicBezTo>
                  <a:pt x="85776" y="149078"/>
                  <a:pt x="76317" y="162750"/>
                  <a:pt x="68982" y="177421"/>
                </a:cubicBezTo>
                <a:cubicBezTo>
                  <a:pt x="12485" y="290416"/>
                  <a:pt x="106255" y="141984"/>
                  <a:pt x="28038" y="259307"/>
                </a:cubicBezTo>
                <a:cubicBezTo>
                  <a:pt x="13966" y="301526"/>
                  <a:pt x="743" y="334103"/>
                  <a:pt x="743" y="382137"/>
                </a:cubicBezTo>
                <a:cubicBezTo>
                  <a:pt x="743" y="536879"/>
                  <a:pt x="-4802" y="692614"/>
                  <a:pt x="14391" y="846161"/>
                </a:cubicBezTo>
                <a:cubicBezTo>
                  <a:pt x="19275" y="885232"/>
                  <a:pt x="71089" y="938082"/>
                  <a:pt x="109925" y="955343"/>
                </a:cubicBezTo>
                <a:cubicBezTo>
                  <a:pt x="136217" y="967028"/>
                  <a:pt x="167872" y="966679"/>
                  <a:pt x="191812" y="982639"/>
                </a:cubicBezTo>
                <a:cubicBezTo>
                  <a:pt x="205460" y="991737"/>
                  <a:pt x="218084" y="1002599"/>
                  <a:pt x="232755" y="1009934"/>
                </a:cubicBezTo>
                <a:cubicBezTo>
                  <a:pt x="267132" y="1027123"/>
                  <a:pt x="322635" y="1031239"/>
                  <a:pt x="355585" y="1037230"/>
                </a:cubicBezTo>
                <a:cubicBezTo>
                  <a:pt x="378408" y="1041379"/>
                  <a:pt x="401180" y="1045845"/>
                  <a:pt x="423824" y="1050877"/>
                </a:cubicBezTo>
                <a:cubicBezTo>
                  <a:pt x="442134" y="1054946"/>
                  <a:pt x="459786" y="1062333"/>
                  <a:pt x="478415" y="1064525"/>
                </a:cubicBezTo>
                <a:cubicBezTo>
                  <a:pt x="537323" y="1071456"/>
                  <a:pt x="596695" y="1073624"/>
                  <a:pt x="655835" y="1078173"/>
                </a:cubicBezTo>
                <a:cubicBezTo>
                  <a:pt x="789728" y="1111646"/>
                  <a:pt x="609899" y="1069661"/>
                  <a:pt x="860552" y="1105468"/>
                </a:cubicBezTo>
                <a:cubicBezTo>
                  <a:pt x="955104" y="1118975"/>
                  <a:pt x="840842" y="1123544"/>
                  <a:pt x="956086" y="1132764"/>
                </a:cubicBezTo>
                <a:cubicBezTo>
                  <a:pt x="1051424" y="1140391"/>
                  <a:pt x="1147155" y="1141863"/>
                  <a:pt x="1242689" y="1146412"/>
                </a:cubicBezTo>
                <a:lnTo>
                  <a:pt x="1583883" y="1132764"/>
                </a:lnTo>
                <a:cubicBezTo>
                  <a:pt x="1701533" y="1126404"/>
                  <a:pt x="1748651" y="1118992"/>
                  <a:pt x="1856838" y="1105468"/>
                </a:cubicBezTo>
                <a:cubicBezTo>
                  <a:pt x="1870486" y="1100919"/>
                  <a:pt x="1885812" y="1099801"/>
                  <a:pt x="1897782" y="1091821"/>
                </a:cubicBezTo>
                <a:cubicBezTo>
                  <a:pt x="1936263" y="1066167"/>
                  <a:pt x="1971629" y="1001522"/>
                  <a:pt x="1993316" y="968991"/>
                </a:cubicBezTo>
                <a:cubicBezTo>
                  <a:pt x="2001296" y="957021"/>
                  <a:pt x="2000530" y="940915"/>
                  <a:pt x="2006964" y="928048"/>
                </a:cubicBezTo>
                <a:cubicBezTo>
                  <a:pt x="2014299" y="913377"/>
                  <a:pt x="2027597" y="902093"/>
                  <a:pt x="2034259" y="887104"/>
                </a:cubicBezTo>
                <a:cubicBezTo>
                  <a:pt x="2045944" y="860812"/>
                  <a:pt x="2052456" y="832513"/>
                  <a:pt x="2061555" y="805218"/>
                </a:cubicBezTo>
                <a:cubicBezTo>
                  <a:pt x="2066104" y="791570"/>
                  <a:pt x="2067223" y="776244"/>
                  <a:pt x="2075203" y="764274"/>
                </a:cubicBezTo>
                <a:lnTo>
                  <a:pt x="2129794" y="682388"/>
                </a:lnTo>
                <a:cubicBezTo>
                  <a:pt x="2134343" y="668740"/>
                  <a:pt x="2136455" y="654020"/>
                  <a:pt x="2143441" y="641445"/>
                </a:cubicBezTo>
                <a:cubicBezTo>
                  <a:pt x="2159373" y="612768"/>
                  <a:pt x="2198033" y="559558"/>
                  <a:pt x="2198033" y="559558"/>
                </a:cubicBezTo>
                <a:cubicBezTo>
                  <a:pt x="2235702" y="446549"/>
                  <a:pt x="2209368" y="501611"/>
                  <a:pt x="2279919" y="395785"/>
                </a:cubicBezTo>
                <a:cubicBezTo>
                  <a:pt x="2287899" y="383815"/>
                  <a:pt x="2286581" y="367418"/>
                  <a:pt x="2293567" y="354842"/>
                </a:cubicBezTo>
                <a:cubicBezTo>
                  <a:pt x="2309499" y="326165"/>
                  <a:pt x="2329961" y="300251"/>
                  <a:pt x="2348158" y="272955"/>
                </a:cubicBezTo>
                <a:cubicBezTo>
                  <a:pt x="2357256" y="259307"/>
                  <a:pt x="2370266" y="247573"/>
                  <a:pt x="2375453" y="232012"/>
                </a:cubicBezTo>
                <a:cubicBezTo>
                  <a:pt x="2380002" y="218364"/>
                  <a:pt x="2378928" y="201241"/>
                  <a:pt x="2389101" y="191068"/>
                </a:cubicBezTo>
                <a:lnTo>
                  <a:pt x="2389101" y="25930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Frihandsfigur 4"/>
          <p:cNvSpPr/>
          <p:nvPr/>
        </p:nvSpPr>
        <p:spPr>
          <a:xfrm>
            <a:off x="6141493" y="4285397"/>
            <a:ext cx="2320119" cy="1146412"/>
          </a:xfrm>
          <a:custGeom>
            <a:avLst/>
            <a:gdLst>
              <a:gd name="connsiteX0" fmla="*/ 2320119 w 2320119"/>
              <a:gd name="connsiteY0" fmla="*/ 109182 h 1146412"/>
              <a:gd name="connsiteX1" fmla="*/ 1760561 w 2320119"/>
              <a:gd name="connsiteY1" fmla="*/ 68239 h 1146412"/>
              <a:gd name="connsiteX2" fmla="*/ 1583140 w 2320119"/>
              <a:gd name="connsiteY2" fmla="*/ 40943 h 1146412"/>
              <a:gd name="connsiteX3" fmla="*/ 873456 w 2320119"/>
              <a:gd name="connsiteY3" fmla="*/ 0 h 1146412"/>
              <a:gd name="connsiteX4" fmla="*/ 300250 w 2320119"/>
              <a:gd name="connsiteY4" fmla="*/ 13648 h 1146412"/>
              <a:gd name="connsiteX5" fmla="*/ 232011 w 2320119"/>
              <a:gd name="connsiteY5" fmla="*/ 27296 h 1146412"/>
              <a:gd name="connsiteX6" fmla="*/ 136477 w 2320119"/>
              <a:gd name="connsiteY6" fmla="*/ 54591 h 1146412"/>
              <a:gd name="connsiteX7" fmla="*/ 40943 w 2320119"/>
              <a:gd name="connsiteY7" fmla="*/ 177421 h 1146412"/>
              <a:gd name="connsiteX8" fmla="*/ 13647 w 2320119"/>
              <a:gd name="connsiteY8" fmla="*/ 218364 h 1146412"/>
              <a:gd name="connsiteX9" fmla="*/ 0 w 2320119"/>
              <a:gd name="connsiteY9" fmla="*/ 341194 h 1146412"/>
              <a:gd name="connsiteX10" fmla="*/ 13647 w 2320119"/>
              <a:gd name="connsiteY10" fmla="*/ 696036 h 1146412"/>
              <a:gd name="connsiteX11" fmla="*/ 95534 w 2320119"/>
              <a:gd name="connsiteY11" fmla="*/ 873457 h 1146412"/>
              <a:gd name="connsiteX12" fmla="*/ 136477 w 2320119"/>
              <a:gd name="connsiteY12" fmla="*/ 914400 h 1146412"/>
              <a:gd name="connsiteX13" fmla="*/ 245659 w 2320119"/>
              <a:gd name="connsiteY13" fmla="*/ 1037230 h 1146412"/>
              <a:gd name="connsiteX14" fmla="*/ 368489 w 2320119"/>
              <a:gd name="connsiteY14" fmla="*/ 1132764 h 1146412"/>
              <a:gd name="connsiteX15" fmla="*/ 545910 w 2320119"/>
              <a:gd name="connsiteY15" fmla="*/ 1146412 h 1146412"/>
              <a:gd name="connsiteX16" fmla="*/ 1869743 w 2320119"/>
              <a:gd name="connsiteY16" fmla="*/ 1132764 h 1146412"/>
              <a:gd name="connsiteX17" fmla="*/ 1992573 w 2320119"/>
              <a:gd name="connsiteY17" fmla="*/ 1105469 h 1146412"/>
              <a:gd name="connsiteX18" fmla="*/ 2074459 w 2320119"/>
              <a:gd name="connsiteY18" fmla="*/ 1050878 h 1146412"/>
              <a:gd name="connsiteX19" fmla="*/ 2115403 w 2320119"/>
              <a:gd name="connsiteY19" fmla="*/ 1023582 h 1146412"/>
              <a:gd name="connsiteX20" fmla="*/ 2156346 w 2320119"/>
              <a:gd name="connsiteY20" fmla="*/ 968991 h 1146412"/>
              <a:gd name="connsiteX21" fmla="*/ 2169994 w 2320119"/>
              <a:gd name="connsiteY21" fmla="*/ 928048 h 1146412"/>
              <a:gd name="connsiteX22" fmla="*/ 2210937 w 2320119"/>
              <a:gd name="connsiteY22" fmla="*/ 887104 h 1146412"/>
              <a:gd name="connsiteX23" fmla="*/ 2224585 w 2320119"/>
              <a:gd name="connsiteY23" fmla="*/ 832513 h 1146412"/>
              <a:gd name="connsiteX24" fmla="*/ 2238232 w 2320119"/>
              <a:gd name="connsiteY24" fmla="*/ 723331 h 1146412"/>
              <a:gd name="connsiteX25" fmla="*/ 2251880 w 2320119"/>
              <a:gd name="connsiteY25" fmla="*/ 655093 h 1146412"/>
              <a:gd name="connsiteX26" fmla="*/ 2238232 w 2320119"/>
              <a:gd name="connsiteY26" fmla="*/ 504967 h 1146412"/>
              <a:gd name="connsiteX27" fmla="*/ 2224585 w 2320119"/>
              <a:gd name="connsiteY27" fmla="*/ 450376 h 1146412"/>
              <a:gd name="connsiteX28" fmla="*/ 2210937 w 2320119"/>
              <a:gd name="connsiteY28" fmla="*/ 382137 h 1146412"/>
              <a:gd name="connsiteX29" fmla="*/ 2183641 w 2320119"/>
              <a:gd name="connsiteY29" fmla="*/ 286603 h 1146412"/>
              <a:gd name="connsiteX30" fmla="*/ 2156346 w 2320119"/>
              <a:gd name="connsiteY30" fmla="*/ 95534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20119" h="1146412">
                <a:moveTo>
                  <a:pt x="2320119" y="109182"/>
                </a:moveTo>
                <a:cubicBezTo>
                  <a:pt x="2095674" y="19406"/>
                  <a:pt x="2303707" y="93502"/>
                  <a:pt x="1760561" y="68239"/>
                </a:cubicBezTo>
                <a:cubicBezTo>
                  <a:pt x="1673201" y="64176"/>
                  <a:pt x="1666159" y="48268"/>
                  <a:pt x="1583140" y="40943"/>
                </a:cubicBezTo>
                <a:cubicBezTo>
                  <a:pt x="1269269" y="13249"/>
                  <a:pt x="1176908" y="12644"/>
                  <a:pt x="873456" y="0"/>
                </a:cubicBezTo>
                <a:lnTo>
                  <a:pt x="300250" y="13648"/>
                </a:lnTo>
                <a:cubicBezTo>
                  <a:pt x="277074" y="14634"/>
                  <a:pt x="254655" y="22264"/>
                  <a:pt x="232011" y="27296"/>
                </a:cubicBezTo>
                <a:cubicBezTo>
                  <a:pt x="180593" y="38722"/>
                  <a:pt x="182077" y="39391"/>
                  <a:pt x="136477" y="54591"/>
                </a:cubicBezTo>
                <a:cubicBezTo>
                  <a:pt x="72336" y="118732"/>
                  <a:pt x="106242" y="79473"/>
                  <a:pt x="40943" y="177421"/>
                </a:cubicBezTo>
                <a:lnTo>
                  <a:pt x="13647" y="218364"/>
                </a:lnTo>
                <a:cubicBezTo>
                  <a:pt x="9098" y="259307"/>
                  <a:pt x="0" y="299999"/>
                  <a:pt x="0" y="341194"/>
                </a:cubicBezTo>
                <a:cubicBezTo>
                  <a:pt x="0" y="459562"/>
                  <a:pt x="207" y="578433"/>
                  <a:pt x="13647" y="696036"/>
                </a:cubicBezTo>
                <a:cubicBezTo>
                  <a:pt x="22497" y="773473"/>
                  <a:pt x="49402" y="819636"/>
                  <a:pt x="95534" y="873457"/>
                </a:cubicBezTo>
                <a:cubicBezTo>
                  <a:pt x="108095" y="888111"/>
                  <a:pt x="124121" y="899573"/>
                  <a:pt x="136477" y="914400"/>
                </a:cubicBezTo>
                <a:cubicBezTo>
                  <a:pt x="258245" y="1060520"/>
                  <a:pt x="-19761" y="771810"/>
                  <a:pt x="245659" y="1037230"/>
                </a:cubicBezTo>
                <a:cubicBezTo>
                  <a:pt x="272981" y="1064552"/>
                  <a:pt x="333123" y="1130044"/>
                  <a:pt x="368489" y="1132764"/>
                </a:cubicBezTo>
                <a:lnTo>
                  <a:pt x="545910" y="1146412"/>
                </a:lnTo>
                <a:lnTo>
                  <a:pt x="1869743" y="1132764"/>
                </a:lnTo>
                <a:cubicBezTo>
                  <a:pt x="1920748" y="1131774"/>
                  <a:pt x="1948809" y="1120056"/>
                  <a:pt x="1992573" y="1105469"/>
                </a:cubicBezTo>
                <a:lnTo>
                  <a:pt x="2074459" y="1050878"/>
                </a:lnTo>
                <a:lnTo>
                  <a:pt x="2115403" y="1023582"/>
                </a:lnTo>
                <a:cubicBezTo>
                  <a:pt x="2129051" y="1005385"/>
                  <a:pt x="2145061" y="988740"/>
                  <a:pt x="2156346" y="968991"/>
                </a:cubicBezTo>
                <a:cubicBezTo>
                  <a:pt x="2163483" y="956501"/>
                  <a:pt x="2162014" y="940018"/>
                  <a:pt x="2169994" y="928048"/>
                </a:cubicBezTo>
                <a:cubicBezTo>
                  <a:pt x="2180700" y="911989"/>
                  <a:pt x="2197289" y="900752"/>
                  <a:pt x="2210937" y="887104"/>
                </a:cubicBezTo>
                <a:cubicBezTo>
                  <a:pt x="2215486" y="868907"/>
                  <a:pt x="2221501" y="851015"/>
                  <a:pt x="2224585" y="832513"/>
                </a:cubicBezTo>
                <a:cubicBezTo>
                  <a:pt x="2230615" y="796335"/>
                  <a:pt x="2232655" y="759582"/>
                  <a:pt x="2238232" y="723331"/>
                </a:cubicBezTo>
                <a:cubicBezTo>
                  <a:pt x="2241759" y="700404"/>
                  <a:pt x="2247331" y="677839"/>
                  <a:pt x="2251880" y="655093"/>
                </a:cubicBezTo>
                <a:cubicBezTo>
                  <a:pt x="2247331" y="605051"/>
                  <a:pt x="2244873" y="554775"/>
                  <a:pt x="2238232" y="504967"/>
                </a:cubicBezTo>
                <a:cubicBezTo>
                  <a:pt x="2235753" y="486375"/>
                  <a:pt x="2228654" y="468686"/>
                  <a:pt x="2224585" y="450376"/>
                </a:cubicBezTo>
                <a:cubicBezTo>
                  <a:pt x="2219553" y="427732"/>
                  <a:pt x="2215969" y="404781"/>
                  <a:pt x="2210937" y="382137"/>
                </a:cubicBezTo>
                <a:cubicBezTo>
                  <a:pt x="2199512" y="330726"/>
                  <a:pt x="2198839" y="332197"/>
                  <a:pt x="2183641" y="286603"/>
                </a:cubicBezTo>
                <a:cubicBezTo>
                  <a:pt x="2169670" y="90996"/>
                  <a:pt x="2233846" y="95534"/>
                  <a:pt x="2156346" y="9553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ruta 5"/>
          <p:cNvSpPr txBox="1"/>
          <p:nvPr/>
        </p:nvSpPr>
        <p:spPr>
          <a:xfrm>
            <a:off x="2987824" y="3793805"/>
            <a:ext cx="3888432" cy="1754326"/>
          </a:xfrm>
          <a:prstGeom prst="rect">
            <a:avLst/>
          </a:prstGeom>
          <a:noFill/>
        </p:spPr>
        <p:txBody>
          <a:bodyPr wrap="square" rtlCol="0">
            <a:spAutoFit/>
          </a:bodyPr>
          <a:lstStyle/>
          <a:p>
            <a:r>
              <a:rPr lang="sv-SE" sz="5400" b="1" dirty="0" smtClean="0">
                <a:solidFill>
                  <a:srgbClr val="FF0000"/>
                </a:solidFill>
              </a:rPr>
              <a:t>Hur hänger dessa ihop?</a:t>
            </a:r>
            <a:endParaRPr lang="sv-SE" sz="5400" b="1" dirty="0">
              <a:solidFill>
                <a:srgbClr val="FF0000"/>
              </a:solidFill>
            </a:endParaRPr>
          </a:p>
        </p:txBody>
      </p:sp>
    </p:spTree>
    <p:extLst>
      <p:ext uri="{BB962C8B-B14F-4D97-AF65-F5344CB8AC3E}">
        <p14:creationId xmlns:p14="http://schemas.microsoft.com/office/powerpoint/2010/main" val="256506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fade">
                                      <p:cBhvr>
                                        <p:cTn id="11" dur="500"/>
                                        <p:tgtEl>
                                          <p:spTgt spid="174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411"/>
                                        </p:tgtEl>
                                        <p:attrNameLst>
                                          <p:attrName>style.visibility</p:attrName>
                                        </p:attrNameLst>
                                      </p:cBhvr>
                                      <p:to>
                                        <p:strVal val="visible"/>
                                      </p:to>
                                    </p:set>
                                    <p:animEffect transition="in" filter="fade">
                                      <p:cBhvr>
                                        <p:cTn id="15" dur="500"/>
                                        <p:tgtEl>
                                          <p:spTgt spid="174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414"/>
                                        </p:tgtEl>
                                        <p:attrNameLst>
                                          <p:attrName>style.visibility</p:attrName>
                                        </p:attrNameLst>
                                      </p:cBhvr>
                                      <p:to>
                                        <p:strVal val="visible"/>
                                      </p:to>
                                    </p:set>
                                    <p:animEffect transition="in" filter="fade">
                                      <p:cBhvr>
                                        <p:cTn id="19" dur="500"/>
                                        <p:tgtEl>
                                          <p:spTgt spid="174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50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1500"/>
                            </p:stCondLst>
                            <p:childTnLst>
                              <p:par>
                                <p:cTn id="30" presetID="10" presetClass="entr" presetSubtype="0" fill="hold" grpId="0" nodeType="afterEffect">
                                  <p:stCondLst>
                                    <p:cond delay="5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534" y="2967211"/>
            <a:ext cx="28384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ubrik 1"/>
          <p:cNvSpPr>
            <a:spLocks noGrp="1"/>
          </p:cNvSpPr>
          <p:nvPr>
            <p:ph type="title"/>
          </p:nvPr>
        </p:nvSpPr>
        <p:spPr>
          <a:xfrm>
            <a:off x="457200" y="274638"/>
            <a:ext cx="8229600" cy="850106"/>
          </a:xfrm>
        </p:spPr>
        <p:txBody>
          <a:bodyPr/>
          <a:lstStyle/>
          <a:p>
            <a:r>
              <a:rPr lang="sv-SE" dirty="0" err="1" smtClean="0"/>
              <a:t>Scrum</a:t>
            </a:r>
            <a:r>
              <a:rPr lang="sv-SE" dirty="0" smtClean="0"/>
              <a:t> Sprint Planning</a:t>
            </a:r>
            <a:endParaRPr lang="sv-SE" dirty="0"/>
          </a:p>
        </p:txBody>
      </p:sp>
      <p:pic>
        <p:nvPicPr>
          <p:cNvPr id="2093"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162224"/>
            <a:ext cx="1201707" cy="147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4"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167" y="1162224"/>
            <a:ext cx="2594646" cy="147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5"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1162224"/>
            <a:ext cx="1323230" cy="147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Rak pil 11"/>
          <p:cNvCxnSpPr>
            <a:stCxn id="2095" idx="2"/>
            <a:endCxn id="25" idx="0"/>
          </p:cNvCxnSpPr>
          <p:nvPr/>
        </p:nvCxnSpPr>
        <p:spPr>
          <a:xfrm>
            <a:off x="1201167" y="2633979"/>
            <a:ext cx="1004440" cy="1474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Rak pil 14"/>
          <p:cNvCxnSpPr>
            <a:endCxn id="24" idx="1"/>
          </p:cNvCxnSpPr>
          <p:nvPr/>
        </p:nvCxnSpPr>
        <p:spPr>
          <a:xfrm>
            <a:off x="1201167" y="2633979"/>
            <a:ext cx="1210245" cy="71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Rak pil 18"/>
          <p:cNvCxnSpPr>
            <a:stCxn id="2093" idx="2"/>
            <a:endCxn id="26" idx="0"/>
          </p:cNvCxnSpPr>
          <p:nvPr/>
        </p:nvCxnSpPr>
        <p:spPr>
          <a:xfrm flipH="1">
            <a:off x="3760563" y="2633977"/>
            <a:ext cx="764219" cy="1474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98" name="Picture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6662" y="3600704"/>
            <a:ext cx="8572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4" name="Objekt 23"/>
          <p:cNvGraphicFramePr>
            <a:graphicFrameLocks noChangeAspect="1"/>
          </p:cNvGraphicFramePr>
          <p:nvPr>
            <p:extLst/>
          </p:nvPr>
        </p:nvGraphicFramePr>
        <p:xfrm>
          <a:off x="2411412" y="3139058"/>
          <a:ext cx="952500" cy="417513"/>
        </p:xfrm>
        <a:graphic>
          <a:graphicData uri="http://schemas.openxmlformats.org/presentationml/2006/ole">
            <mc:AlternateContent xmlns:mc="http://schemas.openxmlformats.org/markup-compatibility/2006">
              <mc:Choice xmlns:v="urn:schemas-microsoft-com:vml" Requires="v">
                <p:oleObj spid="_x0000_s20674" name="Visio" r:id="rId8" imgW="953161" imgH="417317" progId="Visio.Drawing.11">
                  <p:link updateAutomatic="1"/>
                </p:oleObj>
              </mc:Choice>
              <mc:Fallback>
                <p:oleObj name="Visio" r:id="rId8" imgW="953161" imgH="417317" progId="Visio.Drawing.11">
                  <p:link updateAutomatic="1"/>
                  <p:pic>
                    <p:nvPicPr>
                      <p:cNvPr id="0" name=""/>
                      <p:cNvPicPr/>
                      <p:nvPr/>
                    </p:nvPicPr>
                    <p:blipFill>
                      <a:blip r:embed="rId9"/>
                      <a:stretch>
                        <a:fillRect/>
                      </a:stretch>
                    </p:blipFill>
                    <p:spPr>
                      <a:xfrm>
                        <a:off x="2411412" y="3139058"/>
                        <a:ext cx="952500" cy="417513"/>
                      </a:xfrm>
                      <a:prstGeom prst="rect">
                        <a:avLst/>
                      </a:prstGeom>
                    </p:spPr>
                  </p:pic>
                </p:oleObj>
              </mc:Fallback>
            </mc:AlternateContent>
          </a:graphicData>
        </a:graphic>
      </p:graphicFrame>
      <p:graphicFrame>
        <p:nvGraphicFramePr>
          <p:cNvPr id="25" name="Objekt 24"/>
          <p:cNvGraphicFramePr>
            <a:graphicFrameLocks noChangeAspect="1"/>
          </p:cNvGraphicFramePr>
          <p:nvPr>
            <p:extLst/>
          </p:nvPr>
        </p:nvGraphicFramePr>
        <p:xfrm>
          <a:off x="1937320" y="4108704"/>
          <a:ext cx="536575" cy="234950"/>
        </p:xfrm>
        <a:graphic>
          <a:graphicData uri="http://schemas.openxmlformats.org/presentationml/2006/ole">
            <mc:AlternateContent xmlns:mc="http://schemas.openxmlformats.org/markup-compatibility/2006">
              <mc:Choice xmlns:v="urn:schemas-microsoft-com:vml" Requires="v">
                <p:oleObj spid="_x0000_s20675" name="Visio" r:id="rId10" imgW="536103" imgH="234302" progId="Visio.Drawing.11">
                  <p:link updateAutomatic="1"/>
                </p:oleObj>
              </mc:Choice>
              <mc:Fallback>
                <p:oleObj name="Visio" r:id="rId10" imgW="536103" imgH="234302" progId="Visio.Drawing.11">
                  <p:link updateAutomatic="1"/>
                  <p:pic>
                    <p:nvPicPr>
                      <p:cNvPr id="0" name=""/>
                      <p:cNvPicPr/>
                      <p:nvPr/>
                    </p:nvPicPr>
                    <p:blipFill>
                      <a:blip r:embed="rId11"/>
                      <a:stretch>
                        <a:fillRect/>
                      </a:stretch>
                    </p:blipFill>
                    <p:spPr>
                      <a:xfrm>
                        <a:off x="1937320" y="4108704"/>
                        <a:ext cx="536575" cy="234950"/>
                      </a:xfrm>
                      <a:prstGeom prst="rect">
                        <a:avLst/>
                      </a:prstGeom>
                    </p:spPr>
                  </p:pic>
                </p:oleObj>
              </mc:Fallback>
            </mc:AlternateContent>
          </a:graphicData>
        </a:graphic>
      </p:graphicFrame>
      <p:graphicFrame>
        <p:nvGraphicFramePr>
          <p:cNvPr id="26" name="Objekt 25"/>
          <p:cNvGraphicFramePr>
            <a:graphicFrameLocks noChangeAspect="1"/>
          </p:cNvGraphicFramePr>
          <p:nvPr>
            <p:extLst/>
          </p:nvPr>
        </p:nvGraphicFramePr>
        <p:xfrm>
          <a:off x="3378770" y="4108704"/>
          <a:ext cx="763587" cy="234950"/>
        </p:xfrm>
        <a:graphic>
          <a:graphicData uri="http://schemas.openxmlformats.org/presentationml/2006/ole">
            <mc:AlternateContent xmlns:mc="http://schemas.openxmlformats.org/markup-compatibility/2006">
              <mc:Choice xmlns:v="urn:schemas-microsoft-com:vml" Requires="v">
                <p:oleObj spid="_x0000_s20676" name="Visio" r:id="rId12" imgW="763933" imgH="234302" progId="Visio.Drawing.11">
                  <p:link updateAutomatic="1"/>
                </p:oleObj>
              </mc:Choice>
              <mc:Fallback>
                <p:oleObj name="Visio" r:id="rId12" imgW="763933" imgH="234302" progId="Visio.Drawing.11">
                  <p:link updateAutomatic="1"/>
                  <p:pic>
                    <p:nvPicPr>
                      <p:cNvPr id="0" name=""/>
                      <p:cNvPicPr/>
                      <p:nvPr/>
                    </p:nvPicPr>
                    <p:blipFill>
                      <a:blip r:embed="rId13"/>
                      <a:stretch>
                        <a:fillRect/>
                      </a:stretch>
                    </p:blipFill>
                    <p:spPr>
                      <a:xfrm>
                        <a:off x="3378770" y="4108704"/>
                        <a:ext cx="763587" cy="234950"/>
                      </a:xfrm>
                      <a:prstGeom prst="rect">
                        <a:avLst/>
                      </a:prstGeom>
                    </p:spPr>
                  </p:pic>
                </p:oleObj>
              </mc:Fallback>
            </mc:AlternateContent>
          </a:graphicData>
        </a:graphic>
      </p:graphicFrame>
      <p:cxnSp>
        <p:nvCxnSpPr>
          <p:cNvPr id="29" name="Rak pil 28"/>
          <p:cNvCxnSpPr>
            <a:stCxn id="2099" idx="0"/>
          </p:cNvCxnSpPr>
          <p:nvPr/>
        </p:nvCxnSpPr>
        <p:spPr>
          <a:xfrm>
            <a:off x="3008759" y="2967211"/>
            <a:ext cx="3348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Rak pil 41"/>
          <p:cNvCxnSpPr/>
          <p:nvPr/>
        </p:nvCxnSpPr>
        <p:spPr>
          <a:xfrm flipH="1">
            <a:off x="2943994" y="4629321"/>
            <a:ext cx="1153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Rak pil 49"/>
          <p:cNvCxnSpPr/>
          <p:nvPr/>
        </p:nvCxnSpPr>
        <p:spPr>
          <a:xfrm>
            <a:off x="4408932" y="3789040"/>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Rak pil 51"/>
          <p:cNvCxnSpPr/>
          <p:nvPr/>
        </p:nvCxnSpPr>
        <p:spPr>
          <a:xfrm flipV="1">
            <a:off x="1600620" y="3789040"/>
            <a:ext cx="0" cy="92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Rak pil 62"/>
          <p:cNvCxnSpPr/>
          <p:nvPr/>
        </p:nvCxnSpPr>
        <p:spPr>
          <a:xfrm>
            <a:off x="4458492" y="3645024"/>
            <a:ext cx="8335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070" name="Objekt 2069"/>
          <p:cNvGraphicFramePr>
            <a:graphicFrameLocks noChangeAspect="1"/>
          </p:cNvGraphicFramePr>
          <p:nvPr>
            <p:extLst/>
          </p:nvPr>
        </p:nvGraphicFramePr>
        <p:xfrm>
          <a:off x="5314528" y="2766739"/>
          <a:ext cx="2209800" cy="2030413"/>
        </p:xfrm>
        <a:graphic>
          <a:graphicData uri="http://schemas.openxmlformats.org/presentationml/2006/ole">
            <mc:AlternateContent xmlns:mc="http://schemas.openxmlformats.org/markup-compatibility/2006">
              <mc:Choice xmlns:v="urn:schemas-microsoft-com:vml" Requires="v">
                <p:oleObj spid="_x0000_s20677" name="Visio" r:id="rId14" imgW="2210006" imgH="2030170" progId="Visio.Drawing.11">
                  <p:link updateAutomatic="1"/>
                </p:oleObj>
              </mc:Choice>
              <mc:Fallback>
                <p:oleObj name="Visio" r:id="rId14" imgW="2210006" imgH="2030170" progId="Visio.Drawing.11">
                  <p:link updateAutomatic="1"/>
                  <p:pic>
                    <p:nvPicPr>
                      <p:cNvPr id="0" name=""/>
                      <p:cNvPicPr/>
                      <p:nvPr/>
                    </p:nvPicPr>
                    <p:blipFill>
                      <a:blip r:embed="rId15"/>
                      <a:stretch>
                        <a:fillRect/>
                      </a:stretch>
                    </p:blipFill>
                    <p:spPr>
                      <a:xfrm>
                        <a:off x="5314528" y="2766739"/>
                        <a:ext cx="2209800" cy="2030413"/>
                      </a:xfrm>
                      <a:prstGeom prst="rect">
                        <a:avLst/>
                      </a:prstGeom>
                    </p:spPr>
                  </p:pic>
                </p:oleObj>
              </mc:Fallback>
            </mc:AlternateContent>
          </a:graphicData>
        </a:graphic>
      </p:graphicFrame>
      <p:sp>
        <p:nvSpPr>
          <p:cNvPr id="2074" name="textruta 2073"/>
          <p:cNvSpPr txBox="1"/>
          <p:nvPr/>
        </p:nvSpPr>
        <p:spPr>
          <a:xfrm>
            <a:off x="3136504" y="4725144"/>
            <a:ext cx="1755550" cy="646331"/>
          </a:xfrm>
          <a:prstGeom prst="rect">
            <a:avLst/>
          </a:prstGeom>
          <a:noFill/>
        </p:spPr>
        <p:txBody>
          <a:bodyPr wrap="square" rtlCol="0">
            <a:spAutoFit/>
          </a:bodyPr>
          <a:lstStyle/>
          <a:p>
            <a:r>
              <a:rPr lang="sv-SE" b="1" dirty="0" smtClean="0">
                <a:solidFill>
                  <a:srgbClr val="FF0000"/>
                </a:solidFill>
              </a:rPr>
              <a:t>Hur estimerar vi tidsåtgången?</a:t>
            </a:r>
            <a:endParaRPr lang="sv-SE" b="1" dirty="0">
              <a:solidFill>
                <a:srgbClr val="FF0000"/>
              </a:solidFill>
            </a:endParaRPr>
          </a:p>
        </p:txBody>
      </p:sp>
      <p:sp>
        <p:nvSpPr>
          <p:cNvPr id="33" name="Frihandsfigur 32"/>
          <p:cNvSpPr/>
          <p:nvPr/>
        </p:nvSpPr>
        <p:spPr>
          <a:xfrm>
            <a:off x="2960466" y="3842129"/>
            <a:ext cx="1569970" cy="811008"/>
          </a:xfrm>
          <a:custGeom>
            <a:avLst/>
            <a:gdLst>
              <a:gd name="connsiteX0" fmla="*/ 1514552 w 1569970"/>
              <a:gd name="connsiteY0" fmla="*/ 272672 h 1006963"/>
              <a:gd name="connsiteX1" fmla="*/ 1542261 w 1569970"/>
              <a:gd name="connsiteY1" fmla="*/ 203399 h 1006963"/>
              <a:gd name="connsiteX2" fmla="*/ 1514552 w 1569970"/>
              <a:gd name="connsiteY2" fmla="*/ 161836 h 1006963"/>
              <a:gd name="connsiteX3" fmla="*/ 1389861 w 1569970"/>
              <a:gd name="connsiteY3" fmla="*/ 120272 h 1006963"/>
              <a:gd name="connsiteX4" fmla="*/ 1279025 w 1569970"/>
              <a:gd name="connsiteY4" fmla="*/ 78708 h 1006963"/>
              <a:gd name="connsiteX5" fmla="*/ 1085061 w 1569970"/>
              <a:gd name="connsiteY5" fmla="*/ 50999 h 1006963"/>
              <a:gd name="connsiteX6" fmla="*/ 1043498 w 1569970"/>
              <a:gd name="connsiteY6" fmla="*/ 37145 h 1006963"/>
              <a:gd name="connsiteX7" fmla="*/ 239934 w 1569970"/>
              <a:gd name="connsiteY7" fmla="*/ 23290 h 1006963"/>
              <a:gd name="connsiteX8" fmla="*/ 101389 w 1569970"/>
              <a:gd name="connsiteY8" fmla="*/ 92563 h 1006963"/>
              <a:gd name="connsiteX9" fmla="*/ 59825 w 1569970"/>
              <a:gd name="connsiteY9" fmla="*/ 106417 h 1006963"/>
              <a:gd name="connsiteX10" fmla="*/ 45970 w 1569970"/>
              <a:gd name="connsiteY10" fmla="*/ 161836 h 1006963"/>
              <a:gd name="connsiteX11" fmla="*/ 18261 w 1569970"/>
              <a:gd name="connsiteY11" fmla="*/ 231108 h 1006963"/>
              <a:gd name="connsiteX12" fmla="*/ 18261 w 1569970"/>
              <a:gd name="connsiteY12" fmla="*/ 549763 h 1006963"/>
              <a:gd name="connsiteX13" fmla="*/ 59825 w 1569970"/>
              <a:gd name="connsiteY13" fmla="*/ 619036 h 1006963"/>
              <a:gd name="connsiteX14" fmla="*/ 156807 w 1569970"/>
              <a:gd name="connsiteY14" fmla="*/ 729872 h 1006963"/>
              <a:gd name="connsiteX15" fmla="*/ 184516 w 1569970"/>
              <a:gd name="connsiteY15" fmla="*/ 771436 h 1006963"/>
              <a:gd name="connsiteX16" fmla="*/ 350770 w 1569970"/>
              <a:gd name="connsiteY16" fmla="*/ 882272 h 1006963"/>
              <a:gd name="connsiteX17" fmla="*/ 392334 w 1569970"/>
              <a:gd name="connsiteY17" fmla="*/ 896127 h 1006963"/>
              <a:gd name="connsiteX18" fmla="*/ 433898 w 1569970"/>
              <a:gd name="connsiteY18" fmla="*/ 923836 h 1006963"/>
              <a:gd name="connsiteX19" fmla="*/ 614007 w 1569970"/>
              <a:gd name="connsiteY19" fmla="*/ 965399 h 1006963"/>
              <a:gd name="connsiteX20" fmla="*/ 683279 w 1569970"/>
              <a:gd name="connsiteY20" fmla="*/ 979254 h 1006963"/>
              <a:gd name="connsiteX21" fmla="*/ 738698 w 1569970"/>
              <a:gd name="connsiteY21" fmla="*/ 993108 h 1006963"/>
              <a:gd name="connsiteX22" fmla="*/ 849534 w 1569970"/>
              <a:gd name="connsiteY22" fmla="*/ 1006963 h 1006963"/>
              <a:gd name="connsiteX23" fmla="*/ 1237461 w 1569970"/>
              <a:gd name="connsiteY23" fmla="*/ 993108 h 1006963"/>
              <a:gd name="connsiteX24" fmla="*/ 1279025 w 1569970"/>
              <a:gd name="connsiteY24" fmla="*/ 965399 h 1006963"/>
              <a:gd name="connsiteX25" fmla="*/ 1348298 w 1569970"/>
              <a:gd name="connsiteY25" fmla="*/ 937690 h 1006963"/>
              <a:gd name="connsiteX26" fmla="*/ 1445279 w 1569970"/>
              <a:gd name="connsiteY26" fmla="*/ 882272 h 1006963"/>
              <a:gd name="connsiteX27" fmla="*/ 1500698 w 1569970"/>
              <a:gd name="connsiteY27" fmla="*/ 812999 h 1006963"/>
              <a:gd name="connsiteX28" fmla="*/ 1528407 w 1569970"/>
              <a:gd name="connsiteY28" fmla="*/ 674454 h 1006963"/>
              <a:gd name="connsiteX29" fmla="*/ 1542261 w 1569970"/>
              <a:gd name="connsiteY29" fmla="*/ 619036 h 1006963"/>
              <a:gd name="connsiteX30" fmla="*/ 1569970 w 1569970"/>
              <a:gd name="connsiteY30" fmla="*/ 466636 h 1006963"/>
              <a:gd name="connsiteX31" fmla="*/ 1556116 w 1569970"/>
              <a:gd name="connsiteY31" fmla="*/ 286527 h 1006963"/>
              <a:gd name="connsiteX32" fmla="*/ 1542261 w 1569970"/>
              <a:gd name="connsiteY32" fmla="*/ 217254 h 100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69970" h="1006963">
                <a:moveTo>
                  <a:pt x="1514552" y="272672"/>
                </a:moveTo>
                <a:cubicBezTo>
                  <a:pt x="1523788" y="249581"/>
                  <a:pt x="1542261" y="228269"/>
                  <a:pt x="1542261" y="203399"/>
                </a:cubicBezTo>
                <a:cubicBezTo>
                  <a:pt x="1542261" y="186748"/>
                  <a:pt x="1527344" y="172496"/>
                  <a:pt x="1514552" y="161836"/>
                </a:cubicBezTo>
                <a:cubicBezTo>
                  <a:pt x="1478325" y="131647"/>
                  <a:pt x="1433490" y="128998"/>
                  <a:pt x="1389861" y="120272"/>
                </a:cubicBezTo>
                <a:cubicBezTo>
                  <a:pt x="1337874" y="94279"/>
                  <a:pt x="1335614" y="88140"/>
                  <a:pt x="1279025" y="78708"/>
                </a:cubicBezTo>
                <a:cubicBezTo>
                  <a:pt x="1214603" y="67971"/>
                  <a:pt x="1085061" y="50999"/>
                  <a:pt x="1085061" y="50999"/>
                </a:cubicBezTo>
                <a:cubicBezTo>
                  <a:pt x="1071207" y="46381"/>
                  <a:pt x="1057778" y="40205"/>
                  <a:pt x="1043498" y="37145"/>
                </a:cubicBezTo>
                <a:cubicBezTo>
                  <a:pt x="727940" y="-30474"/>
                  <a:pt x="730616" y="12850"/>
                  <a:pt x="239934" y="23290"/>
                </a:cubicBezTo>
                <a:cubicBezTo>
                  <a:pt x="193752" y="46381"/>
                  <a:pt x="148269" y="70926"/>
                  <a:pt x="101389" y="92563"/>
                </a:cubicBezTo>
                <a:cubicBezTo>
                  <a:pt x="88129" y="98683"/>
                  <a:pt x="68948" y="95013"/>
                  <a:pt x="59825" y="106417"/>
                </a:cubicBezTo>
                <a:cubicBezTo>
                  <a:pt x="47930" y="121286"/>
                  <a:pt x="51992" y="143772"/>
                  <a:pt x="45970" y="161836"/>
                </a:cubicBezTo>
                <a:cubicBezTo>
                  <a:pt x="38106" y="185429"/>
                  <a:pt x="27497" y="208017"/>
                  <a:pt x="18261" y="231108"/>
                </a:cubicBezTo>
                <a:cubicBezTo>
                  <a:pt x="88" y="358322"/>
                  <a:pt x="-11575" y="393121"/>
                  <a:pt x="18261" y="549763"/>
                </a:cubicBezTo>
                <a:cubicBezTo>
                  <a:pt x="23300" y="576216"/>
                  <a:pt x="45553" y="596201"/>
                  <a:pt x="59825" y="619036"/>
                </a:cubicBezTo>
                <a:cubicBezTo>
                  <a:pt x="108538" y="696977"/>
                  <a:pt x="70092" y="630769"/>
                  <a:pt x="156807" y="729872"/>
                </a:cubicBezTo>
                <a:cubicBezTo>
                  <a:pt x="167772" y="742403"/>
                  <a:pt x="172139" y="760297"/>
                  <a:pt x="184516" y="771436"/>
                </a:cubicBezTo>
                <a:cubicBezTo>
                  <a:pt x="238582" y="820095"/>
                  <a:pt x="286823" y="854866"/>
                  <a:pt x="350770" y="882272"/>
                </a:cubicBezTo>
                <a:cubicBezTo>
                  <a:pt x="364193" y="888025"/>
                  <a:pt x="379272" y="889596"/>
                  <a:pt x="392334" y="896127"/>
                </a:cubicBezTo>
                <a:cubicBezTo>
                  <a:pt x="407227" y="903574"/>
                  <a:pt x="418682" y="917073"/>
                  <a:pt x="433898" y="923836"/>
                </a:cubicBezTo>
                <a:cubicBezTo>
                  <a:pt x="512017" y="958555"/>
                  <a:pt x="528347" y="951122"/>
                  <a:pt x="614007" y="965399"/>
                </a:cubicBezTo>
                <a:cubicBezTo>
                  <a:pt x="637235" y="969270"/>
                  <a:pt x="660292" y="974146"/>
                  <a:pt x="683279" y="979254"/>
                </a:cubicBezTo>
                <a:cubicBezTo>
                  <a:pt x="701867" y="983385"/>
                  <a:pt x="719916" y="989978"/>
                  <a:pt x="738698" y="993108"/>
                </a:cubicBezTo>
                <a:cubicBezTo>
                  <a:pt x="775424" y="999229"/>
                  <a:pt x="812589" y="1002345"/>
                  <a:pt x="849534" y="1006963"/>
                </a:cubicBezTo>
                <a:cubicBezTo>
                  <a:pt x="978843" y="1002345"/>
                  <a:pt x="1108671" y="1005572"/>
                  <a:pt x="1237461" y="993108"/>
                </a:cubicBezTo>
                <a:cubicBezTo>
                  <a:pt x="1254035" y="991504"/>
                  <a:pt x="1264132" y="972846"/>
                  <a:pt x="1279025" y="965399"/>
                </a:cubicBezTo>
                <a:cubicBezTo>
                  <a:pt x="1301269" y="954277"/>
                  <a:pt x="1325572" y="947791"/>
                  <a:pt x="1348298" y="937690"/>
                </a:cubicBezTo>
                <a:cubicBezTo>
                  <a:pt x="1380300" y="923467"/>
                  <a:pt x="1417417" y="904561"/>
                  <a:pt x="1445279" y="882272"/>
                </a:cubicBezTo>
                <a:cubicBezTo>
                  <a:pt x="1473484" y="859708"/>
                  <a:pt x="1480121" y="843864"/>
                  <a:pt x="1500698" y="812999"/>
                </a:cubicBezTo>
                <a:cubicBezTo>
                  <a:pt x="1532877" y="684277"/>
                  <a:pt x="1494437" y="844302"/>
                  <a:pt x="1528407" y="674454"/>
                </a:cubicBezTo>
                <a:cubicBezTo>
                  <a:pt x="1532141" y="655783"/>
                  <a:pt x="1538855" y="637770"/>
                  <a:pt x="1542261" y="619036"/>
                </a:cubicBezTo>
                <a:cubicBezTo>
                  <a:pt x="1575356" y="437015"/>
                  <a:pt x="1538548" y="592329"/>
                  <a:pt x="1569970" y="466636"/>
                </a:cubicBezTo>
                <a:cubicBezTo>
                  <a:pt x="1565352" y="406600"/>
                  <a:pt x="1562765" y="346372"/>
                  <a:pt x="1556116" y="286527"/>
                </a:cubicBezTo>
                <a:cubicBezTo>
                  <a:pt x="1553516" y="263123"/>
                  <a:pt x="1542261" y="217254"/>
                  <a:pt x="1542261" y="21725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6" name="Grupp 5"/>
          <p:cNvGrpSpPr/>
          <p:nvPr/>
        </p:nvGrpSpPr>
        <p:grpSpPr>
          <a:xfrm>
            <a:off x="5383673" y="3672114"/>
            <a:ext cx="3306462" cy="2131409"/>
            <a:chOff x="5383673" y="3672114"/>
            <a:chExt cx="3306462" cy="2131409"/>
          </a:xfrm>
        </p:grpSpPr>
        <p:sp>
          <p:nvSpPr>
            <p:cNvPr id="5" name="Frihandsfigur 4"/>
            <p:cNvSpPr/>
            <p:nvPr/>
          </p:nvSpPr>
          <p:spPr>
            <a:xfrm>
              <a:off x="5383673" y="3672114"/>
              <a:ext cx="2428687" cy="1376195"/>
            </a:xfrm>
            <a:custGeom>
              <a:avLst/>
              <a:gdLst>
                <a:gd name="connsiteX0" fmla="*/ 2685143 w 2917372"/>
                <a:gd name="connsiteY0" fmla="*/ 159657 h 1944915"/>
                <a:gd name="connsiteX1" fmla="*/ 2569029 w 2917372"/>
                <a:gd name="connsiteY1" fmla="*/ 101600 h 1944915"/>
                <a:gd name="connsiteX2" fmla="*/ 2540000 w 2917372"/>
                <a:gd name="connsiteY2" fmla="*/ 58057 h 1944915"/>
                <a:gd name="connsiteX3" fmla="*/ 2496457 w 2917372"/>
                <a:gd name="connsiteY3" fmla="*/ 43543 h 1944915"/>
                <a:gd name="connsiteX4" fmla="*/ 2394857 w 2917372"/>
                <a:gd name="connsiteY4" fmla="*/ 0 h 1944915"/>
                <a:gd name="connsiteX5" fmla="*/ 1494972 w 2917372"/>
                <a:gd name="connsiteY5" fmla="*/ 0 h 1944915"/>
                <a:gd name="connsiteX6" fmla="*/ 1161143 w 2917372"/>
                <a:gd name="connsiteY6" fmla="*/ 14515 h 1944915"/>
                <a:gd name="connsiteX7" fmla="*/ 1030514 w 2917372"/>
                <a:gd name="connsiteY7" fmla="*/ 29029 h 1944915"/>
                <a:gd name="connsiteX8" fmla="*/ 856343 w 2917372"/>
                <a:gd name="connsiteY8" fmla="*/ 58057 h 1944915"/>
                <a:gd name="connsiteX9" fmla="*/ 188686 w 2917372"/>
                <a:gd name="connsiteY9" fmla="*/ 72572 h 1944915"/>
                <a:gd name="connsiteX10" fmla="*/ 87086 w 2917372"/>
                <a:gd name="connsiteY10" fmla="*/ 101600 h 1944915"/>
                <a:gd name="connsiteX11" fmla="*/ 43543 w 2917372"/>
                <a:gd name="connsiteY11" fmla="*/ 116115 h 1944915"/>
                <a:gd name="connsiteX12" fmla="*/ 0 w 2917372"/>
                <a:gd name="connsiteY12" fmla="*/ 203200 h 1944915"/>
                <a:gd name="connsiteX13" fmla="*/ 14514 w 2917372"/>
                <a:gd name="connsiteY13" fmla="*/ 261257 h 1944915"/>
                <a:gd name="connsiteX14" fmla="*/ 43543 w 2917372"/>
                <a:gd name="connsiteY14" fmla="*/ 406400 h 1944915"/>
                <a:gd name="connsiteX15" fmla="*/ 101600 w 2917372"/>
                <a:gd name="connsiteY15" fmla="*/ 493486 h 1944915"/>
                <a:gd name="connsiteX16" fmla="*/ 174172 w 2917372"/>
                <a:gd name="connsiteY16" fmla="*/ 580572 h 1944915"/>
                <a:gd name="connsiteX17" fmla="*/ 217714 w 2917372"/>
                <a:gd name="connsiteY17" fmla="*/ 609600 h 1944915"/>
                <a:gd name="connsiteX18" fmla="*/ 246743 w 2917372"/>
                <a:gd name="connsiteY18" fmla="*/ 653143 h 1944915"/>
                <a:gd name="connsiteX19" fmla="*/ 319314 w 2917372"/>
                <a:gd name="connsiteY19" fmla="*/ 667657 h 1944915"/>
                <a:gd name="connsiteX20" fmla="*/ 508000 w 2917372"/>
                <a:gd name="connsiteY20" fmla="*/ 682172 h 1944915"/>
                <a:gd name="connsiteX21" fmla="*/ 1175657 w 2917372"/>
                <a:gd name="connsiteY21" fmla="*/ 696686 h 1944915"/>
                <a:gd name="connsiteX22" fmla="*/ 1277257 w 2917372"/>
                <a:gd name="connsiteY22" fmla="*/ 711200 h 1944915"/>
                <a:gd name="connsiteX23" fmla="*/ 1625600 w 2917372"/>
                <a:gd name="connsiteY23" fmla="*/ 740229 h 1944915"/>
                <a:gd name="connsiteX24" fmla="*/ 1828800 w 2917372"/>
                <a:gd name="connsiteY24" fmla="*/ 711200 h 1944915"/>
                <a:gd name="connsiteX25" fmla="*/ 1959429 w 2917372"/>
                <a:gd name="connsiteY25" fmla="*/ 667657 h 1944915"/>
                <a:gd name="connsiteX26" fmla="*/ 2075543 w 2917372"/>
                <a:gd name="connsiteY26" fmla="*/ 653143 h 1944915"/>
                <a:gd name="connsiteX27" fmla="*/ 2133600 w 2917372"/>
                <a:gd name="connsiteY27" fmla="*/ 638629 h 1944915"/>
                <a:gd name="connsiteX28" fmla="*/ 2235200 w 2917372"/>
                <a:gd name="connsiteY28" fmla="*/ 624115 h 1944915"/>
                <a:gd name="connsiteX29" fmla="*/ 2351314 w 2917372"/>
                <a:gd name="connsiteY29" fmla="*/ 609600 h 1944915"/>
                <a:gd name="connsiteX30" fmla="*/ 2496457 w 2917372"/>
                <a:gd name="connsiteY30" fmla="*/ 566057 h 1944915"/>
                <a:gd name="connsiteX31" fmla="*/ 2540000 w 2917372"/>
                <a:gd name="connsiteY31" fmla="*/ 551543 h 1944915"/>
                <a:gd name="connsiteX32" fmla="*/ 2627086 w 2917372"/>
                <a:gd name="connsiteY32" fmla="*/ 493486 h 1944915"/>
                <a:gd name="connsiteX33" fmla="*/ 2714172 w 2917372"/>
                <a:gd name="connsiteY33" fmla="*/ 420915 h 1944915"/>
                <a:gd name="connsiteX34" fmla="*/ 2728686 w 2917372"/>
                <a:gd name="connsiteY34" fmla="*/ 232229 h 1944915"/>
                <a:gd name="connsiteX35" fmla="*/ 2685143 w 2917372"/>
                <a:gd name="connsiteY35" fmla="*/ 217715 h 1944915"/>
                <a:gd name="connsiteX36" fmla="*/ 2656114 w 2917372"/>
                <a:gd name="connsiteY36" fmla="*/ 261257 h 1944915"/>
                <a:gd name="connsiteX37" fmla="*/ 2699657 w 2917372"/>
                <a:gd name="connsiteY37" fmla="*/ 348343 h 1944915"/>
                <a:gd name="connsiteX38" fmla="*/ 2714172 w 2917372"/>
                <a:gd name="connsiteY38" fmla="*/ 391886 h 1944915"/>
                <a:gd name="connsiteX39" fmla="*/ 2743200 w 2917372"/>
                <a:gd name="connsiteY39" fmla="*/ 595086 h 1944915"/>
                <a:gd name="connsiteX40" fmla="*/ 2757714 w 2917372"/>
                <a:gd name="connsiteY40" fmla="*/ 638629 h 1944915"/>
                <a:gd name="connsiteX41" fmla="*/ 2772229 w 2917372"/>
                <a:gd name="connsiteY41" fmla="*/ 856343 h 1944915"/>
                <a:gd name="connsiteX42" fmla="*/ 2786743 w 2917372"/>
                <a:gd name="connsiteY42" fmla="*/ 972457 h 1944915"/>
                <a:gd name="connsiteX43" fmla="*/ 2815772 w 2917372"/>
                <a:gd name="connsiteY43" fmla="*/ 1233715 h 1944915"/>
                <a:gd name="connsiteX44" fmla="*/ 2830286 w 2917372"/>
                <a:gd name="connsiteY44" fmla="*/ 1465943 h 1944915"/>
                <a:gd name="connsiteX45" fmla="*/ 2859314 w 2917372"/>
                <a:gd name="connsiteY45" fmla="*/ 1582057 h 1944915"/>
                <a:gd name="connsiteX46" fmla="*/ 2873829 w 2917372"/>
                <a:gd name="connsiteY46" fmla="*/ 1727200 h 1944915"/>
                <a:gd name="connsiteX47" fmla="*/ 2888343 w 2917372"/>
                <a:gd name="connsiteY47" fmla="*/ 1785257 h 1944915"/>
                <a:gd name="connsiteX48" fmla="*/ 2902857 w 2917372"/>
                <a:gd name="connsiteY48" fmla="*/ 1901372 h 1944915"/>
                <a:gd name="connsiteX49" fmla="*/ 2917372 w 2917372"/>
                <a:gd name="connsiteY49" fmla="*/ 1944915 h 194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17372" h="1944915">
                  <a:moveTo>
                    <a:pt x="2685143" y="159657"/>
                  </a:moveTo>
                  <a:cubicBezTo>
                    <a:pt x="2650491" y="145796"/>
                    <a:pt x="2598017" y="130588"/>
                    <a:pt x="2569029" y="101600"/>
                  </a:cubicBezTo>
                  <a:cubicBezTo>
                    <a:pt x="2556694" y="89265"/>
                    <a:pt x="2553622" y="68954"/>
                    <a:pt x="2540000" y="58057"/>
                  </a:cubicBezTo>
                  <a:cubicBezTo>
                    <a:pt x="2528053" y="48500"/>
                    <a:pt x="2510519" y="49570"/>
                    <a:pt x="2496457" y="43543"/>
                  </a:cubicBezTo>
                  <a:cubicBezTo>
                    <a:pt x="2370896" y="-10268"/>
                    <a:pt x="2496983" y="34043"/>
                    <a:pt x="2394857" y="0"/>
                  </a:cubicBezTo>
                  <a:cubicBezTo>
                    <a:pt x="1825597" y="33488"/>
                    <a:pt x="2508344" y="0"/>
                    <a:pt x="1494972" y="0"/>
                  </a:cubicBezTo>
                  <a:cubicBezTo>
                    <a:pt x="1383591" y="0"/>
                    <a:pt x="1272419" y="9677"/>
                    <a:pt x="1161143" y="14515"/>
                  </a:cubicBezTo>
                  <a:cubicBezTo>
                    <a:pt x="1117600" y="19353"/>
                    <a:pt x="1073816" y="22367"/>
                    <a:pt x="1030514" y="29029"/>
                  </a:cubicBezTo>
                  <a:cubicBezTo>
                    <a:pt x="908014" y="47875"/>
                    <a:pt x="1044268" y="51097"/>
                    <a:pt x="856343" y="58057"/>
                  </a:cubicBezTo>
                  <a:cubicBezTo>
                    <a:pt x="633891" y="66296"/>
                    <a:pt x="411238" y="67734"/>
                    <a:pt x="188686" y="72572"/>
                  </a:cubicBezTo>
                  <a:cubicBezTo>
                    <a:pt x="84264" y="107378"/>
                    <a:pt x="214687" y="65142"/>
                    <a:pt x="87086" y="101600"/>
                  </a:cubicBezTo>
                  <a:cubicBezTo>
                    <a:pt x="72375" y="105803"/>
                    <a:pt x="58057" y="111277"/>
                    <a:pt x="43543" y="116115"/>
                  </a:cubicBezTo>
                  <a:cubicBezTo>
                    <a:pt x="28865" y="138132"/>
                    <a:pt x="0" y="173152"/>
                    <a:pt x="0" y="203200"/>
                  </a:cubicBezTo>
                  <a:cubicBezTo>
                    <a:pt x="0" y="223148"/>
                    <a:pt x="10602" y="241696"/>
                    <a:pt x="14514" y="261257"/>
                  </a:cubicBezTo>
                  <a:cubicBezTo>
                    <a:pt x="16943" y="273401"/>
                    <a:pt x="32307" y="383927"/>
                    <a:pt x="43543" y="406400"/>
                  </a:cubicBezTo>
                  <a:cubicBezTo>
                    <a:pt x="59145" y="437605"/>
                    <a:pt x="82248" y="464457"/>
                    <a:pt x="101600" y="493486"/>
                  </a:cubicBezTo>
                  <a:cubicBezTo>
                    <a:pt x="130142" y="536299"/>
                    <a:pt x="132265" y="545649"/>
                    <a:pt x="174172" y="580572"/>
                  </a:cubicBezTo>
                  <a:cubicBezTo>
                    <a:pt x="187573" y="591739"/>
                    <a:pt x="203200" y="599924"/>
                    <a:pt x="217714" y="609600"/>
                  </a:cubicBezTo>
                  <a:cubicBezTo>
                    <a:pt x="227390" y="624114"/>
                    <a:pt x="231597" y="644488"/>
                    <a:pt x="246743" y="653143"/>
                  </a:cubicBezTo>
                  <a:cubicBezTo>
                    <a:pt x="268162" y="665382"/>
                    <a:pt x="294796" y="664933"/>
                    <a:pt x="319314" y="667657"/>
                  </a:cubicBezTo>
                  <a:cubicBezTo>
                    <a:pt x="382009" y="674623"/>
                    <a:pt x="444955" y="680035"/>
                    <a:pt x="508000" y="682172"/>
                  </a:cubicBezTo>
                  <a:cubicBezTo>
                    <a:pt x="730477" y="689714"/>
                    <a:pt x="953105" y="691848"/>
                    <a:pt x="1175657" y="696686"/>
                  </a:cubicBezTo>
                  <a:cubicBezTo>
                    <a:pt x="1209524" y="701524"/>
                    <a:pt x="1243133" y="708763"/>
                    <a:pt x="1277257" y="711200"/>
                  </a:cubicBezTo>
                  <a:cubicBezTo>
                    <a:pt x="1626437" y="736142"/>
                    <a:pt x="1481185" y="692092"/>
                    <a:pt x="1625600" y="740229"/>
                  </a:cubicBezTo>
                  <a:cubicBezTo>
                    <a:pt x="1747151" y="699713"/>
                    <a:pt x="1558510" y="758898"/>
                    <a:pt x="1828800" y="711200"/>
                  </a:cubicBezTo>
                  <a:cubicBezTo>
                    <a:pt x="1828815" y="711197"/>
                    <a:pt x="1937651" y="674917"/>
                    <a:pt x="1959429" y="667657"/>
                  </a:cubicBezTo>
                  <a:cubicBezTo>
                    <a:pt x="1996433" y="655322"/>
                    <a:pt x="2037068" y="659555"/>
                    <a:pt x="2075543" y="653143"/>
                  </a:cubicBezTo>
                  <a:cubicBezTo>
                    <a:pt x="2095220" y="649864"/>
                    <a:pt x="2113974" y="642197"/>
                    <a:pt x="2133600" y="638629"/>
                  </a:cubicBezTo>
                  <a:cubicBezTo>
                    <a:pt x="2167259" y="632509"/>
                    <a:pt x="2201290" y="628636"/>
                    <a:pt x="2235200" y="624115"/>
                  </a:cubicBezTo>
                  <a:cubicBezTo>
                    <a:pt x="2273864" y="618960"/>
                    <a:pt x="2312839" y="616013"/>
                    <a:pt x="2351314" y="609600"/>
                  </a:cubicBezTo>
                  <a:cubicBezTo>
                    <a:pt x="2395193" y="602287"/>
                    <a:pt x="2457730" y="578966"/>
                    <a:pt x="2496457" y="566057"/>
                  </a:cubicBezTo>
                  <a:cubicBezTo>
                    <a:pt x="2510971" y="561219"/>
                    <a:pt x="2527270" y="560030"/>
                    <a:pt x="2540000" y="551543"/>
                  </a:cubicBezTo>
                  <a:cubicBezTo>
                    <a:pt x="2569029" y="532191"/>
                    <a:pt x="2602416" y="518156"/>
                    <a:pt x="2627086" y="493486"/>
                  </a:cubicBezTo>
                  <a:cubicBezTo>
                    <a:pt x="2682964" y="437608"/>
                    <a:pt x="2653550" y="461329"/>
                    <a:pt x="2714172" y="420915"/>
                  </a:cubicBezTo>
                  <a:cubicBezTo>
                    <a:pt x="2737166" y="351932"/>
                    <a:pt x="2766369" y="307594"/>
                    <a:pt x="2728686" y="232229"/>
                  </a:cubicBezTo>
                  <a:cubicBezTo>
                    <a:pt x="2721844" y="218545"/>
                    <a:pt x="2699657" y="222553"/>
                    <a:pt x="2685143" y="217715"/>
                  </a:cubicBezTo>
                  <a:cubicBezTo>
                    <a:pt x="2675467" y="232229"/>
                    <a:pt x="2658982" y="244050"/>
                    <a:pt x="2656114" y="261257"/>
                  </a:cubicBezTo>
                  <a:cubicBezTo>
                    <a:pt x="2651554" y="288616"/>
                    <a:pt x="2690181" y="329390"/>
                    <a:pt x="2699657" y="348343"/>
                  </a:cubicBezTo>
                  <a:cubicBezTo>
                    <a:pt x="2706499" y="362027"/>
                    <a:pt x="2710461" y="377043"/>
                    <a:pt x="2714172" y="391886"/>
                  </a:cubicBezTo>
                  <a:cubicBezTo>
                    <a:pt x="2740283" y="496329"/>
                    <a:pt x="2720624" y="459629"/>
                    <a:pt x="2743200" y="595086"/>
                  </a:cubicBezTo>
                  <a:cubicBezTo>
                    <a:pt x="2745715" y="610177"/>
                    <a:pt x="2752876" y="624115"/>
                    <a:pt x="2757714" y="638629"/>
                  </a:cubicBezTo>
                  <a:cubicBezTo>
                    <a:pt x="2762552" y="711200"/>
                    <a:pt x="2765928" y="783884"/>
                    <a:pt x="2772229" y="856343"/>
                  </a:cubicBezTo>
                  <a:cubicBezTo>
                    <a:pt x="2775608" y="895202"/>
                    <a:pt x="2783364" y="933598"/>
                    <a:pt x="2786743" y="972457"/>
                  </a:cubicBezTo>
                  <a:cubicBezTo>
                    <a:pt x="2808670" y="1224623"/>
                    <a:pt x="2776911" y="1117136"/>
                    <a:pt x="2815772" y="1233715"/>
                  </a:cubicBezTo>
                  <a:cubicBezTo>
                    <a:pt x="2820610" y="1311124"/>
                    <a:pt x="2820666" y="1388982"/>
                    <a:pt x="2830286" y="1465943"/>
                  </a:cubicBezTo>
                  <a:cubicBezTo>
                    <a:pt x="2835234" y="1505531"/>
                    <a:pt x="2859314" y="1582057"/>
                    <a:pt x="2859314" y="1582057"/>
                  </a:cubicBezTo>
                  <a:cubicBezTo>
                    <a:pt x="2864152" y="1630438"/>
                    <a:pt x="2866953" y="1679066"/>
                    <a:pt x="2873829" y="1727200"/>
                  </a:cubicBezTo>
                  <a:cubicBezTo>
                    <a:pt x="2876650" y="1746947"/>
                    <a:pt x="2885064" y="1765580"/>
                    <a:pt x="2888343" y="1785257"/>
                  </a:cubicBezTo>
                  <a:cubicBezTo>
                    <a:pt x="2894755" y="1823732"/>
                    <a:pt x="2895879" y="1862995"/>
                    <a:pt x="2902857" y="1901372"/>
                  </a:cubicBezTo>
                  <a:cubicBezTo>
                    <a:pt x="2905594" y="1916425"/>
                    <a:pt x="2917372" y="1944915"/>
                    <a:pt x="2917372" y="194491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textruta 26"/>
            <p:cNvSpPr txBox="1"/>
            <p:nvPr/>
          </p:nvSpPr>
          <p:spPr>
            <a:xfrm>
              <a:off x="6934585" y="5157192"/>
              <a:ext cx="1755550" cy="646331"/>
            </a:xfrm>
            <a:prstGeom prst="rect">
              <a:avLst/>
            </a:prstGeom>
            <a:noFill/>
          </p:spPr>
          <p:txBody>
            <a:bodyPr wrap="square" rtlCol="0">
              <a:spAutoFit/>
            </a:bodyPr>
            <a:lstStyle/>
            <a:p>
              <a:r>
                <a:rPr lang="sv-SE" b="1" dirty="0" smtClean="0">
                  <a:solidFill>
                    <a:srgbClr val="FF0000"/>
                  </a:solidFill>
                </a:rPr>
                <a:t>Hur beskriver vi krav/önskemål?</a:t>
              </a:r>
              <a:endParaRPr lang="sv-SE" b="1" dirty="0">
                <a:solidFill>
                  <a:srgbClr val="FF0000"/>
                </a:solidFill>
              </a:endParaRPr>
            </a:p>
          </p:txBody>
        </p:sp>
      </p:grpSp>
    </p:spTree>
    <p:extLst>
      <p:ext uri="{BB962C8B-B14F-4D97-AF65-F5344CB8AC3E}">
        <p14:creationId xmlns:p14="http://schemas.microsoft.com/office/powerpoint/2010/main" val="48861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3"/>
                                        </p:tgtEl>
                                        <p:attrNameLst>
                                          <p:attrName>style.visibility</p:attrName>
                                        </p:attrNameLst>
                                      </p:cBhvr>
                                      <p:to>
                                        <p:strVal val="visible"/>
                                      </p:to>
                                    </p:set>
                                    <p:anim calcmode="lin" valueType="num">
                                      <p:cBhvr additive="base">
                                        <p:cTn id="7" dur="500" fill="hold"/>
                                        <p:tgtEl>
                                          <p:spTgt spid="2093"/>
                                        </p:tgtEl>
                                        <p:attrNameLst>
                                          <p:attrName>ppt_x</p:attrName>
                                        </p:attrNameLst>
                                      </p:cBhvr>
                                      <p:tavLst>
                                        <p:tav tm="0">
                                          <p:val>
                                            <p:strVal val="#ppt_x"/>
                                          </p:val>
                                        </p:tav>
                                        <p:tav tm="100000">
                                          <p:val>
                                            <p:strVal val="#ppt_x"/>
                                          </p:val>
                                        </p:tav>
                                      </p:tavLst>
                                    </p:anim>
                                    <p:anim calcmode="lin" valueType="num">
                                      <p:cBhvr additive="base">
                                        <p:cTn id="8" dur="500" fill="hold"/>
                                        <p:tgtEl>
                                          <p:spTgt spid="209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94"/>
                                        </p:tgtEl>
                                        <p:attrNameLst>
                                          <p:attrName>style.visibility</p:attrName>
                                        </p:attrNameLst>
                                      </p:cBhvr>
                                      <p:to>
                                        <p:strVal val="visible"/>
                                      </p:to>
                                    </p:set>
                                    <p:anim calcmode="lin" valueType="num">
                                      <p:cBhvr additive="base">
                                        <p:cTn id="11" dur="500" fill="hold"/>
                                        <p:tgtEl>
                                          <p:spTgt spid="2094"/>
                                        </p:tgtEl>
                                        <p:attrNameLst>
                                          <p:attrName>ppt_x</p:attrName>
                                        </p:attrNameLst>
                                      </p:cBhvr>
                                      <p:tavLst>
                                        <p:tav tm="0">
                                          <p:val>
                                            <p:strVal val="#ppt_x"/>
                                          </p:val>
                                        </p:tav>
                                        <p:tav tm="100000">
                                          <p:val>
                                            <p:strVal val="#ppt_x"/>
                                          </p:val>
                                        </p:tav>
                                      </p:tavLst>
                                    </p:anim>
                                    <p:anim calcmode="lin" valueType="num">
                                      <p:cBhvr additive="base">
                                        <p:cTn id="12" dur="500" fill="hold"/>
                                        <p:tgtEl>
                                          <p:spTgt spid="209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95"/>
                                        </p:tgtEl>
                                        <p:attrNameLst>
                                          <p:attrName>style.visibility</p:attrName>
                                        </p:attrNameLst>
                                      </p:cBhvr>
                                      <p:to>
                                        <p:strVal val="visible"/>
                                      </p:to>
                                    </p:set>
                                    <p:anim calcmode="lin" valueType="num">
                                      <p:cBhvr additive="base">
                                        <p:cTn id="15" dur="500" fill="hold"/>
                                        <p:tgtEl>
                                          <p:spTgt spid="2095"/>
                                        </p:tgtEl>
                                        <p:attrNameLst>
                                          <p:attrName>ppt_x</p:attrName>
                                        </p:attrNameLst>
                                      </p:cBhvr>
                                      <p:tavLst>
                                        <p:tav tm="0">
                                          <p:val>
                                            <p:strVal val="#ppt_x"/>
                                          </p:val>
                                        </p:tav>
                                        <p:tav tm="100000">
                                          <p:val>
                                            <p:strVal val="#ppt_x"/>
                                          </p:val>
                                        </p:tav>
                                      </p:tavLst>
                                    </p:anim>
                                    <p:anim calcmode="lin" valueType="num">
                                      <p:cBhvr additive="base">
                                        <p:cTn id="16" dur="500" fill="hold"/>
                                        <p:tgtEl>
                                          <p:spTgt spid="209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98"/>
                                        </p:tgtEl>
                                        <p:attrNameLst>
                                          <p:attrName>style.visibility</p:attrName>
                                        </p:attrNameLst>
                                      </p:cBhvr>
                                      <p:to>
                                        <p:strVal val="visible"/>
                                      </p:to>
                                    </p:set>
                                    <p:anim calcmode="lin" valueType="num">
                                      <p:cBhvr additive="base">
                                        <p:cTn id="21" dur="500" fill="hold"/>
                                        <p:tgtEl>
                                          <p:spTgt spid="2098"/>
                                        </p:tgtEl>
                                        <p:attrNameLst>
                                          <p:attrName>ppt_x</p:attrName>
                                        </p:attrNameLst>
                                      </p:cBhvr>
                                      <p:tavLst>
                                        <p:tav tm="0">
                                          <p:val>
                                            <p:strVal val="#ppt_x"/>
                                          </p:val>
                                        </p:tav>
                                        <p:tav tm="100000">
                                          <p:val>
                                            <p:strVal val="#ppt_x"/>
                                          </p:val>
                                        </p:tav>
                                      </p:tavLst>
                                    </p:anim>
                                    <p:anim calcmode="lin" valueType="num">
                                      <p:cBhvr additive="base">
                                        <p:cTn id="22" dur="500" fill="hold"/>
                                        <p:tgtEl>
                                          <p:spTgt spid="2098"/>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50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nodeType="afterEffect">
                                  <p:stCondLst>
                                    <p:cond delay="50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50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ppt_x"/>
                                          </p:val>
                                        </p:tav>
                                        <p:tav tm="100000">
                                          <p:val>
                                            <p:strVal val="#ppt_x"/>
                                          </p:val>
                                        </p:tav>
                                      </p:tavLst>
                                    </p:anim>
                                    <p:anim calcmode="lin" valueType="num">
                                      <p:cBhvr additive="base">
                                        <p:cTn id="60" dur="500" fill="hold"/>
                                        <p:tgtEl>
                                          <p:spTgt spid="5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ppt_x"/>
                                          </p:val>
                                        </p:tav>
                                        <p:tav tm="100000">
                                          <p:val>
                                            <p:strVal val="#ppt_x"/>
                                          </p:val>
                                        </p:tav>
                                      </p:tavLst>
                                    </p:anim>
                                    <p:anim calcmode="lin" valueType="num">
                                      <p:cBhvr additive="base">
                                        <p:cTn id="68" dur="500" fill="hold"/>
                                        <p:tgtEl>
                                          <p:spTgt spid="5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099"/>
                                        </p:tgtEl>
                                        <p:attrNameLst>
                                          <p:attrName>style.visibility</p:attrName>
                                        </p:attrNameLst>
                                      </p:cBhvr>
                                      <p:to>
                                        <p:strVal val="visible"/>
                                      </p:to>
                                    </p:set>
                                    <p:anim calcmode="lin" valueType="num">
                                      <p:cBhvr additive="base">
                                        <p:cTn id="75" dur="500" fill="hold"/>
                                        <p:tgtEl>
                                          <p:spTgt spid="2099"/>
                                        </p:tgtEl>
                                        <p:attrNameLst>
                                          <p:attrName>ppt_x</p:attrName>
                                        </p:attrNameLst>
                                      </p:cBhvr>
                                      <p:tavLst>
                                        <p:tav tm="0">
                                          <p:val>
                                            <p:strVal val="#ppt_x"/>
                                          </p:val>
                                        </p:tav>
                                        <p:tav tm="100000">
                                          <p:val>
                                            <p:strVal val="#ppt_x"/>
                                          </p:val>
                                        </p:tav>
                                      </p:tavLst>
                                    </p:anim>
                                    <p:anim calcmode="lin" valueType="num">
                                      <p:cBhvr additive="base">
                                        <p:cTn id="76" dur="500" fill="hold"/>
                                        <p:tgtEl>
                                          <p:spTgt spid="209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070"/>
                                        </p:tgtEl>
                                        <p:attrNameLst>
                                          <p:attrName>style.visibility</p:attrName>
                                        </p:attrNameLst>
                                      </p:cBhvr>
                                      <p:to>
                                        <p:strVal val="visible"/>
                                      </p:to>
                                    </p:set>
                                    <p:anim calcmode="lin" valueType="num">
                                      <p:cBhvr additive="base">
                                        <p:cTn id="85" dur="500" fill="hold"/>
                                        <p:tgtEl>
                                          <p:spTgt spid="2070"/>
                                        </p:tgtEl>
                                        <p:attrNameLst>
                                          <p:attrName>ppt_x</p:attrName>
                                        </p:attrNameLst>
                                      </p:cBhvr>
                                      <p:tavLst>
                                        <p:tav tm="0">
                                          <p:val>
                                            <p:strVal val="#ppt_x"/>
                                          </p:val>
                                        </p:tav>
                                        <p:tav tm="100000">
                                          <p:val>
                                            <p:strVal val="#ppt_x"/>
                                          </p:val>
                                        </p:tav>
                                      </p:tavLst>
                                    </p:anim>
                                    <p:anim calcmode="lin" valueType="num">
                                      <p:cBhvr additive="base">
                                        <p:cTn id="86" dur="500" fill="hold"/>
                                        <p:tgtEl>
                                          <p:spTgt spid="207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2074"/>
                                        </p:tgtEl>
                                        <p:attrNameLst>
                                          <p:attrName>style.visibility</p:attrName>
                                        </p:attrNameLst>
                                      </p:cBhvr>
                                      <p:to>
                                        <p:strVal val="visible"/>
                                      </p:to>
                                    </p:set>
                                    <p:anim calcmode="lin" valueType="num">
                                      <p:cBhvr additive="base">
                                        <p:cTn id="100" dur="500" fill="hold"/>
                                        <p:tgtEl>
                                          <p:spTgt spid="2074"/>
                                        </p:tgtEl>
                                        <p:attrNameLst>
                                          <p:attrName>ppt_x</p:attrName>
                                        </p:attrNameLst>
                                      </p:cBhvr>
                                      <p:tavLst>
                                        <p:tav tm="0">
                                          <p:val>
                                            <p:strVal val="#ppt_x"/>
                                          </p:val>
                                        </p:tav>
                                        <p:tav tm="100000">
                                          <p:val>
                                            <p:strVal val="#ppt_x"/>
                                          </p:val>
                                        </p:tav>
                                      </p:tavLst>
                                    </p:anim>
                                    <p:anim calcmode="lin" valueType="num">
                                      <p:cBhvr additive="base">
                                        <p:cTn id="101" dur="500" fill="hold"/>
                                        <p:tgtEl>
                                          <p:spTgt spid="2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 grpId="0"/>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106763"/>
            <a:ext cx="620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590" y="1412776"/>
            <a:ext cx="3151528" cy="38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200335"/>
            <a:ext cx="2809228" cy="159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latshållare för bildnummer 1"/>
          <p:cNvSpPr>
            <a:spLocks noGrp="1"/>
          </p:cNvSpPr>
          <p:nvPr>
            <p:ph type="sldNum" sz="quarter" idx="12"/>
          </p:nvPr>
        </p:nvSpPr>
        <p:spPr/>
        <p:txBody>
          <a:bodyPr/>
          <a:lstStyle/>
          <a:p>
            <a:fld id="{88E98BCB-E43A-4F82-AE05-F15CE733C6B2}" type="slidenum">
              <a:rPr lang="sv-SE" smtClean="0"/>
              <a:t>33</a:t>
            </a:fld>
            <a:endParaRPr lang="sv-SE"/>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73" y="1412776"/>
            <a:ext cx="3470223" cy="38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ruta 2"/>
          <p:cNvSpPr txBox="1"/>
          <p:nvPr/>
        </p:nvSpPr>
        <p:spPr>
          <a:xfrm>
            <a:off x="1255863" y="270919"/>
            <a:ext cx="6624736" cy="923330"/>
          </a:xfrm>
          <a:prstGeom prst="rect">
            <a:avLst/>
          </a:prstGeom>
          <a:noFill/>
        </p:spPr>
        <p:txBody>
          <a:bodyPr wrap="square" rtlCol="0">
            <a:spAutoFit/>
          </a:bodyPr>
          <a:lstStyle/>
          <a:p>
            <a:pPr algn="ctr"/>
            <a:r>
              <a:rPr lang="sv-SE" sz="5400" dirty="0" smtClean="0"/>
              <a:t>Översikt </a:t>
            </a:r>
            <a:r>
              <a:rPr lang="sv-SE" sz="5400" dirty="0" err="1" smtClean="0"/>
              <a:t>Scrum</a:t>
            </a:r>
            <a:endParaRPr lang="sv-SE" sz="5400" dirty="0"/>
          </a:p>
        </p:txBody>
      </p:sp>
      <p:sp>
        <p:nvSpPr>
          <p:cNvPr id="4" name="Frihandsfigur 3"/>
          <p:cNvSpPr/>
          <p:nvPr/>
        </p:nvSpPr>
        <p:spPr>
          <a:xfrm>
            <a:off x="1259632" y="2364314"/>
            <a:ext cx="2033649" cy="1746913"/>
          </a:xfrm>
          <a:custGeom>
            <a:avLst/>
            <a:gdLst>
              <a:gd name="connsiteX0" fmla="*/ 1214783 w 2033649"/>
              <a:gd name="connsiteY0" fmla="*/ 109182 h 1746913"/>
              <a:gd name="connsiteX1" fmla="*/ 1132897 w 2033649"/>
              <a:gd name="connsiteY1" fmla="*/ 95534 h 1746913"/>
              <a:gd name="connsiteX2" fmla="*/ 1010067 w 2033649"/>
              <a:gd name="connsiteY2" fmla="*/ 68239 h 1746913"/>
              <a:gd name="connsiteX3" fmla="*/ 641577 w 2033649"/>
              <a:gd name="connsiteY3" fmla="*/ 81887 h 1746913"/>
              <a:gd name="connsiteX4" fmla="*/ 559691 w 2033649"/>
              <a:gd name="connsiteY4" fmla="*/ 122830 h 1746913"/>
              <a:gd name="connsiteX5" fmla="*/ 436861 w 2033649"/>
              <a:gd name="connsiteY5" fmla="*/ 191069 h 1746913"/>
              <a:gd name="connsiteX6" fmla="*/ 314031 w 2033649"/>
              <a:gd name="connsiteY6" fmla="*/ 327546 h 1746913"/>
              <a:gd name="connsiteX7" fmla="*/ 273088 w 2033649"/>
              <a:gd name="connsiteY7" fmla="*/ 368490 h 1746913"/>
              <a:gd name="connsiteX8" fmla="*/ 177554 w 2033649"/>
              <a:gd name="connsiteY8" fmla="*/ 532263 h 1746913"/>
              <a:gd name="connsiteX9" fmla="*/ 150258 w 2033649"/>
              <a:gd name="connsiteY9" fmla="*/ 573206 h 1746913"/>
              <a:gd name="connsiteX10" fmla="*/ 136610 w 2033649"/>
              <a:gd name="connsiteY10" fmla="*/ 614149 h 1746913"/>
              <a:gd name="connsiteX11" fmla="*/ 109315 w 2033649"/>
              <a:gd name="connsiteY11" fmla="*/ 655093 h 1746913"/>
              <a:gd name="connsiteX12" fmla="*/ 82019 w 2033649"/>
              <a:gd name="connsiteY12" fmla="*/ 736979 h 1746913"/>
              <a:gd name="connsiteX13" fmla="*/ 68371 w 2033649"/>
              <a:gd name="connsiteY13" fmla="*/ 777922 h 1746913"/>
              <a:gd name="connsiteX14" fmla="*/ 54724 w 2033649"/>
              <a:gd name="connsiteY14" fmla="*/ 818866 h 1746913"/>
              <a:gd name="connsiteX15" fmla="*/ 27428 w 2033649"/>
              <a:gd name="connsiteY15" fmla="*/ 859809 h 1746913"/>
              <a:gd name="connsiteX16" fmla="*/ 13780 w 2033649"/>
              <a:gd name="connsiteY16" fmla="*/ 955343 h 1746913"/>
              <a:gd name="connsiteX17" fmla="*/ 133 w 2033649"/>
              <a:gd name="connsiteY17" fmla="*/ 1037230 h 1746913"/>
              <a:gd name="connsiteX18" fmla="*/ 13780 w 2033649"/>
              <a:gd name="connsiteY18" fmla="*/ 1378424 h 1746913"/>
              <a:gd name="connsiteX19" fmla="*/ 54724 w 2033649"/>
              <a:gd name="connsiteY19" fmla="*/ 1419367 h 1746913"/>
              <a:gd name="connsiteX20" fmla="*/ 177554 w 2033649"/>
              <a:gd name="connsiteY20" fmla="*/ 1487606 h 1746913"/>
              <a:gd name="connsiteX21" fmla="*/ 259440 w 2033649"/>
              <a:gd name="connsiteY21" fmla="*/ 1542197 h 1746913"/>
              <a:gd name="connsiteX22" fmla="*/ 300383 w 2033649"/>
              <a:gd name="connsiteY22" fmla="*/ 1555845 h 1746913"/>
              <a:gd name="connsiteX23" fmla="*/ 341327 w 2033649"/>
              <a:gd name="connsiteY23" fmla="*/ 1583140 h 1746913"/>
              <a:gd name="connsiteX24" fmla="*/ 423213 w 2033649"/>
              <a:gd name="connsiteY24" fmla="*/ 1610436 h 1746913"/>
              <a:gd name="connsiteX25" fmla="*/ 505100 w 2033649"/>
              <a:gd name="connsiteY25" fmla="*/ 1665027 h 1746913"/>
              <a:gd name="connsiteX26" fmla="*/ 546043 w 2033649"/>
              <a:gd name="connsiteY26" fmla="*/ 1678675 h 1746913"/>
              <a:gd name="connsiteX27" fmla="*/ 586986 w 2033649"/>
              <a:gd name="connsiteY27" fmla="*/ 1705970 h 1746913"/>
              <a:gd name="connsiteX28" fmla="*/ 641577 w 2033649"/>
              <a:gd name="connsiteY28" fmla="*/ 1719618 h 1746913"/>
              <a:gd name="connsiteX29" fmla="*/ 764407 w 2033649"/>
              <a:gd name="connsiteY29" fmla="*/ 1746913 h 1746913"/>
              <a:gd name="connsiteX30" fmla="*/ 1228431 w 2033649"/>
              <a:gd name="connsiteY30" fmla="*/ 1719618 h 1746913"/>
              <a:gd name="connsiteX31" fmla="*/ 1364909 w 2033649"/>
              <a:gd name="connsiteY31" fmla="*/ 1678675 h 1746913"/>
              <a:gd name="connsiteX32" fmla="*/ 1433148 w 2033649"/>
              <a:gd name="connsiteY32" fmla="*/ 1637731 h 1746913"/>
              <a:gd name="connsiteX33" fmla="*/ 1501386 w 2033649"/>
              <a:gd name="connsiteY33" fmla="*/ 1624084 h 1746913"/>
              <a:gd name="connsiteX34" fmla="*/ 1569625 w 2033649"/>
              <a:gd name="connsiteY34" fmla="*/ 1596788 h 1746913"/>
              <a:gd name="connsiteX35" fmla="*/ 1610569 w 2033649"/>
              <a:gd name="connsiteY35" fmla="*/ 1583140 h 1746913"/>
              <a:gd name="connsiteX36" fmla="*/ 1706103 w 2033649"/>
              <a:gd name="connsiteY36" fmla="*/ 1528549 h 1746913"/>
              <a:gd name="connsiteX37" fmla="*/ 1760694 w 2033649"/>
              <a:gd name="connsiteY37" fmla="*/ 1487606 h 1746913"/>
              <a:gd name="connsiteX38" fmla="*/ 1801637 w 2033649"/>
              <a:gd name="connsiteY38" fmla="*/ 1460310 h 1746913"/>
              <a:gd name="connsiteX39" fmla="*/ 1842580 w 2033649"/>
              <a:gd name="connsiteY39" fmla="*/ 1405719 h 1746913"/>
              <a:gd name="connsiteX40" fmla="*/ 1924467 w 2033649"/>
              <a:gd name="connsiteY40" fmla="*/ 1269242 h 1746913"/>
              <a:gd name="connsiteX41" fmla="*/ 1938115 w 2033649"/>
              <a:gd name="connsiteY41" fmla="*/ 1228299 h 1746913"/>
              <a:gd name="connsiteX42" fmla="*/ 1965410 w 2033649"/>
              <a:gd name="connsiteY42" fmla="*/ 1173707 h 1746913"/>
              <a:gd name="connsiteX43" fmla="*/ 1992706 w 2033649"/>
              <a:gd name="connsiteY43" fmla="*/ 1091821 h 1746913"/>
              <a:gd name="connsiteX44" fmla="*/ 2006354 w 2033649"/>
              <a:gd name="connsiteY44" fmla="*/ 1050878 h 1746913"/>
              <a:gd name="connsiteX45" fmla="*/ 2033649 w 2033649"/>
              <a:gd name="connsiteY45" fmla="*/ 928048 h 1746913"/>
              <a:gd name="connsiteX46" fmla="*/ 2020001 w 2033649"/>
              <a:gd name="connsiteY46" fmla="*/ 313899 h 1746913"/>
              <a:gd name="connsiteX47" fmla="*/ 1992706 w 2033649"/>
              <a:gd name="connsiteY47" fmla="*/ 232012 h 1746913"/>
              <a:gd name="connsiteX48" fmla="*/ 1951763 w 2033649"/>
              <a:gd name="connsiteY48" fmla="*/ 150125 h 1746913"/>
              <a:gd name="connsiteX49" fmla="*/ 1869876 w 2033649"/>
              <a:gd name="connsiteY49" fmla="*/ 109182 h 1746913"/>
              <a:gd name="connsiteX50" fmla="*/ 1787989 w 2033649"/>
              <a:gd name="connsiteY50" fmla="*/ 54591 h 1746913"/>
              <a:gd name="connsiteX51" fmla="*/ 1637864 w 2033649"/>
              <a:gd name="connsiteY51" fmla="*/ 27296 h 1746913"/>
              <a:gd name="connsiteX52" fmla="*/ 1392204 w 2033649"/>
              <a:gd name="connsiteY52" fmla="*/ 0 h 1746913"/>
              <a:gd name="connsiteX53" fmla="*/ 1119249 w 2033649"/>
              <a:gd name="connsiteY53" fmla="*/ 13648 h 1746913"/>
              <a:gd name="connsiteX54" fmla="*/ 1037363 w 2033649"/>
              <a:gd name="connsiteY54" fmla="*/ 68239 h 1746913"/>
              <a:gd name="connsiteX55" fmla="*/ 1105601 w 2033649"/>
              <a:gd name="connsiteY55" fmla="*/ 95534 h 17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33649" h="1746913">
                <a:moveTo>
                  <a:pt x="1214783" y="109182"/>
                </a:moveTo>
                <a:cubicBezTo>
                  <a:pt x="1187488" y="104633"/>
                  <a:pt x="1160031" y="100961"/>
                  <a:pt x="1132897" y="95534"/>
                </a:cubicBezTo>
                <a:cubicBezTo>
                  <a:pt x="1091769" y="87309"/>
                  <a:pt x="1051993" y="69404"/>
                  <a:pt x="1010067" y="68239"/>
                </a:cubicBezTo>
                <a:lnTo>
                  <a:pt x="641577" y="81887"/>
                </a:lnTo>
                <a:cubicBezTo>
                  <a:pt x="538673" y="116187"/>
                  <a:pt x="665509" y="69920"/>
                  <a:pt x="559691" y="122830"/>
                </a:cubicBezTo>
                <a:cubicBezTo>
                  <a:pt x="491043" y="157155"/>
                  <a:pt x="522927" y="105004"/>
                  <a:pt x="436861" y="191069"/>
                </a:cubicBezTo>
                <a:cubicBezTo>
                  <a:pt x="230126" y="397802"/>
                  <a:pt x="442225" y="177985"/>
                  <a:pt x="314031" y="327546"/>
                </a:cubicBezTo>
                <a:cubicBezTo>
                  <a:pt x="301470" y="342200"/>
                  <a:pt x="284938" y="353255"/>
                  <a:pt x="273088" y="368490"/>
                </a:cubicBezTo>
                <a:cubicBezTo>
                  <a:pt x="208115" y="452028"/>
                  <a:pt x="227078" y="443119"/>
                  <a:pt x="177554" y="532263"/>
                </a:cubicBezTo>
                <a:cubicBezTo>
                  <a:pt x="169588" y="546601"/>
                  <a:pt x="157594" y="558535"/>
                  <a:pt x="150258" y="573206"/>
                </a:cubicBezTo>
                <a:cubicBezTo>
                  <a:pt x="143824" y="586073"/>
                  <a:pt x="143044" y="601282"/>
                  <a:pt x="136610" y="614149"/>
                </a:cubicBezTo>
                <a:cubicBezTo>
                  <a:pt x="129275" y="628820"/>
                  <a:pt x="115977" y="640104"/>
                  <a:pt x="109315" y="655093"/>
                </a:cubicBezTo>
                <a:cubicBezTo>
                  <a:pt x="97630" y="681385"/>
                  <a:pt x="91118" y="709684"/>
                  <a:pt x="82019" y="736979"/>
                </a:cubicBezTo>
                <a:lnTo>
                  <a:pt x="68371" y="777922"/>
                </a:lnTo>
                <a:cubicBezTo>
                  <a:pt x="63822" y="791570"/>
                  <a:pt x="62704" y="806896"/>
                  <a:pt x="54724" y="818866"/>
                </a:cubicBezTo>
                <a:lnTo>
                  <a:pt x="27428" y="859809"/>
                </a:lnTo>
                <a:cubicBezTo>
                  <a:pt x="22879" y="891654"/>
                  <a:pt x="18671" y="923549"/>
                  <a:pt x="13780" y="955343"/>
                </a:cubicBezTo>
                <a:cubicBezTo>
                  <a:pt x="9572" y="982693"/>
                  <a:pt x="133" y="1009558"/>
                  <a:pt x="133" y="1037230"/>
                </a:cubicBezTo>
                <a:cubicBezTo>
                  <a:pt x="133" y="1151052"/>
                  <a:pt x="-2317" y="1265746"/>
                  <a:pt x="13780" y="1378424"/>
                </a:cubicBezTo>
                <a:cubicBezTo>
                  <a:pt x="16510" y="1397531"/>
                  <a:pt x="39489" y="1407517"/>
                  <a:pt x="54724" y="1419367"/>
                </a:cubicBezTo>
                <a:cubicBezTo>
                  <a:pt x="125117" y="1474117"/>
                  <a:pt x="115778" y="1467014"/>
                  <a:pt x="177554" y="1487606"/>
                </a:cubicBezTo>
                <a:cubicBezTo>
                  <a:pt x="204849" y="1505803"/>
                  <a:pt x="228319" y="1531823"/>
                  <a:pt x="259440" y="1542197"/>
                </a:cubicBezTo>
                <a:cubicBezTo>
                  <a:pt x="273088" y="1546746"/>
                  <a:pt x="287516" y="1549411"/>
                  <a:pt x="300383" y="1555845"/>
                </a:cubicBezTo>
                <a:cubicBezTo>
                  <a:pt x="315054" y="1563180"/>
                  <a:pt x="326338" y="1576478"/>
                  <a:pt x="341327" y="1583140"/>
                </a:cubicBezTo>
                <a:cubicBezTo>
                  <a:pt x="367619" y="1594825"/>
                  <a:pt x="399273" y="1594476"/>
                  <a:pt x="423213" y="1610436"/>
                </a:cubicBezTo>
                <a:cubicBezTo>
                  <a:pt x="450509" y="1628633"/>
                  <a:pt x="473978" y="1654653"/>
                  <a:pt x="505100" y="1665027"/>
                </a:cubicBezTo>
                <a:cubicBezTo>
                  <a:pt x="518748" y="1669576"/>
                  <a:pt x="533176" y="1672241"/>
                  <a:pt x="546043" y="1678675"/>
                </a:cubicBezTo>
                <a:cubicBezTo>
                  <a:pt x="560714" y="1686010"/>
                  <a:pt x="571910" y="1699509"/>
                  <a:pt x="586986" y="1705970"/>
                </a:cubicBezTo>
                <a:cubicBezTo>
                  <a:pt x="604226" y="1713359"/>
                  <a:pt x="623542" y="1714465"/>
                  <a:pt x="641577" y="1719618"/>
                </a:cubicBezTo>
                <a:cubicBezTo>
                  <a:pt x="735647" y="1746495"/>
                  <a:pt x="616638" y="1722286"/>
                  <a:pt x="764407" y="1746913"/>
                </a:cubicBezTo>
                <a:cubicBezTo>
                  <a:pt x="918193" y="1740998"/>
                  <a:pt x="1075450" y="1745115"/>
                  <a:pt x="1228431" y="1719618"/>
                </a:cubicBezTo>
                <a:cubicBezTo>
                  <a:pt x="1255076" y="1715177"/>
                  <a:pt x="1350911" y="1687074"/>
                  <a:pt x="1364909" y="1678675"/>
                </a:cubicBezTo>
                <a:cubicBezTo>
                  <a:pt x="1387655" y="1665027"/>
                  <a:pt x="1408519" y="1647583"/>
                  <a:pt x="1433148" y="1637731"/>
                </a:cubicBezTo>
                <a:cubicBezTo>
                  <a:pt x="1454685" y="1629116"/>
                  <a:pt x="1478640" y="1628633"/>
                  <a:pt x="1501386" y="1624084"/>
                </a:cubicBezTo>
                <a:cubicBezTo>
                  <a:pt x="1524132" y="1614985"/>
                  <a:pt x="1546686" y="1605390"/>
                  <a:pt x="1569625" y="1596788"/>
                </a:cubicBezTo>
                <a:cubicBezTo>
                  <a:pt x="1583095" y="1591737"/>
                  <a:pt x="1598078" y="1590278"/>
                  <a:pt x="1610569" y="1583140"/>
                </a:cubicBezTo>
                <a:cubicBezTo>
                  <a:pt x="1726246" y="1517039"/>
                  <a:pt x="1612226" y="1559842"/>
                  <a:pt x="1706103" y="1528549"/>
                </a:cubicBezTo>
                <a:cubicBezTo>
                  <a:pt x="1724300" y="1514901"/>
                  <a:pt x="1742185" y="1500827"/>
                  <a:pt x="1760694" y="1487606"/>
                </a:cubicBezTo>
                <a:cubicBezTo>
                  <a:pt x="1774041" y="1478072"/>
                  <a:pt x="1790039" y="1471908"/>
                  <a:pt x="1801637" y="1460310"/>
                </a:cubicBezTo>
                <a:cubicBezTo>
                  <a:pt x="1817721" y="1444226"/>
                  <a:pt x="1829536" y="1424353"/>
                  <a:pt x="1842580" y="1405719"/>
                </a:cubicBezTo>
                <a:cubicBezTo>
                  <a:pt x="1878325" y="1354655"/>
                  <a:pt x="1901187" y="1323561"/>
                  <a:pt x="1924467" y="1269242"/>
                </a:cubicBezTo>
                <a:cubicBezTo>
                  <a:pt x="1930134" y="1256019"/>
                  <a:pt x="1932448" y="1241522"/>
                  <a:pt x="1938115" y="1228299"/>
                </a:cubicBezTo>
                <a:cubicBezTo>
                  <a:pt x="1946129" y="1209599"/>
                  <a:pt x="1957854" y="1192597"/>
                  <a:pt x="1965410" y="1173707"/>
                </a:cubicBezTo>
                <a:cubicBezTo>
                  <a:pt x="1976096" y="1146993"/>
                  <a:pt x="1983607" y="1119116"/>
                  <a:pt x="1992706" y="1091821"/>
                </a:cubicBezTo>
                <a:cubicBezTo>
                  <a:pt x="1997255" y="1078173"/>
                  <a:pt x="2002865" y="1064834"/>
                  <a:pt x="2006354" y="1050878"/>
                </a:cubicBezTo>
                <a:cubicBezTo>
                  <a:pt x="2025627" y="973783"/>
                  <a:pt x="2016322" y="1014680"/>
                  <a:pt x="2033649" y="928048"/>
                </a:cubicBezTo>
                <a:cubicBezTo>
                  <a:pt x="2029100" y="723332"/>
                  <a:pt x="2032025" y="518313"/>
                  <a:pt x="2020001" y="313899"/>
                </a:cubicBezTo>
                <a:cubicBezTo>
                  <a:pt x="2018311" y="285177"/>
                  <a:pt x="2001804" y="259308"/>
                  <a:pt x="1992706" y="232012"/>
                </a:cubicBezTo>
                <a:cubicBezTo>
                  <a:pt x="1981607" y="198715"/>
                  <a:pt x="1978217" y="176579"/>
                  <a:pt x="1951763" y="150125"/>
                </a:cubicBezTo>
                <a:cubicBezTo>
                  <a:pt x="1906326" y="104688"/>
                  <a:pt x="1919822" y="136930"/>
                  <a:pt x="1869876" y="109182"/>
                </a:cubicBezTo>
                <a:cubicBezTo>
                  <a:pt x="1841199" y="93250"/>
                  <a:pt x="1820157" y="61025"/>
                  <a:pt x="1787989" y="54591"/>
                </a:cubicBezTo>
                <a:cubicBezTo>
                  <a:pt x="1729192" y="42831"/>
                  <a:pt x="1698999" y="36029"/>
                  <a:pt x="1637864" y="27296"/>
                </a:cubicBezTo>
                <a:cubicBezTo>
                  <a:pt x="1547698" y="14415"/>
                  <a:pt x="1484922" y="9272"/>
                  <a:pt x="1392204" y="0"/>
                </a:cubicBezTo>
                <a:cubicBezTo>
                  <a:pt x="1301219" y="4549"/>
                  <a:pt x="1208708" y="-3556"/>
                  <a:pt x="1119249" y="13648"/>
                </a:cubicBezTo>
                <a:cubicBezTo>
                  <a:pt x="1087034" y="19843"/>
                  <a:pt x="1037363" y="68239"/>
                  <a:pt x="1037363" y="68239"/>
                </a:cubicBezTo>
                <a:cubicBezTo>
                  <a:pt x="1085876" y="100581"/>
                  <a:pt x="1061904" y="95534"/>
                  <a:pt x="1105601" y="9553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ruta 4"/>
          <p:cNvSpPr txBox="1"/>
          <p:nvPr/>
        </p:nvSpPr>
        <p:spPr>
          <a:xfrm rot="20770852">
            <a:off x="-92567" y="4019573"/>
            <a:ext cx="5089568" cy="1754326"/>
          </a:xfrm>
          <a:prstGeom prst="rect">
            <a:avLst/>
          </a:prstGeom>
          <a:noFill/>
        </p:spPr>
        <p:txBody>
          <a:bodyPr wrap="square" rtlCol="0">
            <a:spAutoFit/>
          </a:bodyPr>
          <a:lstStyle/>
          <a:p>
            <a:pPr algn="ctr"/>
            <a:r>
              <a:rPr lang="sv-SE" sz="5400" b="1" dirty="0" smtClean="0">
                <a:solidFill>
                  <a:srgbClr val="FF0000"/>
                </a:solidFill>
              </a:rPr>
              <a:t>Vad innehåller Product </a:t>
            </a:r>
            <a:r>
              <a:rPr lang="sv-SE" sz="5400" b="1" dirty="0" err="1" smtClean="0">
                <a:solidFill>
                  <a:srgbClr val="FF0000"/>
                </a:solidFill>
              </a:rPr>
              <a:t>Backlog</a:t>
            </a:r>
            <a:r>
              <a:rPr lang="sv-SE" sz="5400" b="1" dirty="0" smtClean="0">
                <a:solidFill>
                  <a:srgbClr val="FF0000"/>
                </a:solidFill>
              </a:rPr>
              <a:t>?</a:t>
            </a:r>
            <a:endParaRPr lang="sv-SE" sz="5400" b="1" dirty="0">
              <a:solidFill>
                <a:srgbClr val="FF0000"/>
              </a:solidFill>
            </a:endParaRPr>
          </a:p>
        </p:txBody>
      </p:sp>
    </p:spTree>
    <p:extLst>
      <p:ext uri="{BB962C8B-B14F-4D97-AF65-F5344CB8AC3E}">
        <p14:creationId xmlns:p14="http://schemas.microsoft.com/office/powerpoint/2010/main" val="179344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fade">
                                      <p:cBhvr>
                                        <p:cTn id="11" dur="500"/>
                                        <p:tgtEl>
                                          <p:spTgt spid="174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411"/>
                                        </p:tgtEl>
                                        <p:attrNameLst>
                                          <p:attrName>style.visibility</p:attrName>
                                        </p:attrNameLst>
                                      </p:cBhvr>
                                      <p:to>
                                        <p:strVal val="visible"/>
                                      </p:to>
                                    </p:set>
                                    <p:animEffect transition="in" filter="fade">
                                      <p:cBhvr>
                                        <p:cTn id="15" dur="500"/>
                                        <p:tgtEl>
                                          <p:spTgt spid="174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414"/>
                                        </p:tgtEl>
                                        <p:attrNameLst>
                                          <p:attrName>style.visibility</p:attrName>
                                        </p:attrNameLst>
                                      </p:cBhvr>
                                      <p:to>
                                        <p:strVal val="visible"/>
                                      </p:to>
                                    </p:set>
                                    <p:animEffect transition="in" filter="fade">
                                      <p:cBhvr>
                                        <p:cTn id="19" dur="500"/>
                                        <p:tgtEl>
                                          <p:spTgt spid="17414"/>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850106"/>
          </a:xfrm>
        </p:spPr>
        <p:txBody>
          <a:bodyPr>
            <a:normAutofit/>
          </a:bodyPr>
          <a:lstStyle/>
          <a:p>
            <a:r>
              <a:rPr lang="sv-SE" dirty="0" smtClean="0"/>
              <a:t>Product </a:t>
            </a:r>
            <a:r>
              <a:rPr lang="sv-SE" dirty="0" err="1" smtClean="0"/>
              <a:t>Backlog</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34</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412776"/>
            <a:ext cx="8640960" cy="5256584"/>
          </a:xfrm>
        </p:spPr>
        <p:txBody>
          <a:bodyPr>
            <a:normAutofit fontScale="85000" lnSpcReduction="20000"/>
          </a:bodyPr>
          <a:lstStyle/>
          <a:p>
            <a:r>
              <a:rPr lang="sv-SE" sz="3600" dirty="0" smtClean="0"/>
              <a:t>Lista över kundens krav och önskemål som eventuellt ska tillfredsställas i kommande sprintar beskrivet enligt kundens språkbruk</a:t>
            </a:r>
          </a:p>
          <a:p>
            <a:r>
              <a:rPr lang="sv-SE" sz="3600" dirty="0" smtClean="0"/>
              <a:t>Ska ange </a:t>
            </a:r>
            <a:r>
              <a:rPr lang="sv-SE" sz="3600" i="1" dirty="0" smtClean="0"/>
              <a:t>vad</a:t>
            </a:r>
            <a:r>
              <a:rPr lang="sv-SE" sz="3600" dirty="0" smtClean="0"/>
              <a:t> som önskas, inte </a:t>
            </a:r>
            <a:r>
              <a:rPr lang="sv-SE" sz="3600" i="1" dirty="0" smtClean="0"/>
              <a:t>hur</a:t>
            </a:r>
            <a:r>
              <a:rPr lang="sv-SE" sz="3600" dirty="0" smtClean="0"/>
              <a:t> det ska utföras (”varför, varför, varför….”)</a:t>
            </a:r>
          </a:p>
          <a:p>
            <a:r>
              <a:rPr lang="sv-SE" sz="3600" dirty="0" smtClean="0"/>
              <a:t>Löpande verksamhetsprioritering uttryckt som betydelse för verksamheten</a:t>
            </a:r>
          </a:p>
          <a:p>
            <a:r>
              <a:rPr lang="sv-SE" sz="3600" dirty="0" smtClean="0"/>
              <a:t>”</a:t>
            </a:r>
            <a:r>
              <a:rPr lang="sv-SE" sz="3600" dirty="0" err="1" smtClean="0"/>
              <a:t>User</a:t>
            </a:r>
            <a:r>
              <a:rPr lang="sv-SE" sz="3600" dirty="0" smtClean="0"/>
              <a:t> </a:t>
            </a:r>
            <a:r>
              <a:rPr lang="sv-SE" sz="3600" dirty="0" err="1" smtClean="0"/>
              <a:t>Stories</a:t>
            </a:r>
            <a:r>
              <a:rPr lang="sv-SE" sz="3600" dirty="0" smtClean="0"/>
              <a:t>” en vanlig beskrivningsteknik</a:t>
            </a:r>
          </a:p>
          <a:p>
            <a:r>
              <a:rPr lang="sv-SE" sz="3600" dirty="0" smtClean="0"/>
              <a:t>Uppgifterna tidsuppskattas grovt</a:t>
            </a:r>
          </a:p>
          <a:p>
            <a:r>
              <a:rPr lang="sv-SE" sz="3600" dirty="0" smtClean="0"/>
              <a:t>Djupare analyser görs så sent som möjligt, exempelvis parallellt med föregående sprinten eller i sprint-planeringen</a:t>
            </a:r>
          </a:p>
        </p:txBody>
      </p:sp>
    </p:spTree>
    <p:extLst>
      <p:ext uri="{BB962C8B-B14F-4D97-AF65-F5344CB8AC3E}">
        <p14:creationId xmlns:p14="http://schemas.microsoft.com/office/powerpoint/2010/main" val="124590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066130"/>
          </a:xfrm>
        </p:spPr>
        <p:txBody>
          <a:bodyPr>
            <a:normAutofit/>
          </a:bodyPr>
          <a:lstStyle/>
          <a:p>
            <a:r>
              <a:rPr lang="sv-SE" dirty="0" smtClean="0"/>
              <a:t>Beskrivningsteknik ”</a:t>
            </a:r>
            <a:r>
              <a:rPr lang="sv-SE" dirty="0" err="1" smtClean="0"/>
              <a:t>User</a:t>
            </a:r>
            <a:r>
              <a:rPr lang="sv-SE" dirty="0" smtClean="0"/>
              <a:t> </a:t>
            </a:r>
            <a:r>
              <a:rPr lang="sv-SE" dirty="0" err="1" smtClean="0"/>
              <a:t>Stories</a:t>
            </a:r>
            <a:r>
              <a:rPr lang="sv-SE" dirty="0" smtClean="0"/>
              <a:t>”</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35</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340768"/>
            <a:ext cx="8640960" cy="5112568"/>
          </a:xfrm>
        </p:spPr>
        <p:txBody>
          <a:bodyPr>
            <a:normAutofit fontScale="85000" lnSpcReduction="20000"/>
          </a:bodyPr>
          <a:lstStyle/>
          <a:p>
            <a:pPr marL="0" indent="0">
              <a:buNone/>
            </a:pPr>
            <a:r>
              <a:rPr lang="sv-SE" dirty="0" smtClean="0"/>
              <a:t>Enkel metod för att beskriva verksamhetens krav. </a:t>
            </a:r>
            <a:br>
              <a:rPr lang="sv-SE" dirty="0" smtClean="0"/>
            </a:br>
            <a:r>
              <a:rPr lang="sv-SE" dirty="0" smtClean="0"/>
              <a:t>Besvarar tre viktiga frågor: Vem, Vad och Varför.</a:t>
            </a:r>
            <a:endParaRPr lang="sv-SE" dirty="0"/>
          </a:p>
          <a:p>
            <a:pPr marL="0" indent="0">
              <a:buNone/>
            </a:pPr>
            <a:endParaRPr lang="sv-SE" dirty="0" smtClean="0"/>
          </a:p>
          <a:p>
            <a:pPr marL="0" indent="0">
              <a:buNone/>
            </a:pPr>
            <a:r>
              <a:rPr lang="sv-SE" dirty="0" smtClean="0"/>
              <a:t>Mall:</a:t>
            </a:r>
          </a:p>
          <a:p>
            <a:pPr marL="0" indent="0">
              <a:buNone/>
            </a:pPr>
            <a:r>
              <a:rPr lang="sv-SE" b="1" dirty="0" smtClean="0"/>
              <a:t>Som</a:t>
            </a:r>
            <a:r>
              <a:rPr lang="sv-SE" dirty="0" smtClean="0"/>
              <a:t> 	&lt;användarroll&gt;		(Vem)</a:t>
            </a:r>
          </a:p>
          <a:p>
            <a:pPr marL="0" indent="0">
              <a:buNone/>
            </a:pPr>
            <a:r>
              <a:rPr lang="sv-SE" b="1" dirty="0" smtClean="0"/>
              <a:t>vill jag </a:t>
            </a:r>
            <a:r>
              <a:rPr lang="sv-SE" dirty="0" smtClean="0"/>
              <a:t>&lt;mål&gt;			(Vad)</a:t>
            </a:r>
          </a:p>
          <a:p>
            <a:pPr marL="0" indent="0">
              <a:buNone/>
            </a:pPr>
            <a:r>
              <a:rPr lang="sv-SE" b="1" dirty="0" smtClean="0"/>
              <a:t>så att 	</a:t>
            </a:r>
            <a:r>
              <a:rPr lang="sv-SE" dirty="0" smtClean="0"/>
              <a:t>&lt;anledningen&gt;		(Varför)</a:t>
            </a:r>
          </a:p>
          <a:p>
            <a:pPr marL="0" indent="0">
              <a:buNone/>
            </a:pPr>
            <a:endParaRPr lang="sv-SE" dirty="0" smtClean="0"/>
          </a:p>
          <a:p>
            <a:pPr marL="0" indent="0">
              <a:buNone/>
            </a:pPr>
            <a:r>
              <a:rPr lang="sv-SE" dirty="0" smtClean="0"/>
              <a:t>Exempel:</a:t>
            </a:r>
          </a:p>
          <a:p>
            <a:pPr marL="0" indent="0">
              <a:buNone/>
            </a:pPr>
            <a:r>
              <a:rPr lang="sv-SE" b="1" dirty="0" smtClean="0"/>
              <a:t>Som</a:t>
            </a:r>
            <a:r>
              <a:rPr lang="sv-SE" dirty="0" smtClean="0"/>
              <a:t> 	 kundserviceansvarig</a:t>
            </a:r>
          </a:p>
          <a:p>
            <a:pPr marL="0" indent="0">
              <a:buNone/>
            </a:pPr>
            <a:r>
              <a:rPr lang="sv-SE" b="1" dirty="0" smtClean="0"/>
              <a:t>vill jag </a:t>
            </a:r>
            <a:r>
              <a:rPr lang="sv-SE" dirty="0" smtClean="0"/>
              <a:t>kunna söka alla nya kundorder med avvikelser</a:t>
            </a:r>
          </a:p>
          <a:p>
            <a:pPr marL="0" indent="0">
              <a:buNone/>
            </a:pPr>
            <a:r>
              <a:rPr lang="sv-SE" b="1" dirty="0" smtClean="0"/>
              <a:t>så att	 </a:t>
            </a:r>
            <a:r>
              <a:rPr lang="sv-SE" dirty="0" smtClean="0"/>
              <a:t>jag kan informera kunden och </a:t>
            </a:r>
            <a:r>
              <a:rPr lang="sv-SE" dirty="0" err="1" smtClean="0"/>
              <a:t>ev</a:t>
            </a:r>
            <a:r>
              <a:rPr lang="sv-SE" dirty="0" smtClean="0"/>
              <a:t> ändra ordern.</a:t>
            </a:r>
            <a:endParaRPr lang="sv-SE" dirty="0"/>
          </a:p>
        </p:txBody>
      </p:sp>
    </p:spTree>
    <p:extLst>
      <p:ext uri="{BB962C8B-B14F-4D97-AF65-F5344CB8AC3E}">
        <p14:creationId xmlns:p14="http://schemas.microsoft.com/office/powerpoint/2010/main" val="229549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Exempel Product </a:t>
            </a:r>
            <a:r>
              <a:rPr lang="sv-SE" dirty="0" err="1" smtClean="0"/>
              <a:t>Backlog</a:t>
            </a:r>
            <a:endParaRPr lang="sv-SE" dirty="0"/>
          </a:p>
        </p:txBody>
      </p:sp>
      <p:sp>
        <p:nvSpPr>
          <p:cNvPr id="3" name="Platshållare för innehåll 2"/>
          <p:cNvSpPr>
            <a:spLocks noGrp="1"/>
          </p:cNvSpPr>
          <p:nvPr>
            <p:ph idx="1"/>
          </p:nvPr>
        </p:nvSpPr>
        <p:spPr>
          <a:xfrm>
            <a:off x="323528" y="1340767"/>
            <a:ext cx="8568952" cy="5380707"/>
          </a:xfrm>
        </p:spPr>
        <p:txBody>
          <a:bodyPr>
            <a:normAutofit fontScale="92500" lnSpcReduction="20000"/>
          </a:bodyPr>
          <a:lstStyle/>
          <a:p>
            <a:r>
              <a:rPr lang="sv-SE" dirty="0" smtClean="0"/>
              <a:t>Hantera avvikelser i kundorder</a:t>
            </a:r>
          </a:p>
          <a:p>
            <a:endParaRPr lang="sv-SE" dirty="0" smtClean="0"/>
          </a:p>
          <a:p>
            <a:r>
              <a:rPr lang="sv-SE" dirty="0" smtClean="0"/>
              <a:t>Extra avgift för brutna kollin</a:t>
            </a:r>
          </a:p>
          <a:p>
            <a:pPr marL="0" indent="0">
              <a:buNone/>
            </a:pPr>
            <a:endParaRPr lang="sv-SE" dirty="0" smtClean="0"/>
          </a:p>
          <a:p>
            <a:r>
              <a:rPr lang="sv-SE" dirty="0" smtClean="0"/>
              <a:t>Rutin för samlastning till norrlandskunder</a:t>
            </a:r>
            <a:br>
              <a:rPr lang="sv-SE" dirty="0" smtClean="0"/>
            </a:br>
            <a:r>
              <a:rPr lang="sv-SE" dirty="0" smtClean="0"/>
              <a:t> </a:t>
            </a:r>
          </a:p>
          <a:p>
            <a:r>
              <a:rPr lang="sv-SE" dirty="0" smtClean="0"/>
              <a:t>Rutin för att spåra levererade varor till inköpsorder</a:t>
            </a:r>
          </a:p>
          <a:p>
            <a:endParaRPr lang="sv-SE" dirty="0" smtClean="0"/>
          </a:p>
          <a:p>
            <a:r>
              <a:rPr lang="sv-SE" dirty="0" smtClean="0"/>
              <a:t>Lagring/sökning av grundinformationsobjekt</a:t>
            </a:r>
          </a:p>
          <a:p>
            <a:pPr marL="0" indent="0">
              <a:buNone/>
            </a:pPr>
            <a:endParaRPr lang="sv-SE" dirty="0" smtClean="0"/>
          </a:p>
          <a:p>
            <a:r>
              <a:rPr lang="sv-SE" dirty="0" smtClean="0"/>
              <a:t>Utskrift av transportsedel</a:t>
            </a:r>
          </a:p>
          <a:p>
            <a:endParaRPr lang="sv-SE" dirty="0"/>
          </a:p>
        </p:txBody>
      </p:sp>
      <p:sp>
        <p:nvSpPr>
          <p:cNvPr id="4" name="Platshållare för bildnummer 3"/>
          <p:cNvSpPr>
            <a:spLocks noGrp="1"/>
          </p:cNvSpPr>
          <p:nvPr>
            <p:ph type="sldNum" sz="quarter" idx="12"/>
          </p:nvPr>
        </p:nvSpPr>
        <p:spPr/>
        <p:txBody>
          <a:bodyPr/>
          <a:lstStyle/>
          <a:p>
            <a:fld id="{88E98BCB-E43A-4F82-AE05-F15CE733C6B2}" type="slidenum">
              <a:rPr lang="sv-SE" smtClean="0"/>
              <a:t>36</a:t>
            </a:fld>
            <a:endParaRPr lang="sv-SE"/>
          </a:p>
        </p:txBody>
      </p:sp>
      <p:sp>
        <p:nvSpPr>
          <p:cNvPr id="5" name="Rektangel 4"/>
          <p:cNvSpPr/>
          <p:nvPr/>
        </p:nvSpPr>
        <p:spPr>
          <a:xfrm>
            <a:off x="827584" y="1772816"/>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Ranking:     </a:t>
            </a:r>
            <a:r>
              <a:rPr lang="sv-SE" dirty="0" smtClean="0">
                <a:solidFill>
                  <a:schemeClr val="tx1"/>
                </a:solidFill>
                <a:latin typeface="Brush Script MT" pitchFamily="66" charset="0"/>
              </a:rPr>
              <a:t>650</a:t>
            </a:r>
            <a:endParaRPr lang="sv-SE" dirty="0">
              <a:solidFill>
                <a:schemeClr val="tx1"/>
              </a:solidFill>
              <a:latin typeface="Brush Script MT" pitchFamily="66" charset="0"/>
            </a:endParaRPr>
          </a:p>
        </p:txBody>
      </p:sp>
      <p:sp>
        <p:nvSpPr>
          <p:cNvPr id="6" name="Rektangel 5"/>
          <p:cNvSpPr/>
          <p:nvPr/>
        </p:nvSpPr>
        <p:spPr>
          <a:xfrm>
            <a:off x="3203848" y="1772816"/>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Story Points:  </a:t>
            </a:r>
            <a:r>
              <a:rPr lang="sv-SE" dirty="0" smtClean="0">
                <a:solidFill>
                  <a:schemeClr val="tx1"/>
                </a:solidFill>
                <a:latin typeface="Brush Script MT" pitchFamily="66" charset="0"/>
              </a:rPr>
              <a:t>10</a:t>
            </a:r>
            <a:endParaRPr lang="sv-SE" dirty="0">
              <a:solidFill>
                <a:schemeClr val="tx1"/>
              </a:solidFill>
              <a:latin typeface="Brush Script MT" pitchFamily="66" charset="0"/>
            </a:endParaRPr>
          </a:p>
        </p:txBody>
      </p:sp>
      <p:sp>
        <p:nvSpPr>
          <p:cNvPr id="7" name="Rektangel 6"/>
          <p:cNvSpPr/>
          <p:nvPr/>
        </p:nvSpPr>
        <p:spPr>
          <a:xfrm>
            <a:off x="805012" y="2708920"/>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Ranking:     </a:t>
            </a:r>
            <a:r>
              <a:rPr lang="sv-SE" dirty="0" smtClean="0">
                <a:solidFill>
                  <a:schemeClr val="tx1"/>
                </a:solidFill>
                <a:latin typeface="Brush Script MT" pitchFamily="66" charset="0"/>
              </a:rPr>
              <a:t>600</a:t>
            </a:r>
            <a:endParaRPr lang="sv-SE" dirty="0">
              <a:solidFill>
                <a:schemeClr val="tx1"/>
              </a:solidFill>
              <a:latin typeface="Brush Script MT" pitchFamily="66" charset="0"/>
            </a:endParaRPr>
          </a:p>
        </p:txBody>
      </p:sp>
      <p:sp>
        <p:nvSpPr>
          <p:cNvPr id="8" name="Rektangel 7"/>
          <p:cNvSpPr/>
          <p:nvPr/>
        </p:nvSpPr>
        <p:spPr>
          <a:xfrm>
            <a:off x="3181276" y="2708920"/>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Story Points:   </a:t>
            </a:r>
            <a:r>
              <a:rPr lang="sv-SE" dirty="0" smtClean="0">
                <a:solidFill>
                  <a:schemeClr val="tx1"/>
                </a:solidFill>
                <a:latin typeface="Brush Script MT" pitchFamily="66" charset="0"/>
              </a:rPr>
              <a:t>4</a:t>
            </a:r>
            <a:endParaRPr lang="sv-SE" dirty="0">
              <a:solidFill>
                <a:schemeClr val="tx1"/>
              </a:solidFill>
              <a:latin typeface="Brush Script MT" pitchFamily="66" charset="0"/>
            </a:endParaRPr>
          </a:p>
        </p:txBody>
      </p:sp>
      <p:sp>
        <p:nvSpPr>
          <p:cNvPr id="9" name="Rektangel 8"/>
          <p:cNvSpPr/>
          <p:nvPr/>
        </p:nvSpPr>
        <p:spPr>
          <a:xfrm>
            <a:off x="830412" y="3609020"/>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Ranking:     </a:t>
            </a:r>
            <a:r>
              <a:rPr lang="sv-SE" dirty="0" smtClean="0">
                <a:solidFill>
                  <a:schemeClr val="tx1"/>
                </a:solidFill>
                <a:latin typeface="Brush Script MT" pitchFamily="66" charset="0"/>
              </a:rPr>
              <a:t>550</a:t>
            </a:r>
            <a:endParaRPr lang="sv-SE" dirty="0">
              <a:solidFill>
                <a:schemeClr val="tx1"/>
              </a:solidFill>
              <a:latin typeface="Brush Script MT" pitchFamily="66" charset="0"/>
            </a:endParaRPr>
          </a:p>
        </p:txBody>
      </p:sp>
      <p:sp>
        <p:nvSpPr>
          <p:cNvPr id="10" name="Rektangel 9"/>
          <p:cNvSpPr/>
          <p:nvPr/>
        </p:nvSpPr>
        <p:spPr>
          <a:xfrm>
            <a:off x="3206676" y="3609020"/>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Story Points:  </a:t>
            </a:r>
            <a:r>
              <a:rPr lang="sv-SE" dirty="0" smtClean="0">
                <a:solidFill>
                  <a:schemeClr val="tx1"/>
                </a:solidFill>
                <a:latin typeface="Brush Script MT" pitchFamily="66" charset="0"/>
              </a:rPr>
              <a:t>12</a:t>
            </a:r>
            <a:endParaRPr lang="sv-SE" dirty="0">
              <a:solidFill>
                <a:schemeClr val="tx1"/>
              </a:solidFill>
              <a:latin typeface="Brush Script MT" pitchFamily="66" charset="0"/>
            </a:endParaRPr>
          </a:p>
        </p:txBody>
      </p:sp>
      <p:sp>
        <p:nvSpPr>
          <p:cNvPr id="11" name="Rektangel 10"/>
          <p:cNvSpPr/>
          <p:nvPr/>
        </p:nvSpPr>
        <p:spPr>
          <a:xfrm>
            <a:off x="830412" y="4437112"/>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Ranking:     </a:t>
            </a:r>
            <a:r>
              <a:rPr lang="sv-SE" dirty="0" smtClean="0">
                <a:solidFill>
                  <a:schemeClr val="tx1"/>
                </a:solidFill>
                <a:latin typeface="Brush Script MT" pitchFamily="66" charset="0"/>
              </a:rPr>
              <a:t>500</a:t>
            </a:r>
            <a:endParaRPr lang="sv-SE" dirty="0">
              <a:solidFill>
                <a:schemeClr val="tx1"/>
              </a:solidFill>
              <a:latin typeface="Brush Script MT" pitchFamily="66" charset="0"/>
            </a:endParaRPr>
          </a:p>
        </p:txBody>
      </p:sp>
      <p:sp>
        <p:nvSpPr>
          <p:cNvPr id="12" name="Rektangel 11"/>
          <p:cNvSpPr/>
          <p:nvPr/>
        </p:nvSpPr>
        <p:spPr>
          <a:xfrm>
            <a:off x="3206676" y="4437112"/>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Story Points:   </a:t>
            </a:r>
            <a:r>
              <a:rPr lang="sv-SE" dirty="0" smtClean="0">
                <a:solidFill>
                  <a:schemeClr val="tx1"/>
                </a:solidFill>
                <a:latin typeface="Brush Script MT" pitchFamily="66" charset="0"/>
              </a:rPr>
              <a:t>4</a:t>
            </a:r>
            <a:endParaRPr lang="sv-SE" dirty="0">
              <a:solidFill>
                <a:schemeClr val="tx1"/>
              </a:solidFill>
              <a:latin typeface="Brush Script MT" pitchFamily="66" charset="0"/>
            </a:endParaRPr>
          </a:p>
        </p:txBody>
      </p:sp>
      <p:sp>
        <p:nvSpPr>
          <p:cNvPr id="13" name="Rektangel 12"/>
          <p:cNvSpPr/>
          <p:nvPr/>
        </p:nvSpPr>
        <p:spPr>
          <a:xfrm>
            <a:off x="830412" y="5337212"/>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Ranking:     </a:t>
            </a:r>
            <a:r>
              <a:rPr lang="sv-SE" dirty="0" smtClean="0">
                <a:solidFill>
                  <a:schemeClr val="tx1"/>
                </a:solidFill>
                <a:latin typeface="Brush Script MT" pitchFamily="66" charset="0"/>
              </a:rPr>
              <a:t>450</a:t>
            </a:r>
            <a:endParaRPr lang="sv-SE" dirty="0">
              <a:solidFill>
                <a:schemeClr val="tx1"/>
              </a:solidFill>
              <a:latin typeface="Brush Script MT" pitchFamily="66" charset="0"/>
            </a:endParaRPr>
          </a:p>
        </p:txBody>
      </p:sp>
      <p:sp>
        <p:nvSpPr>
          <p:cNvPr id="14" name="Rektangel 13"/>
          <p:cNvSpPr/>
          <p:nvPr/>
        </p:nvSpPr>
        <p:spPr>
          <a:xfrm>
            <a:off x="3206676" y="5337212"/>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Story Points:   </a:t>
            </a:r>
            <a:r>
              <a:rPr lang="sv-SE" dirty="0" smtClean="0">
                <a:solidFill>
                  <a:schemeClr val="tx1"/>
                </a:solidFill>
                <a:latin typeface="Brush Script MT" pitchFamily="66" charset="0"/>
              </a:rPr>
              <a:t>2</a:t>
            </a:r>
            <a:endParaRPr lang="sv-SE" dirty="0">
              <a:solidFill>
                <a:schemeClr val="tx1"/>
              </a:solidFill>
              <a:latin typeface="Brush Script MT" pitchFamily="66" charset="0"/>
            </a:endParaRPr>
          </a:p>
        </p:txBody>
      </p:sp>
      <p:sp>
        <p:nvSpPr>
          <p:cNvPr id="15" name="Rektangel 14"/>
          <p:cNvSpPr/>
          <p:nvPr/>
        </p:nvSpPr>
        <p:spPr>
          <a:xfrm>
            <a:off x="845940" y="6273316"/>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Ranking:     </a:t>
            </a:r>
            <a:r>
              <a:rPr lang="sv-SE" dirty="0" smtClean="0">
                <a:solidFill>
                  <a:schemeClr val="tx1"/>
                </a:solidFill>
                <a:latin typeface="Brush Script MT" pitchFamily="66" charset="0"/>
              </a:rPr>
              <a:t>400</a:t>
            </a:r>
            <a:endParaRPr lang="sv-SE" dirty="0">
              <a:solidFill>
                <a:schemeClr val="tx1"/>
              </a:solidFill>
              <a:latin typeface="Brush Script MT" pitchFamily="66" charset="0"/>
            </a:endParaRPr>
          </a:p>
        </p:txBody>
      </p:sp>
      <p:sp>
        <p:nvSpPr>
          <p:cNvPr id="16" name="Rektangel 15"/>
          <p:cNvSpPr/>
          <p:nvPr/>
        </p:nvSpPr>
        <p:spPr>
          <a:xfrm>
            <a:off x="3222204" y="6273316"/>
            <a:ext cx="1722423"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solidFill>
              </a:rPr>
              <a:t>Story Points:   </a:t>
            </a:r>
            <a:r>
              <a:rPr lang="sv-SE" dirty="0">
                <a:solidFill>
                  <a:schemeClr val="tx1"/>
                </a:solidFill>
                <a:latin typeface="Brush Script MT" pitchFamily="66" charset="0"/>
              </a:rPr>
              <a:t>3</a:t>
            </a:r>
            <a:r>
              <a:rPr lang="sv-SE" dirty="0" smtClean="0">
                <a:solidFill>
                  <a:schemeClr val="tx1"/>
                </a:solidFill>
                <a:latin typeface="Brush Script MT" pitchFamily="66" charset="0"/>
              </a:rPr>
              <a:t> </a:t>
            </a:r>
            <a:endParaRPr lang="sv-SE" dirty="0">
              <a:solidFill>
                <a:schemeClr val="tx1"/>
              </a:solidFill>
              <a:latin typeface="Brush Script MT" pitchFamily="66" charset="0"/>
            </a:endParaRPr>
          </a:p>
        </p:txBody>
      </p:sp>
    </p:spTree>
    <p:extLst>
      <p:ext uri="{BB962C8B-B14F-4D97-AF65-F5344CB8AC3E}">
        <p14:creationId xmlns:p14="http://schemas.microsoft.com/office/powerpoint/2010/main" val="17099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55576" y="332656"/>
            <a:ext cx="7772400" cy="1440160"/>
          </a:xfrm>
        </p:spPr>
        <p:txBody>
          <a:bodyPr>
            <a:normAutofit/>
          </a:bodyPr>
          <a:lstStyle/>
          <a:p>
            <a:r>
              <a:rPr lang="sv-SE" dirty="0" smtClean="0"/>
              <a:t>Alternativ prioritering</a:t>
            </a:r>
            <a:br>
              <a:rPr lang="sv-SE" dirty="0" smtClean="0"/>
            </a:br>
            <a:r>
              <a:rPr lang="sv-SE" dirty="0" smtClean="0"/>
              <a:t> </a:t>
            </a:r>
            <a:r>
              <a:rPr lang="sv-SE" dirty="0" err="1" smtClean="0">
                <a:solidFill>
                  <a:srgbClr val="FF0000"/>
                </a:solidFill>
              </a:rPr>
              <a:t>M</a:t>
            </a:r>
            <a:r>
              <a:rPr lang="sv-SE" dirty="0" err="1" smtClean="0"/>
              <a:t>o</a:t>
            </a:r>
            <a:r>
              <a:rPr lang="sv-SE" dirty="0" err="1" smtClean="0">
                <a:solidFill>
                  <a:srgbClr val="FF0000"/>
                </a:solidFill>
              </a:rPr>
              <a:t>SC</a:t>
            </a:r>
            <a:r>
              <a:rPr lang="sv-SE" dirty="0" err="1" smtClean="0"/>
              <a:t>o</a:t>
            </a:r>
            <a:r>
              <a:rPr lang="sv-SE" dirty="0" err="1" smtClean="0">
                <a:solidFill>
                  <a:srgbClr val="FF0000"/>
                </a:solidFill>
              </a:rPr>
              <a:t>W</a:t>
            </a:r>
            <a:endParaRPr lang="sv-SE" dirty="0">
              <a:solidFill>
                <a:srgbClr val="FF0000"/>
              </a:solidFill>
            </a:endParaRPr>
          </a:p>
        </p:txBody>
      </p:sp>
      <p:sp>
        <p:nvSpPr>
          <p:cNvPr id="3" name="Underrubrik 2"/>
          <p:cNvSpPr>
            <a:spLocks noGrp="1"/>
          </p:cNvSpPr>
          <p:nvPr>
            <p:ph type="subTitle" idx="1"/>
          </p:nvPr>
        </p:nvSpPr>
        <p:spPr>
          <a:xfrm>
            <a:off x="395536" y="1988840"/>
            <a:ext cx="8748464" cy="4752527"/>
          </a:xfrm>
        </p:spPr>
        <p:txBody>
          <a:bodyPr>
            <a:normAutofit/>
          </a:bodyPr>
          <a:lstStyle/>
          <a:p>
            <a:pPr algn="l"/>
            <a:r>
              <a:rPr lang="sv-SE" dirty="0" smtClean="0"/>
              <a:t>Ange prioritet per utvecklingsobjekt:</a:t>
            </a:r>
          </a:p>
          <a:p>
            <a:pPr algn="l"/>
            <a:r>
              <a:rPr lang="sv-SE" dirty="0" smtClean="0">
                <a:solidFill>
                  <a:srgbClr val="FF0000"/>
                </a:solidFill>
              </a:rPr>
              <a:t>Must</a:t>
            </a:r>
            <a:r>
              <a:rPr lang="sv-SE" dirty="0" smtClean="0"/>
              <a:t> 	Måste vara med i processen </a:t>
            </a:r>
            <a:r>
              <a:rPr lang="sv-SE" dirty="0" err="1" smtClean="0"/>
              <a:t>asap</a:t>
            </a:r>
            <a:r>
              <a:rPr lang="sv-SE" dirty="0" smtClean="0"/>
              <a:t>.</a:t>
            </a:r>
          </a:p>
          <a:p>
            <a:pPr algn="l"/>
            <a:r>
              <a:rPr lang="sv-SE" dirty="0" err="1" smtClean="0">
                <a:solidFill>
                  <a:srgbClr val="FF0000"/>
                </a:solidFill>
              </a:rPr>
              <a:t>Should</a:t>
            </a:r>
            <a:r>
              <a:rPr lang="sv-SE" dirty="0" smtClean="0">
                <a:solidFill>
                  <a:srgbClr val="FF0000"/>
                </a:solidFill>
              </a:rPr>
              <a:t> </a:t>
            </a:r>
            <a:r>
              <a:rPr lang="sv-SE" dirty="0" smtClean="0"/>
              <a:t>	Ska vara med men ej högprioriterat.</a:t>
            </a:r>
          </a:p>
          <a:p>
            <a:pPr algn="l"/>
            <a:r>
              <a:rPr lang="sv-SE" dirty="0" err="1" smtClean="0">
                <a:solidFill>
                  <a:srgbClr val="FF0000"/>
                </a:solidFill>
              </a:rPr>
              <a:t>Could</a:t>
            </a:r>
            <a:r>
              <a:rPr lang="sv-SE" dirty="0" smtClean="0">
                <a:solidFill>
                  <a:srgbClr val="FF0000"/>
                </a:solidFill>
              </a:rPr>
              <a:t> </a:t>
            </a:r>
            <a:r>
              <a:rPr lang="sv-SE" dirty="0" smtClean="0"/>
              <a:t>	Kan vara med om vi hinner (KVBH). </a:t>
            </a:r>
          </a:p>
          <a:p>
            <a:pPr algn="l"/>
            <a:r>
              <a:rPr lang="sv-SE" dirty="0" err="1" smtClean="0">
                <a:solidFill>
                  <a:srgbClr val="FF0000"/>
                </a:solidFill>
              </a:rPr>
              <a:t>Wait</a:t>
            </a:r>
            <a:r>
              <a:rPr lang="sv-SE" dirty="0" smtClean="0">
                <a:solidFill>
                  <a:srgbClr val="FF0000"/>
                </a:solidFill>
              </a:rPr>
              <a:t>	 </a:t>
            </a:r>
            <a:r>
              <a:rPr lang="sv-SE" dirty="0" smtClean="0"/>
              <a:t>	Avvakta, görs inte nu.</a:t>
            </a:r>
          </a:p>
          <a:p>
            <a:r>
              <a:rPr lang="sv-SE" b="1" dirty="0" smtClean="0"/>
              <a:t>Maximerar möjligheten att viktiga saker blir gjorda </a:t>
            </a:r>
            <a:r>
              <a:rPr lang="sv-SE" dirty="0" smtClean="0"/>
              <a:t>eller</a:t>
            </a:r>
            <a:r>
              <a:rPr lang="sv-SE" b="1" dirty="0" smtClean="0"/>
              <a:t> </a:t>
            </a:r>
          </a:p>
          <a:p>
            <a:r>
              <a:rPr lang="sv-SE" b="1" dirty="0" smtClean="0"/>
              <a:t>att det som </a:t>
            </a:r>
            <a:r>
              <a:rPr lang="sv-SE" b="1" i="1" dirty="0" smtClean="0"/>
              <a:t>inte </a:t>
            </a:r>
            <a:r>
              <a:rPr lang="sv-SE" b="1" dirty="0" smtClean="0"/>
              <a:t>blir gjort är minst viktigt!</a:t>
            </a:r>
            <a:endParaRPr lang="sv-SE" b="1" dirty="0"/>
          </a:p>
          <a:p>
            <a:pPr algn="l"/>
            <a:endParaRPr lang="sv-SE" dirty="0" smtClean="0"/>
          </a:p>
        </p:txBody>
      </p:sp>
      <p:sp>
        <p:nvSpPr>
          <p:cNvPr id="6" name="Platshållare för bildnummer 5"/>
          <p:cNvSpPr>
            <a:spLocks noGrp="1"/>
          </p:cNvSpPr>
          <p:nvPr>
            <p:ph type="sldNum" sz="quarter" idx="12"/>
          </p:nvPr>
        </p:nvSpPr>
        <p:spPr/>
        <p:txBody>
          <a:bodyPr/>
          <a:lstStyle/>
          <a:p>
            <a:fld id="{88E98BCB-E43A-4F82-AE05-F15CE733C6B2}" type="slidenum">
              <a:rPr lang="sv-SE" sz="2000" smtClean="0"/>
              <a:t>37</a:t>
            </a:fld>
            <a:endParaRPr lang="sv-SE" sz="2000" dirty="0"/>
          </a:p>
        </p:txBody>
      </p:sp>
    </p:spTree>
    <p:extLst>
      <p:ext uri="{BB962C8B-B14F-4D97-AF65-F5344CB8AC3E}">
        <p14:creationId xmlns:p14="http://schemas.microsoft.com/office/powerpoint/2010/main" val="147024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55576" y="476673"/>
            <a:ext cx="7772400" cy="1368152"/>
          </a:xfrm>
        </p:spPr>
        <p:txBody>
          <a:bodyPr>
            <a:normAutofit fontScale="90000"/>
          </a:bodyPr>
          <a:lstStyle/>
          <a:p>
            <a:r>
              <a:rPr lang="sv-SE" dirty="0" smtClean="0"/>
              <a:t>Prioritering </a:t>
            </a:r>
            <a:br>
              <a:rPr lang="sv-SE" dirty="0" smtClean="0"/>
            </a:br>
            <a:r>
              <a:rPr lang="sv-SE" dirty="0" smtClean="0"/>
              <a:t>__________________</a:t>
            </a:r>
            <a:endParaRPr lang="sv-SE" dirty="0"/>
          </a:p>
        </p:txBody>
      </p:sp>
      <p:sp>
        <p:nvSpPr>
          <p:cNvPr id="3" name="Underrubrik 2"/>
          <p:cNvSpPr>
            <a:spLocks noGrp="1"/>
          </p:cNvSpPr>
          <p:nvPr>
            <p:ph type="subTitle" idx="1"/>
          </p:nvPr>
        </p:nvSpPr>
        <p:spPr>
          <a:xfrm>
            <a:off x="395536" y="2276873"/>
            <a:ext cx="8748464" cy="3744416"/>
          </a:xfrm>
        </p:spPr>
        <p:txBody>
          <a:bodyPr>
            <a:normAutofit/>
          </a:bodyPr>
          <a:lstStyle/>
          <a:p>
            <a:endParaRPr lang="sv-SE" dirty="0" smtClean="0"/>
          </a:p>
          <a:p>
            <a:r>
              <a:rPr lang="sv-SE" b="1" dirty="0" smtClean="0"/>
              <a:t>Prioritering är konsten att säga nej!</a:t>
            </a:r>
          </a:p>
          <a:p>
            <a:r>
              <a:rPr lang="sv-SE" b="1" dirty="0" smtClean="0"/>
              <a:t>…ofta.</a:t>
            </a:r>
          </a:p>
          <a:p>
            <a:endParaRPr lang="sv-SE" dirty="0" smtClean="0"/>
          </a:p>
          <a:p>
            <a:r>
              <a:rPr lang="sv-SE" dirty="0" smtClean="0"/>
              <a:t>Oklara prioriteter kostar pengar, skapar kaos och hindrar viktiga mål att uppfyllas!</a:t>
            </a:r>
          </a:p>
        </p:txBody>
      </p:sp>
      <p:sp>
        <p:nvSpPr>
          <p:cNvPr id="6" name="Platshållare för bildnummer 5"/>
          <p:cNvSpPr>
            <a:spLocks noGrp="1"/>
          </p:cNvSpPr>
          <p:nvPr>
            <p:ph type="sldNum" sz="quarter" idx="12"/>
          </p:nvPr>
        </p:nvSpPr>
        <p:spPr/>
        <p:txBody>
          <a:bodyPr/>
          <a:lstStyle/>
          <a:p>
            <a:fld id="{88E98BCB-E43A-4F82-AE05-F15CE733C6B2}" type="slidenum">
              <a:rPr lang="sv-SE" sz="2000" smtClean="0"/>
              <a:t>38</a:t>
            </a:fld>
            <a:endParaRPr lang="sv-SE" sz="2000" dirty="0"/>
          </a:p>
        </p:txBody>
      </p:sp>
    </p:spTree>
    <p:extLst>
      <p:ext uri="{BB962C8B-B14F-4D97-AF65-F5344CB8AC3E}">
        <p14:creationId xmlns:p14="http://schemas.microsoft.com/office/powerpoint/2010/main" val="3437917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Prioritering</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39</a:t>
            </a:fld>
            <a:endParaRPr lang="sv-SE"/>
          </a:p>
        </p:txBody>
      </p:sp>
      <p:sp>
        <p:nvSpPr>
          <p:cNvPr id="3" name="Platshållare för innehåll 2"/>
          <p:cNvSpPr>
            <a:spLocks noGrp="1"/>
          </p:cNvSpPr>
          <p:nvPr>
            <p:ph idx="1"/>
          </p:nvPr>
        </p:nvSpPr>
        <p:spPr>
          <a:xfrm>
            <a:off x="457200" y="1628800"/>
            <a:ext cx="8229600" cy="4320480"/>
          </a:xfrm>
        </p:spPr>
        <p:txBody>
          <a:bodyPr>
            <a:normAutofit/>
          </a:bodyPr>
          <a:lstStyle/>
          <a:p>
            <a:r>
              <a:rPr lang="sv-SE" b="1" dirty="0" smtClean="0"/>
              <a:t>Prioritet</a:t>
            </a:r>
            <a:r>
              <a:rPr lang="sv-SE" dirty="0" smtClean="0"/>
              <a:t/>
            </a:r>
            <a:br>
              <a:rPr lang="sv-SE" dirty="0" smtClean="0"/>
            </a:br>
            <a:r>
              <a:rPr lang="sv-SE" dirty="0" smtClean="0"/>
              <a:t>Styr när i tiden kravet ska implementeras</a:t>
            </a:r>
            <a:endParaRPr lang="sv-SE" dirty="0"/>
          </a:p>
          <a:p>
            <a:r>
              <a:rPr lang="sv-SE" b="1" dirty="0" smtClean="0"/>
              <a:t>Nyttograd</a:t>
            </a:r>
            <a:r>
              <a:rPr lang="sv-SE" dirty="0" smtClean="0"/>
              <a:t/>
            </a:r>
            <a:br>
              <a:rPr lang="sv-SE" dirty="0" smtClean="0"/>
            </a:br>
            <a:r>
              <a:rPr lang="sv-SE" dirty="0" smtClean="0"/>
              <a:t>Hur stor är nyttan för verksamheten </a:t>
            </a:r>
            <a:br>
              <a:rPr lang="sv-SE" dirty="0" smtClean="0"/>
            </a:br>
            <a:endParaRPr lang="sv-SE" dirty="0"/>
          </a:p>
        </p:txBody>
      </p:sp>
    </p:spTree>
    <p:extLst>
      <p:ext uri="{BB962C8B-B14F-4D97-AF65-F5344CB8AC3E}">
        <p14:creationId xmlns:p14="http://schemas.microsoft.com/office/powerpoint/2010/main" val="156745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endParaRPr lang="sv-SE"/>
          </a:p>
        </p:txBody>
      </p:sp>
      <p:sp>
        <p:nvSpPr>
          <p:cNvPr id="3" name="Platshållare för innehåll 2"/>
          <p:cNvSpPr>
            <a:spLocks noGrp="1"/>
          </p:cNvSpPr>
          <p:nvPr>
            <p:ph idx="1"/>
          </p:nvPr>
        </p:nvSpPr>
        <p:spPr>
          <a:xfrm>
            <a:off x="457200" y="2060848"/>
            <a:ext cx="8229600" cy="4065315"/>
          </a:xfrm>
        </p:spPr>
        <p:txBody>
          <a:bodyPr>
            <a:normAutofit/>
          </a:bodyPr>
          <a:lstStyle/>
          <a:p>
            <a:pPr marL="0" indent="0" algn="ctr">
              <a:buNone/>
            </a:pPr>
            <a:r>
              <a:rPr lang="sv-SE" sz="5400" dirty="0" smtClean="0">
                <a:solidFill>
                  <a:srgbClr val="FF0000"/>
                </a:solidFill>
              </a:rPr>
              <a:t>Vad menas med ”</a:t>
            </a:r>
            <a:r>
              <a:rPr lang="sv-SE" sz="5400" dirty="0" err="1" smtClean="0">
                <a:solidFill>
                  <a:srgbClr val="FF0000"/>
                </a:solidFill>
              </a:rPr>
              <a:t>agilt</a:t>
            </a:r>
            <a:r>
              <a:rPr lang="sv-SE" sz="5400" dirty="0" smtClean="0">
                <a:solidFill>
                  <a:srgbClr val="FF0000"/>
                </a:solidFill>
              </a:rPr>
              <a:t>”?</a:t>
            </a:r>
            <a:endParaRPr lang="sv-SE" sz="5400" dirty="0">
              <a:solidFill>
                <a:srgbClr val="FF0000"/>
              </a:solidFill>
            </a:endParaRPr>
          </a:p>
        </p:txBody>
      </p:sp>
      <p:sp>
        <p:nvSpPr>
          <p:cNvPr id="4" name="Platshållare för bildnummer 3"/>
          <p:cNvSpPr>
            <a:spLocks noGrp="1"/>
          </p:cNvSpPr>
          <p:nvPr>
            <p:ph type="sldNum" sz="quarter" idx="12"/>
          </p:nvPr>
        </p:nvSpPr>
        <p:spPr/>
        <p:txBody>
          <a:bodyPr/>
          <a:lstStyle/>
          <a:p>
            <a:fld id="{88E98BCB-E43A-4F82-AE05-F15CE733C6B2}" type="slidenum">
              <a:rPr lang="sv-SE" smtClean="0"/>
              <a:t>4</a:t>
            </a:fld>
            <a:endParaRPr lang="sv-SE"/>
          </a:p>
        </p:txBody>
      </p:sp>
    </p:spTree>
    <p:extLst>
      <p:ext uri="{BB962C8B-B14F-4D97-AF65-F5344CB8AC3E}">
        <p14:creationId xmlns:p14="http://schemas.microsoft.com/office/powerpoint/2010/main" val="175996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Prioritering</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40</a:t>
            </a:fld>
            <a:endParaRPr lang="sv-SE"/>
          </a:p>
        </p:txBody>
      </p:sp>
      <p:sp>
        <p:nvSpPr>
          <p:cNvPr id="3" name="Platshållare för innehåll 2"/>
          <p:cNvSpPr>
            <a:spLocks noGrp="1"/>
          </p:cNvSpPr>
          <p:nvPr>
            <p:ph idx="1"/>
          </p:nvPr>
        </p:nvSpPr>
        <p:spPr>
          <a:xfrm>
            <a:off x="457200" y="1916832"/>
            <a:ext cx="8229600" cy="4392488"/>
          </a:xfrm>
        </p:spPr>
        <p:txBody>
          <a:bodyPr>
            <a:normAutofit/>
          </a:bodyPr>
          <a:lstStyle/>
          <a:p>
            <a:pPr marL="0" indent="0">
              <a:buNone/>
            </a:pPr>
            <a:r>
              <a:rPr lang="sv-SE" b="1" dirty="0" smtClean="0"/>
              <a:t>Prioritet, exempel:</a:t>
            </a:r>
            <a:endParaRPr lang="sv-SE" dirty="0" smtClean="0"/>
          </a:p>
          <a:p>
            <a:pPr marL="514350" indent="-514350">
              <a:buFont typeface="+mj-lt"/>
              <a:buAutoNum type="arabicPeriod"/>
            </a:pPr>
            <a:r>
              <a:rPr lang="sv-SE" dirty="0" smtClean="0"/>
              <a:t>Implementeras omedelbart</a:t>
            </a:r>
          </a:p>
          <a:p>
            <a:pPr marL="514350" indent="-514350">
              <a:buFont typeface="+mj-lt"/>
              <a:buAutoNum type="arabicPeriod"/>
            </a:pPr>
            <a:r>
              <a:rPr lang="sv-SE" dirty="0" smtClean="0"/>
              <a:t>Implementeras vid angiven tidpunkt</a:t>
            </a:r>
          </a:p>
          <a:p>
            <a:pPr marL="514350" indent="-514350">
              <a:buFont typeface="+mj-lt"/>
              <a:buAutoNum type="arabicPeriod"/>
            </a:pPr>
            <a:r>
              <a:rPr lang="sv-SE" dirty="0" smtClean="0"/>
              <a:t>Implementeras i mån av tid</a:t>
            </a:r>
          </a:p>
          <a:p>
            <a:pPr marL="514350" indent="-514350">
              <a:buFont typeface="+mj-lt"/>
              <a:buAutoNum type="arabicPeriod"/>
            </a:pPr>
            <a:r>
              <a:rPr lang="sv-SE" dirty="0" smtClean="0"/>
              <a:t>Implementeras ej tills vidare</a:t>
            </a:r>
            <a:endParaRPr lang="sv-SE" dirty="0"/>
          </a:p>
        </p:txBody>
      </p:sp>
    </p:spTree>
    <p:extLst>
      <p:ext uri="{BB962C8B-B14F-4D97-AF65-F5344CB8AC3E}">
        <p14:creationId xmlns:p14="http://schemas.microsoft.com/office/powerpoint/2010/main" val="1926584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Prioritering</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41</a:t>
            </a:fld>
            <a:endParaRPr lang="sv-SE"/>
          </a:p>
        </p:txBody>
      </p:sp>
      <p:sp>
        <p:nvSpPr>
          <p:cNvPr id="3" name="Platshållare för innehåll 2"/>
          <p:cNvSpPr>
            <a:spLocks noGrp="1"/>
          </p:cNvSpPr>
          <p:nvPr>
            <p:ph idx="1"/>
          </p:nvPr>
        </p:nvSpPr>
        <p:spPr>
          <a:xfrm>
            <a:off x="457200" y="1484784"/>
            <a:ext cx="8229600" cy="4824536"/>
          </a:xfrm>
        </p:spPr>
        <p:txBody>
          <a:bodyPr>
            <a:normAutofit/>
          </a:bodyPr>
          <a:lstStyle/>
          <a:p>
            <a:pPr marL="0" indent="0">
              <a:buNone/>
            </a:pPr>
            <a:r>
              <a:rPr lang="sv-SE" b="1" dirty="0" smtClean="0"/>
              <a:t>Nyttograd, exempel:</a:t>
            </a:r>
            <a:endParaRPr lang="sv-SE" dirty="0" smtClean="0"/>
          </a:p>
          <a:p>
            <a:pPr marL="514350" indent="-514350">
              <a:buFont typeface="+mj-lt"/>
              <a:buAutoNum type="arabicPeriod"/>
            </a:pPr>
            <a:r>
              <a:rPr lang="sv-SE" dirty="0" smtClean="0"/>
              <a:t>Kritiskt för affärerna. Kan bli fråga om ”liv eller död”. </a:t>
            </a:r>
          </a:p>
          <a:p>
            <a:pPr marL="514350" indent="-514350">
              <a:buFont typeface="+mj-lt"/>
              <a:buAutoNum type="arabicPeriod"/>
            </a:pPr>
            <a:r>
              <a:rPr lang="sv-SE" dirty="0" smtClean="0"/>
              <a:t>Viktigt för affärerna. Kan förlora mycket pengar.</a:t>
            </a:r>
          </a:p>
          <a:p>
            <a:pPr marL="514350" indent="-514350">
              <a:buFont typeface="+mj-lt"/>
              <a:buAutoNum type="arabicPeriod"/>
            </a:pPr>
            <a:r>
              <a:rPr lang="sv-SE" dirty="0" smtClean="0"/>
              <a:t>En fördel för affärerna.</a:t>
            </a:r>
          </a:p>
          <a:p>
            <a:pPr marL="514350" indent="-514350">
              <a:buFont typeface="+mj-lt"/>
              <a:buAutoNum type="arabicPeriod"/>
            </a:pPr>
            <a:r>
              <a:rPr lang="sv-SE" dirty="0" smtClean="0"/>
              <a:t>Försumbar effekt. </a:t>
            </a:r>
          </a:p>
        </p:txBody>
      </p:sp>
    </p:spTree>
    <p:extLst>
      <p:ext uri="{BB962C8B-B14F-4D97-AF65-F5344CB8AC3E}">
        <p14:creationId xmlns:p14="http://schemas.microsoft.com/office/powerpoint/2010/main" val="1920638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55576" y="476673"/>
            <a:ext cx="7772400" cy="1368152"/>
          </a:xfrm>
        </p:spPr>
        <p:txBody>
          <a:bodyPr>
            <a:normAutofit fontScale="90000"/>
          </a:bodyPr>
          <a:lstStyle/>
          <a:p>
            <a:r>
              <a:rPr lang="sv-SE" dirty="0" smtClean="0"/>
              <a:t>Prioritering </a:t>
            </a:r>
            <a:br>
              <a:rPr lang="sv-SE" dirty="0" smtClean="0"/>
            </a:br>
            <a:r>
              <a:rPr lang="sv-SE" dirty="0" smtClean="0"/>
              <a:t>__________________</a:t>
            </a:r>
            <a:endParaRPr lang="sv-SE" dirty="0"/>
          </a:p>
        </p:txBody>
      </p:sp>
      <p:sp>
        <p:nvSpPr>
          <p:cNvPr id="3" name="Underrubrik 2"/>
          <p:cNvSpPr>
            <a:spLocks noGrp="1"/>
          </p:cNvSpPr>
          <p:nvPr>
            <p:ph type="subTitle" idx="1"/>
          </p:nvPr>
        </p:nvSpPr>
        <p:spPr>
          <a:xfrm>
            <a:off x="971600" y="1988840"/>
            <a:ext cx="8172400" cy="4752527"/>
          </a:xfrm>
        </p:spPr>
        <p:txBody>
          <a:bodyPr>
            <a:normAutofit fontScale="85000" lnSpcReduction="20000"/>
          </a:bodyPr>
          <a:lstStyle/>
          <a:p>
            <a:pPr algn="l"/>
            <a:r>
              <a:rPr lang="sv-SE" dirty="0" smtClean="0"/>
              <a:t>Prioritering kan exempelvis baseras på:</a:t>
            </a:r>
          </a:p>
          <a:p>
            <a:pPr marL="457200" indent="-457200" algn="l">
              <a:buFont typeface="Arial" pitchFamily="34" charset="0"/>
              <a:buChar char="•"/>
            </a:pPr>
            <a:r>
              <a:rPr lang="sv-SE" dirty="0" smtClean="0"/>
              <a:t>Viktigast (lagar, avtal, politik, tidsgränser,…).</a:t>
            </a:r>
          </a:p>
          <a:p>
            <a:pPr marL="457200" indent="-457200" algn="l">
              <a:buFont typeface="Arial" pitchFamily="34" charset="0"/>
              <a:buChar char="•"/>
            </a:pPr>
            <a:r>
              <a:rPr lang="sv-SE" dirty="0" smtClean="0"/>
              <a:t>Samband med andra aktiviteter.</a:t>
            </a:r>
          </a:p>
          <a:p>
            <a:pPr marL="457200" indent="-457200" algn="l">
              <a:buFont typeface="Arial" pitchFamily="34" charset="0"/>
              <a:buChar char="•"/>
            </a:pPr>
            <a:r>
              <a:rPr lang="sv-SE" dirty="0" smtClean="0"/>
              <a:t>Lediga resurser, kostnadsbesparingar.</a:t>
            </a:r>
          </a:p>
          <a:p>
            <a:pPr marL="457200" indent="-457200" algn="l">
              <a:buFont typeface="Arial" pitchFamily="34" charset="0"/>
              <a:buChar char="•"/>
            </a:pPr>
            <a:r>
              <a:rPr lang="sv-SE" dirty="0" smtClean="0"/>
              <a:t>Mest nytta för pengarna.</a:t>
            </a:r>
          </a:p>
          <a:p>
            <a:pPr marL="457200" indent="-457200" algn="l">
              <a:buFont typeface="Arial" pitchFamily="34" charset="0"/>
              <a:buChar char="•"/>
            </a:pPr>
            <a:r>
              <a:rPr lang="sv-SE" dirty="0" smtClean="0"/>
              <a:t>Minst risk.</a:t>
            </a:r>
          </a:p>
          <a:p>
            <a:pPr marL="457200" indent="-457200" algn="l">
              <a:buFont typeface="Arial" pitchFamily="34" charset="0"/>
              <a:buChar char="•"/>
            </a:pPr>
            <a:r>
              <a:rPr lang="sv-SE" dirty="0" smtClean="0"/>
              <a:t>Snabbast resultat.</a:t>
            </a:r>
          </a:p>
          <a:p>
            <a:pPr marL="457200" indent="-457200" algn="l">
              <a:buFont typeface="Arial" pitchFamily="34" charset="0"/>
              <a:buChar char="•"/>
            </a:pPr>
            <a:r>
              <a:rPr lang="sv-SE" dirty="0" smtClean="0"/>
              <a:t>Enklast att utföra.</a:t>
            </a:r>
          </a:p>
          <a:p>
            <a:pPr marL="457200" indent="-457200" algn="l">
              <a:buFont typeface="Arial" pitchFamily="34" charset="0"/>
              <a:buChar char="•"/>
            </a:pPr>
            <a:r>
              <a:rPr lang="sv-SE" dirty="0" smtClean="0"/>
              <a:t>Erhållen ”</a:t>
            </a:r>
            <a:r>
              <a:rPr lang="sv-SE" dirty="0" err="1" smtClean="0"/>
              <a:t>good</a:t>
            </a:r>
            <a:r>
              <a:rPr lang="sv-SE" dirty="0" smtClean="0"/>
              <a:t> </a:t>
            </a:r>
            <a:r>
              <a:rPr lang="sv-SE" dirty="0" err="1" smtClean="0"/>
              <a:t>will</a:t>
            </a:r>
            <a:r>
              <a:rPr lang="sv-SE" dirty="0" smtClean="0"/>
              <a:t>”.</a:t>
            </a:r>
          </a:p>
          <a:p>
            <a:pPr marL="457200" indent="-457200" algn="l">
              <a:buFont typeface="Arial" pitchFamily="34" charset="0"/>
              <a:buChar char="•"/>
            </a:pPr>
            <a:r>
              <a:rPr lang="sv-SE" dirty="0" smtClean="0"/>
              <a:t>mm…..</a:t>
            </a:r>
          </a:p>
          <a:p>
            <a:pPr algn="l"/>
            <a:r>
              <a:rPr lang="sv-SE" b="1" dirty="0" smtClean="0"/>
              <a:t>Viktigt att dokumentera de verkliga motiven!</a:t>
            </a:r>
          </a:p>
        </p:txBody>
      </p:sp>
      <p:sp>
        <p:nvSpPr>
          <p:cNvPr id="6" name="Platshållare för bildnummer 5"/>
          <p:cNvSpPr>
            <a:spLocks noGrp="1"/>
          </p:cNvSpPr>
          <p:nvPr>
            <p:ph type="sldNum" sz="quarter" idx="12"/>
          </p:nvPr>
        </p:nvSpPr>
        <p:spPr/>
        <p:txBody>
          <a:bodyPr/>
          <a:lstStyle/>
          <a:p>
            <a:fld id="{88E98BCB-E43A-4F82-AE05-F15CE733C6B2}" type="slidenum">
              <a:rPr lang="sv-SE" sz="2000" smtClean="0"/>
              <a:t>42</a:t>
            </a:fld>
            <a:endParaRPr lang="sv-SE" sz="2000" dirty="0"/>
          </a:p>
        </p:txBody>
      </p:sp>
    </p:spTree>
    <p:extLst>
      <p:ext uri="{BB962C8B-B14F-4D97-AF65-F5344CB8AC3E}">
        <p14:creationId xmlns:p14="http://schemas.microsoft.com/office/powerpoint/2010/main" val="2632669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075240" cy="994122"/>
          </a:xfrm>
        </p:spPr>
        <p:txBody>
          <a:bodyPr>
            <a:normAutofit/>
          </a:bodyPr>
          <a:lstStyle/>
          <a:p>
            <a:r>
              <a:rPr lang="sv-SE" dirty="0" smtClean="0"/>
              <a:t>SMART - modellen</a:t>
            </a:r>
            <a:endParaRPr lang="sv-SE" dirty="0"/>
          </a:p>
        </p:txBody>
      </p:sp>
      <p:sp>
        <p:nvSpPr>
          <p:cNvPr id="3" name="Platshållare för innehåll 2"/>
          <p:cNvSpPr>
            <a:spLocks noGrp="1"/>
          </p:cNvSpPr>
          <p:nvPr>
            <p:ph idx="1"/>
          </p:nvPr>
        </p:nvSpPr>
        <p:spPr>
          <a:xfrm>
            <a:off x="323528" y="1700808"/>
            <a:ext cx="8640960" cy="4896544"/>
          </a:xfrm>
        </p:spPr>
        <p:txBody>
          <a:bodyPr>
            <a:normAutofit/>
          </a:bodyPr>
          <a:lstStyle/>
          <a:p>
            <a:pPr marL="0" indent="0">
              <a:buNone/>
            </a:pPr>
            <a:r>
              <a:rPr lang="sv-SE" sz="3600" dirty="0" smtClean="0"/>
              <a:t>Uttryck krav och mål:</a:t>
            </a:r>
          </a:p>
          <a:p>
            <a:pPr marL="0" indent="0">
              <a:buNone/>
            </a:pPr>
            <a:r>
              <a:rPr lang="sv-SE" sz="3600" b="1" dirty="0" smtClean="0"/>
              <a:t>S</a:t>
            </a:r>
            <a:r>
              <a:rPr lang="sv-SE" sz="3600" dirty="0" smtClean="0"/>
              <a:t>pecifikt: konkret, så att alla fattar…  </a:t>
            </a:r>
          </a:p>
          <a:p>
            <a:pPr marL="0" indent="0">
              <a:buNone/>
            </a:pPr>
            <a:r>
              <a:rPr lang="sv-SE" sz="3600" b="1" dirty="0" smtClean="0"/>
              <a:t>M</a:t>
            </a:r>
            <a:r>
              <a:rPr lang="sv-SE" sz="3600" dirty="0" smtClean="0"/>
              <a:t>ätbart: hur ska målet/kravet mätas?</a:t>
            </a:r>
          </a:p>
          <a:p>
            <a:pPr marL="0" indent="0">
              <a:buNone/>
            </a:pPr>
            <a:r>
              <a:rPr lang="sv-SE" sz="3600" b="1" dirty="0" smtClean="0"/>
              <a:t>A</a:t>
            </a:r>
            <a:r>
              <a:rPr lang="sv-SE" sz="3600" dirty="0" smtClean="0"/>
              <a:t>ccepterat: av alla, bland annat leverantören.</a:t>
            </a:r>
          </a:p>
          <a:p>
            <a:pPr marL="0" indent="0">
              <a:buNone/>
            </a:pPr>
            <a:r>
              <a:rPr lang="sv-SE" sz="3600" b="1" dirty="0" smtClean="0"/>
              <a:t>R</a:t>
            </a:r>
            <a:r>
              <a:rPr lang="sv-SE" sz="3600" dirty="0" smtClean="0"/>
              <a:t>ealistiskt: möjligt med tillgängliga resurser?</a:t>
            </a:r>
          </a:p>
          <a:p>
            <a:pPr marL="0" indent="0">
              <a:buNone/>
            </a:pPr>
            <a:r>
              <a:rPr lang="sv-SE" sz="3600" b="1" dirty="0" smtClean="0"/>
              <a:t>T</a:t>
            </a:r>
            <a:r>
              <a:rPr lang="sv-SE" sz="3600" dirty="0" smtClean="0"/>
              <a:t>idssatt: annars blir det ej gjort…?</a:t>
            </a:r>
          </a:p>
          <a:p>
            <a:pPr marL="0" indent="0">
              <a:buNone/>
            </a:pP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43</a:t>
            </a:fld>
            <a:endParaRPr lang="sv-SE"/>
          </a:p>
        </p:txBody>
      </p:sp>
    </p:spTree>
    <p:extLst>
      <p:ext uri="{BB962C8B-B14F-4D97-AF65-F5344CB8AC3E}">
        <p14:creationId xmlns:p14="http://schemas.microsoft.com/office/powerpoint/2010/main" val="4083455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116632"/>
            <a:ext cx="8229600" cy="883989"/>
          </a:xfrm>
        </p:spPr>
        <p:txBody>
          <a:bodyPr>
            <a:normAutofit/>
          </a:bodyPr>
          <a:lstStyle/>
          <a:p>
            <a:r>
              <a:rPr lang="sv-SE" dirty="0" smtClean="0">
                <a:solidFill>
                  <a:srgbClr val="FF0000"/>
                </a:solidFill>
              </a:rPr>
              <a:t>Övning Product </a:t>
            </a:r>
            <a:r>
              <a:rPr lang="sv-SE" dirty="0" err="1" smtClean="0">
                <a:solidFill>
                  <a:srgbClr val="FF0000"/>
                </a:solidFill>
              </a:rPr>
              <a:t>Backlog</a:t>
            </a:r>
            <a:r>
              <a:rPr lang="sv-SE" dirty="0" smtClean="0">
                <a:solidFill>
                  <a:srgbClr val="FF0000"/>
                </a:solidFill>
              </a:rPr>
              <a:t>…</a:t>
            </a:r>
            <a:endParaRPr lang="sv-SE" dirty="0">
              <a:solidFill>
                <a:srgbClr val="FF0000"/>
              </a:solidFill>
            </a:endParaRPr>
          </a:p>
        </p:txBody>
      </p:sp>
      <p:sp>
        <p:nvSpPr>
          <p:cNvPr id="4" name="Platshållare för bildnummer 3"/>
          <p:cNvSpPr>
            <a:spLocks noGrp="1"/>
          </p:cNvSpPr>
          <p:nvPr>
            <p:ph type="sldNum" sz="quarter" idx="12"/>
          </p:nvPr>
        </p:nvSpPr>
        <p:spPr/>
        <p:txBody>
          <a:bodyPr/>
          <a:lstStyle/>
          <a:p>
            <a:fld id="{55AC85C3-9FC0-42F8-9DD5-F134BAFF8443}" type="slidenum">
              <a:rPr lang="sv-SE" smtClean="0"/>
              <a:t>44</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412775"/>
            <a:ext cx="8784976" cy="5308699"/>
          </a:xfrm>
        </p:spPr>
        <p:txBody>
          <a:bodyPr>
            <a:normAutofit fontScale="70000" lnSpcReduction="20000"/>
          </a:bodyPr>
          <a:lstStyle/>
          <a:p>
            <a:pPr marL="0" indent="0">
              <a:buNone/>
            </a:pPr>
            <a:r>
              <a:rPr lang="sv-SE" sz="3600" dirty="0" smtClean="0"/>
              <a:t>Ni ska bygga ett system för att hantera Nisses brukshundklubb. Följande aktiviteter ska stödjas av systemet:</a:t>
            </a:r>
          </a:p>
          <a:p>
            <a:pPr marL="0" indent="0">
              <a:buNone/>
            </a:pPr>
            <a:r>
              <a:rPr lang="sv-SE" sz="3600" dirty="0" smtClean="0"/>
              <a:t> </a:t>
            </a:r>
            <a:endParaRPr lang="sv-SE" sz="3600" dirty="0"/>
          </a:p>
          <a:p>
            <a:pPr marL="742950" indent="-742950">
              <a:buFont typeface="+mj-lt"/>
              <a:buAutoNum type="arabicPeriod"/>
            </a:pPr>
            <a:r>
              <a:rPr lang="sv-SE" sz="3600" dirty="0" smtClean="0"/>
              <a:t>Registrera medlemmar.</a:t>
            </a:r>
          </a:p>
          <a:p>
            <a:pPr marL="742950" indent="-742950">
              <a:buFont typeface="+mj-lt"/>
              <a:buAutoNum type="arabicPeriod"/>
            </a:pPr>
            <a:r>
              <a:rPr lang="sv-SE" sz="3600" dirty="0" smtClean="0"/>
              <a:t>Registrera hundar.</a:t>
            </a:r>
          </a:p>
          <a:p>
            <a:pPr marL="742950" indent="-742950">
              <a:buFont typeface="+mj-lt"/>
              <a:buAutoNum type="arabicPeriod"/>
            </a:pPr>
            <a:r>
              <a:rPr lang="sv-SE" sz="3600" dirty="0" smtClean="0"/>
              <a:t>Registrera kurser.</a:t>
            </a:r>
          </a:p>
          <a:p>
            <a:pPr marL="742950" indent="-742950">
              <a:buFont typeface="+mj-lt"/>
              <a:buAutoNum type="arabicPeriod"/>
            </a:pPr>
            <a:r>
              <a:rPr lang="sv-SE" sz="3600" dirty="0" smtClean="0"/>
              <a:t>Registrera kursanmälningar.</a:t>
            </a:r>
          </a:p>
          <a:p>
            <a:pPr marL="742950" indent="-742950">
              <a:buFont typeface="+mj-lt"/>
              <a:buAutoNum type="arabicPeriod"/>
            </a:pPr>
            <a:r>
              <a:rPr lang="sv-SE" sz="3600" dirty="0" smtClean="0"/>
              <a:t>Skriv ut kursbekräftelse och faktura.</a:t>
            </a:r>
          </a:p>
          <a:p>
            <a:pPr marL="742950" indent="-742950">
              <a:buFont typeface="+mj-lt"/>
              <a:buAutoNum type="arabicPeriod"/>
            </a:pPr>
            <a:r>
              <a:rPr lang="sv-SE" sz="3600" dirty="0" smtClean="0"/>
              <a:t>Registrera betalning av kursavgift.</a:t>
            </a:r>
          </a:p>
          <a:p>
            <a:pPr marL="742950" indent="-742950">
              <a:buFont typeface="+mj-lt"/>
              <a:buAutoNum type="arabicPeriod"/>
            </a:pPr>
            <a:r>
              <a:rPr lang="sv-SE" sz="3600" dirty="0" smtClean="0"/>
              <a:t>Skriv ut medlemsmatrikel.</a:t>
            </a:r>
          </a:p>
          <a:p>
            <a:pPr marL="742950" indent="-742950">
              <a:buFont typeface="+mj-lt"/>
              <a:buAutoNum type="arabicPeriod"/>
            </a:pPr>
            <a:endParaRPr lang="sv-SE" sz="3600" dirty="0" smtClean="0"/>
          </a:p>
          <a:p>
            <a:endParaRPr lang="sv-SE" sz="3600" dirty="0"/>
          </a:p>
          <a:p>
            <a:pPr marL="0" indent="0">
              <a:buNone/>
            </a:pPr>
            <a:r>
              <a:rPr lang="sv-SE" sz="3600" dirty="0" smtClean="0"/>
              <a:t>Lägg upp en Product </a:t>
            </a:r>
            <a:r>
              <a:rPr lang="sv-SE" sz="3600" dirty="0" err="1" smtClean="0"/>
              <a:t>Backlog</a:t>
            </a:r>
            <a:r>
              <a:rPr lang="sv-SE" sz="3600" dirty="0" smtClean="0"/>
              <a:t> för den kommande utvecklingen.</a:t>
            </a:r>
          </a:p>
          <a:p>
            <a:pPr marL="0" indent="0">
              <a:buNone/>
            </a:pPr>
            <a:r>
              <a:rPr lang="sv-SE" sz="3600" dirty="0" smtClean="0"/>
              <a:t>Var beredd att redovisa inför klassen.</a:t>
            </a:r>
            <a:endParaRPr lang="sv-SE" sz="3600" dirty="0"/>
          </a:p>
        </p:txBody>
      </p:sp>
    </p:spTree>
    <p:extLst>
      <p:ext uri="{BB962C8B-B14F-4D97-AF65-F5344CB8AC3E}">
        <p14:creationId xmlns:p14="http://schemas.microsoft.com/office/powerpoint/2010/main" val="326104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066130"/>
          </a:xfrm>
        </p:spPr>
        <p:txBody>
          <a:bodyPr>
            <a:normAutofit/>
          </a:bodyPr>
          <a:lstStyle/>
          <a:p>
            <a:r>
              <a:rPr lang="sv-SE" dirty="0" smtClean="0"/>
              <a:t>Sprint Planning</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45</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340768"/>
            <a:ext cx="8640960" cy="5112568"/>
          </a:xfrm>
        </p:spPr>
        <p:txBody>
          <a:bodyPr>
            <a:normAutofit/>
          </a:bodyPr>
          <a:lstStyle/>
          <a:p>
            <a:r>
              <a:rPr lang="sv-SE" sz="3600" dirty="0" smtClean="0"/>
              <a:t>Utvecklingsteamet och Product </a:t>
            </a:r>
            <a:r>
              <a:rPr lang="sv-SE" sz="3600" dirty="0" err="1" smtClean="0"/>
              <a:t>Owner</a:t>
            </a:r>
            <a:r>
              <a:rPr lang="sv-SE" sz="3600" dirty="0" smtClean="0"/>
              <a:t> måste vara med</a:t>
            </a:r>
          </a:p>
          <a:p>
            <a:r>
              <a:rPr lang="sv-SE" sz="3600" dirty="0" smtClean="0"/>
              <a:t>Bestäm sprint-mål och sprint-längden</a:t>
            </a:r>
          </a:p>
          <a:p>
            <a:r>
              <a:rPr lang="sv-SE" sz="3600" dirty="0" smtClean="0"/>
              <a:t>Ett lämpligt antal uppgifter väljs för att levereras under en sprint (en ”</a:t>
            </a:r>
            <a:r>
              <a:rPr lang="sv-SE" sz="3600" dirty="0" err="1" smtClean="0"/>
              <a:t>Time</a:t>
            </a:r>
            <a:r>
              <a:rPr lang="sv-SE" sz="3600" dirty="0" smtClean="0"/>
              <a:t> Box”)</a:t>
            </a:r>
          </a:p>
          <a:p>
            <a:r>
              <a:rPr lang="sv-SE" sz="3600" dirty="0" smtClean="0"/>
              <a:t>(Välj ca 60 % högprioriterade uppgifter för att undvika att dessa drabbas av tidsbrist)</a:t>
            </a:r>
          </a:p>
          <a:p>
            <a:r>
              <a:rPr lang="sv-SE" sz="3600" dirty="0" smtClean="0"/>
              <a:t>Resultatet kallas Sprint </a:t>
            </a:r>
            <a:r>
              <a:rPr lang="sv-SE" sz="3600" dirty="0" err="1" smtClean="0"/>
              <a:t>Backlog</a:t>
            </a:r>
            <a:endParaRPr lang="sv-SE" sz="3600" dirty="0" smtClean="0"/>
          </a:p>
        </p:txBody>
      </p:sp>
    </p:spTree>
    <p:extLst>
      <p:ext uri="{BB962C8B-B14F-4D97-AF65-F5344CB8AC3E}">
        <p14:creationId xmlns:p14="http://schemas.microsoft.com/office/powerpoint/2010/main" val="325291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066130"/>
          </a:xfrm>
        </p:spPr>
        <p:txBody>
          <a:bodyPr>
            <a:normAutofit/>
          </a:bodyPr>
          <a:lstStyle/>
          <a:p>
            <a:r>
              <a:rPr lang="sv-SE" dirty="0" smtClean="0"/>
              <a:t>Sprint-längden</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46</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340768"/>
            <a:ext cx="8640960" cy="5112568"/>
          </a:xfrm>
        </p:spPr>
        <p:txBody>
          <a:bodyPr>
            <a:normAutofit fontScale="92500" lnSpcReduction="20000"/>
          </a:bodyPr>
          <a:lstStyle/>
          <a:p>
            <a:r>
              <a:rPr lang="sv-SE" sz="3600" dirty="0" smtClean="0"/>
              <a:t>Kort sprint</a:t>
            </a:r>
            <a:br>
              <a:rPr lang="sv-SE" sz="3600" dirty="0" smtClean="0"/>
            </a:br>
            <a:r>
              <a:rPr lang="sv-SE" sz="3600" dirty="0" smtClean="0"/>
              <a:t>Leverans oftare=kundens feedback oftare, nyttorna kommer tidigare, mindre tid att gå fel, lär och förbättra oftare, lättare att planera…</a:t>
            </a:r>
          </a:p>
          <a:p>
            <a:endParaRPr lang="sv-SE" sz="3600" dirty="0"/>
          </a:p>
          <a:p>
            <a:r>
              <a:rPr lang="sv-SE" sz="3600" dirty="0" smtClean="0"/>
              <a:t>Längre sprint</a:t>
            </a:r>
            <a:br>
              <a:rPr lang="sv-SE" sz="3600" dirty="0" smtClean="0"/>
            </a:br>
            <a:r>
              <a:rPr lang="sv-SE" sz="3600" dirty="0" smtClean="0"/>
              <a:t>Färre planeringsvändor, demos, </a:t>
            </a:r>
            <a:r>
              <a:rPr lang="sv-SE" sz="3600" dirty="0" err="1" smtClean="0"/>
              <a:t>etc</a:t>
            </a:r>
            <a:r>
              <a:rPr lang="sv-SE" sz="3600" dirty="0" smtClean="0"/>
              <a:t>,</a:t>
            </a:r>
            <a:br>
              <a:rPr lang="sv-SE" sz="3600" dirty="0" smtClean="0"/>
            </a:br>
            <a:r>
              <a:rPr lang="sv-SE" sz="3600" dirty="0" smtClean="0"/>
              <a:t>ökade möjligheter att återhämta tid vid problem</a:t>
            </a:r>
            <a:br>
              <a:rPr lang="sv-SE" sz="3600" dirty="0" smtClean="0"/>
            </a:br>
            <a:r>
              <a:rPr lang="sv-SE" sz="3600" dirty="0" smtClean="0"/>
              <a:t/>
            </a:r>
            <a:br>
              <a:rPr lang="sv-SE" sz="3600" dirty="0" smtClean="0"/>
            </a:br>
            <a:endParaRPr lang="sv-SE" sz="3600" dirty="0" smtClean="0"/>
          </a:p>
        </p:txBody>
      </p:sp>
      <p:sp>
        <p:nvSpPr>
          <p:cNvPr id="5" name="textruta 4"/>
          <p:cNvSpPr txBox="1"/>
          <p:nvPr/>
        </p:nvSpPr>
        <p:spPr>
          <a:xfrm>
            <a:off x="611560" y="5373216"/>
            <a:ext cx="7704856" cy="1200329"/>
          </a:xfrm>
          <a:prstGeom prst="rect">
            <a:avLst/>
          </a:prstGeom>
          <a:noFill/>
        </p:spPr>
        <p:txBody>
          <a:bodyPr wrap="square" rtlCol="0">
            <a:spAutoFit/>
          </a:bodyPr>
          <a:lstStyle/>
          <a:p>
            <a:pPr algn="ctr"/>
            <a:r>
              <a:rPr lang="sv-SE" sz="3600" dirty="0" smtClean="0">
                <a:solidFill>
                  <a:srgbClr val="FF0000"/>
                </a:solidFill>
              </a:rPr>
              <a:t>Prova er fram till passande sprintlängd men ändra inte för ofta!</a:t>
            </a:r>
            <a:endParaRPr lang="sv-SE" sz="3600" dirty="0">
              <a:solidFill>
                <a:srgbClr val="FF0000"/>
              </a:solidFill>
            </a:endParaRPr>
          </a:p>
        </p:txBody>
      </p:sp>
    </p:spTree>
    <p:extLst>
      <p:ext uri="{BB962C8B-B14F-4D97-AF65-F5344CB8AC3E}">
        <p14:creationId xmlns:p14="http://schemas.microsoft.com/office/powerpoint/2010/main" val="86054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066130"/>
          </a:xfrm>
        </p:spPr>
        <p:txBody>
          <a:bodyPr>
            <a:normAutofit/>
          </a:bodyPr>
          <a:lstStyle/>
          <a:p>
            <a:r>
              <a:rPr lang="sv-SE" dirty="0" smtClean="0"/>
              <a:t>Sprint-mål</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47</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484784"/>
            <a:ext cx="8640960" cy="4968552"/>
          </a:xfrm>
        </p:spPr>
        <p:txBody>
          <a:bodyPr>
            <a:normAutofit/>
          </a:bodyPr>
          <a:lstStyle/>
          <a:p>
            <a:r>
              <a:rPr lang="sv-SE" sz="3600" dirty="0" smtClean="0"/>
              <a:t>Ett konkret och SMART mål uttryckt i affärstermer</a:t>
            </a:r>
          </a:p>
          <a:p>
            <a:r>
              <a:rPr lang="sv-SE" sz="3600" dirty="0" smtClean="0"/>
              <a:t>Besvarar frågan ”varför gör vi denna sprint?”</a:t>
            </a:r>
          </a:p>
          <a:p>
            <a:r>
              <a:rPr lang="sv-SE" sz="3600" dirty="0" smtClean="0"/>
              <a:t>Ett nytt mål, ej tidigare uppnått</a:t>
            </a:r>
          </a:p>
          <a:p>
            <a:r>
              <a:rPr lang="sv-SE" sz="3600" dirty="0" smtClean="0"/>
              <a:t>Bättre ett dåligt mål än inget mål…</a:t>
            </a:r>
            <a:br>
              <a:rPr lang="sv-SE" sz="3600" dirty="0" smtClean="0"/>
            </a:br>
            <a:endParaRPr lang="sv-SE" sz="3600" dirty="0" smtClean="0"/>
          </a:p>
        </p:txBody>
      </p:sp>
    </p:spTree>
    <p:extLst>
      <p:ext uri="{BB962C8B-B14F-4D97-AF65-F5344CB8AC3E}">
        <p14:creationId xmlns:p14="http://schemas.microsoft.com/office/powerpoint/2010/main" val="11239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066130"/>
          </a:xfrm>
        </p:spPr>
        <p:txBody>
          <a:bodyPr>
            <a:normAutofit fontScale="90000"/>
          </a:bodyPr>
          <a:lstStyle/>
          <a:p>
            <a:r>
              <a:rPr lang="sv-SE" dirty="0"/>
              <a:t>VEM, VAD och VARFÖR kompletteras med </a:t>
            </a:r>
            <a:r>
              <a:rPr lang="sv-SE" b="1" dirty="0"/>
              <a:t>HUR</a:t>
            </a:r>
            <a:r>
              <a:rPr lang="sv-SE" dirty="0" smtClean="0"/>
              <a:t>.</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48</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700808"/>
            <a:ext cx="8640960" cy="4752528"/>
          </a:xfrm>
        </p:spPr>
        <p:txBody>
          <a:bodyPr>
            <a:normAutofit fontScale="92500" lnSpcReduction="10000"/>
          </a:bodyPr>
          <a:lstStyle/>
          <a:p>
            <a:pPr marL="0" indent="0">
              <a:buNone/>
            </a:pPr>
            <a:r>
              <a:rPr lang="sv-SE" b="1" dirty="0" smtClean="0"/>
              <a:t>Som </a:t>
            </a:r>
            <a:r>
              <a:rPr lang="sv-SE" dirty="0" smtClean="0"/>
              <a:t>kundserviceansvarig </a:t>
            </a:r>
            <a:r>
              <a:rPr lang="sv-SE" b="1" dirty="0" smtClean="0"/>
              <a:t>vill jag </a:t>
            </a:r>
            <a:r>
              <a:rPr lang="sv-SE" dirty="0" smtClean="0"/>
              <a:t>kunna söka alla nya kundorder med avvikelser </a:t>
            </a:r>
            <a:r>
              <a:rPr lang="sv-SE" b="1" dirty="0" smtClean="0"/>
              <a:t>så att  </a:t>
            </a:r>
            <a:r>
              <a:rPr lang="sv-SE" dirty="0" smtClean="0"/>
              <a:t>jag kan informera kunden och </a:t>
            </a:r>
            <a:r>
              <a:rPr lang="sv-SE" dirty="0" err="1" smtClean="0"/>
              <a:t>ev</a:t>
            </a:r>
            <a:r>
              <a:rPr lang="sv-SE" dirty="0" smtClean="0"/>
              <a:t> ändra ordern.</a:t>
            </a:r>
          </a:p>
          <a:p>
            <a:pPr marL="0" indent="0">
              <a:buNone/>
            </a:pPr>
            <a:endParaRPr lang="sv-SE" dirty="0" smtClean="0"/>
          </a:p>
          <a:p>
            <a:pPr marL="514350" indent="-514350">
              <a:buFont typeface="+mj-lt"/>
              <a:buAutoNum type="arabicPeriod"/>
            </a:pPr>
            <a:r>
              <a:rPr lang="sv-SE" dirty="0" smtClean="0"/>
              <a:t>Sök fram icke levererade order med avvikelser, sortera på leveranstidpunkt</a:t>
            </a:r>
          </a:p>
          <a:p>
            <a:pPr marL="514350" indent="-514350">
              <a:buFont typeface="+mj-lt"/>
              <a:buAutoNum type="arabicPeriod"/>
            </a:pPr>
            <a:r>
              <a:rPr lang="sv-SE" dirty="0" smtClean="0"/>
              <a:t>Visa vald order, markera avvikande rader </a:t>
            </a:r>
          </a:p>
          <a:p>
            <a:pPr marL="514350" indent="-514350">
              <a:buFont typeface="+mj-lt"/>
              <a:buAutoNum type="arabicPeriod"/>
            </a:pPr>
            <a:r>
              <a:rPr lang="sv-SE" dirty="0" smtClean="0"/>
              <a:t>Ändra beställningen (ny kvantitet, ny artikel), spara också originalbeställning inaktiverad</a:t>
            </a:r>
          </a:p>
          <a:p>
            <a:pPr marL="514350" indent="-514350">
              <a:buFont typeface="+mj-lt"/>
              <a:buAutoNum type="arabicPeriod"/>
            </a:pPr>
            <a:r>
              <a:rPr lang="sv-SE" dirty="0" smtClean="0"/>
              <a:t>Avsluta (stäng) ordern </a:t>
            </a:r>
            <a:endParaRPr lang="sv-SE" dirty="0"/>
          </a:p>
        </p:txBody>
      </p:sp>
      <p:sp>
        <p:nvSpPr>
          <p:cNvPr id="5" name="Rektangel 4"/>
          <p:cNvSpPr/>
          <p:nvPr/>
        </p:nvSpPr>
        <p:spPr>
          <a:xfrm>
            <a:off x="6150407" y="2708920"/>
            <a:ext cx="2304256" cy="6480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400" dirty="0" smtClean="0">
                <a:solidFill>
                  <a:schemeClr val="tx1"/>
                </a:solidFill>
              </a:rPr>
              <a:t>Ranking:    </a:t>
            </a:r>
            <a:r>
              <a:rPr lang="sv-SE" sz="3200" dirty="0" smtClean="0">
                <a:solidFill>
                  <a:schemeClr val="tx1"/>
                </a:solidFill>
                <a:latin typeface="Brush Script MT" pitchFamily="66" charset="0"/>
              </a:rPr>
              <a:t>650</a:t>
            </a:r>
            <a:endParaRPr lang="sv-SE" sz="3200" dirty="0">
              <a:solidFill>
                <a:schemeClr val="tx1"/>
              </a:solidFill>
              <a:latin typeface="Brush Script MT" pitchFamily="66" charset="0"/>
            </a:endParaRPr>
          </a:p>
        </p:txBody>
      </p:sp>
      <p:sp>
        <p:nvSpPr>
          <p:cNvPr id="8" name="Rektangel 7"/>
          <p:cNvSpPr/>
          <p:nvPr/>
        </p:nvSpPr>
        <p:spPr>
          <a:xfrm>
            <a:off x="6156176" y="5805264"/>
            <a:ext cx="2304256" cy="6480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400" dirty="0" smtClean="0">
                <a:solidFill>
                  <a:schemeClr val="tx1"/>
                </a:solidFill>
              </a:rPr>
              <a:t>Story Points:   </a:t>
            </a:r>
            <a:r>
              <a:rPr lang="sv-SE" sz="3200" dirty="0" smtClean="0">
                <a:solidFill>
                  <a:schemeClr val="tx1"/>
                </a:solidFill>
                <a:latin typeface="Brush Script MT" pitchFamily="66" charset="0"/>
              </a:rPr>
              <a:t>5 </a:t>
            </a:r>
            <a:endParaRPr lang="sv-SE" sz="3200" dirty="0">
              <a:solidFill>
                <a:schemeClr val="tx1"/>
              </a:solidFill>
              <a:latin typeface="Brush Script MT" pitchFamily="66" charset="0"/>
            </a:endParaRPr>
          </a:p>
        </p:txBody>
      </p:sp>
    </p:spTree>
    <p:extLst>
      <p:ext uri="{BB962C8B-B14F-4D97-AF65-F5344CB8AC3E}">
        <p14:creationId xmlns:p14="http://schemas.microsoft.com/office/powerpoint/2010/main" val="69553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23528" y="188640"/>
            <a:ext cx="7666555" cy="751857"/>
          </a:xfrm>
        </p:spPr>
        <p:txBody>
          <a:bodyPr>
            <a:normAutofit fontScale="90000"/>
          </a:bodyPr>
          <a:lstStyle/>
          <a:p>
            <a:r>
              <a:rPr lang="sv-SE" dirty="0" smtClean="0"/>
              <a:t>Skisser, prototyper, ”</a:t>
            </a:r>
            <a:r>
              <a:rPr lang="sv-SE" dirty="0" err="1" smtClean="0"/>
              <a:t>wireframes</a:t>
            </a:r>
            <a:r>
              <a:rPr lang="sv-SE" dirty="0" smtClean="0"/>
              <a:t>”…</a:t>
            </a:r>
            <a:endParaRPr lang="sv-SE" dirty="0"/>
          </a:p>
        </p:txBody>
      </p:sp>
      <p:sp>
        <p:nvSpPr>
          <p:cNvPr id="3" name="Platshållare för innehåll 2"/>
          <p:cNvSpPr>
            <a:spLocks noGrp="1"/>
          </p:cNvSpPr>
          <p:nvPr>
            <p:ph idx="1"/>
          </p:nvPr>
        </p:nvSpPr>
        <p:spPr>
          <a:xfrm>
            <a:off x="473188" y="1052736"/>
            <a:ext cx="8229600" cy="820688"/>
          </a:xfrm>
        </p:spPr>
        <p:txBody>
          <a:bodyPr/>
          <a:lstStyle/>
          <a:p>
            <a:pPr marL="0" indent="0">
              <a:buNone/>
            </a:pPr>
            <a:r>
              <a:rPr lang="sv-SE" dirty="0" smtClean="0">
                <a:solidFill>
                  <a:srgbClr val="FF0000"/>
                </a:solidFill>
              </a:rPr>
              <a:t>Tidiga skisser av presentationsskiktet…</a:t>
            </a:r>
            <a:endParaRPr lang="sv-SE" dirty="0">
              <a:solidFill>
                <a:srgbClr val="FF0000"/>
              </a:solidFill>
            </a:endParaRPr>
          </a:p>
        </p:txBody>
      </p:sp>
      <p:sp>
        <p:nvSpPr>
          <p:cNvPr id="4" name="Platshållare för bildnummer 3"/>
          <p:cNvSpPr>
            <a:spLocks noGrp="1"/>
          </p:cNvSpPr>
          <p:nvPr>
            <p:ph type="sldNum" sz="quarter" idx="12"/>
          </p:nvPr>
        </p:nvSpPr>
        <p:spPr/>
        <p:txBody>
          <a:bodyPr/>
          <a:lstStyle/>
          <a:p>
            <a:fld id="{55AC85C3-9FC0-42F8-9DD5-F134BAFF8443}" type="slidenum">
              <a:rPr lang="sv-SE" smtClean="0"/>
              <a:t>49</a:t>
            </a:fld>
            <a:endParaRPr lang="sv-SE"/>
          </a:p>
        </p:txBody>
      </p:sp>
      <p:sp>
        <p:nvSpPr>
          <p:cNvPr id="6" name="Rektangel med rundade hörn 5"/>
          <p:cNvSpPr/>
          <p:nvPr/>
        </p:nvSpPr>
        <p:spPr>
          <a:xfrm>
            <a:off x="539552" y="1772816"/>
            <a:ext cx="3685427" cy="22137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b="1" dirty="0" smtClean="0">
                <a:solidFill>
                  <a:schemeClr val="tx1"/>
                </a:solidFill>
              </a:rPr>
              <a:t>ELEVREGISTRERING</a:t>
            </a:r>
          </a:p>
          <a:p>
            <a:r>
              <a:rPr lang="sv-SE" sz="2000" dirty="0" err="1" smtClean="0">
                <a:solidFill>
                  <a:schemeClr val="tx1"/>
                </a:solidFill>
              </a:rPr>
              <a:t>Elevnr</a:t>
            </a:r>
            <a:r>
              <a:rPr lang="sv-SE" sz="2000" dirty="0" smtClean="0">
                <a:solidFill>
                  <a:schemeClr val="tx1"/>
                </a:solidFill>
              </a:rPr>
              <a:t>: 1234</a:t>
            </a:r>
          </a:p>
          <a:p>
            <a:r>
              <a:rPr lang="sv-SE" sz="2000" dirty="0" smtClean="0">
                <a:solidFill>
                  <a:schemeClr val="tx1"/>
                </a:solidFill>
              </a:rPr>
              <a:t>Namn: Pelle</a:t>
            </a:r>
          </a:p>
          <a:p>
            <a:r>
              <a:rPr lang="sv-SE" sz="2000" dirty="0" smtClean="0">
                <a:solidFill>
                  <a:schemeClr val="tx1"/>
                </a:solidFill>
              </a:rPr>
              <a:t>Telefon: 025-124568</a:t>
            </a:r>
          </a:p>
          <a:p>
            <a:endParaRPr lang="sv-SE" sz="2000" dirty="0">
              <a:solidFill>
                <a:schemeClr val="tx1"/>
              </a:solidFill>
            </a:endParaRPr>
          </a:p>
          <a:p>
            <a:endParaRPr lang="sv-SE" sz="2000" dirty="0">
              <a:solidFill>
                <a:schemeClr val="tx1"/>
              </a:solidFill>
            </a:endParaRPr>
          </a:p>
        </p:txBody>
      </p:sp>
      <p:sp>
        <p:nvSpPr>
          <p:cNvPr id="7" name="Rektangel 6"/>
          <p:cNvSpPr/>
          <p:nvPr/>
        </p:nvSpPr>
        <p:spPr>
          <a:xfrm>
            <a:off x="781266" y="3501008"/>
            <a:ext cx="941737" cy="355239"/>
          </a:xfrm>
          <a:prstGeom prst="rect">
            <a:avLst/>
          </a:prstGeom>
          <a:solidFill>
            <a:schemeClr val="bg1"/>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Ny elev</a:t>
            </a:r>
            <a:endParaRPr lang="sv-SE" dirty="0">
              <a:solidFill>
                <a:schemeClr val="tx1"/>
              </a:solidFill>
            </a:endParaRPr>
          </a:p>
        </p:txBody>
      </p:sp>
      <p:sp>
        <p:nvSpPr>
          <p:cNvPr id="8" name="Rektangel 7"/>
          <p:cNvSpPr/>
          <p:nvPr/>
        </p:nvSpPr>
        <p:spPr>
          <a:xfrm>
            <a:off x="2156916" y="3501007"/>
            <a:ext cx="941737" cy="355239"/>
          </a:xfrm>
          <a:prstGeom prst="rect">
            <a:avLst/>
          </a:prstGeom>
          <a:solidFill>
            <a:schemeClr val="bg1"/>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Avbryt</a:t>
            </a:r>
            <a:endParaRPr lang="sv-SE" dirty="0">
              <a:solidFill>
                <a:schemeClr val="tx1"/>
              </a:solidFill>
            </a:endParaRPr>
          </a:p>
        </p:txBody>
      </p:sp>
      <p:sp>
        <p:nvSpPr>
          <p:cNvPr id="9" name="Rektangel med rundade hörn 8"/>
          <p:cNvSpPr/>
          <p:nvPr/>
        </p:nvSpPr>
        <p:spPr>
          <a:xfrm>
            <a:off x="4753315" y="4365104"/>
            <a:ext cx="3685427" cy="22137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b="1" dirty="0" smtClean="0">
                <a:solidFill>
                  <a:schemeClr val="tx1"/>
                </a:solidFill>
              </a:rPr>
              <a:t>ELEVREGISTRERING</a:t>
            </a:r>
          </a:p>
          <a:p>
            <a:r>
              <a:rPr lang="sv-SE" sz="2000" dirty="0" smtClean="0">
                <a:solidFill>
                  <a:schemeClr val="tx1"/>
                </a:solidFill>
              </a:rPr>
              <a:t>”Elev 1234 har registrerats OK”</a:t>
            </a:r>
          </a:p>
          <a:p>
            <a:endParaRPr lang="sv-SE" sz="2000" dirty="0">
              <a:solidFill>
                <a:schemeClr val="tx1"/>
              </a:solidFill>
            </a:endParaRPr>
          </a:p>
          <a:p>
            <a:endParaRPr lang="sv-SE" sz="2000" dirty="0" smtClean="0">
              <a:solidFill>
                <a:schemeClr val="tx1"/>
              </a:solidFill>
            </a:endParaRPr>
          </a:p>
          <a:p>
            <a:endParaRPr lang="sv-SE" sz="2000" dirty="0">
              <a:solidFill>
                <a:schemeClr val="tx1"/>
              </a:solidFill>
            </a:endParaRPr>
          </a:p>
          <a:p>
            <a:endParaRPr lang="sv-SE" sz="2000" dirty="0">
              <a:solidFill>
                <a:schemeClr val="tx1"/>
              </a:solidFill>
            </a:endParaRPr>
          </a:p>
        </p:txBody>
      </p:sp>
      <p:sp>
        <p:nvSpPr>
          <p:cNvPr id="10" name="Rektangel 9"/>
          <p:cNvSpPr/>
          <p:nvPr/>
        </p:nvSpPr>
        <p:spPr>
          <a:xfrm>
            <a:off x="4995029" y="6093296"/>
            <a:ext cx="941737" cy="355239"/>
          </a:xfrm>
          <a:prstGeom prst="rect">
            <a:avLst/>
          </a:prstGeom>
          <a:solidFill>
            <a:schemeClr val="bg1"/>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Ny elev</a:t>
            </a:r>
            <a:endParaRPr lang="sv-SE" dirty="0">
              <a:solidFill>
                <a:schemeClr val="tx1"/>
              </a:solidFill>
            </a:endParaRPr>
          </a:p>
        </p:txBody>
      </p:sp>
      <p:sp>
        <p:nvSpPr>
          <p:cNvPr id="11" name="Rektangel 10"/>
          <p:cNvSpPr/>
          <p:nvPr/>
        </p:nvSpPr>
        <p:spPr>
          <a:xfrm>
            <a:off x="6370679" y="6093295"/>
            <a:ext cx="941737" cy="355239"/>
          </a:xfrm>
          <a:prstGeom prst="rect">
            <a:avLst/>
          </a:prstGeom>
          <a:solidFill>
            <a:schemeClr val="bg1"/>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Avsluta</a:t>
            </a:r>
            <a:endParaRPr lang="sv-SE" dirty="0">
              <a:solidFill>
                <a:schemeClr val="tx1"/>
              </a:solidFill>
            </a:endParaRPr>
          </a:p>
        </p:txBody>
      </p:sp>
      <p:sp>
        <p:nvSpPr>
          <p:cNvPr id="12" name="Rektangel med rundade hörn 11"/>
          <p:cNvSpPr/>
          <p:nvPr/>
        </p:nvSpPr>
        <p:spPr>
          <a:xfrm>
            <a:off x="4736704" y="1784284"/>
            <a:ext cx="3685427" cy="22137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000" b="1" dirty="0" smtClean="0">
                <a:solidFill>
                  <a:schemeClr val="tx1"/>
                </a:solidFill>
              </a:rPr>
              <a:t>ELEVREGISTRERING</a:t>
            </a:r>
          </a:p>
          <a:p>
            <a:r>
              <a:rPr lang="sv-SE" sz="2000" dirty="0" smtClean="0">
                <a:solidFill>
                  <a:schemeClr val="tx1"/>
                </a:solidFill>
              </a:rPr>
              <a:t>”Registrering av elev 1234</a:t>
            </a:r>
          </a:p>
          <a:p>
            <a:r>
              <a:rPr lang="sv-SE" sz="2000" dirty="0" smtClean="0">
                <a:solidFill>
                  <a:schemeClr val="tx1"/>
                </a:solidFill>
              </a:rPr>
              <a:t>har avbrutits”</a:t>
            </a:r>
          </a:p>
          <a:p>
            <a:endParaRPr lang="sv-SE" sz="2000" dirty="0">
              <a:solidFill>
                <a:schemeClr val="tx1"/>
              </a:solidFill>
            </a:endParaRPr>
          </a:p>
          <a:p>
            <a:endParaRPr lang="sv-SE" sz="2000" dirty="0">
              <a:solidFill>
                <a:schemeClr val="tx1"/>
              </a:solidFill>
            </a:endParaRPr>
          </a:p>
          <a:p>
            <a:endParaRPr lang="sv-SE" sz="2000" dirty="0">
              <a:solidFill>
                <a:schemeClr val="tx1"/>
              </a:solidFill>
            </a:endParaRPr>
          </a:p>
        </p:txBody>
      </p:sp>
      <p:sp>
        <p:nvSpPr>
          <p:cNvPr id="13" name="Rektangel 12"/>
          <p:cNvSpPr/>
          <p:nvPr/>
        </p:nvSpPr>
        <p:spPr>
          <a:xfrm>
            <a:off x="4978418" y="3512476"/>
            <a:ext cx="941737" cy="355239"/>
          </a:xfrm>
          <a:prstGeom prst="rect">
            <a:avLst/>
          </a:prstGeom>
          <a:solidFill>
            <a:schemeClr val="bg1"/>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OK</a:t>
            </a:r>
            <a:endParaRPr lang="sv-SE" dirty="0">
              <a:solidFill>
                <a:schemeClr val="tx1"/>
              </a:solidFill>
            </a:endParaRPr>
          </a:p>
        </p:txBody>
      </p:sp>
      <p:sp>
        <p:nvSpPr>
          <p:cNvPr id="15" name="Frihandsfigur 14"/>
          <p:cNvSpPr/>
          <p:nvPr/>
        </p:nvSpPr>
        <p:spPr>
          <a:xfrm>
            <a:off x="696036" y="3411940"/>
            <a:ext cx="4067033" cy="2210938"/>
          </a:xfrm>
          <a:custGeom>
            <a:avLst/>
            <a:gdLst>
              <a:gd name="connsiteX0" fmla="*/ 696036 w 4067033"/>
              <a:gd name="connsiteY0" fmla="*/ 641445 h 2210938"/>
              <a:gd name="connsiteX1" fmla="*/ 805218 w 4067033"/>
              <a:gd name="connsiteY1" fmla="*/ 614150 h 2210938"/>
              <a:gd name="connsiteX2" fmla="*/ 846161 w 4067033"/>
              <a:gd name="connsiteY2" fmla="*/ 573206 h 2210938"/>
              <a:gd name="connsiteX3" fmla="*/ 887104 w 4067033"/>
              <a:gd name="connsiteY3" fmla="*/ 545911 h 2210938"/>
              <a:gd name="connsiteX4" fmla="*/ 955343 w 4067033"/>
              <a:gd name="connsiteY4" fmla="*/ 491320 h 2210938"/>
              <a:gd name="connsiteX5" fmla="*/ 982639 w 4067033"/>
              <a:gd name="connsiteY5" fmla="*/ 450376 h 2210938"/>
              <a:gd name="connsiteX6" fmla="*/ 1023582 w 4067033"/>
              <a:gd name="connsiteY6" fmla="*/ 423081 h 2210938"/>
              <a:gd name="connsiteX7" fmla="*/ 1091821 w 4067033"/>
              <a:gd name="connsiteY7" fmla="*/ 341194 h 2210938"/>
              <a:gd name="connsiteX8" fmla="*/ 1091821 w 4067033"/>
              <a:gd name="connsiteY8" fmla="*/ 204717 h 2210938"/>
              <a:gd name="connsiteX9" fmla="*/ 1064525 w 4067033"/>
              <a:gd name="connsiteY9" fmla="*/ 163773 h 2210938"/>
              <a:gd name="connsiteX10" fmla="*/ 982639 w 4067033"/>
              <a:gd name="connsiteY10" fmla="*/ 136478 h 2210938"/>
              <a:gd name="connsiteX11" fmla="*/ 900752 w 4067033"/>
              <a:gd name="connsiteY11" fmla="*/ 95535 h 2210938"/>
              <a:gd name="connsiteX12" fmla="*/ 859809 w 4067033"/>
              <a:gd name="connsiteY12" fmla="*/ 68239 h 2210938"/>
              <a:gd name="connsiteX13" fmla="*/ 682388 w 4067033"/>
              <a:gd name="connsiteY13" fmla="*/ 40944 h 2210938"/>
              <a:gd name="connsiteX14" fmla="*/ 327546 w 4067033"/>
              <a:gd name="connsiteY14" fmla="*/ 27296 h 2210938"/>
              <a:gd name="connsiteX15" fmla="*/ 191068 w 4067033"/>
              <a:gd name="connsiteY15" fmla="*/ 0 h 2210938"/>
              <a:gd name="connsiteX16" fmla="*/ 68239 w 4067033"/>
              <a:gd name="connsiteY16" fmla="*/ 13648 h 2210938"/>
              <a:gd name="connsiteX17" fmla="*/ 0 w 4067033"/>
              <a:gd name="connsiteY17" fmla="*/ 136478 h 2210938"/>
              <a:gd name="connsiteX18" fmla="*/ 13648 w 4067033"/>
              <a:gd name="connsiteY18" fmla="*/ 341194 h 2210938"/>
              <a:gd name="connsiteX19" fmla="*/ 81886 w 4067033"/>
              <a:gd name="connsiteY19" fmla="*/ 423081 h 2210938"/>
              <a:gd name="connsiteX20" fmla="*/ 204716 w 4067033"/>
              <a:gd name="connsiteY20" fmla="*/ 491320 h 2210938"/>
              <a:gd name="connsiteX21" fmla="*/ 245660 w 4067033"/>
              <a:gd name="connsiteY21" fmla="*/ 518615 h 2210938"/>
              <a:gd name="connsiteX22" fmla="*/ 286603 w 4067033"/>
              <a:gd name="connsiteY22" fmla="*/ 532263 h 2210938"/>
              <a:gd name="connsiteX23" fmla="*/ 382137 w 4067033"/>
              <a:gd name="connsiteY23" fmla="*/ 586854 h 2210938"/>
              <a:gd name="connsiteX24" fmla="*/ 464024 w 4067033"/>
              <a:gd name="connsiteY24" fmla="*/ 600502 h 2210938"/>
              <a:gd name="connsiteX25" fmla="*/ 586854 w 4067033"/>
              <a:gd name="connsiteY25" fmla="*/ 641445 h 2210938"/>
              <a:gd name="connsiteX26" fmla="*/ 627797 w 4067033"/>
              <a:gd name="connsiteY26" fmla="*/ 655093 h 2210938"/>
              <a:gd name="connsiteX27" fmla="*/ 668740 w 4067033"/>
              <a:gd name="connsiteY27" fmla="*/ 668741 h 2210938"/>
              <a:gd name="connsiteX28" fmla="*/ 709683 w 4067033"/>
              <a:gd name="connsiteY28" fmla="*/ 750627 h 2210938"/>
              <a:gd name="connsiteX29" fmla="*/ 723331 w 4067033"/>
              <a:gd name="connsiteY29" fmla="*/ 791570 h 2210938"/>
              <a:gd name="connsiteX30" fmla="*/ 791570 w 4067033"/>
              <a:gd name="connsiteY30" fmla="*/ 887105 h 2210938"/>
              <a:gd name="connsiteX31" fmla="*/ 818865 w 4067033"/>
              <a:gd name="connsiteY31" fmla="*/ 928048 h 2210938"/>
              <a:gd name="connsiteX32" fmla="*/ 859809 w 4067033"/>
              <a:gd name="connsiteY32" fmla="*/ 996287 h 2210938"/>
              <a:gd name="connsiteX33" fmla="*/ 941695 w 4067033"/>
              <a:gd name="connsiteY33" fmla="*/ 1078173 h 2210938"/>
              <a:gd name="connsiteX34" fmla="*/ 996286 w 4067033"/>
              <a:gd name="connsiteY34" fmla="*/ 1160060 h 2210938"/>
              <a:gd name="connsiteX35" fmla="*/ 1023582 w 4067033"/>
              <a:gd name="connsiteY35" fmla="*/ 1201003 h 2210938"/>
              <a:gd name="connsiteX36" fmla="*/ 1064525 w 4067033"/>
              <a:gd name="connsiteY36" fmla="*/ 1241947 h 2210938"/>
              <a:gd name="connsiteX37" fmla="*/ 1146412 w 4067033"/>
              <a:gd name="connsiteY37" fmla="*/ 1323833 h 2210938"/>
              <a:gd name="connsiteX38" fmla="*/ 1228298 w 4067033"/>
              <a:gd name="connsiteY38" fmla="*/ 1392072 h 2210938"/>
              <a:gd name="connsiteX39" fmla="*/ 1269242 w 4067033"/>
              <a:gd name="connsiteY39" fmla="*/ 1433015 h 2210938"/>
              <a:gd name="connsiteX40" fmla="*/ 1351128 w 4067033"/>
              <a:gd name="connsiteY40" fmla="*/ 1460311 h 2210938"/>
              <a:gd name="connsiteX41" fmla="*/ 1473958 w 4067033"/>
              <a:gd name="connsiteY41" fmla="*/ 1514902 h 2210938"/>
              <a:gd name="connsiteX42" fmla="*/ 1528549 w 4067033"/>
              <a:gd name="connsiteY42" fmla="*/ 1542197 h 2210938"/>
              <a:gd name="connsiteX43" fmla="*/ 1569492 w 4067033"/>
              <a:gd name="connsiteY43" fmla="*/ 1569493 h 2210938"/>
              <a:gd name="connsiteX44" fmla="*/ 1637731 w 4067033"/>
              <a:gd name="connsiteY44" fmla="*/ 1583141 h 2210938"/>
              <a:gd name="connsiteX45" fmla="*/ 1719618 w 4067033"/>
              <a:gd name="connsiteY45" fmla="*/ 1610436 h 2210938"/>
              <a:gd name="connsiteX46" fmla="*/ 1760561 w 4067033"/>
              <a:gd name="connsiteY46" fmla="*/ 1624084 h 2210938"/>
              <a:gd name="connsiteX47" fmla="*/ 1828800 w 4067033"/>
              <a:gd name="connsiteY47" fmla="*/ 1651379 h 2210938"/>
              <a:gd name="connsiteX48" fmla="*/ 1883391 w 4067033"/>
              <a:gd name="connsiteY48" fmla="*/ 1665027 h 2210938"/>
              <a:gd name="connsiteX49" fmla="*/ 1924334 w 4067033"/>
              <a:gd name="connsiteY49" fmla="*/ 1678675 h 2210938"/>
              <a:gd name="connsiteX50" fmla="*/ 1992573 w 4067033"/>
              <a:gd name="connsiteY50" fmla="*/ 1692323 h 2210938"/>
              <a:gd name="connsiteX51" fmla="*/ 2074460 w 4067033"/>
              <a:gd name="connsiteY51" fmla="*/ 1719618 h 2210938"/>
              <a:gd name="connsiteX52" fmla="*/ 2210937 w 4067033"/>
              <a:gd name="connsiteY52" fmla="*/ 1774209 h 2210938"/>
              <a:gd name="connsiteX53" fmla="*/ 2279176 w 4067033"/>
              <a:gd name="connsiteY53" fmla="*/ 1787857 h 2210938"/>
              <a:gd name="connsiteX54" fmla="*/ 2361063 w 4067033"/>
              <a:gd name="connsiteY54" fmla="*/ 1815153 h 2210938"/>
              <a:gd name="connsiteX55" fmla="*/ 2402006 w 4067033"/>
              <a:gd name="connsiteY55" fmla="*/ 1828800 h 2210938"/>
              <a:gd name="connsiteX56" fmla="*/ 2483892 w 4067033"/>
              <a:gd name="connsiteY56" fmla="*/ 1842448 h 2210938"/>
              <a:gd name="connsiteX57" fmla="*/ 2552131 w 4067033"/>
              <a:gd name="connsiteY57" fmla="*/ 1869744 h 2210938"/>
              <a:gd name="connsiteX58" fmla="*/ 2743200 w 4067033"/>
              <a:gd name="connsiteY58" fmla="*/ 1897039 h 2210938"/>
              <a:gd name="connsiteX59" fmla="*/ 2811439 w 4067033"/>
              <a:gd name="connsiteY59" fmla="*/ 1910687 h 2210938"/>
              <a:gd name="connsiteX60" fmla="*/ 2879677 w 4067033"/>
              <a:gd name="connsiteY60" fmla="*/ 1937982 h 2210938"/>
              <a:gd name="connsiteX61" fmla="*/ 3002507 w 4067033"/>
              <a:gd name="connsiteY61" fmla="*/ 1965278 h 2210938"/>
              <a:gd name="connsiteX62" fmla="*/ 3098042 w 4067033"/>
              <a:gd name="connsiteY62" fmla="*/ 1992573 h 2210938"/>
              <a:gd name="connsiteX63" fmla="*/ 3193576 w 4067033"/>
              <a:gd name="connsiteY63" fmla="*/ 2006221 h 2210938"/>
              <a:gd name="connsiteX64" fmla="*/ 3248167 w 4067033"/>
              <a:gd name="connsiteY64" fmla="*/ 2019869 h 2210938"/>
              <a:gd name="connsiteX65" fmla="*/ 3398292 w 4067033"/>
              <a:gd name="connsiteY65" fmla="*/ 2033517 h 2210938"/>
              <a:gd name="connsiteX66" fmla="*/ 3480179 w 4067033"/>
              <a:gd name="connsiteY66" fmla="*/ 2047164 h 2210938"/>
              <a:gd name="connsiteX67" fmla="*/ 3589361 w 4067033"/>
              <a:gd name="connsiteY67" fmla="*/ 2074460 h 2210938"/>
              <a:gd name="connsiteX68" fmla="*/ 3643952 w 4067033"/>
              <a:gd name="connsiteY68" fmla="*/ 2088108 h 2210938"/>
              <a:gd name="connsiteX69" fmla="*/ 3780430 w 4067033"/>
              <a:gd name="connsiteY69" fmla="*/ 2101756 h 2210938"/>
              <a:gd name="connsiteX70" fmla="*/ 4026089 w 4067033"/>
              <a:gd name="connsiteY70" fmla="*/ 2129051 h 2210938"/>
              <a:gd name="connsiteX71" fmla="*/ 3971498 w 4067033"/>
              <a:gd name="connsiteY71" fmla="*/ 2088108 h 2210938"/>
              <a:gd name="connsiteX72" fmla="*/ 3889612 w 4067033"/>
              <a:gd name="connsiteY72" fmla="*/ 2047164 h 2210938"/>
              <a:gd name="connsiteX73" fmla="*/ 3794077 w 4067033"/>
              <a:gd name="connsiteY73" fmla="*/ 1951630 h 2210938"/>
              <a:gd name="connsiteX74" fmla="*/ 3712191 w 4067033"/>
              <a:gd name="connsiteY74" fmla="*/ 1897039 h 2210938"/>
              <a:gd name="connsiteX75" fmla="*/ 3684895 w 4067033"/>
              <a:gd name="connsiteY75" fmla="*/ 1937982 h 2210938"/>
              <a:gd name="connsiteX76" fmla="*/ 3780430 w 4067033"/>
              <a:gd name="connsiteY76" fmla="*/ 2006221 h 2210938"/>
              <a:gd name="connsiteX77" fmla="*/ 3821373 w 4067033"/>
              <a:gd name="connsiteY77" fmla="*/ 2047164 h 2210938"/>
              <a:gd name="connsiteX78" fmla="*/ 3903260 w 4067033"/>
              <a:gd name="connsiteY78" fmla="*/ 2101756 h 2210938"/>
              <a:gd name="connsiteX79" fmla="*/ 3944203 w 4067033"/>
              <a:gd name="connsiteY79" fmla="*/ 2129051 h 2210938"/>
              <a:gd name="connsiteX80" fmla="*/ 3985146 w 4067033"/>
              <a:gd name="connsiteY80" fmla="*/ 2142699 h 2210938"/>
              <a:gd name="connsiteX81" fmla="*/ 3848668 w 4067033"/>
              <a:gd name="connsiteY81" fmla="*/ 2169994 h 2210938"/>
              <a:gd name="connsiteX82" fmla="*/ 3766782 w 4067033"/>
              <a:gd name="connsiteY82" fmla="*/ 2183642 h 2210938"/>
              <a:gd name="connsiteX83" fmla="*/ 3698543 w 4067033"/>
              <a:gd name="connsiteY83" fmla="*/ 2197290 h 2210938"/>
              <a:gd name="connsiteX84" fmla="*/ 3657600 w 4067033"/>
              <a:gd name="connsiteY84" fmla="*/ 2210938 h 2210938"/>
              <a:gd name="connsiteX85" fmla="*/ 3930555 w 4067033"/>
              <a:gd name="connsiteY85" fmla="*/ 2197290 h 2210938"/>
              <a:gd name="connsiteX86" fmla="*/ 4067033 w 4067033"/>
              <a:gd name="connsiteY86" fmla="*/ 2142699 h 221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067033" h="2210938">
                <a:moveTo>
                  <a:pt x="696036" y="641445"/>
                </a:moveTo>
                <a:cubicBezTo>
                  <a:pt x="705873" y="639477"/>
                  <a:pt x="787236" y="626138"/>
                  <a:pt x="805218" y="614150"/>
                </a:cubicBezTo>
                <a:cubicBezTo>
                  <a:pt x="821277" y="603444"/>
                  <a:pt x="831334" y="585562"/>
                  <a:pt x="846161" y="573206"/>
                </a:cubicBezTo>
                <a:cubicBezTo>
                  <a:pt x="858762" y="562705"/>
                  <a:pt x="873456" y="555009"/>
                  <a:pt x="887104" y="545911"/>
                </a:cubicBezTo>
                <a:cubicBezTo>
                  <a:pt x="965332" y="428569"/>
                  <a:pt x="861168" y="566659"/>
                  <a:pt x="955343" y="491320"/>
                </a:cubicBezTo>
                <a:cubicBezTo>
                  <a:pt x="968151" y="481073"/>
                  <a:pt x="971040" y="461975"/>
                  <a:pt x="982639" y="450376"/>
                </a:cubicBezTo>
                <a:cubicBezTo>
                  <a:pt x="994237" y="438778"/>
                  <a:pt x="1010981" y="433582"/>
                  <a:pt x="1023582" y="423081"/>
                </a:cubicBezTo>
                <a:cubicBezTo>
                  <a:pt x="1062988" y="390243"/>
                  <a:pt x="1064982" y="381452"/>
                  <a:pt x="1091821" y="341194"/>
                </a:cubicBezTo>
                <a:cubicBezTo>
                  <a:pt x="1111580" y="281915"/>
                  <a:pt x="1116582" y="287253"/>
                  <a:pt x="1091821" y="204717"/>
                </a:cubicBezTo>
                <a:cubicBezTo>
                  <a:pt x="1087108" y="189006"/>
                  <a:pt x="1078435" y="172467"/>
                  <a:pt x="1064525" y="163773"/>
                </a:cubicBezTo>
                <a:cubicBezTo>
                  <a:pt x="1040127" y="148524"/>
                  <a:pt x="1006579" y="152438"/>
                  <a:pt x="982639" y="136478"/>
                </a:cubicBezTo>
                <a:cubicBezTo>
                  <a:pt x="929725" y="101202"/>
                  <a:pt x="957256" y="114369"/>
                  <a:pt x="900752" y="95535"/>
                </a:cubicBezTo>
                <a:cubicBezTo>
                  <a:pt x="887104" y="86436"/>
                  <a:pt x="874885" y="74700"/>
                  <a:pt x="859809" y="68239"/>
                </a:cubicBezTo>
                <a:cubicBezTo>
                  <a:pt x="820071" y="51208"/>
                  <a:pt x="703466" y="42148"/>
                  <a:pt x="682388" y="40944"/>
                </a:cubicBezTo>
                <a:cubicBezTo>
                  <a:pt x="564213" y="34191"/>
                  <a:pt x="445827" y="31845"/>
                  <a:pt x="327546" y="27296"/>
                </a:cubicBezTo>
                <a:cubicBezTo>
                  <a:pt x="291473" y="18278"/>
                  <a:pt x="224531" y="0"/>
                  <a:pt x="191068" y="0"/>
                </a:cubicBezTo>
                <a:cubicBezTo>
                  <a:pt x="149873" y="0"/>
                  <a:pt x="109182" y="9099"/>
                  <a:pt x="68239" y="13648"/>
                </a:cubicBezTo>
                <a:cubicBezTo>
                  <a:pt x="5668" y="107505"/>
                  <a:pt x="24022" y="64413"/>
                  <a:pt x="0" y="136478"/>
                </a:cubicBezTo>
                <a:cubicBezTo>
                  <a:pt x="4549" y="204717"/>
                  <a:pt x="2405" y="273734"/>
                  <a:pt x="13648" y="341194"/>
                </a:cubicBezTo>
                <a:cubicBezTo>
                  <a:pt x="17004" y="361328"/>
                  <a:pt x="70111" y="413923"/>
                  <a:pt x="81886" y="423081"/>
                </a:cubicBezTo>
                <a:cubicBezTo>
                  <a:pt x="236791" y="543562"/>
                  <a:pt x="105880" y="441903"/>
                  <a:pt x="204716" y="491320"/>
                </a:cubicBezTo>
                <a:cubicBezTo>
                  <a:pt x="219387" y="498655"/>
                  <a:pt x="230989" y="511280"/>
                  <a:pt x="245660" y="518615"/>
                </a:cubicBezTo>
                <a:cubicBezTo>
                  <a:pt x="258527" y="525049"/>
                  <a:pt x="273736" y="525829"/>
                  <a:pt x="286603" y="532263"/>
                </a:cubicBezTo>
                <a:cubicBezTo>
                  <a:pt x="336862" y="557393"/>
                  <a:pt x="322316" y="568908"/>
                  <a:pt x="382137" y="586854"/>
                </a:cubicBezTo>
                <a:cubicBezTo>
                  <a:pt x="408642" y="594805"/>
                  <a:pt x="436728" y="595953"/>
                  <a:pt x="464024" y="600502"/>
                </a:cubicBezTo>
                <a:lnTo>
                  <a:pt x="586854" y="641445"/>
                </a:lnTo>
                <a:lnTo>
                  <a:pt x="627797" y="655093"/>
                </a:lnTo>
                <a:lnTo>
                  <a:pt x="668740" y="668741"/>
                </a:lnTo>
                <a:cubicBezTo>
                  <a:pt x="703045" y="771653"/>
                  <a:pt x="656770" y="644801"/>
                  <a:pt x="709683" y="750627"/>
                </a:cubicBezTo>
                <a:cubicBezTo>
                  <a:pt x="716117" y="763494"/>
                  <a:pt x="716897" y="778703"/>
                  <a:pt x="723331" y="791570"/>
                </a:cubicBezTo>
                <a:cubicBezTo>
                  <a:pt x="734052" y="813013"/>
                  <a:pt x="781266" y="872680"/>
                  <a:pt x="791570" y="887105"/>
                </a:cubicBezTo>
                <a:cubicBezTo>
                  <a:pt x="801104" y="900452"/>
                  <a:pt x="810172" y="914139"/>
                  <a:pt x="818865" y="928048"/>
                </a:cubicBezTo>
                <a:cubicBezTo>
                  <a:pt x="832924" y="950543"/>
                  <a:pt x="843011" y="975757"/>
                  <a:pt x="859809" y="996287"/>
                </a:cubicBezTo>
                <a:cubicBezTo>
                  <a:pt x="884253" y="1026163"/>
                  <a:pt x="920283" y="1046055"/>
                  <a:pt x="941695" y="1078173"/>
                </a:cubicBezTo>
                <a:lnTo>
                  <a:pt x="996286" y="1160060"/>
                </a:lnTo>
                <a:cubicBezTo>
                  <a:pt x="1005385" y="1173708"/>
                  <a:pt x="1011984" y="1189404"/>
                  <a:pt x="1023582" y="1201003"/>
                </a:cubicBezTo>
                <a:cubicBezTo>
                  <a:pt x="1037230" y="1214651"/>
                  <a:pt x="1051964" y="1227293"/>
                  <a:pt x="1064525" y="1241947"/>
                </a:cubicBezTo>
                <a:cubicBezTo>
                  <a:pt x="1132236" y="1320944"/>
                  <a:pt x="1074336" y="1275784"/>
                  <a:pt x="1146412" y="1323833"/>
                </a:cubicBezTo>
                <a:cubicBezTo>
                  <a:pt x="1245412" y="1455834"/>
                  <a:pt x="1134517" y="1329552"/>
                  <a:pt x="1228298" y="1392072"/>
                </a:cubicBezTo>
                <a:cubicBezTo>
                  <a:pt x="1244357" y="1402778"/>
                  <a:pt x="1252370" y="1423642"/>
                  <a:pt x="1269242" y="1433015"/>
                </a:cubicBezTo>
                <a:cubicBezTo>
                  <a:pt x="1294393" y="1446988"/>
                  <a:pt x="1351128" y="1460311"/>
                  <a:pt x="1351128" y="1460311"/>
                </a:cubicBezTo>
                <a:cubicBezTo>
                  <a:pt x="1452686" y="1536479"/>
                  <a:pt x="1354442" y="1475064"/>
                  <a:pt x="1473958" y="1514902"/>
                </a:cubicBezTo>
                <a:cubicBezTo>
                  <a:pt x="1493259" y="1521336"/>
                  <a:pt x="1510885" y="1532103"/>
                  <a:pt x="1528549" y="1542197"/>
                </a:cubicBezTo>
                <a:cubicBezTo>
                  <a:pt x="1542790" y="1550335"/>
                  <a:pt x="1554134" y="1563734"/>
                  <a:pt x="1569492" y="1569493"/>
                </a:cubicBezTo>
                <a:cubicBezTo>
                  <a:pt x="1591212" y="1577638"/>
                  <a:pt x="1615352" y="1577038"/>
                  <a:pt x="1637731" y="1583141"/>
                </a:cubicBezTo>
                <a:cubicBezTo>
                  <a:pt x="1665489" y="1590711"/>
                  <a:pt x="1692322" y="1601338"/>
                  <a:pt x="1719618" y="1610436"/>
                </a:cubicBezTo>
                <a:cubicBezTo>
                  <a:pt x="1733266" y="1614985"/>
                  <a:pt x="1747204" y="1618741"/>
                  <a:pt x="1760561" y="1624084"/>
                </a:cubicBezTo>
                <a:cubicBezTo>
                  <a:pt x="1783307" y="1633182"/>
                  <a:pt x="1805559" y="1643632"/>
                  <a:pt x="1828800" y="1651379"/>
                </a:cubicBezTo>
                <a:cubicBezTo>
                  <a:pt x="1846595" y="1657310"/>
                  <a:pt x="1865356" y="1659874"/>
                  <a:pt x="1883391" y="1665027"/>
                </a:cubicBezTo>
                <a:cubicBezTo>
                  <a:pt x="1897223" y="1668979"/>
                  <a:pt x="1910378" y="1675186"/>
                  <a:pt x="1924334" y="1678675"/>
                </a:cubicBezTo>
                <a:cubicBezTo>
                  <a:pt x="1946838" y="1684301"/>
                  <a:pt x="1970194" y="1686220"/>
                  <a:pt x="1992573" y="1692323"/>
                </a:cubicBezTo>
                <a:cubicBezTo>
                  <a:pt x="2020331" y="1699893"/>
                  <a:pt x="2047520" y="1709515"/>
                  <a:pt x="2074460" y="1719618"/>
                </a:cubicBezTo>
                <a:cubicBezTo>
                  <a:pt x="2120337" y="1736822"/>
                  <a:pt x="2162892" y="1764600"/>
                  <a:pt x="2210937" y="1774209"/>
                </a:cubicBezTo>
                <a:cubicBezTo>
                  <a:pt x="2233683" y="1778758"/>
                  <a:pt x="2256797" y="1781753"/>
                  <a:pt x="2279176" y="1787857"/>
                </a:cubicBezTo>
                <a:cubicBezTo>
                  <a:pt x="2306934" y="1795428"/>
                  <a:pt x="2333767" y="1806055"/>
                  <a:pt x="2361063" y="1815153"/>
                </a:cubicBezTo>
                <a:cubicBezTo>
                  <a:pt x="2374711" y="1819702"/>
                  <a:pt x="2387816" y="1826435"/>
                  <a:pt x="2402006" y="1828800"/>
                </a:cubicBezTo>
                <a:lnTo>
                  <a:pt x="2483892" y="1842448"/>
                </a:lnTo>
                <a:cubicBezTo>
                  <a:pt x="2506638" y="1851547"/>
                  <a:pt x="2528158" y="1864697"/>
                  <a:pt x="2552131" y="1869744"/>
                </a:cubicBezTo>
                <a:cubicBezTo>
                  <a:pt x="2615087" y="1882998"/>
                  <a:pt x="2680113" y="1884421"/>
                  <a:pt x="2743200" y="1897039"/>
                </a:cubicBezTo>
                <a:cubicBezTo>
                  <a:pt x="2765946" y="1901588"/>
                  <a:pt x="2789220" y="1904021"/>
                  <a:pt x="2811439" y="1910687"/>
                </a:cubicBezTo>
                <a:cubicBezTo>
                  <a:pt x="2834904" y="1917726"/>
                  <a:pt x="2856436" y="1930235"/>
                  <a:pt x="2879677" y="1937982"/>
                </a:cubicBezTo>
                <a:cubicBezTo>
                  <a:pt x="2921708" y="1951992"/>
                  <a:pt x="2959239" y="1954461"/>
                  <a:pt x="3002507" y="1965278"/>
                </a:cubicBezTo>
                <a:cubicBezTo>
                  <a:pt x="3034637" y="1973311"/>
                  <a:pt x="3065658" y="1985634"/>
                  <a:pt x="3098042" y="1992573"/>
                </a:cubicBezTo>
                <a:cubicBezTo>
                  <a:pt x="3129496" y="1999313"/>
                  <a:pt x="3161927" y="2000467"/>
                  <a:pt x="3193576" y="2006221"/>
                </a:cubicBezTo>
                <a:cubicBezTo>
                  <a:pt x="3212030" y="2009576"/>
                  <a:pt x="3229574" y="2017390"/>
                  <a:pt x="3248167" y="2019869"/>
                </a:cubicBezTo>
                <a:cubicBezTo>
                  <a:pt x="3297974" y="2026510"/>
                  <a:pt x="3348388" y="2027646"/>
                  <a:pt x="3398292" y="2033517"/>
                </a:cubicBezTo>
                <a:cubicBezTo>
                  <a:pt x="3425775" y="2036750"/>
                  <a:pt x="3452883" y="2042615"/>
                  <a:pt x="3480179" y="2047164"/>
                </a:cubicBezTo>
                <a:cubicBezTo>
                  <a:pt x="3553342" y="2071552"/>
                  <a:pt x="3490546" y="2052501"/>
                  <a:pt x="3589361" y="2074460"/>
                </a:cubicBezTo>
                <a:cubicBezTo>
                  <a:pt x="3607671" y="2078529"/>
                  <a:pt x="3625383" y="2085455"/>
                  <a:pt x="3643952" y="2088108"/>
                </a:cubicBezTo>
                <a:cubicBezTo>
                  <a:pt x="3689212" y="2094574"/>
                  <a:pt x="3734937" y="2097207"/>
                  <a:pt x="3780430" y="2101756"/>
                </a:cubicBezTo>
                <a:cubicBezTo>
                  <a:pt x="3864026" y="2129620"/>
                  <a:pt x="3912691" y="2149668"/>
                  <a:pt x="4026089" y="2129051"/>
                </a:cubicBezTo>
                <a:cubicBezTo>
                  <a:pt x="4048468" y="2124982"/>
                  <a:pt x="3990007" y="2101329"/>
                  <a:pt x="3971498" y="2088108"/>
                </a:cubicBezTo>
                <a:cubicBezTo>
                  <a:pt x="3925198" y="2055036"/>
                  <a:pt x="3940316" y="2064066"/>
                  <a:pt x="3889612" y="2047164"/>
                </a:cubicBezTo>
                <a:cubicBezTo>
                  <a:pt x="3857767" y="2015319"/>
                  <a:pt x="3831549" y="1976611"/>
                  <a:pt x="3794077" y="1951630"/>
                </a:cubicBezTo>
                <a:lnTo>
                  <a:pt x="3712191" y="1897039"/>
                </a:lnTo>
                <a:cubicBezTo>
                  <a:pt x="3703092" y="1910687"/>
                  <a:pt x="3679708" y="1922421"/>
                  <a:pt x="3684895" y="1937982"/>
                </a:cubicBezTo>
                <a:cubicBezTo>
                  <a:pt x="3688678" y="1949332"/>
                  <a:pt x="3766660" y="1994746"/>
                  <a:pt x="3780430" y="2006221"/>
                </a:cubicBezTo>
                <a:cubicBezTo>
                  <a:pt x="3795257" y="2018577"/>
                  <a:pt x="3806138" y="2035314"/>
                  <a:pt x="3821373" y="2047164"/>
                </a:cubicBezTo>
                <a:cubicBezTo>
                  <a:pt x="3847268" y="2067305"/>
                  <a:pt x="3875964" y="2083559"/>
                  <a:pt x="3903260" y="2101756"/>
                </a:cubicBezTo>
                <a:cubicBezTo>
                  <a:pt x="3916908" y="2110854"/>
                  <a:pt x="3928642" y="2123864"/>
                  <a:pt x="3944203" y="2129051"/>
                </a:cubicBezTo>
                <a:lnTo>
                  <a:pt x="3985146" y="2142699"/>
                </a:lnTo>
                <a:cubicBezTo>
                  <a:pt x="3704550" y="2189466"/>
                  <a:pt x="4052259" y="2129277"/>
                  <a:pt x="3848668" y="2169994"/>
                </a:cubicBezTo>
                <a:cubicBezTo>
                  <a:pt x="3821533" y="2175421"/>
                  <a:pt x="3794007" y="2178692"/>
                  <a:pt x="3766782" y="2183642"/>
                </a:cubicBezTo>
                <a:cubicBezTo>
                  <a:pt x="3743959" y="2187792"/>
                  <a:pt x="3721047" y="2191664"/>
                  <a:pt x="3698543" y="2197290"/>
                </a:cubicBezTo>
                <a:cubicBezTo>
                  <a:pt x="3684587" y="2200779"/>
                  <a:pt x="3643214" y="2210938"/>
                  <a:pt x="3657600" y="2210938"/>
                </a:cubicBezTo>
                <a:cubicBezTo>
                  <a:pt x="3748699" y="2210938"/>
                  <a:pt x="3839570" y="2201839"/>
                  <a:pt x="3930555" y="2197290"/>
                </a:cubicBezTo>
                <a:cubicBezTo>
                  <a:pt x="4027583" y="2132605"/>
                  <a:pt x="3979637" y="2142699"/>
                  <a:pt x="4067033" y="21426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Frihandsfigur 15"/>
          <p:cNvSpPr/>
          <p:nvPr/>
        </p:nvSpPr>
        <p:spPr>
          <a:xfrm>
            <a:off x="1978925" y="3207224"/>
            <a:ext cx="2784673" cy="791570"/>
          </a:xfrm>
          <a:custGeom>
            <a:avLst/>
            <a:gdLst>
              <a:gd name="connsiteX0" fmla="*/ 887105 w 2784673"/>
              <a:gd name="connsiteY0" fmla="*/ 191069 h 791570"/>
              <a:gd name="connsiteX1" fmla="*/ 600502 w 2784673"/>
              <a:gd name="connsiteY1" fmla="*/ 218364 h 791570"/>
              <a:gd name="connsiteX2" fmla="*/ 504968 w 2784673"/>
              <a:gd name="connsiteY2" fmla="*/ 232012 h 791570"/>
              <a:gd name="connsiteX3" fmla="*/ 395785 w 2784673"/>
              <a:gd name="connsiteY3" fmla="*/ 245660 h 791570"/>
              <a:gd name="connsiteX4" fmla="*/ 232012 w 2784673"/>
              <a:gd name="connsiteY4" fmla="*/ 259307 h 791570"/>
              <a:gd name="connsiteX5" fmla="*/ 163774 w 2784673"/>
              <a:gd name="connsiteY5" fmla="*/ 272955 h 791570"/>
              <a:gd name="connsiteX6" fmla="*/ 68239 w 2784673"/>
              <a:gd name="connsiteY6" fmla="*/ 286603 h 791570"/>
              <a:gd name="connsiteX7" fmla="*/ 13648 w 2784673"/>
              <a:gd name="connsiteY7" fmla="*/ 409433 h 791570"/>
              <a:gd name="connsiteX8" fmla="*/ 0 w 2784673"/>
              <a:gd name="connsiteY8" fmla="*/ 450376 h 791570"/>
              <a:gd name="connsiteX9" fmla="*/ 13648 w 2784673"/>
              <a:gd name="connsiteY9" fmla="*/ 627797 h 791570"/>
              <a:gd name="connsiteX10" fmla="*/ 95535 w 2784673"/>
              <a:gd name="connsiteY10" fmla="*/ 682388 h 791570"/>
              <a:gd name="connsiteX11" fmla="*/ 136478 w 2784673"/>
              <a:gd name="connsiteY11" fmla="*/ 709683 h 791570"/>
              <a:gd name="connsiteX12" fmla="*/ 218365 w 2784673"/>
              <a:gd name="connsiteY12" fmla="*/ 736979 h 791570"/>
              <a:gd name="connsiteX13" fmla="*/ 464024 w 2784673"/>
              <a:gd name="connsiteY13" fmla="*/ 764275 h 791570"/>
              <a:gd name="connsiteX14" fmla="*/ 627797 w 2784673"/>
              <a:gd name="connsiteY14" fmla="*/ 777922 h 791570"/>
              <a:gd name="connsiteX15" fmla="*/ 941696 w 2784673"/>
              <a:gd name="connsiteY15" fmla="*/ 791570 h 791570"/>
              <a:gd name="connsiteX16" fmla="*/ 1160060 w 2784673"/>
              <a:gd name="connsiteY16" fmla="*/ 764275 h 791570"/>
              <a:gd name="connsiteX17" fmla="*/ 1201003 w 2784673"/>
              <a:gd name="connsiteY17" fmla="*/ 736979 h 791570"/>
              <a:gd name="connsiteX18" fmla="*/ 1255594 w 2784673"/>
              <a:gd name="connsiteY18" fmla="*/ 655092 h 791570"/>
              <a:gd name="connsiteX19" fmla="*/ 1241947 w 2784673"/>
              <a:gd name="connsiteY19" fmla="*/ 532263 h 791570"/>
              <a:gd name="connsiteX20" fmla="*/ 1228299 w 2784673"/>
              <a:gd name="connsiteY20" fmla="*/ 477672 h 791570"/>
              <a:gd name="connsiteX21" fmla="*/ 1187356 w 2784673"/>
              <a:gd name="connsiteY21" fmla="*/ 436728 h 791570"/>
              <a:gd name="connsiteX22" fmla="*/ 1132765 w 2784673"/>
              <a:gd name="connsiteY22" fmla="*/ 354842 h 791570"/>
              <a:gd name="connsiteX23" fmla="*/ 1105469 w 2784673"/>
              <a:gd name="connsiteY23" fmla="*/ 313898 h 791570"/>
              <a:gd name="connsiteX24" fmla="*/ 982639 w 2784673"/>
              <a:gd name="connsiteY24" fmla="*/ 245660 h 791570"/>
              <a:gd name="connsiteX25" fmla="*/ 941696 w 2784673"/>
              <a:gd name="connsiteY25" fmla="*/ 232012 h 791570"/>
              <a:gd name="connsiteX26" fmla="*/ 900753 w 2784673"/>
              <a:gd name="connsiteY26" fmla="*/ 218364 h 791570"/>
              <a:gd name="connsiteX27" fmla="*/ 941696 w 2784673"/>
              <a:gd name="connsiteY27" fmla="*/ 232012 h 791570"/>
              <a:gd name="connsiteX28" fmla="*/ 982639 w 2784673"/>
              <a:gd name="connsiteY28" fmla="*/ 245660 h 791570"/>
              <a:gd name="connsiteX29" fmla="*/ 1023582 w 2784673"/>
              <a:gd name="connsiteY29" fmla="*/ 259307 h 791570"/>
              <a:gd name="connsiteX30" fmla="*/ 2033517 w 2784673"/>
              <a:gd name="connsiteY30" fmla="*/ 245660 h 791570"/>
              <a:gd name="connsiteX31" fmla="*/ 2074460 w 2784673"/>
              <a:gd name="connsiteY31" fmla="*/ 232012 h 791570"/>
              <a:gd name="connsiteX32" fmla="*/ 2142699 w 2784673"/>
              <a:gd name="connsiteY32" fmla="*/ 204716 h 791570"/>
              <a:gd name="connsiteX33" fmla="*/ 2224585 w 2784673"/>
              <a:gd name="connsiteY33" fmla="*/ 191069 h 791570"/>
              <a:gd name="connsiteX34" fmla="*/ 2347415 w 2784673"/>
              <a:gd name="connsiteY34" fmla="*/ 163773 h 791570"/>
              <a:gd name="connsiteX35" fmla="*/ 2511188 w 2784673"/>
              <a:gd name="connsiteY35" fmla="*/ 136477 h 791570"/>
              <a:gd name="connsiteX36" fmla="*/ 2661314 w 2784673"/>
              <a:gd name="connsiteY36" fmla="*/ 109182 h 791570"/>
              <a:gd name="connsiteX37" fmla="*/ 2743200 w 2784673"/>
              <a:gd name="connsiteY37" fmla="*/ 81886 h 791570"/>
              <a:gd name="connsiteX38" fmla="*/ 2606723 w 2784673"/>
              <a:gd name="connsiteY38" fmla="*/ 54591 h 791570"/>
              <a:gd name="connsiteX39" fmla="*/ 2538484 w 2784673"/>
              <a:gd name="connsiteY39" fmla="*/ 40943 h 791570"/>
              <a:gd name="connsiteX40" fmla="*/ 2456597 w 2784673"/>
              <a:gd name="connsiteY40" fmla="*/ 13648 h 791570"/>
              <a:gd name="connsiteX41" fmla="*/ 2511188 w 2784673"/>
              <a:gd name="connsiteY41" fmla="*/ 0 h 791570"/>
              <a:gd name="connsiteX42" fmla="*/ 2647666 w 2784673"/>
              <a:gd name="connsiteY42" fmla="*/ 27295 h 791570"/>
              <a:gd name="connsiteX43" fmla="*/ 2688609 w 2784673"/>
              <a:gd name="connsiteY43" fmla="*/ 68239 h 791570"/>
              <a:gd name="connsiteX44" fmla="*/ 2729553 w 2784673"/>
              <a:gd name="connsiteY44" fmla="*/ 95534 h 791570"/>
              <a:gd name="connsiteX45" fmla="*/ 2715905 w 2784673"/>
              <a:gd name="connsiteY45" fmla="*/ 136477 h 791570"/>
              <a:gd name="connsiteX46" fmla="*/ 2674962 w 2784673"/>
              <a:gd name="connsiteY46" fmla="*/ 150125 h 791570"/>
              <a:gd name="connsiteX47" fmla="*/ 2593075 w 2784673"/>
              <a:gd name="connsiteY47" fmla="*/ 191069 h 791570"/>
              <a:gd name="connsiteX48" fmla="*/ 2565779 w 2784673"/>
              <a:gd name="connsiteY48" fmla="*/ 232012 h 791570"/>
              <a:gd name="connsiteX49" fmla="*/ 2524836 w 2784673"/>
              <a:gd name="connsiteY49" fmla="*/ 245660 h 791570"/>
              <a:gd name="connsiteX50" fmla="*/ 2497541 w 2784673"/>
              <a:gd name="connsiteY50" fmla="*/ 286603 h 791570"/>
              <a:gd name="connsiteX51" fmla="*/ 2538484 w 2784673"/>
              <a:gd name="connsiteY51" fmla="*/ 272955 h 791570"/>
              <a:gd name="connsiteX52" fmla="*/ 2579427 w 2784673"/>
              <a:gd name="connsiteY52" fmla="*/ 232012 h 791570"/>
              <a:gd name="connsiteX53" fmla="*/ 2702257 w 2784673"/>
              <a:gd name="connsiteY53" fmla="*/ 191069 h 791570"/>
              <a:gd name="connsiteX54" fmla="*/ 2784144 w 2784673"/>
              <a:gd name="connsiteY54" fmla="*/ 150125 h 791570"/>
              <a:gd name="connsiteX55" fmla="*/ 2770496 w 2784673"/>
              <a:gd name="connsiteY55" fmla="*/ 150125 h 79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84673" h="791570">
                <a:moveTo>
                  <a:pt x="887105" y="191069"/>
                </a:moveTo>
                <a:cubicBezTo>
                  <a:pt x="730730" y="222342"/>
                  <a:pt x="894276" y="192818"/>
                  <a:pt x="600502" y="218364"/>
                </a:cubicBezTo>
                <a:cubicBezTo>
                  <a:pt x="568455" y="221151"/>
                  <a:pt x="536854" y="227760"/>
                  <a:pt x="504968" y="232012"/>
                </a:cubicBezTo>
                <a:cubicBezTo>
                  <a:pt x="468612" y="236860"/>
                  <a:pt x="432281" y="242011"/>
                  <a:pt x="395785" y="245660"/>
                </a:cubicBezTo>
                <a:cubicBezTo>
                  <a:pt x="341277" y="251111"/>
                  <a:pt x="286603" y="254758"/>
                  <a:pt x="232012" y="259307"/>
                </a:cubicBezTo>
                <a:cubicBezTo>
                  <a:pt x="209266" y="263856"/>
                  <a:pt x="186655" y="269141"/>
                  <a:pt x="163774" y="272955"/>
                </a:cubicBezTo>
                <a:cubicBezTo>
                  <a:pt x="132043" y="278244"/>
                  <a:pt x="97635" y="273538"/>
                  <a:pt x="68239" y="286603"/>
                </a:cubicBezTo>
                <a:cubicBezTo>
                  <a:pt x="42851" y="297887"/>
                  <a:pt x="14790" y="406007"/>
                  <a:pt x="13648" y="409433"/>
                </a:cubicBezTo>
                <a:lnTo>
                  <a:pt x="0" y="450376"/>
                </a:lnTo>
                <a:cubicBezTo>
                  <a:pt x="4549" y="509516"/>
                  <a:pt x="-8936" y="572950"/>
                  <a:pt x="13648" y="627797"/>
                </a:cubicBezTo>
                <a:cubicBezTo>
                  <a:pt x="26139" y="658131"/>
                  <a:pt x="68239" y="664191"/>
                  <a:pt x="95535" y="682388"/>
                </a:cubicBezTo>
                <a:cubicBezTo>
                  <a:pt x="109183" y="691486"/>
                  <a:pt x="120917" y="704496"/>
                  <a:pt x="136478" y="709683"/>
                </a:cubicBezTo>
                <a:lnTo>
                  <a:pt x="218365" y="736979"/>
                </a:lnTo>
                <a:cubicBezTo>
                  <a:pt x="325506" y="772693"/>
                  <a:pt x="238692" y="747584"/>
                  <a:pt x="464024" y="764275"/>
                </a:cubicBezTo>
                <a:cubicBezTo>
                  <a:pt x="518655" y="768322"/>
                  <a:pt x="573106" y="774797"/>
                  <a:pt x="627797" y="777922"/>
                </a:cubicBezTo>
                <a:cubicBezTo>
                  <a:pt x="732358" y="783897"/>
                  <a:pt x="837063" y="787021"/>
                  <a:pt x="941696" y="791570"/>
                </a:cubicBezTo>
                <a:cubicBezTo>
                  <a:pt x="961401" y="789928"/>
                  <a:pt x="1108054" y="786563"/>
                  <a:pt x="1160060" y="764275"/>
                </a:cubicBezTo>
                <a:cubicBezTo>
                  <a:pt x="1175136" y="757814"/>
                  <a:pt x="1187355" y="746078"/>
                  <a:pt x="1201003" y="736979"/>
                </a:cubicBezTo>
                <a:cubicBezTo>
                  <a:pt x="1219200" y="709683"/>
                  <a:pt x="1259217" y="687697"/>
                  <a:pt x="1255594" y="655092"/>
                </a:cubicBezTo>
                <a:cubicBezTo>
                  <a:pt x="1251045" y="614149"/>
                  <a:pt x="1248211" y="572979"/>
                  <a:pt x="1241947" y="532263"/>
                </a:cubicBezTo>
                <a:cubicBezTo>
                  <a:pt x="1239095" y="513724"/>
                  <a:pt x="1237605" y="493958"/>
                  <a:pt x="1228299" y="477672"/>
                </a:cubicBezTo>
                <a:cubicBezTo>
                  <a:pt x="1218723" y="460914"/>
                  <a:pt x="1199206" y="451963"/>
                  <a:pt x="1187356" y="436728"/>
                </a:cubicBezTo>
                <a:cubicBezTo>
                  <a:pt x="1167216" y="410833"/>
                  <a:pt x="1150962" y="382137"/>
                  <a:pt x="1132765" y="354842"/>
                </a:cubicBezTo>
                <a:cubicBezTo>
                  <a:pt x="1123666" y="341194"/>
                  <a:pt x="1117068" y="325497"/>
                  <a:pt x="1105469" y="313898"/>
                </a:cubicBezTo>
                <a:cubicBezTo>
                  <a:pt x="1044181" y="252610"/>
                  <a:pt x="1082837" y="279059"/>
                  <a:pt x="982639" y="245660"/>
                </a:cubicBezTo>
                <a:lnTo>
                  <a:pt x="941696" y="232012"/>
                </a:lnTo>
                <a:lnTo>
                  <a:pt x="900753" y="218364"/>
                </a:lnTo>
                <a:lnTo>
                  <a:pt x="941696" y="232012"/>
                </a:lnTo>
                <a:lnTo>
                  <a:pt x="982639" y="245660"/>
                </a:lnTo>
                <a:lnTo>
                  <a:pt x="1023582" y="259307"/>
                </a:lnTo>
                <a:lnTo>
                  <a:pt x="2033517" y="245660"/>
                </a:lnTo>
                <a:cubicBezTo>
                  <a:pt x="2047898" y="245286"/>
                  <a:pt x="2060990" y="237063"/>
                  <a:pt x="2074460" y="232012"/>
                </a:cubicBezTo>
                <a:cubicBezTo>
                  <a:pt x="2097399" y="223410"/>
                  <a:pt x="2119064" y="211162"/>
                  <a:pt x="2142699" y="204716"/>
                </a:cubicBezTo>
                <a:cubicBezTo>
                  <a:pt x="2169396" y="197435"/>
                  <a:pt x="2197290" y="195618"/>
                  <a:pt x="2224585" y="191069"/>
                </a:cubicBezTo>
                <a:cubicBezTo>
                  <a:pt x="2304269" y="164508"/>
                  <a:pt x="2227318" y="187793"/>
                  <a:pt x="2347415" y="163773"/>
                </a:cubicBezTo>
                <a:cubicBezTo>
                  <a:pt x="2497702" y="133715"/>
                  <a:pt x="2265848" y="167145"/>
                  <a:pt x="2511188" y="136477"/>
                </a:cubicBezTo>
                <a:cubicBezTo>
                  <a:pt x="2623255" y="99124"/>
                  <a:pt x="2445239" y="155485"/>
                  <a:pt x="2661314" y="109182"/>
                </a:cubicBezTo>
                <a:cubicBezTo>
                  <a:pt x="2689447" y="103153"/>
                  <a:pt x="2743200" y="81886"/>
                  <a:pt x="2743200" y="81886"/>
                </a:cubicBezTo>
                <a:cubicBezTo>
                  <a:pt x="2509152" y="48452"/>
                  <a:pt x="2733759" y="86351"/>
                  <a:pt x="2606723" y="54591"/>
                </a:cubicBezTo>
                <a:cubicBezTo>
                  <a:pt x="2584219" y="48965"/>
                  <a:pt x="2560863" y="47046"/>
                  <a:pt x="2538484" y="40943"/>
                </a:cubicBezTo>
                <a:cubicBezTo>
                  <a:pt x="2510726" y="33373"/>
                  <a:pt x="2456597" y="13648"/>
                  <a:pt x="2456597" y="13648"/>
                </a:cubicBezTo>
                <a:cubicBezTo>
                  <a:pt x="2474794" y="9099"/>
                  <a:pt x="2492431" y="0"/>
                  <a:pt x="2511188" y="0"/>
                </a:cubicBezTo>
                <a:cubicBezTo>
                  <a:pt x="2573914" y="0"/>
                  <a:pt x="2597246" y="10489"/>
                  <a:pt x="2647666" y="27295"/>
                </a:cubicBezTo>
                <a:cubicBezTo>
                  <a:pt x="2661314" y="40943"/>
                  <a:pt x="2673782" y="55883"/>
                  <a:pt x="2688609" y="68239"/>
                </a:cubicBezTo>
                <a:cubicBezTo>
                  <a:pt x="2701210" y="78740"/>
                  <a:pt x="2723461" y="80305"/>
                  <a:pt x="2729553" y="95534"/>
                </a:cubicBezTo>
                <a:cubicBezTo>
                  <a:pt x="2734896" y="108891"/>
                  <a:pt x="2726077" y="126305"/>
                  <a:pt x="2715905" y="136477"/>
                </a:cubicBezTo>
                <a:cubicBezTo>
                  <a:pt x="2705733" y="146649"/>
                  <a:pt x="2687829" y="143691"/>
                  <a:pt x="2674962" y="150125"/>
                </a:cubicBezTo>
                <a:cubicBezTo>
                  <a:pt x="2569136" y="203039"/>
                  <a:pt x="2695985" y="156765"/>
                  <a:pt x="2593075" y="191069"/>
                </a:cubicBezTo>
                <a:cubicBezTo>
                  <a:pt x="2583976" y="204717"/>
                  <a:pt x="2578587" y="221765"/>
                  <a:pt x="2565779" y="232012"/>
                </a:cubicBezTo>
                <a:cubicBezTo>
                  <a:pt x="2554545" y="240999"/>
                  <a:pt x="2536069" y="236673"/>
                  <a:pt x="2524836" y="245660"/>
                </a:cubicBezTo>
                <a:cubicBezTo>
                  <a:pt x="2512028" y="255907"/>
                  <a:pt x="2481980" y="291790"/>
                  <a:pt x="2497541" y="286603"/>
                </a:cubicBezTo>
                <a:lnTo>
                  <a:pt x="2538484" y="272955"/>
                </a:lnTo>
                <a:cubicBezTo>
                  <a:pt x="2552132" y="259307"/>
                  <a:pt x="2562555" y="241385"/>
                  <a:pt x="2579427" y="232012"/>
                </a:cubicBezTo>
                <a:cubicBezTo>
                  <a:pt x="2579438" y="232006"/>
                  <a:pt x="2681779" y="197895"/>
                  <a:pt x="2702257" y="191069"/>
                </a:cubicBezTo>
                <a:cubicBezTo>
                  <a:pt x="2735556" y="179969"/>
                  <a:pt x="2757688" y="176581"/>
                  <a:pt x="2784144" y="150125"/>
                </a:cubicBezTo>
                <a:cubicBezTo>
                  <a:pt x="2787361" y="146908"/>
                  <a:pt x="2775045" y="150125"/>
                  <a:pt x="2770496" y="1501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textruta 16"/>
          <p:cNvSpPr txBox="1"/>
          <p:nvPr/>
        </p:nvSpPr>
        <p:spPr>
          <a:xfrm>
            <a:off x="323528" y="4895289"/>
            <a:ext cx="3685427" cy="1569660"/>
          </a:xfrm>
          <a:prstGeom prst="rect">
            <a:avLst/>
          </a:prstGeom>
          <a:noFill/>
        </p:spPr>
        <p:txBody>
          <a:bodyPr wrap="square" rtlCol="0">
            <a:spAutoFit/>
          </a:bodyPr>
          <a:lstStyle/>
          <a:p>
            <a:r>
              <a:rPr lang="sv-SE" sz="3200" dirty="0" smtClean="0">
                <a:solidFill>
                  <a:srgbClr val="FF0000"/>
                </a:solidFill>
              </a:rPr>
              <a:t>…underlättar kravspecifikation, systemdesign m </a:t>
            </a:r>
            <a:r>
              <a:rPr lang="sv-SE" sz="3200" dirty="0" err="1" smtClean="0">
                <a:solidFill>
                  <a:srgbClr val="FF0000"/>
                </a:solidFill>
              </a:rPr>
              <a:t>m</a:t>
            </a:r>
            <a:endParaRPr lang="sv-SE" sz="3200" dirty="0">
              <a:solidFill>
                <a:srgbClr val="FF0000"/>
              </a:solidFill>
            </a:endParaRPr>
          </a:p>
        </p:txBody>
      </p:sp>
    </p:spTree>
    <p:extLst>
      <p:ext uri="{BB962C8B-B14F-4D97-AF65-F5344CB8AC3E}">
        <p14:creationId xmlns:p14="http://schemas.microsoft.com/office/powerpoint/2010/main" val="3884357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
                                        <p:tgtEl>
                                          <p:spTgt spid="11"/>
                                        </p:tgtEl>
                                      </p:cBhvr>
                                    </p:animEffect>
                                  </p:childTnLst>
                                </p:cTn>
                              </p:par>
                            </p:childTnLst>
                          </p:cTn>
                        </p:par>
                        <p:par>
                          <p:cTn id="28" fill="hold">
                            <p:stCondLst>
                              <p:cond delay="51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a:t>Vad menas med </a:t>
            </a:r>
            <a:r>
              <a:rPr lang="sv-SE" dirty="0" err="1"/>
              <a:t>agilt</a:t>
            </a:r>
            <a:r>
              <a:rPr lang="sv-SE" dirty="0"/>
              <a:t>?</a:t>
            </a:r>
          </a:p>
        </p:txBody>
      </p:sp>
      <p:sp>
        <p:nvSpPr>
          <p:cNvPr id="3" name="Platshållare för innehåll 2"/>
          <p:cNvSpPr>
            <a:spLocks noGrp="1"/>
          </p:cNvSpPr>
          <p:nvPr>
            <p:ph idx="1"/>
          </p:nvPr>
        </p:nvSpPr>
        <p:spPr>
          <a:xfrm>
            <a:off x="467544" y="1412776"/>
            <a:ext cx="8352928" cy="5184576"/>
          </a:xfrm>
        </p:spPr>
        <p:txBody>
          <a:bodyPr>
            <a:normAutofit/>
          </a:bodyPr>
          <a:lstStyle/>
          <a:p>
            <a:pPr lvl="0"/>
            <a:r>
              <a:rPr lang="sv-SE" dirty="0" smtClean="0"/>
              <a:t>Betyder (ungefär) snabb, flexibel, lättrörlig, vig och välkoordinerad.</a:t>
            </a:r>
          </a:p>
          <a:p>
            <a:pPr lvl="0"/>
            <a:r>
              <a:rPr lang="sv-SE" dirty="0" smtClean="0"/>
              <a:t>Ett samlingsbegrepp för ett antal ”lättviktsmetoder” för att utveckla mjukvara (exempelvis </a:t>
            </a:r>
            <a:r>
              <a:rPr lang="sv-SE" dirty="0" err="1" smtClean="0"/>
              <a:t>Scrum</a:t>
            </a:r>
            <a:r>
              <a:rPr lang="sv-SE" dirty="0" smtClean="0"/>
              <a:t>).</a:t>
            </a:r>
          </a:p>
          <a:p>
            <a:pPr lvl="0"/>
            <a:r>
              <a:rPr lang="sv-SE" dirty="0" smtClean="0"/>
              <a:t>Mer exakt definition av ”</a:t>
            </a:r>
            <a:r>
              <a:rPr lang="sv-SE" dirty="0" err="1" smtClean="0"/>
              <a:t>agil</a:t>
            </a:r>
            <a:r>
              <a:rPr lang="sv-SE" dirty="0" smtClean="0"/>
              <a:t>” i det ”</a:t>
            </a:r>
            <a:r>
              <a:rPr lang="sv-SE" dirty="0" err="1" smtClean="0"/>
              <a:t>Agila</a:t>
            </a:r>
            <a:r>
              <a:rPr lang="sv-SE" dirty="0" smtClean="0"/>
              <a:t> manifestet”: </a:t>
            </a:r>
            <a:br>
              <a:rPr lang="sv-SE" dirty="0" smtClean="0"/>
            </a:br>
            <a:r>
              <a:rPr lang="sv-SE" dirty="0" smtClean="0"/>
              <a:t/>
            </a:r>
            <a:br>
              <a:rPr lang="sv-SE" dirty="0" smtClean="0"/>
            </a:br>
            <a:r>
              <a:rPr lang="sv-SE" dirty="0" smtClean="0"/>
              <a:t>Se: </a:t>
            </a:r>
            <a:r>
              <a:rPr lang="sv-SE" dirty="0" smtClean="0">
                <a:solidFill>
                  <a:srgbClr val="FF0000"/>
                </a:solidFill>
              </a:rPr>
              <a:t>www.agilemanifesto.com</a:t>
            </a:r>
            <a:endParaRPr lang="sv-SE" dirty="0">
              <a:solidFill>
                <a:srgbClr val="FF0000"/>
              </a:solidFill>
            </a:endParaRPr>
          </a:p>
        </p:txBody>
      </p:sp>
      <p:sp>
        <p:nvSpPr>
          <p:cNvPr id="4" name="Platshållare för bildnummer 3"/>
          <p:cNvSpPr>
            <a:spLocks noGrp="1"/>
          </p:cNvSpPr>
          <p:nvPr>
            <p:ph type="sldNum" sz="quarter" idx="12"/>
          </p:nvPr>
        </p:nvSpPr>
        <p:spPr/>
        <p:txBody>
          <a:bodyPr/>
          <a:lstStyle/>
          <a:p>
            <a:fld id="{55AC85C3-9FC0-42F8-9DD5-F134BAFF8443}" type="slidenum">
              <a:rPr lang="sv-SE" smtClean="0"/>
              <a:t>5</a:t>
            </a:fld>
            <a:endParaRPr lang="sv-SE"/>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38915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066130"/>
          </a:xfrm>
        </p:spPr>
        <p:txBody>
          <a:bodyPr>
            <a:normAutofit/>
          </a:bodyPr>
          <a:lstStyle/>
          <a:p>
            <a:r>
              <a:rPr lang="sv-SE" dirty="0" smtClean="0"/>
              <a:t>Planning Poker </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50</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600200"/>
            <a:ext cx="8640960" cy="4853136"/>
          </a:xfrm>
        </p:spPr>
        <p:txBody>
          <a:bodyPr>
            <a:normAutofit fontScale="92500"/>
          </a:bodyPr>
          <a:lstStyle/>
          <a:p>
            <a:r>
              <a:rPr lang="sv-SE" sz="3600" dirty="0" smtClean="0"/>
              <a:t>Uppskatta uppgiftens relativa omfattning med </a:t>
            </a:r>
            <a:r>
              <a:rPr lang="sv-SE" sz="3600" dirty="0" err="1" smtClean="0"/>
              <a:t>ex.vis</a:t>
            </a:r>
            <a:r>
              <a:rPr lang="sv-SE" sz="3600" dirty="0" smtClean="0"/>
              <a:t> ”storlekarna” 0,1,2,3,5,8,13,21,33,?.</a:t>
            </a:r>
          </a:p>
          <a:p>
            <a:r>
              <a:rPr lang="sv-SE" sz="3600" dirty="0" smtClean="0"/>
              <a:t>Enheten är </a:t>
            </a:r>
            <a:r>
              <a:rPr lang="sv-SE" sz="3600" i="1" dirty="0" smtClean="0"/>
              <a:t>inte</a:t>
            </a:r>
            <a:r>
              <a:rPr lang="sv-SE" sz="3600" dirty="0" smtClean="0"/>
              <a:t> tid utan bara en relativ bedömning vid jämförelse av olika uppgifter</a:t>
            </a:r>
          </a:p>
          <a:p>
            <a:r>
              <a:rPr lang="sv-SE" sz="3600" dirty="0" smtClean="0"/>
              <a:t>Kan ses som ”ideala arbetsdagar” eller timmar </a:t>
            </a:r>
            <a:br>
              <a:rPr lang="sv-SE" sz="3600" dirty="0" smtClean="0"/>
            </a:br>
            <a:r>
              <a:rPr lang="sv-SE" sz="3600" dirty="0" smtClean="0"/>
              <a:t>(”Ideal </a:t>
            </a:r>
            <a:r>
              <a:rPr lang="sv-SE" sz="3600" dirty="0" err="1" smtClean="0"/>
              <a:t>Working</a:t>
            </a:r>
            <a:r>
              <a:rPr lang="sv-SE" sz="3600" dirty="0" smtClean="0"/>
              <a:t> Days”)</a:t>
            </a:r>
          </a:p>
          <a:p>
            <a:r>
              <a:rPr lang="sv-SE" sz="3600" dirty="0" smtClean="0"/>
              <a:t>Stora uppgifter, svåra att uppskatta, bryts ner till flera mindre (</a:t>
            </a:r>
            <a:r>
              <a:rPr lang="sv-SE" sz="3600" dirty="0" err="1" smtClean="0"/>
              <a:t>Work</a:t>
            </a:r>
            <a:r>
              <a:rPr lang="sv-SE" sz="3600" dirty="0" smtClean="0"/>
              <a:t> </a:t>
            </a:r>
            <a:r>
              <a:rPr lang="sv-SE" sz="3600" dirty="0" err="1" smtClean="0"/>
              <a:t>Breakdown</a:t>
            </a:r>
            <a:r>
              <a:rPr lang="sv-SE" sz="3600" dirty="0" smtClean="0"/>
              <a:t> </a:t>
            </a:r>
            <a:r>
              <a:rPr lang="sv-SE" sz="3600" dirty="0" err="1" smtClean="0"/>
              <a:t>Structure</a:t>
            </a:r>
            <a:r>
              <a:rPr lang="sv-SE" sz="3600" dirty="0" smtClean="0"/>
              <a:t>)</a:t>
            </a:r>
            <a:endParaRPr lang="sv-SE" sz="3600" dirty="0"/>
          </a:p>
        </p:txBody>
      </p:sp>
    </p:spTree>
    <p:extLst>
      <p:ext uri="{BB962C8B-B14F-4D97-AF65-F5344CB8AC3E}">
        <p14:creationId xmlns:p14="http://schemas.microsoft.com/office/powerpoint/2010/main" val="233437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Planning Poker</a:t>
            </a:r>
            <a:endParaRPr lang="sv-SE" dirty="0"/>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052" y="1268760"/>
            <a:ext cx="62103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5474543"/>
            <a:ext cx="62103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052" y="2636912"/>
            <a:ext cx="62103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652" y="4087932"/>
            <a:ext cx="62103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Upp 7"/>
          <p:cNvSpPr/>
          <p:nvPr/>
        </p:nvSpPr>
        <p:spPr>
          <a:xfrm rot="10800000">
            <a:off x="2457161" y="5047186"/>
            <a:ext cx="720080" cy="869231"/>
          </a:xfrm>
          <a:prstGeom prst="upArrow">
            <a:avLst>
              <a:gd name="adj1" fmla="val 50000"/>
              <a:gd name="adj2" fmla="val 484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Vänsterböjd 2"/>
          <p:cNvSpPr/>
          <p:nvPr/>
        </p:nvSpPr>
        <p:spPr>
          <a:xfrm>
            <a:off x="2817201" y="3369396"/>
            <a:ext cx="819878" cy="13977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0" name="Vänsterböjd 9"/>
          <p:cNvSpPr/>
          <p:nvPr/>
        </p:nvSpPr>
        <p:spPr>
          <a:xfrm rot="10800000">
            <a:off x="1763688" y="3265438"/>
            <a:ext cx="819878" cy="139778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 name="Vänsterböjd 10"/>
          <p:cNvSpPr/>
          <p:nvPr/>
        </p:nvSpPr>
        <p:spPr>
          <a:xfrm>
            <a:off x="2817201" y="3374263"/>
            <a:ext cx="819878" cy="1397789"/>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 name="Vänsterböjd 11"/>
          <p:cNvSpPr/>
          <p:nvPr/>
        </p:nvSpPr>
        <p:spPr>
          <a:xfrm rot="10800000">
            <a:off x="1763688" y="3270305"/>
            <a:ext cx="819878" cy="1397789"/>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5" name="Vänsterböjd 14"/>
          <p:cNvSpPr/>
          <p:nvPr/>
        </p:nvSpPr>
        <p:spPr>
          <a:xfrm>
            <a:off x="2832601" y="3374263"/>
            <a:ext cx="819878" cy="1397789"/>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6" name="Vänsterböjd 15"/>
          <p:cNvSpPr/>
          <p:nvPr/>
        </p:nvSpPr>
        <p:spPr>
          <a:xfrm rot="10800000">
            <a:off x="1779088" y="3270305"/>
            <a:ext cx="819878" cy="1397789"/>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Tree>
    <p:extLst>
      <p:ext uri="{BB962C8B-B14F-4D97-AF65-F5344CB8AC3E}">
        <p14:creationId xmlns:p14="http://schemas.microsoft.com/office/powerpoint/2010/main" val="11945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additive="base">
                                        <p:cTn id="7" dur="500" fill="hold"/>
                                        <p:tgtEl>
                                          <p:spTgt spid="4102"/>
                                        </p:tgtEl>
                                        <p:attrNameLst>
                                          <p:attrName>ppt_x</p:attrName>
                                        </p:attrNameLst>
                                      </p:cBhvr>
                                      <p:tavLst>
                                        <p:tav tm="0">
                                          <p:val>
                                            <p:strVal val="#ppt_x"/>
                                          </p:val>
                                        </p:tav>
                                        <p:tav tm="100000">
                                          <p:val>
                                            <p:strVal val="#ppt_x"/>
                                          </p:val>
                                        </p:tav>
                                      </p:tavLst>
                                    </p:anim>
                                    <p:anim calcmode="lin" valueType="num">
                                      <p:cBhvr additive="base">
                                        <p:cTn id="8"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gtEl>
                                        <p:attrNameLst>
                                          <p:attrName>style.visibility</p:attrName>
                                        </p:attrNameLst>
                                      </p:cBhvr>
                                      <p:to>
                                        <p:strVal val="visible"/>
                                      </p:to>
                                    </p:set>
                                    <p:anim calcmode="lin" valueType="num">
                                      <p:cBhvr additive="base">
                                        <p:cTn id="13" dur="500" fill="hold"/>
                                        <p:tgtEl>
                                          <p:spTgt spid="16386"/>
                                        </p:tgtEl>
                                        <p:attrNameLst>
                                          <p:attrName>ppt_x</p:attrName>
                                        </p:attrNameLst>
                                      </p:cBhvr>
                                      <p:tavLst>
                                        <p:tav tm="0">
                                          <p:val>
                                            <p:strVal val="#ppt_x"/>
                                          </p:val>
                                        </p:tav>
                                        <p:tav tm="100000">
                                          <p:val>
                                            <p:strVal val="#ppt_x"/>
                                          </p:val>
                                        </p:tav>
                                      </p:tavLst>
                                    </p:anim>
                                    <p:anim calcmode="lin" valueType="num">
                                      <p:cBhvr additive="base">
                                        <p:cTn id="14"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gtEl>
                                        <p:attrNameLst>
                                          <p:attrName>style.visibility</p:attrName>
                                        </p:attrNameLst>
                                      </p:cBhvr>
                                      <p:to>
                                        <p:strVal val="visible"/>
                                      </p:to>
                                    </p:set>
                                    <p:anim calcmode="lin" valueType="num">
                                      <p:cBhvr additive="base">
                                        <p:cTn id="19" dur="500" fill="hold"/>
                                        <p:tgtEl>
                                          <p:spTgt spid="16387"/>
                                        </p:tgtEl>
                                        <p:attrNameLst>
                                          <p:attrName>ppt_x</p:attrName>
                                        </p:attrNameLst>
                                      </p:cBhvr>
                                      <p:tavLst>
                                        <p:tav tm="0">
                                          <p:val>
                                            <p:strVal val="#ppt_x"/>
                                          </p:val>
                                        </p:tav>
                                        <p:tav tm="100000">
                                          <p:val>
                                            <p:strVal val="#ppt_x"/>
                                          </p:val>
                                        </p:tav>
                                      </p:tavLst>
                                    </p:anim>
                                    <p:anim calcmode="lin" valueType="num">
                                      <p:cBhvr additive="base">
                                        <p:cTn id="20"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par>
                          <p:cTn id="30" fill="hold">
                            <p:stCondLst>
                              <p:cond delay="1000"/>
                            </p:stCondLst>
                            <p:childTnLst>
                              <p:par>
                                <p:cTn id="31" presetID="22" presetClass="entr" presetSubtype="4" fill="hold" grpId="0" nodeType="afterEffect">
                                  <p:stCondLst>
                                    <p:cond delay="100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childTnLst>
                          </p:cTn>
                        </p:par>
                        <p:par>
                          <p:cTn id="34" fill="hold">
                            <p:stCondLst>
                              <p:cond delay="2500"/>
                            </p:stCondLst>
                            <p:childTnLst>
                              <p:par>
                                <p:cTn id="35" presetID="22" presetClass="entr" presetSubtype="1" fill="hold" grpId="0" nodeType="after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par>
                          <p:cTn id="38" fill="hold">
                            <p:stCondLst>
                              <p:cond delay="3500"/>
                            </p:stCondLst>
                            <p:childTnLst>
                              <p:par>
                                <p:cTn id="39" presetID="22" presetClass="entr" presetSubtype="4" fill="hold" grpId="0" nodeType="afterEffect">
                                  <p:stCondLst>
                                    <p:cond delay="100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1000"/>
                                        <p:tgtEl>
                                          <p:spTgt spid="16"/>
                                        </p:tgtEl>
                                      </p:cBhvr>
                                    </p:animEffect>
                                  </p:childTnLst>
                                </p:cTn>
                              </p:par>
                            </p:childTnLst>
                          </p:cTn>
                        </p:par>
                        <p:par>
                          <p:cTn id="42" fill="hold">
                            <p:stCondLst>
                              <p:cond delay="5500"/>
                            </p:stCondLst>
                            <p:childTnLst>
                              <p:par>
                                <p:cTn id="43" presetID="22" presetClass="entr" presetSubtype="1" fill="hold" grpId="0" nodeType="afterEffect">
                                  <p:stCondLst>
                                    <p:cond delay="50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1000"/>
                                        <p:tgtEl>
                                          <p:spTgt spid="15"/>
                                        </p:tgtEl>
                                      </p:cBhvr>
                                    </p:animEffect>
                                  </p:childTnLst>
                                </p:cTn>
                              </p:par>
                            </p:childTnLst>
                          </p:cTn>
                        </p:par>
                        <p:par>
                          <p:cTn id="46" fill="hold">
                            <p:stCondLst>
                              <p:cond delay="7000"/>
                            </p:stCondLst>
                            <p:childTnLst>
                              <p:par>
                                <p:cTn id="47" presetID="2" presetClass="entr" presetSubtype="4" fill="hold" grpId="0" nodeType="afterEffect">
                                  <p:stCondLst>
                                    <p:cond delay="50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par>
                          <p:cTn id="51" fill="hold">
                            <p:stCondLst>
                              <p:cond delay="8000"/>
                            </p:stCondLst>
                            <p:childTnLst>
                              <p:par>
                                <p:cTn id="52" presetID="2" presetClass="entr" presetSubtype="4" fill="hold" nodeType="afterEffect">
                                  <p:stCondLst>
                                    <p:cond delay="0"/>
                                  </p:stCondLst>
                                  <p:childTnLst>
                                    <p:set>
                                      <p:cBhvr>
                                        <p:cTn id="53" dur="1" fill="hold">
                                          <p:stCondLst>
                                            <p:cond delay="0"/>
                                          </p:stCondLst>
                                        </p:cTn>
                                        <p:tgtEl>
                                          <p:spTgt spid="4105"/>
                                        </p:tgtEl>
                                        <p:attrNameLst>
                                          <p:attrName>style.visibility</p:attrName>
                                        </p:attrNameLst>
                                      </p:cBhvr>
                                      <p:to>
                                        <p:strVal val="visible"/>
                                      </p:to>
                                    </p:set>
                                    <p:anim calcmode="lin" valueType="num">
                                      <p:cBhvr additive="base">
                                        <p:cTn id="54" dur="500" fill="hold"/>
                                        <p:tgtEl>
                                          <p:spTgt spid="4105"/>
                                        </p:tgtEl>
                                        <p:attrNameLst>
                                          <p:attrName>ppt_x</p:attrName>
                                        </p:attrNameLst>
                                      </p:cBhvr>
                                      <p:tavLst>
                                        <p:tav tm="0">
                                          <p:val>
                                            <p:strVal val="#ppt_x"/>
                                          </p:val>
                                        </p:tav>
                                        <p:tav tm="100000">
                                          <p:val>
                                            <p:strVal val="#ppt_x"/>
                                          </p:val>
                                        </p:tav>
                                      </p:tavLst>
                                    </p:anim>
                                    <p:anim calcmode="lin" valueType="num">
                                      <p:cBhvr additive="base">
                                        <p:cTn id="55" dur="500" fill="hold"/>
                                        <p:tgtEl>
                                          <p:spTgt spid="4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10" grpId="0" animBg="1"/>
      <p:bldP spid="11" grpId="0" animBg="1"/>
      <p:bldP spid="12" grpId="0" animBg="1"/>
      <p:bldP spid="15"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373" y="4509120"/>
            <a:ext cx="1362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650" y="3616052"/>
            <a:ext cx="6870724" cy="2045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ubrik 1"/>
          <p:cNvSpPr>
            <a:spLocks noGrp="1"/>
          </p:cNvSpPr>
          <p:nvPr>
            <p:ph type="title"/>
          </p:nvPr>
        </p:nvSpPr>
        <p:spPr>
          <a:xfrm>
            <a:off x="457200" y="274638"/>
            <a:ext cx="8229600" cy="850106"/>
          </a:xfrm>
        </p:spPr>
        <p:txBody>
          <a:bodyPr/>
          <a:lstStyle/>
          <a:p>
            <a:r>
              <a:rPr lang="sv-SE" dirty="0" err="1" smtClean="0"/>
              <a:t>Scrum</a:t>
            </a:r>
            <a:r>
              <a:rPr lang="sv-SE" dirty="0" smtClean="0"/>
              <a:t> Sprint</a:t>
            </a:r>
            <a:endParaRPr lang="sv-SE" dirty="0"/>
          </a:p>
        </p:txBody>
      </p:sp>
      <p:pic>
        <p:nvPicPr>
          <p:cNvPr id="4" name="Platshållare för innehåll 3"/>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74150" y="1268760"/>
            <a:ext cx="2873714" cy="1296144"/>
          </a:xfrm>
        </p:spPr>
      </p:pic>
      <p:graphicFrame>
        <p:nvGraphicFramePr>
          <p:cNvPr id="3" name="Objekt 2"/>
          <p:cNvGraphicFramePr>
            <a:graphicFrameLocks noChangeAspect="1"/>
          </p:cNvGraphicFramePr>
          <p:nvPr>
            <p:extLst/>
          </p:nvPr>
        </p:nvGraphicFramePr>
        <p:xfrm>
          <a:off x="371649" y="5714330"/>
          <a:ext cx="6150644" cy="234950"/>
        </p:xfrm>
        <a:graphic>
          <a:graphicData uri="http://schemas.openxmlformats.org/presentationml/2006/ole">
            <mc:AlternateContent xmlns:mc="http://schemas.openxmlformats.org/markup-compatibility/2006">
              <mc:Choice xmlns:v="urn:schemas-microsoft-com:vml" Requires="v">
                <p:oleObj spid="_x0000_s21600" name="Visio" r:id="rId6" imgW="7408527" imgH="234302" progId="Visio.Drawing.11">
                  <p:link updateAutomatic="1"/>
                </p:oleObj>
              </mc:Choice>
              <mc:Fallback>
                <p:oleObj name="Visio" r:id="rId6" imgW="7408527" imgH="234302" progId="Visio.Drawing.11">
                  <p:link updateAutomatic="1"/>
                  <p:pic>
                    <p:nvPicPr>
                      <p:cNvPr id="0" name=""/>
                      <p:cNvPicPr/>
                      <p:nvPr/>
                    </p:nvPicPr>
                    <p:blipFill>
                      <a:blip r:embed="rId7"/>
                      <a:stretch>
                        <a:fillRect/>
                      </a:stretch>
                    </p:blipFill>
                    <p:spPr>
                      <a:xfrm>
                        <a:off x="371649" y="5714330"/>
                        <a:ext cx="6150644" cy="234950"/>
                      </a:xfrm>
                      <a:prstGeom prst="rect">
                        <a:avLst/>
                      </a:prstGeom>
                    </p:spPr>
                  </p:pic>
                </p:oleObj>
              </mc:Fallback>
            </mc:AlternateContent>
          </a:graphicData>
        </a:graphic>
      </p:graphicFrame>
      <p:graphicFrame>
        <p:nvGraphicFramePr>
          <p:cNvPr id="5" name="Objekt 4"/>
          <p:cNvGraphicFramePr>
            <a:graphicFrameLocks noChangeAspect="1"/>
          </p:cNvGraphicFramePr>
          <p:nvPr>
            <p:extLst/>
          </p:nvPr>
        </p:nvGraphicFramePr>
        <p:xfrm>
          <a:off x="361628" y="3573016"/>
          <a:ext cx="6150643" cy="320675"/>
        </p:xfrm>
        <a:graphic>
          <a:graphicData uri="http://schemas.openxmlformats.org/presentationml/2006/ole">
            <mc:AlternateContent xmlns:mc="http://schemas.openxmlformats.org/markup-compatibility/2006">
              <mc:Choice xmlns:v="urn:schemas-microsoft-com:vml" Requires="v">
                <p:oleObj spid="_x0000_s21601" name="Visio" r:id="rId8" imgW="6842731" imgH="320141" progId="Visio.Drawing.11">
                  <p:link updateAutomatic="1"/>
                </p:oleObj>
              </mc:Choice>
              <mc:Fallback>
                <p:oleObj name="Visio" r:id="rId8" imgW="6842731" imgH="320141" progId="Visio.Drawing.11">
                  <p:link updateAutomatic="1"/>
                  <p:pic>
                    <p:nvPicPr>
                      <p:cNvPr id="0" name=""/>
                      <p:cNvPicPr/>
                      <p:nvPr/>
                    </p:nvPicPr>
                    <p:blipFill>
                      <a:blip r:embed="rId9"/>
                      <a:stretch>
                        <a:fillRect/>
                      </a:stretch>
                    </p:blipFill>
                    <p:spPr>
                      <a:xfrm>
                        <a:off x="361628" y="3573016"/>
                        <a:ext cx="6150643" cy="320675"/>
                      </a:xfrm>
                      <a:prstGeom prst="rect">
                        <a:avLst/>
                      </a:prstGeom>
                    </p:spPr>
                  </p:pic>
                </p:oleObj>
              </mc:Fallback>
            </mc:AlternateContent>
          </a:graphicData>
        </a:graphic>
      </p:graphicFrame>
      <p:sp>
        <p:nvSpPr>
          <p:cNvPr id="21" name="Ned 20"/>
          <p:cNvSpPr/>
          <p:nvPr/>
        </p:nvSpPr>
        <p:spPr>
          <a:xfrm>
            <a:off x="1835696" y="2420888"/>
            <a:ext cx="288032" cy="1080120"/>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16" name="Grupp 15"/>
          <p:cNvGrpSpPr/>
          <p:nvPr/>
        </p:nvGrpSpPr>
        <p:grpSpPr>
          <a:xfrm>
            <a:off x="3380532" y="1412776"/>
            <a:ext cx="4575844" cy="2100828"/>
            <a:chOff x="3380532" y="1412776"/>
            <a:chExt cx="4575844" cy="2100828"/>
          </a:xfrm>
        </p:grpSpPr>
        <p:cxnSp>
          <p:nvCxnSpPr>
            <p:cNvPr id="24" name="Rak pil 23"/>
            <p:cNvCxnSpPr/>
            <p:nvPr/>
          </p:nvCxnSpPr>
          <p:spPr>
            <a:xfrm flipH="1">
              <a:off x="3380532" y="1921813"/>
              <a:ext cx="1055644" cy="15917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ruta 7"/>
            <p:cNvSpPr txBox="1"/>
            <p:nvPr/>
          </p:nvSpPr>
          <p:spPr>
            <a:xfrm>
              <a:off x="4499992" y="1412776"/>
              <a:ext cx="3456384" cy="923330"/>
            </a:xfrm>
            <a:prstGeom prst="rect">
              <a:avLst/>
            </a:prstGeom>
            <a:noFill/>
          </p:spPr>
          <p:txBody>
            <a:bodyPr wrap="square" rtlCol="0">
              <a:spAutoFit/>
            </a:bodyPr>
            <a:lstStyle/>
            <a:p>
              <a:r>
                <a:rPr lang="sv-SE" dirty="0" smtClean="0">
                  <a:solidFill>
                    <a:srgbClr val="FF0000"/>
                  </a:solidFill>
                </a:rPr>
                <a:t>Vad gjorde jag igår?</a:t>
              </a:r>
            </a:p>
            <a:p>
              <a:r>
                <a:rPr lang="sv-SE" dirty="0" smtClean="0">
                  <a:solidFill>
                    <a:srgbClr val="FF0000"/>
                  </a:solidFill>
                </a:rPr>
                <a:t>Vad gör jag idag?</a:t>
              </a:r>
            </a:p>
            <a:p>
              <a:r>
                <a:rPr lang="sv-SE" dirty="0" smtClean="0">
                  <a:solidFill>
                    <a:srgbClr val="FF0000"/>
                  </a:solidFill>
                </a:rPr>
                <a:t>Några problem som hindrar mig?</a:t>
              </a:r>
              <a:endParaRPr lang="sv-SE" dirty="0">
                <a:solidFill>
                  <a:srgbClr val="FF0000"/>
                </a:solidFill>
              </a:endParaRPr>
            </a:p>
          </p:txBody>
        </p:sp>
      </p:grpSp>
      <p:grpSp>
        <p:nvGrpSpPr>
          <p:cNvPr id="2048" name="Grupp 2047"/>
          <p:cNvGrpSpPr/>
          <p:nvPr/>
        </p:nvGrpSpPr>
        <p:grpSpPr>
          <a:xfrm>
            <a:off x="4499992" y="2638695"/>
            <a:ext cx="3456384" cy="1870425"/>
            <a:chOff x="9057775" y="4029345"/>
            <a:chExt cx="3456384" cy="1870425"/>
          </a:xfrm>
        </p:grpSpPr>
        <p:pic>
          <p:nvPicPr>
            <p:cNvPr id="2062"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60852" y="5308476"/>
              <a:ext cx="567322" cy="59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Rak pil 10"/>
            <p:cNvCxnSpPr/>
            <p:nvPr/>
          </p:nvCxnSpPr>
          <p:spPr>
            <a:xfrm>
              <a:off x="10281911" y="4351598"/>
              <a:ext cx="360040" cy="1252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ruta 24"/>
            <p:cNvSpPr txBox="1"/>
            <p:nvPr/>
          </p:nvSpPr>
          <p:spPr>
            <a:xfrm>
              <a:off x="9057775" y="4029345"/>
              <a:ext cx="3456384" cy="369332"/>
            </a:xfrm>
            <a:prstGeom prst="rect">
              <a:avLst/>
            </a:prstGeom>
            <a:noFill/>
          </p:spPr>
          <p:txBody>
            <a:bodyPr wrap="square" rtlCol="0">
              <a:spAutoFit/>
            </a:bodyPr>
            <a:lstStyle/>
            <a:p>
              <a:r>
                <a:rPr lang="sv-SE" dirty="0" smtClean="0">
                  <a:solidFill>
                    <a:srgbClr val="FF0000"/>
                  </a:solidFill>
                </a:rPr>
                <a:t>Demo av färdig (del)produkt</a:t>
              </a:r>
              <a:endParaRPr lang="sv-SE" dirty="0">
                <a:solidFill>
                  <a:srgbClr val="FF0000"/>
                </a:solidFill>
              </a:endParaRPr>
            </a:p>
          </p:txBody>
        </p:sp>
      </p:grpSp>
      <p:grpSp>
        <p:nvGrpSpPr>
          <p:cNvPr id="31" name="Grupp 30"/>
          <p:cNvGrpSpPr/>
          <p:nvPr/>
        </p:nvGrpSpPr>
        <p:grpSpPr>
          <a:xfrm>
            <a:off x="5901244" y="3159424"/>
            <a:ext cx="3207260" cy="2285800"/>
            <a:chOff x="8781564" y="2194660"/>
            <a:chExt cx="3207260" cy="2285800"/>
          </a:xfrm>
        </p:grpSpPr>
        <p:pic>
          <p:nvPicPr>
            <p:cNvPr id="17"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81564" y="3889166"/>
              <a:ext cx="567322" cy="59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Rak pil 12"/>
            <p:cNvCxnSpPr/>
            <p:nvPr/>
          </p:nvCxnSpPr>
          <p:spPr>
            <a:xfrm flipH="1">
              <a:off x="9065225" y="3117990"/>
              <a:ext cx="907375" cy="1066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ruta 25"/>
            <p:cNvSpPr txBox="1"/>
            <p:nvPr/>
          </p:nvSpPr>
          <p:spPr>
            <a:xfrm>
              <a:off x="9540552" y="2194660"/>
              <a:ext cx="2448272" cy="923330"/>
            </a:xfrm>
            <a:prstGeom prst="rect">
              <a:avLst/>
            </a:prstGeom>
            <a:noFill/>
          </p:spPr>
          <p:txBody>
            <a:bodyPr wrap="square" rtlCol="0">
              <a:spAutoFit/>
            </a:bodyPr>
            <a:lstStyle/>
            <a:p>
              <a:r>
                <a:rPr lang="sv-SE" dirty="0" smtClean="0">
                  <a:solidFill>
                    <a:srgbClr val="FF0000"/>
                  </a:solidFill>
                </a:rPr>
                <a:t>Återblicksmöte/</a:t>
              </a:r>
              <a:br>
                <a:rPr lang="sv-SE" dirty="0" smtClean="0">
                  <a:solidFill>
                    <a:srgbClr val="FF0000"/>
                  </a:solidFill>
                </a:rPr>
              </a:br>
              <a:r>
                <a:rPr lang="sv-SE" dirty="0" smtClean="0">
                  <a:solidFill>
                    <a:srgbClr val="FF0000"/>
                  </a:solidFill>
                </a:rPr>
                <a:t>erfarenhetsåtervinning</a:t>
              </a:r>
            </a:p>
            <a:p>
              <a:r>
                <a:rPr lang="sv-SE" dirty="0" smtClean="0">
                  <a:solidFill>
                    <a:srgbClr val="FF0000"/>
                  </a:solidFill>
                </a:rPr>
                <a:t>”</a:t>
              </a:r>
              <a:r>
                <a:rPr lang="sv-SE" dirty="0" err="1" smtClean="0">
                  <a:solidFill>
                    <a:srgbClr val="FF0000"/>
                  </a:solidFill>
                </a:rPr>
                <a:t>Retrospective</a:t>
              </a:r>
              <a:r>
                <a:rPr lang="sv-SE" dirty="0" smtClean="0">
                  <a:solidFill>
                    <a:srgbClr val="FF0000"/>
                  </a:solidFill>
                </a:rPr>
                <a:t>”</a:t>
              </a:r>
              <a:endParaRPr lang="sv-SE" dirty="0">
                <a:solidFill>
                  <a:srgbClr val="FF0000"/>
                </a:solidFill>
              </a:endParaRPr>
            </a:p>
          </p:txBody>
        </p:sp>
      </p:grpSp>
    </p:spTree>
    <p:extLst>
      <p:ext uri="{BB962C8B-B14F-4D97-AF65-F5344CB8AC3E}">
        <p14:creationId xmlns:p14="http://schemas.microsoft.com/office/powerpoint/2010/main" val="116122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500"/>
                                        <p:tgtEl>
                                          <p:spTgt spid="2050"/>
                                        </p:tgtEl>
                                      </p:cBhvr>
                                    </p:animEffect>
                                    <p:anim calcmode="lin" valueType="num">
                                      <p:cBhvr>
                                        <p:cTn id="22" dur="500" fill="hold"/>
                                        <p:tgtEl>
                                          <p:spTgt spid="2050"/>
                                        </p:tgtEl>
                                        <p:attrNameLst>
                                          <p:attrName>ppt_x</p:attrName>
                                        </p:attrNameLst>
                                      </p:cBhvr>
                                      <p:tavLst>
                                        <p:tav tm="0">
                                          <p:val>
                                            <p:strVal val="#ppt_x"/>
                                          </p:val>
                                        </p:tav>
                                        <p:tav tm="100000">
                                          <p:val>
                                            <p:strVal val="#ppt_x"/>
                                          </p:val>
                                        </p:tav>
                                      </p:tavLst>
                                    </p:anim>
                                    <p:anim calcmode="lin" valueType="num">
                                      <p:cBhvr>
                                        <p:cTn id="23" dur="500" fill="hold"/>
                                        <p:tgtEl>
                                          <p:spTgt spid="2050"/>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anim calcmode="lin" valueType="num">
                                      <p:cBhvr>
                                        <p:cTn id="35" dur="500" fill="hold"/>
                                        <p:tgtEl>
                                          <p:spTgt spid="5"/>
                                        </p:tgtEl>
                                        <p:attrNameLst>
                                          <p:attrName>ppt_x</p:attrName>
                                        </p:attrNameLst>
                                      </p:cBhvr>
                                      <p:tavLst>
                                        <p:tav tm="0">
                                          <p:val>
                                            <p:strVal val="#ppt_x"/>
                                          </p:val>
                                        </p:tav>
                                        <p:tav tm="100000">
                                          <p:val>
                                            <p:strVal val="#ppt_x"/>
                                          </p:val>
                                        </p:tav>
                                      </p:tavLst>
                                    </p:anim>
                                    <p:anim calcmode="lin" valueType="num">
                                      <p:cBhvr>
                                        <p:cTn id="3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048"/>
                                        </p:tgtEl>
                                        <p:attrNameLst>
                                          <p:attrName>style.visibility</p:attrName>
                                        </p:attrNameLst>
                                      </p:cBhvr>
                                      <p:to>
                                        <p:strVal val="visible"/>
                                      </p:to>
                                    </p:set>
                                    <p:animEffect transition="in" filter="fade">
                                      <p:cBhvr>
                                        <p:cTn id="46" dur="500"/>
                                        <p:tgtEl>
                                          <p:spTgt spid="204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051"/>
                                        </p:tgtEl>
                                        <p:attrNameLst>
                                          <p:attrName>style.visibility</p:attrName>
                                        </p:attrNameLst>
                                      </p:cBhvr>
                                      <p:to>
                                        <p:strVal val="visible"/>
                                      </p:to>
                                    </p:set>
                                    <p:animEffect transition="in" filter="fade">
                                      <p:cBhvr>
                                        <p:cTn id="56" dur="1000"/>
                                        <p:tgtEl>
                                          <p:spTgt spid="2051"/>
                                        </p:tgtEl>
                                      </p:cBhvr>
                                    </p:animEffect>
                                    <p:anim calcmode="lin" valueType="num">
                                      <p:cBhvr>
                                        <p:cTn id="57" dur="1000" fill="hold"/>
                                        <p:tgtEl>
                                          <p:spTgt spid="2051"/>
                                        </p:tgtEl>
                                        <p:attrNameLst>
                                          <p:attrName>ppt_x</p:attrName>
                                        </p:attrNameLst>
                                      </p:cBhvr>
                                      <p:tavLst>
                                        <p:tav tm="0">
                                          <p:val>
                                            <p:strVal val="#ppt_x"/>
                                          </p:val>
                                        </p:tav>
                                        <p:tav tm="100000">
                                          <p:val>
                                            <p:strVal val="#ppt_x"/>
                                          </p:val>
                                        </p:tav>
                                      </p:tavLst>
                                    </p:anim>
                                    <p:anim calcmode="lin" valueType="num">
                                      <p:cBhvr>
                                        <p:cTn id="58"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548680"/>
            <a:ext cx="8229600" cy="940966"/>
          </a:xfrm>
        </p:spPr>
        <p:txBody>
          <a:bodyPr/>
          <a:lstStyle/>
          <a:p>
            <a:r>
              <a:rPr lang="sv-SE" dirty="0" err="1" smtClean="0"/>
              <a:t>Burndown</a:t>
            </a:r>
            <a:r>
              <a:rPr lang="sv-SE" dirty="0" smtClean="0"/>
              <a:t> </a:t>
            </a:r>
            <a:r>
              <a:rPr lang="sv-SE" dirty="0" err="1" smtClean="0"/>
              <a:t>Chart</a:t>
            </a:r>
            <a:r>
              <a:rPr lang="sv-SE" dirty="0" smtClean="0"/>
              <a:t> - tidsuppföljning</a:t>
            </a:r>
            <a:endParaRPr lang="sv-SE" dirty="0"/>
          </a:p>
        </p:txBody>
      </p:sp>
      <p:sp>
        <p:nvSpPr>
          <p:cNvPr id="3" name="Platshållare för innehåll 2"/>
          <p:cNvSpPr>
            <a:spLocks noGrp="1"/>
          </p:cNvSpPr>
          <p:nvPr>
            <p:ph idx="1"/>
          </p:nvPr>
        </p:nvSpPr>
        <p:spPr/>
        <p:txBody>
          <a:bodyPr/>
          <a:lstStyle/>
          <a:p>
            <a:endParaRPr lang="sv-SE"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725563"/>
            <a:ext cx="833437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199" y="2132856"/>
            <a:ext cx="2286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1273" y="2423145"/>
            <a:ext cx="47910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435" y="2325638"/>
            <a:ext cx="2286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2306" y="2516710"/>
            <a:ext cx="2286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7597" y="2779510"/>
            <a:ext cx="2286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0214" y="2936776"/>
            <a:ext cx="2286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508" y="3097114"/>
            <a:ext cx="22860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Rak pil 4"/>
          <p:cNvCxnSpPr/>
          <p:nvPr/>
        </p:nvCxnSpPr>
        <p:spPr>
          <a:xfrm>
            <a:off x="1330499" y="2132855"/>
            <a:ext cx="5401741" cy="389319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Rak pil 16"/>
          <p:cNvCxnSpPr/>
          <p:nvPr/>
        </p:nvCxnSpPr>
        <p:spPr>
          <a:xfrm>
            <a:off x="1451273" y="2132856"/>
            <a:ext cx="7225183" cy="389319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8" name="textruta 7"/>
          <p:cNvSpPr txBox="1"/>
          <p:nvPr/>
        </p:nvSpPr>
        <p:spPr>
          <a:xfrm>
            <a:off x="2344991" y="2132855"/>
            <a:ext cx="4225228" cy="369332"/>
          </a:xfrm>
          <a:prstGeom prst="rect">
            <a:avLst/>
          </a:prstGeom>
          <a:noFill/>
        </p:spPr>
        <p:txBody>
          <a:bodyPr wrap="square" rtlCol="0">
            <a:spAutoFit/>
          </a:bodyPr>
          <a:lstStyle/>
          <a:p>
            <a:r>
              <a:rPr lang="sv-SE" dirty="0" smtClean="0">
                <a:solidFill>
                  <a:srgbClr val="FF0000"/>
                </a:solidFill>
              </a:rPr>
              <a:t>Det går långsammare än förväntat, varför?</a:t>
            </a:r>
            <a:endParaRPr lang="sv-SE" dirty="0">
              <a:solidFill>
                <a:srgbClr val="FF0000"/>
              </a:solidFill>
            </a:endParaRPr>
          </a:p>
        </p:txBody>
      </p:sp>
      <p:sp>
        <p:nvSpPr>
          <p:cNvPr id="21" name="textruta 20"/>
          <p:cNvSpPr txBox="1"/>
          <p:nvPr/>
        </p:nvSpPr>
        <p:spPr>
          <a:xfrm>
            <a:off x="3100214" y="2516710"/>
            <a:ext cx="1357486" cy="369332"/>
          </a:xfrm>
          <a:prstGeom prst="rect">
            <a:avLst/>
          </a:prstGeom>
          <a:noFill/>
        </p:spPr>
        <p:txBody>
          <a:bodyPr wrap="square" rtlCol="0">
            <a:spAutoFit/>
          </a:bodyPr>
          <a:lstStyle/>
          <a:p>
            <a:r>
              <a:rPr lang="sv-SE" dirty="0" smtClean="0">
                <a:solidFill>
                  <a:srgbClr val="FF0000"/>
                </a:solidFill>
              </a:rPr>
              <a:t>Pelle sjuk!</a:t>
            </a:r>
            <a:endParaRPr lang="sv-SE" dirty="0">
              <a:solidFill>
                <a:srgbClr val="FF0000"/>
              </a:solidFill>
            </a:endParaRPr>
          </a:p>
        </p:txBody>
      </p:sp>
      <p:pic>
        <p:nvPicPr>
          <p:cNvPr id="5133"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9805" y="3531453"/>
            <a:ext cx="2286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4"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7700" y="4050784"/>
            <a:ext cx="228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5"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6224" y="4509120"/>
            <a:ext cx="2286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ruta 25"/>
          <p:cNvSpPr txBox="1"/>
          <p:nvPr/>
        </p:nvSpPr>
        <p:spPr>
          <a:xfrm>
            <a:off x="3989805" y="3097114"/>
            <a:ext cx="1662317" cy="369332"/>
          </a:xfrm>
          <a:prstGeom prst="rect">
            <a:avLst/>
          </a:prstGeom>
          <a:noFill/>
        </p:spPr>
        <p:txBody>
          <a:bodyPr wrap="square" rtlCol="0">
            <a:spAutoFit/>
          </a:bodyPr>
          <a:lstStyle/>
          <a:p>
            <a:r>
              <a:rPr lang="sv-SE" dirty="0" smtClean="0">
                <a:solidFill>
                  <a:srgbClr val="FF0000"/>
                </a:solidFill>
              </a:rPr>
              <a:t>Lisa hoppar in!</a:t>
            </a:r>
            <a:endParaRPr lang="sv-SE" dirty="0">
              <a:solidFill>
                <a:srgbClr val="FF0000"/>
              </a:solidFill>
            </a:endParaRPr>
          </a:p>
        </p:txBody>
      </p:sp>
      <p:sp>
        <p:nvSpPr>
          <p:cNvPr id="4" name="textruta 3"/>
          <p:cNvSpPr txBox="1"/>
          <p:nvPr/>
        </p:nvSpPr>
        <p:spPr>
          <a:xfrm rot="20562492">
            <a:off x="5724146" y="2465354"/>
            <a:ext cx="3444950" cy="1569660"/>
          </a:xfrm>
          <a:prstGeom prst="rect">
            <a:avLst/>
          </a:prstGeom>
          <a:noFill/>
        </p:spPr>
        <p:txBody>
          <a:bodyPr wrap="square" rtlCol="0">
            <a:spAutoFit/>
          </a:bodyPr>
          <a:lstStyle/>
          <a:p>
            <a:pPr algn="ctr"/>
            <a:r>
              <a:rPr lang="sv-SE" sz="2400" dirty="0" smtClean="0">
                <a:solidFill>
                  <a:srgbClr val="FF0000"/>
                </a:solidFill>
              </a:rPr>
              <a:t>Tidig varning vid avvikelse (risk för försening) ger möjlighet att justera/</a:t>
            </a:r>
            <a:r>
              <a:rPr lang="sv-SE" sz="2400" dirty="0" err="1" smtClean="0">
                <a:solidFill>
                  <a:srgbClr val="FF0000"/>
                </a:solidFill>
              </a:rPr>
              <a:t>omplanera</a:t>
            </a:r>
            <a:r>
              <a:rPr lang="sv-SE" sz="2400" dirty="0" smtClean="0">
                <a:solidFill>
                  <a:srgbClr val="FF0000"/>
                </a:solidFill>
              </a:rPr>
              <a:t> i tid.</a:t>
            </a:r>
            <a:endParaRPr lang="sv-SE" sz="2400" dirty="0">
              <a:solidFill>
                <a:srgbClr val="FF0000"/>
              </a:solidFill>
            </a:endParaRPr>
          </a:p>
        </p:txBody>
      </p:sp>
    </p:spTree>
    <p:extLst>
      <p:ext uri="{BB962C8B-B14F-4D97-AF65-F5344CB8AC3E}">
        <p14:creationId xmlns:p14="http://schemas.microsoft.com/office/powerpoint/2010/main" val="348734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fade">
                                      <p:cBhvr>
                                        <p:cTn id="12" dur="500"/>
                                        <p:tgtEl>
                                          <p:spTgt spid="512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126"/>
                                        </p:tgtEl>
                                        <p:attrNameLst>
                                          <p:attrName>style.visibility</p:attrName>
                                        </p:attrNameLst>
                                      </p:cBhvr>
                                      <p:to>
                                        <p:strVal val="visible"/>
                                      </p:to>
                                    </p:set>
                                    <p:animEffect transition="in" filter="fade">
                                      <p:cBhvr>
                                        <p:cTn id="17" dur="1000"/>
                                        <p:tgtEl>
                                          <p:spTgt spid="5126"/>
                                        </p:tgtEl>
                                      </p:cBhvr>
                                    </p:animEffect>
                                    <p:anim calcmode="lin" valueType="num">
                                      <p:cBhvr>
                                        <p:cTn id="18" dur="1000" fill="hold"/>
                                        <p:tgtEl>
                                          <p:spTgt spid="5126"/>
                                        </p:tgtEl>
                                        <p:attrNameLst>
                                          <p:attrName>ppt_x</p:attrName>
                                        </p:attrNameLst>
                                      </p:cBhvr>
                                      <p:tavLst>
                                        <p:tav tm="0">
                                          <p:val>
                                            <p:strVal val="#ppt_x"/>
                                          </p:val>
                                        </p:tav>
                                        <p:tav tm="100000">
                                          <p:val>
                                            <p:strVal val="#ppt_x"/>
                                          </p:val>
                                        </p:tav>
                                      </p:tavLst>
                                    </p:anim>
                                    <p:anim calcmode="lin" valueType="num">
                                      <p:cBhvr>
                                        <p:cTn id="19" dur="1000" fill="hold"/>
                                        <p:tgtEl>
                                          <p:spTgt spid="51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127"/>
                                        </p:tgtEl>
                                        <p:attrNameLst>
                                          <p:attrName>style.visibility</p:attrName>
                                        </p:attrNameLst>
                                      </p:cBhvr>
                                      <p:to>
                                        <p:strVal val="visible"/>
                                      </p:to>
                                    </p:set>
                                    <p:animEffect transition="in" filter="fade">
                                      <p:cBhvr>
                                        <p:cTn id="29" dur="500"/>
                                        <p:tgtEl>
                                          <p:spTgt spid="51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250"/>
                                  </p:stCondLst>
                                  <p:childTnLst>
                                    <p:set>
                                      <p:cBhvr>
                                        <p:cTn id="33" dur="1" fill="hold">
                                          <p:stCondLst>
                                            <p:cond delay="0"/>
                                          </p:stCondLst>
                                        </p:cTn>
                                        <p:tgtEl>
                                          <p:spTgt spid="5128"/>
                                        </p:tgtEl>
                                        <p:attrNameLst>
                                          <p:attrName>style.visibility</p:attrName>
                                        </p:attrNameLst>
                                      </p:cBhvr>
                                      <p:to>
                                        <p:strVal val="visible"/>
                                      </p:to>
                                    </p:set>
                                    <p:animEffect transition="in" filter="fade">
                                      <p:cBhvr>
                                        <p:cTn id="34" dur="500"/>
                                        <p:tgtEl>
                                          <p:spTgt spid="51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129"/>
                                        </p:tgtEl>
                                        <p:attrNameLst>
                                          <p:attrName>style.visibility</p:attrName>
                                        </p:attrNameLst>
                                      </p:cBhvr>
                                      <p:to>
                                        <p:strVal val="visible"/>
                                      </p:to>
                                    </p:set>
                                    <p:animEffect transition="in" filter="fade">
                                      <p:cBhvr>
                                        <p:cTn id="39" dur="500"/>
                                        <p:tgtEl>
                                          <p:spTgt spid="512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130"/>
                                        </p:tgtEl>
                                        <p:attrNameLst>
                                          <p:attrName>style.visibility</p:attrName>
                                        </p:attrNameLst>
                                      </p:cBhvr>
                                      <p:to>
                                        <p:strVal val="visible"/>
                                      </p:to>
                                    </p:set>
                                    <p:animEffect transition="in" filter="fade">
                                      <p:cBhvr>
                                        <p:cTn id="44" dur="500"/>
                                        <p:tgtEl>
                                          <p:spTgt spid="51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131"/>
                                        </p:tgtEl>
                                        <p:attrNameLst>
                                          <p:attrName>style.visibility</p:attrName>
                                        </p:attrNameLst>
                                      </p:cBhvr>
                                      <p:to>
                                        <p:strVal val="visible"/>
                                      </p:to>
                                    </p:set>
                                    <p:animEffect transition="in" filter="fade">
                                      <p:cBhvr>
                                        <p:cTn id="49" dur="500"/>
                                        <p:tgtEl>
                                          <p:spTgt spid="51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133"/>
                                        </p:tgtEl>
                                        <p:attrNameLst>
                                          <p:attrName>style.visibility</p:attrName>
                                        </p:attrNameLst>
                                      </p:cBhvr>
                                      <p:to>
                                        <p:strVal val="visible"/>
                                      </p:to>
                                    </p:set>
                                    <p:animEffect transition="in" filter="fade">
                                      <p:cBhvr>
                                        <p:cTn id="74" dur="500"/>
                                        <p:tgtEl>
                                          <p:spTgt spid="513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134"/>
                                        </p:tgtEl>
                                        <p:attrNameLst>
                                          <p:attrName>style.visibility</p:attrName>
                                        </p:attrNameLst>
                                      </p:cBhvr>
                                      <p:to>
                                        <p:strVal val="visible"/>
                                      </p:to>
                                    </p:set>
                                    <p:animEffect transition="in" filter="fade">
                                      <p:cBhvr>
                                        <p:cTn id="79" dur="500"/>
                                        <p:tgtEl>
                                          <p:spTgt spid="513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135"/>
                                        </p:tgtEl>
                                        <p:attrNameLst>
                                          <p:attrName>style.visibility</p:attrName>
                                        </p:attrNameLst>
                                      </p:cBhvr>
                                      <p:to>
                                        <p:strVal val="visible"/>
                                      </p:to>
                                    </p:set>
                                    <p:animEffect transition="in" filter="fade">
                                      <p:cBhvr>
                                        <p:cTn id="84" dur="500"/>
                                        <p:tgtEl>
                                          <p:spTgt spid="513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fade">
                                      <p:cBhvr>
                                        <p:cTn id="8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26"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066130"/>
          </a:xfrm>
        </p:spPr>
        <p:txBody>
          <a:bodyPr>
            <a:normAutofit/>
          </a:bodyPr>
          <a:lstStyle/>
          <a:p>
            <a:r>
              <a:rPr lang="sv-SE" dirty="0" smtClean="0"/>
              <a:t>Definition </a:t>
            </a:r>
            <a:r>
              <a:rPr lang="sv-SE" dirty="0" err="1" smtClean="0"/>
              <a:t>of</a:t>
            </a:r>
            <a:r>
              <a:rPr lang="sv-SE" dirty="0" smtClean="0"/>
              <a:t> </a:t>
            </a:r>
            <a:r>
              <a:rPr lang="sv-SE" dirty="0" err="1" smtClean="0"/>
              <a:t>Done</a:t>
            </a:r>
            <a:r>
              <a:rPr lang="sv-SE" dirty="0" smtClean="0"/>
              <a:t> (</a:t>
            </a:r>
            <a:r>
              <a:rPr lang="sv-SE" dirty="0" err="1" smtClean="0"/>
              <a:t>DoD</a:t>
            </a:r>
            <a:r>
              <a:rPr lang="sv-SE" dirty="0" smtClean="0"/>
              <a:t>)</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54</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412776"/>
            <a:ext cx="8640960" cy="5040560"/>
          </a:xfrm>
        </p:spPr>
        <p:txBody>
          <a:bodyPr>
            <a:normAutofit/>
          </a:bodyPr>
          <a:lstStyle/>
          <a:p>
            <a:r>
              <a:rPr lang="sv-SE" sz="3600" dirty="0" smtClean="0"/>
              <a:t>Exakt definition som talar om vad som måste levereras för att en aktivitet ska vara klar.</a:t>
            </a:r>
          </a:p>
          <a:p>
            <a:pPr marL="0" indent="0">
              <a:buNone/>
            </a:pPr>
            <a:r>
              <a:rPr lang="sv-SE" sz="3600" dirty="0" smtClean="0"/>
              <a:t>Exempel:</a:t>
            </a:r>
          </a:p>
          <a:p>
            <a:r>
              <a:rPr lang="sv-SE" sz="3600" dirty="0" smtClean="0"/>
              <a:t>Komponenten är skriven och modultestad.</a:t>
            </a:r>
          </a:p>
          <a:p>
            <a:r>
              <a:rPr lang="sv-SE" sz="3600" dirty="0" smtClean="0"/>
              <a:t>…är integrationstestad.</a:t>
            </a:r>
          </a:p>
          <a:p>
            <a:r>
              <a:rPr lang="sv-SE" sz="3600" dirty="0" smtClean="0"/>
              <a:t>…är godkänd av kollega efter granskning.</a:t>
            </a:r>
          </a:p>
          <a:p>
            <a:r>
              <a:rPr lang="sv-SE" sz="3600" dirty="0" smtClean="0"/>
              <a:t>…ligger godkänd i produktionsmiljön.</a:t>
            </a:r>
          </a:p>
          <a:p>
            <a:pPr marL="0" indent="0">
              <a:buNone/>
            </a:pPr>
            <a:endParaRPr lang="sv-SE" sz="3600" dirty="0" smtClean="0"/>
          </a:p>
        </p:txBody>
      </p:sp>
      <p:sp>
        <p:nvSpPr>
          <p:cNvPr id="5" name="textruta 4"/>
          <p:cNvSpPr txBox="1"/>
          <p:nvPr/>
        </p:nvSpPr>
        <p:spPr>
          <a:xfrm rot="21117895">
            <a:off x="2567109" y="2723390"/>
            <a:ext cx="6615709" cy="1259086"/>
          </a:xfrm>
          <a:prstGeom prst="rect">
            <a:avLst/>
          </a:prstGeom>
          <a:noFill/>
        </p:spPr>
        <p:txBody>
          <a:bodyPr wrap="square" rtlCol="0">
            <a:spAutoFit/>
          </a:bodyPr>
          <a:lstStyle/>
          <a:p>
            <a:pPr algn="ctr"/>
            <a:r>
              <a:rPr lang="sv-SE" sz="2800" dirty="0" smtClean="0">
                <a:solidFill>
                  <a:srgbClr val="FF0000"/>
                </a:solidFill>
              </a:rPr>
              <a:t>För att undvika missförstånd om förväntat resultat och därmed säkra kvaliteten i leveransen.</a:t>
            </a:r>
            <a:endParaRPr lang="sv-SE" sz="2800" dirty="0">
              <a:solidFill>
                <a:srgbClr val="FF0000"/>
              </a:solidFill>
            </a:endParaRPr>
          </a:p>
        </p:txBody>
      </p:sp>
    </p:spTree>
    <p:extLst>
      <p:ext uri="{BB962C8B-B14F-4D97-AF65-F5344CB8AC3E}">
        <p14:creationId xmlns:p14="http://schemas.microsoft.com/office/powerpoint/2010/main" val="352928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116632"/>
            <a:ext cx="8229600" cy="883989"/>
          </a:xfrm>
        </p:spPr>
        <p:txBody>
          <a:bodyPr>
            <a:normAutofit/>
          </a:bodyPr>
          <a:lstStyle/>
          <a:p>
            <a:r>
              <a:rPr lang="sv-SE" dirty="0" smtClean="0">
                <a:solidFill>
                  <a:srgbClr val="FF0000"/>
                </a:solidFill>
              </a:rPr>
              <a:t>ÖVNING Sprint Planning…</a:t>
            </a:r>
            <a:endParaRPr lang="sv-SE" dirty="0">
              <a:solidFill>
                <a:srgbClr val="FF0000"/>
              </a:solidFill>
            </a:endParaRPr>
          </a:p>
        </p:txBody>
      </p:sp>
      <p:sp>
        <p:nvSpPr>
          <p:cNvPr id="4" name="Platshållare för bildnummer 3"/>
          <p:cNvSpPr>
            <a:spLocks noGrp="1"/>
          </p:cNvSpPr>
          <p:nvPr>
            <p:ph type="sldNum" sz="quarter" idx="12"/>
          </p:nvPr>
        </p:nvSpPr>
        <p:spPr/>
        <p:txBody>
          <a:bodyPr/>
          <a:lstStyle/>
          <a:p>
            <a:fld id="{55AC85C3-9FC0-42F8-9DD5-F134BAFF8443}" type="slidenum">
              <a:rPr lang="sv-SE" smtClean="0"/>
              <a:t>55</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340767"/>
            <a:ext cx="8784976" cy="4968553"/>
          </a:xfrm>
        </p:spPr>
        <p:txBody>
          <a:bodyPr>
            <a:normAutofit/>
          </a:bodyPr>
          <a:lstStyle/>
          <a:p>
            <a:pPr marL="0" indent="0">
              <a:buNone/>
            </a:pPr>
            <a:r>
              <a:rPr lang="sv-SE" sz="3600" dirty="0" smtClean="0"/>
              <a:t>Ni ska bryta ner utvecklingsaktiviteterna från Product </a:t>
            </a:r>
            <a:r>
              <a:rPr lang="sv-SE" sz="3600" dirty="0" err="1" smtClean="0"/>
              <a:t>Backlog</a:t>
            </a:r>
            <a:r>
              <a:rPr lang="sv-SE" sz="3600" dirty="0" smtClean="0"/>
              <a:t>, ange Definition </a:t>
            </a:r>
            <a:r>
              <a:rPr lang="sv-SE" sz="3600" dirty="0" err="1" smtClean="0"/>
              <a:t>of</a:t>
            </a:r>
            <a:r>
              <a:rPr lang="sv-SE" sz="3600" dirty="0" smtClean="0"/>
              <a:t> </a:t>
            </a:r>
            <a:r>
              <a:rPr lang="sv-SE" sz="3600" dirty="0" err="1" smtClean="0"/>
              <a:t>Done</a:t>
            </a:r>
            <a:r>
              <a:rPr lang="sv-SE" sz="3600" dirty="0" smtClean="0"/>
              <a:t> och tidsuppskatta dessa med hjälp av Poker Planning. </a:t>
            </a:r>
            <a:endParaRPr lang="sv-SE" sz="3600" dirty="0" smtClean="0"/>
          </a:p>
          <a:p>
            <a:endParaRPr lang="sv-SE" sz="3600" dirty="0"/>
          </a:p>
          <a:p>
            <a:pPr marL="0" indent="0">
              <a:buNone/>
            </a:pPr>
            <a:r>
              <a:rPr lang="sv-SE" sz="3600" dirty="0"/>
              <a:t>Använd ”ideal </a:t>
            </a:r>
            <a:r>
              <a:rPr lang="sv-SE" sz="3600" dirty="0" err="1"/>
              <a:t>working</a:t>
            </a:r>
            <a:r>
              <a:rPr lang="sv-SE" sz="3600" dirty="0"/>
              <a:t> </a:t>
            </a:r>
            <a:r>
              <a:rPr lang="sv-SE" sz="3600" dirty="0" err="1"/>
              <a:t>hours</a:t>
            </a:r>
            <a:r>
              <a:rPr lang="sv-SE" sz="3600" dirty="0"/>
              <a:t>” som bas för skattningarna</a:t>
            </a:r>
            <a:r>
              <a:rPr lang="sv-SE" sz="3600" dirty="0" smtClean="0"/>
              <a:t>.</a:t>
            </a:r>
          </a:p>
          <a:p>
            <a:pPr marL="0" indent="0">
              <a:buNone/>
            </a:pPr>
            <a:r>
              <a:rPr lang="sv-SE" sz="3600" dirty="0"/>
              <a:t>Var beredd att redovisa inför klassen.</a:t>
            </a:r>
          </a:p>
          <a:p>
            <a:pPr marL="0" indent="0">
              <a:buNone/>
            </a:pPr>
            <a:endParaRPr lang="sv-SE" sz="3600" dirty="0"/>
          </a:p>
        </p:txBody>
      </p:sp>
    </p:spTree>
    <p:extLst>
      <p:ext uri="{BB962C8B-B14F-4D97-AF65-F5344CB8AC3E}">
        <p14:creationId xmlns:p14="http://schemas.microsoft.com/office/powerpoint/2010/main" val="958892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208" y="1916832"/>
            <a:ext cx="71247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424" y="1916832"/>
            <a:ext cx="76200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3208" y="1933153"/>
            <a:ext cx="25336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3208" y="1933153"/>
            <a:ext cx="35909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3208" y="1918742"/>
            <a:ext cx="35909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ubrik 1"/>
          <p:cNvSpPr>
            <a:spLocks noGrp="1"/>
          </p:cNvSpPr>
          <p:nvPr>
            <p:ph type="title"/>
          </p:nvPr>
        </p:nvSpPr>
        <p:spPr>
          <a:xfrm>
            <a:off x="450776" y="332656"/>
            <a:ext cx="8229600" cy="1143000"/>
          </a:xfrm>
        </p:spPr>
        <p:txBody>
          <a:bodyPr/>
          <a:lstStyle/>
          <a:p>
            <a:r>
              <a:rPr lang="sv-SE" dirty="0" err="1"/>
              <a:t>Scrum</a:t>
            </a:r>
            <a:r>
              <a:rPr lang="sv-SE" dirty="0"/>
              <a:t> Board (väggplanering)</a:t>
            </a:r>
          </a:p>
        </p:txBody>
      </p:sp>
      <p:pic>
        <p:nvPicPr>
          <p:cNvPr id="410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2780928"/>
            <a:ext cx="32670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kt 3"/>
          <p:cNvGraphicFramePr>
            <a:graphicFrameLocks noChangeAspect="1"/>
          </p:cNvGraphicFramePr>
          <p:nvPr>
            <p:extLst>
              <p:ext uri="{D42A27DB-BD31-4B8C-83A1-F6EECF244321}">
                <p14:modId xmlns:p14="http://schemas.microsoft.com/office/powerpoint/2010/main" val="2329813836"/>
              </p:ext>
            </p:extLst>
          </p:nvPr>
        </p:nvGraphicFramePr>
        <p:xfrm>
          <a:off x="4972050" y="5386388"/>
          <a:ext cx="3324225" cy="482600"/>
        </p:xfrm>
        <a:graphic>
          <a:graphicData uri="http://schemas.openxmlformats.org/presentationml/2006/ole">
            <mc:AlternateContent xmlns:mc="http://schemas.openxmlformats.org/markup-compatibility/2006">
              <mc:Choice xmlns:v="urn:schemas-microsoft-com:vml" Requires="v">
                <p:oleObj spid="_x0000_s22626" name="Visio" r:id="rId9" imgW="3324732" imgH="482033" progId="Visio.Drawing.11">
                  <p:link updateAutomatic="1"/>
                </p:oleObj>
              </mc:Choice>
              <mc:Fallback>
                <p:oleObj name="Visio" r:id="rId9" imgW="3324732" imgH="482033" progId="Visio.Drawing.11">
                  <p:link updateAutomatic="1"/>
                  <p:pic>
                    <p:nvPicPr>
                      <p:cNvPr id="0" name=""/>
                      <p:cNvPicPr/>
                      <p:nvPr/>
                    </p:nvPicPr>
                    <p:blipFill>
                      <a:blip r:embed="rId10"/>
                      <a:stretch>
                        <a:fillRect/>
                      </a:stretch>
                    </p:blipFill>
                    <p:spPr>
                      <a:xfrm>
                        <a:off x="4972050" y="5386388"/>
                        <a:ext cx="3324225" cy="482600"/>
                      </a:xfrm>
                      <a:prstGeom prst="rect">
                        <a:avLst/>
                      </a:prstGeom>
                      <a:solidFill>
                        <a:srgbClr val="FFFF00"/>
                      </a:solidFill>
                    </p:spPr>
                  </p:pic>
                </p:oleObj>
              </mc:Fallback>
            </mc:AlternateContent>
          </a:graphicData>
        </a:graphic>
      </p:graphicFrame>
      <p:graphicFrame>
        <p:nvGraphicFramePr>
          <p:cNvPr id="5" name="Objekt 4"/>
          <p:cNvGraphicFramePr>
            <a:graphicFrameLocks noChangeAspect="1"/>
          </p:cNvGraphicFramePr>
          <p:nvPr>
            <p:extLst/>
          </p:nvPr>
        </p:nvGraphicFramePr>
        <p:xfrm>
          <a:off x="6015073" y="2008585"/>
          <a:ext cx="2181225" cy="268287"/>
        </p:xfrm>
        <a:graphic>
          <a:graphicData uri="http://schemas.openxmlformats.org/presentationml/2006/ole">
            <mc:AlternateContent xmlns:mc="http://schemas.openxmlformats.org/markup-compatibility/2006">
              <mc:Choice xmlns:v="urn:schemas-microsoft-com:vml" Requires="v">
                <p:oleObj spid="_x0000_s22627" name="Visio" r:id="rId11" imgW="2180582" imgH="268584" progId="Visio.Drawing.11">
                  <p:link updateAutomatic="1"/>
                </p:oleObj>
              </mc:Choice>
              <mc:Fallback>
                <p:oleObj name="Visio" r:id="rId11" imgW="2180582" imgH="268584" progId="Visio.Drawing.11">
                  <p:link updateAutomatic="1"/>
                  <p:pic>
                    <p:nvPicPr>
                      <p:cNvPr id="0" name=""/>
                      <p:cNvPicPr/>
                      <p:nvPr/>
                    </p:nvPicPr>
                    <p:blipFill>
                      <a:blip r:embed="rId12"/>
                      <a:stretch>
                        <a:fillRect/>
                      </a:stretch>
                    </p:blipFill>
                    <p:spPr>
                      <a:xfrm>
                        <a:off x="6015073" y="2008585"/>
                        <a:ext cx="2181225" cy="268287"/>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09174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4"/>
                                        </p:tgtEl>
                                        <p:attrNameLst>
                                          <p:attrName>style.visibility</p:attrName>
                                        </p:attrNameLst>
                                      </p:cBhvr>
                                      <p:to>
                                        <p:strVal val="visible"/>
                                      </p:to>
                                    </p:set>
                                    <p:animEffect transition="in" filter="fade">
                                      <p:cBhvr>
                                        <p:cTn id="12" dur="500"/>
                                        <p:tgtEl>
                                          <p:spTgt spid="41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01"/>
                                        </p:tgtEl>
                                        <p:attrNameLst>
                                          <p:attrName>style.visibility</p:attrName>
                                        </p:attrNameLst>
                                      </p:cBhvr>
                                      <p:to>
                                        <p:strVal val="visible"/>
                                      </p:to>
                                    </p:set>
                                    <p:animEffect transition="in" filter="fade">
                                      <p:cBhvr>
                                        <p:cTn id="27" dur="500"/>
                                        <p:tgtEl>
                                          <p:spTgt spid="41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02"/>
                                        </p:tgtEl>
                                        <p:attrNameLst>
                                          <p:attrName>style.visibility</p:attrName>
                                        </p:attrNameLst>
                                      </p:cBhvr>
                                      <p:to>
                                        <p:strVal val="visible"/>
                                      </p:to>
                                    </p:set>
                                    <p:animEffect transition="in" filter="fade">
                                      <p:cBhvr>
                                        <p:cTn id="32" dur="500"/>
                                        <p:tgtEl>
                                          <p:spTgt spid="410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03"/>
                                        </p:tgtEl>
                                        <p:attrNameLst>
                                          <p:attrName>style.visibility</p:attrName>
                                        </p:attrNameLst>
                                      </p:cBhvr>
                                      <p:to>
                                        <p:strVal val="visible"/>
                                      </p:to>
                                    </p:set>
                                    <p:animEffect transition="in" filter="fade">
                                      <p:cBhvr>
                                        <p:cTn id="37" dur="500"/>
                                        <p:tgtEl>
                                          <p:spTgt spid="410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05"/>
                                        </p:tgtEl>
                                        <p:attrNameLst>
                                          <p:attrName>style.visibility</p:attrName>
                                        </p:attrNameLst>
                                      </p:cBhvr>
                                      <p:to>
                                        <p:strVal val="visible"/>
                                      </p:to>
                                    </p:set>
                                    <p:animEffect transition="in" filter="fade">
                                      <p:cBhvr>
                                        <p:cTn id="42"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692696"/>
            <a:ext cx="8229600" cy="1143000"/>
          </a:xfrm>
        </p:spPr>
        <p:txBody>
          <a:bodyPr/>
          <a:lstStyle/>
          <a:p>
            <a:r>
              <a:rPr lang="sv-SE" dirty="0" err="1" smtClean="0"/>
              <a:t>Scrum</a:t>
            </a:r>
            <a:r>
              <a:rPr lang="sv-SE" dirty="0" smtClean="0"/>
              <a:t> Board (väggplanering)</a:t>
            </a:r>
            <a:endParaRPr lang="sv-SE"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096" y="2475565"/>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2964" y="2475564"/>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100" y="2475563"/>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1236" y="2475562"/>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372" y="2492896"/>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9508" y="2492896"/>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0584" y="2485256"/>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7100" y="2475561"/>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15372" y="2492895"/>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2964" y="2489423"/>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9"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97448" y="2491545"/>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1"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1236" y="2489423"/>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2"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15372" y="2492896"/>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4" name="Picture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39508" y="2485255"/>
            <a:ext cx="11049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ruta 2"/>
          <p:cNvSpPr txBox="1"/>
          <p:nvPr/>
        </p:nvSpPr>
        <p:spPr>
          <a:xfrm>
            <a:off x="2250584" y="5877272"/>
            <a:ext cx="5273744" cy="830997"/>
          </a:xfrm>
          <a:prstGeom prst="rect">
            <a:avLst/>
          </a:prstGeom>
          <a:noFill/>
        </p:spPr>
        <p:txBody>
          <a:bodyPr wrap="square" rtlCol="0">
            <a:spAutoFit/>
          </a:bodyPr>
          <a:lstStyle/>
          <a:p>
            <a:r>
              <a:rPr lang="sv-SE" sz="2400" dirty="0" smtClean="0">
                <a:solidFill>
                  <a:srgbClr val="FF0000"/>
                </a:solidFill>
              </a:rPr>
              <a:t>Flexibel bemanning och propplösning är viktiga </a:t>
            </a:r>
            <a:r>
              <a:rPr lang="sv-SE" sz="2400" dirty="0" err="1" smtClean="0">
                <a:solidFill>
                  <a:srgbClr val="FF0000"/>
                </a:solidFill>
              </a:rPr>
              <a:t>agila</a:t>
            </a:r>
            <a:r>
              <a:rPr lang="sv-SE" sz="2400" dirty="0" smtClean="0">
                <a:solidFill>
                  <a:srgbClr val="FF0000"/>
                </a:solidFill>
              </a:rPr>
              <a:t> egenskaper…</a:t>
            </a:r>
            <a:endParaRPr lang="sv-SE" sz="2400" dirty="0">
              <a:solidFill>
                <a:srgbClr val="FF0000"/>
              </a:solidFill>
            </a:endParaRPr>
          </a:p>
        </p:txBody>
      </p:sp>
      <p:sp>
        <p:nvSpPr>
          <p:cNvPr id="4" name="textruta 3"/>
          <p:cNvSpPr txBox="1"/>
          <p:nvPr/>
        </p:nvSpPr>
        <p:spPr>
          <a:xfrm>
            <a:off x="827584" y="2020778"/>
            <a:ext cx="7992888" cy="400110"/>
          </a:xfrm>
          <a:prstGeom prst="rect">
            <a:avLst/>
          </a:prstGeom>
          <a:noFill/>
        </p:spPr>
        <p:txBody>
          <a:bodyPr wrap="square" rtlCol="0">
            <a:spAutoFit/>
          </a:bodyPr>
          <a:lstStyle/>
          <a:p>
            <a:r>
              <a:rPr lang="sv-SE" sz="2000" dirty="0" smtClean="0">
                <a:solidFill>
                  <a:srgbClr val="FF0000"/>
                </a:solidFill>
              </a:rPr>
              <a:t>Processteamet bestämmer vilka processteg (kolumner) som ska redovisas!</a:t>
            </a:r>
            <a:endParaRPr lang="sv-SE" sz="2000" dirty="0">
              <a:solidFill>
                <a:srgbClr val="FF0000"/>
              </a:solidFill>
            </a:endParaRPr>
          </a:p>
        </p:txBody>
      </p:sp>
    </p:spTree>
    <p:extLst>
      <p:ext uri="{BB962C8B-B14F-4D97-AF65-F5344CB8AC3E}">
        <p14:creationId xmlns:p14="http://schemas.microsoft.com/office/powerpoint/2010/main" val="157990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wipe(down)">
                                      <p:cBhvr>
                                        <p:cTn id="17" dur="500"/>
                                        <p:tgtEl>
                                          <p:spTgt spid="61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wipe(down)">
                                      <p:cBhvr>
                                        <p:cTn id="22" dur="500"/>
                                        <p:tgtEl>
                                          <p:spTgt spid="61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149"/>
                                        </p:tgtEl>
                                        <p:attrNameLst>
                                          <p:attrName>style.visibility</p:attrName>
                                        </p:attrNameLst>
                                      </p:cBhvr>
                                      <p:to>
                                        <p:strVal val="visible"/>
                                      </p:to>
                                    </p:set>
                                    <p:animEffect transition="in" filter="wipe(down)">
                                      <p:cBhvr>
                                        <p:cTn id="27" dur="500"/>
                                        <p:tgtEl>
                                          <p:spTgt spid="61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150"/>
                                        </p:tgtEl>
                                        <p:attrNameLst>
                                          <p:attrName>style.visibility</p:attrName>
                                        </p:attrNameLst>
                                      </p:cBhvr>
                                      <p:to>
                                        <p:strVal val="visible"/>
                                      </p:to>
                                    </p:set>
                                    <p:animEffect transition="in" filter="wipe(down)">
                                      <p:cBhvr>
                                        <p:cTn id="32" dur="500"/>
                                        <p:tgtEl>
                                          <p:spTgt spid="61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151"/>
                                        </p:tgtEl>
                                        <p:attrNameLst>
                                          <p:attrName>style.visibility</p:attrName>
                                        </p:attrNameLst>
                                      </p:cBhvr>
                                      <p:to>
                                        <p:strVal val="visible"/>
                                      </p:to>
                                    </p:set>
                                    <p:animEffect transition="in" filter="wipe(down)">
                                      <p:cBhvr>
                                        <p:cTn id="37" dur="500"/>
                                        <p:tgtEl>
                                          <p:spTgt spid="615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155"/>
                                        </p:tgtEl>
                                        <p:attrNameLst>
                                          <p:attrName>style.visibility</p:attrName>
                                        </p:attrNameLst>
                                      </p:cBhvr>
                                      <p:to>
                                        <p:strVal val="visible"/>
                                      </p:to>
                                    </p:set>
                                    <p:animEffect transition="in" filter="wipe(down)">
                                      <p:cBhvr>
                                        <p:cTn id="42" dur="500"/>
                                        <p:tgtEl>
                                          <p:spTgt spid="61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156"/>
                                        </p:tgtEl>
                                        <p:attrNameLst>
                                          <p:attrName>style.visibility</p:attrName>
                                        </p:attrNameLst>
                                      </p:cBhvr>
                                      <p:to>
                                        <p:strVal val="visible"/>
                                      </p:to>
                                    </p:set>
                                    <p:animEffect transition="in" filter="wipe(down)">
                                      <p:cBhvr>
                                        <p:cTn id="47" dur="500"/>
                                        <p:tgtEl>
                                          <p:spTgt spid="615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157"/>
                                        </p:tgtEl>
                                        <p:attrNameLst>
                                          <p:attrName>style.visibility</p:attrName>
                                        </p:attrNameLst>
                                      </p:cBhvr>
                                      <p:to>
                                        <p:strVal val="visible"/>
                                      </p:to>
                                    </p:set>
                                    <p:animEffect transition="in" filter="wipe(down)">
                                      <p:cBhvr>
                                        <p:cTn id="52" dur="500"/>
                                        <p:tgtEl>
                                          <p:spTgt spid="615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158"/>
                                        </p:tgtEl>
                                        <p:attrNameLst>
                                          <p:attrName>style.visibility</p:attrName>
                                        </p:attrNameLst>
                                      </p:cBhvr>
                                      <p:to>
                                        <p:strVal val="visible"/>
                                      </p:to>
                                    </p:set>
                                    <p:animEffect transition="in" filter="wipe(down)">
                                      <p:cBhvr>
                                        <p:cTn id="57" dur="500"/>
                                        <p:tgtEl>
                                          <p:spTgt spid="615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6159"/>
                                        </p:tgtEl>
                                        <p:attrNameLst>
                                          <p:attrName>style.visibility</p:attrName>
                                        </p:attrNameLst>
                                      </p:cBhvr>
                                      <p:to>
                                        <p:strVal val="visible"/>
                                      </p:to>
                                    </p:set>
                                    <p:animEffect transition="in" filter="wipe(down)">
                                      <p:cBhvr>
                                        <p:cTn id="62" dur="500"/>
                                        <p:tgtEl>
                                          <p:spTgt spid="61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161"/>
                                        </p:tgtEl>
                                        <p:attrNameLst>
                                          <p:attrName>style.visibility</p:attrName>
                                        </p:attrNameLst>
                                      </p:cBhvr>
                                      <p:to>
                                        <p:strVal val="visible"/>
                                      </p:to>
                                    </p:set>
                                    <p:animEffect transition="in" filter="wipe(down)">
                                      <p:cBhvr>
                                        <p:cTn id="67" dur="500"/>
                                        <p:tgtEl>
                                          <p:spTgt spid="616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6162"/>
                                        </p:tgtEl>
                                        <p:attrNameLst>
                                          <p:attrName>style.visibility</p:attrName>
                                        </p:attrNameLst>
                                      </p:cBhvr>
                                      <p:to>
                                        <p:strVal val="visible"/>
                                      </p:to>
                                    </p:set>
                                    <p:animEffect transition="in" filter="wipe(down)">
                                      <p:cBhvr>
                                        <p:cTn id="72" dur="500"/>
                                        <p:tgtEl>
                                          <p:spTgt spid="616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6164"/>
                                        </p:tgtEl>
                                        <p:attrNameLst>
                                          <p:attrName>style.visibility</p:attrName>
                                        </p:attrNameLst>
                                      </p:cBhvr>
                                      <p:to>
                                        <p:strVal val="visible"/>
                                      </p:to>
                                    </p:set>
                                    <p:animEffect transition="in" filter="wipe(down)">
                                      <p:cBhvr>
                                        <p:cTn id="77" dur="500"/>
                                        <p:tgtEl>
                                          <p:spTgt spid="616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67544" y="260648"/>
            <a:ext cx="8229600" cy="1143000"/>
          </a:xfrm>
        </p:spPr>
        <p:txBody>
          <a:bodyPr/>
          <a:lstStyle/>
          <a:p>
            <a:r>
              <a:rPr lang="sv-SE" dirty="0" smtClean="0"/>
              <a:t>Beräknad och verklig kapacitet</a:t>
            </a:r>
            <a:endParaRPr lang="sv-SE"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324100"/>
            <a:ext cx="16668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25" y="2196827"/>
            <a:ext cx="117157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39" y="1632545"/>
            <a:ext cx="256222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2225402"/>
            <a:ext cx="8763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2564904"/>
            <a:ext cx="14478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ruta 2"/>
          <p:cNvSpPr txBox="1"/>
          <p:nvPr/>
        </p:nvSpPr>
        <p:spPr>
          <a:xfrm>
            <a:off x="4499992" y="5437673"/>
            <a:ext cx="4104456" cy="1015663"/>
          </a:xfrm>
          <a:prstGeom prst="rect">
            <a:avLst/>
          </a:prstGeom>
          <a:noFill/>
        </p:spPr>
        <p:txBody>
          <a:bodyPr wrap="square" rtlCol="0">
            <a:spAutoFit/>
          </a:bodyPr>
          <a:lstStyle/>
          <a:p>
            <a:pPr algn="ctr"/>
            <a:r>
              <a:rPr lang="sv-SE" sz="2000" dirty="0" smtClean="0">
                <a:solidFill>
                  <a:srgbClr val="FF0000"/>
                </a:solidFill>
              </a:rPr>
              <a:t>Uppgifter som inte är klara vid sprintslut går tillbaka till Product </a:t>
            </a:r>
            <a:r>
              <a:rPr lang="sv-SE" sz="2000" dirty="0" err="1" smtClean="0">
                <a:solidFill>
                  <a:srgbClr val="FF0000"/>
                </a:solidFill>
              </a:rPr>
              <a:t>Backlog</a:t>
            </a:r>
            <a:r>
              <a:rPr lang="sv-SE" sz="2000" dirty="0" smtClean="0">
                <a:solidFill>
                  <a:srgbClr val="FF0000"/>
                </a:solidFill>
              </a:rPr>
              <a:t> till nästa Sprintplanering!</a:t>
            </a:r>
            <a:endParaRPr lang="sv-SE" sz="2000" dirty="0">
              <a:solidFill>
                <a:srgbClr val="FF0000"/>
              </a:solidFill>
            </a:endParaRPr>
          </a:p>
        </p:txBody>
      </p:sp>
      <p:sp>
        <p:nvSpPr>
          <p:cNvPr id="6" name="Frihandsfigur 5"/>
          <p:cNvSpPr/>
          <p:nvPr/>
        </p:nvSpPr>
        <p:spPr>
          <a:xfrm>
            <a:off x="4408227" y="4077072"/>
            <a:ext cx="3985180" cy="2634018"/>
          </a:xfrm>
          <a:custGeom>
            <a:avLst/>
            <a:gdLst>
              <a:gd name="connsiteX0" fmla="*/ 1692322 w 3985180"/>
              <a:gd name="connsiteY0" fmla="*/ 873457 h 2634018"/>
              <a:gd name="connsiteX1" fmla="*/ 1446663 w 3985180"/>
              <a:gd name="connsiteY1" fmla="*/ 832514 h 2634018"/>
              <a:gd name="connsiteX2" fmla="*/ 1337480 w 3985180"/>
              <a:gd name="connsiteY2" fmla="*/ 805218 h 2634018"/>
              <a:gd name="connsiteX3" fmla="*/ 1296537 w 3985180"/>
              <a:gd name="connsiteY3" fmla="*/ 791571 h 2634018"/>
              <a:gd name="connsiteX4" fmla="*/ 1146412 w 3985180"/>
              <a:gd name="connsiteY4" fmla="*/ 750627 h 2634018"/>
              <a:gd name="connsiteX5" fmla="*/ 1050877 w 3985180"/>
              <a:gd name="connsiteY5" fmla="*/ 682388 h 2634018"/>
              <a:gd name="connsiteX6" fmla="*/ 1009934 w 3985180"/>
              <a:gd name="connsiteY6" fmla="*/ 641445 h 2634018"/>
              <a:gd name="connsiteX7" fmla="*/ 900752 w 3985180"/>
              <a:gd name="connsiteY7" fmla="*/ 600502 h 2634018"/>
              <a:gd name="connsiteX8" fmla="*/ 832513 w 3985180"/>
              <a:gd name="connsiteY8" fmla="*/ 518615 h 2634018"/>
              <a:gd name="connsiteX9" fmla="*/ 791570 w 3985180"/>
              <a:gd name="connsiteY9" fmla="*/ 436729 h 2634018"/>
              <a:gd name="connsiteX10" fmla="*/ 791570 w 3985180"/>
              <a:gd name="connsiteY10" fmla="*/ 68239 h 2634018"/>
              <a:gd name="connsiteX11" fmla="*/ 818866 w 3985180"/>
              <a:gd name="connsiteY11" fmla="*/ 27296 h 2634018"/>
              <a:gd name="connsiteX12" fmla="*/ 900752 w 3985180"/>
              <a:gd name="connsiteY12" fmla="*/ 0 h 2634018"/>
              <a:gd name="connsiteX13" fmla="*/ 1078173 w 3985180"/>
              <a:gd name="connsiteY13" fmla="*/ 13648 h 2634018"/>
              <a:gd name="connsiteX14" fmla="*/ 1255594 w 3985180"/>
              <a:gd name="connsiteY14" fmla="*/ 54591 h 2634018"/>
              <a:gd name="connsiteX15" fmla="*/ 1583140 w 3985180"/>
              <a:gd name="connsiteY15" fmla="*/ 40944 h 2634018"/>
              <a:gd name="connsiteX16" fmla="*/ 1637731 w 3985180"/>
              <a:gd name="connsiteY16" fmla="*/ 27296 h 2634018"/>
              <a:gd name="connsiteX17" fmla="*/ 1705970 w 3985180"/>
              <a:gd name="connsiteY17" fmla="*/ 13648 h 2634018"/>
              <a:gd name="connsiteX18" fmla="*/ 1869743 w 3985180"/>
              <a:gd name="connsiteY18" fmla="*/ 27296 h 2634018"/>
              <a:gd name="connsiteX19" fmla="*/ 1910686 w 3985180"/>
              <a:gd name="connsiteY19" fmla="*/ 13648 h 2634018"/>
              <a:gd name="connsiteX20" fmla="*/ 2279176 w 3985180"/>
              <a:gd name="connsiteY20" fmla="*/ 27296 h 2634018"/>
              <a:gd name="connsiteX21" fmla="*/ 2361063 w 3985180"/>
              <a:gd name="connsiteY21" fmla="*/ 40944 h 2634018"/>
              <a:gd name="connsiteX22" fmla="*/ 2402006 w 3985180"/>
              <a:gd name="connsiteY22" fmla="*/ 54591 h 2634018"/>
              <a:gd name="connsiteX23" fmla="*/ 2456597 w 3985180"/>
              <a:gd name="connsiteY23" fmla="*/ 68239 h 2634018"/>
              <a:gd name="connsiteX24" fmla="*/ 2497540 w 3985180"/>
              <a:gd name="connsiteY24" fmla="*/ 95535 h 2634018"/>
              <a:gd name="connsiteX25" fmla="*/ 2538483 w 3985180"/>
              <a:gd name="connsiteY25" fmla="*/ 109182 h 2634018"/>
              <a:gd name="connsiteX26" fmla="*/ 2606722 w 3985180"/>
              <a:gd name="connsiteY26" fmla="*/ 163774 h 2634018"/>
              <a:gd name="connsiteX27" fmla="*/ 2702257 w 3985180"/>
              <a:gd name="connsiteY27" fmla="*/ 245660 h 2634018"/>
              <a:gd name="connsiteX28" fmla="*/ 2797791 w 3985180"/>
              <a:gd name="connsiteY28" fmla="*/ 272956 h 2634018"/>
              <a:gd name="connsiteX29" fmla="*/ 2825086 w 3985180"/>
              <a:gd name="connsiteY29" fmla="*/ 313899 h 2634018"/>
              <a:gd name="connsiteX30" fmla="*/ 2852382 w 3985180"/>
              <a:gd name="connsiteY30" fmla="*/ 395785 h 2634018"/>
              <a:gd name="connsiteX31" fmla="*/ 2811439 w 3985180"/>
              <a:gd name="connsiteY31" fmla="*/ 655093 h 2634018"/>
              <a:gd name="connsiteX32" fmla="*/ 2770495 w 3985180"/>
              <a:gd name="connsiteY32" fmla="*/ 696036 h 2634018"/>
              <a:gd name="connsiteX33" fmla="*/ 2688609 w 3985180"/>
              <a:gd name="connsiteY33" fmla="*/ 750627 h 2634018"/>
              <a:gd name="connsiteX34" fmla="*/ 2647666 w 3985180"/>
              <a:gd name="connsiteY34" fmla="*/ 791571 h 2634018"/>
              <a:gd name="connsiteX35" fmla="*/ 2511188 w 3985180"/>
              <a:gd name="connsiteY35" fmla="*/ 846162 h 2634018"/>
              <a:gd name="connsiteX36" fmla="*/ 2470245 w 3985180"/>
              <a:gd name="connsiteY36" fmla="*/ 859809 h 2634018"/>
              <a:gd name="connsiteX37" fmla="*/ 2320119 w 3985180"/>
              <a:gd name="connsiteY37" fmla="*/ 887105 h 2634018"/>
              <a:gd name="connsiteX38" fmla="*/ 2279176 w 3985180"/>
              <a:gd name="connsiteY38" fmla="*/ 900753 h 2634018"/>
              <a:gd name="connsiteX39" fmla="*/ 1842448 w 3985180"/>
              <a:gd name="connsiteY39" fmla="*/ 914400 h 2634018"/>
              <a:gd name="connsiteX40" fmla="*/ 1746913 w 3985180"/>
              <a:gd name="connsiteY40" fmla="*/ 928048 h 2634018"/>
              <a:gd name="connsiteX41" fmla="*/ 1705970 w 3985180"/>
              <a:gd name="connsiteY41" fmla="*/ 941696 h 2634018"/>
              <a:gd name="connsiteX42" fmla="*/ 1692322 w 3985180"/>
              <a:gd name="connsiteY42" fmla="*/ 1105469 h 2634018"/>
              <a:gd name="connsiteX43" fmla="*/ 1678674 w 3985180"/>
              <a:gd name="connsiteY43" fmla="*/ 1146412 h 2634018"/>
              <a:gd name="connsiteX44" fmla="*/ 1692322 w 3985180"/>
              <a:gd name="connsiteY44" fmla="*/ 1269242 h 2634018"/>
              <a:gd name="connsiteX45" fmla="*/ 1760561 w 3985180"/>
              <a:gd name="connsiteY45" fmla="*/ 1255594 h 2634018"/>
              <a:gd name="connsiteX46" fmla="*/ 1842448 w 3985180"/>
              <a:gd name="connsiteY46" fmla="*/ 1241947 h 2634018"/>
              <a:gd name="connsiteX47" fmla="*/ 1992573 w 3985180"/>
              <a:gd name="connsiteY47" fmla="*/ 1214651 h 2634018"/>
              <a:gd name="connsiteX48" fmla="*/ 2361063 w 3985180"/>
              <a:gd name="connsiteY48" fmla="*/ 1228299 h 2634018"/>
              <a:gd name="connsiteX49" fmla="*/ 2402006 w 3985180"/>
              <a:gd name="connsiteY49" fmla="*/ 1241947 h 2634018"/>
              <a:gd name="connsiteX50" fmla="*/ 2538483 w 3985180"/>
              <a:gd name="connsiteY50" fmla="*/ 1255594 h 2634018"/>
              <a:gd name="connsiteX51" fmla="*/ 2688609 w 3985180"/>
              <a:gd name="connsiteY51" fmla="*/ 1296538 h 2634018"/>
              <a:gd name="connsiteX52" fmla="*/ 2770495 w 3985180"/>
              <a:gd name="connsiteY52" fmla="*/ 1323833 h 2634018"/>
              <a:gd name="connsiteX53" fmla="*/ 3043451 w 3985180"/>
              <a:gd name="connsiteY53" fmla="*/ 1337481 h 2634018"/>
              <a:gd name="connsiteX54" fmla="*/ 3179928 w 3985180"/>
              <a:gd name="connsiteY54" fmla="*/ 1351129 h 2634018"/>
              <a:gd name="connsiteX55" fmla="*/ 3220872 w 3985180"/>
              <a:gd name="connsiteY55" fmla="*/ 1364777 h 2634018"/>
              <a:gd name="connsiteX56" fmla="*/ 3725839 w 3985180"/>
              <a:gd name="connsiteY56" fmla="*/ 1378424 h 2634018"/>
              <a:gd name="connsiteX57" fmla="*/ 3835021 w 3985180"/>
              <a:gd name="connsiteY57" fmla="*/ 1419368 h 2634018"/>
              <a:gd name="connsiteX58" fmla="*/ 3848669 w 3985180"/>
              <a:gd name="connsiteY58" fmla="*/ 1460311 h 2634018"/>
              <a:gd name="connsiteX59" fmla="*/ 3875964 w 3985180"/>
              <a:gd name="connsiteY59" fmla="*/ 1651380 h 2634018"/>
              <a:gd name="connsiteX60" fmla="*/ 3889612 w 3985180"/>
              <a:gd name="connsiteY60" fmla="*/ 1705971 h 2634018"/>
              <a:gd name="connsiteX61" fmla="*/ 3916907 w 3985180"/>
              <a:gd name="connsiteY61" fmla="*/ 1787857 h 2634018"/>
              <a:gd name="connsiteX62" fmla="*/ 3930555 w 3985180"/>
              <a:gd name="connsiteY62" fmla="*/ 1856096 h 2634018"/>
              <a:gd name="connsiteX63" fmla="*/ 3944203 w 3985180"/>
              <a:gd name="connsiteY63" fmla="*/ 1910687 h 2634018"/>
              <a:gd name="connsiteX64" fmla="*/ 3971498 w 3985180"/>
              <a:gd name="connsiteY64" fmla="*/ 2074460 h 2634018"/>
              <a:gd name="connsiteX65" fmla="*/ 3985146 w 3985180"/>
              <a:gd name="connsiteY65" fmla="*/ 2210938 h 2634018"/>
              <a:gd name="connsiteX66" fmla="*/ 3971498 w 3985180"/>
              <a:gd name="connsiteY66" fmla="*/ 2374711 h 2634018"/>
              <a:gd name="connsiteX67" fmla="*/ 3930555 w 3985180"/>
              <a:gd name="connsiteY67" fmla="*/ 2402006 h 2634018"/>
              <a:gd name="connsiteX68" fmla="*/ 3889612 w 3985180"/>
              <a:gd name="connsiteY68" fmla="*/ 2415654 h 2634018"/>
              <a:gd name="connsiteX69" fmla="*/ 3698543 w 3985180"/>
              <a:gd name="connsiteY69" fmla="*/ 2442950 h 2634018"/>
              <a:gd name="connsiteX70" fmla="*/ 3370997 w 3985180"/>
              <a:gd name="connsiteY70" fmla="*/ 2470245 h 2634018"/>
              <a:gd name="connsiteX71" fmla="*/ 3302758 w 3985180"/>
              <a:gd name="connsiteY71" fmla="*/ 2483893 h 2634018"/>
              <a:gd name="connsiteX72" fmla="*/ 3070746 w 3985180"/>
              <a:gd name="connsiteY72" fmla="*/ 2497541 h 2634018"/>
              <a:gd name="connsiteX73" fmla="*/ 2797791 w 3985180"/>
              <a:gd name="connsiteY73" fmla="*/ 2538484 h 2634018"/>
              <a:gd name="connsiteX74" fmla="*/ 2729552 w 3985180"/>
              <a:gd name="connsiteY74" fmla="*/ 2552132 h 2634018"/>
              <a:gd name="connsiteX75" fmla="*/ 2565779 w 3985180"/>
              <a:gd name="connsiteY75" fmla="*/ 2565780 h 2634018"/>
              <a:gd name="connsiteX76" fmla="*/ 2456597 w 3985180"/>
              <a:gd name="connsiteY76" fmla="*/ 2579427 h 2634018"/>
              <a:gd name="connsiteX77" fmla="*/ 2279176 w 3985180"/>
              <a:gd name="connsiteY77" fmla="*/ 2606723 h 2634018"/>
              <a:gd name="connsiteX78" fmla="*/ 2210937 w 3985180"/>
              <a:gd name="connsiteY78" fmla="*/ 2620371 h 2634018"/>
              <a:gd name="connsiteX79" fmla="*/ 2115403 w 3985180"/>
              <a:gd name="connsiteY79" fmla="*/ 2634018 h 2634018"/>
              <a:gd name="connsiteX80" fmla="*/ 996286 w 3985180"/>
              <a:gd name="connsiteY80" fmla="*/ 2620371 h 2634018"/>
              <a:gd name="connsiteX81" fmla="*/ 846161 w 3985180"/>
              <a:gd name="connsiteY81" fmla="*/ 2593075 h 2634018"/>
              <a:gd name="connsiteX82" fmla="*/ 764274 w 3985180"/>
              <a:gd name="connsiteY82" fmla="*/ 2565780 h 2634018"/>
              <a:gd name="connsiteX83" fmla="*/ 627797 w 3985180"/>
              <a:gd name="connsiteY83" fmla="*/ 2552132 h 2634018"/>
              <a:gd name="connsiteX84" fmla="*/ 477672 w 3985180"/>
              <a:gd name="connsiteY84" fmla="*/ 2497541 h 2634018"/>
              <a:gd name="connsiteX85" fmla="*/ 368489 w 3985180"/>
              <a:gd name="connsiteY85" fmla="*/ 2456597 h 2634018"/>
              <a:gd name="connsiteX86" fmla="*/ 286603 w 3985180"/>
              <a:gd name="connsiteY86" fmla="*/ 2402006 h 2634018"/>
              <a:gd name="connsiteX87" fmla="*/ 245660 w 3985180"/>
              <a:gd name="connsiteY87" fmla="*/ 2374711 h 2634018"/>
              <a:gd name="connsiteX88" fmla="*/ 163773 w 3985180"/>
              <a:gd name="connsiteY88" fmla="*/ 2320120 h 2634018"/>
              <a:gd name="connsiteX89" fmla="*/ 122830 w 3985180"/>
              <a:gd name="connsiteY89" fmla="*/ 2265529 h 2634018"/>
              <a:gd name="connsiteX90" fmla="*/ 95534 w 3985180"/>
              <a:gd name="connsiteY90" fmla="*/ 2224585 h 2634018"/>
              <a:gd name="connsiteX91" fmla="*/ 27295 w 3985180"/>
              <a:gd name="connsiteY91" fmla="*/ 2142699 h 2634018"/>
              <a:gd name="connsiteX92" fmla="*/ 0 w 3985180"/>
              <a:gd name="connsiteY92" fmla="*/ 2033517 h 2634018"/>
              <a:gd name="connsiteX93" fmla="*/ 13648 w 3985180"/>
              <a:gd name="connsiteY93" fmla="*/ 1637732 h 2634018"/>
              <a:gd name="connsiteX94" fmla="*/ 40943 w 3985180"/>
              <a:gd name="connsiteY94" fmla="*/ 1555845 h 2634018"/>
              <a:gd name="connsiteX95" fmla="*/ 109182 w 3985180"/>
              <a:gd name="connsiteY95" fmla="*/ 1433015 h 2634018"/>
              <a:gd name="connsiteX96" fmla="*/ 136477 w 3985180"/>
              <a:gd name="connsiteY96" fmla="*/ 1392072 h 2634018"/>
              <a:gd name="connsiteX97" fmla="*/ 218364 w 3985180"/>
              <a:gd name="connsiteY97" fmla="*/ 1351129 h 2634018"/>
              <a:gd name="connsiteX98" fmla="*/ 272955 w 3985180"/>
              <a:gd name="connsiteY98" fmla="*/ 1310185 h 2634018"/>
              <a:gd name="connsiteX99" fmla="*/ 368489 w 3985180"/>
              <a:gd name="connsiteY99" fmla="*/ 1282890 h 2634018"/>
              <a:gd name="connsiteX100" fmla="*/ 477672 w 3985180"/>
              <a:gd name="connsiteY100" fmla="*/ 1241947 h 2634018"/>
              <a:gd name="connsiteX101" fmla="*/ 1241946 w 3985180"/>
              <a:gd name="connsiteY101" fmla="*/ 1255594 h 2634018"/>
              <a:gd name="connsiteX102" fmla="*/ 1542197 w 3985180"/>
              <a:gd name="connsiteY102" fmla="*/ 1282890 h 2634018"/>
              <a:gd name="connsiteX103" fmla="*/ 1596788 w 3985180"/>
              <a:gd name="connsiteY103" fmla="*/ 1296538 h 2634018"/>
              <a:gd name="connsiteX104" fmla="*/ 1719618 w 3985180"/>
              <a:gd name="connsiteY104" fmla="*/ 1296538 h 263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985180" h="2634018">
                <a:moveTo>
                  <a:pt x="1692322" y="873457"/>
                </a:moveTo>
                <a:cubicBezTo>
                  <a:pt x="1519880" y="838969"/>
                  <a:pt x="1601880" y="851916"/>
                  <a:pt x="1446663" y="832514"/>
                </a:cubicBezTo>
                <a:cubicBezTo>
                  <a:pt x="1353077" y="801319"/>
                  <a:pt x="1469223" y="838153"/>
                  <a:pt x="1337480" y="805218"/>
                </a:cubicBezTo>
                <a:cubicBezTo>
                  <a:pt x="1323524" y="801729"/>
                  <a:pt x="1310493" y="795060"/>
                  <a:pt x="1296537" y="791571"/>
                </a:cubicBezTo>
                <a:cubicBezTo>
                  <a:pt x="1255519" y="781317"/>
                  <a:pt x="1181548" y="774051"/>
                  <a:pt x="1146412" y="750627"/>
                </a:cubicBezTo>
                <a:cubicBezTo>
                  <a:pt x="1114007" y="729024"/>
                  <a:pt x="1080504" y="707782"/>
                  <a:pt x="1050877" y="682388"/>
                </a:cubicBezTo>
                <a:cubicBezTo>
                  <a:pt x="1036223" y="669827"/>
                  <a:pt x="1026301" y="651674"/>
                  <a:pt x="1009934" y="641445"/>
                </a:cubicBezTo>
                <a:cubicBezTo>
                  <a:pt x="991287" y="629791"/>
                  <a:pt x="927971" y="609575"/>
                  <a:pt x="900752" y="600502"/>
                </a:cubicBezTo>
                <a:cubicBezTo>
                  <a:pt x="870569" y="570319"/>
                  <a:pt x="851514" y="556617"/>
                  <a:pt x="832513" y="518615"/>
                </a:cubicBezTo>
                <a:cubicBezTo>
                  <a:pt x="776012" y="405611"/>
                  <a:pt x="869794" y="554062"/>
                  <a:pt x="791570" y="436729"/>
                </a:cubicBezTo>
                <a:cubicBezTo>
                  <a:pt x="745710" y="299149"/>
                  <a:pt x="759514" y="356733"/>
                  <a:pt x="791570" y="68239"/>
                </a:cubicBezTo>
                <a:cubicBezTo>
                  <a:pt x="793381" y="51937"/>
                  <a:pt x="804957" y="35989"/>
                  <a:pt x="818866" y="27296"/>
                </a:cubicBezTo>
                <a:cubicBezTo>
                  <a:pt x="843264" y="12047"/>
                  <a:pt x="900752" y="0"/>
                  <a:pt x="900752" y="0"/>
                </a:cubicBezTo>
                <a:lnTo>
                  <a:pt x="1078173" y="13648"/>
                </a:lnTo>
                <a:cubicBezTo>
                  <a:pt x="1227534" y="26636"/>
                  <a:pt x="1177843" y="2758"/>
                  <a:pt x="1255594" y="54591"/>
                </a:cubicBezTo>
                <a:cubicBezTo>
                  <a:pt x="1364776" y="50042"/>
                  <a:pt x="1474141" y="48730"/>
                  <a:pt x="1583140" y="40944"/>
                </a:cubicBezTo>
                <a:cubicBezTo>
                  <a:pt x="1601849" y="39608"/>
                  <a:pt x="1619421" y="31365"/>
                  <a:pt x="1637731" y="27296"/>
                </a:cubicBezTo>
                <a:cubicBezTo>
                  <a:pt x="1660375" y="22264"/>
                  <a:pt x="1683224" y="18197"/>
                  <a:pt x="1705970" y="13648"/>
                </a:cubicBezTo>
                <a:cubicBezTo>
                  <a:pt x="1760561" y="18197"/>
                  <a:pt x="1814963" y="27296"/>
                  <a:pt x="1869743" y="27296"/>
                </a:cubicBezTo>
                <a:cubicBezTo>
                  <a:pt x="1884129" y="27296"/>
                  <a:pt x="1896300" y="13648"/>
                  <a:pt x="1910686" y="13648"/>
                </a:cubicBezTo>
                <a:cubicBezTo>
                  <a:pt x="2033600" y="13648"/>
                  <a:pt x="2156346" y="22747"/>
                  <a:pt x="2279176" y="27296"/>
                </a:cubicBezTo>
                <a:cubicBezTo>
                  <a:pt x="2306472" y="31845"/>
                  <a:pt x="2334050" y="34941"/>
                  <a:pt x="2361063" y="40944"/>
                </a:cubicBezTo>
                <a:cubicBezTo>
                  <a:pt x="2375106" y="44065"/>
                  <a:pt x="2388174" y="50639"/>
                  <a:pt x="2402006" y="54591"/>
                </a:cubicBezTo>
                <a:cubicBezTo>
                  <a:pt x="2420041" y="59744"/>
                  <a:pt x="2438400" y="63690"/>
                  <a:pt x="2456597" y="68239"/>
                </a:cubicBezTo>
                <a:cubicBezTo>
                  <a:pt x="2470245" y="77338"/>
                  <a:pt x="2482869" y="88200"/>
                  <a:pt x="2497540" y="95535"/>
                </a:cubicBezTo>
                <a:cubicBezTo>
                  <a:pt x="2510407" y="101969"/>
                  <a:pt x="2527250" y="100195"/>
                  <a:pt x="2538483" y="109182"/>
                </a:cubicBezTo>
                <a:cubicBezTo>
                  <a:pt x="2626674" y="179735"/>
                  <a:pt x="2503809" y="129469"/>
                  <a:pt x="2606722" y="163774"/>
                </a:cubicBezTo>
                <a:cubicBezTo>
                  <a:pt x="2638989" y="196041"/>
                  <a:pt x="2661406" y="222316"/>
                  <a:pt x="2702257" y="245660"/>
                </a:cubicBezTo>
                <a:cubicBezTo>
                  <a:pt x="2717486" y="254362"/>
                  <a:pt x="2785972" y="270001"/>
                  <a:pt x="2797791" y="272956"/>
                </a:cubicBezTo>
                <a:cubicBezTo>
                  <a:pt x="2806889" y="286604"/>
                  <a:pt x="2818424" y="298910"/>
                  <a:pt x="2825086" y="313899"/>
                </a:cubicBezTo>
                <a:cubicBezTo>
                  <a:pt x="2836771" y="340191"/>
                  <a:pt x="2852382" y="395785"/>
                  <a:pt x="2852382" y="395785"/>
                </a:cubicBezTo>
                <a:cubicBezTo>
                  <a:pt x="2852351" y="396185"/>
                  <a:pt x="2849815" y="616718"/>
                  <a:pt x="2811439" y="655093"/>
                </a:cubicBezTo>
                <a:cubicBezTo>
                  <a:pt x="2797791" y="668741"/>
                  <a:pt x="2785730" y="684186"/>
                  <a:pt x="2770495" y="696036"/>
                </a:cubicBezTo>
                <a:cubicBezTo>
                  <a:pt x="2744600" y="716176"/>
                  <a:pt x="2711805" y="727430"/>
                  <a:pt x="2688609" y="750627"/>
                </a:cubicBezTo>
                <a:cubicBezTo>
                  <a:pt x="2674961" y="764275"/>
                  <a:pt x="2663372" y="780353"/>
                  <a:pt x="2647666" y="791571"/>
                </a:cubicBezTo>
                <a:cubicBezTo>
                  <a:pt x="2612528" y="816669"/>
                  <a:pt x="2548469" y="833735"/>
                  <a:pt x="2511188" y="846162"/>
                </a:cubicBezTo>
                <a:cubicBezTo>
                  <a:pt x="2497540" y="850711"/>
                  <a:pt x="2484435" y="857444"/>
                  <a:pt x="2470245" y="859809"/>
                </a:cubicBezTo>
                <a:cubicBezTo>
                  <a:pt x="2433742" y="865893"/>
                  <a:pt x="2358268" y="877567"/>
                  <a:pt x="2320119" y="887105"/>
                </a:cubicBezTo>
                <a:cubicBezTo>
                  <a:pt x="2306163" y="890594"/>
                  <a:pt x="2293539" y="899932"/>
                  <a:pt x="2279176" y="900753"/>
                </a:cubicBezTo>
                <a:cubicBezTo>
                  <a:pt x="2133766" y="909062"/>
                  <a:pt x="1988024" y="909851"/>
                  <a:pt x="1842448" y="914400"/>
                </a:cubicBezTo>
                <a:cubicBezTo>
                  <a:pt x="1810603" y="918949"/>
                  <a:pt x="1778457" y="921739"/>
                  <a:pt x="1746913" y="928048"/>
                </a:cubicBezTo>
                <a:cubicBezTo>
                  <a:pt x="1732806" y="930869"/>
                  <a:pt x="1710201" y="927946"/>
                  <a:pt x="1705970" y="941696"/>
                </a:cubicBezTo>
                <a:cubicBezTo>
                  <a:pt x="1689860" y="994054"/>
                  <a:pt x="1699562" y="1051169"/>
                  <a:pt x="1692322" y="1105469"/>
                </a:cubicBezTo>
                <a:cubicBezTo>
                  <a:pt x="1690421" y="1119729"/>
                  <a:pt x="1683223" y="1132764"/>
                  <a:pt x="1678674" y="1146412"/>
                </a:cubicBezTo>
                <a:cubicBezTo>
                  <a:pt x="1683223" y="1187355"/>
                  <a:pt x="1667605" y="1236286"/>
                  <a:pt x="1692322" y="1269242"/>
                </a:cubicBezTo>
                <a:cubicBezTo>
                  <a:pt x="1706240" y="1287799"/>
                  <a:pt x="1737738" y="1259743"/>
                  <a:pt x="1760561" y="1255594"/>
                </a:cubicBezTo>
                <a:cubicBezTo>
                  <a:pt x="1787787" y="1250644"/>
                  <a:pt x="1815222" y="1246897"/>
                  <a:pt x="1842448" y="1241947"/>
                </a:cubicBezTo>
                <a:cubicBezTo>
                  <a:pt x="2052362" y="1203781"/>
                  <a:pt x="1751163" y="1254886"/>
                  <a:pt x="1992573" y="1214651"/>
                </a:cubicBezTo>
                <a:cubicBezTo>
                  <a:pt x="2115403" y="1219200"/>
                  <a:pt x="2238421" y="1220123"/>
                  <a:pt x="2361063" y="1228299"/>
                </a:cubicBezTo>
                <a:cubicBezTo>
                  <a:pt x="2375417" y="1229256"/>
                  <a:pt x="2387787" y="1239760"/>
                  <a:pt x="2402006" y="1241947"/>
                </a:cubicBezTo>
                <a:cubicBezTo>
                  <a:pt x="2447194" y="1248899"/>
                  <a:pt x="2492991" y="1251045"/>
                  <a:pt x="2538483" y="1255594"/>
                </a:cubicBezTo>
                <a:cubicBezTo>
                  <a:pt x="2634938" y="1274885"/>
                  <a:pt x="2584712" y="1261906"/>
                  <a:pt x="2688609" y="1296538"/>
                </a:cubicBezTo>
                <a:cubicBezTo>
                  <a:pt x="2715904" y="1305636"/>
                  <a:pt x="2741759" y="1322396"/>
                  <a:pt x="2770495" y="1323833"/>
                </a:cubicBezTo>
                <a:lnTo>
                  <a:pt x="3043451" y="1337481"/>
                </a:lnTo>
                <a:cubicBezTo>
                  <a:pt x="3088943" y="1342030"/>
                  <a:pt x="3134740" y="1344177"/>
                  <a:pt x="3179928" y="1351129"/>
                </a:cubicBezTo>
                <a:cubicBezTo>
                  <a:pt x="3194147" y="1353317"/>
                  <a:pt x="3206504" y="1364059"/>
                  <a:pt x="3220872" y="1364777"/>
                </a:cubicBezTo>
                <a:cubicBezTo>
                  <a:pt x="3389046" y="1373186"/>
                  <a:pt x="3557517" y="1373875"/>
                  <a:pt x="3725839" y="1378424"/>
                </a:cubicBezTo>
                <a:cubicBezTo>
                  <a:pt x="3762830" y="1385822"/>
                  <a:pt x="3808245" y="1385899"/>
                  <a:pt x="3835021" y="1419368"/>
                </a:cubicBezTo>
                <a:cubicBezTo>
                  <a:pt x="3844008" y="1430601"/>
                  <a:pt x="3844120" y="1446663"/>
                  <a:pt x="3848669" y="1460311"/>
                </a:cubicBezTo>
                <a:cubicBezTo>
                  <a:pt x="3857767" y="1524001"/>
                  <a:pt x="3860360" y="1588965"/>
                  <a:pt x="3875964" y="1651380"/>
                </a:cubicBezTo>
                <a:cubicBezTo>
                  <a:pt x="3880513" y="1669577"/>
                  <a:pt x="3884222" y="1688005"/>
                  <a:pt x="3889612" y="1705971"/>
                </a:cubicBezTo>
                <a:cubicBezTo>
                  <a:pt x="3897879" y="1733529"/>
                  <a:pt x="3911264" y="1759644"/>
                  <a:pt x="3916907" y="1787857"/>
                </a:cubicBezTo>
                <a:cubicBezTo>
                  <a:pt x="3921456" y="1810603"/>
                  <a:pt x="3925523" y="1833452"/>
                  <a:pt x="3930555" y="1856096"/>
                </a:cubicBezTo>
                <a:cubicBezTo>
                  <a:pt x="3934624" y="1874406"/>
                  <a:pt x="3941119" y="1892185"/>
                  <a:pt x="3944203" y="1910687"/>
                </a:cubicBezTo>
                <a:cubicBezTo>
                  <a:pt x="3976154" y="2102392"/>
                  <a:pt x="3940785" y="1951602"/>
                  <a:pt x="3971498" y="2074460"/>
                </a:cubicBezTo>
                <a:cubicBezTo>
                  <a:pt x="3976047" y="2119953"/>
                  <a:pt x="3985146" y="2165218"/>
                  <a:pt x="3985146" y="2210938"/>
                </a:cubicBezTo>
                <a:cubicBezTo>
                  <a:pt x="3985146" y="2265718"/>
                  <a:pt x="3986547" y="2322039"/>
                  <a:pt x="3971498" y="2374711"/>
                </a:cubicBezTo>
                <a:cubicBezTo>
                  <a:pt x="3966992" y="2390482"/>
                  <a:pt x="3945226" y="2394671"/>
                  <a:pt x="3930555" y="2402006"/>
                </a:cubicBezTo>
                <a:cubicBezTo>
                  <a:pt x="3917688" y="2408440"/>
                  <a:pt x="3903568" y="2412165"/>
                  <a:pt x="3889612" y="2415654"/>
                </a:cubicBezTo>
                <a:cubicBezTo>
                  <a:pt x="3820087" y="2433036"/>
                  <a:pt x="3774974" y="2434457"/>
                  <a:pt x="3698543" y="2442950"/>
                </a:cubicBezTo>
                <a:cubicBezTo>
                  <a:pt x="3561691" y="2488565"/>
                  <a:pt x="3706369" y="2444447"/>
                  <a:pt x="3370997" y="2470245"/>
                </a:cubicBezTo>
                <a:cubicBezTo>
                  <a:pt x="3347869" y="2472024"/>
                  <a:pt x="3325860" y="2481793"/>
                  <a:pt x="3302758" y="2483893"/>
                </a:cubicBezTo>
                <a:cubicBezTo>
                  <a:pt x="3225605" y="2490907"/>
                  <a:pt x="3148083" y="2492992"/>
                  <a:pt x="3070746" y="2497541"/>
                </a:cubicBezTo>
                <a:cubicBezTo>
                  <a:pt x="2796763" y="2552337"/>
                  <a:pt x="3071761" y="2501954"/>
                  <a:pt x="2797791" y="2538484"/>
                </a:cubicBezTo>
                <a:cubicBezTo>
                  <a:pt x="2774798" y="2541550"/>
                  <a:pt x="2752590" y="2549422"/>
                  <a:pt x="2729552" y="2552132"/>
                </a:cubicBezTo>
                <a:cubicBezTo>
                  <a:pt x="2675147" y="2558533"/>
                  <a:pt x="2620287" y="2560329"/>
                  <a:pt x="2565779" y="2565780"/>
                </a:cubicBezTo>
                <a:cubicBezTo>
                  <a:pt x="2529284" y="2569429"/>
                  <a:pt x="2492991" y="2574878"/>
                  <a:pt x="2456597" y="2579427"/>
                </a:cubicBezTo>
                <a:cubicBezTo>
                  <a:pt x="2364373" y="2610169"/>
                  <a:pt x="2455100" y="2583266"/>
                  <a:pt x="2279176" y="2606723"/>
                </a:cubicBezTo>
                <a:cubicBezTo>
                  <a:pt x="2256183" y="2609789"/>
                  <a:pt x="2233818" y="2616558"/>
                  <a:pt x="2210937" y="2620371"/>
                </a:cubicBezTo>
                <a:cubicBezTo>
                  <a:pt x="2179207" y="2625659"/>
                  <a:pt x="2147248" y="2629469"/>
                  <a:pt x="2115403" y="2634018"/>
                </a:cubicBezTo>
                <a:lnTo>
                  <a:pt x="996286" y="2620371"/>
                </a:lnTo>
                <a:cubicBezTo>
                  <a:pt x="984937" y="2620113"/>
                  <a:pt x="863224" y="2597728"/>
                  <a:pt x="846161" y="2593075"/>
                </a:cubicBezTo>
                <a:cubicBezTo>
                  <a:pt x="818403" y="2585505"/>
                  <a:pt x="792903" y="2568643"/>
                  <a:pt x="764274" y="2565780"/>
                </a:cubicBezTo>
                <a:lnTo>
                  <a:pt x="627797" y="2552132"/>
                </a:lnTo>
                <a:cubicBezTo>
                  <a:pt x="567280" y="2531960"/>
                  <a:pt x="534640" y="2522860"/>
                  <a:pt x="477672" y="2497541"/>
                </a:cubicBezTo>
                <a:cubicBezTo>
                  <a:pt x="385911" y="2456758"/>
                  <a:pt x="461618" y="2479880"/>
                  <a:pt x="368489" y="2456597"/>
                </a:cubicBezTo>
                <a:lnTo>
                  <a:pt x="286603" y="2402006"/>
                </a:lnTo>
                <a:cubicBezTo>
                  <a:pt x="272955" y="2392908"/>
                  <a:pt x="257258" y="2386309"/>
                  <a:pt x="245660" y="2374711"/>
                </a:cubicBezTo>
                <a:cubicBezTo>
                  <a:pt x="194543" y="2323596"/>
                  <a:pt x="223026" y="2339872"/>
                  <a:pt x="163773" y="2320120"/>
                </a:cubicBezTo>
                <a:cubicBezTo>
                  <a:pt x="150125" y="2301923"/>
                  <a:pt x="136051" y="2284038"/>
                  <a:pt x="122830" y="2265529"/>
                </a:cubicBezTo>
                <a:cubicBezTo>
                  <a:pt x="113296" y="2252181"/>
                  <a:pt x="106035" y="2237186"/>
                  <a:pt x="95534" y="2224585"/>
                </a:cubicBezTo>
                <a:cubicBezTo>
                  <a:pt x="7960" y="2119496"/>
                  <a:pt x="95070" y="2244358"/>
                  <a:pt x="27295" y="2142699"/>
                </a:cubicBezTo>
                <a:cubicBezTo>
                  <a:pt x="16527" y="2110392"/>
                  <a:pt x="0" y="2066452"/>
                  <a:pt x="0" y="2033517"/>
                </a:cubicBezTo>
                <a:cubicBezTo>
                  <a:pt x="0" y="1901510"/>
                  <a:pt x="2375" y="1769256"/>
                  <a:pt x="13648" y="1637732"/>
                </a:cubicBezTo>
                <a:cubicBezTo>
                  <a:pt x="16105" y="1609065"/>
                  <a:pt x="31845" y="1583141"/>
                  <a:pt x="40943" y="1555845"/>
                </a:cubicBezTo>
                <a:cubicBezTo>
                  <a:pt x="64964" y="1483782"/>
                  <a:pt x="46615" y="1526867"/>
                  <a:pt x="109182" y="1433015"/>
                </a:cubicBezTo>
                <a:cubicBezTo>
                  <a:pt x="118280" y="1419367"/>
                  <a:pt x="122829" y="1401170"/>
                  <a:pt x="136477" y="1392072"/>
                </a:cubicBezTo>
                <a:cubicBezTo>
                  <a:pt x="189391" y="1356797"/>
                  <a:pt x="161860" y="1369964"/>
                  <a:pt x="218364" y="1351129"/>
                </a:cubicBezTo>
                <a:cubicBezTo>
                  <a:pt x="236561" y="1337481"/>
                  <a:pt x="253206" y="1321470"/>
                  <a:pt x="272955" y="1310185"/>
                </a:cubicBezTo>
                <a:cubicBezTo>
                  <a:pt x="288180" y="1301485"/>
                  <a:pt x="356676" y="1285843"/>
                  <a:pt x="368489" y="1282890"/>
                </a:cubicBezTo>
                <a:cubicBezTo>
                  <a:pt x="410847" y="1254651"/>
                  <a:pt x="418644" y="1241947"/>
                  <a:pt x="477672" y="1241947"/>
                </a:cubicBezTo>
                <a:cubicBezTo>
                  <a:pt x="732471" y="1241947"/>
                  <a:pt x="987188" y="1251045"/>
                  <a:pt x="1241946" y="1255594"/>
                </a:cubicBezTo>
                <a:cubicBezTo>
                  <a:pt x="1342030" y="1264693"/>
                  <a:pt x="1444701" y="1258516"/>
                  <a:pt x="1542197" y="1282890"/>
                </a:cubicBezTo>
                <a:cubicBezTo>
                  <a:pt x="1560394" y="1287439"/>
                  <a:pt x="1578086" y="1295099"/>
                  <a:pt x="1596788" y="1296538"/>
                </a:cubicBezTo>
                <a:cubicBezTo>
                  <a:pt x="1637611" y="1299678"/>
                  <a:pt x="1678675" y="1296538"/>
                  <a:pt x="1719618" y="129653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87641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31"/>
                                        </p:tgtEl>
                                        <p:attrNameLst>
                                          <p:attrName>style.visibility</p:attrName>
                                        </p:attrNameLst>
                                      </p:cBhvr>
                                      <p:to>
                                        <p:strVal val="visible"/>
                                      </p:to>
                                    </p:set>
                                    <p:anim calcmode="lin" valueType="num">
                                      <p:cBhvr additive="base">
                                        <p:cTn id="7" dur="500" fill="hold"/>
                                        <p:tgtEl>
                                          <p:spTgt spid="5131"/>
                                        </p:tgtEl>
                                        <p:attrNameLst>
                                          <p:attrName>ppt_x</p:attrName>
                                        </p:attrNameLst>
                                      </p:cBhvr>
                                      <p:tavLst>
                                        <p:tav tm="0">
                                          <p:val>
                                            <p:strVal val="#ppt_x"/>
                                          </p:val>
                                        </p:tav>
                                        <p:tav tm="100000">
                                          <p:val>
                                            <p:strVal val="#ppt_x"/>
                                          </p:val>
                                        </p:tav>
                                      </p:tavLst>
                                    </p:anim>
                                    <p:anim calcmode="lin" valueType="num">
                                      <p:cBhvr additive="base">
                                        <p:cTn id="8" dur="500" fill="hold"/>
                                        <p:tgtEl>
                                          <p:spTgt spid="51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500" fill="hold"/>
                                        <p:tgtEl>
                                          <p:spTgt spid="5124"/>
                                        </p:tgtEl>
                                        <p:attrNameLst>
                                          <p:attrName>ppt_x</p:attrName>
                                        </p:attrNameLst>
                                      </p:cBhvr>
                                      <p:tavLst>
                                        <p:tav tm="0">
                                          <p:val>
                                            <p:strVal val="#ppt_x"/>
                                          </p:val>
                                        </p:tav>
                                        <p:tav tm="100000">
                                          <p:val>
                                            <p:strVal val="#ppt_x"/>
                                          </p:val>
                                        </p:tav>
                                      </p:tavLst>
                                    </p:anim>
                                    <p:anim calcmode="lin" valueType="num">
                                      <p:cBhvr additive="base">
                                        <p:cTn id="14"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additive="base">
                                        <p:cTn id="19" dur="500" fill="hold"/>
                                        <p:tgtEl>
                                          <p:spTgt spid="5125"/>
                                        </p:tgtEl>
                                        <p:attrNameLst>
                                          <p:attrName>ppt_x</p:attrName>
                                        </p:attrNameLst>
                                      </p:cBhvr>
                                      <p:tavLst>
                                        <p:tav tm="0">
                                          <p:val>
                                            <p:strVal val="#ppt_x"/>
                                          </p:val>
                                        </p:tav>
                                        <p:tav tm="100000">
                                          <p:val>
                                            <p:strVal val="#ppt_x"/>
                                          </p:val>
                                        </p:tav>
                                      </p:tavLst>
                                    </p:anim>
                                    <p:anim calcmode="lin" valueType="num">
                                      <p:cBhvr additive="base">
                                        <p:cTn id="20"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33"/>
                                        </p:tgtEl>
                                        <p:attrNameLst>
                                          <p:attrName>style.visibility</p:attrName>
                                        </p:attrNameLst>
                                      </p:cBhvr>
                                      <p:to>
                                        <p:strVal val="visible"/>
                                      </p:to>
                                    </p:set>
                                    <p:anim calcmode="lin" valueType="num">
                                      <p:cBhvr additive="base">
                                        <p:cTn id="25" dur="500" fill="hold"/>
                                        <p:tgtEl>
                                          <p:spTgt spid="5133"/>
                                        </p:tgtEl>
                                        <p:attrNameLst>
                                          <p:attrName>ppt_x</p:attrName>
                                        </p:attrNameLst>
                                      </p:cBhvr>
                                      <p:tavLst>
                                        <p:tav tm="0">
                                          <p:val>
                                            <p:strVal val="#ppt_x"/>
                                          </p:val>
                                        </p:tav>
                                        <p:tav tm="100000">
                                          <p:val>
                                            <p:strVal val="#ppt_x"/>
                                          </p:val>
                                        </p:tav>
                                      </p:tavLst>
                                    </p:anim>
                                    <p:anim calcmode="lin" valueType="num">
                                      <p:cBhvr additive="base">
                                        <p:cTn id="26" dur="500" fill="hold"/>
                                        <p:tgtEl>
                                          <p:spTgt spid="51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32"/>
                                        </p:tgtEl>
                                        <p:attrNameLst>
                                          <p:attrName>style.visibility</p:attrName>
                                        </p:attrNameLst>
                                      </p:cBhvr>
                                      <p:to>
                                        <p:strVal val="visible"/>
                                      </p:to>
                                    </p:set>
                                    <p:anim calcmode="lin" valueType="num">
                                      <p:cBhvr additive="base">
                                        <p:cTn id="31" dur="500" fill="hold"/>
                                        <p:tgtEl>
                                          <p:spTgt spid="5132"/>
                                        </p:tgtEl>
                                        <p:attrNameLst>
                                          <p:attrName>ppt_x</p:attrName>
                                        </p:attrNameLst>
                                      </p:cBhvr>
                                      <p:tavLst>
                                        <p:tav tm="0">
                                          <p:val>
                                            <p:strVal val="#ppt_x"/>
                                          </p:val>
                                        </p:tav>
                                        <p:tav tm="100000">
                                          <p:val>
                                            <p:strVal val="#ppt_x"/>
                                          </p:val>
                                        </p:tav>
                                      </p:tavLst>
                                    </p:anim>
                                    <p:anim calcmode="lin" valueType="num">
                                      <p:cBhvr additive="base">
                                        <p:cTn id="32" dur="50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69419" y="332656"/>
            <a:ext cx="8229600" cy="883989"/>
          </a:xfrm>
        </p:spPr>
        <p:txBody>
          <a:bodyPr>
            <a:normAutofit/>
          </a:bodyPr>
          <a:lstStyle/>
          <a:p>
            <a:r>
              <a:rPr lang="sv-SE" dirty="0" smtClean="0">
                <a:solidFill>
                  <a:srgbClr val="FF0000"/>
                </a:solidFill>
              </a:rPr>
              <a:t>Övning </a:t>
            </a:r>
            <a:r>
              <a:rPr lang="sv-SE" dirty="0" err="1" smtClean="0">
                <a:solidFill>
                  <a:srgbClr val="FF0000"/>
                </a:solidFill>
              </a:rPr>
              <a:t>Scrum</a:t>
            </a:r>
            <a:r>
              <a:rPr lang="sv-SE" dirty="0" smtClean="0">
                <a:solidFill>
                  <a:srgbClr val="FF0000"/>
                </a:solidFill>
              </a:rPr>
              <a:t> Board design…</a:t>
            </a:r>
            <a:endParaRPr lang="sv-SE" dirty="0">
              <a:solidFill>
                <a:srgbClr val="FF0000"/>
              </a:solidFill>
            </a:endParaRPr>
          </a:p>
        </p:txBody>
      </p:sp>
      <p:sp>
        <p:nvSpPr>
          <p:cNvPr id="4" name="Platshållare för bildnummer 3"/>
          <p:cNvSpPr>
            <a:spLocks noGrp="1"/>
          </p:cNvSpPr>
          <p:nvPr>
            <p:ph type="sldNum" sz="quarter" idx="12"/>
          </p:nvPr>
        </p:nvSpPr>
        <p:spPr/>
        <p:txBody>
          <a:bodyPr/>
          <a:lstStyle/>
          <a:p>
            <a:fld id="{55AC85C3-9FC0-42F8-9DD5-F134BAFF8443}" type="slidenum">
              <a:rPr lang="sv-SE" smtClean="0"/>
              <a:t>59</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628800"/>
            <a:ext cx="8784976" cy="4680520"/>
          </a:xfrm>
        </p:spPr>
        <p:txBody>
          <a:bodyPr>
            <a:normAutofit/>
          </a:bodyPr>
          <a:lstStyle/>
          <a:p>
            <a:pPr marL="0" indent="0">
              <a:buNone/>
            </a:pPr>
            <a:r>
              <a:rPr lang="sv-SE" sz="3600" dirty="0" smtClean="0"/>
              <a:t>Designa ett </a:t>
            </a:r>
            <a:r>
              <a:rPr lang="sv-SE" sz="3600" dirty="0" err="1" smtClean="0"/>
              <a:t>Scrum</a:t>
            </a:r>
            <a:r>
              <a:rPr lang="sv-SE" sz="3600" dirty="0" smtClean="0"/>
              <a:t> Board lämpligt för att stödja utvecklingen av brukshundklubbens system.</a:t>
            </a:r>
            <a:endParaRPr lang="sv-SE" sz="3600" dirty="0" smtClean="0"/>
          </a:p>
          <a:p>
            <a:endParaRPr lang="sv-SE" sz="3600" dirty="0"/>
          </a:p>
          <a:p>
            <a:pPr marL="0" indent="0">
              <a:buNone/>
            </a:pPr>
            <a:r>
              <a:rPr lang="sv-SE" sz="3600" dirty="0" smtClean="0"/>
              <a:t>Motivera varje del av er design.</a:t>
            </a:r>
            <a:endParaRPr lang="sv-SE" sz="3600" dirty="0"/>
          </a:p>
          <a:p>
            <a:pPr marL="0" indent="0">
              <a:buNone/>
            </a:pPr>
            <a:r>
              <a:rPr lang="sv-SE" sz="3600" dirty="0" smtClean="0"/>
              <a:t>Var </a:t>
            </a:r>
            <a:r>
              <a:rPr lang="sv-SE" sz="3600" dirty="0"/>
              <a:t>beredd att redovisa inför klassen.</a:t>
            </a:r>
          </a:p>
          <a:p>
            <a:pPr marL="0" indent="0">
              <a:buNone/>
            </a:pPr>
            <a:endParaRPr lang="sv-SE" sz="3600" dirty="0"/>
          </a:p>
        </p:txBody>
      </p:sp>
    </p:spTree>
    <p:extLst>
      <p:ext uri="{BB962C8B-B14F-4D97-AF65-F5344CB8AC3E}">
        <p14:creationId xmlns:p14="http://schemas.microsoft.com/office/powerpoint/2010/main" val="1081911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manifestet</a:t>
            </a:r>
          </a:p>
        </p:txBody>
      </p:sp>
      <p:sp>
        <p:nvSpPr>
          <p:cNvPr id="3" name="Platshållare för innehåll 2"/>
          <p:cNvSpPr>
            <a:spLocks noGrp="1"/>
          </p:cNvSpPr>
          <p:nvPr>
            <p:ph idx="1"/>
          </p:nvPr>
        </p:nvSpPr>
        <p:spPr>
          <a:xfrm>
            <a:off x="323528" y="1484784"/>
            <a:ext cx="8496944" cy="5256584"/>
          </a:xfrm>
        </p:spPr>
        <p:txBody>
          <a:bodyPr>
            <a:normAutofit fontScale="92500"/>
          </a:bodyPr>
          <a:lstStyle/>
          <a:p>
            <a:r>
              <a:rPr lang="en-US" sz="3000" b="1" dirty="0"/>
              <a:t>Individuals and interactions </a:t>
            </a:r>
            <a:r>
              <a:rPr lang="en-US" sz="3000" dirty="0"/>
              <a:t>over processes and </a:t>
            </a:r>
            <a:r>
              <a:rPr lang="en-US" sz="3000" dirty="0" smtClean="0"/>
              <a:t>tools</a:t>
            </a:r>
            <a:br>
              <a:rPr lang="en-US" sz="3000" dirty="0" smtClean="0"/>
            </a:br>
            <a:endParaRPr lang="en-US" sz="3000" dirty="0" smtClean="0"/>
          </a:p>
          <a:p>
            <a:r>
              <a:rPr lang="en-US" sz="3000" b="1" dirty="0" smtClean="0"/>
              <a:t>Working </a:t>
            </a:r>
            <a:r>
              <a:rPr lang="en-US" sz="3000" b="1" dirty="0"/>
              <a:t>software </a:t>
            </a:r>
            <a:r>
              <a:rPr lang="en-US" sz="3000" dirty="0"/>
              <a:t>over comprehensive </a:t>
            </a:r>
            <a:r>
              <a:rPr lang="en-US" sz="3000" dirty="0" smtClean="0"/>
              <a:t>documentation</a:t>
            </a:r>
            <a:br>
              <a:rPr lang="en-US" sz="3000" dirty="0" smtClean="0"/>
            </a:br>
            <a:endParaRPr lang="en-US" sz="3000" dirty="0" smtClean="0"/>
          </a:p>
          <a:p>
            <a:r>
              <a:rPr lang="en-US" sz="3000" b="1" dirty="0" smtClean="0"/>
              <a:t>Customer </a:t>
            </a:r>
            <a:r>
              <a:rPr lang="en-US" sz="3000" b="1" dirty="0"/>
              <a:t>collaboration </a:t>
            </a:r>
            <a:r>
              <a:rPr lang="en-US" sz="3000" dirty="0"/>
              <a:t>over contract </a:t>
            </a:r>
            <a:r>
              <a:rPr lang="en-US" sz="3000" dirty="0" smtClean="0"/>
              <a:t>negotiation</a:t>
            </a:r>
            <a:br>
              <a:rPr lang="en-US" sz="3000" dirty="0" smtClean="0"/>
            </a:br>
            <a:endParaRPr lang="en-US" sz="3000" dirty="0" smtClean="0"/>
          </a:p>
          <a:p>
            <a:r>
              <a:rPr lang="en-US" sz="3000" b="1" dirty="0" smtClean="0"/>
              <a:t>Responding </a:t>
            </a:r>
            <a:r>
              <a:rPr lang="en-US" sz="3000" b="1" dirty="0"/>
              <a:t>to change </a:t>
            </a:r>
            <a:r>
              <a:rPr lang="en-US" sz="3000" dirty="0"/>
              <a:t>over following a plan</a:t>
            </a:r>
            <a:br>
              <a:rPr lang="en-US" sz="3000" dirty="0"/>
            </a:br>
            <a:endParaRPr lang="en-US" sz="3000" dirty="0"/>
          </a:p>
          <a:p>
            <a:pPr marL="0" indent="0" algn="ctr">
              <a:buNone/>
            </a:pPr>
            <a:r>
              <a:rPr lang="en-US" sz="3000" dirty="0"/>
              <a:t>That is, while there is value in the items on</a:t>
            </a:r>
            <a:br>
              <a:rPr lang="en-US" sz="3000" dirty="0"/>
            </a:br>
            <a:r>
              <a:rPr lang="en-US" sz="3000" dirty="0"/>
              <a:t>the right, we value the items on the left more.</a:t>
            </a:r>
            <a:br>
              <a:rPr lang="en-US" sz="3000" dirty="0"/>
            </a:br>
            <a:endParaRPr lang="en-US" sz="3000"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6</a:t>
            </a:fld>
            <a:endParaRPr lang="sv-SE"/>
          </a:p>
        </p:txBody>
      </p:sp>
    </p:spTree>
    <p:extLst>
      <p:ext uri="{BB962C8B-B14F-4D97-AF65-F5344CB8AC3E}">
        <p14:creationId xmlns:p14="http://schemas.microsoft.com/office/powerpoint/2010/main" val="249383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066130"/>
          </a:xfrm>
        </p:spPr>
        <p:txBody>
          <a:bodyPr>
            <a:normAutofit fontScale="90000"/>
          </a:bodyPr>
          <a:lstStyle/>
          <a:p>
            <a:r>
              <a:rPr lang="sv-SE" dirty="0" smtClean="0"/>
              <a:t>”Ideal Man Days &amp; Estimated </a:t>
            </a:r>
            <a:r>
              <a:rPr lang="sv-SE" dirty="0" err="1" smtClean="0"/>
              <a:t>Velocity</a:t>
            </a:r>
            <a:r>
              <a:rPr lang="sv-SE" dirty="0" smtClean="0"/>
              <a:t>”</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60</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467544" y="1484784"/>
            <a:ext cx="8568952" cy="4968552"/>
          </a:xfrm>
        </p:spPr>
        <p:txBody>
          <a:bodyPr>
            <a:normAutofit fontScale="92500" lnSpcReduction="10000"/>
          </a:bodyPr>
          <a:lstStyle/>
          <a:p>
            <a:pPr marL="0" indent="0">
              <a:buNone/>
            </a:pPr>
            <a:r>
              <a:rPr lang="sv-SE" sz="3600" dirty="0" smtClean="0"/>
              <a:t>En dag då allt går perfekt, inga störningar…</a:t>
            </a:r>
          </a:p>
          <a:p>
            <a:pPr marL="0" indent="0">
              <a:buNone/>
            </a:pPr>
            <a:r>
              <a:rPr lang="sv-SE" sz="3600" dirty="0" smtClean="0"/>
              <a:t/>
            </a:r>
            <a:br>
              <a:rPr lang="sv-SE" sz="3600" dirty="0" smtClean="0"/>
            </a:br>
            <a:r>
              <a:rPr lang="sv-SE" sz="3600" dirty="0" smtClean="0"/>
              <a:t>Föregående sprint(ar) levererade 30 poäng på </a:t>
            </a:r>
            <a:br>
              <a:rPr lang="sv-SE" sz="3600" dirty="0" smtClean="0"/>
            </a:br>
            <a:r>
              <a:rPr lang="sv-SE" sz="3600" dirty="0" smtClean="0"/>
              <a:t>45 persondagar, 30/45 = </a:t>
            </a:r>
            <a:r>
              <a:rPr lang="sv-SE" sz="3600" b="1" dirty="0" smtClean="0"/>
              <a:t>67</a:t>
            </a:r>
            <a:r>
              <a:rPr lang="sv-SE" sz="3600" dirty="0" smtClean="0"/>
              <a:t> % verkningsgrad.</a:t>
            </a:r>
          </a:p>
          <a:p>
            <a:pPr marL="0" indent="0">
              <a:buNone/>
            </a:pPr>
            <a:r>
              <a:rPr lang="sv-SE" sz="3600" dirty="0"/>
              <a:t>Tillgängliga dagar </a:t>
            </a:r>
            <a:r>
              <a:rPr lang="sv-SE" sz="3600" dirty="0" smtClean="0"/>
              <a:t>under nästa </a:t>
            </a:r>
            <a:r>
              <a:rPr lang="sv-SE" sz="3600" dirty="0"/>
              <a:t>sprint:</a:t>
            </a:r>
          </a:p>
          <a:p>
            <a:pPr marL="0" indent="0">
              <a:buNone/>
            </a:pPr>
            <a:r>
              <a:rPr lang="sv-SE" sz="3600" dirty="0"/>
              <a:t>Lisa 15 dagar, Pelle 12 dagar, Kalle 15 dagar, </a:t>
            </a:r>
          </a:p>
          <a:p>
            <a:pPr marL="0" indent="0">
              <a:buNone/>
            </a:pPr>
            <a:r>
              <a:rPr lang="sv-SE" sz="3600" dirty="0"/>
              <a:t>Stina 8 dagar, summa </a:t>
            </a:r>
            <a:r>
              <a:rPr lang="sv-SE" sz="3600" b="1" dirty="0"/>
              <a:t>50</a:t>
            </a:r>
            <a:r>
              <a:rPr lang="sv-SE" sz="3600" dirty="0"/>
              <a:t> </a:t>
            </a:r>
            <a:r>
              <a:rPr lang="sv-SE" sz="3600" dirty="0" smtClean="0"/>
              <a:t>persondagar.</a:t>
            </a:r>
            <a:endParaRPr lang="sv-SE" sz="3600" dirty="0"/>
          </a:p>
          <a:p>
            <a:pPr marL="0" indent="0">
              <a:buNone/>
            </a:pPr>
            <a:endParaRPr lang="sv-SE" sz="3600" dirty="0" smtClean="0"/>
          </a:p>
          <a:p>
            <a:pPr marL="0" indent="0">
              <a:buNone/>
            </a:pPr>
            <a:r>
              <a:rPr lang="sv-SE" sz="3600" b="1" dirty="0" smtClean="0"/>
              <a:t>50 x 67 </a:t>
            </a:r>
            <a:r>
              <a:rPr lang="sv-SE" sz="3600" dirty="0" smtClean="0"/>
              <a:t>% = </a:t>
            </a:r>
            <a:r>
              <a:rPr lang="sv-SE" sz="3600" b="1" dirty="0" smtClean="0"/>
              <a:t>33</a:t>
            </a:r>
            <a:r>
              <a:rPr lang="sv-SE" sz="3600" dirty="0" smtClean="0"/>
              <a:t> poäng = ”Estimated </a:t>
            </a:r>
            <a:r>
              <a:rPr lang="sv-SE" sz="3600" dirty="0" err="1" smtClean="0"/>
              <a:t>Velocity</a:t>
            </a:r>
            <a:r>
              <a:rPr lang="sv-SE" sz="3600" dirty="0" smtClean="0"/>
              <a:t>”.</a:t>
            </a:r>
          </a:p>
        </p:txBody>
      </p:sp>
    </p:spTree>
    <p:extLst>
      <p:ext uri="{BB962C8B-B14F-4D97-AF65-F5344CB8AC3E}">
        <p14:creationId xmlns:p14="http://schemas.microsoft.com/office/powerpoint/2010/main" val="394709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endParaRPr lang="sv-SE"/>
          </a:p>
        </p:txBody>
      </p:sp>
      <p:sp>
        <p:nvSpPr>
          <p:cNvPr id="3" name="Platshållare för innehåll 2"/>
          <p:cNvSpPr>
            <a:spLocks noGrp="1"/>
          </p:cNvSpPr>
          <p:nvPr>
            <p:ph idx="1"/>
          </p:nvPr>
        </p:nvSpPr>
        <p:spPr/>
        <p:txBody>
          <a:bodyPr/>
          <a:lstStyle/>
          <a:p>
            <a:pPr marL="0" indent="0">
              <a:buNone/>
            </a:pPr>
            <a:endParaRPr lang="sv-SE" dirty="0" smtClean="0"/>
          </a:p>
          <a:p>
            <a:pPr marL="0" indent="0" algn="ctr">
              <a:buNone/>
            </a:pPr>
            <a:r>
              <a:rPr lang="sv-SE" sz="5400" dirty="0" smtClean="0">
                <a:solidFill>
                  <a:srgbClr val="FF0000"/>
                </a:solidFill>
              </a:rPr>
              <a:t>Bra källor:</a:t>
            </a:r>
          </a:p>
          <a:p>
            <a:pPr marL="0" indent="0" algn="ctr">
              <a:buNone/>
            </a:pPr>
            <a:r>
              <a:rPr lang="sv-SE" sz="5400" dirty="0" smtClean="0">
                <a:solidFill>
                  <a:srgbClr val="FF0000"/>
                </a:solidFill>
              </a:rPr>
              <a:t>www.Scrum.org</a:t>
            </a:r>
          </a:p>
          <a:p>
            <a:pPr marL="0" indent="0" algn="ctr">
              <a:buNone/>
            </a:pPr>
            <a:r>
              <a:rPr lang="sv-SE" sz="5400" dirty="0" smtClean="0">
                <a:solidFill>
                  <a:srgbClr val="FF0000"/>
                </a:solidFill>
              </a:rPr>
              <a:t>www.Crisp.se </a:t>
            </a:r>
            <a:endParaRPr lang="sv-SE" sz="5400" dirty="0">
              <a:solidFill>
                <a:srgbClr val="FF0000"/>
              </a:solidFill>
            </a:endParaRPr>
          </a:p>
        </p:txBody>
      </p:sp>
      <p:sp>
        <p:nvSpPr>
          <p:cNvPr id="4" name="Platshållare för bildnummer 3"/>
          <p:cNvSpPr>
            <a:spLocks noGrp="1"/>
          </p:cNvSpPr>
          <p:nvPr>
            <p:ph type="sldNum" sz="quarter" idx="12"/>
          </p:nvPr>
        </p:nvSpPr>
        <p:spPr/>
        <p:txBody>
          <a:bodyPr/>
          <a:lstStyle/>
          <a:p>
            <a:fld id="{88E98BCB-E43A-4F82-AE05-F15CE733C6B2}" type="slidenum">
              <a:rPr lang="sv-SE" smtClean="0"/>
              <a:t>61</a:t>
            </a:fld>
            <a:endParaRPr lang="sv-SE"/>
          </a:p>
        </p:txBody>
      </p:sp>
    </p:spTree>
    <p:extLst>
      <p:ext uri="{BB962C8B-B14F-4D97-AF65-F5344CB8AC3E}">
        <p14:creationId xmlns:p14="http://schemas.microsoft.com/office/powerpoint/2010/main" val="1832336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endParaRPr lang="sv-SE"/>
          </a:p>
        </p:txBody>
      </p:sp>
      <p:sp>
        <p:nvSpPr>
          <p:cNvPr id="3" name="Platshållare för innehåll 2"/>
          <p:cNvSpPr>
            <a:spLocks noGrp="1"/>
          </p:cNvSpPr>
          <p:nvPr>
            <p:ph idx="1"/>
          </p:nvPr>
        </p:nvSpPr>
        <p:spPr>
          <a:xfrm>
            <a:off x="457200" y="1988840"/>
            <a:ext cx="8229600" cy="4137323"/>
          </a:xfrm>
        </p:spPr>
        <p:txBody>
          <a:bodyPr>
            <a:normAutofit/>
          </a:bodyPr>
          <a:lstStyle/>
          <a:p>
            <a:pPr marL="0" indent="0" algn="ctr">
              <a:buNone/>
            </a:pPr>
            <a:r>
              <a:rPr lang="sv-SE" sz="5400" dirty="0" err="1" smtClean="0"/>
              <a:t>Enough</a:t>
            </a:r>
            <a:r>
              <a:rPr lang="sv-SE" sz="5400" dirty="0" smtClean="0"/>
              <a:t> for </a:t>
            </a:r>
            <a:r>
              <a:rPr lang="sv-SE" sz="5400" dirty="0" err="1" smtClean="0"/>
              <a:t>day</a:t>
            </a:r>
            <a:r>
              <a:rPr lang="sv-SE" sz="5400" dirty="0" smtClean="0"/>
              <a:t> 1</a:t>
            </a:r>
            <a:r>
              <a:rPr lang="sv-SE" sz="5400" dirty="0" smtClean="0"/>
              <a:t>…?</a:t>
            </a:r>
            <a:endParaRPr lang="sv-SE" sz="5400" dirty="0"/>
          </a:p>
        </p:txBody>
      </p:sp>
      <p:sp>
        <p:nvSpPr>
          <p:cNvPr id="4" name="Platshållare för bildnummer 3"/>
          <p:cNvSpPr>
            <a:spLocks noGrp="1"/>
          </p:cNvSpPr>
          <p:nvPr>
            <p:ph type="sldNum" sz="quarter" idx="12"/>
          </p:nvPr>
        </p:nvSpPr>
        <p:spPr/>
        <p:txBody>
          <a:bodyPr/>
          <a:lstStyle/>
          <a:p>
            <a:fld id="{88E98BCB-E43A-4F82-AE05-F15CE733C6B2}" type="slidenum">
              <a:rPr lang="sv-SE" smtClean="0"/>
              <a:t>62</a:t>
            </a:fld>
            <a:endParaRPr lang="sv-SE"/>
          </a:p>
        </p:txBody>
      </p:sp>
    </p:spTree>
    <p:extLst>
      <p:ext uri="{BB962C8B-B14F-4D97-AF65-F5344CB8AC3E}">
        <p14:creationId xmlns:p14="http://schemas.microsoft.com/office/powerpoint/2010/main" val="11623740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456" y="3212976"/>
            <a:ext cx="2160240" cy="2304256"/>
          </a:xfrm>
          <a:prstGeom prst="rect">
            <a:avLst/>
          </a:prstGeom>
        </p:spPr>
      </p:pic>
      <p:sp>
        <p:nvSpPr>
          <p:cNvPr id="2" name="Rubrik 1"/>
          <p:cNvSpPr>
            <a:spLocks noGrp="1"/>
          </p:cNvSpPr>
          <p:nvPr>
            <p:ph type="ctrTitle"/>
          </p:nvPr>
        </p:nvSpPr>
        <p:spPr>
          <a:xfrm>
            <a:off x="539552" y="548680"/>
            <a:ext cx="8208912" cy="1872208"/>
          </a:xfrm>
        </p:spPr>
        <p:txBody>
          <a:bodyPr>
            <a:normAutofit/>
          </a:bodyPr>
          <a:lstStyle/>
          <a:p>
            <a:r>
              <a:rPr lang="sv-SE" sz="2800" b="1" dirty="0">
                <a:solidFill>
                  <a:srgbClr val="FF0000"/>
                </a:solidFill>
                <a:latin typeface="Comic Sans MS" pitchFamily="66" charset="0"/>
              </a:rPr>
              <a:t/>
            </a:r>
            <a:br>
              <a:rPr lang="sv-SE" sz="2800" b="1" dirty="0">
                <a:solidFill>
                  <a:srgbClr val="FF0000"/>
                </a:solidFill>
                <a:latin typeface="Comic Sans MS" pitchFamily="66" charset="0"/>
              </a:rPr>
            </a:br>
            <a:r>
              <a:rPr lang="sv-SE" sz="4900" dirty="0" smtClean="0">
                <a:latin typeface="Comic Sans MS" pitchFamily="66" charset="0"/>
              </a:rPr>
              <a:t>Test i </a:t>
            </a:r>
            <a:r>
              <a:rPr lang="sv-SE" sz="4900" dirty="0" err="1" smtClean="0">
                <a:latin typeface="Comic Sans MS" pitchFamily="66" charset="0"/>
              </a:rPr>
              <a:t>agila</a:t>
            </a:r>
            <a:r>
              <a:rPr lang="sv-SE" sz="4900" dirty="0" smtClean="0">
                <a:latin typeface="Comic Sans MS" pitchFamily="66" charset="0"/>
              </a:rPr>
              <a:t> processer</a:t>
            </a:r>
            <a:endParaRPr lang="sv-SE" sz="4900" dirty="0">
              <a:latin typeface="Comic Sans MS" pitchFamily="66" charset="0"/>
            </a:endParaRPr>
          </a:p>
        </p:txBody>
      </p:sp>
      <p:sp>
        <p:nvSpPr>
          <p:cNvPr id="3" name="Underrubrik 2"/>
          <p:cNvSpPr>
            <a:spLocks noGrp="1"/>
          </p:cNvSpPr>
          <p:nvPr>
            <p:ph type="subTitle" idx="1"/>
          </p:nvPr>
        </p:nvSpPr>
        <p:spPr>
          <a:xfrm>
            <a:off x="1020180" y="2348880"/>
            <a:ext cx="7128792" cy="4392488"/>
          </a:xfrm>
        </p:spPr>
        <p:txBody>
          <a:bodyPr>
            <a:normAutofit fontScale="62500" lnSpcReduction="20000"/>
          </a:bodyPr>
          <a:lstStyle/>
          <a:p>
            <a:r>
              <a:rPr lang="sv-SE" sz="5200" dirty="0" smtClean="0">
                <a:solidFill>
                  <a:srgbClr val="FF0000"/>
                </a:solidFill>
                <a:latin typeface="Comic Sans MS" pitchFamily="66" charset="0"/>
              </a:rPr>
              <a:t/>
            </a:r>
            <a:br>
              <a:rPr lang="sv-SE" sz="5200" dirty="0" smtClean="0">
                <a:solidFill>
                  <a:srgbClr val="FF0000"/>
                </a:solidFill>
                <a:latin typeface="Comic Sans MS" pitchFamily="66" charset="0"/>
              </a:rPr>
            </a:br>
            <a:r>
              <a:rPr lang="sv-SE" sz="4600" dirty="0" smtClean="0">
                <a:solidFill>
                  <a:srgbClr val="FF0000"/>
                </a:solidFill>
                <a:latin typeface="Comic Sans MS" pitchFamily="66" charset="0"/>
              </a:rPr>
              <a:t>VÄLKOMNA !</a:t>
            </a:r>
          </a:p>
          <a:p>
            <a:endParaRPr lang="sv-SE" dirty="0"/>
          </a:p>
          <a:p>
            <a:endParaRPr lang="sv-SE" dirty="0" smtClean="0"/>
          </a:p>
          <a:p>
            <a:endParaRPr lang="sv-SE" dirty="0"/>
          </a:p>
          <a:p>
            <a:endParaRPr lang="sv-SE" dirty="0" smtClean="0"/>
          </a:p>
          <a:p>
            <a:endParaRPr lang="sv-SE" dirty="0"/>
          </a:p>
          <a:p>
            <a:endParaRPr lang="sv-SE" dirty="0" smtClean="0"/>
          </a:p>
          <a:p>
            <a:endParaRPr lang="sv-SE" dirty="0"/>
          </a:p>
          <a:p>
            <a:endParaRPr lang="sv-SE" sz="2600" dirty="0" smtClean="0"/>
          </a:p>
          <a:p>
            <a:endParaRPr lang="sv-SE" sz="2600" dirty="0"/>
          </a:p>
          <a:p>
            <a:endParaRPr lang="sv-SE" sz="2600" b="1" dirty="0" smtClean="0"/>
          </a:p>
          <a:p>
            <a:r>
              <a:rPr lang="sv-SE" b="1" dirty="0" smtClean="0"/>
              <a:t>Kristian Nyman, </a:t>
            </a:r>
            <a:r>
              <a:rPr lang="sv-SE" b="1" dirty="0" err="1" smtClean="0"/>
              <a:t>tel</a:t>
            </a:r>
            <a:r>
              <a:rPr lang="sv-SE" b="1" dirty="0" smtClean="0"/>
              <a:t>: 0703-59 50 55</a:t>
            </a:r>
            <a:br>
              <a:rPr lang="sv-SE" b="1" dirty="0" smtClean="0"/>
            </a:br>
            <a:r>
              <a:rPr lang="sv-SE" b="1" dirty="0" smtClean="0"/>
              <a:t>E-post: k.kristian.nyman@hotmail.com</a:t>
            </a:r>
          </a:p>
          <a:p>
            <a:endParaRPr lang="sv-SE" dirty="0"/>
          </a:p>
          <a:p>
            <a:endParaRPr lang="sv-SE" dirty="0" smtClean="0"/>
          </a:p>
          <a:p>
            <a:endParaRPr lang="sv-SE" dirty="0"/>
          </a:p>
          <a:p>
            <a:endParaRPr lang="sv-SE" dirty="0" smtClean="0"/>
          </a:p>
          <a:p>
            <a:endParaRPr lang="sv-SE" dirty="0"/>
          </a:p>
          <a:p>
            <a:endParaRPr lang="sv-SE" dirty="0" smtClean="0"/>
          </a:p>
          <a:p>
            <a:endParaRPr lang="sv-SE" dirty="0"/>
          </a:p>
        </p:txBody>
      </p:sp>
      <p:sp>
        <p:nvSpPr>
          <p:cNvPr id="6" name="Platshållare för bildnummer 5"/>
          <p:cNvSpPr>
            <a:spLocks noGrp="1"/>
          </p:cNvSpPr>
          <p:nvPr>
            <p:ph type="sldNum" sz="quarter" idx="12"/>
          </p:nvPr>
        </p:nvSpPr>
        <p:spPr/>
        <p:txBody>
          <a:bodyPr/>
          <a:lstStyle/>
          <a:p>
            <a:fld id="{88E98BCB-E43A-4F82-AE05-F15CE733C6B2}" type="slidenum">
              <a:rPr lang="sv-SE" sz="2000" smtClean="0"/>
              <a:t>63</a:t>
            </a:fld>
            <a:endParaRPr lang="sv-SE" sz="2000" dirty="0"/>
          </a:p>
        </p:txBody>
      </p:sp>
    </p:spTree>
    <p:extLst>
      <p:ext uri="{BB962C8B-B14F-4D97-AF65-F5344CB8AC3E}">
        <p14:creationId xmlns:p14="http://schemas.microsoft.com/office/powerpoint/2010/main" val="3805283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67544" y="404664"/>
            <a:ext cx="8229600" cy="850106"/>
          </a:xfrm>
        </p:spPr>
        <p:txBody>
          <a:bodyPr>
            <a:normAutofit/>
          </a:bodyPr>
          <a:lstStyle/>
          <a:p>
            <a:r>
              <a:rPr lang="sv-SE" dirty="0" smtClean="0"/>
              <a:t>Test i </a:t>
            </a:r>
            <a:r>
              <a:rPr lang="sv-SE" dirty="0" err="1" smtClean="0"/>
              <a:t>Scrum</a:t>
            </a:r>
            <a:r>
              <a:rPr lang="sv-SE" dirty="0" smtClean="0"/>
              <a:t>-projekt?</a:t>
            </a:r>
            <a:endParaRPr lang="sv-SE" dirty="0"/>
          </a:p>
        </p:txBody>
      </p:sp>
      <p:sp>
        <p:nvSpPr>
          <p:cNvPr id="3" name="Platshållare för innehåll 2"/>
          <p:cNvSpPr>
            <a:spLocks noGrp="1"/>
          </p:cNvSpPr>
          <p:nvPr>
            <p:ph idx="1"/>
          </p:nvPr>
        </p:nvSpPr>
        <p:spPr>
          <a:xfrm>
            <a:off x="457200" y="1484784"/>
            <a:ext cx="8435280" cy="5040560"/>
          </a:xfrm>
        </p:spPr>
        <p:txBody>
          <a:bodyPr>
            <a:normAutofit fontScale="92500" lnSpcReduction="10000"/>
          </a:bodyPr>
          <a:lstStyle/>
          <a:p>
            <a:r>
              <a:rPr lang="sv-SE" dirty="0" smtClean="0"/>
              <a:t>Utveckling och test är helt integrerat genom hela </a:t>
            </a:r>
            <a:r>
              <a:rPr lang="sv-SE" dirty="0" err="1" smtClean="0"/>
              <a:t>scrum</a:t>
            </a:r>
            <a:r>
              <a:rPr lang="sv-SE" dirty="0" smtClean="0"/>
              <a:t>-processen: </a:t>
            </a:r>
            <a:r>
              <a:rPr lang="sv-SE" dirty="0" err="1" smtClean="0"/>
              <a:t>product</a:t>
            </a:r>
            <a:r>
              <a:rPr lang="sv-SE" dirty="0" smtClean="0"/>
              <a:t> </a:t>
            </a:r>
            <a:r>
              <a:rPr lang="sv-SE" dirty="0" err="1" smtClean="0"/>
              <a:t>backlog</a:t>
            </a:r>
            <a:r>
              <a:rPr lang="sv-SE" dirty="0" smtClean="0"/>
              <a:t>, </a:t>
            </a:r>
            <a:r>
              <a:rPr lang="sv-SE" dirty="0" err="1" smtClean="0"/>
              <a:t>user</a:t>
            </a:r>
            <a:r>
              <a:rPr lang="sv-SE" dirty="0" smtClean="0"/>
              <a:t> </a:t>
            </a:r>
            <a:r>
              <a:rPr lang="sv-SE" dirty="0" err="1" smtClean="0"/>
              <a:t>stories</a:t>
            </a:r>
            <a:r>
              <a:rPr lang="sv-SE" dirty="0" smtClean="0"/>
              <a:t>, tidsestimat, sprint planning (</a:t>
            </a:r>
            <a:r>
              <a:rPr lang="sv-SE" dirty="0" err="1" smtClean="0"/>
              <a:t>inkl</a:t>
            </a:r>
            <a:r>
              <a:rPr lang="sv-SE" dirty="0" smtClean="0"/>
              <a:t> testplanering), definition </a:t>
            </a:r>
            <a:r>
              <a:rPr lang="sv-SE" dirty="0" err="1" smtClean="0"/>
              <a:t>of</a:t>
            </a:r>
            <a:r>
              <a:rPr lang="sv-SE" dirty="0" smtClean="0"/>
              <a:t> </a:t>
            </a:r>
            <a:r>
              <a:rPr lang="sv-SE" dirty="0" err="1" smtClean="0"/>
              <a:t>done</a:t>
            </a:r>
            <a:r>
              <a:rPr lang="sv-SE" dirty="0" smtClean="0"/>
              <a:t>, sprint, </a:t>
            </a:r>
            <a:r>
              <a:rPr lang="sv-SE" dirty="0" err="1" smtClean="0"/>
              <a:t>daily</a:t>
            </a:r>
            <a:r>
              <a:rPr lang="sv-SE" dirty="0" smtClean="0"/>
              <a:t> </a:t>
            </a:r>
            <a:r>
              <a:rPr lang="sv-SE" dirty="0" err="1" smtClean="0"/>
              <a:t>scrum</a:t>
            </a:r>
            <a:r>
              <a:rPr lang="sv-SE" dirty="0" smtClean="0"/>
              <a:t>, demo, </a:t>
            </a:r>
            <a:r>
              <a:rPr lang="sv-SE" dirty="0" err="1" smtClean="0"/>
              <a:t>retrospective</a:t>
            </a:r>
            <a:r>
              <a:rPr lang="sv-SE" dirty="0" smtClean="0"/>
              <a:t>, release…</a:t>
            </a:r>
          </a:p>
          <a:p>
            <a:endParaRPr lang="sv-SE" dirty="0"/>
          </a:p>
          <a:p>
            <a:r>
              <a:rPr lang="sv-SE" dirty="0" smtClean="0"/>
              <a:t>Testspecialister kan  vara med i </a:t>
            </a:r>
            <a:r>
              <a:rPr lang="sv-SE" dirty="0" err="1" smtClean="0"/>
              <a:t>Scrum</a:t>
            </a:r>
            <a:r>
              <a:rPr lang="sv-SE" dirty="0" smtClean="0"/>
              <a:t>-teamet men dessa gör också annat än testar… </a:t>
            </a:r>
          </a:p>
          <a:p>
            <a:endParaRPr lang="sv-SE" dirty="0"/>
          </a:p>
          <a:p>
            <a:r>
              <a:rPr lang="sv-SE" dirty="0" smtClean="0"/>
              <a:t>…alla i teamet testar med lite olika fokus beroende på kunskaper och kompetens.</a:t>
            </a:r>
          </a:p>
          <a:p>
            <a:pPr marL="0" indent="0">
              <a:buNone/>
            </a:pPr>
            <a:endParaRPr lang="sv-SE" dirty="0" smtClean="0"/>
          </a:p>
          <a:p>
            <a:pPr marL="0" indent="0">
              <a:buNone/>
            </a:pPr>
            <a:endParaRPr lang="sv-SE" dirty="0" smtClean="0"/>
          </a:p>
          <a:p>
            <a:pPr marL="0" indent="0">
              <a:buNone/>
            </a:pP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64</a:t>
            </a:fld>
            <a:endParaRPr lang="sv-SE" dirty="0"/>
          </a:p>
        </p:txBody>
      </p:sp>
      <p:sp>
        <p:nvSpPr>
          <p:cNvPr id="5" name="textruta 4"/>
          <p:cNvSpPr txBox="1"/>
          <p:nvPr/>
        </p:nvSpPr>
        <p:spPr>
          <a:xfrm>
            <a:off x="755576" y="4941168"/>
            <a:ext cx="1944216" cy="923330"/>
          </a:xfrm>
          <a:prstGeom prst="rect">
            <a:avLst/>
          </a:prstGeom>
          <a:noFill/>
        </p:spPr>
        <p:txBody>
          <a:bodyPr wrap="square" rtlCol="0">
            <a:spAutoFit/>
          </a:bodyPr>
          <a:lstStyle/>
          <a:p>
            <a:r>
              <a:rPr lang="sv-SE" sz="5400" dirty="0" smtClean="0">
                <a:solidFill>
                  <a:srgbClr val="FF0000"/>
                </a:solidFill>
              </a:rPr>
              <a:t>OBS!</a:t>
            </a:r>
            <a:endParaRPr lang="sv-SE" sz="5400" dirty="0">
              <a:solidFill>
                <a:srgbClr val="FF0000"/>
              </a:solidFill>
            </a:endParaRPr>
          </a:p>
        </p:txBody>
      </p:sp>
    </p:spTree>
    <p:extLst>
      <p:ext uri="{BB962C8B-B14F-4D97-AF65-F5344CB8AC3E}">
        <p14:creationId xmlns:p14="http://schemas.microsoft.com/office/powerpoint/2010/main" val="860532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par>
                          <p:cTn id="18" fill="hold">
                            <p:stCondLst>
                              <p:cond delay="500"/>
                            </p:stCondLst>
                            <p:childTnLst>
                              <p:par>
                                <p:cTn id="19" presetID="10" presetClass="entr" presetSubtype="0" fill="hold" grpId="0" nodeType="afterEffect">
                                  <p:stCondLst>
                                    <p:cond delay="75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539552" y="332656"/>
            <a:ext cx="8229600" cy="850106"/>
          </a:xfrm>
        </p:spPr>
        <p:txBody>
          <a:bodyPr>
            <a:normAutofit/>
          </a:bodyPr>
          <a:lstStyle/>
          <a:p>
            <a:r>
              <a:rPr lang="sv-SE" dirty="0" smtClean="0"/>
              <a:t>Test i </a:t>
            </a:r>
            <a:r>
              <a:rPr lang="sv-SE" dirty="0" err="1" smtClean="0"/>
              <a:t>agila</a:t>
            </a:r>
            <a:r>
              <a:rPr lang="sv-SE" dirty="0" smtClean="0"/>
              <a:t> processer?</a:t>
            </a:r>
            <a:endParaRPr lang="sv-SE" dirty="0"/>
          </a:p>
        </p:txBody>
      </p:sp>
      <p:sp>
        <p:nvSpPr>
          <p:cNvPr id="3" name="Platshållare för innehåll 2"/>
          <p:cNvSpPr>
            <a:spLocks noGrp="1"/>
          </p:cNvSpPr>
          <p:nvPr>
            <p:ph idx="1"/>
          </p:nvPr>
        </p:nvSpPr>
        <p:spPr>
          <a:xfrm>
            <a:off x="457200" y="1484784"/>
            <a:ext cx="8435280" cy="4752528"/>
          </a:xfrm>
        </p:spPr>
        <p:txBody>
          <a:bodyPr>
            <a:normAutofit fontScale="77500" lnSpcReduction="20000"/>
          </a:bodyPr>
          <a:lstStyle/>
          <a:p>
            <a:pPr marL="0" indent="0">
              <a:buNone/>
            </a:pPr>
            <a:endParaRPr lang="sv-SE" sz="4000" dirty="0" smtClean="0"/>
          </a:p>
          <a:p>
            <a:pPr marL="0" indent="0" algn="ctr">
              <a:buNone/>
            </a:pPr>
            <a:r>
              <a:rPr lang="sv-SE" sz="4000" b="1" dirty="0" smtClean="0"/>
              <a:t>Automatisera så mycket som möjligt!</a:t>
            </a:r>
          </a:p>
          <a:p>
            <a:pPr marL="0" indent="0" algn="ctr">
              <a:buNone/>
            </a:pPr>
            <a:r>
              <a:rPr lang="sv-SE" sz="4000" dirty="0" smtClean="0"/>
              <a:t>(allt som gör att teamet kan jobba snabbare, supportat av hela teamet)</a:t>
            </a:r>
          </a:p>
          <a:p>
            <a:pPr marL="0" indent="0" algn="ctr">
              <a:buNone/>
            </a:pPr>
            <a:endParaRPr lang="sv-SE" sz="4000" dirty="0" smtClean="0"/>
          </a:p>
          <a:p>
            <a:r>
              <a:rPr lang="sv-SE" sz="4000" dirty="0" err="1" smtClean="0"/>
              <a:t>Unit</a:t>
            </a:r>
            <a:r>
              <a:rPr lang="sv-SE" sz="4000" dirty="0" smtClean="0"/>
              <a:t>-tester (komponent-tester)</a:t>
            </a:r>
          </a:p>
          <a:p>
            <a:r>
              <a:rPr lang="sv-SE" sz="4000" dirty="0" err="1" smtClean="0"/>
              <a:t>Continuous</a:t>
            </a:r>
            <a:r>
              <a:rPr lang="sv-SE" sz="4000" dirty="0" smtClean="0"/>
              <a:t> Integration (CI)</a:t>
            </a:r>
          </a:p>
          <a:p>
            <a:r>
              <a:rPr lang="sv-SE" sz="4000" dirty="0" smtClean="0"/>
              <a:t>Systemtester</a:t>
            </a:r>
          </a:p>
          <a:p>
            <a:r>
              <a:rPr lang="sv-SE" sz="4000" dirty="0" smtClean="0"/>
              <a:t>Acceptanstester (end-</a:t>
            </a:r>
            <a:r>
              <a:rPr lang="sv-SE" sz="4000" dirty="0" err="1" smtClean="0"/>
              <a:t>to</a:t>
            </a:r>
            <a:r>
              <a:rPr lang="sv-SE" sz="4000" dirty="0" smtClean="0"/>
              <a:t>-end)</a:t>
            </a:r>
          </a:p>
          <a:p>
            <a:r>
              <a:rPr lang="sv-SE" sz="4000" dirty="0" smtClean="0"/>
              <a:t>Med flera…</a:t>
            </a:r>
            <a:endParaRPr lang="sv-SE" sz="4000"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65</a:t>
            </a:fld>
            <a:endParaRPr lang="sv-SE" dirty="0"/>
          </a:p>
        </p:txBody>
      </p:sp>
    </p:spTree>
    <p:extLst>
      <p:ext uri="{BB962C8B-B14F-4D97-AF65-F5344CB8AC3E}">
        <p14:creationId xmlns:p14="http://schemas.microsoft.com/office/powerpoint/2010/main" val="4128567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539552" y="332656"/>
            <a:ext cx="8229600" cy="850106"/>
          </a:xfrm>
        </p:spPr>
        <p:txBody>
          <a:bodyPr>
            <a:normAutofit/>
          </a:bodyPr>
          <a:lstStyle/>
          <a:p>
            <a:r>
              <a:rPr lang="sv-SE" dirty="0" smtClean="0"/>
              <a:t>Test i </a:t>
            </a:r>
            <a:r>
              <a:rPr lang="sv-SE" dirty="0" err="1" smtClean="0"/>
              <a:t>agila</a:t>
            </a:r>
            <a:r>
              <a:rPr lang="sv-SE" dirty="0" smtClean="0"/>
              <a:t> projekt?</a:t>
            </a:r>
            <a:endParaRPr lang="sv-SE" dirty="0"/>
          </a:p>
        </p:txBody>
      </p:sp>
      <p:sp>
        <p:nvSpPr>
          <p:cNvPr id="3" name="Platshållare för innehåll 2"/>
          <p:cNvSpPr>
            <a:spLocks noGrp="1"/>
          </p:cNvSpPr>
          <p:nvPr>
            <p:ph idx="1"/>
          </p:nvPr>
        </p:nvSpPr>
        <p:spPr>
          <a:xfrm>
            <a:off x="395536" y="1916832"/>
            <a:ext cx="8496944" cy="4320480"/>
          </a:xfrm>
        </p:spPr>
        <p:txBody>
          <a:bodyPr>
            <a:normAutofit fontScale="92500"/>
          </a:bodyPr>
          <a:lstStyle/>
          <a:p>
            <a:r>
              <a:rPr lang="sv-SE" sz="4000" dirty="0" smtClean="0"/>
              <a:t>Ingen omfattande (!) dokumentation av krav, funktioner och design!</a:t>
            </a:r>
          </a:p>
          <a:p>
            <a:r>
              <a:rPr lang="sv-SE" sz="4000" dirty="0" smtClean="0"/>
              <a:t>Ingen (lite) tid att skriva testplaner, testfall med mera.</a:t>
            </a:r>
          </a:p>
          <a:p>
            <a:r>
              <a:rPr lang="sv-SE" sz="4000" dirty="0" smtClean="0"/>
              <a:t>Testaren jobbar aktivt i kommunikations-flödet och samlar nödvändig information för att kunna implementera tester.</a:t>
            </a:r>
          </a:p>
          <a:p>
            <a:pPr marL="0" indent="0">
              <a:buNone/>
            </a:pPr>
            <a:endParaRPr lang="sv-SE" sz="4000"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66</a:t>
            </a:fld>
            <a:endParaRPr lang="sv-SE" dirty="0"/>
          </a:p>
        </p:txBody>
      </p:sp>
    </p:spTree>
    <p:extLst>
      <p:ext uri="{BB962C8B-B14F-4D97-AF65-F5344CB8AC3E}">
        <p14:creationId xmlns:p14="http://schemas.microsoft.com/office/powerpoint/2010/main" val="3258359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539552" y="332656"/>
            <a:ext cx="8229600" cy="850106"/>
          </a:xfrm>
        </p:spPr>
        <p:txBody>
          <a:bodyPr>
            <a:normAutofit/>
          </a:bodyPr>
          <a:lstStyle/>
          <a:p>
            <a:r>
              <a:rPr lang="sv-SE" dirty="0" smtClean="0"/>
              <a:t>Testaren i </a:t>
            </a:r>
            <a:r>
              <a:rPr lang="sv-SE" dirty="0" err="1" smtClean="0"/>
              <a:t>agila</a:t>
            </a:r>
            <a:r>
              <a:rPr lang="sv-SE" dirty="0" smtClean="0"/>
              <a:t> projekt?</a:t>
            </a:r>
            <a:endParaRPr lang="sv-SE" dirty="0"/>
          </a:p>
        </p:txBody>
      </p:sp>
      <p:sp>
        <p:nvSpPr>
          <p:cNvPr id="3" name="Platshållare för innehåll 2"/>
          <p:cNvSpPr>
            <a:spLocks noGrp="1"/>
          </p:cNvSpPr>
          <p:nvPr>
            <p:ph idx="1"/>
          </p:nvPr>
        </p:nvSpPr>
        <p:spPr>
          <a:xfrm>
            <a:off x="395536" y="1268760"/>
            <a:ext cx="8496944" cy="5256584"/>
          </a:xfrm>
        </p:spPr>
        <p:txBody>
          <a:bodyPr>
            <a:normAutofit fontScale="92500" lnSpcReduction="20000"/>
          </a:bodyPr>
          <a:lstStyle/>
          <a:p>
            <a:r>
              <a:rPr lang="sv-SE" sz="4000" dirty="0" smtClean="0"/>
              <a:t>Bevakar testaspekten i hela processen och ser till att löpande automations- och förbättringsarbeten utförs</a:t>
            </a:r>
          </a:p>
          <a:p>
            <a:r>
              <a:rPr lang="sv-SE" sz="4000" dirty="0" smtClean="0"/>
              <a:t>Ser till att system-, acceptans- och regressionstester är tillräckligt täckande och att de automatiseras </a:t>
            </a:r>
          </a:p>
          <a:p>
            <a:r>
              <a:rPr lang="sv-SE" sz="4000" dirty="0" smtClean="0"/>
              <a:t>Ser till att testmiljöer, testdata </a:t>
            </a:r>
            <a:r>
              <a:rPr lang="sv-SE" sz="4000" dirty="0" err="1" smtClean="0"/>
              <a:t>etc</a:t>
            </a:r>
            <a:r>
              <a:rPr lang="sv-SE" sz="4000" dirty="0" smtClean="0"/>
              <a:t> finns</a:t>
            </a:r>
          </a:p>
          <a:p>
            <a:r>
              <a:rPr lang="sv-SE" sz="4000" dirty="0" smtClean="0"/>
              <a:t>Stödjer övriga medlemmar med testkunskap</a:t>
            </a:r>
          </a:p>
          <a:p>
            <a:r>
              <a:rPr lang="sv-SE" sz="4000" dirty="0" smtClean="0"/>
              <a:t>Initierar övriga nödvändiga tester</a:t>
            </a:r>
          </a:p>
        </p:txBody>
      </p:sp>
      <p:sp>
        <p:nvSpPr>
          <p:cNvPr id="4" name="Platshållare för bildnummer 3"/>
          <p:cNvSpPr>
            <a:spLocks noGrp="1"/>
          </p:cNvSpPr>
          <p:nvPr>
            <p:ph type="sldNum" sz="quarter" idx="12"/>
          </p:nvPr>
        </p:nvSpPr>
        <p:spPr/>
        <p:txBody>
          <a:bodyPr/>
          <a:lstStyle/>
          <a:p>
            <a:fld id="{55AC85C3-9FC0-42F8-9DD5-F134BAFF8443}" type="slidenum">
              <a:rPr lang="sv-SE" smtClean="0"/>
              <a:t>67</a:t>
            </a:fld>
            <a:endParaRPr lang="sv-SE" dirty="0"/>
          </a:p>
        </p:txBody>
      </p:sp>
    </p:spTree>
    <p:extLst>
      <p:ext uri="{BB962C8B-B14F-4D97-AF65-F5344CB8AC3E}">
        <p14:creationId xmlns:p14="http://schemas.microsoft.com/office/powerpoint/2010/main" val="2366261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539552" y="332656"/>
            <a:ext cx="8229600" cy="850106"/>
          </a:xfrm>
        </p:spPr>
        <p:txBody>
          <a:bodyPr>
            <a:normAutofit/>
          </a:bodyPr>
          <a:lstStyle/>
          <a:p>
            <a:r>
              <a:rPr lang="sv-SE" dirty="0" smtClean="0"/>
              <a:t>Testaren i </a:t>
            </a:r>
            <a:r>
              <a:rPr lang="sv-SE" dirty="0" err="1" smtClean="0"/>
              <a:t>agila</a:t>
            </a:r>
            <a:r>
              <a:rPr lang="sv-SE" dirty="0" smtClean="0"/>
              <a:t> projekt?</a:t>
            </a:r>
            <a:endParaRPr lang="sv-SE" dirty="0"/>
          </a:p>
        </p:txBody>
      </p:sp>
      <p:sp>
        <p:nvSpPr>
          <p:cNvPr id="3" name="Platshållare för innehåll 2"/>
          <p:cNvSpPr>
            <a:spLocks noGrp="1"/>
          </p:cNvSpPr>
          <p:nvPr>
            <p:ph idx="1"/>
          </p:nvPr>
        </p:nvSpPr>
        <p:spPr>
          <a:xfrm>
            <a:off x="395536" y="1556792"/>
            <a:ext cx="8496944" cy="4752528"/>
          </a:xfrm>
        </p:spPr>
        <p:txBody>
          <a:bodyPr>
            <a:normAutofit fontScale="92500" lnSpcReduction="10000"/>
          </a:bodyPr>
          <a:lstStyle/>
          <a:p>
            <a:r>
              <a:rPr lang="sv-SE" sz="4000" dirty="0" smtClean="0"/>
              <a:t>Gör utforskande tester, ger underlag till teamet och produktägaren</a:t>
            </a:r>
            <a:endParaRPr lang="sv-SE" sz="4000" dirty="0"/>
          </a:p>
          <a:p>
            <a:r>
              <a:rPr lang="sv-SE" sz="4000" dirty="0" smtClean="0"/>
              <a:t>Förr ”kvalitetspolis”, nu fullvärdig medlem av utvecklingsteamet</a:t>
            </a:r>
          </a:p>
          <a:p>
            <a:r>
              <a:rPr lang="sv-SE" sz="4000" dirty="0" smtClean="0"/>
              <a:t>Deltar i alla projektaktiviteter</a:t>
            </a:r>
          </a:p>
          <a:p>
            <a:r>
              <a:rPr lang="sv-SE" sz="4000" dirty="0" smtClean="0"/>
              <a:t>Implementerar ”</a:t>
            </a:r>
            <a:r>
              <a:rPr lang="sv-SE" sz="4000" dirty="0" err="1" smtClean="0"/>
              <a:t>partestning</a:t>
            </a:r>
            <a:r>
              <a:rPr lang="sv-SE" sz="4000" dirty="0" smtClean="0"/>
              <a:t>” (utvecklare/testare)</a:t>
            </a:r>
          </a:p>
          <a:p>
            <a:r>
              <a:rPr lang="sv-SE" sz="4000" dirty="0" smtClean="0"/>
              <a:t>Gör testaktiviteterna helt transparenta </a:t>
            </a:r>
          </a:p>
        </p:txBody>
      </p:sp>
      <p:sp>
        <p:nvSpPr>
          <p:cNvPr id="4" name="Platshållare för bildnummer 3"/>
          <p:cNvSpPr>
            <a:spLocks noGrp="1"/>
          </p:cNvSpPr>
          <p:nvPr>
            <p:ph type="sldNum" sz="quarter" idx="12"/>
          </p:nvPr>
        </p:nvSpPr>
        <p:spPr/>
        <p:txBody>
          <a:bodyPr/>
          <a:lstStyle/>
          <a:p>
            <a:fld id="{55AC85C3-9FC0-42F8-9DD5-F134BAFF8443}" type="slidenum">
              <a:rPr lang="sv-SE" smtClean="0"/>
              <a:t>68</a:t>
            </a:fld>
            <a:endParaRPr lang="sv-SE" dirty="0"/>
          </a:p>
        </p:txBody>
      </p:sp>
    </p:spTree>
    <p:extLst>
      <p:ext uri="{BB962C8B-B14F-4D97-AF65-F5344CB8AC3E}">
        <p14:creationId xmlns:p14="http://schemas.microsoft.com/office/powerpoint/2010/main" val="3945732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778098"/>
          </a:xfrm>
        </p:spPr>
        <p:txBody>
          <a:bodyPr>
            <a:normAutofit fontScale="90000"/>
          </a:bodyPr>
          <a:lstStyle/>
          <a:p>
            <a:r>
              <a:rPr lang="sv-SE" dirty="0" smtClean="0"/>
              <a:t>Product </a:t>
            </a:r>
            <a:r>
              <a:rPr lang="sv-SE" dirty="0" err="1" smtClean="0"/>
              <a:t>Owners</a:t>
            </a:r>
            <a:r>
              <a:rPr lang="sv-SE" dirty="0" smtClean="0"/>
              <a:t> vy (Product </a:t>
            </a:r>
            <a:r>
              <a:rPr lang="sv-SE" dirty="0" err="1" smtClean="0"/>
              <a:t>Backlog</a:t>
            </a:r>
            <a:r>
              <a:rPr lang="sv-SE" dirty="0" smtClean="0"/>
              <a:t>) ?</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69</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1340768"/>
            <a:ext cx="8640960" cy="5112568"/>
          </a:xfrm>
        </p:spPr>
        <p:txBody>
          <a:bodyPr>
            <a:normAutofit lnSpcReduction="10000"/>
          </a:bodyPr>
          <a:lstStyle/>
          <a:p>
            <a:pPr marL="0" indent="0">
              <a:buNone/>
            </a:pPr>
            <a:r>
              <a:rPr lang="sv-SE" b="1" dirty="0" smtClean="0"/>
              <a:t>Som</a:t>
            </a:r>
            <a:r>
              <a:rPr lang="sv-SE" dirty="0" smtClean="0"/>
              <a:t> 	 kundserviceansvarig</a:t>
            </a:r>
            <a:br>
              <a:rPr lang="sv-SE" dirty="0" smtClean="0"/>
            </a:br>
            <a:r>
              <a:rPr lang="sv-SE" b="1" dirty="0" smtClean="0"/>
              <a:t>vill jag </a:t>
            </a:r>
            <a:r>
              <a:rPr lang="sv-SE" dirty="0" smtClean="0"/>
              <a:t>kunna söka alla nya kundorder med avvikelser</a:t>
            </a:r>
            <a:br>
              <a:rPr lang="sv-SE" dirty="0" smtClean="0"/>
            </a:br>
            <a:r>
              <a:rPr lang="sv-SE" b="1" dirty="0" smtClean="0"/>
              <a:t>så att </a:t>
            </a:r>
            <a:r>
              <a:rPr lang="sv-SE" dirty="0" smtClean="0"/>
              <a:t>jag kan informera kunden och </a:t>
            </a:r>
            <a:r>
              <a:rPr lang="sv-SE" dirty="0" err="1" smtClean="0"/>
              <a:t>ev</a:t>
            </a:r>
            <a:r>
              <a:rPr lang="sv-SE" dirty="0" smtClean="0"/>
              <a:t> ändra ordern.</a:t>
            </a:r>
          </a:p>
          <a:p>
            <a:r>
              <a:rPr lang="sv-SE" dirty="0" smtClean="0"/>
              <a:t>Visa lista över alla order som innehåller avvikelser.</a:t>
            </a:r>
          </a:p>
          <a:p>
            <a:r>
              <a:rPr lang="sv-SE" dirty="0" smtClean="0"/>
              <a:t>Välj och visa enskild avvikande order.</a:t>
            </a:r>
          </a:p>
          <a:p>
            <a:pPr marL="0" indent="0">
              <a:buNone/>
            </a:pPr>
            <a:r>
              <a:rPr lang="sv-SE" dirty="0" smtClean="0"/>
              <a:t/>
            </a:r>
            <a:br>
              <a:rPr lang="sv-SE" dirty="0" smtClean="0"/>
            </a:br>
            <a:r>
              <a:rPr lang="sv-SE" dirty="0" smtClean="0"/>
              <a:t>Uppdaterat tidsestimat: </a:t>
            </a:r>
          </a:p>
          <a:p>
            <a:pPr marL="0" indent="0">
              <a:buNone/>
            </a:pPr>
            <a:endParaRPr lang="sv-SE" dirty="0"/>
          </a:p>
        </p:txBody>
      </p:sp>
      <p:sp>
        <p:nvSpPr>
          <p:cNvPr id="5" name="Rektangel 4"/>
          <p:cNvSpPr/>
          <p:nvPr/>
        </p:nvSpPr>
        <p:spPr>
          <a:xfrm>
            <a:off x="5148064" y="5589240"/>
            <a:ext cx="2304256"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b="1" dirty="0" smtClean="0">
                <a:solidFill>
                  <a:schemeClr val="tx1"/>
                </a:solidFill>
              </a:rPr>
              <a:t>5 story </a:t>
            </a:r>
            <a:r>
              <a:rPr lang="sv-SE" sz="2800" b="1" dirty="0" err="1" smtClean="0">
                <a:solidFill>
                  <a:schemeClr val="tx1"/>
                </a:solidFill>
              </a:rPr>
              <a:t>points</a:t>
            </a:r>
            <a:endParaRPr lang="sv-SE" sz="2800" b="1" dirty="0">
              <a:solidFill>
                <a:schemeClr val="tx1"/>
              </a:solidFill>
            </a:endParaRPr>
          </a:p>
        </p:txBody>
      </p:sp>
      <p:sp>
        <p:nvSpPr>
          <p:cNvPr id="7" name="Frihandsfigur 6"/>
          <p:cNvSpPr/>
          <p:nvPr/>
        </p:nvSpPr>
        <p:spPr>
          <a:xfrm>
            <a:off x="436728" y="3152633"/>
            <a:ext cx="7346621" cy="1542197"/>
          </a:xfrm>
          <a:custGeom>
            <a:avLst/>
            <a:gdLst>
              <a:gd name="connsiteX0" fmla="*/ 4203511 w 7346621"/>
              <a:gd name="connsiteY0" fmla="*/ 272955 h 1542197"/>
              <a:gd name="connsiteX1" fmla="*/ 4039738 w 7346621"/>
              <a:gd name="connsiteY1" fmla="*/ 218364 h 1542197"/>
              <a:gd name="connsiteX2" fmla="*/ 3903260 w 7346621"/>
              <a:gd name="connsiteY2" fmla="*/ 177421 h 1542197"/>
              <a:gd name="connsiteX3" fmla="*/ 3807726 w 7346621"/>
              <a:gd name="connsiteY3" fmla="*/ 163773 h 1542197"/>
              <a:gd name="connsiteX4" fmla="*/ 3725839 w 7346621"/>
              <a:gd name="connsiteY4" fmla="*/ 150125 h 1542197"/>
              <a:gd name="connsiteX5" fmla="*/ 3630305 w 7346621"/>
              <a:gd name="connsiteY5" fmla="*/ 136477 h 1542197"/>
              <a:gd name="connsiteX6" fmla="*/ 3575714 w 7346621"/>
              <a:gd name="connsiteY6" fmla="*/ 122830 h 1542197"/>
              <a:gd name="connsiteX7" fmla="*/ 3330054 w 7346621"/>
              <a:gd name="connsiteY7" fmla="*/ 109182 h 1542197"/>
              <a:gd name="connsiteX8" fmla="*/ 3125338 w 7346621"/>
              <a:gd name="connsiteY8" fmla="*/ 81886 h 1542197"/>
              <a:gd name="connsiteX9" fmla="*/ 2988860 w 7346621"/>
              <a:gd name="connsiteY9" fmla="*/ 40943 h 1542197"/>
              <a:gd name="connsiteX10" fmla="*/ 2934269 w 7346621"/>
              <a:gd name="connsiteY10" fmla="*/ 27295 h 1542197"/>
              <a:gd name="connsiteX11" fmla="*/ 2797791 w 7346621"/>
              <a:gd name="connsiteY11" fmla="*/ 13648 h 1542197"/>
              <a:gd name="connsiteX12" fmla="*/ 2702257 w 7346621"/>
              <a:gd name="connsiteY12" fmla="*/ 0 h 1542197"/>
              <a:gd name="connsiteX13" fmla="*/ 2320120 w 7346621"/>
              <a:gd name="connsiteY13" fmla="*/ 27295 h 1542197"/>
              <a:gd name="connsiteX14" fmla="*/ 2142699 w 7346621"/>
              <a:gd name="connsiteY14" fmla="*/ 54591 h 1542197"/>
              <a:gd name="connsiteX15" fmla="*/ 2006221 w 7346621"/>
              <a:gd name="connsiteY15" fmla="*/ 81886 h 1542197"/>
              <a:gd name="connsiteX16" fmla="*/ 1965278 w 7346621"/>
              <a:gd name="connsiteY16" fmla="*/ 95534 h 1542197"/>
              <a:gd name="connsiteX17" fmla="*/ 1869744 w 7346621"/>
              <a:gd name="connsiteY17" fmla="*/ 109182 h 1542197"/>
              <a:gd name="connsiteX18" fmla="*/ 1719618 w 7346621"/>
              <a:gd name="connsiteY18" fmla="*/ 150125 h 1542197"/>
              <a:gd name="connsiteX19" fmla="*/ 1637732 w 7346621"/>
              <a:gd name="connsiteY19" fmla="*/ 177421 h 1542197"/>
              <a:gd name="connsiteX20" fmla="*/ 1583141 w 7346621"/>
              <a:gd name="connsiteY20" fmla="*/ 191068 h 1542197"/>
              <a:gd name="connsiteX21" fmla="*/ 1528550 w 7346621"/>
              <a:gd name="connsiteY21" fmla="*/ 218364 h 1542197"/>
              <a:gd name="connsiteX22" fmla="*/ 1433015 w 7346621"/>
              <a:gd name="connsiteY22" fmla="*/ 245660 h 1542197"/>
              <a:gd name="connsiteX23" fmla="*/ 1323833 w 7346621"/>
              <a:gd name="connsiteY23" fmla="*/ 272955 h 1542197"/>
              <a:gd name="connsiteX24" fmla="*/ 1269242 w 7346621"/>
              <a:gd name="connsiteY24" fmla="*/ 286603 h 1542197"/>
              <a:gd name="connsiteX25" fmla="*/ 1160060 w 7346621"/>
              <a:gd name="connsiteY25" fmla="*/ 300251 h 1542197"/>
              <a:gd name="connsiteX26" fmla="*/ 1078173 w 7346621"/>
              <a:gd name="connsiteY26" fmla="*/ 313898 h 1542197"/>
              <a:gd name="connsiteX27" fmla="*/ 955344 w 7346621"/>
              <a:gd name="connsiteY27" fmla="*/ 354842 h 1542197"/>
              <a:gd name="connsiteX28" fmla="*/ 914400 w 7346621"/>
              <a:gd name="connsiteY28" fmla="*/ 368489 h 1542197"/>
              <a:gd name="connsiteX29" fmla="*/ 873457 w 7346621"/>
              <a:gd name="connsiteY29" fmla="*/ 382137 h 1542197"/>
              <a:gd name="connsiteX30" fmla="*/ 777923 w 7346621"/>
              <a:gd name="connsiteY30" fmla="*/ 409433 h 1542197"/>
              <a:gd name="connsiteX31" fmla="*/ 723332 w 7346621"/>
              <a:gd name="connsiteY31" fmla="*/ 423080 h 1542197"/>
              <a:gd name="connsiteX32" fmla="*/ 641445 w 7346621"/>
              <a:gd name="connsiteY32" fmla="*/ 450376 h 1542197"/>
              <a:gd name="connsiteX33" fmla="*/ 518615 w 7346621"/>
              <a:gd name="connsiteY33" fmla="*/ 491319 h 1542197"/>
              <a:gd name="connsiteX34" fmla="*/ 436729 w 7346621"/>
              <a:gd name="connsiteY34" fmla="*/ 518615 h 1542197"/>
              <a:gd name="connsiteX35" fmla="*/ 395785 w 7346621"/>
              <a:gd name="connsiteY35" fmla="*/ 532263 h 1542197"/>
              <a:gd name="connsiteX36" fmla="*/ 300251 w 7346621"/>
              <a:gd name="connsiteY36" fmla="*/ 559558 h 1542197"/>
              <a:gd name="connsiteX37" fmla="*/ 218365 w 7346621"/>
              <a:gd name="connsiteY37" fmla="*/ 600501 h 1542197"/>
              <a:gd name="connsiteX38" fmla="*/ 109182 w 7346621"/>
              <a:gd name="connsiteY38" fmla="*/ 723331 h 1542197"/>
              <a:gd name="connsiteX39" fmla="*/ 95535 w 7346621"/>
              <a:gd name="connsiteY39" fmla="*/ 764274 h 1542197"/>
              <a:gd name="connsiteX40" fmla="*/ 40944 w 7346621"/>
              <a:gd name="connsiteY40" fmla="*/ 846161 h 1542197"/>
              <a:gd name="connsiteX41" fmla="*/ 13648 w 7346621"/>
              <a:gd name="connsiteY41" fmla="*/ 928048 h 1542197"/>
              <a:gd name="connsiteX42" fmla="*/ 0 w 7346621"/>
              <a:gd name="connsiteY42" fmla="*/ 968991 h 1542197"/>
              <a:gd name="connsiteX43" fmla="*/ 13648 w 7346621"/>
              <a:gd name="connsiteY43" fmla="*/ 1146412 h 1542197"/>
              <a:gd name="connsiteX44" fmla="*/ 40944 w 7346621"/>
              <a:gd name="connsiteY44" fmla="*/ 1187355 h 1542197"/>
              <a:gd name="connsiteX45" fmla="*/ 163773 w 7346621"/>
              <a:gd name="connsiteY45" fmla="*/ 1282889 h 1542197"/>
              <a:gd name="connsiteX46" fmla="*/ 245660 w 7346621"/>
              <a:gd name="connsiteY46" fmla="*/ 1337480 h 1542197"/>
              <a:gd name="connsiteX47" fmla="*/ 409433 w 7346621"/>
              <a:gd name="connsiteY47" fmla="*/ 1378424 h 1542197"/>
              <a:gd name="connsiteX48" fmla="*/ 450376 w 7346621"/>
              <a:gd name="connsiteY48" fmla="*/ 1392071 h 1542197"/>
              <a:gd name="connsiteX49" fmla="*/ 532263 w 7346621"/>
              <a:gd name="connsiteY49" fmla="*/ 1405719 h 1542197"/>
              <a:gd name="connsiteX50" fmla="*/ 627797 w 7346621"/>
              <a:gd name="connsiteY50" fmla="*/ 1433015 h 1542197"/>
              <a:gd name="connsiteX51" fmla="*/ 736979 w 7346621"/>
              <a:gd name="connsiteY51" fmla="*/ 1460310 h 1542197"/>
              <a:gd name="connsiteX52" fmla="*/ 832514 w 7346621"/>
              <a:gd name="connsiteY52" fmla="*/ 1473958 h 1542197"/>
              <a:gd name="connsiteX53" fmla="*/ 1009935 w 7346621"/>
              <a:gd name="connsiteY53" fmla="*/ 1501254 h 1542197"/>
              <a:gd name="connsiteX54" fmla="*/ 1050878 w 7346621"/>
              <a:gd name="connsiteY54" fmla="*/ 1514901 h 1542197"/>
              <a:gd name="connsiteX55" fmla="*/ 1146412 w 7346621"/>
              <a:gd name="connsiteY55" fmla="*/ 1542197 h 1542197"/>
              <a:gd name="connsiteX56" fmla="*/ 1282890 w 7346621"/>
              <a:gd name="connsiteY56" fmla="*/ 1514901 h 1542197"/>
              <a:gd name="connsiteX57" fmla="*/ 2374711 w 7346621"/>
              <a:gd name="connsiteY57" fmla="*/ 1501254 h 1542197"/>
              <a:gd name="connsiteX58" fmla="*/ 4858603 w 7346621"/>
              <a:gd name="connsiteY58" fmla="*/ 1473958 h 1542197"/>
              <a:gd name="connsiteX59" fmla="*/ 4954138 w 7346621"/>
              <a:gd name="connsiteY59" fmla="*/ 1460310 h 1542197"/>
              <a:gd name="connsiteX60" fmla="*/ 5104263 w 7346621"/>
              <a:gd name="connsiteY60" fmla="*/ 1446663 h 1542197"/>
              <a:gd name="connsiteX61" fmla="*/ 5718412 w 7346621"/>
              <a:gd name="connsiteY61" fmla="*/ 1419367 h 1542197"/>
              <a:gd name="connsiteX62" fmla="*/ 6059606 w 7346621"/>
              <a:gd name="connsiteY62" fmla="*/ 1392071 h 1542197"/>
              <a:gd name="connsiteX63" fmla="*/ 6141493 w 7346621"/>
              <a:gd name="connsiteY63" fmla="*/ 1378424 h 1542197"/>
              <a:gd name="connsiteX64" fmla="*/ 6496335 w 7346621"/>
              <a:gd name="connsiteY64" fmla="*/ 1351128 h 1542197"/>
              <a:gd name="connsiteX65" fmla="*/ 6605517 w 7346621"/>
              <a:gd name="connsiteY65" fmla="*/ 1323833 h 1542197"/>
              <a:gd name="connsiteX66" fmla="*/ 6755642 w 7346621"/>
              <a:gd name="connsiteY66" fmla="*/ 1296537 h 1542197"/>
              <a:gd name="connsiteX67" fmla="*/ 6810233 w 7346621"/>
              <a:gd name="connsiteY67" fmla="*/ 1269242 h 1542197"/>
              <a:gd name="connsiteX68" fmla="*/ 6905768 w 7346621"/>
              <a:gd name="connsiteY68" fmla="*/ 1241946 h 1542197"/>
              <a:gd name="connsiteX69" fmla="*/ 6987654 w 7346621"/>
              <a:gd name="connsiteY69" fmla="*/ 1201003 h 1542197"/>
              <a:gd name="connsiteX70" fmla="*/ 7028597 w 7346621"/>
              <a:gd name="connsiteY70" fmla="*/ 1187355 h 1542197"/>
              <a:gd name="connsiteX71" fmla="*/ 7178723 w 7346621"/>
              <a:gd name="connsiteY71" fmla="*/ 1105468 h 1542197"/>
              <a:gd name="connsiteX72" fmla="*/ 7274257 w 7346621"/>
              <a:gd name="connsiteY72" fmla="*/ 996286 h 1542197"/>
              <a:gd name="connsiteX73" fmla="*/ 7301553 w 7346621"/>
              <a:gd name="connsiteY73" fmla="*/ 941695 h 1542197"/>
              <a:gd name="connsiteX74" fmla="*/ 7328848 w 7346621"/>
              <a:gd name="connsiteY74" fmla="*/ 900752 h 1542197"/>
              <a:gd name="connsiteX75" fmla="*/ 7315200 w 7346621"/>
              <a:gd name="connsiteY75" fmla="*/ 573206 h 1542197"/>
              <a:gd name="connsiteX76" fmla="*/ 7301553 w 7346621"/>
              <a:gd name="connsiteY76" fmla="*/ 518615 h 1542197"/>
              <a:gd name="connsiteX77" fmla="*/ 7165075 w 7346621"/>
              <a:gd name="connsiteY77" fmla="*/ 395785 h 1542197"/>
              <a:gd name="connsiteX78" fmla="*/ 7083188 w 7346621"/>
              <a:gd name="connsiteY78" fmla="*/ 354842 h 1542197"/>
              <a:gd name="connsiteX79" fmla="*/ 7028597 w 7346621"/>
              <a:gd name="connsiteY79" fmla="*/ 313898 h 1542197"/>
              <a:gd name="connsiteX80" fmla="*/ 6523630 w 7346621"/>
              <a:gd name="connsiteY80" fmla="*/ 259307 h 1542197"/>
              <a:gd name="connsiteX81" fmla="*/ 6005015 w 7346621"/>
              <a:gd name="connsiteY81" fmla="*/ 286603 h 1542197"/>
              <a:gd name="connsiteX82" fmla="*/ 5936776 w 7346621"/>
              <a:gd name="connsiteY82" fmla="*/ 300251 h 1542197"/>
              <a:gd name="connsiteX83" fmla="*/ 5800299 w 7346621"/>
              <a:gd name="connsiteY83" fmla="*/ 313898 h 1542197"/>
              <a:gd name="connsiteX84" fmla="*/ 5622878 w 7346621"/>
              <a:gd name="connsiteY84" fmla="*/ 354842 h 1542197"/>
              <a:gd name="connsiteX85" fmla="*/ 5540991 w 7346621"/>
              <a:gd name="connsiteY85" fmla="*/ 368489 h 1542197"/>
              <a:gd name="connsiteX86" fmla="*/ 5486400 w 7346621"/>
              <a:gd name="connsiteY86" fmla="*/ 382137 h 1542197"/>
              <a:gd name="connsiteX87" fmla="*/ 5008729 w 7346621"/>
              <a:gd name="connsiteY87" fmla="*/ 409433 h 1542197"/>
              <a:gd name="connsiteX88" fmla="*/ 4421875 w 7346621"/>
              <a:gd name="connsiteY88" fmla="*/ 382137 h 1542197"/>
              <a:gd name="connsiteX89" fmla="*/ 4299045 w 7346621"/>
              <a:gd name="connsiteY89" fmla="*/ 354842 h 1542197"/>
              <a:gd name="connsiteX90" fmla="*/ 4230806 w 7346621"/>
              <a:gd name="connsiteY90" fmla="*/ 341194 h 1542197"/>
              <a:gd name="connsiteX91" fmla="*/ 4189863 w 7346621"/>
              <a:gd name="connsiteY91" fmla="*/ 327546 h 1542197"/>
              <a:gd name="connsiteX92" fmla="*/ 4080681 w 7346621"/>
              <a:gd name="connsiteY92" fmla="*/ 313898 h 154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346621" h="1542197">
                <a:moveTo>
                  <a:pt x="4203511" y="272955"/>
                </a:moveTo>
                <a:cubicBezTo>
                  <a:pt x="4055703" y="199052"/>
                  <a:pt x="4189057" y="255695"/>
                  <a:pt x="4039738" y="218364"/>
                </a:cubicBezTo>
                <a:cubicBezTo>
                  <a:pt x="3944761" y="194619"/>
                  <a:pt x="3982697" y="191864"/>
                  <a:pt x="3903260" y="177421"/>
                </a:cubicBezTo>
                <a:cubicBezTo>
                  <a:pt x="3871611" y="171667"/>
                  <a:pt x="3839520" y="168664"/>
                  <a:pt x="3807726" y="163773"/>
                </a:cubicBezTo>
                <a:cubicBezTo>
                  <a:pt x="3780376" y="159565"/>
                  <a:pt x="3753189" y="154333"/>
                  <a:pt x="3725839" y="150125"/>
                </a:cubicBezTo>
                <a:cubicBezTo>
                  <a:pt x="3694045" y="145234"/>
                  <a:pt x="3661954" y="142231"/>
                  <a:pt x="3630305" y="136477"/>
                </a:cubicBezTo>
                <a:cubicBezTo>
                  <a:pt x="3611851" y="133122"/>
                  <a:pt x="3594394" y="124528"/>
                  <a:pt x="3575714" y="122830"/>
                </a:cubicBezTo>
                <a:cubicBezTo>
                  <a:pt x="3494038" y="115405"/>
                  <a:pt x="3411941" y="113731"/>
                  <a:pt x="3330054" y="109182"/>
                </a:cubicBezTo>
                <a:cubicBezTo>
                  <a:pt x="3206741" y="68077"/>
                  <a:pt x="3419210" y="135317"/>
                  <a:pt x="3125338" y="81886"/>
                </a:cubicBezTo>
                <a:cubicBezTo>
                  <a:pt x="3078608" y="73390"/>
                  <a:pt x="3034528" y="53991"/>
                  <a:pt x="2988860" y="40943"/>
                </a:cubicBezTo>
                <a:cubicBezTo>
                  <a:pt x="2970825" y="35790"/>
                  <a:pt x="2952838" y="29948"/>
                  <a:pt x="2934269" y="27295"/>
                </a:cubicBezTo>
                <a:cubicBezTo>
                  <a:pt x="2889009" y="20829"/>
                  <a:pt x="2843197" y="18990"/>
                  <a:pt x="2797791" y="13648"/>
                </a:cubicBezTo>
                <a:cubicBezTo>
                  <a:pt x="2765843" y="9890"/>
                  <a:pt x="2734102" y="4549"/>
                  <a:pt x="2702257" y="0"/>
                </a:cubicBezTo>
                <a:cubicBezTo>
                  <a:pt x="2574878" y="9098"/>
                  <a:pt x="2446086" y="6300"/>
                  <a:pt x="2320120" y="27295"/>
                </a:cubicBezTo>
                <a:cubicBezTo>
                  <a:pt x="2206503" y="46231"/>
                  <a:pt x="2265627" y="37029"/>
                  <a:pt x="2142699" y="54591"/>
                </a:cubicBezTo>
                <a:cubicBezTo>
                  <a:pt x="2050199" y="85425"/>
                  <a:pt x="2163044" y="50522"/>
                  <a:pt x="2006221" y="81886"/>
                </a:cubicBezTo>
                <a:cubicBezTo>
                  <a:pt x="1992114" y="84707"/>
                  <a:pt x="1979385" y="92713"/>
                  <a:pt x="1965278" y="95534"/>
                </a:cubicBezTo>
                <a:cubicBezTo>
                  <a:pt x="1933735" y="101843"/>
                  <a:pt x="1901589" y="104633"/>
                  <a:pt x="1869744" y="109182"/>
                </a:cubicBezTo>
                <a:cubicBezTo>
                  <a:pt x="1787208" y="164204"/>
                  <a:pt x="1869840" y="117934"/>
                  <a:pt x="1719618" y="150125"/>
                </a:cubicBezTo>
                <a:cubicBezTo>
                  <a:pt x="1691485" y="156154"/>
                  <a:pt x="1665645" y="170443"/>
                  <a:pt x="1637732" y="177421"/>
                </a:cubicBezTo>
                <a:lnTo>
                  <a:pt x="1583141" y="191068"/>
                </a:lnTo>
                <a:cubicBezTo>
                  <a:pt x="1564944" y="200167"/>
                  <a:pt x="1547250" y="210350"/>
                  <a:pt x="1528550" y="218364"/>
                </a:cubicBezTo>
                <a:cubicBezTo>
                  <a:pt x="1495830" y="232387"/>
                  <a:pt x="1467639" y="235768"/>
                  <a:pt x="1433015" y="245660"/>
                </a:cubicBezTo>
                <a:cubicBezTo>
                  <a:pt x="1304982" y="282240"/>
                  <a:pt x="1511123" y="231334"/>
                  <a:pt x="1323833" y="272955"/>
                </a:cubicBezTo>
                <a:cubicBezTo>
                  <a:pt x="1305523" y="277024"/>
                  <a:pt x="1287744" y="283519"/>
                  <a:pt x="1269242" y="286603"/>
                </a:cubicBezTo>
                <a:cubicBezTo>
                  <a:pt x="1233064" y="292633"/>
                  <a:pt x="1196369" y="295064"/>
                  <a:pt x="1160060" y="300251"/>
                </a:cubicBezTo>
                <a:cubicBezTo>
                  <a:pt x="1132666" y="304164"/>
                  <a:pt x="1105469" y="309349"/>
                  <a:pt x="1078173" y="313898"/>
                </a:cubicBezTo>
                <a:lnTo>
                  <a:pt x="955344" y="354842"/>
                </a:lnTo>
                <a:lnTo>
                  <a:pt x="914400" y="368489"/>
                </a:lnTo>
                <a:cubicBezTo>
                  <a:pt x="900752" y="373038"/>
                  <a:pt x="887413" y="378648"/>
                  <a:pt x="873457" y="382137"/>
                </a:cubicBezTo>
                <a:cubicBezTo>
                  <a:pt x="702744" y="424816"/>
                  <a:pt x="915018" y="370264"/>
                  <a:pt x="777923" y="409433"/>
                </a:cubicBezTo>
                <a:cubicBezTo>
                  <a:pt x="759888" y="414586"/>
                  <a:pt x="741298" y="417690"/>
                  <a:pt x="723332" y="423080"/>
                </a:cubicBezTo>
                <a:cubicBezTo>
                  <a:pt x="695773" y="431348"/>
                  <a:pt x="668741" y="441277"/>
                  <a:pt x="641445" y="450376"/>
                </a:cubicBezTo>
                <a:lnTo>
                  <a:pt x="518615" y="491319"/>
                </a:lnTo>
                <a:lnTo>
                  <a:pt x="436729" y="518615"/>
                </a:lnTo>
                <a:cubicBezTo>
                  <a:pt x="423081" y="523164"/>
                  <a:pt x="409742" y="528774"/>
                  <a:pt x="395785" y="532263"/>
                </a:cubicBezTo>
                <a:cubicBezTo>
                  <a:pt x="378290" y="536637"/>
                  <a:pt x="319833" y="549767"/>
                  <a:pt x="300251" y="559558"/>
                </a:cubicBezTo>
                <a:cubicBezTo>
                  <a:pt x="194433" y="612468"/>
                  <a:pt x="321269" y="566201"/>
                  <a:pt x="218365" y="600501"/>
                </a:cubicBezTo>
                <a:cubicBezTo>
                  <a:pt x="124880" y="693986"/>
                  <a:pt x="157891" y="650270"/>
                  <a:pt x="109182" y="723331"/>
                </a:cubicBezTo>
                <a:cubicBezTo>
                  <a:pt x="104633" y="736979"/>
                  <a:pt x="102521" y="751698"/>
                  <a:pt x="95535" y="764274"/>
                </a:cubicBezTo>
                <a:cubicBezTo>
                  <a:pt x="79604" y="792951"/>
                  <a:pt x="51318" y="815039"/>
                  <a:pt x="40944" y="846161"/>
                </a:cubicBezTo>
                <a:lnTo>
                  <a:pt x="13648" y="928048"/>
                </a:lnTo>
                <a:lnTo>
                  <a:pt x="0" y="968991"/>
                </a:lnTo>
                <a:cubicBezTo>
                  <a:pt x="4549" y="1028131"/>
                  <a:pt x="2717" y="1088113"/>
                  <a:pt x="13648" y="1146412"/>
                </a:cubicBezTo>
                <a:cubicBezTo>
                  <a:pt x="16671" y="1162534"/>
                  <a:pt x="30443" y="1174754"/>
                  <a:pt x="40944" y="1187355"/>
                </a:cubicBezTo>
                <a:cubicBezTo>
                  <a:pt x="81032" y="1235460"/>
                  <a:pt x="106708" y="1244846"/>
                  <a:pt x="163773" y="1282889"/>
                </a:cubicBezTo>
                <a:lnTo>
                  <a:pt x="245660" y="1337480"/>
                </a:lnTo>
                <a:cubicBezTo>
                  <a:pt x="411114" y="1392632"/>
                  <a:pt x="244043" y="1341671"/>
                  <a:pt x="409433" y="1378424"/>
                </a:cubicBezTo>
                <a:cubicBezTo>
                  <a:pt x="423476" y="1381545"/>
                  <a:pt x="436333" y="1388950"/>
                  <a:pt x="450376" y="1392071"/>
                </a:cubicBezTo>
                <a:cubicBezTo>
                  <a:pt x="477389" y="1398074"/>
                  <a:pt x="504967" y="1401170"/>
                  <a:pt x="532263" y="1405719"/>
                </a:cubicBezTo>
                <a:cubicBezTo>
                  <a:pt x="630424" y="1438440"/>
                  <a:pt x="507847" y="1398743"/>
                  <a:pt x="627797" y="1433015"/>
                </a:cubicBezTo>
                <a:cubicBezTo>
                  <a:pt x="701628" y="1454110"/>
                  <a:pt x="637090" y="1443662"/>
                  <a:pt x="736979" y="1460310"/>
                </a:cubicBezTo>
                <a:cubicBezTo>
                  <a:pt x="768710" y="1465598"/>
                  <a:pt x="800628" y="1469706"/>
                  <a:pt x="832514" y="1473958"/>
                </a:cubicBezTo>
                <a:cubicBezTo>
                  <a:pt x="903552" y="1483430"/>
                  <a:pt x="944413" y="1484874"/>
                  <a:pt x="1009935" y="1501254"/>
                </a:cubicBezTo>
                <a:cubicBezTo>
                  <a:pt x="1023891" y="1504743"/>
                  <a:pt x="1037046" y="1510949"/>
                  <a:pt x="1050878" y="1514901"/>
                </a:cubicBezTo>
                <a:cubicBezTo>
                  <a:pt x="1170809" y="1549167"/>
                  <a:pt x="1048265" y="1509481"/>
                  <a:pt x="1146412" y="1542197"/>
                </a:cubicBezTo>
                <a:cubicBezTo>
                  <a:pt x="1313567" y="1458621"/>
                  <a:pt x="1156596" y="1514901"/>
                  <a:pt x="1282890" y="1514901"/>
                </a:cubicBezTo>
                <a:cubicBezTo>
                  <a:pt x="1646859" y="1514901"/>
                  <a:pt x="2010771" y="1505803"/>
                  <a:pt x="2374711" y="1501254"/>
                </a:cubicBezTo>
                <a:cubicBezTo>
                  <a:pt x="3647032" y="1461493"/>
                  <a:pt x="1946493" y="1511056"/>
                  <a:pt x="4858603" y="1473958"/>
                </a:cubicBezTo>
                <a:cubicBezTo>
                  <a:pt x="4890769" y="1473548"/>
                  <a:pt x="4922166" y="1463862"/>
                  <a:pt x="4954138" y="1460310"/>
                </a:cubicBezTo>
                <a:cubicBezTo>
                  <a:pt x="5004079" y="1454761"/>
                  <a:pt x="5054119" y="1449898"/>
                  <a:pt x="5104263" y="1446663"/>
                </a:cubicBezTo>
                <a:cubicBezTo>
                  <a:pt x="5261985" y="1436488"/>
                  <a:pt x="5572206" y="1425215"/>
                  <a:pt x="5718412" y="1419367"/>
                </a:cubicBezTo>
                <a:cubicBezTo>
                  <a:pt x="5998493" y="1384356"/>
                  <a:pt x="5592374" y="1432699"/>
                  <a:pt x="6059606" y="1392071"/>
                </a:cubicBezTo>
                <a:cubicBezTo>
                  <a:pt x="6087174" y="1389674"/>
                  <a:pt x="6114010" y="1381657"/>
                  <a:pt x="6141493" y="1378424"/>
                </a:cubicBezTo>
                <a:cubicBezTo>
                  <a:pt x="6245279" y="1366214"/>
                  <a:pt x="6397252" y="1357734"/>
                  <a:pt x="6496335" y="1351128"/>
                </a:cubicBezTo>
                <a:cubicBezTo>
                  <a:pt x="6532729" y="1342030"/>
                  <a:pt x="6568380" y="1329138"/>
                  <a:pt x="6605517" y="1323833"/>
                </a:cubicBezTo>
                <a:cubicBezTo>
                  <a:pt x="6640391" y="1318851"/>
                  <a:pt x="6716041" y="1311387"/>
                  <a:pt x="6755642" y="1296537"/>
                </a:cubicBezTo>
                <a:cubicBezTo>
                  <a:pt x="6774691" y="1289394"/>
                  <a:pt x="6791113" y="1276195"/>
                  <a:pt x="6810233" y="1269242"/>
                </a:cubicBezTo>
                <a:cubicBezTo>
                  <a:pt x="6841358" y="1257924"/>
                  <a:pt x="6874856" y="1253835"/>
                  <a:pt x="6905768" y="1241946"/>
                </a:cubicBezTo>
                <a:cubicBezTo>
                  <a:pt x="6934251" y="1230991"/>
                  <a:pt x="6959767" y="1213397"/>
                  <a:pt x="6987654" y="1201003"/>
                </a:cubicBezTo>
                <a:cubicBezTo>
                  <a:pt x="7000800" y="1195160"/>
                  <a:pt x="7015451" y="1193198"/>
                  <a:pt x="7028597" y="1187355"/>
                </a:cubicBezTo>
                <a:cubicBezTo>
                  <a:pt x="7061695" y="1172645"/>
                  <a:pt x="7147348" y="1128999"/>
                  <a:pt x="7178723" y="1105468"/>
                </a:cubicBezTo>
                <a:cubicBezTo>
                  <a:pt x="7205031" y="1085737"/>
                  <a:pt x="7260784" y="1016495"/>
                  <a:pt x="7274257" y="996286"/>
                </a:cubicBezTo>
                <a:cubicBezTo>
                  <a:pt x="7285542" y="979358"/>
                  <a:pt x="7291459" y="959359"/>
                  <a:pt x="7301553" y="941695"/>
                </a:cubicBezTo>
                <a:cubicBezTo>
                  <a:pt x="7309691" y="927454"/>
                  <a:pt x="7319750" y="914400"/>
                  <a:pt x="7328848" y="900752"/>
                </a:cubicBezTo>
                <a:cubicBezTo>
                  <a:pt x="7358393" y="753028"/>
                  <a:pt x="7349226" y="834074"/>
                  <a:pt x="7315200" y="573206"/>
                </a:cubicBezTo>
                <a:cubicBezTo>
                  <a:pt x="7312774" y="554607"/>
                  <a:pt x="7312309" y="533981"/>
                  <a:pt x="7301553" y="518615"/>
                </a:cubicBezTo>
                <a:cubicBezTo>
                  <a:pt x="7280516" y="488562"/>
                  <a:pt x="7205214" y="419868"/>
                  <a:pt x="7165075" y="395785"/>
                </a:cubicBezTo>
                <a:cubicBezTo>
                  <a:pt x="7138906" y="380084"/>
                  <a:pt x="7109356" y="370543"/>
                  <a:pt x="7083188" y="354842"/>
                </a:cubicBezTo>
                <a:cubicBezTo>
                  <a:pt x="7063683" y="343139"/>
                  <a:pt x="7050288" y="320748"/>
                  <a:pt x="7028597" y="313898"/>
                </a:cubicBezTo>
                <a:cubicBezTo>
                  <a:pt x="6855405" y="259205"/>
                  <a:pt x="6706580" y="267623"/>
                  <a:pt x="6523630" y="259307"/>
                </a:cubicBezTo>
                <a:lnTo>
                  <a:pt x="6005015" y="286603"/>
                </a:lnTo>
                <a:cubicBezTo>
                  <a:pt x="5981874" y="288217"/>
                  <a:pt x="5959769" y="297185"/>
                  <a:pt x="5936776" y="300251"/>
                </a:cubicBezTo>
                <a:cubicBezTo>
                  <a:pt x="5891458" y="306293"/>
                  <a:pt x="5845791" y="309349"/>
                  <a:pt x="5800299" y="313898"/>
                </a:cubicBezTo>
                <a:cubicBezTo>
                  <a:pt x="5718786" y="368242"/>
                  <a:pt x="5782728" y="334861"/>
                  <a:pt x="5622878" y="354842"/>
                </a:cubicBezTo>
                <a:cubicBezTo>
                  <a:pt x="5595420" y="358274"/>
                  <a:pt x="5568126" y="363062"/>
                  <a:pt x="5540991" y="368489"/>
                </a:cubicBezTo>
                <a:cubicBezTo>
                  <a:pt x="5522598" y="372167"/>
                  <a:pt x="5504969" y="379484"/>
                  <a:pt x="5486400" y="382137"/>
                </a:cubicBezTo>
                <a:cubicBezTo>
                  <a:pt x="5340721" y="402949"/>
                  <a:pt x="5136550" y="404320"/>
                  <a:pt x="5008729" y="409433"/>
                </a:cubicBezTo>
                <a:cubicBezTo>
                  <a:pt x="4761642" y="402373"/>
                  <a:pt x="4627581" y="413785"/>
                  <a:pt x="4421875" y="382137"/>
                </a:cubicBezTo>
                <a:cubicBezTo>
                  <a:pt x="4355002" y="371849"/>
                  <a:pt x="4360164" y="368424"/>
                  <a:pt x="4299045" y="354842"/>
                </a:cubicBezTo>
                <a:cubicBezTo>
                  <a:pt x="4276401" y="349810"/>
                  <a:pt x="4253310" y="346820"/>
                  <a:pt x="4230806" y="341194"/>
                </a:cubicBezTo>
                <a:cubicBezTo>
                  <a:pt x="4216850" y="337705"/>
                  <a:pt x="4204017" y="330119"/>
                  <a:pt x="4189863" y="327546"/>
                </a:cubicBezTo>
                <a:cubicBezTo>
                  <a:pt x="4153777" y="320985"/>
                  <a:pt x="4080681" y="313898"/>
                  <a:pt x="4080681" y="3138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textruta 7"/>
          <p:cNvSpPr txBox="1"/>
          <p:nvPr/>
        </p:nvSpPr>
        <p:spPr>
          <a:xfrm>
            <a:off x="3059832" y="4005064"/>
            <a:ext cx="2520280" cy="646331"/>
          </a:xfrm>
          <a:prstGeom prst="rect">
            <a:avLst/>
          </a:prstGeom>
          <a:noFill/>
        </p:spPr>
        <p:txBody>
          <a:bodyPr wrap="square" rtlCol="0">
            <a:spAutoFit/>
          </a:bodyPr>
          <a:lstStyle/>
          <a:p>
            <a:r>
              <a:rPr lang="sv-SE" sz="3600" dirty="0" smtClean="0">
                <a:solidFill>
                  <a:srgbClr val="FF0000"/>
                </a:solidFill>
              </a:rPr>
              <a:t>Hur testa?</a:t>
            </a:r>
            <a:endParaRPr lang="sv-SE" sz="3600" dirty="0">
              <a:solidFill>
                <a:srgbClr val="FF0000"/>
              </a:solidFill>
            </a:endParaRPr>
          </a:p>
        </p:txBody>
      </p:sp>
    </p:spTree>
    <p:extLst>
      <p:ext uri="{BB962C8B-B14F-4D97-AF65-F5344CB8AC3E}">
        <p14:creationId xmlns:p14="http://schemas.microsoft.com/office/powerpoint/2010/main" val="4188044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556792"/>
            <a:ext cx="8496944" cy="5184576"/>
          </a:xfrm>
        </p:spPr>
        <p:txBody>
          <a:bodyPr>
            <a:normAutofit/>
          </a:bodyPr>
          <a:lstStyle/>
          <a:p>
            <a:pPr marL="0" indent="0" algn="ctr">
              <a:buNone/>
            </a:pPr>
            <a:r>
              <a:rPr lang="en-US" dirty="0" smtClean="0"/>
              <a:t>“Our </a:t>
            </a:r>
            <a:r>
              <a:rPr lang="en-US" dirty="0"/>
              <a:t>highest priority is to satisfy the customer</a:t>
            </a:r>
            <a:br>
              <a:rPr lang="en-US" dirty="0"/>
            </a:br>
            <a:r>
              <a:rPr lang="en-US" dirty="0"/>
              <a:t>through early and continuous delivery</a:t>
            </a:r>
            <a:br>
              <a:rPr lang="en-US" dirty="0"/>
            </a:br>
            <a:r>
              <a:rPr lang="en-US" dirty="0"/>
              <a:t>of valuable </a:t>
            </a:r>
            <a:r>
              <a:rPr lang="en-US" dirty="0" smtClean="0"/>
              <a:t>software”. </a:t>
            </a:r>
          </a:p>
          <a:p>
            <a:pPr marL="0" indent="0" algn="ctr">
              <a:buNone/>
            </a:pPr>
            <a:endParaRPr lang="en-US" dirty="0"/>
          </a:p>
          <a:p>
            <a:pPr marL="0" indent="0" algn="ctr">
              <a:buNone/>
            </a:pPr>
            <a:endParaRPr lang="en-US" dirty="0" smtClean="0"/>
          </a:p>
          <a:p>
            <a:pPr marL="0" indent="0" algn="ctr">
              <a:buNone/>
            </a:pPr>
            <a:r>
              <a:rPr lang="en-US" dirty="0" err="1" smtClean="0"/>
              <a:t>Frekventa</a:t>
            </a:r>
            <a:r>
              <a:rPr lang="en-US" dirty="0" smtClean="0"/>
              <a:t> </a:t>
            </a:r>
            <a:r>
              <a:rPr lang="en-US" dirty="0" err="1" smtClean="0"/>
              <a:t>inkrementella</a:t>
            </a:r>
            <a:r>
              <a:rPr lang="en-US" dirty="0" smtClean="0"/>
              <a:t> </a:t>
            </a:r>
            <a:r>
              <a:rPr lang="en-US" dirty="0" err="1" smtClean="0"/>
              <a:t>leveranser</a:t>
            </a:r>
            <a:endParaRPr lang="en-US" dirty="0" smtClean="0"/>
          </a:p>
          <a:p>
            <a:pPr marL="0" indent="0" algn="ctr">
              <a:buNone/>
            </a:pPr>
            <a:r>
              <a:rPr lang="en-US" dirty="0" err="1" smtClean="0"/>
              <a:t>av</a:t>
            </a:r>
            <a:r>
              <a:rPr lang="en-US" dirty="0" smtClean="0"/>
              <a:t> </a:t>
            </a:r>
            <a:r>
              <a:rPr lang="en-US" dirty="0" err="1" smtClean="0"/>
              <a:t>kundprioriterade</a:t>
            </a:r>
            <a:r>
              <a:rPr lang="en-US" dirty="0" smtClean="0"/>
              <a:t> </a:t>
            </a:r>
            <a:r>
              <a:rPr lang="en-US" dirty="0" err="1" smtClean="0"/>
              <a:t>funktioner</a:t>
            </a:r>
            <a:r>
              <a:rPr lang="en-US" dirty="0" smtClean="0"/>
              <a:t>  (</a:t>
            </a:r>
            <a:r>
              <a:rPr lang="en-US" dirty="0" err="1" smtClean="0"/>
              <a:t>förbättringar</a:t>
            </a:r>
            <a:r>
              <a:rPr lang="en-US" dirty="0" smtClean="0"/>
              <a:t>)</a:t>
            </a:r>
            <a:br>
              <a:rPr lang="en-US" dirty="0" smtClean="0"/>
            </a:br>
            <a:r>
              <a:rPr lang="en-US" dirty="0" smtClean="0"/>
              <a:t>med </a:t>
            </a:r>
            <a:r>
              <a:rPr lang="en-US" dirty="0" err="1" smtClean="0"/>
              <a:t>ständig</a:t>
            </a:r>
            <a:r>
              <a:rPr lang="en-US" dirty="0" smtClean="0"/>
              <a:t> feedback </a:t>
            </a:r>
            <a:r>
              <a:rPr lang="en-US" dirty="0" err="1" smtClean="0"/>
              <a:t>för</a:t>
            </a:r>
            <a:endParaRPr lang="en-US" dirty="0" smtClean="0"/>
          </a:p>
          <a:p>
            <a:pPr marL="0" indent="0" algn="ctr">
              <a:buNone/>
            </a:pPr>
            <a:r>
              <a:rPr lang="en-US" dirty="0" err="1" smtClean="0"/>
              <a:t>att</a:t>
            </a:r>
            <a:r>
              <a:rPr lang="en-US" dirty="0" smtClean="0"/>
              <a:t> </a:t>
            </a:r>
            <a:r>
              <a:rPr lang="en-US" dirty="0" err="1" smtClean="0"/>
              <a:t>kunna</a:t>
            </a:r>
            <a:r>
              <a:rPr lang="en-US" dirty="0" smtClean="0"/>
              <a:t> </a:t>
            </a:r>
            <a:r>
              <a:rPr lang="en-US" dirty="0" err="1" smtClean="0"/>
              <a:t>göra</a:t>
            </a:r>
            <a:r>
              <a:rPr lang="en-US" dirty="0" smtClean="0"/>
              <a:t> </a:t>
            </a:r>
            <a:r>
              <a:rPr lang="en-US" dirty="0" err="1" smtClean="0"/>
              <a:t>löpande</a:t>
            </a:r>
            <a:r>
              <a:rPr lang="en-US" dirty="0" smtClean="0"/>
              <a:t> </a:t>
            </a:r>
            <a:r>
              <a:rPr lang="en-US" dirty="0" err="1" smtClean="0"/>
              <a:t>ändringar</a:t>
            </a:r>
            <a:r>
              <a:rPr lang="en-US" dirty="0" smtClean="0"/>
              <a:t>. </a:t>
            </a:r>
            <a:endParaRPr lang="en-US"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7</a:t>
            </a:fld>
            <a:endParaRPr lang="sv-SE"/>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182543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778098"/>
          </a:xfrm>
        </p:spPr>
        <p:txBody>
          <a:bodyPr>
            <a:normAutofit/>
          </a:bodyPr>
          <a:lstStyle/>
          <a:p>
            <a:r>
              <a:rPr lang="sv-SE" dirty="0" err="1" smtClean="0"/>
              <a:t>Scrum</a:t>
            </a:r>
            <a:r>
              <a:rPr lang="sv-SE" dirty="0" smtClean="0"/>
              <a:t> Teamets vy (Sprint </a:t>
            </a:r>
            <a:r>
              <a:rPr lang="sv-SE" dirty="0" err="1" smtClean="0"/>
              <a:t>Backlog</a:t>
            </a:r>
            <a:r>
              <a:rPr lang="sv-SE" dirty="0" smtClean="0"/>
              <a:t>)?</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70</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sp>
        <p:nvSpPr>
          <p:cNvPr id="3" name="Platshållare för innehåll 2"/>
          <p:cNvSpPr>
            <a:spLocks noGrp="1"/>
          </p:cNvSpPr>
          <p:nvPr>
            <p:ph idx="1"/>
          </p:nvPr>
        </p:nvSpPr>
        <p:spPr>
          <a:xfrm>
            <a:off x="251520" y="980728"/>
            <a:ext cx="8640960" cy="5472608"/>
          </a:xfrm>
        </p:spPr>
        <p:txBody>
          <a:bodyPr>
            <a:normAutofit fontScale="77500" lnSpcReduction="20000"/>
          </a:bodyPr>
          <a:lstStyle/>
          <a:p>
            <a:pPr marL="0" indent="0">
              <a:buNone/>
            </a:pPr>
            <a:r>
              <a:rPr lang="sv-SE" b="1" dirty="0" smtClean="0"/>
              <a:t>Som</a:t>
            </a:r>
            <a:r>
              <a:rPr lang="sv-SE" dirty="0" smtClean="0"/>
              <a:t> kundserviceansvarig </a:t>
            </a:r>
            <a:r>
              <a:rPr lang="sv-SE" b="1" dirty="0" smtClean="0"/>
              <a:t>vill jag </a:t>
            </a:r>
            <a:r>
              <a:rPr lang="sv-SE" dirty="0" smtClean="0"/>
              <a:t>kunna söka alla nya kundorder med avvikelser </a:t>
            </a:r>
            <a:r>
              <a:rPr lang="sv-SE" b="1" dirty="0" smtClean="0"/>
              <a:t>så att </a:t>
            </a:r>
            <a:r>
              <a:rPr lang="sv-SE" dirty="0" smtClean="0"/>
              <a:t>jag kan informera kunden och </a:t>
            </a:r>
            <a:r>
              <a:rPr lang="sv-SE" dirty="0" err="1" smtClean="0"/>
              <a:t>ev</a:t>
            </a:r>
            <a:r>
              <a:rPr lang="sv-SE" dirty="0" smtClean="0"/>
              <a:t> ändra ordern.</a:t>
            </a:r>
          </a:p>
          <a:p>
            <a:r>
              <a:rPr lang="sv-SE" dirty="0" smtClean="0"/>
              <a:t>Visa lista över registrerade order som innehåller avvikelser i nedanstående ordning:</a:t>
            </a:r>
            <a:br>
              <a:rPr lang="sv-SE" dirty="0" smtClean="0"/>
            </a:br>
            <a:r>
              <a:rPr lang="sv-SE" dirty="0"/>
              <a:t>- Order med status PLOCKAD och med </a:t>
            </a:r>
            <a:br>
              <a:rPr lang="sv-SE" dirty="0"/>
            </a:br>
            <a:r>
              <a:rPr lang="sv-SE" dirty="0"/>
              <a:t>plockad kvantitet &lt; bokad </a:t>
            </a:r>
            <a:r>
              <a:rPr lang="sv-SE" dirty="0" smtClean="0"/>
              <a:t>kvantitet</a:t>
            </a:r>
            <a:br>
              <a:rPr lang="sv-SE" dirty="0" smtClean="0"/>
            </a:br>
            <a:r>
              <a:rPr lang="sv-SE" dirty="0" smtClean="0"/>
              <a:t>- Order med status REGISTRERAD och med </a:t>
            </a:r>
            <a:br>
              <a:rPr lang="sv-SE" dirty="0" smtClean="0"/>
            </a:br>
            <a:r>
              <a:rPr lang="sv-SE" dirty="0" smtClean="0"/>
              <a:t>bokad kvantitet &lt; beställd kvantitet</a:t>
            </a:r>
          </a:p>
          <a:p>
            <a:r>
              <a:rPr lang="sv-SE" dirty="0" smtClean="0"/>
              <a:t>Välj och visa enskild orders samtliga avvikande rader.</a:t>
            </a:r>
            <a:br>
              <a:rPr lang="sv-SE" dirty="0" smtClean="0"/>
            </a:br>
            <a:r>
              <a:rPr lang="sv-SE" dirty="0" smtClean="0"/>
              <a:t>- Välj en order från listan</a:t>
            </a:r>
            <a:br>
              <a:rPr lang="sv-SE" dirty="0" smtClean="0"/>
            </a:br>
            <a:r>
              <a:rPr lang="sv-SE" dirty="0" smtClean="0"/>
              <a:t>- Visa kundens kontaktuppgifter och samtliga rader med avvikelse</a:t>
            </a:r>
          </a:p>
          <a:p>
            <a:r>
              <a:rPr lang="sv-SE" dirty="0" smtClean="0"/>
              <a:t>Komplettering av ordern sker med övriga ordinarie rutiner</a:t>
            </a:r>
          </a:p>
          <a:p>
            <a:pPr marL="0" indent="0">
              <a:buNone/>
            </a:pPr>
            <a:endParaRPr lang="sv-SE" dirty="0" smtClean="0"/>
          </a:p>
          <a:p>
            <a:pPr marL="0" indent="0">
              <a:buNone/>
            </a:pPr>
            <a:r>
              <a:rPr lang="sv-SE" dirty="0" smtClean="0"/>
              <a:t>Nytt tidsestimat efter sprint planning:</a:t>
            </a:r>
            <a:endParaRPr lang="sv-SE" dirty="0"/>
          </a:p>
          <a:p>
            <a:endParaRPr lang="sv-SE" dirty="0" smtClean="0"/>
          </a:p>
          <a:p>
            <a:endParaRPr lang="sv-SE" dirty="0" smtClean="0"/>
          </a:p>
          <a:p>
            <a:pPr marL="0" indent="0">
              <a:buNone/>
            </a:pPr>
            <a:endParaRPr lang="sv-SE" dirty="0"/>
          </a:p>
        </p:txBody>
      </p:sp>
      <p:sp>
        <p:nvSpPr>
          <p:cNvPr id="7" name="Rektangel 6"/>
          <p:cNvSpPr/>
          <p:nvPr/>
        </p:nvSpPr>
        <p:spPr>
          <a:xfrm>
            <a:off x="5868144" y="5877272"/>
            <a:ext cx="2304256"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b="1" dirty="0" smtClean="0">
                <a:solidFill>
                  <a:schemeClr val="tx1"/>
                </a:solidFill>
              </a:rPr>
              <a:t>3 story </a:t>
            </a:r>
            <a:r>
              <a:rPr lang="sv-SE" sz="2800" b="1" dirty="0" err="1" smtClean="0">
                <a:solidFill>
                  <a:schemeClr val="tx1"/>
                </a:solidFill>
              </a:rPr>
              <a:t>points</a:t>
            </a:r>
            <a:endParaRPr lang="sv-SE" sz="2800" b="1" dirty="0">
              <a:solidFill>
                <a:schemeClr val="tx1"/>
              </a:solidFill>
            </a:endParaRPr>
          </a:p>
        </p:txBody>
      </p:sp>
      <p:sp>
        <p:nvSpPr>
          <p:cNvPr id="5" name="Frihandsfigur 4"/>
          <p:cNvSpPr/>
          <p:nvPr/>
        </p:nvSpPr>
        <p:spPr>
          <a:xfrm>
            <a:off x="272955" y="2279176"/>
            <a:ext cx="6127845" cy="1942317"/>
          </a:xfrm>
          <a:custGeom>
            <a:avLst/>
            <a:gdLst>
              <a:gd name="connsiteX0" fmla="*/ 4804012 w 6127845"/>
              <a:gd name="connsiteY0" fmla="*/ 54591 h 1942317"/>
              <a:gd name="connsiteX1" fmla="*/ 4626591 w 6127845"/>
              <a:gd name="connsiteY1" fmla="*/ 27296 h 1942317"/>
              <a:gd name="connsiteX2" fmla="*/ 4353636 w 6127845"/>
              <a:gd name="connsiteY2" fmla="*/ 13648 h 1942317"/>
              <a:gd name="connsiteX3" fmla="*/ 4162567 w 6127845"/>
              <a:gd name="connsiteY3" fmla="*/ 0 h 1942317"/>
              <a:gd name="connsiteX4" fmla="*/ 1774209 w 6127845"/>
              <a:gd name="connsiteY4" fmla="*/ 13648 h 1942317"/>
              <a:gd name="connsiteX5" fmla="*/ 1514902 w 6127845"/>
              <a:gd name="connsiteY5" fmla="*/ 40943 h 1942317"/>
              <a:gd name="connsiteX6" fmla="*/ 1446663 w 6127845"/>
              <a:gd name="connsiteY6" fmla="*/ 54591 h 1942317"/>
              <a:gd name="connsiteX7" fmla="*/ 1351129 w 6127845"/>
              <a:gd name="connsiteY7" fmla="*/ 68239 h 1942317"/>
              <a:gd name="connsiteX8" fmla="*/ 1296538 w 6127845"/>
              <a:gd name="connsiteY8" fmla="*/ 81887 h 1942317"/>
              <a:gd name="connsiteX9" fmla="*/ 1023582 w 6127845"/>
              <a:gd name="connsiteY9" fmla="*/ 95534 h 1942317"/>
              <a:gd name="connsiteX10" fmla="*/ 914400 w 6127845"/>
              <a:gd name="connsiteY10" fmla="*/ 122830 h 1942317"/>
              <a:gd name="connsiteX11" fmla="*/ 832514 w 6127845"/>
              <a:gd name="connsiteY11" fmla="*/ 150125 h 1942317"/>
              <a:gd name="connsiteX12" fmla="*/ 791570 w 6127845"/>
              <a:gd name="connsiteY12" fmla="*/ 163773 h 1942317"/>
              <a:gd name="connsiteX13" fmla="*/ 736979 w 6127845"/>
              <a:gd name="connsiteY13" fmla="*/ 177421 h 1942317"/>
              <a:gd name="connsiteX14" fmla="*/ 655093 w 6127845"/>
              <a:gd name="connsiteY14" fmla="*/ 204717 h 1942317"/>
              <a:gd name="connsiteX15" fmla="*/ 614149 w 6127845"/>
              <a:gd name="connsiteY15" fmla="*/ 218364 h 1942317"/>
              <a:gd name="connsiteX16" fmla="*/ 573206 w 6127845"/>
              <a:gd name="connsiteY16" fmla="*/ 232012 h 1942317"/>
              <a:gd name="connsiteX17" fmla="*/ 477672 w 6127845"/>
              <a:gd name="connsiteY17" fmla="*/ 286603 h 1942317"/>
              <a:gd name="connsiteX18" fmla="*/ 382138 w 6127845"/>
              <a:gd name="connsiteY18" fmla="*/ 341194 h 1942317"/>
              <a:gd name="connsiteX19" fmla="*/ 313899 w 6127845"/>
              <a:gd name="connsiteY19" fmla="*/ 409433 h 1942317"/>
              <a:gd name="connsiteX20" fmla="*/ 286603 w 6127845"/>
              <a:gd name="connsiteY20" fmla="*/ 450376 h 1942317"/>
              <a:gd name="connsiteX21" fmla="*/ 245660 w 6127845"/>
              <a:gd name="connsiteY21" fmla="*/ 491320 h 1942317"/>
              <a:gd name="connsiteX22" fmla="*/ 204717 w 6127845"/>
              <a:gd name="connsiteY22" fmla="*/ 586854 h 1942317"/>
              <a:gd name="connsiteX23" fmla="*/ 177421 w 6127845"/>
              <a:gd name="connsiteY23" fmla="*/ 668740 h 1942317"/>
              <a:gd name="connsiteX24" fmla="*/ 122830 w 6127845"/>
              <a:gd name="connsiteY24" fmla="*/ 791570 h 1942317"/>
              <a:gd name="connsiteX25" fmla="*/ 95535 w 6127845"/>
              <a:gd name="connsiteY25" fmla="*/ 846161 h 1942317"/>
              <a:gd name="connsiteX26" fmla="*/ 81887 w 6127845"/>
              <a:gd name="connsiteY26" fmla="*/ 887105 h 1942317"/>
              <a:gd name="connsiteX27" fmla="*/ 54591 w 6127845"/>
              <a:gd name="connsiteY27" fmla="*/ 941696 h 1942317"/>
              <a:gd name="connsiteX28" fmla="*/ 27296 w 6127845"/>
              <a:gd name="connsiteY28" fmla="*/ 1037230 h 1942317"/>
              <a:gd name="connsiteX29" fmla="*/ 0 w 6127845"/>
              <a:gd name="connsiteY29" fmla="*/ 1119117 h 1942317"/>
              <a:gd name="connsiteX30" fmla="*/ 13648 w 6127845"/>
              <a:gd name="connsiteY30" fmla="*/ 1392072 h 1942317"/>
              <a:gd name="connsiteX31" fmla="*/ 54591 w 6127845"/>
              <a:gd name="connsiteY31" fmla="*/ 1419367 h 1942317"/>
              <a:gd name="connsiteX32" fmla="*/ 95535 w 6127845"/>
              <a:gd name="connsiteY32" fmla="*/ 1460311 h 1942317"/>
              <a:gd name="connsiteX33" fmla="*/ 218364 w 6127845"/>
              <a:gd name="connsiteY33" fmla="*/ 1528549 h 1942317"/>
              <a:gd name="connsiteX34" fmla="*/ 300251 w 6127845"/>
              <a:gd name="connsiteY34" fmla="*/ 1583140 h 1942317"/>
              <a:gd name="connsiteX35" fmla="*/ 395785 w 6127845"/>
              <a:gd name="connsiteY35" fmla="*/ 1624084 h 1942317"/>
              <a:gd name="connsiteX36" fmla="*/ 436729 w 6127845"/>
              <a:gd name="connsiteY36" fmla="*/ 1637731 h 1942317"/>
              <a:gd name="connsiteX37" fmla="*/ 532263 w 6127845"/>
              <a:gd name="connsiteY37" fmla="*/ 1678675 h 1942317"/>
              <a:gd name="connsiteX38" fmla="*/ 586854 w 6127845"/>
              <a:gd name="connsiteY38" fmla="*/ 1705970 h 1942317"/>
              <a:gd name="connsiteX39" fmla="*/ 627797 w 6127845"/>
              <a:gd name="connsiteY39" fmla="*/ 1733266 h 1942317"/>
              <a:gd name="connsiteX40" fmla="*/ 682388 w 6127845"/>
              <a:gd name="connsiteY40" fmla="*/ 1746914 h 1942317"/>
              <a:gd name="connsiteX41" fmla="*/ 723332 w 6127845"/>
              <a:gd name="connsiteY41" fmla="*/ 1760561 h 1942317"/>
              <a:gd name="connsiteX42" fmla="*/ 777923 w 6127845"/>
              <a:gd name="connsiteY42" fmla="*/ 1774209 h 1942317"/>
              <a:gd name="connsiteX43" fmla="*/ 818866 w 6127845"/>
              <a:gd name="connsiteY43" fmla="*/ 1787857 h 1942317"/>
              <a:gd name="connsiteX44" fmla="*/ 873457 w 6127845"/>
              <a:gd name="connsiteY44" fmla="*/ 1801505 h 1942317"/>
              <a:gd name="connsiteX45" fmla="*/ 914400 w 6127845"/>
              <a:gd name="connsiteY45" fmla="*/ 1815152 h 1942317"/>
              <a:gd name="connsiteX46" fmla="*/ 1037230 w 6127845"/>
              <a:gd name="connsiteY46" fmla="*/ 1842448 h 1942317"/>
              <a:gd name="connsiteX47" fmla="*/ 1078173 w 6127845"/>
              <a:gd name="connsiteY47" fmla="*/ 1856096 h 1942317"/>
              <a:gd name="connsiteX48" fmla="*/ 1282890 w 6127845"/>
              <a:gd name="connsiteY48" fmla="*/ 1883391 h 1942317"/>
              <a:gd name="connsiteX49" fmla="*/ 2333767 w 6127845"/>
              <a:gd name="connsiteY49" fmla="*/ 1883391 h 1942317"/>
              <a:gd name="connsiteX50" fmla="*/ 2524836 w 6127845"/>
              <a:gd name="connsiteY50" fmla="*/ 1856096 h 1942317"/>
              <a:gd name="connsiteX51" fmla="*/ 2715905 w 6127845"/>
              <a:gd name="connsiteY51" fmla="*/ 1828800 h 1942317"/>
              <a:gd name="connsiteX52" fmla="*/ 2797791 w 6127845"/>
              <a:gd name="connsiteY52" fmla="*/ 1801505 h 1942317"/>
              <a:gd name="connsiteX53" fmla="*/ 2852382 w 6127845"/>
              <a:gd name="connsiteY53" fmla="*/ 1787857 h 1942317"/>
              <a:gd name="connsiteX54" fmla="*/ 2893326 w 6127845"/>
              <a:gd name="connsiteY54" fmla="*/ 1774209 h 1942317"/>
              <a:gd name="connsiteX55" fmla="*/ 3002508 w 6127845"/>
              <a:gd name="connsiteY55" fmla="*/ 1760561 h 1942317"/>
              <a:gd name="connsiteX56" fmla="*/ 3193576 w 6127845"/>
              <a:gd name="connsiteY56" fmla="*/ 1733266 h 1942317"/>
              <a:gd name="connsiteX57" fmla="*/ 4285397 w 6127845"/>
              <a:gd name="connsiteY57" fmla="*/ 1705970 h 1942317"/>
              <a:gd name="connsiteX58" fmla="*/ 4421875 w 6127845"/>
              <a:gd name="connsiteY58" fmla="*/ 1678675 h 1942317"/>
              <a:gd name="connsiteX59" fmla="*/ 4708478 w 6127845"/>
              <a:gd name="connsiteY59" fmla="*/ 1651379 h 1942317"/>
              <a:gd name="connsiteX60" fmla="*/ 4763069 w 6127845"/>
              <a:gd name="connsiteY60" fmla="*/ 1637731 h 1942317"/>
              <a:gd name="connsiteX61" fmla="*/ 4858603 w 6127845"/>
              <a:gd name="connsiteY61" fmla="*/ 1610436 h 1942317"/>
              <a:gd name="connsiteX62" fmla="*/ 5036024 w 6127845"/>
              <a:gd name="connsiteY62" fmla="*/ 1583140 h 1942317"/>
              <a:gd name="connsiteX63" fmla="*/ 5076967 w 6127845"/>
              <a:gd name="connsiteY63" fmla="*/ 1569493 h 1942317"/>
              <a:gd name="connsiteX64" fmla="*/ 5254388 w 6127845"/>
              <a:gd name="connsiteY64" fmla="*/ 1542197 h 1942317"/>
              <a:gd name="connsiteX65" fmla="*/ 5349923 w 6127845"/>
              <a:gd name="connsiteY65" fmla="*/ 1501254 h 1942317"/>
              <a:gd name="connsiteX66" fmla="*/ 5390866 w 6127845"/>
              <a:gd name="connsiteY66" fmla="*/ 1473958 h 1942317"/>
              <a:gd name="connsiteX67" fmla="*/ 5527344 w 6127845"/>
              <a:gd name="connsiteY67" fmla="*/ 1460311 h 1942317"/>
              <a:gd name="connsiteX68" fmla="*/ 5568287 w 6127845"/>
              <a:gd name="connsiteY68" fmla="*/ 1446663 h 1942317"/>
              <a:gd name="connsiteX69" fmla="*/ 5636526 w 6127845"/>
              <a:gd name="connsiteY69" fmla="*/ 1433015 h 1942317"/>
              <a:gd name="connsiteX70" fmla="*/ 5732060 w 6127845"/>
              <a:gd name="connsiteY70" fmla="*/ 1392072 h 1942317"/>
              <a:gd name="connsiteX71" fmla="*/ 5800299 w 6127845"/>
              <a:gd name="connsiteY71" fmla="*/ 1378424 h 1942317"/>
              <a:gd name="connsiteX72" fmla="*/ 5977720 w 6127845"/>
              <a:gd name="connsiteY72" fmla="*/ 1337481 h 1942317"/>
              <a:gd name="connsiteX73" fmla="*/ 6059606 w 6127845"/>
              <a:gd name="connsiteY73" fmla="*/ 1296537 h 1942317"/>
              <a:gd name="connsiteX74" fmla="*/ 6086902 w 6127845"/>
              <a:gd name="connsiteY74" fmla="*/ 1255594 h 1942317"/>
              <a:gd name="connsiteX75" fmla="*/ 6100549 w 6127845"/>
              <a:gd name="connsiteY75" fmla="*/ 1160060 h 1942317"/>
              <a:gd name="connsiteX76" fmla="*/ 6114197 w 6127845"/>
              <a:gd name="connsiteY76" fmla="*/ 1091821 h 1942317"/>
              <a:gd name="connsiteX77" fmla="*/ 6127845 w 6127845"/>
              <a:gd name="connsiteY77" fmla="*/ 1009934 h 1942317"/>
              <a:gd name="connsiteX78" fmla="*/ 6100549 w 6127845"/>
              <a:gd name="connsiteY78" fmla="*/ 832514 h 1942317"/>
              <a:gd name="connsiteX79" fmla="*/ 6032311 w 6127845"/>
              <a:gd name="connsiteY79" fmla="*/ 750627 h 1942317"/>
              <a:gd name="connsiteX80" fmla="*/ 6005015 w 6127845"/>
              <a:gd name="connsiteY80" fmla="*/ 709684 h 1942317"/>
              <a:gd name="connsiteX81" fmla="*/ 5923129 w 6127845"/>
              <a:gd name="connsiteY81" fmla="*/ 655093 h 1942317"/>
              <a:gd name="connsiteX82" fmla="*/ 5882185 w 6127845"/>
              <a:gd name="connsiteY82" fmla="*/ 614149 h 1942317"/>
              <a:gd name="connsiteX83" fmla="*/ 5854890 w 6127845"/>
              <a:gd name="connsiteY83" fmla="*/ 573206 h 1942317"/>
              <a:gd name="connsiteX84" fmla="*/ 5813946 w 6127845"/>
              <a:gd name="connsiteY84" fmla="*/ 545911 h 1942317"/>
              <a:gd name="connsiteX85" fmla="*/ 5773003 w 6127845"/>
              <a:gd name="connsiteY85" fmla="*/ 464024 h 1942317"/>
              <a:gd name="connsiteX86" fmla="*/ 5677469 w 6127845"/>
              <a:gd name="connsiteY86" fmla="*/ 341194 h 1942317"/>
              <a:gd name="connsiteX87" fmla="*/ 5650173 w 6127845"/>
              <a:gd name="connsiteY87" fmla="*/ 300251 h 1942317"/>
              <a:gd name="connsiteX88" fmla="*/ 5568287 w 6127845"/>
              <a:gd name="connsiteY88" fmla="*/ 245660 h 1942317"/>
              <a:gd name="connsiteX89" fmla="*/ 5527344 w 6127845"/>
              <a:gd name="connsiteY89" fmla="*/ 218364 h 1942317"/>
              <a:gd name="connsiteX90" fmla="*/ 5445457 w 6127845"/>
              <a:gd name="connsiteY90" fmla="*/ 191069 h 1942317"/>
              <a:gd name="connsiteX91" fmla="*/ 5336275 w 6127845"/>
              <a:gd name="connsiteY91" fmla="*/ 150125 h 1942317"/>
              <a:gd name="connsiteX92" fmla="*/ 5254388 w 6127845"/>
              <a:gd name="connsiteY92" fmla="*/ 122830 h 1942317"/>
              <a:gd name="connsiteX93" fmla="*/ 4926842 w 6127845"/>
              <a:gd name="connsiteY93" fmla="*/ 95534 h 1942317"/>
              <a:gd name="connsiteX94" fmla="*/ 4804012 w 6127845"/>
              <a:gd name="connsiteY94" fmla="*/ 54591 h 194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127845" h="1942317">
                <a:moveTo>
                  <a:pt x="4804012" y="54591"/>
                </a:moveTo>
                <a:cubicBezTo>
                  <a:pt x="4753970" y="43218"/>
                  <a:pt x="4703715" y="32805"/>
                  <a:pt x="4626591" y="27296"/>
                </a:cubicBezTo>
                <a:cubicBezTo>
                  <a:pt x="4535724" y="20806"/>
                  <a:pt x="4444577" y="18998"/>
                  <a:pt x="4353636" y="13648"/>
                </a:cubicBezTo>
                <a:cubicBezTo>
                  <a:pt x="4289894" y="9898"/>
                  <a:pt x="4226257" y="4549"/>
                  <a:pt x="4162567" y="0"/>
                </a:cubicBezTo>
                <a:lnTo>
                  <a:pt x="1774209" y="13648"/>
                </a:lnTo>
                <a:cubicBezTo>
                  <a:pt x="1708524" y="14351"/>
                  <a:pt x="1588242" y="28720"/>
                  <a:pt x="1514902" y="40943"/>
                </a:cubicBezTo>
                <a:cubicBezTo>
                  <a:pt x="1492021" y="44756"/>
                  <a:pt x="1469544" y="50777"/>
                  <a:pt x="1446663" y="54591"/>
                </a:cubicBezTo>
                <a:cubicBezTo>
                  <a:pt x="1414933" y="59879"/>
                  <a:pt x="1382778" y="62485"/>
                  <a:pt x="1351129" y="68239"/>
                </a:cubicBezTo>
                <a:cubicBezTo>
                  <a:pt x="1332675" y="71594"/>
                  <a:pt x="1315230" y="80329"/>
                  <a:pt x="1296538" y="81887"/>
                </a:cubicBezTo>
                <a:cubicBezTo>
                  <a:pt x="1205754" y="89452"/>
                  <a:pt x="1114567" y="90985"/>
                  <a:pt x="1023582" y="95534"/>
                </a:cubicBezTo>
                <a:cubicBezTo>
                  <a:pt x="987188" y="104633"/>
                  <a:pt x="949989" y="110967"/>
                  <a:pt x="914400" y="122830"/>
                </a:cubicBezTo>
                <a:lnTo>
                  <a:pt x="832514" y="150125"/>
                </a:lnTo>
                <a:cubicBezTo>
                  <a:pt x="818866" y="154674"/>
                  <a:pt x="805527" y="160284"/>
                  <a:pt x="791570" y="163773"/>
                </a:cubicBezTo>
                <a:cubicBezTo>
                  <a:pt x="773373" y="168322"/>
                  <a:pt x="754945" y="172031"/>
                  <a:pt x="736979" y="177421"/>
                </a:cubicBezTo>
                <a:cubicBezTo>
                  <a:pt x="709421" y="185689"/>
                  <a:pt x="682388" y="195619"/>
                  <a:pt x="655093" y="204717"/>
                </a:cubicBezTo>
                <a:lnTo>
                  <a:pt x="614149" y="218364"/>
                </a:lnTo>
                <a:lnTo>
                  <a:pt x="573206" y="232012"/>
                </a:lnTo>
                <a:cubicBezTo>
                  <a:pt x="481280" y="323938"/>
                  <a:pt x="587644" y="231617"/>
                  <a:pt x="477672" y="286603"/>
                </a:cubicBezTo>
                <a:cubicBezTo>
                  <a:pt x="312420" y="369229"/>
                  <a:pt x="507369" y="299449"/>
                  <a:pt x="382138" y="341194"/>
                </a:cubicBezTo>
                <a:cubicBezTo>
                  <a:pt x="309349" y="450375"/>
                  <a:pt x="404884" y="318448"/>
                  <a:pt x="313899" y="409433"/>
                </a:cubicBezTo>
                <a:cubicBezTo>
                  <a:pt x="302301" y="421031"/>
                  <a:pt x="297104" y="437775"/>
                  <a:pt x="286603" y="450376"/>
                </a:cubicBezTo>
                <a:cubicBezTo>
                  <a:pt x="274247" y="465203"/>
                  <a:pt x="259308" y="477672"/>
                  <a:pt x="245660" y="491320"/>
                </a:cubicBezTo>
                <a:cubicBezTo>
                  <a:pt x="201728" y="623114"/>
                  <a:pt x="272175" y="418209"/>
                  <a:pt x="204717" y="586854"/>
                </a:cubicBezTo>
                <a:cubicBezTo>
                  <a:pt x="194031" y="613568"/>
                  <a:pt x="190288" y="643006"/>
                  <a:pt x="177421" y="668740"/>
                </a:cubicBezTo>
                <a:cubicBezTo>
                  <a:pt x="110228" y="803128"/>
                  <a:pt x="192533" y="634739"/>
                  <a:pt x="122830" y="791570"/>
                </a:cubicBezTo>
                <a:cubicBezTo>
                  <a:pt x="114567" y="810161"/>
                  <a:pt x="103549" y="827461"/>
                  <a:pt x="95535" y="846161"/>
                </a:cubicBezTo>
                <a:cubicBezTo>
                  <a:pt x="89868" y="859384"/>
                  <a:pt x="87554" y="873882"/>
                  <a:pt x="81887" y="887105"/>
                </a:cubicBezTo>
                <a:cubicBezTo>
                  <a:pt x="73873" y="905805"/>
                  <a:pt x="62605" y="922996"/>
                  <a:pt x="54591" y="941696"/>
                </a:cubicBezTo>
                <a:cubicBezTo>
                  <a:pt x="39306" y="977361"/>
                  <a:pt x="38835" y="998766"/>
                  <a:pt x="27296" y="1037230"/>
                </a:cubicBezTo>
                <a:cubicBezTo>
                  <a:pt x="19028" y="1064789"/>
                  <a:pt x="0" y="1119117"/>
                  <a:pt x="0" y="1119117"/>
                </a:cubicBezTo>
                <a:cubicBezTo>
                  <a:pt x="4549" y="1210102"/>
                  <a:pt x="-2648" y="1302443"/>
                  <a:pt x="13648" y="1392072"/>
                </a:cubicBezTo>
                <a:cubicBezTo>
                  <a:pt x="16582" y="1408210"/>
                  <a:pt x="41990" y="1408866"/>
                  <a:pt x="54591" y="1419367"/>
                </a:cubicBezTo>
                <a:cubicBezTo>
                  <a:pt x="69419" y="1431723"/>
                  <a:pt x="80300" y="1448461"/>
                  <a:pt x="95535" y="1460311"/>
                </a:cubicBezTo>
                <a:cubicBezTo>
                  <a:pt x="165928" y="1515061"/>
                  <a:pt x="156588" y="1507958"/>
                  <a:pt x="218364" y="1528549"/>
                </a:cubicBezTo>
                <a:cubicBezTo>
                  <a:pt x="245660" y="1546746"/>
                  <a:pt x="269129" y="1572766"/>
                  <a:pt x="300251" y="1583140"/>
                </a:cubicBezTo>
                <a:cubicBezTo>
                  <a:pt x="396283" y="1615151"/>
                  <a:pt x="277715" y="1573483"/>
                  <a:pt x="395785" y="1624084"/>
                </a:cubicBezTo>
                <a:cubicBezTo>
                  <a:pt x="409008" y="1629751"/>
                  <a:pt x="423081" y="1633182"/>
                  <a:pt x="436729" y="1637731"/>
                </a:cubicBezTo>
                <a:cubicBezTo>
                  <a:pt x="519699" y="1693045"/>
                  <a:pt x="431547" y="1640907"/>
                  <a:pt x="532263" y="1678675"/>
                </a:cubicBezTo>
                <a:cubicBezTo>
                  <a:pt x="551312" y="1685818"/>
                  <a:pt x="569190" y="1695876"/>
                  <a:pt x="586854" y="1705970"/>
                </a:cubicBezTo>
                <a:cubicBezTo>
                  <a:pt x="601095" y="1714108"/>
                  <a:pt x="612721" y="1726805"/>
                  <a:pt x="627797" y="1733266"/>
                </a:cubicBezTo>
                <a:cubicBezTo>
                  <a:pt x="645037" y="1740655"/>
                  <a:pt x="664353" y="1741761"/>
                  <a:pt x="682388" y="1746914"/>
                </a:cubicBezTo>
                <a:cubicBezTo>
                  <a:pt x="696221" y="1750866"/>
                  <a:pt x="709499" y="1756609"/>
                  <a:pt x="723332" y="1760561"/>
                </a:cubicBezTo>
                <a:cubicBezTo>
                  <a:pt x="741367" y="1765714"/>
                  <a:pt x="759888" y="1769056"/>
                  <a:pt x="777923" y="1774209"/>
                </a:cubicBezTo>
                <a:cubicBezTo>
                  <a:pt x="791755" y="1778161"/>
                  <a:pt x="805034" y="1783905"/>
                  <a:pt x="818866" y="1787857"/>
                </a:cubicBezTo>
                <a:cubicBezTo>
                  <a:pt x="836901" y="1793010"/>
                  <a:pt x="855422" y="1796352"/>
                  <a:pt x="873457" y="1801505"/>
                </a:cubicBezTo>
                <a:cubicBezTo>
                  <a:pt x="887289" y="1805457"/>
                  <a:pt x="900444" y="1811663"/>
                  <a:pt x="914400" y="1815152"/>
                </a:cubicBezTo>
                <a:cubicBezTo>
                  <a:pt x="1026943" y="1843287"/>
                  <a:pt x="939183" y="1814434"/>
                  <a:pt x="1037230" y="1842448"/>
                </a:cubicBezTo>
                <a:cubicBezTo>
                  <a:pt x="1051062" y="1846400"/>
                  <a:pt x="1064066" y="1853275"/>
                  <a:pt x="1078173" y="1856096"/>
                </a:cubicBezTo>
                <a:cubicBezTo>
                  <a:pt x="1109547" y="1862371"/>
                  <a:pt x="1256340" y="1880072"/>
                  <a:pt x="1282890" y="1883391"/>
                </a:cubicBezTo>
                <a:cubicBezTo>
                  <a:pt x="1641935" y="2003075"/>
                  <a:pt x="1339776" y="1907343"/>
                  <a:pt x="2333767" y="1883391"/>
                </a:cubicBezTo>
                <a:cubicBezTo>
                  <a:pt x="2465575" y="1880215"/>
                  <a:pt x="2424128" y="1870483"/>
                  <a:pt x="2524836" y="1856096"/>
                </a:cubicBezTo>
                <a:cubicBezTo>
                  <a:pt x="2598346" y="1845595"/>
                  <a:pt x="2648025" y="1847313"/>
                  <a:pt x="2715905" y="1828800"/>
                </a:cubicBezTo>
                <a:cubicBezTo>
                  <a:pt x="2743663" y="1821230"/>
                  <a:pt x="2769878" y="1808483"/>
                  <a:pt x="2797791" y="1801505"/>
                </a:cubicBezTo>
                <a:cubicBezTo>
                  <a:pt x="2815988" y="1796956"/>
                  <a:pt x="2834347" y="1793010"/>
                  <a:pt x="2852382" y="1787857"/>
                </a:cubicBezTo>
                <a:cubicBezTo>
                  <a:pt x="2866215" y="1783905"/>
                  <a:pt x="2879172" y="1776783"/>
                  <a:pt x="2893326" y="1774209"/>
                </a:cubicBezTo>
                <a:cubicBezTo>
                  <a:pt x="2929412" y="1767648"/>
                  <a:pt x="2966167" y="1765517"/>
                  <a:pt x="3002508" y="1760561"/>
                </a:cubicBezTo>
                <a:cubicBezTo>
                  <a:pt x="3066254" y="1751868"/>
                  <a:pt x="3129265" y="1735052"/>
                  <a:pt x="3193576" y="1733266"/>
                </a:cubicBezTo>
                <a:lnTo>
                  <a:pt x="4285397" y="1705970"/>
                </a:lnTo>
                <a:cubicBezTo>
                  <a:pt x="4352650" y="1683554"/>
                  <a:pt x="4321510" y="1691221"/>
                  <a:pt x="4421875" y="1678675"/>
                </a:cubicBezTo>
                <a:cubicBezTo>
                  <a:pt x="4540057" y="1663902"/>
                  <a:pt x="4582232" y="1661900"/>
                  <a:pt x="4708478" y="1651379"/>
                </a:cubicBezTo>
                <a:cubicBezTo>
                  <a:pt x="4726675" y="1646830"/>
                  <a:pt x="4745034" y="1642884"/>
                  <a:pt x="4763069" y="1637731"/>
                </a:cubicBezTo>
                <a:cubicBezTo>
                  <a:pt x="4842850" y="1614937"/>
                  <a:pt x="4762618" y="1631766"/>
                  <a:pt x="4858603" y="1610436"/>
                </a:cubicBezTo>
                <a:cubicBezTo>
                  <a:pt x="4938989" y="1592572"/>
                  <a:pt x="4941484" y="1594958"/>
                  <a:pt x="5036024" y="1583140"/>
                </a:cubicBezTo>
                <a:cubicBezTo>
                  <a:pt x="5049672" y="1578591"/>
                  <a:pt x="5063011" y="1572982"/>
                  <a:pt x="5076967" y="1569493"/>
                </a:cubicBezTo>
                <a:cubicBezTo>
                  <a:pt x="5139493" y="1553862"/>
                  <a:pt x="5188086" y="1550485"/>
                  <a:pt x="5254388" y="1542197"/>
                </a:cubicBezTo>
                <a:cubicBezTo>
                  <a:pt x="5300320" y="1526886"/>
                  <a:pt x="5302705" y="1528236"/>
                  <a:pt x="5349923" y="1501254"/>
                </a:cubicBezTo>
                <a:cubicBezTo>
                  <a:pt x="5364164" y="1493116"/>
                  <a:pt x="5374883" y="1477646"/>
                  <a:pt x="5390866" y="1473958"/>
                </a:cubicBezTo>
                <a:cubicBezTo>
                  <a:pt x="5435415" y="1463678"/>
                  <a:pt x="5481851" y="1464860"/>
                  <a:pt x="5527344" y="1460311"/>
                </a:cubicBezTo>
                <a:cubicBezTo>
                  <a:pt x="5540992" y="1455762"/>
                  <a:pt x="5554331" y="1450152"/>
                  <a:pt x="5568287" y="1446663"/>
                </a:cubicBezTo>
                <a:cubicBezTo>
                  <a:pt x="5590791" y="1441037"/>
                  <a:pt x="5614520" y="1440350"/>
                  <a:pt x="5636526" y="1433015"/>
                </a:cubicBezTo>
                <a:cubicBezTo>
                  <a:pt x="5669394" y="1422059"/>
                  <a:pt x="5699192" y="1403028"/>
                  <a:pt x="5732060" y="1392072"/>
                </a:cubicBezTo>
                <a:cubicBezTo>
                  <a:pt x="5754066" y="1384737"/>
                  <a:pt x="5777920" y="1384528"/>
                  <a:pt x="5800299" y="1378424"/>
                </a:cubicBezTo>
                <a:cubicBezTo>
                  <a:pt x="5965154" y="1333463"/>
                  <a:pt x="5795059" y="1363574"/>
                  <a:pt x="5977720" y="1337481"/>
                </a:cubicBezTo>
                <a:cubicBezTo>
                  <a:pt x="6011021" y="1326380"/>
                  <a:pt x="6033149" y="1322994"/>
                  <a:pt x="6059606" y="1296537"/>
                </a:cubicBezTo>
                <a:cubicBezTo>
                  <a:pt x="6071204" y="1284939"/>
                  <a:pt x="6077803" y="1269242"/>
                  <a:pt x="6086902" y="1255594"/>
                </a:cubicBezTo>
                <a:cubicBezTo>
                  <a:pt x="6091451" y="1223749"/>
                  <a:pt x="6095261" y="1191790"/>
                  <a:pt x="6100549" y="1160060"/>
                </a:cubicBezTo>
                <a:cubicBezTo>
                  <a:pt x="6104362" y="1137179"/>
                  <a:pt x="6110047" y="1114644"/>
                  <a:pt x="6114197" y="1091821"/>
                </a:cubicBezTo>
                <a:cubicBezTo>
                  <a:pt x="6119147" y="1064595"/>
                  <a:pt x="6123296" y="1037230"/>
                  <a:pt x="6127845" y="1009934"/>
                </a:cubicBezTo>
                <a:cubicBezTo>
                  <a:pt x="6123930" y="970785"/>
                  <a:pt x="6125142" y="881701"/>
                  <a:pt x="6100549" y="832514"/>
                </a:cubicBezTo>
                <a:cubicBezTo>
                  <a:pt x="6075134" y="781684"/>
                  <a:pt x="6070043" y="795904"/>
                  <a:pt x="6032311" y="750627"/>
                </a:cubicBezTo>
                <a:cubicBezTo>
                  <a:pt x="6021810" y="738026"/>
                  <a:pt x="6017359" y="720485"/>
                  <a:pt x="6005015" y="709684"/>
                </a:cubicBezTo>
                <a:cubicBezTo>
                  <a:pt x="5980327" y="688082"/>
                  <a:pt x="5946326" y="678290"/>
                  <a:pt x="5923129" y="655093"/>
                </a:cubicBezTo>
                <a:cubicBezTo>
                  <a:pt x="5909481" y="641445"/>
                  <a:pt x="5894541" y="628977"/>
                  <a:pt x="5882185" y="614149"/>
                </a:cubicBezTo>
                <a:cubicBezTo>
                  <a:pt x="5871684" y="601548"/>
                  <a:pt x="5866488" y="584804"/>
                  <a:pt x="5854890" y="573206"/>
                </a:cubicBezTo>
                <a:cubicBezTo>
                  <a:pt x="5843291" y="561608"/>
                  <a:pt x="5827594" y="555009"/>
                  <a:pt x="5813946" y="545911"/>
                </a:cubicBezTo>
                <a:cubicBezTo>
                  <a:pt x="5692758" y="364122"/>
                  <a:pt x="5867189" y="633558"/>
                  <a:pt x="5773003" y="464024"/>
                </a:cubicBezTo>
                <a:cubicBezTo>
                  <a:pt x="5704016" y="339848"/>
                  <a:pt x="5743780" y="420766"/>
                  <a:pt x="5677469" y="341194"/>
                </a:cubicBezTo>
                <a:cubicBezTo>
                  <a:pt x="5666968" y="328593"/>
                  <a:pt x="5662517" y="311052"/>
                  <a:pt x="5650173" y="300251"/>
                </a:cubicBezTo>
                <a:cubicBezTo>
                  <a:pt x="5625485" y="278649"/>
                  <a:pt x="5595582" y="263857"/>
                  <a:pt x="5568287" y="245660"/>
                </a:cubicBezTo>
                <a:cubicBezTo>
                  <a:pt x="5554639" y="236561"/>
                  <a:pt x="5542905" y="223551"/>
                  <a:pt x="5527344" y="218364"/>
                </a:cubicBezTo>
                <a:cubicBezTo>
                  <a:pt x="5500048" y="209266"/>
                  <a:pt x="5469397" y="207029"/>
                  <a:pt x="5445457" y="191069"/>
                </a:cubicBezTo>
                <a:cubicBezTo>
                  <a:pt x="5374207" y="143568"/>
                  <a:pt x="5436163" y="177367"/>
                  <a:pt x="5336275" y="150125"/>
                </a:cubicBezTo>
                <a:cubicBezTo>
                  <a:pt x="5308517" y="142555"/>
                  <a:pt x="5282769" y="127560"/>
                  <a:pt x="5254388" y="122830"/>
                </a:cubicBezTo>
                <a:cubicBezTo>
                  <a:pt x="5091605" y="95699"/>
                  <a:pt x="5200131" y="110717"/>
                  <a:pt x="4926842" y="95534"/>
                </a:cubicBezTo>
                <a:cubicBezTo>
                  <a:pt x="4850184" y="76370"/>
                  <a:pt x="4854054" y="65964"/>
                  <a:pt x="4804012" y="545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textruta 7"/>
          <p:cNvSpPr txBox="1"/>
          <p:nvPr/>
        </p:nvSpPr>
        <p:spPr>
          <a:xfrm>
            <a:off x="6516216" y="2363396"/>
            <a:ext cx="2360715" cy="1569660"/>
          </a:xfrm>
          <a:prstGeom prst="rect">
            <a:avLst/>
          </a:prstGeom>
          <a:noFill/>
        </p:spPr>
        <p:txBody>
          <a:bodyPr wrap="square" rtlCol="0">
            <a:spAutoFit/>
          </a:bodyPr>
          <a:lstStyle/>
          <a:p>
            <a:pPr algn="ctr"/>
            <a:r>
              <a:rPr lang="sv-SE" sz="3200" dirty="0" smtClean="0">
                <a:solidFill>
                  <a:srgbClr val="FF0000"/>
                </a:solidFill>
              </a:rPr>
              <a:t>Se till att det finns testkriterier!</a:t>
            </a:r>
            <a:endParaRPr lang="sv-SE" sz="3200" dirty="0">
              <a:solidFill>
                <a:srgbClr val="FF0000"/>
              </a:solidFill>
            </a:endParaRPr>
          </a:p>
        </p:txBody>
      </p:sp>
    </p:spTree>
    <p:extLst>
      <p:ext uri="{BB962C8B-B14F-4D97-AF65-F5344CB8AC3E}">
        <p14:creationId xmlns:p14="http://schemas.microsoft.com/office/powerpoint/2010/main" val="3057330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4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5000"/>
                            </p:stCondLst>
                            <p:childTnLst>
                              <p:par>
                                <p:cTn id="29" presetID="10" presetClass="entr" presetSubtype="0" fill="hold" grpId="0" nodeType="afterEffect">
                                  <p:stCondLst>
                                    <p:cond delay="25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5750"/>
                            </p:stCondLst>
                            <p:childTnLst>
                              <p:par>
                                <p:cTn id="33" presetID="10" presetClass="entr" presetSubtype="0" fill="hold" grpId="0" nodeType="afterEffect">
                                  <p:stCondLst>
                                    <p:cond delay="25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5" grpId="0" animBg="1"/>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Test i </a:t>
            </a:r>
            <a:r>
              <a:rPr lang="sv-SE" dirty="0" err="1" smtClean="0"/>
              <a:t>agila</a:t>
            </a:r>
            <a:r>
              <a:rPr lang="sv-SE" dirty="0" smtClean="0"/>
              <a:t> projekt?</a:t>
            </a:r>
            <a:endParaRPr lang="sv-SE" dirty="0"/>
          </a:p>
        </p:txBody>
      </p:sp>
      <p:sp>
        <p:nvSpPr>
          <p:cNvPr id="3" name="Platshållare för innehåll 2"/>
          <p:cNvSpPr>
            <a:spLocks noGrp="1"/>
          </p:cNvSpPr>
          <p:nvPr>
            <p:ph idx="1"/>
          </p:nvPr>
        </p:nvSpPr>
        <p:spPr>
          <a:xfrm>
            <a:off x="457200" y="1700808"/>
            <a:ext cx="8435280" cy="4824536"/>
          </a:xfrm>
        </p:spPr>
        <p:txBody>
          <a:bodyPr>
            <a:normAutofit lnSpcReduction="10000"/>
          </a:bodyPr>
          <a:lstStyle/>
          <a:p>
            <a:r>
              <a:rPr lang="sv-SE" dirty="0" smtClean="0"/>
              <a:t>Kommunikation (face </a:t>
            </a:r>
            <a:r>
              <a:rPr lang="sv-SE" dirty="0" err="1" smtClean="0"/>
              <a:t>to</a:t>
            </a:r>
            <a:r>
              <a:rPr lang="sv-SE" dirty="0" smtClean="0"/>
              <a:t> face) före dokumentation</a:t>
            </a:r>
          </a:p>
          <a:p>
            <a:r>
              <a:rPr lang="sv-SE" dirty="0" smtClean="0"/>
              <a:t>Testkunniga ingår i teamet</a:t>
            </a:r>
          </a:p>
          <a:p>
            <a:r>
              <a:rPr lang="sv-SE" dirty="0" smtClean="0"/>
              <a:t>Hela teamet samarbetar i alla roller under hela sprinten (korsfunktionellt och utan fasta roller)</a:t>
            </a:r>
          </a:p>
          <a:p>
            <a:r>
              <a:rPr lang="sv-SE" dirty="0" smtClean="0"/>
              <a:t>Mindre leveransobjekt (färre ”story </a:t>
            </a:r>
            <a:r>
              <a:rPr lang="sv-SE" dirty="0" err="1" smtClean="0"/>
              <a:t>points</a:t>
            </a:r>
            <a:r>
              <a:rPr lang="sv-SE" dirty="0" smtClean="0"/>
              <a:t>”)</a:t>
            </a:r>
          </a:p>
          <a:p>
            <a:r>
              <a:rPr lang="sv-SE" dirty="0" smtClean="0"/>
              <a:t>Manuell acceptanstest utanför sprinten?</a:t>
            </a:r>
          </a:p>
          <a:p>
            <a:r>
              <a:rPr lang="sv-SE" dirty="0" smtClean="0"/>
              <a:t>Extreme </a:t>
            </a:r>
            <a:r>
              <a:rPr lang="sv-SE" dirty="0" err="1" smtClean="0"/>
              <a:t>Programming</a:t>
            </a:r>
            <a:r>
              <a:rPr lang="sv-SE" dirty="0" smtClean="0"/>
              <a:t> (XP)</a:t>
            </a:r>
          </a:p>
          <a:p>
            <a:r>
              <a:rPr lang="sv-SE" dirty="0" smtClean="0"/>
              <a:t>Automation!</a:t>
            </a:r>
          </a:p>
          <a:p>
            <a:pPr marL="0" indent="0">
              <a:buNone/>
            </a:pPr>
            <a:endParaRPr lang="sv-SE" dirty="0" smtClean="0"/>
          </a:p>
          <a:p>
            <a:pPr marL="0" indent="0">
              <a:buNone/>
            </a:pP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71</a:t>
            </a:fld>
            <a:endParaRPr lang="sv-SE"/>
          </a:p>
        </p:txBody>
      </p:sp>
    </p:spTree>
    <p:extLst>
      <p:ext uri="{BB962C8B-B14F-4D97-AF65-F5344CB8AC3E}">
        <p14:creationId xmlns:p14="http://schemas.microsoft.com/office/powerpoint/2010/main" val="543376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Extreme </a:t>
            </a:r>
            <a:r>
              <a:rPr lang="sv-SE" dirty="0" err="1" smtClean="0"/>
              <a:t>Programming</a:t>
            </a:r>
            <a:r>
              <a:rPr lang="sv-SE" dirty="0" smtClean="0"/>
              <a:t> (XP)?</a:t>
            </a:r>
            <a:endParaRPr lang="sv-SE" dirty="0"/>
          </a:p>
        </p:txBody>
      </p:sp>
      <p:sp>
        <p:nvSpPr>
          <p:cNvPr id="3" name="Platshållare för innehåll 2"/>
          <p:cNvSpPr>
            <a:spLocks noGrp="1"/>
          </p:cNvSpPr>
          <p:nvPr>
            <p:ph idx="1"/>
          </p:nvPr>
        </p:nvSpPr>
        <p:spPr>
          <a:xfrm>
            <a:off x="457200" y="1556792"/>
            <a:ext cx="8435280" cy="4968552"/>
          </a:xfrm>
        </p:spPr>
        <p:txBody>
          <a:bodyPr>
            <a:normAutofit fontScale="92500" lnSpcReduction="20000"/>
          </a:bodyPr>
          <a:lstStyle/>
          <a:p>
            <a:pPr marL="0" indent="0" algn="ctr">
              <a:buNone/>
            </a:pPr>
            <a:endParaRPr lang="sv-SE" dirty="0" smtClean="0"/>
          </a:p>
          <a:p>
            <a:pPr marL="0" indent="0" algn="ctr">
              <a:buNone/>
            </a:pPr>
            <a:r>
              <a:rPr lang="sv-SE" dirty="0" err="1" smtClean="0"/>
              <a:t>Parprogrammering</a:t>
            </a:r>
            <a:endParaRPr lang="sv-SE" dirty="0" smtClean="0"/>
          </a:p>
          <a:p>
            <a:endParaRPr lang="sv-SE" dirty="0"/>
          </a:p>
          <a:p>
            <a:r>
              <a:rPr lang="sv-SE" dirty="0" smtClean="0"/>
              <a:t>Två programmerare utvecklar  (designar och kodar) gemensamt produktionskoden </a:t>
            </a:r>
          </a:p>
          <a:p>
            <a:r>
              <a:rPr lang="sv-SE" dirty="0" smtClean="0"/>
              <a:t>Endast en knappar på datorn</a:t>
            </a:r>
          </a:p>
          <a:p>
            <a:r>
              <a:rPr lang="sv-SE" dirty="0" smtClean="0"/>
              <a:t>Inknappningen blir långsammare…</a:t>
            </a:r>
          </a:p>
          <a:p>
            <a:r>
              <a:rPr lang="sv-SE" dirty="0" smtClean="0"/>
              <a:t>…men allt annat blir snabbare och bättre!</a:t>
            </a:r>
          </a:p>
          <a:p>
            <a:r>
              <a:rPr lang="sv-SE" dirty="0" smtClean="0"/>
              <a:t>Sprider kunskap och ”best </a:t>
            </a:r>
            <a:r>
              <a:rPr lang="sv-SE" dirty="0" err="1" smtClean="0"/>
              <a:t>practice</a:t>
            </a:r>
            <a:r>
              <a:rPr lang="sv-SE" dirty="0" smtClean="0"/>
              <a:t>”</a:t>
            </a:r>
          </a:p>
          <a:p>
            <a:r>
              <a:rPr lang="sv-SE" dirty="0" smtClean="0"/>
              <a:t>Eliminerar personberoende</a:t>
            </a:r>
          </a:p>
          <a:p>
            <a:r>
              <a:rPr lang="sv-SE" dirty="0" smtClean="0"/>
              <a:t>Ger en produkt av högre kvalitet</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72</a:t>
            </a:fld>
            <a:endParaRPr lang="sv-SE"/>
          </a:p>
        </p:txBody>
      </p:sp>
    </p:spTree>
    <p:extLst>
      <p:ext uri="{BB962C8B-B14F-4D97-AF65-F5344CB8AC3E}">
        <p14:creationId xmlns:p14="http://schemas.microsoft.com/office/powerpoint/2010/main" val="3619169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Extreme </a:t>
            </a:r>
            <a:r>
              <a:rPr lang="sv-SE" dirty="0" err="1" smtClean="0"/>
              <a:t>Programming</a:t>
            </a:r>
            <a:r>
              <a:rPr lang="sv-SE" dirty="0" smtClean="0"/>
              <a:t> (XP)?</a:t>
            </a:r>
            <a:endParaRPr lang="sv-SE" dirty="0"/>
          </a:p>
        </p:txBody>
      </p:sp>
      <p:sp>
        <p:nvSpPr>
          <p:cNvPr id="3" name="Platshållare för innehåll 2"/>
          <p:cNvSpPr>
            <a:spLocks noGrp="1"/>
          </p:cNvSpPr>
          <p:nvPr>
            <p:ph idx="1"/>
          </p:nvPr>
        </p:nvSpPr>
        <p:spPr>
          <a:xfrm>
            <a:off x="457200" y="1556792"/>
            <a:ext cx="8435280" cy="4968552"/>
          </a:xfrm>
        </p:spPr>
        <p:txBody>
          <a:bodyPr>
            <a:normAutofit fontScale="85000" lnSpcReduction="20000"/>
          </a:bodyPr>
          <a:lstStyle/>
          <a:p>
            <a:pPr marL="0" indent="0" algn="ctr">
              <a:buNone/>
            </a:pPr>
            <a:endParaRPr lang="sv-SE" dirty="0" smtClean="0"/>
          </a:p>
          <a:p>
            <a:pPr marL="0" indent="0" algn="ctr">
              <a:buNone/>
            </a:pPr>
            <a:r>
              <a:rPr lang="sv-SE" dirty="0" smtClean="0"/>
              <a:t>Testdriven utveckling (TDD)</a:t>
            </a:r>
          </a:p>
          <a:p>
            <a:endParaRPr lang="sv-SE" dirty="0"/>
          </a:p>
          <a:p>
            <a:r>
              <a:rPr lang="sv-SE" dirty="0" smtClean="0"/>
              <a:t>Automatiserade testscript skrivs innan man kodar produktionsmodulen</a:t>
            </a:r>
          </a:p>
          <a:p>
            <a:r>
              <a:rPr lang="sv-SE" dirty="0" smtClean="0"/>
              <a:t>Testscriptet körs och misslyckas</a:t>
            </a:r>
          </a:p>
          <a:p>
            <a:r>
              <a:rPr lang="sv-SE" dirty="0" smtClean="0"/>
              <a:t>Produktionsmodulen skrivs för att klara testkraven (endast!) </a:t>
            </a:r>
          </a:p>
          <a:p>
            <a:r>
              <a:rPr lang="sv-SE" dirty="0" smtClean="0"/>
              <a:t>Testscriptet körs och (kanske) misslyckas, rätta minimalt och kör om testet </a:t>
            </a:r>
          </a:p>
          <a:p>
            <a:r>
              <a:rPr lang="sv-SE" dirty="0" smtClean="0"/>
              <a:t>Testet går igenom</a:t>
            </a:r>
          </a:p>
          <a:p>
            <a:r>
              <a:rPr lang="sv-SE" dirty="0" smtClean="0"/>
              <a:t>Utför städning av koden (</a:t>
            </a:r>
            <a:r>
              <a:rPr lang="sv-SE" dirty="0" err="1" smtClean="0"/>
              <a:t>refactoring</a:t>
            </a:r>
            <a:r>
              <a:rPr lang="sv-SE" dirty="0" smtClean="0"/>
              <a:t>)</a:t>
            </a:r>
          </a:p>
          <a:p>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73</a:t>
            </a:fld>
            <a:endParaRPr lang="sv-SE"/>
          </a:p>
        </p:txBody>
      </p:sp>
    </p:spTree>
    <p:extLst>
      <p:ext uri="{BB962C8B-B14F-4D97-AF65-F5344CB8AC3E}">
        <p14:creationId xmlns:p14="http://schemas.microsoft.com/office/powerpoint/2010/main" val="33971434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Nyutveckling vs Förvaltning</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74</a:t>
            </a:fld>
            <a:endParaRPr lang="sv-SE"/>
          </a:p>
        </p:txBody>
      </p:sp>
      <p:pic>
        <p:nvPicPr>
          <p:cNvPr id="13" name="Platshållare för innehåll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7723" y="1395622"/>
            <a:ext cx="7008554" cy="5083208"/>
          </a:xfrm>
        </p:spPr>
      </p:pic>
      <p:sp>
        <p:nvSpPr>
          <p:cNvPr id="3" name="Frihandsfigur 2"/>
          <p:cNvSpPr/>
          <p:nvPr/>
        </p:nvSpPr>
        <p:spPr>
          <a:xfrm>
            <a:off x="2046217" y="5045167"/>
            <a:ext cx="2089055" cy="1675825"/>
          </a:xfrm>
          <a:custGeom>
            <a:avLst/>
            <a:gdLst>
              <a:gd name="connsiteX0" fmla="*/ 1788804 w 2089055"/>
              <a:gd name="connsiteY0" fmla="*/ 304755 h 1675825"/>
              <a:gd name="connsiteX1" fmla="*/ 1775156 w 2089055"/>
              <a:gd name="connsiteY1" fmla="*/ 236517 h 1675825"/>
              <a:gd name="connsiteX2" fmla="*/ 1693270 w 2089055"/>
              <a:gd name="connsiteY2" fmla="*/ 168278 h 1675825"/>
              <a:gd name="connsiteX3" fmla="*/ 1652326 w 2089055"/>
              <a:gd name="connsiteY3" fmla="*/ 127334 h 1675825"/>
              <a:gd name="connsiteX4" fmla="*/ 1584087 w 2089055"/>
              <a:gd name="connsiteY4" fmla="*/ 86391 h 1675825"/>
              <a:gd name="connsiteX5" fmla="*/ 1543144 w 2089055"/>
              <a:gd name="connsiteY5" fmla="*/ 59096 h 1675825"/>
              <a:gd name="connsiteX6" fmla="*/ 1433962 w 2089055"/>
              <a:gd name="connsiteY6" fmla="*/ 31800 h 1675825"/>
              <a:gd name="connsiteX7" fmla="*/ 819813 w 2089055"/>
              <a:gd name="connsiteY7" fmla="*/ 18152 h 1675825"/>
              <a:gd name="connsiteX8" fmla="*/ 505914 w 2089055"/>
              <a:gd name="connsiteY8" fmla="*/ 18152 h 1675825"/>
              <a:gd name="connsiteX9" fmla="*/ 424028 w 2089055"/>
              <a:gd name="connsiteY9" fmla="*/ 45448 h 1675825"/>
              <a:gd name="connsiteX10" fmla="*/ 342141 w 2089055"/>
              <a:gd name="connsiteY10" fmla="*/ 100039 h 1675825"/>
              <a:gd name="connsiteX11" fmla="*/ 301198 w 2089055"/>
              <a:gd name="connsiteY11" fmla="*/ 127334 h 1675825"/>
              <a:gd name="connsiteX12" fmla="*/ 273902 w 2089055"/>
              <a:gd name="connsiteY12" fmla="*/ 168278 h 1675825"/>
              <a:gd name="connsiteX13" fmla="*/ 232959 w 2089055"/>
              <a:gd name="connsiteY13" fmla="*/ 195573 h 1675825"/>
              <a:gd name="connsiteX14" fmla="*/ 178368 w 2089055"/>
              <a:gd name="connsiteY14" fmla="*/ 277460 h 1675825"/>
              <a:gd name="connsiteX15" fmla="*/ 164720 w 2089055"/>
              <a:gd name="connsiteY15" fmla="*/ 318403 h 1675825"/>
              <a:gd name="connsiteX16" fmla="*/ 123777 w 2089055"/>
              <a:gd name="connsiteY16" fmla="*/ 359346 h 1675825"/>
              <a:gd name="connsiteX17" fmla="*/ 96482 w 2089055"/>
              <a:gd name="connsiteY17" fmla="*/ 495824 h 1675825"/>
              <a:gd name="connsiteX18" fmla="*/ 41890 w 2089055"/>
              <a:gd name="connsiteY18" fmla="*/ 618654 h 1675825"/>
              <a:gd name="connsiteX19" fmla="*/ 41890 w 2089055"/>
              <a:gd name="connsiteY19" fmla="*/ 1301042 h 1675825"/>
              <a:gd name="connsiteX20" fmla="*/ 110129 w 2089055"/>
              <a:gd name="connsiteY20" fmla="*/ 1396576 h 1675825"/>
              <a:gd name="connsiteX21" fmla="*/ 151073 w 2089055"/>
              <a:gd name="connsiteY21" fmla="*/ 1478463 h 1675825"/>
              <a:gd name="connsiteX22" fmla="*/ 219311 w 2089055"/>
              <a:gd name="connsiteY22" fmla="*/ 1492111 h 1675825"/>
              <a:gd name="connsiteX23" fmla="*/ 301198 w 2089055"/>
              <a:gd name="connsiteY23" fmla="*/ 1519406 h 1675825"/>
              <a:gd name="connsiteX24" fmla="*/ 383084 w 2089055"/>
              <a:gd name="connsiteY24" fmla="*/ 1546702 h 1675825"/>
              <a:gd name="connsiteX25" fmla="*/ 424028 w 2089055"/>
              <a:gd name="connsiteY25" fmla="*/ 1560349 h 1675825"/>
              <a:gd name="connsiteX26" fmla="*/ 464971 w 2089055"/>
              <a:gd name="connsiteY26" fmla="*/ 1573997 h 1675825"/>
              <a:gd name="connsiteX27" fmla="*/ 574153 w 2089055"/>
              <a:gd name="connsiteY27" fmla="*/ 1587645 h 1675825"/>
              <a:gd name="connsiteX28" fmla="*/ 615096 w 2089055"/>
              <a:gd name="connsiteY28" fmla="*/ 1601293 h 1675825"/>
              <a:gd name="connsiteX29" fmla="*/ 656040 w 2089055"/>
              <a:gd name="connsiteY29" fmla="*/ 1628588 h 1675825"/>
              <a:gd name="connsiteX30" fmla="*/ 778870 w 2089055"/>
              <a:gd name="connsiteY30" fmla="*/ 1642236 h 1675825"/>
              <a:gd name="connsiteX31" fmla="*/ 1365723 w 2089055"/>
              <a:gd name="connsiteY31" fmla="*/ 1642236 h 1675825"/>
              <a:gd name="connsiteX32" fmla="*/ 1406667 w 2089055"/>
              <a:gd name="connsiteY32" fmla="*/ 1614940 h 1675825"/>
              <a:gd name="connsiteX33" fmla="*/ 1433962 w 2089055"/>
              <a:gd name="connsiteY33" fmla="*/ 1573997 h 1675825"/>
              <a:gd name="connsiteX34" fmla="*/ 1474905 w 2089055"/>
              <a:gd name="connsiteY34" fmla="*/ 1546702 h 1675825"/>
              <a:gd name="connsiteX35" fmla="*/ 1488553 w 2089055"/>
              <a:gd name="connsiteY35" fmla="*/ 1505758 h 1675825"/>
              <a:gd name="connsiteX36" fmla="*/ 1515849 w 2089055"/>
              <a:gd name="connsiteY36" fmla="*/ 1464815 h 1675825"/>
              <a:gd name="connsiteX37" fmla="*/ 1543144 w 2089055"/>
              <a:gd name="connsiteY37" fmla="*/ 1382929 h 1675825"/>
              <a:gd name="connsiteX38" fmla="*/ 1556792 w 2089055"/>
              <a:gd name="connsiteY38" fmla="*/ 1341985 h 1675825"/>
              <a:gd name="connsiteX39" fmla="*/ 1584087 w 2089055"/>
              <a:gd name="connsiteY39" fmla="*/ 1232803 h 1675825"/>
              <a:gd name="connsiteX40" fmla="*/ 1597735 w 2089055"/>
              <a:gd name="connsiteY40" fmla="*/ 1178212 h 1675825"/>
              <a:gd name="connsiteX41" fmla="*/ 1625031 w 2089055"/>
              <a:gd name="connsiteY41" fmla="*/ 1069030 h 1675825"/>
              <a:gd name="connsiteX42" fmla="*/ 1652326 w 2089055"/>
              <a:gd name="connsiteY42" fmla="*/ 714188 h 1675825"/>
              <a:gd name="connsiteX43" fmla="*/ 1665974 w 2089055"/>
              <a:gd name="connsiteY43" fmla="*/ 645949 h 1675825"/>
              <a:gd name="connsiteX44" fmla="*/ 1706917 w 2089055"/>
              <a:gd name="connsiteY44" fmla="*/ 509472 h 1675825"/>
              <a:gd name="connsiteX45" fmla="*/ 1720565 w 2089055"/>
              <a:gd name="connsiteY45" fmla="*/ 400290 h 1675825"/>
              <a:gd name="connsiteX46" fmla="*/ 1775156 w 2089055"/>
              <a:gd name="connsiteY46" fmla="*/ 277460 h 1675825"/>
              <a:gd name="connsiteX47" fmla="*/ 1816099 w 2089055"/>
              <a:gd name="connsiteY47" fmla="*/ 359346 h 1675825"/>
              <a:gd name="connsiteX48" fmla="*/ 1843395 w 2089055"/>
              <a:gd name="connsiteY48" fmla="*/ 441233 h 1675825"/>
              <a:gd name="connsiteX49" fmla="*/ 1911634 w 2089055"/>
              <a:gd name="connsiteY49" fmla="*/ 564063 h 1675825"/>
              <a:gd name="connsiteX50" fmla="*/ 1993520 w 2089055"/>
              <a:gd name="connsiteY50" fmla="*/ 605006 h 1675825"/>
              <a:gd name="connsiteX51" fmla="*/ 2034464 w 2089055"/>
              <a:gd name="connsiteY51" fmla="*/ 618654 h 1675825"/>
              <a:gd name="connsiteX52" fmla="*/ 2089055 w 2089055"/>
              <a:gd name="connsiteY52" fmla="*/ 659597 h 167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089055" h="1675825">
                <a:moveTo>
                  <a:pt x="1788804" y="304755"/>
                </a:moveTo>
                <a:cubicBezTo>
                  <a:pt x="1784255" y="282009"/>
                  <a:pt x="1785530" y="257265"/>
                  <a:pt x="1775156" y="236517"/>
                </a:cubicBezTo>
                <a:cubicBezTo>
                  <a:pt x="1758066" y="202338"/>
                  <a:pt x="1720145" y="190674"/>
                  <a:pt x="1693270" y="168278"/>
                </a:cubicBezTo>
                <a:cubicBezTo>
                  <a:pt x="1678442" y="155922"/>
                  <a:pt x="1667767" y="138915"/>
                  <a:pt x="1652326" y="127334"/>
                </a:cubicBezTo>
                <a:cubicBezTo>
                  <a:pt x="1631105" y="111418"/>
                  <a:pt x="1606581" y="100450"/>
                  <a:pt x="1584087" y="86391"/>
                </a:cubicBezTo>
                <a:cubicBezTo>
                  <a:pt x="1570178" y="77698"/>
                  <a:pt x="1557815" y="66431"/>
                  <a:pt x="1543144" y="59096"/>
                </a:cubicBezTo>
                <a:cubicBezTo>
                  <a:pt x="1520764" y="47906"/>
                  <a:pt x="1450890" y="32477"/>
                  <a:pt x="1433962" y="31800"/>
                </a:cubicBezTo>
                <a:cubicBezTo>
                  <a:pt x="1229359" y="23616"/>
                  <a:pt x="1024529" y="22701"/>
                  <a:pt x="819813" y="18152"/>
                </a:cubicBezTo>
                <a:cubicBezTo>
                  <a:pt x="683864" y="-4505"/>
                  <a:pt x="702965" y="-7550"/>
                  <a:pt x="505914" y="18152"/>
                </a:cubicBezTo>
                <a:cubicBezTo>
                  <a:pt x="477384" y="21873"/>
                  <a:pt x="447968" y="29488"/>
                  <a:pt x="424028" y="45448"/>
                </a:cubicBezTo>
                <a:lnTo>
                  <a:pt x="342141" y="100039"/>
                </a:lnTo>
                <a:lnTo>
                  <a:pt x="301198" y="127334"/>
                </a:lnTo>
                <a:cubicBezTo>
                  <a:pt x="292099" y="140982"/>
                  <a:pt x="285501" y="156679"/>
                  <a:pt x="273902" y="168278"/>
                </a:cubicBezTo>
                <a:cubicBezTo>
                  <a:pt x="262304" y="179876"/>
                  <a:pt x="243760" y="183229"/>
                  <a:pt x="232959" y="195573"/>
                </a:cubicBezTo>
                <a:cubicBezTo>
                  <a:pt x="211357" y="220261"/>
                  <a:pt x="188742" y="246338"/>
                  <a:pt x="178368" y="277460"/>
                </a:cubicBezTo>
                <a:cubicBezTo>
                  <a:pt x="173819" y="291108"/>
                  <a:pt x="172700" y="306433"/>
                  <a:pt x="164720" y="318403"/>
                </a:cubicBezTo>
                <a:cubicBezTo>
                  <a:pt x="154014" y="334462"/>
                  <a:pt x="137425" y="345698"/>
                  <a:pt x="123777" y="359346"/>
                </a:cubicBezTo>
                <a:cubicBezTo>
                  <a:pt x="85929" y="472890"/>
                  <a:pt x="143529" y="291950"/>
                  <a:pt x="96482" y="495824"/>
                </a:cubicBezTo>
                <a:cubicBezTo>
                  <a:pt x="79286" y="570343"/>
                  <a:pt x="76432" y="566843"/>
                  <a:pt x="41890" y="618654"/>
                </a:cubicBezTo>
                <a:cubicBezTo>
                  <a:pt x="-38675" y="860362"/>
                  <a:pt x="17410" y="676796"/>
                  <a:pt x="41890" y="1301042"/>
                </a:cubicBezTo>
                <a:cubicBezTo>
                  <a:pt x="44406" y="1365214"/>
                  <a:pt x="60721" y="1359520"/>
                  <a:pt x="110129" y="1396576"/>
                </a:cubicBezTo>
                <a:cubicBezTo>
                  <a:pt x="117135" y="1417593"/>
                  <a:pt x="129284" y="1466012"/>
                  <a:pt x="151073" y="1478463"/>
                </a:cubicBezTo>
                <a:cubicBezTo>
                  <a:pt x="171213" y="1489972"/>
                  <a:pt x="196932" y="1486008"/>
                  <a:pt x="219311" y="1492111"/>
                </a:cubicBezTo>
                <a:cubicBezTo>
                  <a:pt x="247069" y="1499681"/>
                  <a:pt x="273902" y="1510308"/>
                  <a:pt x="301198" y="1519406"/>
                </a:cubicBezTo>
                <a:lnTo>
                  <a:pt x="383084" y="1546702"/>
                </a:lnTo>
                <a:lnTo>
                  <a:pt x="424028" y="1560349"/>
                </a:lnTo>
                <a:cubicBezTo>
                  <a:pt x="437676" y="1564898"/>
                  <a:pt x="450696" y="1572213"/>
                  <a:pt x="464971" y="1573997"/>
                </a:cubicBezTo>
                <a:lnTo>
                  <a:pt x="574153" y="1587645"/>
                </a:lnTo>
                <a:cubicBezTo>
                  <a:pt x="587801" y="1592194"/>
                  <a:pt x="602229" y="1594859"/>
                  <a:pt x="615096" y="1601293"/>
                </a:cubicBezTo>
                <a:cubicBezTo>
                  <a:pt x="629767" y="1608628"/>
                  <a:pt x="640127" y="1624610"/>
                  <a:pt x="656040" y="1628588"/>
                </a:cubicBezTo>
                <a:cubicBezTo>
                  <a:pt x="696005" y="1638579"/>
                  <a:pt x="737927" y="1637687"/>
                  <a:pt x="778870" y="1642236"/>
                </a:cubicBezTo>
                <a:cubicBezTo>
                  <a:pt x="997345" y="1696856"/>
                  <a:pt x="893202" y="1675988"/>
                  <a:pt x="1365723" y="1642236"/>
                </a:cubicBezTo>
                <a:cubicBezTo>
                  <a:pt x="1382084" y="1641067"/>
                  <a:pt x="1393019" y="1624039"/>
                  <a:pt x="1406667" y="1614940"/>
                </a:cubicBezTo>
                <a:cubicBezTo>
                  <a:pt x="1415765" y="1601292"/>
                  <a:pt x="1422364" y="1585595"/>
                  <a:pt x="1433962" y="1573997"/>
                </a:cubicBezTo>
                <a:cubicBezTo>
                  <a:pt x="1445560" y="1562399"/>
                  <a:pt x="1464659" y="1559510"/>
                  <a:pt x="1474905" y="1546702"/>
                </a:cubicBezTo>
                <a:cubicBezTo>
                  <a:pt x="1483892" y="1535468"/>
                  <a:pt x="1482119" y="1518625"/>
                  <a:pt x="1488553" y="1505758"/>
                </a:cubicBezTo>
                <a:cubicBezTo>
                  <a:pt x="1495889" y="1491087"/>
                  <a:pt x="1506750" y="1478463"/>
                  <a:pt x="1515849" y="1464815"/>
                </a:cubicBezTo>
                <a:lnTo>
                  <a:pt x="1543144" y="1382929"/>
                </a:lnTo>
                <a:cubicBezTo>
                  <a:pt x="1547693" y="1369281"/>
                  <a:pt x="1553303" y="1355942"/>
                  <a:pt x="1556792" y="1341985"/>
                </a:cubicBezTo>
                <a:lnTo>
                  <a:pt x="1584087" y="1232803"/>
                </a:lnTo>
                <a:cubicBezTo>
                  <a:pt x="1588636" y="1214606"/>
                  <a:pt x="1594056" y="1196605"/>
                  <a:pt x="1597735" y="1178212"/>
                </a:cubicBezTo>
                <a:cubicBezTo>
                  <a:pt x="1614204" y="1095866"/>
                  <a:pt x="1604047" y="1131979"/>
                  <a:pt x="1625031" y="1069030"/>
                </a:cubicBezTo>
                <a:cubicBezTo>
                  <a:pt x="1636810" y="833454"/>
                  <a:pt x="1624691" y="866185"/>
                  <a:pt x="1652326" y="714188"/>
                </a:cubicBezTo>
                <a:cubicBezTo>
                  <a:pt x="1656475" y="691365"/>
                  <a:pt x="1659870" y="668328"/>
                  <a:pt x="1665974" y="645949"/>
                </a:cubicBezTo>
                <a:cubicBezTo>
                  <a:pt x="1681581" y="588726"/>
                  <a:pt x="1697780" y="564297"/>
                  <a:pt x="1706917" y="509472"/>
                </a:cubicBezTo>
                <a:cubicBezTo>
                  <a:pt x="1712947" y="473294"/>
                  <a:pt x="1712880" y="436153"/>
                  <a:pt x="1720565" y="400290"/>
                </a:cubicBezTo>
                <a:cubicBezTo>
                  <a:pt x="1735952" y="328487"/>
                  <a:pt x="1741647" y="327723"/>
                  <a:pt x="1775156" y="277460"/>
                </a:cubicBezTo>
                <a:cubicBezTo>
                  <a:pt x="1824932" y="426784"/>
                  <a:pt x="1745546" y="200602"/>
                  <a:pt x="1816099" y="359346"/>
                </a:cubicBezTo>
                <a:cubicBezTo>
                  <a:pt x="1827784" y="385638"/>
                  <a:pt x="1834296" y="413937"/>
                  <a:pt x="1843395" y="441233"/>
                </a:cubicBezTo>
                <a:cubicBezTo>
                  <a:pt x="1855412" y="477284"/>
                  <a:pt x="1876439" y="552331"/>
                  <a:pt x="1911634" y="564063"/>
                </a:cubicBezTo>
                <a:cubicBezTo>
                  <a:pt x="2014549" y="598369"/>
                  <a:pt x="1887690" y="552092"/>
                  <a:pt x="1993520" y="605006"/>
                </a:cubicBezTo>
                <a:cubicBezTo>
                  <a:pt x="2006387" y="611440"/>
                  <a:pt x="2021597" y="612220"/>
                  <a:pt x="2034464" y="618654"/>
                </a:cubicBezTo>
                <a:cubicBezTo>
                  <a:pt x="2065329" y="634086"/>
                  <a:pt x="2069862" y="640404"/>
                  <a:pt x="2089055" y="6595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ruta 4"/>
          <p:cNvSpPr txBox="1"/>
          <p:nvPr/>
        </p:nvSpPr>
        <p:spPr>
          <a:xfrm>
            <a:off x="4135272" y="5301208"/>
            <a:ext cx="2668976" cy="1200329"/>
          </a:xfrm>
          <a:prstGeom prst="rect">
            <a:avLst/>
          </a:prstGeom>
          <a:solidFill>
            <a:schemeClr val="bg1"/>
          </a:solidFill>
        </p:spPr>
        <p:txBody>
          <a:bodyPr wrap="square" rtlCol="0">
            <a:spAutoFit/>
          </a:bodyPr>
          <a:lstStyle/>
          <a:p>
            <a:pPr algn="ctr"/>
            <a:r>
              <a:rPr lang="sv-SE" sz="2400" dirty="0" smtClean="0">
                <a:solidFill>
                  <a:srgbClr val="FF0000"/>
                </a:solidFill>
              </a:rPr>
              <a:t>Vi har inte råd att utveckla onödiga funktioner!</a:t>
            </a:r>
            <a:endParaRPr lang="sv-SE" sz="2400" dirty="0">
              <a:solidFill>
                <a:srgbClr val="FF0000"/>
              </a:solidFill>
            </a:endParaRPr>
          </a:p>
        </p:txBody>
      </p:sp>
    </p:spTree>
    <p:extLst>
      <p:ext uri="{BB962C8B-B14F-4D97-AF65-F5344CB8AC3E}">
        <p14:creationId xmlns:p14="http://schemas.microsoft.com/office/powerpoint/2010/main" val="2705983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Långsam kvävningsdöd</a:t>
            </a:r>
            <a:endParaRPr lang="sv-SE" dirty="0"/>
          </a:p>
        </p:txBody>
      </p:sp>
      <p:sp>
        <p:nvSpPr>
          <p:cNvPr id="3" name="Platshållare för innehåll 2"/>
          <p:cNvSpPr>
            <a:spLocks noGrp="1"/>
          </p:cNvSpPr>
          <p:nvPr>
            <p:ph idx="1"/>
          </p:nvPr>
        </p:nvSpPr>
        <p:spPr>
          <a:xfrm>
            <a:off x="323528" y="1412776"/>
            <a:ext cx="8640960" cy="5112568"/>
          </a:xfrm>
        </p:spPr>
        <p:txBody>
          <a:bodyPr>
            <a:normAutofit/>
          </a:bodyPr>
          <a:lstStyle/>
          <a:p>
            <a:pPr marL="0" indent="0">
              <a:buNone/>
            </a:pPr>
            <a:r>
              <a:rPr lang="sv-SE" dirty="0" smtClean="0"/>
              <a:t>Successiv uppbyggnad av ”teknisk skuld” </a:t>
            </a:r>
            <a:br>
              <a:rPr lang="sv-SE" dirty="0" smtClean="0"/>
            </a:br>
            <a:r>
              <a:rPr lang="sv-SE" dirty="0" smtClean="0"/>
              <a:t>(</a:t>
            </a:r>
            <a:r>
              <a:rPr lang="sv-SE" dirty="0" err="1" smtClean="0"/>
              <a:t>technical</a:t>
            </a:r>
            <a:r>
              <a:rPr lang="sv-SE" dirty="0" smtClean="0"/>
              <a:t> </a:t>
            </a:r>
            <a:r>
              <a:rPr lang="sv-SE" dirty="0" err="1" smtClean="0"/>
              <a:t>debt</a:t>
            </a:r>
            <a:r>
              <a:rPr lang="sv-SE" dirty="0" smtClean="0"/>
              <a:t>), exempelvis:</a:t>
            </a:r>
          </a:p>
          <a:p>
            <a:r>
              <a:rPr lang="sv-SE" dirty="0" smtClean="0"/>
              <a:t>Spagettikod</a:t>
            </a:r>
          </a:p>
          <a:p>
            <a:r>
              <a:rPr lang="sv-SE" dirty="0" smtClean="0"/>
              <a:t>Dålig namngivning</a:t>
            </a:r>
          </a:p>
          <a:p>
            <a:r>
              <a:rPr lang="sv-SE" dirty="0" err="1" smtClean="0"/>
              <a:t>Hårdkod</a:t>
            </a:r>
            <a:endParaRPr lang="sv-SE" dirty="0" smtClean="0"/>
          </a:p>
          <a:p>
            <a:r>
              <a:rPr lang="sv-SE" dirty="0" smtClean="0"/>
              <a:t>Dubblerad kod (”copy/</a:t>
            </a:r>
            <a:r>
              <a:rPr lang="sv-SE" dirty="0" err="1" smtClean="0"/>
              <a:t>paste</a:t>
            </a:r>
            <a:r>
              <a:rPr lang="sv-SE" dirty="0" smtClean="0"/>
              <a:t>-syndromet”)</a:t>
            </a:r>
          </a:p>
          <a:p>
            <a:pPr marL="0" indent="0">
              <a:buNone/>
            </a:pPr>
            <a:r>
              <a:rPr lang="sv-SE" dirty="0" smtClean="0"/>
              <a:t>…”stryper” långsamt våra möjligheter att vidareutveckla systemet! </a:t>
            </a:r>
            <a:endParaRPr lang="sv-SE" dirty="0"/>
          </a:p>
          <a:p>
            <a:pPr marL="0" indent="0">
              <a:buNone/>
            </a:pPr>
            <a:endParaRPr lang="sv-SE" dirty="0"/>
          </a:p>
          <a:p>
            <a:pPr marL="0" indent="0">
              <a:buNone/>
            </a:pPr>
            <a:endParaRPr lang="sv-SE"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75</a:t>
            </a:fld>
            <a:endParaRPr lang="sv-SE"/>
          </a:p>
        </p:txBody>
      </p:sp>
    </p:spTree>
    <p:extLst>
      <p:ext uri="{BB962C8B-B14F-4D97-AF65-F5344CB8AC3E}">
        <p14:creationId xmlns:p14="http://schemas.microsoft.com/office/powerpoint/2010/main" val="2145088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smtClean="0"/>
              <a:t>Refactoring</a:t>
            </a:r>
            <a:endParaRPr lang="sv-SE" dirty="0"/>
          </a:p>
        </p:txBody>
      </p:sp>
      <p:sp>
        <p:nvSpPr>
          <p:cNvPr id="3" name="Platshållare för innehåll 2"/>
          <p:cNvSpPr>
            <a:spLocks noGrp="1"/>
          </p:cNvSpPr>
          <p:nvPr>
            <p:ph idx="1"/>
          </p:nvPr>
        </p:nvSpPr>
        <p:spPr>
          <a:xfrm>
            <a:off x="323528" y="1628800"/>
            <a:ext cx="8640960" cy="4896544"/>
          </a:xfrm>
        </p:spPr>
        <p:txBody>
          <a:bodyPr>
            <a:normAutofit lnSpcReduction="10000"/>
          </a:bodyPr>
          <a:lstStyle/>
          <a:p>
            <a:r>
              <a:rPr lang="sv-SE" dirty="0" smtClean="0"/>
              <a:t>Successiv ombyggnad/justering/uppfräschning av koden hindrar ”kvävningsdöden”!</a:t>
            </a:r>
          </a:p>
          <a:p>
            <a:r>
              <a:rPr lang="sv-SE" dirty="0" smtClean="0"/>
              <a:t>Små inkrementella designförbättringar.</a:t>
            </a:r>
          </a:p>
          <a:p>
            <a:r>
              <a:rPr lang="sv-SE" dirty="0" smtClean="0"/>
              <a:t>Inga nya funktioner, ingen felrättning, bara förbättrad design!</a:t>
            </a:r>
          </a:p>
          <a:p>
            <a:r>
              <a:rPr lang="sv-SE" dirty="0" smtClean="0"/>
              <a:t>Koden blir lättare att förstå och modifiera.</a:t>
            </a:r>
          </a:p>
          <a:p>
            <a:r>
              <a:rPr lang="sv-SE" dirty="0" smtClean="0"/>
              <a:t>Felen och kostnaderna minskar.</a:t>
            </a:r>
          </a:p>
          <a:p>
            <a:r>
              <a:rPr lang="sv-SE" dirty="0" smtClean="0"/>
              <a:t>Systemet lever längre, utvecklarna får uppskattning och blir lyckligare…</a:t>
            </a:r>
            <a:endParaRPr lang="sv-SE" dirty="0"/>
          </a:p>
          <a:p>
            <a:pPr marL="0" indent="0">
              <a:buNone/>
            </a:pPr>
            <a:endParaRPr lang="sv-SE"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76</a:t>
            </a:fld>
            <a:endParaRPr lang="sv-SE"/>
          </a:p>
        </p:txBody>
      </p:sp>
    </p:spTree>
    <p:extLst>
      <p:ext uri="{BB962C8B-B14F-4D97-AF65-F5344CB8AC3E}">
        <p14:creationId xmlns:p14="http://schemas.microsoft.com/office/powerpoint/2010/main" val="210568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smtClean="0"/>
              <a:t>Refactoring</a:t>
            </a:r>
            <a:r>
              <a:rPr lang="sv-SE" dirty="0" smtClean="0"/>
              <a:t>-exempel (Epsilon)</a:t>
            </a:r>
            <a:endParaRPr lang="sv-SE" dirty="0"/>
          </a:p>
        </p:txBody>
      </p:sp>
      <p:sp>
        <p:nvSpPr>
          <p:cNvPr id="3" name="Platshållare för innehåll 2"/>
          <p:cNvSpPr>
            <a:spLocks noGrp="1"/>
          </p:cNvSpPr>
          <p:nvPr>
            <p:ph idx="1"/>
          </p:nvPr>
        </p:nvSpPr>
        <p:spPr>
          <a:xfrm>
            <a:off x="323528" y="1628800"/>
            <a:ext cx="8640960" cy="4896544"/>
          </a:xfrm>
        </p:spPr>
        <p:txBody>
          <a:bodyPr>
            <a:normAutofit fontScale="92500"/>
          </a:bodyPr>
          <a:lstStyle/>
          <a:p>
            <a:pPr marL="0" indent="0">
              <a:buNone/>
            </a:pPr>
            <a:r>
              <a:rPr lang="sv-SE" dirty="0" err="1" smtClean="0"/>
              <a:t>Func</a:t>
            </a:r>
            <a:r>
              <a:rPr lang="sv-SE" dirty="0" smtClean="0"/>
              <a:t>  </a:t>
            </a:r>
            <a:r>
              <a:rPr lang="sv-SE" b="1" dirty="0" err="1" smtClean="0"/>
              <a:t>CalcPrice</a:t>
            </a:r>
            <a:endParaRPr lang="sv-SE" b="1" dirty="0" smtClean="0"/>
          </a:p>
          <a:p>
            <a:pPr marL="0" indent="0">
              <a:buNone/>
            </a:pPr>
            <a:r>
              <a:rPr lang="sv-SE" dirty="0" smtClean="0"/>
              <a:t>IF param1 &gt; 0 </a:t>
            </a:r>
            <a:r>
              <a:rPr lang="sv-SE" dirty="0" err="1" smtClean="0"/>
              <a:t>then</a:t>
            </a:r>
            <a:r>
              <a:rPr lang="sv-SE" dirty="0" smtClean="0"/>
              <a:t>  </a:t>
            </a:r>
            <a:r>
              <a:rPr lang="sv-SE" dirty="0" err="1" smtClean="0"/>
              <a:t>sum</a:t>
            </a:r>
            <a:r>
              <a:rPr lang="sv-SE" dirty="0" smtClean="0"/>
              <a:t>=Param1*param2 </a:t>
            </a:r>
            <a:r>
              <a:rPr lang="sv-SE" dirty="0" err="1" smtClean="0"/>
              <a:t>else</a:t>
            </a:r>
            <a:r>
              <a:rPr lang="sv-SE" dirty="0" smtClean="0"/>
              <a:t> </a:t>
            </a:r>
            <a:r>
              <a:rPr lang="sv-SE" dirty="0" err="1" smtClean="0"/>
              <a:t>sum</a:t>
            </a:r>
            <a:r>
              <a:rPr lang="sv-SE" dirty="0" smtClean="0"/>
              <a:t>=0;    </a:t>
            </a:r>
          </a:p>
          <a:p>
            <a:pPr marL="0" indent="0">
              <a:buNone/>
            </a:pPr>
            <a:r>
              <a:rPr lang="sv-SE" dirty="0" smtClean="0"/>
              <a:t>		</a:t>
            </a:r>
          </a:p>
          <a:p>
            <a:pPr marL="0" indent="0">
              <a:buNone/>
            </a:pPr>
            <a:r>
              <a:rPr lang="sv-SE" dirty="0" err="1" smtClean="0"/>
              <a:t>Func</a:t>
            </a:r>
            <a:r>
              <a:rPr lang="sv-SE" dirty="0" smtClean="0"/>
              <a:t>  </a:t>
            </a:r>
            <a:r>
              <a:rPr lang="sv-SE" b="1" dirty="0" err="1" smtClean="0"/>
              <a:t>Calculate_Item_Price</a:t>
            </a:r>
            <a:endParaRPr lang="sv-SE" b="1" dirty="0" smtClean="0"/>
          </a:p>
          <a:p>
            <a:pPr marL="0" indent="0">
              <a:buNone/>
            </a:pPr>
            <a:r>
              <a:rPr lang="sv-SE" dirty="0" smtClean="0"/>
              <a:t>If </a:t>
            </a:r>
            <a:r>
              <a:rPr lang="sv-SE" dirty="0" err="1" smtClean="0"/>
              <a:t>item_component_price</a:t>
            </a:r>
            <a:r>
              <a:rPr lang="sv-SE" dirty="0" smtClean="0"/>
              <a:t> &gt; 0 </a:t>
            </a:r>
          </a:p>
          <a:p>
            <a:pPr marL="0" indent="0">
              <a:buNone/>
            </a:pPr>
            <a:r>
              <a:rPr lang="sv-SE" dirty="0" smtClean="0"/>
              <a:t>     </a:t>
            </a:r>
            <a:r>
              <a:rPr lang="sv-SE" dirty="0" err="1" smtClean="0"/>
              <a:t>then</a:t>
            </a:r>
            <a:r>
              <a:rPr lang="sv-SE" dirty="0" smtClean="0"/>
              <a:t>               	</a:t>
            </a:r>
            <a:r>
              <a:rPr lang="sv-SE" dirty="0" err="1" smtClean="0"/>
              <a:t>NewItemPrice</a:t>
            </a:r>
            <a:r>
              <a:rPr lang="sv-SE" dirty="0" smtClean="0"/>
              <a:t>=</a:t>
            </a:r>
            <a:r>
              <a:rPr lang="sv-SE" dirty="0" err="1" smtClean="0"/>
              <a:t>ItemComponentPrice</a:t>
            </a:r>
            <a:r>
              <a:rPr lang="sv-SE" dirty="0" smtClean="0"/>
              <a:t>*</a:t>
            </a:r>
            <a:r>
              <a:rPr lang="sv-SE" dirty="0" err="1" smtClean="0"/>
              <a:t>ProfitPct</a:t>
            </a:r>
            <a:endParaRPr lang="sv-SE" dirty="0" smtClean="0"/>
          </a:p>
          <a:p>
            <a:pPr marL="0" indent="0">
              <a:buNone/>
            </a:pPr>
            <a:r>
              <a:rPr lang="sv-SE" dirty="0" smtClean="0"/>
              <a:t>     </a:t>
            </a:r>
            <a:r>
              <a:rPr lang="sv-SE" dirty="0" err="1" smtClean="0"/>
              <a:t>else</a:t>
            </a:r>
            <a:endParaRPr lang="sv-SE" dirty="0" smtClean="0"/>
          </a:p>
          <a:p>
            <a:pPr marL="0" indent="0">
              <a:buNone/>
            </a:pPr>
            <a:r>
              <a:rPr lang="sv-SE" dirty="0" smtClean="0"/>
              <a:t>      	</a:t>
            </a:r>
            <a:r>
              <a:rPr lang="sv-SE" dirty="0" err="1" smtClean="0"/>
              <a:t>NewItemPrice</a:t>
            </a:r>
            <a:r>
              <a:rPr lang="sv-SE" dirty="0" smtClean="0"/>
              <a:t>= 0 </a:t>
            </a:r>
          </a:p>
          <a:p>
            <a:pPr marL="0" indent="0">
              <a:buNone/>
            </a:pPr>
            <a:endParaRPr lang="sv-SE"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77</a:t>
            </a:fld>
            <a:endParaRPr lang="sv-SE"/>
          </a:p>
        </p:txBody>
      </p:sp>
      <p:sp>
        <p:nvSpPr>
          <p:cNvPr id="7" name="Ned 6"/>
          <p:cNvSpPr/>
          <p:nvPr/>
        </p:nvSpPr>
        <p:spPr>
          <a:xfrm>
            <a:off x="2915816" y="285293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248602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latshållare för innehåll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61478"/>
            <a:ext cx="8229600" cy="4750943"/>
          </a:xfrm>
        </p:spPr>
      </p:pic>
      <p:sp>
        <p:nvSpPr>
          <p:cNvPr id="2" name="Platshållare för bildnummer 1"/>
          <p:cNvSpPr>
            <a:spLocks noGrp="1"/>
          </p:cNvSpPr>
          <p:nvPr>
            <p:ph type="sldNum" sz="quarter" idx="12"/>
          </p:nvPr>
        </p:nvSpPr>
        <p:spPr/>
        <p:txBody>
          <a:bodyPr/>
          <a:lstStyle/>
          <a:p>
            <a:fld id="{55AC85C3-9FC0-42F8-9DD5-F134BAFF8443}" type="slidenum">
              <a:rPr lang="sv-SE" smtClean="0"/>
              <a:t>78</a:t>
            </a:fld>
            <a:endParaRPr lang="sv-SE"/>
          </a:p>
        </p:txBody>
      </p:sp>
    </p:spTree>
    <p:extLst>
      <p:ext uri="{BB962C8B-B14F-4D97-AF65-F5344CB8AC3E}">
        <p14:creationId xmlns:p14="http://schemas.microsoft.com/office/powerpoint/2010/main" val="2108095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Testnivåer</a:t>
            </a:r>
            <a:endParaRPr lang="sv-SE" dirty="0"/>
          </a:p>
        </p:txBody>
      </p:sp>
      <p:sp>
        <p:nvSpPr>
          <p:cNvPr id="3" name="Platshållare för innehåll 2"/>
          <p:cNvSpPr>
            <a:spLocks noGrp="1"/>
          </p:cNvSpPr>
          <p:nvPr>
            <p:ph idx="1"/>
          </p:nvPr>
        </p:nvSpPr>
        <p:spPr>
          <a:xfrm>
            <a:off x="745232" y="1556792"/>
            <a:ext cx="7787208" cy="4968552"/>
          </a:xfrm>
        </p:spPr>
        <p:txBody>
          <a:bodyPr>
            <a:normAutofit fontScale="92500" lnSpcReduction="20000"/>
          </a:bodyPr>
          <a:lstStyle/>
          <a:p>
            <a:r>
              <a:rPr lang="sv-SE" b="1" dirty="0" smtClean="0"/>
              <a:t>Komponenttest,</a:t>
            </a:r>
            <a:r>
              <a:rPr lang="sv-SE" dirty="0" smtClean="0"/>
              <a:t/>
            </a:r>
            <a:br>
              <a:rPr lang="sv-SE" dirty="0" smtClean="0"/>
            </a:br>
            <a:r>
              <a:rPr lang="sv-SE" dirty="0" smtClean="0"/>
              <a:t>testa systemets minsta delar, ”kodsnuttar”</a:t>
            </a:r>
          </a:p>
          <a:p>
            <a:r>
              <a:rPr lang="sv-SE" b="1" dirty="0" smtClean="0"/>
              <a:t>Integrationstest</a:t>
            </a:r>
            <a:r>
              <a:rPr lang="sv-SE" dirty="0" smtClean="0"/>
              <a:t/>
            </a:r>
            <a:br>
              <a:rPr lang="sv-SE" dirty="0" smtClean="0"/>
            </a:br>
            <a:r>
              <a:rPr lang="sv-SE" dirty="0" smtClean="0"/>
              <a:t>testa hur ”kodsnuttarna” samverkar (Komponentintegrationstest)</a:t>
            </a:r>
          </a:p>
          <a:p>
            <a:r>
              <a:rPr lang="sv-SE" b="1" dirty="0" smtClean="0"/>
              <a:t>Systemtest,</a:t>
            </a:r>
            <a:r>
              <a:rPr lang="sv-SE" dirty="0" smtClean="0"/>
              <a:t/>
            </a:r>
            <a:br>
              <a:rPr lang="sv-SE" dirty="0" smtClean="0"/>
            </a:br>
            <a:r>
              <a:rPr lang="sv-SE" dirty="0" smtClean="0"/>
              <a:t>test av hela system i produktionslik miljö samt samverkan med andra system (Systemintegrationstest)</a:t>
            </a:r>
          </a:p>
          <a:p>
            <a:r>
              <a:rPr lang="sv-SE" b="1" dirty="0" smtClean="0"/>
              <a:t>Acceptanstest,</a:t>
            </a:r>
            <a:br>
              <a:rPr lang="sv-SE" b="1" dirty="0" smtClean="0"/>
            </a:br>
            <a:r>
              <a:rPr lang="sv-SE" dirty="0" smtClean="0"/>
              <a:t>beställartest för att acceptera systemet</a:t>
            </a:r>
            <a:br>
              <a:rPr lang="sv-SE" dirty="0" smtClean="0"/>
            </a:br>
            <a:endParaRPr lang="sv-SE" dirty="0" smtClean="0"/>
          </a:p>
          <a:p>
            <a:endParaRPr lang="sv-SE" dirty="0" smtClean="0"/>
          </a:p>
          <a:p>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79</a:t>
            </a:fld>
            <a:endParaRPr lang="sv-SE"/>
          </a:p>
        </p:txBody>
      </p:sp>
    </p:spTree>
    <p:extLst>
      <p:ext uri="{BB962C8B-B14F-4D97-AF65-F5344CB8AC3E}">
        <p14:creationId xmlns:p14="http://schemas.microsoft.com/office/powerpoint/2010/main" val="2816021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smtClean="0"/>
              <a:t>Work</a:t>
            </a:r>
            <a:r>
              <a:rPr lang="sv-SE" dirty="0" smtClean="0"/>
              <a:t> in Progress</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8</a:t>
            </a:fld>
            <a:endParaRPr lang="sv-SE"/>
          </a:p>
        </p:txBody>
      </p:sp>
      <p:sp>
        <p:nvSpPr>
          <p:cNvPr id="6" name="Platshållare för innehåll 2"/>
          <p:cNvSpPr txBox="1">
            <a:spLocks/>
          </p:cNvSpPr>
          <p:nvPr/>
        </p:nvSpPr>
        <p:spPr>
          <a:xfrm>
            <a:off x="395536" y="4005064"/>
            <a:ext cx="8496944"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sv-SE" dirty="0"/>
          </a:p>
        </p:txBody>
      </p:sp>
      <p:pic>
        <p:nvPicPr>
          <p:cNvPr id="13" name="Platshållare för innehåll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7321" y="1700808"/>
            <a:ext cx="8495159" cy="2106921"/>
          </a:xfrm>
        </p:spPr>
      </p:pic>
      <p:pic>
        <p:nvPicPr>
          <p:cNvPr id="14" name="Bildobjekt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321" y="4042370"/>
            <a:ext cx="8639175" cy="2266950"/>
          </a:xfrm>
          <a:prstGeom prst="rect">
            <a:avLst/>
          </a:prstGeom>
        </p:spPr>
      </p:pic>
      <p:pic>
        <p:nvPicPr>
          <p:cNvPr id="7" name="Bildobjekt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156851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Komponenttest</a:t>
            </a:r>
            <a:endParaRPr lang="sv-SE" dirty="0"/>
          </a:p>
        </p:txBody>
      </p:sp>
      <p:sp>
        <p:nvSpPr>
          <p:cNvPr id="3" name="Platshållare för innehåll 2"/>
          <p:cNvSpPr>
            <a:spLocks noGrp="1"/>
          </p:cNvSpPr>
          <p:nvPr>
            <p:ph idx="1"/>
          </p:nvPr>
        </p:nvSpPr>
        <p:spPr>
          <a:xfrm>
            <a:off x="539552" y="1412776"/>
            <a:ext cx="8208912" cy="5112568"/>
          </a:xfrm>
        </p:spPr>
        <p:txBody>
          <a:bodyPr>
            <a:normAutofit lnSpcReduction="10000"/>
          </a:bodyPr>
          <a:lstStyle/>
          <a:p>
            <a:r>
              <a:rPr lang="sv-SE" dirty="0" smtClean="0"/>
              <a:t>Utförs vanligen av utvecklarna</a:t>
            </a:r>
          </a:p>
          <a:p>
            <a:r>
              <a:rPr lang="sv-SE" dirty="0" smtClean="0"/>
              <a:t>Utförs kontinuerligt i takt med kodningen</a:t>
            </a:r>
          </a:p>
          <a:p>
            <a:r>
              <a:rPr lang="sv-SE" dirty="0" smtClean="0"/>
              <a:t>Bör utföras frekvent, spara inte testet till större kodmängder!</a:t>
            </a:r>
          </a:p>
          <a:p>
            <a:r>
              <a:rPr lang="sv-SE" dirty="0" smtClean="0"/>
              <a:t>Korstester; utvecklarna testar varandras program alt skriver testfall till varandra</a:t>
            </a:r>
          </a:p>
          <a:p>
            <a:r>
              <a:rPr lang="sv-SE" dirty="0" smtClean="0"/>
              <a:t>Mestadels automatiserat, med eller utan testramverk</a:t>
            </a:r>
          </a:p>
          <a:p>
            <a:r>
              <a:rPr lang="sv-SE" dirty="0" err="1" smtClean="0"/>
              <a:t>Unit</a:t>
            </a:r>
            <a:r>
              <a:rPr lang="sv-SE" dirty="0" smtClean="0"/>
              <a:t> test, enhetstest, modultest, programtest, programmerartest….. Kärt barn!</a:t>
            </a:r>
          </a:p>
          <a:p>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80</a:t>
            </a:fld>
            <a:endParaRPr lang="sv-SE"/>
          </a:p>
        </p:txBody>
      </p:sp>
    </p:spTree>
    <p:extLst>
      <p:ext uri="{BB962C8B-B14F-4D97-AF65-F5344CB8AC3E}">
        <p14:creationId xmlns:p14="http://schemas.microsoft.com/office/powerpoint/2010/main" val="183236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fontScale="90000"/>
          </a:bodyPr>
          <a:lstStyle/>
          <a:p>
            <a:r>
              <a:rPr lang="sv-SE" dirty="0" smtClean="0"/>
              <a:t>Generell checklista för komponenttest</a:t>
            </a:r>
            <a:endParaRPr lang="sv-SE" dirty="0"/>
          </a:p>
        </p:txBody>
      </p:sp>
      <p:sp>
        <p:nvSpPr>
          <p:cNvPr id="3" name="Platshållare för innehåll 2"/>
          <p:cNvSpPr>
            <a:spLocks noGrp="1"/>
          </p:cNvSpPr>
          <p:nvPr>
            <p:ph idx="1"/>
          </p:nvPr>
        </p:nvSpPr>
        <p:spPr>
          <a:xfrm>
            <a:off x="323528" y="1412776"/>
            <a:ext cx="8640960" cy="5112568"/>
          </a:xfrm>
        </p:spPr>
        <p:txBody>
          <a:bodyPr>
            <a:normAutofit fontScale="85000" lnSpcReduction="20000"/>
          </a:bodyPr>
          <a:lstStyle/>
          <a:p>
            <a:r>
              <a:rPr lang="sv-SE" dirty="0" smtClean="0"/>
              <a:t>Komponenten följer namn- och kodstandard?</a:t>
            </a:r>
          </a:p>
          <a:p>
            <a:r>
              <a:rPr lang="sv-SE" dirty="0" smtClean="0"/>
              <a:t>Felhantering finns?</a:t>
            </a:r>
          </a:p>
          <a:p>
            <a:r>
              <a:rPr lang="sv-SE" dirty="0" smtClean="0"/>
              <a:t>Positiva och negativa tester?</a:t>
            </a:r>
            <a:endParaRPr lang="sv-SE" dirty="0"/>
          </a:p>
          <a:p>
            <a:r>
              <a:rPr lang="sv-SE" dirty="0" smtClean="0"/>
              <a:t>Test för minnesläckage finns?</a:t>
            </a:r>
          </a:p>
          <a:p>
            <a:r>
              <a:rPr lang="sv-SE" dirty="0" smtClean="0"/>
              <a:t>Programkoden granskad av kollega?</a:t>
            </a:r>
          </a:p>
          <a:p>
            <a:r>
              <a:rPr lang="sv-SE" dirty="0" smtClean="0"/>
              <a:t>Dokumentation finns?</a:t>
            </a:r>
          </a:p>
          <a:p>
            <a:r>
              <a:rPr lang="sv-SE" dirty="0" smtClean="0"/>
              <a:t>Rätt </a:t>
            </a:r>
            <a:r>
              <a:rPr lang="sv-SE" dirty="0" err="1" smtClean="0"/>
              <a:t>tab</a:t>
            </a:r>
            <a:r>
              <a:rPr lang="sv-SE" dirty="0" smtClean="0"/>
              <a:t>-ordning?</a:t>
            </a:r>
          </a:p>
          <a:p>
            <a:r>
              <a:rPr lang="sv-SE" dirty="0" smtClean="0"/>
              <a:t>Användargränssnitt enligt gällande standard?</a:t>
            </a:r>
          </a:p>
          <a:p>
            <a:r>
              <a:rPr lang="sv-SE" dirty="0" smtClean="0"/>
              <a:t>Kortkommandon enligt specifikation?</a:t>
            </a:r>
          </a:p>
          <a:p>
            <a:r>
              <a:rPr lang="sv-SE" dirty="0" smtClean="0"/>
              <a:t>Alla menyalternativ fungerar?</a:t>
            </a:r>
          </a:p>
          <a:p>
            <a:r>
              <a:rPr lang="sv-SE" dirty="0" smtClean="0"/>
              <a:t>Alla knappar fungerar?</a:t>
            </a:r>
          </a:p>
          <a:p>
            <a:r>
              <a:rPr lang="sv-SE" dirty="0" smtClean="0"/>
              <a:t>Med flera…..</a:t>
            </a:r>
          </a:p>
          <a:p>
            <a:pPr marL="0" indent="0">
              <a:buNone/>
            </a:pPr>
            <a:endParaRPr lang="sv-SE" dirty="0"/>
          </a:p>
          <a:p>
            <a:pPr marL="0" indent="0">
              <a:buNone/>
            </a:pPr>
            <a:endParaRPr lang="sv-SE" dirty="0"/>
          </a:p>
          <a:p>
            <a:pPr marL="0" indent="0">
              <a:buNone/>
            </a:pPr>
            <a:endParaRPr lang="sv-SE"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81</a:t>
            </a:fld>
            <a:endParaRPr lang="sv-SE"/>
          </a:p>
        </p:txBody>
      </p:sp>
    </p:spTree>
    <p:extLst>
      <p:ext uri="{BB962C8B-B14F-4D97-AF65-F5344CB8AC3E}">
        <p14:creationId xmlns:p14="http://schemas.microsoft.com/office/powerpoint/2010/main" val="1264494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Komponenttest-exempel</a:t>
            </a:r>
            <a:endParaRPr lang="sv-SE" dirty="0"/>
          </a:p>
        </p:txBody>
      </p:sp>
      <p:sp>
        <p:nvSpPr>
          <p:cNvPr id="3" name="Platshållare för innehåll 2"/>
          <p:cNvSpPr>
            <a:spLocks noGrp="1"/>
          </p:cNvSpPr>
          <p:nvPr>
            <p:ph idx="1"/>
          </p:nvPr>
        </p:nvSpPr>
        <p:spPr>
          <a:xfrm>
            <a:off x="323528" y="1628800"/>
            <a:ext cx="8640960" cy="4896544"/>
          </a:xfrm>
        </p:spPr>
        <p:txBody>
          <a:bodyPr>
            <a:normAutofit/>
          </a:bodyPr>
          <a:lstStyle/>
          <a:p>
            <a:pPr marL="0" indent="0">
              <a:buNone/>
            </a:pPr>
            <a:r>
              <a:rPr lang="sv-SE" dirty="0" smtClean="0"/>
              <a:t>Vi vill ha en modul som kollar ett inknappat lösenord. Lösenordet måste bestå av minst 8 tecken och bestå av minst ett tecken av vardera versaler, gemener och siffror. Inga andra tecken tillåtna.</a:t>
            </a:r>
          </a:p>
          <a:p>
            <a:pPr marL="0" indent="0">
              <a:buNone/>
            </a:pPr>
            <a:endParaRPr lang="sv-SE" dirty="0"/>
          </a:p>
          <a:p>
            <a:pPr marL="0" indent="0">
              <a:buNone/>
            </a:pPr>
            <a:r>
              <a:rPr lang="sv-SE" dirty="0" smtClean="0"/>
              <a:t>OBS! Exemplet skrivet i språket Epsilon.  </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82</a:t>
            </a:fld>
            <a:endParaRPr lang="sv-SE"/>
          </a:p>
        </p:txBody>
      </p:sp>
    </p:spTree>
    <p:extLst>
      <p:ext uri="{BB962C8B-B14F-4D97-AF65-F5344CB8AC3E}">
        <p14:creationId xmlns:p14="http://schemas.microsoft.com/office/powerpoint/2010/main" val="1377418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Komponenttest-exempel</a:t>
            </a:r>
            <a:endParaRPr lang="sv-SE" dirty="0"/>
          </a:p>
        </p:txBody>
      </p:sp>
      <p:sp>
        <p:nvSpPr>
          <p:cNvPr id="3" name="Platshållare för innehåll 2"/>
          <p:cNvSpPr>
            <a:spLocks noGrp="1"/>
          </p:cNvSpPr>
          <p:nvPr>
            <p:ph idx="1"/>
          </p:nvPr>
        </p:nvSpPr>
        <p:spPr>
          <a:xfrm>
            <a:off x="323528" y="1412776"/>
            <a:ext cx="8640960" cy="5112568"/>
          </a:xfrm>
        </p:spPr>
        <p:txBody>
          <a:bodyPr>
            <a:normAutofit fontScale="85000" lnSpcReduction="20000"/>
          </a:bodyPr>
          <a:lstStyle/>
          <a:p>
            <a:pPr marL="0" indent="0">
              <a:buNone/>
            </a:pPr>
            <a:r>
              <a:rPr lang="sv-SE" b="1" dirty="0" err="1" smtClean="0"/>
              <a:t>UnitTest_pwCheck</a:t>
            </a:r>
            <a:r>
              <a:rPr lang="sv-SE" b="1" dirty="0" smtClean="0"/>
              <a:t> </a:t>
            </a:r>
          </a:p>
          <a:p>
            <a:pPr marL="0" lvl="1" indent="0">
              <a:buNone/>
            </a:pPr>
            <a:r>
              <a:rPr lang="sv-SE" b="1" dirty="0"/>
              <a:t>	</a:t>
            </a:r>
            <a:r>
              <a:rPr lang="sv-SE" dirty="0" smtClean="0"/>
              <a:t>Call </a:t>
            </a:r>
            <a:r>
              <a:rPr lang="sv-SE" dirty="0" err="1" smtClean="0"/>
              <a:t>pwCheck</a:t>
            </a:r>
            <a:r>
              <a:rPr lang="sv-SE" dirty="0" smtClean="0"/>
              <a:t>(</a:t>
            </a:r>
            <a:r>
              <a:rPr lang="sv-SE" dirty="0" err="1" smtClean="0"/>
              <a:t>null</a:t>
            </a:r>
            <a:r>
              <a:rPr lang="sv-SE" dirty="0" smtClean="0"/>
              <a:t>), </a:t>
            </a:r>
            <a:r>
              <a:rPr lang="sv-SE" dirty="0" err="1"/>
              <a:t>return</a:t>
            </a:r>
            <a:r>
              <a:rPr lang="sv-SE" dirty="0"/>
              <a:t> </a:t>
            </a:r>
            <a:r>
              <a:rPr lang="sv-SE" dirty="0" err="1"/>
              <a:t>should</a:t>
            </a:r>
            <a:r>
              <a:rPr lang="sv-SE" dirty="0"/>
              <a:t> be=</a:t>
            </a:r>
            <a:r>
              <a:rPr lang="sv-SE" dirty="0" err="1"/>
              <a:t>false</a:t>
            </a:r>
            <a:endParaRPr lang="sv-SE" dirty="0"/>
          </a:p>
          <a:p>
            <a:pPr marL="400050" lvl="1" indent="0">
              <a:buNone/>
            </a:pPr>
            <a:r>
              <a:rPr lang="sv-SE" dirty="0" smtClean="0"/>
              <a:t>	Call </a:t>
            </a:r>
            <a:r>
              <a:rPr lang="sv-SE" dirty="0" err="1"/>
              <a:t>pwCheck</a:t>
            </a:r>
            <a:r>
              <a:rPr lang="sv-SE" dirty="0" smtClean="0"/>
              <a:t>(””), </a:t>
            </a:r>
            <a:r>
              <a:rPr lang="sv-SE" dirty="0" err="1"/>
              <a:t>return</a:t>
            </a:r>
            <a:r>
              <a:rPr lang="sv-SE" dirty="0"/>
              <a:t> </a:t>
            </a:r>
            <a:r>
              <a:rPr lang="sv-SE" dirty="0" err="1"/>
              <a:t>should</a:t>
            </a:r>
            <a:r>
              <a:rPr lang="sv-SE" dirty="0"/>
              <a:t> be=</a:t>
            </a:r>
            <a:r>
              <a:rPr lang="sv-SE" dirty="0" err="1"/>
              <a:t>false</a:t>
            </a:r>
            <a:endParaRPr lang="sv-SE" dirty="0"/>
          </a:p>
          <a:p>
            <a:pPr marL="400050" lvl="1" indent="0">
              <a:buNone/>
            </a:pPr>
            <a:r>
              <a:rPr lang="sv-SE" dirty="0" smtClean="0"/>
              <a:t>	Call </a:t>
            </a:r>
            <a:r>
              <a:rPr lang="sv-SE" dirty="0" err="1" smtClean="0"/>
              <a:t>pwCheck</a:t>
            </a:r>
            <a:r>
              <a:rPr lang="sv-SE" dirty="0" smtClean="0"/>
              <a:t>(”123abcD”), </a:t>
            </a:r>
            <a:r>
              <a:rPr lang="sv-SE" dirty="0" err="1" smtClean="0"/>
              <a:t>return</a:t>
            </a:r>
            <a:r>
              <a:rPr lang="sv-SE" dirty="0" smtClean="0"/>
              <a:t> </a:t>
            </a:r>
            <a:r>
              <a:rPr lang="sv-SE" dirty="0" err="1" smtClean="0"/>
              <a:t>should</a:t>
            </a:r>
            <a:r>
              <a:rPr lang="sv-SE" dirty="0" smtClean="0"/>
              <a:t> be=</a:t>
            </a:r>
            <a:r>
              <a:rPr lang="sv-SE" dirty="0" err="1" smtClean="0"/>
              <a:t>false</a:t>
            </a:r>
            <a:endParaRPr lang="sv-SE" dirty="0" smtClean="0"/>
          </a:p>
          <a:p>
            <a:pPr marL="400050" lvl="1" indent="0">
              <a:buNone/>
            </a:pPr>
            <a:r>
              <a:rPr lang="sv-SE" dirty="0" smtClean="0"/>
              <a:t>	Call </a:t>
            </a:r>
            <a:r>
              <a:rPr lang="sv-SE" dirty="0" err="1"/>
              <a:t>pwCheck</a:t>
            </a:r>
            <a:r>
              <a:rPr lang="sv-SE" dirty="0" smtClean="0"/>
              <a:t>(”</a:t>
            </a:r>
            <a:r>
              <a:rPr lang="sv-SE" dirty="0" err="1" smtClean="0"/>
              <a:t>abcdEFGH</a:t>
            </a:r>
            <a:r>
              <a:rPr lang="sv-SE" dirty="0" smtClean="0"/>
              <a:t>”), </a:t>
            </a:r>
            <a:r>
              <a:rPr lang="sv-SE" dirty="0" err="1"/>
              <a:t>return</a:t>
            </a:r>
            <a:r>
              <a:rPr lang="sv-SE" dirty="0"/>
              <a:t> </a:t>
            </a:r>
            <a:r>
              <a:rPr lang="sv-SE" dirty="0" err="1"/>
              <a:t>should</a:t>
            </a:r>
            <a:r>
              <a:rPr lang="sv-SE" dirty="0"/>
              <a:t> be=</a:t>
            </a:r>
            <a:r>
              <a:rPr lang="sv-SE" dirty="0" err="1"/>
              <a:t>false</a:t>
            </a:r>
            <a:r>
              <a:rPr lang="sv-SE" dirty="0"/>
              <a:t> </a:t>
            </a:r>
            <a:endParaRPr lang="sv-SE" dirty="0" smtClean="0"/>
          </a:p>
          <a:p>
            <a:pPr marL="400050" lvl="1" indent="0">
              <a:buNone/>
            </a:pPr>
            <a:r>
              <a:rPr lang="sv-SE" dirty="0" smtClean="0"/>
              <a:t>	Call </a:t>
            </a:r>
            <a:r>
              <a:rPr lang="sv-SE" dirty="0" err="1"/>
              <a:t>pwCheck</a:t>
            </a:r>
            <a:r>
              <a:rPr lang="sv-SE" dirty="0"/>
              <a:t>(”</a:t>
            </a:r>
            <a:r>
              <a:rPr lang="sv-SE" dirty="0" smtClean="0"/>
              <a:t>123abcde”), </a:t>
            </a:r>
            <a:r>
              <a:rPr lang="sv-SE" dirty="0" err="1"/>
              <a:t>return</a:t>
            </a:r>
            <a:r>
              <a:rPr lang="sv-SE" dirty="0"/>
              <a:t> </a:t>
            </a:r>
            <a:r>
              <a:rPr lang="sv-SE" dirty="0" err="1"/>
              <a:t>should</a:t>
            </a:r>
            <a:r>
              <a:rPr lang="sv-SE" dirty="0"/>
              <a:t> be=</a:t>
            </a:r>
            <a:r>
              <a:rPr lang="sv-SE" dirty="0" err="1"/>
              <a:t>false</a:t>
            </a:r>
            <a:r>
              <a:rPr lang="sv-SE" dirty="0"/>
              <a:t> </a:t>
            </a:r>
            <a:endParaRPr lang="sv-SE" dirty="0" smtClean="0"/>
          </a:p>
          <a:p>
            <a:pPr marL="400050" lvl="1" indent="0">
              <a:buNone/>
            </a:pPr>
            <a:r>
              <a:rPr lang="sv-SE" dirty="0" smtClean="0"/>
              <a:t>	Call </a:t>
            </a:r>
            <a:r>
              <a:rPr lang="sv-SE" dirty="0" err="1"/>
              <a:t>pwCheck</a:t>
            </a:r>
            <a:r>
              <a:rPr lang="sv-SE" dirty="0"/>
              <a:t>(”</a:t>
            </a:r>
            <a:r>
              <a:rPr lang="sv-SE" dirty="0" smtClean="0"/>
              <a:t>123ABCDE</a:t>
            </a:r>
            <a:r>
              <a:rPr lang="sv-SE" dirty="0"/>
              <a:t>”), </a:t>
            </a:r>
            <a:r>
              <a:rPr lang="sv-SE" dirty="0" err="1"/>
              <a:t>return</a:t>
            </a:r>
            <a:r>
              <a:rPr lang="sv-SE" dirty="0"/>
              <a:t> </a:t>
            </a:r>
            <a:r>
              <a:rPr lang="sv-SE" dirty="0" err="1"/>
              <a:t>should</a:t>
            </a:r>
            <a:r>
              <a:rPr lang="sv-SE" dirty="0"/>
              <a:t> be=</a:t>
            </a:r>
            <a:r>
              <a:rPr lang="sv-SE" dirty="0" err="1"/>
              <a:t>false</a:t>
            </a:r>
            <a:r>
              <a:rPr lang="sv-SE" dirty="0"/>
              <a:t> </a:t>
            </a:r>
            <a:endParaRPr lang="sv-SE" dirty="0" smtClean="0"/>
          </a:p>
          <a:p>
            <a:pPr marL="400050" lvl="1" indent="0">
              <a:buNone/>
            </a:pPr>
            <a:r>
              <a:rPr lang="sv-SE" dirty="0" smtClean="0"/>
              <a:t>	Call </a:t>
            </a:r>
            <a:r>
              <a:rPr lang="sv-SE" dirty="0" err="1"/>
              <a:t>pwCheck</a:t>
            </a:r>
            <a:r>
              <a:rPr lang="sv-SE" dirty="0"/>
              <a:t>(”</a:t>
            </a:r>
            <a:r>
              <a:rPr lang="sv-SE" dirty="0" smtClean="0"/>
              <a:t>123abcD/”), </a:t>
            </a:r>
            <a:r>
              <a:rPr lang="sv-SE" dirty="0" err="1"/>
              <a:t>return</a:t>
            </a:r>
            <a:r>
              <a:rPr lang="sv-SE" dirty="0"/>
              <a:t> </a:t>
            </a:r>
            <a:r>
              <a:rPr lang="sv-SE" dirty="0" err="1"/>
              <a:t>should</a:t>
            </a:r>
            <a:r>
              <a:rPr lang="sv-SE" dirty="0"/>
              <a:t> be=</a:t>
            </a:r>
            <a:r>
              <a:rPr lang="sv-SE" dirty="0" err="1"/>
              <a:t>false</a:t>
            </a:r>
            <a:r>
              <a:rPr lang="sv-SE" dirty="0"/>
              <a:t> </a:t>
            </a:r>
            <a:endParaRPr lang="sv-SE" dirty="0" smtClean="0"/>
          </a:p>
          <a:p>
            <a:pPr marL="400050" lvl="1" indent="0">
              <a:buNone/>
            </a:pPr>
            <a:r>
              <a:rPr lang="sv-SE" dirty="0" smtClean="0"/>
              <a:t>	Call </a:t>
            </a:r>
            <a:r>
              <a:rPr lang="sv-SE" dirty="0" err="1"/>
              <a:t>pwCheck</a:t>
            </a:r>
            <a:r>
              <a:rPr lang="sv-SE" dirty="0"/>
              <a:t>(”</a:t>
            </a:r>
            <a:r>
              <a:rPr lang="sv-SE" dirty="0" smtClean="0"/>
              <a:t>123abc  E</a:t>
            </a:r>
            <a:r>
              <a:rPr lang="sv-SE" dirty="0"/>
              <a:t>”), </a:t>
            </a:r>
            <a:r>
              <a:rPr lang="sv-SE" dirty="0" err="1"/>
              <a:t>return</a:t>
            </a:r>
            <a:r>
              <a:rPr lang="sv-SE" dirty="0"/>
              <a:t> </a:t>
            </a:r>
            <a:r>
              <a:rPr lang="sv-SE" dirty="0" err="1"/>
              <a:t>should</a:t>
            </a:r>
            <a:r>
              <a:rPr lang="sv-SE" dirty="0"/>
              <a:t> be=</a:t>
            </a:r>
            <a:r>
              <a:rPr lang="sv-SE" dirty="0" err="1"/>
              <a:t>false</a:t>
            </a:r>
            <a:endParaRPr lang="sv-SE" dirty="0" smtClean="0"/>
          </a:p>
          <a:p>
            <a:pPr marL="400050" lvl="1" indent="0">
              <a:buNone/>
            </a:pPr>
            <a:r>
              <a:rPr lang="sv-SE" dirty="0" smtClean="0"/>
              <a:t>	Call </a:t>
            </a:r>
            <a:r>
              <a:rPr lang="sv-SE" dirty="0" err="1"/>
              <a:t>pwCheck</a:t>
            </a:r>
            <a:r>
              <a:rPr lang="sv-SE" dirty="0"/>
              <a:t>(”</a:t>
            </a:r>
            <a:r>
              <a:rPr lang="sv-SE" dirty="0" smtClean="0"/>
              <a:t>123a@cDE</a:t>
            </a:r>
            <a:r>
              <a:rPr lang="sv-SE" dirty="0"/>
              <a:t>”), </a:t>
            </a:r>
            <a:r>
              <a:rPr lang="sv-SE" dirty="0" err="1"/>
              <a:t>return</a:t>
            </a:r>
            <a:r>
              <a:rPr lang="sv-SE" dirty="0"/>
              <a:t> </a:t>
            </a:r>
            <a:r>
              <a:rPr lang="sv-SE" dirty="0" err="1"/>
              <a:t>should</a:t>
            </a:r>
            <a:r>
              <a:rPr lang="sv-SE" dirty="0"/>
              <a:t> be=</a:t>
            </a:r>
            <a:r>
              <a:rPr lang="sv-SE" dirty="0" err="1"/>
              <a:t>false</a:t>
            </a:r>
            <a:r>
              <a:rPr lang="sv-SE" dirty="0"/>
              <a:t> </a:t>
            </a:r>
            <a:endParaRPr lang="sv-SE" dirty="0" smtClean="0"/>
          </a:p>
          <a:p>
            <a:pPr marL="400050" lvl="1" indent="0">
              <a:buNone/>
            </a:pPr>
            <a:r>
              <a:rPr lang="sv-SE" dirty="0" smtClean="0"/>
              <a:t>	Call </a:t>
            </a:r>
            <a:r>
              <a:rPr lang="sv-SE" dirty="0" err="1"/>
              <a:t>pwCheck</a:t>
            </a:r>
            <a:r>
              <a:rPr lang="sv-SE" dirty="0"/>
              <a:t>(”123abcDE”), </a:t>
            </a:r>
            <a:r>
              <a:rPr lang="sv-SE" dirty="0" err="1"/>
              <a:t>return</a:t>
            </a:r>
            <a:r>
              <a:rPr lang="sv-SE" dirty="0"/>
              <a:t> </a:t>
            </a:r>
            <a:r>
              <a:rPr lang="sv-SE" dirty="0" err="1"/>
              <a:t>should</a:t>
            </a:r>
            <a:r>
              <a:rPr lang="sv-SE" dirty="0"/>
              <a:t> </a:t>
            </a:r>
            <a:r>
              <a:rPr lang="sv-SE" dirty="0" smtClean="0"/>
              <a:t>be=</a:t>
            </a:r>
            <a:r>
              <a:rPr lang="sv-SE" dirty="0" err="1" smtClean="0"/>
              <a:t>true</a:t>
            </a:r>
            <a:endParaRPr lang="sv-SE" dirty="0" smtClean="0"/>
          </a:p>
          <a:p>
            <a:pPr marL="400050" lvl="1" indent="0">
              <a:buNone/>
            </a:pPr>
            <a:r>
              <a:rPr lang="sv-SE" dirty="0" smtClean="0"/>
              <a:t>	Call </a:t>
            </a:r>
            <a:r>
              <a:rPr lang="sv-SE" dirty="0" err="1"/>
              <a:t>pwCheck</a:t>
            </a:r>
            <a:r>
              <a:rPr lang="sv-SE" dirty="0"/>
              <a:t>(”</a:t>
            </a:r>
            <a:r>
              <a:rPr lang="sv-SE" dirty="0" smtClean="0"/>
              <a:t>123abcDEfgh”), </a:t>
            </a:r>
            <a:r>
              <a:rPr lang="sv-SE" dirty="0" err="1" smtClean="0"/>
              <a:t>return</a:t>
            </a:r>
            <a:r>
              <a:rPr lang="sv-SE" dirty="0" smtClean="0"/>
              <a:t> </a:t>
            </a:r>
            <a:r>
              <a:rPr lang="sv-SE" dirty="0" err="1" smtClean="0"/>
              <a:t>should</a:t>
            </a:r>
            <a:r>
              <a:rPr lang="sv-SE" dirty="0" smtClean="0"/>
              <a:t> be=</a:t>
            </a:r>
            <a:r>
              <a:rPr lang="sv-SE" dirty="0" err="1" smtClean="0"/>
              <a:t>true</a:t>
            </a:r>
            <a:endParaRPr lang="sv-SE" dirty="0" smtClean="0"/>
          </a:p>
          <a:p>
            <a:pPr marL="0" indent="0">
              <a:buNone/>
            </a:pPr>
            <a:r>
              <a:rPr lang="sv-SE" b="1" dirty="0" smtClean="0"/>
              <a:t>End </a:t>
            </a:r>
            <a:r>
              <a:rPr lang="sv-SE" b="1" dirty="0" err="1" smtClean="0"/>
              <a:t>UnitTest_pwCheck</a:t>
            </a:r>
            <a:endParaRPr lang="sv-SE" dirty="0"/>
          </a:p>
          <a:p>
            <a:pPr marL="0" indent="0">
              <a:buNone/>
            </a:pPr>
            <a:endParaRPr lang="sv-SE" dirty="0"/>
          </a:p>
          <a:p>
            <a:pPr marL="0" indent="0">
              <a:buNone/>
            </a:pPr>
            <a:endParaRPr lang="sv-SE" dirty="0"/>
          </a:p>
          <a:p>
            <a:pPr marL="0" indent="0">
              <a:buNone/>
            </a:pPr>
            <a:endParaRPr lang="sv-SE" dirty="0"/>
          </a:p>
          <a:p>
            <a:pPr marL="0" indent="0">
              <a:buNone/>
            </a:pPr>
            <a:endParaRPr lang="sv-SE"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83</a:t>
            </a:fld>
            <a:endParaRPr lang="sv-SE"/>
          </a:p>
        </p:txBody>
      </p:sp>
    </p:spTree>
    <p:extLst>
      <p:ext uri="{BB962C8B-B14F-4D97-AF65-F5344CB8AC3E}">
        <p14:creationId xmlns:p14="http://schemas.microsoft.com/office/powerpoint/2010/main" val="33603598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Komponenttest-exempel</a:t>
            </a:r>
            <a:endParaRPr lang="sv-SE" dirty="0"/>
          </a:p>
        </p:txBody>
      </p:sp>
      <p:sp>
        <p:nvSpPr>
          <p:cNvPr id="3" name="Platshållare för innehåll 2"/>
          <p:cNvSpPr>
            <a:spLocks noGrp="1"/>
          </p:cNvSpPr>
          <p:nvPr>
            <p:ph idx="1"/>
          </p:nvPr>
        </p:nvSpPr>
        <p:spPr>
          <a:xfrm>
            <a:off x="323528" y="1412776"/>
            <a:ext cx="8640960" cy="5112568"/>
          </a:xfrm>
        </p:spPr>
        <p:txBody>
          <a:bodyPr>
            <a:normAutofit fontScale="77500" lnSpcReduction="20000"/>
          </a:bodyPr>
          <a:lstStyle/>
          <a:p>
            <a:pPr marL="0" indent="0">
              <a:buNone/>
            </a:pPr>
            <a:r>
              <a:rPr lang="sv-SE" b="1" dirty="0" err="1" smtClean="0"/>
              <a:t>pwCheck</a:t>
            </a:r>
            <a:r>
              <a:rPr lang="sv-SE" b="1" dirty="0" smtClean="0"/>
              <a:t> </a:t>
            </a:r>
            <a:r>
              <a:rPr lang="sv-SE" b="1" dirty="0" err="1" smtClean="0"/>
              <a:t>param</a:t>
            </a:r>
            <a:r>
              <a:rPr lang="sv-SE" b="1" dirty="0" smtClean="0"/>
              <a:t>(</a:t>
            </a:r>
            <a:r>
              <a:rPr lang="sv-SE" b="1" dirty="0" err="1" smtClean="0"/>
              <a:t>pwstring</a:t>
            </a:r>
            <a:r>
              <a:rPr lang="sv-SE" b="1" dirty="0" smtClean="0"/>
              <a:t>)</a:t>
            </a:r>
          </a:p>
          <a:p>
            <a:pPr marL="0" indent="0">
              <a:buNone/>
            </a:pPr>
            <a:r>
              <a:rPr lang="sv-SE" dirty="0" smtClean="0"/>
              <a:t>If </a:t>
            </a:r>
            <a:r>
              <a:rPr lang="sv-SE" dirty="0" err="1" smtClean="0"/>
              <a:t>pwstring.length</a:t>
            </a:r>
            <a:r>
              <a:rPr lang="sv-SE" dirty="0" smtClean="0"/>
              <a:t> &lt; 8 </a:t>
            </a:r>
            <a:br>
              <a:rPr lang="sv-SE" dirty="0" smtClean="0"/>
            </a:br>
            <a:r>
              <a:rPr lang="sv-SE" dirty="0" smtClean="0"/>
              <a:t>	</a:t>
            </a:r>
            <a:r>
              <a:rPr lang="sv-SE" dirty="0" err="1" smtClean="0"/>
              <a:t>return</a:t>
            </a:r>
            <a:r>
              <a:rPr lang="sv-SE" dirty="0" smtClean="0"/>
              <a:t>(</a:t>
            </a:r>
            <a:r>
              <a:rPr lang="sv-SE" dirty="0" err="1" smtClean="0"/>
              <a:t>false</a:t>
            </a:r>
            <a:r>
              <a:rPr lang="sv-SE" dirty="0" smtClean="0"/>
              <a:t>,”invalid </a:t>
            </a:r>
            <a:r>
              <a:rPr lang="sv-SE" dirty="0" err="1" smtClean="0"/>
              <a:t>length</a:t>
            </a:r>
            <a:r>
              <a:rPr lang="sv-SE" dirty="0" smtClean="0"/>
              <a:t>”)</a:t>
            </a:r>
          </a:p>
          <a:p>
            <a:pPr marL="0" indent="0">
              <a:buNone/>
            </a:pPr>
            <a:r>
              <a:rPr lang="sv-SE" dirty="0" smtClean="0"/>
              <a:t>Else  If </a:t>
            </a:r>
            <a:r>
              <a:rPr lang="sv-SE" dirty="0" err="1" smtClean="0"/>
              <a:t>pwstring</a:t>
            </a:r>
            <a:r>
              <a:rPr lang="sv-SE" dirty="0" smtClean="0"/>
              <a:t> not </a:t>
            </a:r>
            <a:r>
              <a:rPr lang="sv-SE" dirty="0" err="1" smtClean="0"/>
              <a:t>contains</a:t>
            </a:r>
            <a:r>
              <a:rPr lang="sv-SE" dirty="0" smtClean="0"/>
              <a:t> </a:t>
            </a:r>
            <a:r>
              <a:rPr lang="sv-SE" dirty="0" err="1" smtClean="0"/>
              <a:t>numerics</a:t>
            </a:r>
            <a:r>
              <a:rPr lang="sv-SE" dirty="0" smtClean="0"/>
              <a:t> </a:t>
            </a:r>
            <a:br>
              <a:rPr lang="sv-SE" dirty="0" smtClean="0"/>
            </a:br>
            <a:r>
              <a:rPr lang="sv-SE" dirty="0" smtClean="0"/>
              <a:t>	</a:t>
            </a:r>
            <a:r>
              <a:rPr lang="sv-SE" dirty="0" err="1" smtClean="0"/>
              <a:t>return</a:t>
            </a:r>
            <a:r>
              <a:rPr lang="sv-SE" dirty="0" smtClean="0"/>
              <a:t>(</a:t>
            </a:r>
            <a:r>
              <a:rPr lang="sv-SE" dirty="0" err="1" smtClean="0"/>
              <a:t>false</a:t>
            </a:r>
            <a:r>
              <a:rPr lang="sv-SE" dirty="0" smtClean="0"/>
              <a:t>,”no </a:t>
            </a:r>
            <a:r>
              <a:rPr lang="sv-SE" dirty="0" err="1" smtClean="0"/>
              <a:t>numerics</a:t>
            </a:r>
            <a:r>
              <a:rPr lang="sv-SE" dirty="0" smtClean="0"/>
              <a:t>”)</a:t>
            </a:r>
          </a:p>
          <a:p>
            <a:pPr marL="0" indent="0">
              <a:buNone/>
            </a:pPr>
            <a:r>
              <a:rPr lang="sv-SE" dirty="0" smtClean="0"/>
              <a:t>Else </a:t>
            </a:r>
            <a:r>
              <a:rPr lang="sv-SE" dirty="0" err="1" smtClean="0"/>
              <a:t>if</a:t>
            </a:r>
            <a:r>
              <a:rPr lang="sv-SE" dirty="0" smtClean="0"/>
              <a:t> </a:t>
            </a:r>
            <a:r>
              <a:rPr lang="sv-SE" dirty="0" err="1" smtClean="0"/>
              <a:t>pwstring</a:t>
            </a:r>
            <a:r>
              <a:rPr lang="sv-SE" dirty="0" smtClean="0"/>
              <a:t> not </a:t>
            </a:r>
            <a:r>
              <a:rPr lang="sv-SE" dirty="0" err="1" smtClean="0"/>
              <a:t>contains</a:t>
            </a:r>
            <a:r>
              <a:rPr lang="sv-SE" dirty="0" smtClean="0"/>
              <a:t> </a:t>
            </a:r>
            <a:r>
              <a:rPr lang="sv-SE" dirty="0" err="1" smtClean="0"/>
              <a:t>uppercase</a:t>
            </a:r>
            <a:r>
              <a:rPr lang="sv-SE" dirty="0" smtClean="0"/>
              <a:t> </a:t>
            </a:r>
          </a:p>
          <a:p>
            <a:pPr marL="0" indent="0">
              <a:buNone/>
            </a:pPr>
            <a:r>
              <a:rPr lang="sv-SE" dirty="0"/>
              <a:t>	</a:t>
            </a:r>
            <a:r>
              <a:rPr lang="sv-SE" dirty="0" err="1" smtClean="0"/>
              <a:t>return</a:t>
            </a:r>
            <a:r>
              <a:rPr lang="sv-SE" dirty="0" smtClean="0"/>
              <a:t>(</a:t>
            </a:r>
            <a:r>
              <a:rPr lang="sv-SE" dirty="0" err="1" smtClean="0"/>
              <a:t>false</a:t>
            </a:r>
            <a:r>
              <a:rPr lang="sv-SE" dirty="0" smtClean="0"/>
              <a:t>,”no </a:t>
            </a:r>
            <a:r>
              <a:rPr lang="sv-SE" dirty="0" err="1" smtClean="0"/>
              <a:t>capitals</a:t>
            </a:r>
            <a:r>
              <a:rPr lang="sv-SE" dirty="0" smtClean="0"/>
              <a:t>”)</a:t>
            </a:r>
          </a:p>
          <a:p>
            <a:pPr marL="0" indent="0">
              <a:buNone/>
            </a:pPr>
            <a:r>
              <a:rPr lang="sv-SE" dirty="0" smtClean="0"/>
              <a:t>Else </a:t>
            </a:r>
            <a:r>
              <a:rPr lang="sv-SE" dirty="0" err="1" smtClean="0"/>
              <a:t>if</a:t>
            </a:r>
            <a:r>
              <a:rPr lang="sv-SE" dirty="0" smtClean="0"/>
              <a:t> </a:t>
            </a:r>
            <a:r>
              <a:rPr lang="sv-SE" dirty="0" err="1" smtClean="0"/>
              <a:t>pwstring</a:t>
            </a:r>
            <a:r>
              <a:rPr lang="sv-SE" dirty="0" smtClean="0"/>
              <a:t> not </a:t>
            </a:r>
            <a:r>
              <a:rPr lang="sv-SE" dirty="0" err="1" smtClean="0"/>
              <a:t>contains</a:t>
            </a:r>
            <a:r>
              <a:rPr lang="sv-SE" dirty="0" smtClean="0"/>
              <a:t> </a:t>
            </a:r>
            <a:r>
              <a:rPr lang="sv-SE" dirty="0" err="1" smtClean="0"/>
              <a:t>lowercase</a:t>
            </a:r>
            <a:r>
              <a:rPr lang="sv-SE" dirty="0" smtClean="0"/>
              <a:t> </a:t>
            </a:r>
          </a:p>
          <a:p>
            <a:pPr marL="0" indent="0">
              <a:buNone/>
            </a:pPr>
            <a:r>
              <a:rPr lang="sv-SE" dirty="0"/>
              <a:t>	</a:t>
            </a:r>
            <a:r>
              <a:rPr lang="sv-SE" dirty="0" err="1" smtClean="0"/>
              <a:t>return</a:t>
            </a:r>
            <a:r>
              <a:rPr lang="sv-SE" dirty="0" smtClean="0"/>
              <a:t>(</a:t>
            </a:r>
            <a:r>
              <a:rPr lang="sv-SE" dirty="0" err="1" smtClean="0"/>
              <a:t>false</a:t>
            </a:r>
            <a:r>
              <a:rPr lang="sv-SE" dirty="0" smtClean="0"/>
              <a:t>,”no </a:t>
            </a:r>
            <a:r>
              <a:rPr lang="sv-SE" dirty="0" err="1" smtClean="0"/>
              <a:t>lower</a:t>
            </a:r>
            <a:r>
              <a:rPr lang="sv-SE" dirty="0" smtClean="0"/>
              <a:t> </a:t>
            </a:r>
            <a:r>
              <a:rPr lang="sv-SE" dirty="0" err="1" smtClean="0"/>
              <a:t>case</a:t>
            </a:r>
            <a:r>
              <a:rPr lang="sv-SE" dirty="0" smtClean="0"/>
              <a:t>”)</a:t>
            </a:r>
          </a:p>
          <a:p>
            <a:pPr marL="0" indent="0">
              <a:buNone/>
            </a:pPr>
            <a:r>
              <a:rPr lang="sv-SE" dirty="0" smtClean="0"/>
              <a:t>Else </a:t>
            </a:r>
            <a:r>
              <a:rPr lang="sv-SE" dirty="0" err="1" smtClean="0"/>
              <a:t>if</a:t>
            </a:r>
            <a:r>
              <a:rPr lang="sv-SE" dirty="0" smtClean="0"/>
              <a:t> </a:t>
            </a:r>
            <a:r>
              <a:rPr lang="sv-SE" dirty="0" err="1" smtClean="0"/>
              <a:t>pwstring</a:t>
            </a:r>
            <a:r>
              <a:rPr lang="sv-SE" dirty="0" smtClean="0"/>
              <a:t> </a:t>
            </a:r>
            <a:r>
              <a:rPr lang="sv-SE" dirty="0" err="1" smtClean="0"/>
              <a:t>contains</a:t>
            </a:r>
            <a:r>
              <a:rPr lang="sv-SE" dirty="0" smtClean="0"/>
              <a:t> </a:t>
            </a:r>
            <a:r>
              <a:rPr lang="sv-SE" dirty="0" err="1" smtClean="0"/>
              <a:t>specialcharacters</a:t>
            </a:r>
            <a:r>
              <a:rPr lang="sv-SE" dirty="0" smtClean="0"/>
              <a:t> </a:t>
            </a:r>
          </a:p>
          <a:p>
            <a:pPr marL="0" indent="0">
              <a:buNone/>
            </a:pPr>
            <a:r>
              <a:rPr lang="sv-SE" dirty="0"/>
              <a:t>	</a:t>
            </a:r>
            <a:r>
              <a:rPr lang="sv-SE" dirty="0" err="1" smtClean="0"/>
              <a:t>return</a:t>
            </a:r>
            <a:r>
              <a:rPr lang="sv-SE" dirty="0" smtClean="0"/>
              <a:t>(</a:t>
            </a:r>
            <a:r>
              <a:rPr lang="sv-SE" dirty="0" err="1" smtClean="0"/>
              <a:t>false</a:t>
            </a:r>
            <a:r>
              <a:rPr lang="sv-SE" dirty="0" smtClean="0"/>
              <a:t>,”special chars”)</a:t>
            </a:r>
          </a:p>
          <a:p>
            <a:pPr marL="0" indent="0">
              <a:buNone/>
            </a:pPr>
            <a:r>
              <a:rPr lang="sv-SE" dirty="0" smtClean="0"/>
              <a:t>Else 	</a:t>
            </a:r>
            <a:r>
              <a:rPr lang="sv-SE" dirty="0" err="1" smtClean="0"/>
              <a:t>return</a:t>
            </a:r>
            <a:r>
              <a:rPr lang="sv-SE" dirty="0" smtClean="0"/>
              <a:t>(</a:t>
            </a:r>
            <a:r>
              <a:rPr lang="sv-SE" dirty="0" err="1" smtClean="0"/>
              <a:t>true</a:t>
            </a:r>
            <a:r>
              <a:rPr lang="sv-SE" dirty="0" smtClean="0"/>
              <a:t>,”a </a:t>
            </a:r>
            <a:r>
              <a:rPr lang="sv-SE" dirty="0" err="1" smtClean="0"/>
              <a:t>very</a:t>
            </a:r>
            <a:r>
              <a:rPr lang="sv-SE" dirty="0" smtClean="0"/>
              <a:t> </a:t>
            </a:r>
            <a:r>
              <a:rPr lang="sv-SE" dirty="0" err="1" smtClean="0"/>
              <a:t>nice</a:t>
            </a:r>
            <a:r>
              <a:rPr lang="sv-SE" dirty="0" smtClean="0"/>
              <a:t> </a:t>
            </a:r>
            <a:r>
              <a:rPr lang="sv-SE" dirty="0" err="1" smtClean="0"/>
              <a:t>password</a:t>
            </a:r>
            <a:r>
              <a:rPr lang="sv-SE" dirty="0" smtClean="0"/>
              <a:t>!”)</a:t>
            </a:r>
          </a:p>
          <a:p>
            <a:pPr marL="0" indent="0">
              <a:buNone/>
            </a:pPr>
            <a:r>
              <a:rPr lang="sv-SE" b="1" dirty="0" smtClean="0"/>
              <a:t>End </a:t>
            </a:r>
            <a:r>
              <a:rPr lang="sv-SE" b="1" dirty="0" err="1" smtClean="0"/>
              <a:t>pwcheck</a:t>
            </a:r>
            <a:r>
              <a:rPr lang="sv-SE" b="1" dirty="0" smtClean="0"/>
              <a:t>  </a:t>
            </a:r>
            <a:endParaRPr lang="sv-SE" b="1"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84</a:t>
            </a:fld>
            <a:endParaRPr lang="sv-SE"/>
          </a:p>
        </p:txBody>
      </p:sp>
    </p:spTree>
    <p:extLst>
      <p:ext uri="{BB962C8B-B14F-4D97-AF65-F5344CB8AC3E}">
        <p14:creationId xmlns:p14="http://schemas.microsoft.com/office/powerpoint/2010/main" val="4277038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Integrationstest</a:t>
            </a:r>
            <a:endParaRPr lang="sv-SE" dirty="0"/>
          </a:p>
        </p:txBody>
      </p:sp>
      <p:sp>
        <p:nvSpPr>
          <p:cNvPr id="3" name="Platshållare för innehåll 2"/>
          <p:cNvSpPr>
            <a:spLocks noGrp="1"/>
          </p:cNvSpPr>
          <p:nvPr>
            <p:ph idx="1"/>
          </p:nvPr>
        </p:nvSpPr>
        <p:spPr>
          <a:xfrm>
            <a:off x="467544" y="1772816"/>
            <a:ext cx="8352928" cy="4752528"/>
          </a:xfrm>
        </p:spPr>
        <p:txBody>
          <a:bodyPr>
            <a:normAutofit/>
          </a:bodyPr>
          <a:lstStyle/>
          <a:p>
            <a:r>
              <a:rPr lang="sv-SE" dirty="0" smtClean="0"/>
              <a:t>Testa att komponenterna fungerar </a:t>
            </a:r>
            <a:r>
              <a:rPr lang="sv-SE" i="1" dirty="0" smtClean="0"/>
              <a:t>tillsammans, </a:t>
            </a:r>
            <a:r>
              <a:rPr lang="sv-SE" dirty="0" smtClean="0"/>
              <a:t>att de kan kommunicera med varandra</a:t>
            </a:r>
          </a:p>
          <a:p>
            <a:r>
              <a:rPr lang="sv-SE" dirty="0" smtClean="0"/>
              <a:t>Stegvis integration, börja med få komponenter:</a:t>
            </a:r>
          </a:p>
          <a:p>
            <a:pPr lvl="1"/>
            <a:r>
              <a:rPr lang="sv-SE" dirty="0" smtClean="0"/>
              <a:t>Nedifrån och upp (”</a:t>
            </a:r>
            <a:r>
              <a:rPr lang="sv-SE" dirty="0" err="1" smtClean="0"/>
              <a:t>bottom</a:t>
            </a:r>
            <a:r>
              <a:rPr lang="sv-SE" dirty="0" smtClean="0"/>
              <a:t> </a:t>
            </a:r>
            <a:r>
              <a:rPr lang="sv-SE" dirty="0" err="1" smtClean="0"/>
              <a:t>up</a:t>
            </a:r>
            <a:r>
              <a:rPr lang="sv-SE" dirty="0" smtClean="0"/>
              <a:t>”)</a:t>
            </a:r>
          </a:p>
          <a:p>
            <a:pPr lvl="1"/>
            <a:r>
              <a:rPr lang="sv-SE" dirty="0" smtClean="0"/>
              <a:t>Uppifrån och ned (”</a:t>
            </a:r>
            <a:r>
              <a:rPr lang="sv-SE" dirty="0" err="1" smtClean="0"/>
              <a:t>top</a:t>
            </a:r>
            <a:r>
              <a:rPr lang="sv-SE" dirty="0" smtClean="0"/>
              <a:t> down”)</a:t>
            </a:r>
          </a:p>
          <a:p>
            <a:pPr lvl="1"/>
            <a:r>
              <a:rPr lang="sv-SE" dirty="0" smtClean="0"/>
              <a:t>Uppifrån och nedifrån (”sandwich”)</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85</a:t>
            </a:fld>
            <a:endParaRPr lang="sv-SE"/>
          </a:p>
        </p:txBody>
      </p:sp>
    </p:spTree>
    <p:extLst>
      <p:ext uri="{BB962C8B-B14F-4D97-AF65-F5344CB8AC3E}">
        <p14:creationId xmlns:p14="http://schemas.microsoft.com/office/powerpoint/2010/main" val="1772550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Systemtest</a:t>
            </a:r>
            <a:endParaRPr lang="sv-SE" dirty="0"/>
          </a:p>
        </p:txBody>
      </p:sp>
      <p:sp>
        <p:nvSpPr>
          <p:cNvPr id="3" name="Platshållare för innehåll 2"/>
          <p:cNvSpPr>
            <a:spLocks noGrp="1"/>
          </p:cNvSpPr>
          <p:nvPr>
            <p:ph idx="1"/>
          </p:nvPr>
        </p:nvSpPr>
        <p:spPr>
          <a:xfrm>
            <a:off x="467544" y="1556792"/>
            <a:ext cx="8208912" cy="4968552"/>
          </a:xfrm>
        </p:spPr>
        <p:txBody>
          <a:bodyPr>
            <a:normAutofit fontScale="92500" lnSpcReduction="10000"/>
          </a:bodyPr>
          <a:lstStyle/>
          <a:p>
            <a:r>
              <a:rPr lang="sv-SE" dirty="0"/>
              <a:t>Baserat på </a:t>
            </a:r>
            <a:r>
              <a:rPr lang="sv-SE" dirty="0" smtClean="0"/>
              <a:t>krav- (Product </a:t>
            </a:r>
            <a:r>
              <a:rPr lang="sv-SE" dirty="0" err="1" smtClean="0"/>
              <a:t>Backlog</a:t>
            </a:r>
            <a:r>
              <a:rPr lang="sv-SE" dirty="0" smtClean="0"/>
              <a:t>) </a:t>
            </a:r>
            <a:r>
              <a:rPr lang="sv-SE" dirty="0"/>
              <a:t>och </a:t>
            </a:r>
            <a:r>
              <a:rPr lang="sv-SE" dirty="0" smtClean="0"/>
              <a:t>designspecifikation (Sprint </a:t>
            </a:r>
            <a:r>
              <a:rPr lang="sv-SE" dirty="0" err="1" smtClean="0"/>
              <a:t>Backlog</a:t>
            </a:r>
            <a:r>
              <a:rPr lang="sv-SE" dirty="0" smtClean="0"/>
              <a:t> )</a:t>
            </a:r>
            <a:endParaRPr lang="sv-SE" dirty="0"/>
          </a:p>
          <a:p>
            <a:r>
              <a:rPr lang="sv-SE" dirty="0" smtClean="0"/>
              <a:t>Ett komplett system (ett </a:t>
            </a:r>
            <a:r>
              <a:rPr lang="sv-SE" dirty="0" err="1" smtClean="0"/>
              <a:t>inkrement</a:t>
            </a:r>
            <a:r>
              <a:rPr lang="sv-SE" dirty="0" smtClean="0"/>
              <a:t>) i en produktionsidentisk miljö</a:t>
            </a:r>
          </a:p>
          <a:p>
            <a:r>
              <a:rPr lang="sv-SE" dirty="0" smtClean="0"/>
              <a:t>Inklusive kopplingar till andra system</a:t>
            </a:r>
          </a:p>
          <a:p>
            <a:r>
              <a:rPr lang="sv-SE" dirty="0" smtClean="0"/>
              <a:t>(Speciell testpersonal för oberoende tester)</a:t>
            </a:r>
          </a:p>
          <a:p>
            <a:r>
              <a:rPr lang="sv-SE" dirty="0" smtClean="0"/>
              <a:t>Behörighetstester på rollnivå</a:t>
            </a:r>
          </a:p>
          <a:p>
            <a:r>
              <a:rPr lang="sv-SE" dirty="0" smtClean="0"/>
              <a:t>Körs ofta som hela flöden (ärenden)</a:t>
            </a:r>
          </a:p>
          <a:p>
            <a:r>
              <a:rPr lang="sv-SE" dirty="0" smtClean="0"/>
              <a:t>Funktionella (</a:t>
            </a:r>
            <a:r>
              <a:rPr lang="sv-SE" dirty="0" err="1" smtClean="0"/>
              <a:t>User</a:t>
            </a:r>
            <a:r>
              <a:rPr lang="sv-SE" dirty="0" smtClean="0"/>
              <a:t> </a:t>
            </a:r>
            <a:r>
              <a:rPr lang="sv-SE" dirty="0" err="1" smtClean="0"/>
              <a:t>Stories</a:t>
            </a:r>
            <a:r>
              <a:rPr lang="sv-SE" dirty="0" smtClean="0"/>
              <a:t>) och icke-funktionella tester</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86</a:t>
            </a:fld>
            <a:endParaRPr lang="sv-SE"/>
          </a:p>
        </p:txBody>
      </p:sp>
    </p:spTree>
    <p:extLst>
      <p:ext uri="{BB962C8B-B14F-4D97-AF65-F5344CB8AC3E}">
        <p14:creationId xmlns:p14="http://schemas.microsoft.com/office/powerpoint/2010/main" val="11979418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smtClean="0"/>
              <a:t>Ickefunktionella</a:t>
            </a:r>
            <a:r>
              <a:rPr lang="sv-SE" dirty="0" smtClean="0"/>
              <a:t> systemtester</a:t>
            </a:r>
            <a:endParaRPr lang="sv-SE" dirty="0"/>
          </a:p>
        </p:txBody>
      </p:sp>
      <p:sp>
        <p:nvSpPr>
          <p:cNvPr id="3" name="Platshållare för innehåll 2"/>
          <p:cNvSpPr>
            <a:spLocks noGrp="1"/>
          </p:cNvSpPr>
          <p:nvPr>
            <p:ph idx="1"/>
          </p:nvPr>
        </p:nvSpPr>
        <p:spPr>
          <a:xfrm>
            <a:off x="467544" y="1556792"/>
            <a:ext cx="8208912" cy="4968552"/>
          </a:xfrm>
        </p:spPr>
        <p:txBody>
          <a:bodyPr>
            <a:normAutofit lnSpcReduction="10000"/>
          </a:bodyPr>
          <a:lstStyle/>
          <a:p>
            <a:r>
              <a:rPr lang="sv-SE" b="1" dirty="0" smtClean="0"/>
              <a:t>Prestandatest</a:t>
            </a:r>
            <a:r>
              <a:rPr lang="sv-SE" dirty="0" smtClean="0"/>
              <a:t> med hjälp av ett testverktyg som spelar in olika ”normala” scenarion, bör utföras löpande under utvecklingstiden </a:t>
            </a:r>
          </a:p>
          <a:p>
            <a:r>
              <a:rPr lang="sv-SE" b="1" dirty="0" smtClean="0"/>
              <a:t>Stresstest, </a:t>
            </a:r>
            <a:r>
              <a:rPr lang="sv-SE" dirty="0" smtClean="0"/>
              <a:t>som ovan men med extrem belastning för att hitta systemets (kommande?) flaskhalsar</a:t>
            </a:r>
          </a:p>
          <a:p>
            <a:r>
              <a:rPr lang="sv-SE" b="1" dirty="0" smtClean="0"/>
              <a:t>Användbarhetstest</a:t>
            </a:r>
            <a:r>
              <a:rPr lang="sv-SE" dirty="0" smtClean="0"/>
              <a:t>, användare får köra systemet och tänka högt medan de försöker förstå systemet och ska klara det med en viss förutbestämd maxinsats </a:t>
            </a:r>
            <a:endParaRPr lang="sv-SE" dirty="0"/>
          </a:p>
          <a:p>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87</a:t>
            </a:fld>
            <a:endParaRPr lang="sv-SE"/>
          </a:p>
        </p:txBody>
      </p:sp>
    </p:spTree>
    <p:extLst>
      <p:ext uri="{BB962C8B-B14F-4D97-AF65-F5344CB8AC3E}">
        <p14:creationId xmlns:p14="http://schemas.microsoft.com/office/powerpoint/2010/main" val="3993963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smtClean="0"/>
              <a:t>Ickefunktionella</a:t>
            </a:r>
            <a:r>
              <a:rPr lang="sv-SE" dirty="0" smtClean="0"/>
              <a:t> systemtester</a:t>
            </a:r>
            <a:endParaRPr lang="sv-SE" dirty="0"/>
          </a:p>
        </p:txBody>
      </p:sp>
      <p:sp>
        <p:nvSpPr>
          <p:cNvPr id="3" name="Platshållare för innehåll 2"/>
          <p:cNvSpPr>
            <a:spLocks noGrp="1"/>
          </p:cNvSpPr>
          <p:nvPr>
            <p:ph idx="1"/>
          </p:nvPr>
        </p:nvSpPr>
        <p:spPr>
          <a:xfrm>
            <a:off x="467544" y="1556792"/>
            <a:ext cx="8208912" cy="4968552"/>
          </a:xfrm>
        </p:spPr>
        <p:txBody>
          <a:bodyPr>
            <a:normAutofit/>
          </a:bodyPr>
          <a:lstStyle/>
          <a:p>
            <a:r>
              <a:rPr lang="sv-SE" b="1" dirty="0" smtClean="0"/>
              <a:t>Säkerhetstest,  </a:t>
            </a:r>
            <a:r>
              <a:rPr lang="sv-SE" dirty="0" smtClean="0"/>
              <a:t>experter försöker hacka sig in i systemet, manuellt och maskinellt</a:t>
            </a:r>
          </a:p>
          <a:p>
            <a:endParaRPr lang="sv-SE" dirty="0"/>
          </a:p>
          <a:p>
            <a:r>
              <a:rPr lang="sv-SE" b="1" dirty="0" smtClean="0"/>
              <a:t>Systemintegrationstest </a:t>
            </a:r>
            <a:r>
              <a:rPr lang="sv-SE" dirty="0" smtClean="0"/>
              <a:t>av kopplingarna mellan interna och externa system   </a:t>
            </a:r>
          </a:p>
          <a:p>
            <a:endParaRPr lang="sv-SE" dirty="0"/>
          </a:p>
          <a:p>
            <a:r>
              <a:rPr lang="sv-SE" b="1" dirty="0" smtClean="0"/>
              <a:t>Konfigurationstest</a:t>
            </a:r>
            <a:r>
              <a:rPr lang="sv-SE" b="1" dirty="0"/>
              <a:t> </a:t>
            </a:r>
            <a:r>
              <a:rPr lang="sv-SE" dirty="0" smtClean="0"/>
              <a:t>kollar om systemet fungerar på olika plattformar, med olika versioner av </a:t>
            </a:r>
            <a:r>
              <a:rPr lang="sv-SE" dirty="0" err="1" smtClean="0"/>
              <a:t>softvara</a:t>
            </a:r>
            <a:r>
              <a:rPr lang="sv-SE" dirty="0" smtClean="0"/>
              <a:t> </a:t>
            </a:r>
            <a:r>
              <a:rPr lang="sv-SE" dirty="0" err="1" smtClean="0"/>
              <a:t>etc</a:t>
            </a:r>
            <a:r>
              <a:rPr lang="sv-SE" dirty="0" smtClean="0"/>
              <a:t> (stödsystem finns)</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88</a:t>
            </a:fld>
            <a:endParaRPr lang="sv-SE"/>
          </a:p>
        </p:txBody>
      </p:sp>
    </p:spTree>
    <p:extLst>
      <p:ext uri="{BB962C8B-B14F-4D97-AF65-F5344CB8AC3E}">
        <p14:creationId xmlns:p14="http://schemas.microsoft.com/office/powerpoint/2010/main" val="4289900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Testfall</a:t>
            </a:r>
            <a:endParaRPr lang="sv-SE" dirty="0"/>
          </a:p>
        </p:txBody>
      </p:sp>
      <p:sp>
        <p:nvSpPr>
          <p:cNvPr id="3" name="Platshållare för innehåll 2"/>
          <p:cNvSpPr>
            <a:spLocks noGrp="1"/>
          </p:cNvSpPr>
          <p:nvPr>
            <p:ph idx="1"/>
          </p:nvPr>
        </p:nvSpPr>
        <p:spPr>
          <a:xfrm>
            <a:off x="827584" y="1772816"/>
            <a:ext cx="7992888" cy="4392488"/>
          </a:xfrm>
        </p:spPr>
        <p:txBody>
          <a:bodyPr>
            <a:normAutofit/>
          </a:bodyPr>
          <a:lstStyle/>
          <a:p>
            <a:pPr marL="0" indent="0">
              <a:buNone/>
            </a:pPr>
            <a:r>
              <a:rPr lang="sv-SE" dirty="0" smtClean="0"/>
              <a:t>”Beskrivning av en aktivitet som exekverar systemet i syfte att testa en särskild egenskap”.</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89</a:t>
            </a:fld>
            <a:endParaRPr lang="sv-SE"/>
          </a:p>
        </p:txBody>
      </p:sp>
    </p:spTree>
    <p:extLst>
      <p:ext uri="{BB962C8B-B14F-4D97-AF65-F5344CB8AC3E}">
        <p14:creationId xmlns:p14="http://schemas.microsoft.com/office/powerpoint/2010/main" val="851041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err="1"/>
              <a:t>Agila</a:t>
            </a:r>
            <a:r>
              <a:rPr lang="sv-SE" dirty="0"/>
              <a:t> </a:t>
            </a:r>
            <a:r>
              <a:rPr lang="sv-SE" dirty="0" smtClean="0"/>
              <a:t>principer</a:t>
            </a:r>
            <a:endParaRPr lang="sv-SE" dirty="0"/>
          </a:p>
        </p:txBody>
      </p:sp>
      <p:sp>
        <p:nvSpPr>
          <p:cNvPr id="3" name="Platshållare för innehåll 2"/>
          <p:cNvSpPr>
            <a:spLocks noGrp="1"/>
          </p:cNvSpPr>
          <p:nvPr>
            <p:ph idx="1"/>
          </p:nvPr>
        </p:nvSpPr>
        <p:spPr>
          <a:xfrm>
            <a:off x="395536" y="1556792"/>
            <a:ext cx="8496944" cy="5184576"/>
          </a:xfrm>
        </p:spPr>
        <p:txBody>
          <a:bodyPr>
            <a:normAutofit/>
          </a:bodyPr>
          <a:lstStyle/>
          <a:p>
            <a:pPr marL="0" indent="0" algn="ctr">
              <a:buNone/>
            </a:pPr>
            <a:r>
              <a:rPr lang="en-US" dirty="0" smtClean="0"/>
              <a:t>“Business </a:t>
            </a:r>
            <a:r>
              <a:rPr lang="en-US" dirty="0"/>
              <a:t>people and developers must work </a:t>
            </a:r>
            <a:br>
              <a:rPr lang="en-US" dirty="0"/>
            </a:br>
            <a:r>
              <a:rPr lang="en-US" dirty="0"/>
              <a:t>together daily throughout the </a:t>
            </a:r>
            <a:r>
              <a:rPr lang="en-US" dirty="0" smtClean="0"/>
              <a:t>project”.</a:t>
            </a:r>
          </a:p>
          <a:p>
            <a:pPr marL="0" indent="0" algn="ctr">
              <a:buNone/>
            </a:pPr>
            <a:endParaRPr lang="en-US" dirty="0"/>
          </a:p>
          <a:p>
            <a:pPr marL="0" indent="0" algn="ctr">
              <a:buNone/>
            </a:pPr>
            <a:r>
              <a:rPr lang="en-US" dirty="0" err="1" smtClean="0"/>
              <a:t>Systemet</a:t>
            </a:r>
            <a:r>
              <a:rPr lang="en-US" dirty="0" smtClean="0"/>
              <a:t> </a:t>
            </a:r>
            <a:r>
              <a:rPr lang="en-US" dirty="0" err="1" smtClean="0"/>
              <a:t>måste</a:t>
            </a:r>
            <a:r>
              <a:rPr lang="en-US" dirty="0" smtClean="0"/>
              <a:t> vid </a:t>
            </a:r>
            <a:r>
              <a:rPr lang="en-US" dirty="0" err="1" smtClean="0"/>
              <a:t>leverans</a:t>
            </a:r>
            <a:r>
              <a:rPr lang="en-US" dirty="0" smtClean="0"/>
              <a:t> </a:t>
            </a:r>
            <a:r>
              <a:rPr lang="en-US" dirty="0" err="1" smtClean="0"/>
              <a:t>uppfylla</a:t>
            </a:r>
            <a:r>
              <a:rPr lang="en-US" dirty="0" smtClean="0"/>
              <a:t> </a:t>
            </a:r>
            <a:r>
              <a:rPr lang="en-US" dirty="0" err="1" smtClean="0"/>
              <a:t>verksamhetens</a:t>
            </a:r>
            <a:r>
              <a:rPr lang="en-US" dirty="0" smtClean="0"/>
              <a:t> </a:t>
            </a:r>
            <a:r>
              <a:rPr lang="en-US" dirty="0" err="1" smtClean="0"/>
              <a:t>krav</a:t>
            </a:r>
            <a:r>
              <a:rPr lang="en-US" dirty="0" smtClean="0"/>
              <a:t> just </a:t>
            </a:r>
            <a:r>
              <a:rPr lang="en-US" dirty="0" err="1" smtClean="0"/>
              <a:t>då</a:t>
            </a:r>
            <a:r>
              <a:rPr lang="en-US" dirty="0" smtClean="0"/>
              <a:t>. Vi </a:t>
            </a:r>
            <a:r>
              <a:rPr lang="en-US" dirty="0" err="1" smtClean="0"/>
              <a:t>måste</a:t>
            </a:r>
            <a:r>
              <a:rPr lang="en-US" dirty="0" smtClean="0"/>
              <a:t> </a:t>
            </a:r>
            <a:r>
              <a:rPr lang="en-US" dirty="0" err="1" smtClean="0"/>
              <a:t>samarbeta</a:t>
            </a:r>
            <a:r>
              <a:rPr lang="en-US" dirty="0" smtClean="0"/>
              <a:t> under </a:t>
            </a:r>
            <a:r>
              <a:rPr lang="en-US" dirty="0" err="1" smtClean="0"/>
              <a:t>hela</a:t>
            </a:r>
            <a:r>
              <a:rPr lang="en-US" dirty="0" smtClean="0"/>
              <a:t> </a:t>
            </a:r>
            <a:r>
              <a:rPr lang="en-US" dirty="0" err="1" smtClean="0"/>
              <a:t>utvecklingen</a:t>
            </a:r>
            <a:r>
              <a:rPr lang="en-US" dirty="0" smtClean="0"/>
              <a:t> </a:t>
            </a:r>
            <a:r>
              <a:rPr lang="en-US" dirty="0" err="1" smtClean="0"/>
              <a:t>så</a:t>
            </a:r>
            <a:r>
              <a:rPr lang="en-US" dirty="0" smtClean="0"/>
              <a:t> </a:t>
            </a:r>
            <a:r>
              <a:rPr lang="en-US" dirty="0" err="1" smtClean="0"/>
              <a:t>att</a:t>
            </a:r>
            <a:r>
              <a:rPr lang="en-US" dirty="0" smtClean="0"/>
              <a:t> </a:t>
            </a:r>
            <a:r>
              <a:rPr lang="en-US" dirty="0" err="1" smtClean="0"/>
              <a:t>förändrade</a:t>
            </a:r>
            <a:r>
              <a:rPr lang="en-US" dirty="0" smtClean="0"/>
              <a:t> </a:t>
            </a:r>
            <a:r>
              <a:rPr lang="en-US" dirty="0" err="1" smtClean="0"/>
              <a:t>krav</a:t>
            </a:r>
            <a:r>
              <a:rPr lang="en-US" dirty="0" smtClean="0"/>
              <a:t> </a:t>
            </a:r>
            <a:r>
              <a:rPr lang="en-US" dirty="0" err="1" smtClean="0"/>
              <a:t>från</a:t>
            </a:r>
            <a:r>
              <a:rPr lang="en-US" dirty="0" smtClean="0"/>
              <a:t> </a:t>
            </a:r>
            <a:r>
              <a:rPr lang="en-US" dirty="0" err="1" smtClean="0"/>
              <a:t>verksamheten</a:t>
            </a:r>
            <a:r>
              <a:rPr lang="en-US" dirty="0" smtClean="0"/>
              <a:t> </a:t>
            </a:r>
            <a:r>
              <a:rPr lang="en-US" dirty="0" err="1" smtClean="0"/>
              <a:t>också</a:t>
            </a:r>
            <a:r>
              <a:rPr lang="en-US" dirty="0" smtClean="0"/>
              <a:t> </a:t>
            </a:r>
            <a:r>
              <a:rPr lang="en-US" dirty="0" err="1" smtClean="0"/>
              <a:t>förändrar</a:t>
            </a:r>
            <a:r>
              <a:rPr lang="en-US" dirty="0" smtClean="0"/>
              <a:t> </a:t>
            </a:r>
            <a:r>
              <a:rPr lang="en-US" dirty="0" err="1" smtClean="0"/>
              <a:t>systemet</a:t>
            </a:r>
            <a:r>
              <a:rPr lang="en-US" dirty="0" smtClean="0"/>
              <a:t>. Vi </a:t>
            </a:r>
            <a:r>
              <a:rPr lang="en-US" dirty="0" err="1" smtClean="0"/>
              <a:t>måste</a:t>
            </a:r>
            <a:r>
              <a:rPr lang="en-US" dirty="0" smtClean="0"/>
              <a:t> </a:t>
            </a:r>
            <a:r>
              <a:rPr lang="en-US" dirty="0" err="1" smtClean="0"/>
              <a:t>dessutom</a:t>
            </a:r>
            <a:r>
              <a:rPr lang="en-US" dirty="0" smtClean="0"/>
              <a:t> </a:t>
            </a:r>
            <a:r>
              <a:rPr lang="en-US" dirty="0" err="1" smtClean="0"/>
              <a:t>löpande</a:t>
            </a:r>
            <a:r>
              <a:rPr lang="en-US" dirty="0" smtClean="0"/>
              <a:t> </a:t>
            </a:r>
            <a:r>
              <a:rPr lang="en-US" dirty="0" err="1" smtClean="0"/>
              <a:t>försäkra</a:t>
            </a:r>
            <a:r>
              <a:rPr lang="en-US" dirty="0" smtClean="0"/>
              <a:t> </a:t>
            </a:r>
            <a:r>
              <a:rPr lang="en-US" dirty="0" err="1" smtClean="0"/>
              <a:t>oss</a:t>
            </a:r>
            <a:r>
              <a:rPr lang="en-US" dirty="0" smtClean="0"/>
              <a:t> </a:t>
            </a:r>
            <a:r>
              <a:rPr lang="en-US" dirty="0" err="1" smtClean="0"/>
              <a:t>om</a:t>
            </a:r>
            <a:r>
              <a:rPr lang="en-US" dirty="0" smtClean="0"/>
              <a:t> </a:t>
            </a:r>
            <a:r>
              <a:rPr lang="en-US" dirty="0" err="1" smtClean="0"/>
              <a:t>att</a:t>
            </a:r>
            <a:r>
              <a:rPr lang="en-US" dirty="0" smtClean="0"/>
              <a:t> </a:t>
            </a:r>
            <a:r>
              <a:rPr lang="en-US" dirty="0" err="1" smtClean="0"/>
              <a:t>inga</a:t>
            </a:r>
            <a:r>
              <a:rPr lang="en-US" dirty="0" smtClean="0"/>
              <a:t> </a:t>
            </a:r>
            <a:r>
              <a:rPr lang="en-US" dirty="0" err="1" smtClean="0"/>
              <a:t>missförstånd</a:t>
            </a:r>
            <a:r>
              <a:rPr lang="en-US" dirty="0" smtClean="0"/>
              <a:t> </a:t>
            </a:r>
            <a:r>
              <a:rPr lang="en-US" dirty="0" err="1" smtClean="0"/>
              <a:t>uppstår</a:t>
            </a:r>
            <a:r>
              <a:rPr lang="en-US" dirty="0" smtClean="0"/>
              <a:t> under </a:t>
            </a:r>
            <a:r>
              <a:rPr lang="en-US" dirty="0" err="1" smtClean="0"/>
              <a:t>processen</a:t>
            </a:r>
            <a:r>
              <a:rPr lang="en-US" dirty="0" smtClean="0"/>
              <a:t> </a:t>
            </a:r>
            <a:r>
              <a:rPr lang="en-US" dirty="0" err="1" smtClean="0"/>
              <a:t>från</a:t>
            </a:r>
            <a:r>
              <a:rPr lang="en-US" dirty="0" smtClean="0"/>
              <a:t> </a:t>
            </a:r>
            <a:r>
              <a:rPr lang="en-US" dirty="0" err="1" smtClean="0"/>
              <a:t>krav</a:t>
            </a:r>
            <a:r>
              <a:rPr lang="en-US" dirty="0" smtClean="0"/>
              <a:t> till </a:t>
            </a:r>
            <a:r>
              <a:rPr lang="en-US" dirty="0" err="1" smtClean="0"/>
              <a:t>färdigt</a:t>
            </a:r>
            <a:r>
              <a:rPr lang="en-US" dirty="0" smtClean="0"/>
              <a:t> system.</a:t>
            </a:r>
            <a:endParaRPr lang="en-US" dirty="0"/>
          </a:p>
          <a:p>
            <a:pPr lvl="0"/>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9</a:t>
            </a:fld>
            <a:endParaRPr lang="sv-SE"/>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4624"/>
            <a:ext cx="810090" cy="864096"/>
          </a:xfrm>
          <a:prstGeom prst="rect">
            <a:avLst/>
          </a:prstGeom>
        </p:spPr>
      </p:pic>
    </p:spTree>
    <p:extLst>
      <p:ext uri="{BB962C8B-B14F-4D97-AF65-F5344CB8AC3E}">
        <p14:creationId xmlns:p14="http://schemas.microsoft.com/office/powerpoint/2010/main" val="390963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67544" y="-24009"/>
            <a:ext cx="8229600" cy="1632915"/>
          </a:xfrm>
        </p:spPr>
        <p:txBody>
          <a:bodyPr>
            <a:normAutofit/>
          </a:bodyPr>
          <a:lstStyle/>
          <a:p>
            <a:r>
              <a:rPr lang="sv-SE" dirty="0" smtClean="0"/>
              <a:t>Testfall – en exakt beskrivning av hur ett test ska genomföras</a:t>
            </a:r>
            <a:endParaRPr lang="sv-SE" dirty="0"/>
          </a:p>
        </p:txBody>
      </p:sp>
      <p:sp>
        <p:nvSpPr>
          <p:cNvPr id="3" name="Platshållare för innehåll 2"/>
          <p:cNvSpPr>
            <a:spLocks noGrp="1"/>
          </p:cNvSpPr>
          <p:nvPr>
            <p:ph idx="1"/>
          </p:nvPr>
        </p:nvSpPr>
        <p:spPr>
          <a:xfrm>
            <a:off x="467544" y="1628800"/>
            <a:ext cx="8352928" cy="5112568"/>
          </a:xfrm>
        </p:spPr>
        <p:txBody>
          <a:bodyPr>
            <a:normAutofit fontScale="92500" lnSpcReduction="10000"/>
          </a:bodyPr>
          <a:lstStyle/>
          <a:p>
            <a:r>
              <a:rPr lang="sv-SE" dirty="0" smtClean="0"/>
              <a:t>Identifiera testområden.</a:t>
            </a:r>
          </a:p>
          <a:p>
            <a:r>
              <a:rPr lang="sv-SE" dirty="0" smtClean="0"/>
              <a:t>Granska krav/</a:t>
            </a:r>
            <a:r>
              <a:rPr lang="sv-SE" dirty="0" err="1" smtClean="0"/>
              <a:t>designspecar</a:t>
            </a:r>
            <a:r>
              <a:rPr lang="sv-SE" dirty="0" smtClean="0"/>
              <a:t>/</a:t>
            </a:r>
            <a:r>
              <a:rPr lang="sv-SE" dirty="0" err="1" smtClean="0"/>
              <a:t>user</a:t>
            </a:r>
            <a:r>
              <a:rPr lang="sv-SE" dirty="0" smtClean="0"/>
              <a:t> </a:t>
            </a:r>
            <a:r>
              <a:rPr lang="sv-SE" dirty="0" err="1" smtClean="0"/>
              <a:t>stories</a:t>
            </a:r>
            <a:r>
              <a:rPr lang="sv-SE" dirty="0" smtClean="0"/>
              <a:t>, går de att testa?</a:t>
            </a:r>
          </a:p>
          <a:p>
            <a:r>
              <a:rPr lang="sv-SE" dirty="0" smtClean="0"/>
              <a:t>Skriv testfall, vanliga punkter:</a:t>
            </a:r>
          </a:p>
          <a:p>
            <a:pPr lvl="1"/>
            <a:r>
              <a:rPr lang="sv-SE" dirty="0" smtClean="0"/>
              <a:t>Unik identitet, beskrivande rubrik, författare</a:t>
            </a:r>
          </a:p>
          <a:p>
            <a:pPr lvl="1"/>
            <a:r>
              <a:rPr lang="sv-SE" dirty="0" smtClean="0"/>
              <a:t>Prioritet</a:t>
            </a:r>
          </a:p>
          <a:p>
            <a:pPr lvl="1"/>
            <a:r>
              <a:rPr lang="sv-SE" dirty="0" smtClean="0"/>
              <a:t>Nödvändiga förberedelser före testet</a:t>
            </a:r>
          </a:p>
          <a:p>
            <a:pPr lvl="1"/>
            <a:r>
              <a:rPr lang="sv-SE" dirty="0" smtClean="0"/>
              <a:t>Testutförande steg för steg</a:t>
            </a:r>
          </a:p>
          <a:p>
            <a:pPr lvl="1"/>
            <a:r>
              <a:rPr lang="sv-SE" dirty="0" smtClean="0"/>
              <a:t>Förväntat resultat</a:t>
            </a:r>
          </a:p>
          <a:p>
            <a:pPr lvl="1"/>
            <a:r>
              <a:rPr lang="sv-SE" dirty="0" smtClean="0"/>
              <a:t>Eventuell återställning efter testet</a:t>
            </a:r>
          </a:p>
          <a:p>
            <a:r>
              <a:rPr lang="sv-SE" dirty="0" smtClean="0"/>
              <a:t>Granska testfall, var för sig och totalt.</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90</a:t>
            </a:fld>
            <a:endParaRPr lang="sv-SE"/>
          </a:p>
        </p:txBody>
      </p:sp>
    </p:spTree>
    <p:extLst>
      <p:ext uri="{BB962C8B-B14F-4D97-AF65-F5344CB8AC3E}">
        <p14:creationId xmlns:p14="http://schemas.microsoft.com/office/powerpoint/2010/main" val="1084044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Testfall – en kort introduktion</a:t>
            </a:r>
            <a:endParaRPr lang="sv-SE" dirty="0"/>
          </a:p>
        </p:txBody>
      </p:sp>
      <p:graphicFrame>
        <p:nvGraphicFramePr>
          <p:cNvPr id="6" name="Platshållare för innehåll 5"/>
          <p:cNvGraphicFramePr>
            <a:graphicFrameLocks noGrp="1"/>
          </p:cNvGraphicFramePr>
          <p:nvPr>
            <p:ph idx="1"/>
            <p:extLst/>
          </p:nvPr>
        </p:nvGraphicFramePr>
        <p:xfrm>
          <a:off x="539552" y="2492896"/>
          <a:ext cx="8351838" cy="2966720"/>
        </p:xfrm>
        <a:graphic>
          <a:graphicData uri="http://schemas.openxmlformats.org/drawingml/2006/table">
            <a:tbl>
              <a:tblPr firstRow="1" bandRow="1">
                <a:tableStyleId>{5C22544A-7EE6-4342-B048-85BDC9FD1C3A}</a:tableStyleId>
              </a:tblPr>
              <a:tblGrid>
                <a:gridCol w="1871439"/>
                <a:gridCol w="6480399"/>
              </a:tblGrid>
              <a:tr h="370840">
                <a:tc>
                  <a:txBody>
                    <a:bodyPr/>
                    <a:lstStyle/>
                    <a:p>
                      <a:r>
                        <a:rPr lang="sv-SE" dirty="0" smtClean="0"/>
                        <a:t>Testfall</a:t>
                      </a:r>
                      <a:endParaRPr lang="sv-SE" dirty="0"/>
                    </a:p>
                  </a:txBody>
                  <a:tcPr/>
                </a:tc>
                <a:tc>
                  <a:txBody>
                    <a:bodyPr/>
                    <a:lstStyle/>
                    <a:p>
                      <a:r>
                        <a:rPr lang="sv-SE" dirty="0" smtClean="0"/>
                        <a:t>Kundbolagets</a:t>
                      </a:r>
                      <a:r>
                        <a:rPr lang="sv-SE" baseline="0" dirty="0" smtClean="0"/>
                        <a:t> Kundordersystem </a:t>
                      </a:r>
                      <a:endParaRPr lang="sv-SE" dirty="0"/>
                    </a:p>
                  </a:txBody>
                  <a:tcPr/>
                </a:tc>
              </a:tr>
              <a:tr h="370840">
                <a:tc>
                  <a:txBody>
                    <a:bodyPr/>
                    <a:lstStyle/>
                    <a:p>
                      <a:r>
                        <a:rPr lang="sv-SE" dirty="0" smtClean="0"/>
                        <a:t>Identitet</a:t>
                      </a:r>
                      <a:endParaRPr lang="sv-SE" dirty="0"/>
                    </a:p>
                  </a:txBody>
                  <a:tcPr/>
                </a:tc>
                <a:tc>
                  <a:txBody>
                    <a:bodyPr/>
                    <a:lstStyle/>
                    <a:p>
                      <a:r>
                        <a:rPr lang="sv-SE" dirty="0" smtClean="0"/>
                        <a:t>KO-1 </a:t>
                      </a:r>
                      <a:endParaRPr lang="sv-SE" dirty="0"/>
                    </a:p>
                  </a:txBody>
                  <a:tcPr/>
                </a:tc>
              </a:tr>
              <a:tr h="370840">
                <a:tc>
                  <a:txBody>
                    <a:bodyPr/>
                    <a:lstStyle/>
                    <a:p>
                      <a:r>
                        <a:rPr lang="sv-SE" dirty="0" smtClean="0"/>
                        <a:t>Version</a:t>
                      </a:r>
                      <a:endParaRPr lang="sv-SE" dirty="0"/>
                    </a:p>
                  </a:txBody>
                  <a:tcPr/>
                </a:tc>
                <a:tc>
                  <a:txBody>
                    <a:bodyPr/>
                    <a:lstStyle/>
                    <a:p>
                      <a:r>
                        <a:rPr lang="sv-SE" dirty="0" smtClean="0"/>
                        <a:t>1.0</a:t>
                      </a:r>
                      <a:endParaRPr lang="sv-SE" dirty="0"/>
                    </a:p>
                  </a:txBody>
                  <a:tcPr/>
                </a:tc>
              </a:tr>
              <a:tr h="370840">
                <a:tc>
                  <a:txBody>
                    <a:bodyPr/>
                    <a:lstStyle/>
                    <a:p>
                      <a:r>
                        <a:rPr lang="sv-SE" dirty="0" smtClean="0"/>
                        <a:t>Rubrik</a:t>
                      </a:r>
                      <a:endParaRPr lang="sv-SE" dirty="0"/>
                    </a:p>
                  </a:txBody>
                  <a:tcPr/>
                </a:tc>
                <a:tc>
                  <a:txBody>
                    <a:bodyPr/>
                    <a:lstStyle/>
                    <a:p>
                      <a:r>
                        <a:rPr lang="sv-SE" dirty="0" smtClean="0"/>
                        <a:t>Registrera kundorder manuellt</a:t>
                      </a:r>
                      <a:endParaRPr lang="sv-SE" dirty="0"/>
                    </a:p>
                  </a:txBody>
                  <a:tcPr/>
                </a:tc>
              </a:tr>
              <a:tr h="370840">
                <a:tc>
                  <a:txBody>
                    <a:bodyPr/>
                    <a:lstStyle/>
                    <a:p>
                      <a:r>
                        <a:rPr lang="sv-SE" dirty="0" smtClean="0"/>
                        <a:t>Testdata</a:t>
                      </a:r>
                      <a:endParaRPr lang="sv-SE" dirty="0"/>
                    </a:p>
                  </a:txBody>
                  <a:tcPr/>
                </a:tc>
                <a:tc>
                  <a:txBody>
                    <a:bodyPr/>
                    <a:lstStyle/>
                    <a:p>
                      <a:r>
                        <a:rPr lang="sv-SE" dirty="0" smtClean="0"/>
                        <a:t>Hårdkodas i testfallen</a:t>
                      </a:r>
                      <a:endParaRPr lang="sv-SE" dirty="0"/>
                    </a:p>
                  </a:txBody>
                  <a:tcPr/>
                </a:tc>
              </a:tr>
              <a:tr h="370840">
                <a:tc>
                  <a:txBody>
                    <a:bodyPr/>
                    <a:lstStyle/>
                    <a:p>
                      <a:r>
                        <a:rPr lang="sv-SE" dirty="0" smtClean="0"/>
                        <a:t>Förberedelser</a:t>
                      </a:r>
                      <a:endParaRPr lang="sv-SE" dirty="0"/>
                    </a:p>
                  </a:txBody>
                  <a:tcPr/>
                </a:tc>
                <a:tc>
                  <a:txBody>
                    <a:bodyPr/>
                    <a:lstStyle/>
                    <a:p>
                      <a:r>
                        <a:rPr lang="sv-SE" dirty="0" smtClean="0"/>
                        <a:t>Logga in med kundservicebehörighet</a:t>
                      </a:r>
                      <a:endParaRPr lang="sv-SE" dirty="0"/>
                    </a:p>
                  </a:txBody>
                  <a:tcPr/>
                </a:tc>
              </a:tr>
              <a:tr h="370840">
                <a:tc>
                  <a:txBody>
                    <a:bodyPr/>
                    <a:lstStyle/>
                    <a:p>
                      <a:r>
                        <a:rPr lang="sv-SE" dirty="0" smtClean="0"/>
                        <a:t>Prioritet</a:t>
                      </a:r>
                      <a:endParaRPr lang="sv-SE" dirty="0"/>
                    </a:p>
                  </a:txBody>
                  <a:tcPr/>
                </a:tc>
                <a:tc>
                  <a:txBody>
                    <a:bodyPr/>
                    <a:lstStyle/>
                    <a:p>
                      <a:r>
                        <a:rPr lang="sv-SE" dirty="0" smtClean="0"/>
                        <a:t>5 - Affärskritiskt</a:t>
                      </a:r>
                      <a:endParaRPr lang="sv-SE" dirty="0"/>
                    </a:p>
                  </a:txBody>
                  <a:tcPr/>
                </a:tc>
              </a:tr>
              <a:tr h="370840">
                <a:tc>
                  <a:txBody>
                    <a:bodyPr/>
                    <a:lstStyle/>
                    <a:p>
                      <a:r>
                        <a:rPr lang="sv-SE" dirty="0" smtClean="0"/>
                        <a:t>Författare</a:t>
                      </a:r>
                      <a:endParaRPr lang="sv-SE" dirty="0"/>
                    </a:p>
                  </a:txBody>
                  <a:tcPr/>
                </a:tc>
                <a:tc>
                  <a:txBody>
                    <a:bodyPr/>
                    <a:lstStyle/>
                    <a:p>
                      <a:r>
                        <a:rPr lang="sv-SE" dirty="0" smtClean="0"/>
                        <a:t>Robert Lind</a:t>
                      </a:r>
                      <a:endParaRPr lang="sv-SE" dirty="0"/>
                    </a:p>
                  </a:txBody>
                  <a:tcPr/>
                </a:tc>
              </a:tr>
            </a:tbl>
          </a:graphicData>
        </a:graphic>
      </p:graphicFrame>
      <p:sp>
        <p:nvSpPr>
          <p:cNvPr id="4" name="Platshållare för bildnummer 3"/>
          <p:cNvSpPr>
            <a:spLocks noGrp="1"/>
          </p:cNvSpPr>
          <p:nvPr>
            <p:ph type="sldNum" sz="quarter" idx="12"/>
          </p:nvPr>
        </p:nvSpPr>
        <p:spPr/>
        <p:txBody>
          <a:bodyPr/>
          <a:lstStyle/>
          <a:p>
            <a:fld id="{55AC85C3-9FC0-42F8-9DD5-F134BAFF8443}" type="slidenum">
              <a:rPr lang="sv-SE" smtClean="0"/>
              <a:t>91</a:t>
            </a:fld>
            <a:endParaRPr lang="sv-SE"/>
          </a:p>
        </p:txBody>
      </p:sp>
    </p:spTree>
    <p:extLst>
      <p:ext uri="{BB962C8B-B14F-4D97-AF65-F5344CB8AC3E}">
        <p14:creationId xmlns:p14="http://schemas.microsoft.com/office/powerpoint/2010/main" val="1814856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Platshållare för innehåll 5"/>
          <p:cNvGraphicFramePr>
            <a:graphicFrameLocks noGrp="1"/>
          </p:cNvGraphicFramePr>
          <p:nvPr>
            <p:ph idx="1"/>
            <p:extLst/>
          </p:nvPr>
        </p:nvGraphicFramePr>
        <p:xfrm>
          <a:off x="395536" y="404664"/>
          <a:ext cx="8351838" cy="6416040"/>
        </p:xfrm>
        <a:graphic>
          <a:graphicData uri="http://schemas.openxmlformats.org/drawingml/2006/table">
            <a:tbl>
              <a:tblPr firstRow="1" bandRow="1">
                <a:tableStyleId>{5C22544A-7EE6-4342-B048-85BDC9FD1C3A}</a:tableStyleId>
              </a:tblPr>
              <a:tblGrid>
                <a:gridCol w="4104456"/>
                <a:gridCol w="4247382"/>
              </a:tblGrid>
              <a:tr h="370840">
                <a:tc>
                  <a:txBody>
                    <a:bodyPr/>
                    <a:lstStyle/>
                    <a:p>
                      <a:r>
                        <a:rPr lang="sv-SE" dirty="0" smtClean="0"/>
                        <a:t>Teststeg</a:t>
                      </a:r>
                      <a:endParaRPr lang="sv-SE" dirty="0"/>
                    </a:p>
                  </a:txBody>
                  <a:tcPr/>
                </a:tc>
                <a:tc>
                  <a:txBody>
                    <a:bodyPr/>
                    <a:lstStyle/>
                    <a:p>
                      <a:r>
                        <a:rPr lang="sv-SE" dirty="0" smtClean="0"/>
                        <a:t>Förväntat</a:t>
                      </a:r>
                      <a:r>
                        <a:rPr lang="sv-SE" baseline="0" dirty="0" smtClean="0"/>
                        <a:t> resultat</a:t>
                      </a:r>
                      <a:endParaRPr lang="sv-SE" dirty="0"/>
                    </a:p>
                  </a:txBody>
                  <a:tcPr/>
                </a:tc>
              </a:tr>
              <a:tr h="370840">
                <a:tc>
                  <a:txBody>
                    <a:bodyPr/>
                    <a:lstStyle/>
                    <a:p>
                      <a:r>
                        <a:rPr lang="sv-SE" dirty="0" smtClean="0"/>
                        <a:t>1.</a:t>
                      </a:r>
                      <a:r>
                        <a:rPr lang="sv-SE" baseline="0" dirty="0" smtClean="0"/>
                        <a:t> Välj ”Manuell kundorderregistrering”</a:t>
                      </a:r>
                      <a:endParaRPr lang="sv-SE" dirty="0"/>
                    </a:p>
                  </a:txBody>
                  <a:tcPr/>
                </a:tc>
                <a:tc>
                  <a:txBody>
                    <a:bodyPr/>
                    <a:lstStyle/>
                    <a:p>
                      <a:r>
                        <a:rPr lang="sv-SE" dirty="0" smtClean="0"/>
                        <a:t>Registreringsformulär visas</a:t>
                      </a:r>
                      <a:endParaRPr lang="sv-SE" dirty="0"/>
                    </a:p>
                  </a:txBody>
                  <a:tcPr/>
                </a:tc>
              </a:tr>
              <a:tr h="370840">
                <a:tc>
                  <a:txBody>
                    <a:bodyPr/>
                    <a:lstStyle/>
                    <a:p>
                      <a:r>
                        <a:rPr lang="sv-SE" dirty="0" smtClean="0"/>
                        <a:t>2. Ange </a:t>
                      </a:r>
                      <a:r>
                        <a:rPr lang="sv-SE" dirty="0" err="1" smtClean="0"/>
                        <a:t>kundnr</a:t>
                      </a:r>
                      <a:r>
                        <a:rPr lang="sv-SE" dirty="0" smtClean="0"/>
                        <a:t> 1234</a:t>
                      </a:r>
                      <a:endParaRPr lang="sv-SE" dirty="0"/>
                    </a:p>
                  </a:txBody>
                  <a:tcPr/>
                </a:tc>
                <a:tc>
                  <a:txBody>
                    <a:bodyPr/>
                    <a:lstStyle/>
                    <a:p>
                      <a:r>
                        <a:rPr lang="sv-SE" dirty="0" smtClean="0"/>
                        <a:t>Uppgifter för kund 1234 visas</a:t>
                      </a:r>
                    </a:p>
                    <a:p>
                      <a:r>
                        <a:rPr lang="sv-SE" dirty="0" smtClean="0"/>
                        <a:t>Knappen ”Registrera order” visas</a:t>
                      </a:r>
                    </a:p>
                  </a:txBody>
                  <a:tcPr/>
                </a:tc>
              </a:tr>
              <a:tr h="370840">
                <a:tc>
                  <a:txBody>
                    <a:bodyPr/>
                    <a:lstStyle/>
                    <a:p>
                      <a:r>
                        <a:rPr lang="sv-SE" dirty="0" smtClean="0"/>
                        <a:t>3. Tryck på knappen ”Registrera order”</a:t>
                      </a:r>
                      <a:r>
                        <a:rPr lang="sv-SE" baseline="0" dirty="0" smtClean="0"/>
                        <a:t> </a:t>
                      </a:r>
                      <a:endParaRPr lang="sv-SE" dirty="0"/>
                    </a:p>
                  </a:txBody>
                  <a:tcPr/>
                </a:tc>
                <a:tc>
                  <a:txBody>
                    <a:bodyPr/>
                    <a:lstStyle/>
                    <a:p>
                      <a:r>
                        <a:rPr lang="sv-SE" dirty="0" smtClean="0"/>
                        <a:t>Inmatningsformulär visas med markör på första inmatningsfältet</a:t>
                      </a:r>
                      <a:endParaRPr lang="sv-SE" dirty="0"/>
                    </a:p>
                  </a:txBody>
                  <a:tcPr/>
                </a:tc>
              </a:tr>
              <a:tr h="370840">
                <a:tc>
                  <a:txBody>
                    <a:bodyPr/>
                    <a:lstStyle/>
                    <a:p>
                      <a:r>
                        <a:rPr lang="sv-SE" dirty="0" smtClean="0"/>
                        <a:t>4. Ange </a:t>
                      </a:r>
                      <a:r>
                        <a:rPr lang="sv-SE" dirty="0" err="1" smtClean="0"/>
                        <a:t>artikelnr</a:t>
                      </a:r>
                      <a:r>
                        <a:rPr lang="sv-SE" dirty="0" smtClean="0"/>
                        <a:t> 45678 och antal 10, tryck ”vagnretur”</a:t>
                      </a:r>
                      <a:endParaRPr lang="sv-SE" dirty="0"/>
                    </a:p>
                  </a:txBody>
                  <a:tcPr/>
                </a:tc>
                <a:tc>
                  <a:txBody>
                    <a:bodyPr/>
                    <a:lstStyle/>
                    <a:p>
                      <a:r>
                        <a:rPr lang="sv-SE" dirty="0" smtClean="0"/>
                        <a:t>Meddelande ”Beställning registrerad” visas</a:t>
                      </a:r>
                      <a:endParaRPr lang="sv-SE" dirty="0"/>
                    </a:p>
                  </a:txBody>
                  <a:tcPr/>
                </a:tc>
              </a:tr>
              <a:tr h="370840">
                <a:tc>
                  <a:txBody>
                    <a:bodyPr/>
                    <a:lstStyle/>
                    <a:p>
                      <a:r>
                        <a:rPr lang="sv-SE" dirty="0" smtClean="0"/>
                        <a:t>5.  Ange </a:t>
                      </a:r>
                      <a:r>
                        <a:rPr lang="sv-SE" dirty="0" err="1" smtClean="0"/>
                        <a:t>artikelnr</a:t>
                      </a:r>
                      <a:r>
                        <a:rPr lang="sv-SE" dirty="0" smtClean="0"/>
                        <a:t> 56789, antal</a:t>
                      </a:r>
                      <a:r>
                        <a:rPr lang="sv-SE" baseline="0" dirty="0" smtClean="0"/>
                        <a:t> 5</a:t>
                      </a:r>
                      <a:endParaRPr lang="sv-SE" dirty="0"/>
                    </a:p>
                  </a:txBody>
                  <a:tcPr/>
                </a:tc>
                <a:tc>
                  <a:txBody>
                    <a:bodyPr/>
                    <a:lstStyle/>
                    <a:p>
                      <a:r>
                        <a:rPr lang="sv-SE" dirty="0" smtClean="0"/>
                        <a:t>Meddelande ”Tillstånd för alkoholdrycker saknas”</a:t>
                      </a:r>
                      <a:endParaRPr lang="sv-SE" dirty="0"/>
                    </a:p>
                  </a:txBody>
                  <a:tcPr/>
                </a:tc>
              </a:tr>
              <a:tr h="370840">
                <a:tc>
                  <a:txBody>
                    <a:bodyPr/>
                    <a:lstStyle/>
                    <a:p>
                      <a:r>
                        <a:rPr lang="sv-SE" dirty="0" smtClean="0"/>
                        <a:t>6.  Ange </a:t>
                      </a:r>
                      <a:r>
                        <a:rPr lang="sv-SE" dirty="0" err="1" smtClean="0"/>
                        <a:t>artikelnr</a:t>
                      </a:r>
                      <a:r>
                        <a:rPr lang="sv-SE" dirty="0" smtClean="0"/>
                        <a:t> 6789, antal</a:t>
                      </a:r>
                      <a:r>
                        <a:rPr lang="sv-SE" baseline="0" dirty="0" smtClean="0"/>
                        <a:t> 8</a:t>
                      </a:r>
                      <a:endParaRPr lang="sv-SE" dirty="0"/>
                    </a:p>
                  </a:txBody>
                  <a:tcPr/>
                </a:tc>
                <a:tc>
                  <a:txBody>
                    <a:bodyPr/>
                    <a:lstStyle/>
                    <a:p>
                      <a:r>
                        <a:rPr lang="sv-SE" dirty="0" smtClean="0"/>
                        <a:t>Meddelande ”Endast 4 i lager, 4 bokat”</a:t>
                      </a:r>
                      <a:endParaRPr lang="sv-SE" dirty="0"/>
                    </a:p>
                  </a:txBody>
                  <a:tcPr/>
                </a:tc>
              </a:tr>
              <a:tr h="370840">
                <a:tc>
                  <a:txBody>
                    <a:bodyPr/>
                    <a:lstStyle/>
                    <a:p>
                      <a:r>
                        <a:rPr lang="sv-SE" dirty="0" smtClean="0"/>
                        <a:t>7. Ange </a:t>
                      </a:r>
                      <a:r>
                        <a:rPr lang="sv-SE" dirty="0" err="1" smtClean="0"/>
                        <a:t>artikelnr</a:t>
                      </a:r>
                      <a:r>
                        <a:rPr lang="sv-SE" dirty="0" smtClean="0"/>
                        <a:t> 45678 , antal 6</a:t>
                      </a:r>
                      <a:endParaRPr lang="sv-SE" dirty="0"/>
                    </a:p>
                  </a:txBody>
                  <a:tcPr/>
                </a:tc>
                <a:tc>
                  <a:txBody>
                    <a:bodyPr/>
                    <a:lstStyle/>
                    <a:p>
                      <a:r>
                        <a:rPr lang="sv-SE" dirty="0" smtClean="0"/>
                        <a:t>Meddelande ”Beställt antal ändrat från 10 till 6”</a:t>
                      </a:r>
                      <a:endParaRPr lang="sv-SE" dirty="0"/>
                    </a:p>
                  </a:txBody>
                  <a:tcPr/>
                </a:tc>
              </a:tr>
              <a:tr h="370840">
                <a:tc>
                  <a:txBody>
                    <a:bodyPr/>
                    <a:lstStyle/>
                    <a:p>
                      <a:r>
                        <a:rPr lang="sv-SE" dirty="0" smtClean="0"/>
                        <a:t>8. Ange</a:t>
                      </a:r>
                      <a:r>
                        <a:rPr lang="sv-SE" baseline="0" dirty="0" smtClean="0"/>
                        <a:t> ”cola” i artikelbenämningsrutan, tryck Sök-knappen.</a:t>
                      </a:r>
                      <a:endParaRPr lang="sv-SE" dirty="0"/>
                    </a:p>
                  </a:txBody>
                  <a:tcPr/>
                </a:tc>
                <a:tc>
                  <a:txBody>
                    <a:bodyPr/>
                    <a:lstStyle/>
                    <a:p>
                      <a:r>
                        <a:rPr lang="sv-SE" dirty="0" smtClean="0"/>
                        <a:t>Lista över artiklar med ”cola” i benämningen visas</a:t>
                      </a:r>
                      <a:endParaRPr lang="sv-SE" dirty="0"/>
                    </a:p>
                  </a:txBody>
                  <a:tcPr/>
                </a:tc>
              </a:tr>
              <a:tr h="370840">
                <a:tc>
                  <a:txBody>
                    <a:bodyPr/>
                    <a:lstStyle/>
                    <a:p>
                      <a:r>
                        <a:rPr lang="sv-SE" dirty="0" smtClean="0"/>
                        <a:t>9. Klicka på ”7687 Coca Cola 33 cl”</a:t>
                      </a:r>
                      <a:endParaRPr lang="sv-SE" dirty="0"/>
                    </a:p>
                  </a:txBody>
                  <a:tcPr/>
                </a:tc>
                <a:tc>
                  <a:txBody>
                    <a:bodyPr/>
                    <a:lstStyle/>
                    <a:p>
                      <a:r>
                        <a:rPr lang="sv-SE" dirty="0" smtClean="0"/>
                        <a:t>Listan försvinner, </a:t>
                      </a:r>
                      <a:r>
                        <a:rPr lang="sv-SE" dirty="0" err="1" smtClean="0"/>
                        <a:t>artikelnr</a:t>
                      </a:r>
                      <a:r>
                        <a:rPr lang="sv-SE" dirty="0" smtClean="0"/>
                        <a:t> blir 7687, markören står på  antalsrutan.</a:t>
                      </a:r>
                      <a:endParaRPr lang="sv-SE" dirty="0"/>
                    </a:p>
                  </a:txBody>
                  <a:tcPr/>
                </a:tc>
              </a:tr>
              <a:tr h="370840">
                <a:tc>
                  <a:txBody>
                    <a:bodyPr/>
                    <a:lstStyle/>
                    <a:p>
                      <a:r>
                        <a:rPr lang="sv-SE" sz="2400" b="1" dirty="0" smtClean="0"/>
                        <a:t>Vad är bra/dåligt med ovanstående testfall?</a:t>
                      </a:r>
                      <a:endParaRPr lang="sv-SE" sz="2400" b="1" dirty="0"/>
                    </a:p>
                  </a:txBody>
                  <a:tcPr/>
                </a:tc>
                <a:tc>
                  <a:txBody>
                    <a:bodyPr/>
                    <a:lstStyle/>
                    <a:p>
                      <a:endParaRPr lang="sv-SE" dirty="0"/>
                    </a:p>
                  </a:txBody>
                  <a:tcPr/>
                </a:tc>
              </a:tr>
            </a:tbl>
          </a:graphicData>
        </a:graphic>
      </p:graphicFrame>
      <p:sp>
        <p:nvSpPr>
          <p:cNvPr id="4" name="Platshållare för bildnummer 3"/>
          <p:cNvSpPr>
            <a:spLocks noGrp="1"/>
          </p:cNvSpPr>
          <p:nvPr>
            <p:ph type="sldNum" sz="quarter" idx="12"/>
          </p:nvPr>
        </p:nvSpPr>
        <p:spPr/>
        <p:txBody>
          <a:bodyPr/>
          <a:lstStyle/>
          <a:p>
            <a:fld id="{55AC85C3-9FC0-42F8-9DD5-F134BAFF8443}" type="slidenum">
              <a:rPr lang="sv-SE" smtClean="0"/>
              <a:t>92</a:t>
            </a:fld>
            <a:endParaRPr lang="sv-SE"/>
          </a:p>
        </p:txBody>
      </p:sp>
    </p:spTree>
    <p:extLst>
      <p:ext uri="{BB962C8B-B14F-4D97-AF65-F5344CB8AC3E}">
        <p14:creationId xmlns:p14="http://schemas.microsoft.com/office/powerpoint/2010/main" val="33377472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solidFill>
                  <a:srgbClr val="FF0000"/>
                </a:solidFill>
              </a:rPr>
              <a:t>Övning…</a:t>
            </a:r>
            <a:endParaRPr lang="sv-SE" dirty="0">
              <a:solidFill>
                <a:srgbClr val="FF0000"/>
              </a:solidFill>
            </a:endParaRPr>
          </a:p>
        </p:txBody>
      </p:sp>
      <p:sp>
        <p:nvSpPr>
          <p:cNvPr id="3" name="Platshållare för innehåll 2"/>
          <p:cNvSpPr>
            <a:spLocks noGrp="1"/>
          </p:cNvSpPr>
          <p:nvPr>
            <p:ph idx="1"/>
          </p:nvPr>
        </p:nvSpPr>
        <p:spPr>
          <a:xfrm>
            <a:off x="539552" y="1700808"/>
            <a:ext cx="8424936" cy="4752528"/>
          </a:xfrm>
        </p:spPr>
        <p:txBody>
          <a:bodyPr>
            <a:normAutofit/>
          </a:bodyPr>
          <a:lstStyle/>
          <a:p>
            <a:pPr marL="0" indent="0" algn="ctr">
              <a:buNone/>
            </a:pPr>
            <a:r>
              <a:rPr lang="sv-SE" dirty="0" smtClean="0"/>
              <a:t>Skriv erforderliga testfall för funktionerna ”Objektinnehavare registrerar sina </a:t>
            </a:r>
            <a:r>
              <a:rPr lang="sv-SE" dirty="0" err="1"/>
              <a:t>uthyresobjekt</a:t>
            </a:r>
            <a:r>
              <a:rPr lang="sv-SE" dirty="0"/>
              <a:t>” och ”Kund söker och bokar </a:t>
            </a:r>
            <a:r>
              <a:rPr lang="sv-SE" dirty="0" err="1"/>
              <a:t>uthyresobjekt</a:t>
            </a:r>
            <a:r>
              <a:rPr lang="sv-SE" dirty="0"/>
              <a:t>” </a:t>
            </a:r>
            <a:r>
              <a:rPr lang="sv-SE" dirty="0" smtClean="0"/>
              <a:t>i enlighet med förgående exempel.</a:t>
            </a:r>
          </a:p>
          <a:p>
            <a:pPr marL="0" indent="0" algn="ctr">
              <a:buNone/>
            </a:pPr>
            <a:r>
              <a:rPr lang="sv-SE" dirty="0" smtClean="0"/>
              <a:t>Excel föreslås som ”plattform”.</a:t>
            </a:r>
          </a:p>
          <a:p>
            <a:pPr marL="0" indent="0">
              <a:buNone/>
            </a:pPr>
            <a:endParaRPr lang="sv-SE" dirty="0" smtClean="0"/>
          </a:p>
          <a:p>
            <a:pPr marL="0" indent="0">
              <a:buNone/>
            </a:pPr>
            <a:endParaRPr lang="sv-SE"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93</a:t>
            </a:fld>
            <a:endParaRPr lang="sv-SE"/>
          </a:p>
        </p:txBody>
      </p:sp>
    </p:spTree>
    <p:extLst>
      <p:ext uri="{BB962C8B-B14F-4D97-AF65-F5344CB8AC3E}">
        <p14:creationId xmlns:p14="http://schemas.microsoft.com/office/powerpoint/2010/main" val="3107321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Testfall – en kort introduktion</a:t>
            </a:r>
            <a:endParaRPr lang="sv-SE" dirty="0"/>
          </a:p>
        </p:txBody>
      </p:sp>
      <p:sp>
        <p:nvSpPr>
          <p:cNvPr id="3" name="Platshållare för innehåll 2"/>
          <p:cNvSpPr>
            <a:spLocks noGrp="1"/>
          </p:cNvSpPr>
          <p:nvPr>
            <p:ph idx="1"/>
          </p:nvPr>
        </p:nvSpPr>
        <p:spPr>
          <a:xfrm>
            <a:off x="467544" y="1484784"/>
            <a:ext cx="8352928" cy="5256584"/>
          </a:xfrm>
        </p:spPr>
        <p:txBody>
          <a:bodyPr>
            <a:normAutofit fontScale="92500" lnSpcReduction="10000"/>
          </a:bodyPr>
          <a:lstStyle/>
          <a:p>
            <a:pPr marL="0" indent="0">
              <a:buNone/>
            </a:pPr>
            <a:r>
              <a:rPr lang="sv-SE" dirty="0" smtClean="0"/>
              <a:t>Fördelar med testfall:</a:t>
            </a:r>
          </a:p>
          <a:p>
            <a:r>
              <a:rPr lang="sv-SE" dirty="0" smtClean="0"/>
              <a:t>Strukturerade, lätt upprepa/återanvända</a:t>
            </a:r>
          </a:p>
          <a:p>
            <a:r>
              <a:rPr lang="sv-SE" dirty="0" smtClean="0"/>
              <a:t>Underlättar felrapportering</a:t>
            </a:r>
          </a:p>
          <a:p>
            <a:r>
              <a:rPr lang="sv-SE" dirty="0" smtClean="0"/>
              <a:t>Personoberoende</a:t>
            </a:r>
          </a:p>
          <a:p>
            <a:r>
              <a:rPr lang="sv-SE" dirty="0" smtClean="0"/>
              <a:t>Bra underlag för automatisering</a:t>
            </a:r>
          </a:p>
          <a:p>
            <a:r>
              <a:rPr lang="sv-SE" dirty="0" smtClean="0"/>
              <a:t>Bra underlag för tidplanering</a:t>
            </a:r>
          </a:p>
          <a:p>
            <a:pPr marL="0" indent="0">
              <a:buNone/>
            </a:pPr>
            <a:r>
              <a:rPr lang="sv-SE" dirty="0" smtClean="0"/>
              <a:t>Nackdelar med testfall:</a:t>
            </a:r>
          </a:p>
          <a:p>
            <a:r>
              <a:rPr lang="sv-SE" dirty="0" smtClean="0"/>
              <a:t>Kan bli omfattande, svårt få överblick</a:t>
            </a:r>
          </a:p>
          <a:p>
            <a:r>
              <a:rPr lang="sv-SE" dirty="0" smtClean="0"/>
              <a:t>Ej heltäckande, måste kompletteras med exempelvis checklistor och utforskande testning</a:t>
            </a: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94</a:t>
            </a:fld>
            <a:endParaRPr lang="sv-SE"/>
          </a:p>
        </p:txBody>
      </p:sp>
    </p:spTree>
    <p:extLst>
      <p:ext uri="{BB962C8B-B14F-4D97-AF65-F5344CB8AC3E}">
        <p14:creationId xmlns:p14="http://schemas.microsoft.com/office/powerpoint/2010/main" val="3052772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Testspårbarhetsmatris</a:t>
            </a:r>
            <a:endParaRPr lang="sv-SE" dirty="0"/>
          </a:p>
        </p:txBody>
      </p:sp>
      <p:sp>
        <p:nvSpPr>
          <p:cNvPr id="3" name="Platshållare för innehåll 2"/>
          <p:cNvSpPr>
            <a:spLocks noGrp="1"/>
          </p:cNvSpPr>
          <p:nvPr>
            <p:ph idx="1"/>
          </p:nvPr>
        </p:nvSpPr>
        <p:spPr>
          <a:xfrm>
            <a:off x="467544" y="1196752"/>
            <a:ext cx="8208912" cy="5544616"/>
          </a:xfrm>
        </p:spPr>
        <p:txBody>
          <a:bodyPr>
            <a:normAutofit lnSpcReduction="10000"/>
          </a:bodyPr>
          <a:lstStyle/>
          <a:p>
            <a:pPr marL="0" indent="0">
              <a:buNone/>
            </a:pPr>
            <a:r>
              <a:rPr lang="sv-SE" sz="2800" dirty="0" smtClean="0"/>
              <a:t>Hjälper till att administrera många krav och många testfall </a:t>
            </a:r>
            <a:r>
              <a:rPr lang="sv-SE" sz="2400" dirty="0" smtClean="0"/>
              <a:t>(=beskrivning av hur man ska testa en specifik egenskap):</a:t>
            </a:r>
          </a:p>
          <a:p>
            <a:pPr marL="0" indent="0">
              <a:buNone/>
            </a:pPr>
            <a:endParaRPr lang="sv-SE" sz="2400" dirty="0"/>
          </a:p>
          <a:p>
            <a:pPr marL="0" indent="0">
              <a:buNone/>
            </a:pPr>
            <a:endParaRPr lang="sv-SE" sz="2400" dirty="0" smtClean="0"/>
          </a:p>
          <a:p>
            <a:pPr marL="0" indent="0">
              <a:buNone/>
            </a:pPr>
            <a:endParaRPr lang="sv-SE" sz="2400" dirty="0"/>
          </a:p>
          <a:p>
            <a:pPr marL="0" indent="0">
              <a:buNone/>
            </a:pPr>
            <a:endParaRPr lang="sv-SE" sz="2400" dirty="0" smtClean="0"/>
          </a:p>
          <a:p>
            <a:pPr marL="0" indent="0">
              <a:buNone/>
            </a:pPr>
            <a:endParaRPr lang="sv-SE" sz="2400" dirty="0"/>
          </a:p>
          <a:p>
            <a:pPr marL="0" indent="0">
              <a:buNone/>
            </a:pPr>
            <a:endParaRPr lang="sv-SE" sz="2400" dirty="0" smtClean="0"/>
          </a:p>
          <a:p>
            <a:pPr marL="0" indent="0">
              <a:buNone/>
            </a:pPr>
            <a:endParaRPr lang="sv-SE" sz="2400" dirty="0"/>
          </a:p>
          <a:p>
            <a:pPr marL="0" indent="0">
              <a:buNone/>
            </a:pPr>
            <a:endParaRPr lang="sv-SE" sz="2400" dirty="0" smtClean="0"/>
          </a:p>
          <a:p>
            <a:pPr marL="0" indent="0">
              <a:buNone/>
            </a:pPr>
            <a:endParaRPr lang="sv-SE" sz="2400" dirty="0"/>
          </a:p>
          <a:p>
            <a:pPr marL="0" indent="0">
              <a:buNone/>
            </a:pPr>
            <a:endParaRPr lang="sv-SE" sz="2000" dirty="0" smtClean="0"/>
          </a:p>
          <a:p>
            <a:pPr marL="0" indent="0">
              <a:buNone/>
            </a:pPr>
            <a:r>
              <a:rPr lang="sv-SE" sz="2000" dirty="0" smtClean="0"/>
              <a:t>En liten tröst: det finns programvaror som hjälper till med detta….</a:t>
            </a:r>
          </a:p>
          <a:p>
            <a:pPr marL="0" indent="0">
              <a:buNone/>
            </a:pPr>
            <a:endParaRPr lang="sv-SE" sz="2400" dirty="0" smtClean="0"/>
          </a:p>
          <a:p>
            <a:pPr marL="0" indent="0">
              <a:buNone/>
            </a:pPr>
            <a:endParaRPr lang="sv-SE" sz="2400" dirty="0" smtClean="0"/>
          </a:p>
          <a:p>
            <a:pPr marL="0" indent="0">
              <a:buNone/>
            </a:pPr>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95</a:t>
            </a:fld>
            <a:endParaRPr lang="sv-SE"/>
          </a:p>
        </p:txBody>
      </p:sp>
      <p:pic>
        <p:nvPicPr>
          <p:cNvPr id="5" name="Bildobjekt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62" y="1988840"/>
            <a:ext cx="8524875" cy="4352925"/>
          </a:xfrm>
          <a:prstGeom prst="rect">
            <a:avLst/>
          </a:prstGeom>
        </p:spPr>
      </p:pic>
    </p:spTree>
    <p:extLst>
      <p:ext uri="{BB962C8B-B14F-4D97-AF65-F5344CB8AC3E}">
        <p14:creationId xmlns:p14="http://schemas.microsoft.com/office/powerpoint/2010/main" val="1315256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Olika typer av krav</a:t>
            </a:r>
            <a:endParaRPr lang="sv-SE" dirty="0"/>
          </a:p>
        </p:txBody>
      </p:sp>
      <p:sp>
        <p:nvSpPr>
          <p:cNvPr id="3" name="Platshållare för innehåll 2"/>
          <p:cNvSpPr>
            <a:spLocks noGrp="1"/>
          </p:cNvSpPr>
          <p:nvPr>
            <p:ph idx="1"/>
          </p:nvPr>
        </p:nvSpPr>
        <p:spPr>
          <a:xfrm>
            <a:off x="755576" y="1484784"/>
            <a:ext cx="7992888" cy="4968552"/>
          </a:xfrm>
        </p:spPr>
        <p:txBody>
          <a:bodyPr>
            <a:normAutofit/>
          </a:bodyPr>
          <a:lstStyle/>
          <a:p>
            <a:pPr marL="0" indent="0">
              <a:buNone/>
            </a:pPr>
            <a:r>
              <a:rPr lang="sv-SE" b="1" dirty="0" smtClean="0"/>
              <a:t>Funktionella krav</a:t>
            </a:r>
          </a:p>
          <a:p>
            <a:pPr marL="0" indent="0">
              <a:buNone/>
            </a:pPr>
            <a:r>
              <a:rPr lang="sv-SE" dirty="0" smtClean="0"/>
              <a:t>Krav som (oftast) är synliga för systemets användare, systemegenskaper som efterfrågas i affärsprocessen:</a:t>
            </a:r>
          </a:p>
          <a:p>
            <a:pPr marL="0" indent="0">
              <a:buNone/>
            </a:pPr>
            <a:r>
              <a:rPr lang="sv-SE" dirty="0" smtClean="0"/>
              <a:t>”Systemet ska ha funktioner för att registrera kundorder”</a:t>
            </a:r>
          </a:p>
          <a:p>
            <a:pPr marL="0" indent="0">
              <a:buNone/>
            </a:pPr>
            <a:r>
              <a:rPr lang="sv-SE" dirty="0" smtClean="0"/>
              <a:t>”….för att skriva ut en plocksedel i lagret”</a:t>
            </a:r>
          </a:p>
          <a:p>
            <a:pPr marL="0" indent="0">
              <a:buNone/>
            </a:pPr>
            <a:r>
              <a:rPr lang="sv-SE" dirty="0" smtClean="0"/>
              <a:t>”….för att skriva ut en faktura”</a:t>
            </a:r>
          </a:p>
          <a:p>
            <a:pPr marL="0" indent="0">
              <a:buNone/>
            </a:pPr>
            <a:endParaRPr lang="sv-SE" dirty="0"/>
          </a:p>
          <a:p>
            <a:pPr marL="0" indent="0">
              <a:buNone/>
            </a:pPr>
            <a:endParaRPr lang="sv-SE" dirty="0" smtClean="0"/>
          </a:p>
          <a:p>
            <a:pPr marL="0" indent="0">
              <a:buNone/>
            </a:pPr>
            <a:endParaRPr lang="sv-SE" dirty="0" smtClean="0"/>
          </a:p>
          <a:p>
            <a:endParaRPr lang="sv-SE" dirty="0" smtClean="0"/>
          </a:p>
          <a:p>
            <a:pPr marL="0" indent="0">
              <a:buNone/>
            </a:pPr>
            <a:endParaRPr lang="sv-SE" dirty="0" smtClean="0"/>
          </a:p>
          <a:p>
            <a:pPr marL="0" indent="0">
              <a:buNone/>
            </a:pPr>
            <a:endParaRPr lang="sv-SE" dirty="0" smtClean="0"/>
          </a:p>
          <a:p>
            <a:endParaRPr lang="sv-SE" dirty="0" smtClean="0"/>
          </a:p>
          <a:p>
            <a:pPr marL="0" indent="0">
              <a:buNone/>
            </a:pPr>
            <a:endParaRPr lang="sv-SE" dirty="0" smtClean="0"/>
          </a:p>
          <a:p>
            <a:pPr marL="0" indent="0">
              <a:buNone/>
            </a:pPr>
            <a:endParaRPr lang="sv-SE" dirty="0" smtClean="0"/>
          </a:p>
          <a:p>
            <a:endParaRPr lang="sv-SE" dirty="0" smtClean="0"/>
          </a:p>
          <a:p>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96</a:t>
            </a:fld>
            <a:endParaRPr lang="sv-SE"/>
          </a:p>
        </p:txBody>
      </p:sp>
    </p:spTree>
    <p:extLst>
      <p:ext uri="{BB962C8B-B14F-4D97-AF65-F5344CB8AC3E}">
        <p14:creationId xmlns:p14="http://schemas.microsoft.com/office/powerpoint/2010/main" val="2402744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Olika typer av krav</a:t>
            </a:r>
            <a:endParaRPr lang="sv-SE" dirty="0"/>
          </a:p>
        </p:txBody>
      </p:sp>
      <p:sp>
        <p:nvSpPr>
          <p:cNvPr id="3" name="Platshållare för innehåll 2"/>
          <p:cNvSpPr>
            <a:spLocks noGrp="1"/>
          </p:cNvSpPr>
          <p:nvPr>
            <p:ph idx="1"/>
          </p:nvPr>
        </p:nvSpPr>
        <p:spPr>
          <a:xfrm>
            <a:off x="755576" y="1484784"/>
            <a:ext cx="7992888" cy="4968552"/>
          </a:xfrm>
        </p:spPr>
        <p:txBody>
          <a:bodyPr>
            <a:normAutofit/>
          </a:bodyPr>
          <a:lstStyle/>
          <a:p>
            <a:pPr marL="0" indent="0">
              <a:buNone/>
            </a:pPr>
            <a:r>
              <a:rPr lang="sv-SE" b="1" dirty="0" smtClean="0"/>
              <a:t>Icke-funktionella krav</a:t>
            </a:r>
          </a:p>
          <a:p>
            <a:pPr marL="0" indent="0">
              <a:buNone/>
            </a:pPr>
            <a:r>
              <a:rPr lang="sv-SE" dirty="0" smtClean="0"/>
              <a:t>Krav som (oftast) är osynliga för systemets användare och som ofta är självklara eller regelstyrda, exempelvis:</a:t>
            </a:r>
          </a:p>
          <a:p>
            <a:r>
              <a:rPr lang="sv-SE" dirty="0" smtClean="0"/>
              <a:t>Svarstidskrav</a:t>
            </a:r>
          </a:p>
          <a:p>
            <a:r>
              <a:rPr lang="sv-SE" dirty="0" smtClean="0"/>
              <a:t>Behörighetskrav</a:t>
            </a:r>
          </a:p>
          <a:p>
            <a:r>
              <a:rPr lang="sv-SE" dirty="0" smtClean="0"/>
              <a:t>Säkerhetskrav</a:t>
            </a:r>
          </a:p>
          <a:p>
            <a:r>
              <a:rPr lang="sv-SE" dirty="0" smtClean="0"/>
              <a:t>Infrastrukturella krav</a:t>
            </a:r>
            <a:endParaRPr lang="sv-SE" dirty="0"/>
          </a:p>
          <a:p>
            <a:pPr marL="0" indent="0">
              <a:buNone/>
            </a:pPr>
            <a:endParaRPr lang="sv-SE" dirty="0" smtClean="0"/>
          </a:p>
          <a:p>
            <a:pPr marL="0" indent="0">
              <a:buNone/>
            </a:pPr>
            <a:endParaRPr lang="sv-SE" dirty="0" smtClean="0"/>
          </a:p>
          <a:p>
            <a:endParaRPr lang="sv-SE" dirty="0" smtClean="0"/>
          </a:p>
          <a:p>
            <a:pPr marL="0" indent="0">
              <a:buNone/>
            </a:pPr>
            <a:endParaRPr lang="sv-SE" dirty="0" smtClean="0"/>
          </a:p>
          <a:p>
            <a:pPr marL="0" indent="0">
              <a:buNone/>
            </a:pPr>
            <a:endParaRPr lang="sv-SE" dirty="0" smtClean="0"/>
          </a:p>
          <a:p>
            <a:endParaRPr lang="sv-SE" dirty="0" smtClean="0"/>
          </a:p>
          <a:p>
            <a:pPr marL="0" indent="0">
              <a:buNone/>
            </a:pPr>
            <a:endParaRPr lang="sv-SE" dirty="0" smtClean="0"/>
          </a:p>
          <a:p>
            <a:pPr marL="0" indent="0">
              <a:buNone/>
            </a:pPr>
            <a:endParaRPr lang="sv-SE" dirty="0" smtClean="0"/>
          </a:p>
          <a:p>
            <a:endParaRPr lang="sv-SE" dirty="0" smtClean="0"/>
          </a:p>
          <a:p>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97</a:t>
            </a:fld>
            <a:endParaRPr lang="sv-SE"/>
          </a:p>
        </p:txBody>
      </p:sp>
    </p:spTree>
    <p:extLst>
      <p:ext uri="{BB962C8B-B14F-4D97-AF65-F5344CB8AC3E}">
        <p14:creationId xmlns:p14="http://schemas.microsoft.com/office/powerpoint/2010/main" val="17988222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Icke-funktionella krav</a:t>
            </a:r>
            <a:endParaRPr lang="sv-SE" dirty="0"/>
          </a:p>
        </p:txBody>
      </p:sp>
      <p:sp>
        <p:nvSpPr>
          <p:cNvPr id="3" name="Platshållare för innehåll 2"/>
          <p:cNvSpPr>
            <a:spLocks noGrp="1"/>
          </p:cNvSpPr>
          <p:nvPr>
            <p:ph idx="1"/>
          </p:nvPr>
        </p:nvSpPr>
        <p:spPr>
          <a:xfrm>
            <a:off x="755576" y="1484784"/>
            <a:ext cx="7992888" cy="4968552"/>
          </a:xfrm>
        </p:spPr>
        <p:txBody>
          <a:bodyPr>
            <a:normAutofit fontScale="92500" lnSpcReduction="10000"/>
          </a:bodyPr>
          <a:lstStyle/>
          <a:p>
            <a:pPr marL="0" indent="0">
              <a:buNone/>
            </a:pPr>
            <a:r>
              <a:rPr lang="sv-SE" b="1" dirty="0" smtClean="0"/>
              <a:t>Användbarhet</a:t>
            </a:r>
          </a:p>
          <a:p>
            <a:pPr marL="0" indent="0">
              <a:buNone/>
            </a:pPr>
            <a:r>
              <a:rPr lang="sv-SE" sz="2600" dirty="0" smtClean="0"/>
              <a:t>Systemet är lätt att lära och förstå, intuitivt, standardiserat…</a:t>
            </a:r>
          </a:p>
          <a:p>
            <a:pPr marL="0" indent="0">
              <a:buNone/>
            </a:pPr>
            <a:r>
              <a:rPr lang="sv-SE" b="1" dirty="0" smtClean="0"/>
              <a:t>Tillförlitlighet</a:t>
            </a:r>
          </a:p>
          <a:p>
            <a:pPr marL="0" indent="0">
              <a:buNone/>
            </a:pPr>
            <a:r>
              <a:rPr lang="sv-SE" sz="2600" dirty="0" smtClean="0"/>
              <a:t>”</a:t>
            </a:r>
            <a:r>
              <a:rPr lang="sv-SE" sz="2600" dirty="0" err="1" smtClean="0"/>
              <a:t>Crash</a:t>
            </a:r>
            <a:r>
              <a:rPr lang="sv-SE" sz="2600" dirty="0" smtClean="0"/>
              <a:t> </a:t>
            </a:r>
            <a:r>
              <a:rPr lang="sv-SE" sz="2600" dirty="0" err="1" smtClean="0"/>
              <a:t>Proof</a:t>
            </a:r>
            <a:r>
              <a:rPr lang="sv-SE" sz="2600" dirty="0" smtClean="0"/>
              <a:t>” eller ”</a:t>
            </a:r>
            <a:r>
              <a:rPr lang="sv-SE" sz="2600" dirty="0" err="1" smtClean="0"/>
              <a:t>Mean</a:t>
            </a:r>
            <a:r>
              <a:rPr lang="sv-SE" sz="2600" dirty="0" smtClean="0"/>
              <a:t> </a:t>
            </a:r>
            <a:r>
              <a:rPr lang="sv-SE" sz="2600" dirty="0" err="1" smtClean="0"/>
              <a:t>Time</a:t>
            </a:r>
            <a:r>
              <a:rPr lang="sv-SE" sz="2600" dirty="0" smtClean="0"/>
              <a:t> </a:t>
            </a:r>
            <a:r>
              <a:rPr lang="sv-SE" sz="2600" dirty="0" err="1" smtClean="0"/>
              <a:t>Between</a:t>
            </a:r>
            <a:r>
              <a:rPr lang="sv-SE" sz="2600" dirty="0" smtClean="0"/>
              <a:t> </a:t>
            </a:r>
            <a:r>
              <a:rPr lang="sv-SE" sz="2600" dirty="0" err="1" smtClean="0"/>
              <a:t>Failures</a:t>
            </a:r>
            <a:r>
              <a:rPr lang="sv-SE" sz="2600" dirty="0" smtClean="0"/>
              <a:t> (MTBF)”, omstart utan manuella åtgärder…</a:t>
            </a:r>
          </a:p>
          <a:p>
            <a:pPr marL="0" indent="0">
              <a:buNone/>
            </a:pPr>
            <a:r>
              <a:rPr lang="sv-SE" b="1" dirty="0" smtClean="0"/>
              <a:t>Prestanda</a:t>
            </a:r>
          </a:p>
          <a:p>
            <a:pPr marL="0" indent="0">
              <a:buNone/>
            </a:pPr>
            <a:r>
              <a:rPr lang="sv-SE" sz="2600" dirty="0" smtClean="0"/>
              <a:t>Antal transaktioner/sekund, antal samtidiga användare, varierad belastning över dygnet…</a:t>
            </a:r>
          </a:p>
          <a:p>
            <a:pPr marL="0" indent="0">
              <a:buNone/>
            </a:pPr>
            <a:r>
              <a:rPr lang="sv-SE" b="1" dirty="0" smtClean="0"/>
              <a:t>Underhållbarhet</a:t>
            </a:r>
          </a:p>
          <a:p>
            <a:pPr marL="0" indent="0">
              <a:buNone/>
            </a:pPr>
            <a:r>
              <a:rPr lang="sv-SE" sz="2600" dirty="0" smtClean="0"/>
              <a:t>Välstrukturerad kod, enhetlig namngivning, aktuell och relevant dokumentation…</a:t>
            </a:r>
          </a:p>
          <a:p>
            <a:pPr marL="0" indent="0">
              <a:buNone/>
            </a:pPr>
            <a:endParaRPr lang="sv-SE" dirty="0"/>
          </a:p>
          <a:p>
            <a:pPr marL="0" indent="0">
              <a:buNone/>
            </a:pPr>
            <a:endParaRPr lang="sv-SE" dirty="0" smtClean="0"/>
          </a:p>
          <a:p>
            <a:pPr marL="0" indent="0">
              <a:buNone/>
            </a:pPr>
            <a:endParaRPr lang="sv-SE" dirty="0" smtClean="0"/>
          </a:p>
          <a:p>
            <a:endParaRPr lang="sv-SE" dirty="0" smtClean="0"/>
          </a:p>
          <a:p>
            <a:pPr marL="0" indent="0">
              <a:buNone/>
            </a:pPr>
            <a:endParaRPr lang="sv-SE" dirty="0" smtClean="0"/>
          </a:p>
          <a:p>
            <a:pPr marL="0" indent="0">
              <a:buNone/>
            </a:pPr>
            <a:endParaRPr lang="sv-SE" dirty="0" smtClean="0"/>
          </a:p>
          <a:p>
            <a:endParaRPr lang="sv-SE" dirty="0" smtClean="0"/>
          </a:p>
          <a:p>
            <a:pPr marL="0" indent="0">
              <a:buNone/>
            </a:pPr>
            <a:endParaRPr lang="sv-SE" dirty="0" smtClean="0"/>
          </a:p>
          <a:p>
            <a:pPr marL="0" indent="0">
              <a:buNone/>
            </a:pPr>
            <a:endParaRPr lang="sv-SE" dirty="0" smtClean="0"/>
          </a:p>
          <a:p>
            <a:endParaRPr lang="sv-SE" dirty="0" smtClean="0"/>
          </a:p>
          <a:p>
            <a:endParaRPr lang="sv-SE" dirty="0"/>
          </a:p>
        </p:txBody>
      </p:sp>
      <p:sp>
        <p:nvSpPr>
          <p:cNvPr id="4" name="Platshållare för bildnummer 3"/>
          <p:cNvSpPr>
            <a:spLocks noGrp="1"/>
          </p:cNvSpPr>
          <p:nvPr>
            <p:ph type="sldNum" sz="quarter" idx="12"/>
          </p:nvPr>
        </p:nvSpPr>
        <p:spPr/>
        <p:txBody>
          <a:bodyPr/>
          <a:lstStyle/>
          <a:p>
            <a:fld id="{55AC85C3-9FC0-42F8-9DD5-F134BAFF8443}" type="slidenum">
              <a:rPr lang="sv-SE" smtClean="0"/>
              <a:t>98</a:t>
            </a:fld>
            <a:endParaRPr lang="sv-SE"/>
          </a:p>
        </p:txBody>
      </p:sp>
    </p:spTree>
    <p:extLst>
      <p:ext uri="{BB962C8B-B14F-4D97-AF65-F5344CB8AC3E}">
        <p14:creationId xmlns:p14="http://schemas.microsoft.com/office/powerpoint/2010/main" val="3882936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38138"/>
          </a:xfrm>
        </p:spPr>
        <p:txBody>
          <a:bodyPr>
            <a:normAutofit/>
          </a:bodyPr>
          <a:lstStyle/>
          <a:p>
            <a:r>
              <a:rPr lang="sv-SE" dirty="0" smtClean="0"/>
              <a:t>Checklista för HTML-sidor</a:t>
            </a:r>
            <a:endParaRPr lang="sv-SE" dirty="0"/>
          </a:p>
        </p:txBody>
      </p:sp>
      <p:sp>
        <p:nvSpPr>
          <p:cNvPr id="3" name="Platshållare för innehåll 2"/>
          <p:cNvSpPr>
            <a:spLocks noGrp="1"/>
          </p:cNvSpPr>
          <p:nvPr>
            <p:ph idx="1"/>
          </p:nvPr>
        </p:nvSpPr>
        <p:spPr>
          <a:xfrm>
            <a:off x="323528" y="1412776"/>
            <a:ext cx="8640960" cy="5112568"/>
          </a:xfrm>
        </p:spPr>
        <p:txBody>
          <a:bodyPr>
            <a:normAutofit/>
          </a:bodyPr>
          <a:lstStyle/>
          <a:p>
            <a:r>
              <a:rPr lang="sv-SE" dirty="0" smtClean="0"/>
              <a:t>Externa länkar i nytt fönster?</a:t>
            </a:r>
          </a:p>
          <a:p>
            <a:r>
              <a:rPr lang="sv-SE" dirty="0" smtClean="0"/>
              <a:t>Interna länkar i samma fönster?</a:t>
            </a:r>
          </a:p>
          <a:p>
            <a:r>
              <a:rPr lang="sv-SE" dirty="0" smtClean="0"/>
              <a:t>Färger enligt företagets  standard?</a:t>
            </a:r>
          </a:p>
          <a:p>
            <a:r>
              <a:rPr lang="sv-SE" dirty="0" smtClean="0"/>
              <a:t>Bilder i rätt format och storlek?</a:t>
            </a:r>
          </a:p>
          <a:p>
            <a:r>
              <a:rPr lang="sv-SE" dirty="0" smtClean="0"/>
              <a:t>Korrekt stavning?</a:t>
            </a:r>
          </a:p>
          <a:p>
            <a:r>
              <a:rPr lang="sv-SE" dirty="0" smtClean="0"/>
              <a:t>Max laddningstid enligt krav?</a:t>
            </a:r>
          </a:p>
          <a:p>
            <a:r>
              <a:rPr lang="sv-SE" dirty="0" smtClean="0"/>
              <a:t>Validering av HTML-kod (se validator.w3.org).</a:t>
            </a:r>
          </a:p>
          <a:p>
            <a:r>
              <a:rPr lang="sv-SE" dirty="0" smtClean="0"/>
              <a:t>Med flera…..</a:t>
            </a:r>
          </a:p>
          <a:p>
            <a:pPr marL="0" indent="0">
              <a:buNone/>
            </a:pPr>
            <a:endParaRPr lang="sv-SE" dirty="0"/>
          </a:p>
          <a:p>
            <a:pPr marL="0" indent="0">
              <a:buNone/>
            </a:pPr>
            <a:endParaRPr lang="sv-SE" dirty="0"/>
          </a:p>
          <a:p>
            <a:pPr marL="0" indent="0">
              <a:buNone/>
            </a:pPr>
            <a:endParaRPr lang="sv-SE" dirty="0" smtClean="0"/>
          </a:p>
        </p:txBody>
      </p:sp>
      <p:sp>
        <p:nvSpPr>
          <p:cNvPr id="4" name="Platshållare för bildnummer 3"/>
          <p:cNvSpPr>
            <a:spLocks noGrp="1"/>
          </p:cNvSpPr>
          <p:nvPr>
            <p:ph type="sldNum" sz="quarter" idx="12"/>
          </p:nvPr>
        </p:nvSpPr>
        <p:spPr/>
        <p:txBody>
          <a:bodyPr/>
          <a:lstStyle/>
          <a:p>
            <a:fld id="{55AC85C3-9FC0-42F8-9DD5-F134BAFF8443}" type="slidenum">
              <a:rPr lang="sv-SE" smtClean="0"/>
              <a:t>99</a:t>
            </a:fld>
            <a:endParaRPr lang="sv-SE"/>
          </a:p>
        </p:txBody>
      </p:sp>
    </p:spTree>
    <p:extLst>
      <p:ext uri="{BB962C8B-B14F-4D97-AF65-F5344CB8AC3E}">
        <p14:creationId xmlns:p14="http://schemas.microsoft.com/office/powerpoint/2010/main" val="35041034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9666</TotalTime>
  <Words>3657</Words>
  <Application>Microsoft Office PowerPoint</Application>
  <PresentationFormat>Bildspel på skärmen (4:3)</PresentationFormat>
  <Paragraphs>1024</Paragraphs>
  <Slides>109</Slides>
  <Notes>66</Notes>
  <HiddenSlides>1</HiddenSlides>
  <MMClips>0</MMClips>
  <ScaleCrop>false</ScaleCrop>
  <HeadingPairs>
    <vt:vector size="8" baseType="variant">
      <vt:variant>
        <vt:lpstr>Använt teckensnitt</vt:lpstr>
      </vt:variant>
      <vt:variant>
        <vt:i4>4</vt:i4>
      </vt:variant>
      <vt:variant>
        <vt:lpstr>Tema</vt:lpstr>
      </vt:variant>
      <vt:variant>
        <vt:i4>1</vt:i4>
      </vt:variant>
      <vt:variant>
        <vt:lpstr>Länkar</vt:lpstr>
      </vt:variant>
      <vt:variant>
        <vt:i4>11</vt:i4>
      </vt:variant>
      <vt:variant>
        <vt:lpstr>Bildrubriker</vt:lpstr>
      </vt:variant>
      <vt:variant>
        <vt:i4>109</vt:i4>
      </vt:variant>
    </vt:vector>
  </HeadingPairs>
  <TitlesOfParts>
    <vt:vector size="125" baseType="lpstr">
      <vt:lpstr>Arial</vt:lpstr>
      <vt:lpstr>Brush Script MT</vt:lpstr>
      <vt:lpstr>Calibri</vt:lpstr>
      <vt:lpstr>Comic Sans MS</vt:lpstr>
      <vt:lpstr>Office-tema</vt:lpstr>
      <vt:lpstr>C:\Users\Kristian\Documents\KONSULTFÖRETAGET\KURSMATERIAL\BILDER\Scrum Översikt III.vsd\Drawing\~Sida-1\45 grader - dubbel</vt:lpstr>
      <vt:lpstr>C:\Users\Kristian\Documents\KONSULTFÖRETAGET\KURSMATERIAL\BILDER\Scrum Översikt III.vsd\Drawing\~Sida-1\45 grader - dubbel.119</vt:lpstr>
      <vt:lpstr>C:\Users\Kristian\Documents\KONSULTFÖRETAGET\KURSMATERIAL\BILDER\Scrum Översikt III.vsd\Drawing\~Sida-1\45 grader - dubbel.120</vt:lpstr>
      <vt:lpstr>C:\Users\Kristian\Documents\KONSULTFÖRETAGET\KURSMATERIAL\BILDER\Scrum sprint Planning.vsd\Drawing\~Sida-1\Sheet.137</vt:lpstr>
      <vt:lpstr>C:\Users\Kristian\Documents\KONSULTFÖRETAGET\KURSMATERIAL\BILDER\Scrum sprint Planning.vsd\Drawing\~Sida-1\Sheet.138</vt:lpstr>
      <vt:lpstr>C:\Users\Kristian\Documents\KONSULTFÖRETAGET\KURSMATERIAL\BILDER\Scrum sprint Planning.vsd\Drawing\~Sida-1\Sheet.139</vt:lpstr>
      <vt:lpstr>C:\Users\Kristian\Documents\KONSULTFÖRETAGET\KURSMATERIAL\BILDER\Scrum sprint Planning.vsd\Drawing\~Sida-1\Dokument.141</vt:lpstr>
      <vt:lpstr>C:\Users\Kristian\Documents\KONSULTFÖRETAGET\KURSMATERIAL\BILDER\Scrum Översikt IFI.vsd\Drawing\~Sida-1\Dynamisk koppling.116</vt:lpstr>
      <vt:lpstr>C:\Users\Kristian\Documents\KONSULTFÖRETAGET\KURSMATERIAL\BILDER\Scrum Översikt IFI.vsd\Drawing\~Sida-1\Process.130</vt:lpstr>
      <vt:lpstr>C:\Users\Kristian\Documents\KONSULTFÖRETAGET\KURSMATERIAL\BILDER\Scrum Board Simplified.vsd\Drawing\~Sida-1\Sheet.147</vt:lpstr>
      <vt:lpstr>C:\Users\Kristian\Documents\KONSULTFÖRETAGET\KURSMATERIAL\BILDER\Scrum Board Simplified.vsd\Drawing\~Sida-1\Sheet.148</vt:lpstr>
      <vt:lpstr>SU13    AGIL INTRODUKTION MED SCRUM </vt:lpstr>
      <vt:lpstr>Agil utveckling – lite nytt &amp; lite gammalt…</vt:lpstr>
      <vt:lpstr>Åsså var det det här med arbetsgrupper…?</vt:lpstr>
      <vt:lpstr>PowerPoint-presentation</vt:lpstr>
      <vt:lpstr>Vad menas med agilt?</vt:lpstr>
      <vt:lpstr>Agila manifestet</vt:lpstr>
      <vt:lpstr>Agila principer</vt:lpstr>
      <vt:lpstr>Work in Progress</vt:lpstr>
      <vt:lpstr>Agila principer</vt:lpstr>
      <vt:lpstr>Kundmedverkan</vt:lpstr>
      <vt:lpstr>Agila principer</vt:lpstr>
      <vt:lpstr>Agila principer</vt:lpstr>
      <vt:lpstr>Agila principer</vt:lpstr>
      <vt:lpstr>Agila principer</vt:lpstr>
      <vt:lpstr>Agila principer</vt:lpstr>
      <vt:lpstr>Agila principer</vt:lpstr>
      <vt:lpstr>Agila principer</vt:lpstr>
      <vt:lpstr>Agila principer</vt:lpstr>
      <vt:lpstr>Agila principer</vt:lpstr>
      <vt:lpstr>Agila principer</vt:lpstr>
      <vt:lpstr>Nyttor med Agila metoder</vt:lpstr>
      <vt:lpstr>Nyttor med Agila metoder</vt:lpstr>
      <vt:lpstr>+/- med agila metoder *</vt:lpstr>
      <vt:lpstr>ÖVNING…</vt:lpstr>
      <vt:lpstr>En snabb presentation av  Agil utveckling med Scrum</vt:lpstr>
      <vt:lpstr>Iterativ och inkrementell utveckling</vt:lpstr>
      <vt:lpstr>PowerPoint-presentation</vt:lpstr>
      <vt:lpstr>Product Owner (kunden)</vt:lpstr>
      <vt:lpstr>PowerPoint-presentation</vt:lpstr>
      <vt:lpstr>PowerPoint-presentation</vt:lpstr>
      <vt:lpstr>PowerPoint-presentation</vt:lpstr>
      <vt:lpstr>Scrum Sprint Planning</vt:lpstr>
      <vt:lpstr>PowerPoint-presentation</vt:lpstr>
      <vt:lpstr>Product Backlog</vt:lpstr>
      <vt:lpstr>Beskrivningsteknik ”User Stories”</vt:lpstr>
      <vt:lpstr>Exempel Product Backlog</vt:lpstr>
      <vt:lpstr>Alternativ prioritering  MoSCoW</vt:lpstr>
      <vt:lpstr>Prioritering  __________________</vt:lpstr>
      <vt:lpstr>Prioritering</vt:lpstr>
      <vt:lpstr>Prioritering</vt:lpstr>
      <vt:lpstr>Prioritering</vt:lpstr>
      <vt:lpstr>Prioritering  __________________</vt:lpstr>
      <vt:lpstr>SMART - modellen</vt:lpstr>
      <vt:lpstr>Övning Product Backlog…</vt:lpstr>
      <vt:lpstr>Sprint Planning</vt:lpstr>
      <vt:lpstr>Sprint-längden</vt:lpstr>
      <vt:lpstr>Sprint-mål</vt:lpstr>
      <vt:lpstr>VEM, VAD och VARFÖR kompletteras med HUR.</vt:lpstr>
      <vt:lpstr>Skisser, prototyper, ”wireframes”…</vt:lpstr>
      <vt:lpstr>Planning Poker </vt:lpstr>
      <vt:lpstr>Planning Poker</vt:lpstr>
      <vt:lpstr>Scrum Sprint</vt:lpstr>
      <vt:lpstr>Burndown Chart - tidsuppföljning</vt:lpstr>
      <vt:lpstr>Definition of Done (DoD)</vt:lpstr>
      <vt:lpstr>ÖVNING Sprint Planning…</vt:lpstr>
      <vt:lpstr>Scrum Board (väggplanering)</vt:lpstr>
      <vt:lpstr>Scrum Board (väggplanering)</vt:lpstr>
      <vt:lpstr>Beräknad och verklig kapacitet</vt:lpstr>
      <vt:lpstr>Övning Scrum Board design…</vt:lpstr>
      <vt:lpstr>”Ideal Man Days &amp; Estimated Velocity”</vt:lpstr>
      <vt:lpstr>PowerPoint-presentation</vt:lpstr>
      <vt:lpstr>PowerPoint-presentation</vt:lpstr>
      <vt:lpstr> Test i agila processer</vt:lpstr>
      <vt:lpstr>Test i Scrum-projekt?</vt:lpstr>
      <vt:lpstr>Test i agila processer?</vt:lpstr>
      <vt:lpstr>Test i agila projekt?</vt:lpstr>
      <vt:lpstr>Testaren i agila projekt?</vt:lpstr>
      <vt:lpstr>Testaren i agila projekt?</vt:lpstr>
      <vt:lpstr>Product Owners vy (Product Backlog) ?</vt:lpstr>
      <vt:lpstr>Scrum Teamets vy (Sprint Backlog)?</vt:lpstr>
      <vt:lpstr> Test i agila projekt?</vt:lpstr>
      <vt:lpstr> Extreme Programming (XP)?</vt:lpstr>
      <vt:lpstr> Extreme Programming (XP)?</vt:lpstr>
      <vt:lpstr>Nyutveckling vs Förvaltning</vt:lpstr>
      <vt:lpstr>Långsam kvävningsdöd</vt:lpstr>
      <vt:lpstr>Refactoring</vt:lpstr>
      <vt:lpstr>Refactoring-exempel (Epsilon)</vt:lpstr>
      <vt:lpstr>PowerPoint-presentation</vt:lpstr>
      <vt:lpstr>Testnivåer</vt:lpstr>
      <vt:lpstr>Komponenttest</vt:lpstr>
      <vt:lpstr>Generell checklista för komponenttest</vt:lpstr>
      <vt:lpstr>Komponenttest-exempel</vt:lpstr>
      <vt:lpstr>Komponenttest-exempel</vt:lpstr>
      <vt:lpstr>Komponenttest-exempel</vt:lpstr>
      <vt:lpstr>Integrationstest</vt:lpstr>
      <vt:lpstr>Systemtest</vt:lpstr>
      <vt:lpstr>Ickefunktionella systemtester</vt:lpstr>
      <vt:lpstr>Ickefunktionella systemtester</vt:lpstr>
      <vt:lpstr>Testfall</vt:lpstr>
      <vt:lpstr>Testfall – en exakt beskrivning av hur ett test ska genomföras</vt:lpstr>
      <vt:lpstr>Testfall – en kort introduktion</vt:lpstr>
      <vt:lpstr>PowerPoint-presentation</vt:lpstr>
      <vt:lpstr>Övning…</vt:lpstr>
      <vt:lpstr>Testfall – en kort introduktion</vt:lpstr>
      <vt:lpstr>Testspårbarhetsmatris</vt:lpstr>
      <vt:lpstr>Olika typer av krav</vt:lpstr>
      <vt:lpstr>Olika typer av krav</vt:lpstr>
      <vt:lpstr>Icke-funktionella krav</vt:lpstr>
      <vt:lpstr>Checklista för HTML-sidor</vt:lpstr>
      <vt:lpstr>Standards/riktlinjer</vt:lpstr>
      <vt:lpstr>Testautomatisering</vt:lpstr>
      <vt:lpstr>Användningstester</vt:lpstr>
      <vt:lpstr>Användningstester</vt:lpstr>
      <vt:lpstr>Användningstester, exempel</vt:lpstr>
      <vt:lpstr>Användningstester</vt:lpstr>
      <vt:lpstr>Övning</vt:lpstr>
      <vt:lpstr>Användningstester</vt:lpstr>
      <vt:lpstr>Användningstester</vt:lpstr>
      <vt:lpstr>Acceptanstest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dc:title>
  <dc:creator>Kristian</dc:creator>
  <cp:lastModifiedBy>Kristian</cp:lastModifiedBy>
  <cp:revision>717</cp:revision>
  <cp:lastPrinted>2012-11-12T20:50:45Z</cp:lastPrinted>
  <dcterms:created xsi:type="dcterms:W3CDTF">2012-02-03T15:49:57Z</dcterms:created>
  <dcterms:modified xsi:type="dcterms:W3CDTF">2014-03-03T19:07:53Z</dcterms:modified>
</cp:coreProperties>
</file>