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0"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2"/>
    <p:restoredTop sz="96197"/>
  </p:normalViewPr>
  <p:slideViewPr>
    <p:cSldViewPr snapToGrid="0">
      <p:cViewPr varScale="1">
        <p:scale>
          <a:sx n="93" d="100"/>
          <a:sy n="93" d="100"/>
        </p:scale>
        <p:origin x="2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CA"/>
              <a:t>Modifier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0353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0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24112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5921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CA"/>
              <a:t>Modifier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6232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33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CA"/>
              <a:t>Modifier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12D1D6C-D072-AF4C-AC79-EEEAD46E694D}" type="datetimeFigureOut">
              <a:rPr lang="fr-FR" smtClean="0"/>
              <a:t>05/12/2024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806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12D1D6C-D072-AF4C-AC79-EEEAD46E694D}" type="datetimeFigureOut">
              <a:rPr lang="fr-FR" smtClean="0"/>
              <a:t>05/12/2024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3366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D1D6C-D072-AF4C-AC79-EEEAD46E694D}" type="datetimeFigureOut">
              <a:rPr lang="fr-FR" smtClean="0"/>
              <a:t>05/12/2024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189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9397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CA"/>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8519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12D1D6C-D072-AF4C-AC79-EEEAD46E694D}" type="datetimeFigureOut">
              <a:rPr lang="fr-FR" smtClean="0"/>
              <a:t>05/12/2024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2E1E6B1-4815-B341-AEE8-11579ACD306C}" type="slidenum">
              <a:rPr lang="fr-FR" smtClean="0"/>
              <a:t>‹n°›</a:t>
            </a:fld>
            <a:endParaRPr lang="fr-FR"/>
          </a:p>
        </p:txBody>
      </p:sp>
    </p:spTree>
    <p:extLst>
      <p:ext uri="{BB962C8B-B14F-4D97-AF65-F5344CB8AC3E}">
        <p14:creationId xmlns:p14="http://schemas.microsoft.com/office/powerpoint/2010/main" val="3660122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93C2453-9093-DDD9-2A32-4BF9D455B0C5}"/>
              </a:ext>
            </a:extLst>
          </p:cNvPr>
          <p:cNvSpPr txBox="1"/>
          <p:nvPr/>
        </p:nvSpPr>
        <p:spPr>
          <a:xfrm>
            <a:off x="1967061" y="413352"/>
            <a:ext cx="2923868" cy="369332"/>
          </a:xfrm>
          <a:custGeom>
            <a:avLst/>
            <a:gdLst>
              <a:gd name="connsiteX0" fmla="*/ 0 w 2923868"/>
              <a:gd name="connsiteY0" fmla="*/ 0 h 369332"/>
              <a:gd name="connsiteX1" fmla="*/ 555535 w 2923868"/>
              <a:gd name="connsiteY1" fmla="*/ 0 h 369332"/>
              <a:gd name="connsiteX2" fmla="*/ 1052592 w 2923868"/>
              <a:gd name="connsiteY2" fmla="*/ 0 h 369332"/>
              <a:gd name="connsiteX3" fmla="*/ 1695843 w 2923868"/>
              <a:gd name="connsiteY3" fmla="*/ 0 h 369332"/>
              <a:gd name="connsiteX4" fmla="*/ 2251378 w 2923868"/>
              <a:gd name="connsiteY4" fmla="*/ 0 h 369332"/>
              <a:gd name="connsiteX5" fmla="*/ 2923868 w 2923868"/>
              <a:gd name="connsiteY5" fmla="*/ 0 h 369332"/>
              <a:gd name="connsiteX6" fmla="*/ 2923868 w 2923868"/>
              <a:gd name="connsiteY6" fmla="*/ 369332 h 369332"/>
              <a:gd name="connsiteX7" fmla="*/ 2339094 w 2923868"/>
              <a:gd name="connsiteY7" fmla="*/ 369332 h 369332"/>
              <a:gd name="connsiteX8" fmla="*/ 1695843 w 2923868"/>
              <a:gd name="connsiteY8" fmla="*/ 369332 h 369332"/>
              <a:gd name="connsiteX9" fmla="*/ 1198786 w 2923868"/>
              <a:gd name="connsiteY9" fmla="*/ 369332 h 369332"/>
              <a:gd name="connsiteX10" fmla="*/ 614012 w 2923868"/>
              <a:gd name="connsiteY10" fmla="*/ 369332 h 369332"/>
              <a:gd name="connsiteX11" fmla="*/ 0 w 2923868"/>
              <a:gd name="connsiteY11" fmla="*/ 369332 h 369332"/>
              <a:gd name="connsiteX12" fmla="*/ 0 w 2923868"/>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868" h="369332" extrusionOk="0">
                <a:moveTo>
                  <a:pt x="0" y="0"/>
                </a:moveTo>
                <a:cubicBezTo>
                  <a:pt x="231763" y="7240"/>
                  <a:pt x="340615" y="-37"/>
                  <a:pt x="555535" y="0"/>
                </a:cubicBezTo>
                <a:cubicBezTo>
                  <a:pt x="770456" y="37"/>
                  <a:pt x="847590" y="-3554"/>
                  <a:pt x="1052592" y="0"/>
                </a:cubicBezTo>
                <a:cubicBezTo>
                  <a:pt x="1257594" y="3554"/>
                  <a:pt x="1401606" y="-21869"/>
                  <a:pt x="1695843" y="0"/>
                </a:cubicBezTo>
                <a:cubicBezTo>
                  <a:pt x="1990080" y="21869"/>
                  <a:pt x="2034451" y="-4236"/>
                  <a:pt x="2251378" y="0"/>
                </a:cubicBezTo>
                <a:cubicBezTo>
                  <a:pt x="2468306" y="4236"/>
                  <a:pt x="2716767" y="-32473"/>
                  <a:pt x="2923868" y="0"/>
                </a:cubicBezTo>
                <a:cubicBezTo>
                  <a:pt x="2934175" y="81226"/>
                  <a:pt x="2935570" y="278722"/>
                  <a:pt x="2923868" y="369332"/>
                </a:cubicBezTo>
                <a:cubicBezTo>
                  <a:pt x="2753023" y="364102"/>
                  <a:pt x="2545088" y="392186"/>
                  <a:pt x="2339094" y="369332"/>
                </a:cubicBezTo>
                <a:cubicBezTo>
                  <a:pt x="2133100" y="346478"/>
                  <a:pt x="1936151" y="384868"/>
                  <a:pt x="1695843" y="369332"/>
                </a:cubicBezTo>
                <a:cubicBezTo>
                  <a:pt x="1455535" y="353796"/>
                  <a:pt x="1351347" y="365759"/>
                  <a:pt x="1198786" y="369332"/>
                </a:cubicBezTo>
                <a:cubicBezTo>
                  <a:pt x="1046225" y="372905"/>
                  <a:pt x="781384" y="354128"/>
                  <a:pt x="614012" y="369332"/>
                </a:cubicBezTo>
                <a:cubicBezTo>
                  <a:pt x="446640" y="384536"/>
                  <a:pt x="292128" y="392210"/>
                  <a:pt x="0" y="369332"/>
                </a:cubicBezTo>
                <a:cubicBezTo>
                  <a:pt x="-10803" y="211973"/>
                  <a:pt x="-3827" y="17552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ctr"/>
            <a:r>
              <a:rPr lang="fr-FR" dirty="0">
                <a:latin typeface="Rockwell Nova" panose="02060503020205020403" pitchFamily="18" charset="0"/>
              </a:rPr>
              <a:t>Évaluation de l’athlète</a:t>
            </a:r>
          </a:p>
        </p:txBody>
      </p:sp>
      <p:graphicFrame>
        <p:nvGraphicFramePr>
          <p:cNvPr id="5" name="Tableau 4">
            <a:extLst>
              <a:ext uri="{FF2B5EF4-FFF2-40B4-BE49-F238E27FC236}">
                <a16:creationId xmlns:a16="http://schemas.microsoft.com/office/drawing/2014/main" id="{CEE16292-1FE8-CE9F-CA0A-CA6CBDE80F90}"/>
              </a:ext>
            </a:extLst>
          </p:cNvPr>
          <p:cNvGraphicFramePr>
            <a:graphicFrameLocks noGrp="1"/>
          </p:cNvGraphicFramePr>
          <p:nvPr>
            <p:extLst>
              <p:ext uri="{D42A27DB-BD31-4B8C-83A1-F6EECF244321}">
                <p14:modId xmlns:p14="http://schemas.microsoft.com/office/powerpoint/2010/main" val="549994723"/>
              </p:ext>
            </p:extLst>
          </p:nvPr>
        </p:nvGraphicFramePr>
        <p:xfrm>
          <a:off x="302340" y="1134870"/>
          <a:ext cx="6253316" cy="1307019"/>
        </p:xfrm>
        <a:graphic>
          <a:graphicData uri="http://schemas.openxmlformats.org/drawingml/2006/table">
            <a:tbl>
              <a:tblPr firstRow="1" firstCol="1" bandRow="1">
                <a:tableStyleId>{5C22544A-7EE6-4342-B048-85BDC9FD1C3A}</a:tableStyleId>
              </a:tblPr>
              <a:tblGrid>
                <a:gridCol w="3126658">
                  <a:extLst>
                    <a:ext uri="{9D8B030D-6E8A-4147-A177-3AD203B41FA5}">
                      <a16:colId xmlns:a16="http://schemas.microsoft.com/office/drawing/2014/main" val="1563798236"/>
                    </a:ext>
                  </a:extLst>
                </a:gridCol>
                <a:gridCol w="3126658">
                  <a:extLst>
                    <a:ext uri="{9D8B030D-6E8A-4147-A177-3AD203B41FA5}">
                      <a16:colId xmlns:a16="http://schemas.microsoft.com/office/drawing/2014/main" val="2555134615"/>
                    </a:ext>
                  </a:extLst>
                </a:gridCol>
              </a:tblGrid>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Nom de l’athlète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tc>
                  <a:txBody>
                    <a:bodyPr/>
                    <a:lstStyle/>
                    <a:p>
                      <a:pPr algn="just">
                        <a:lnSpc>
                          <a:spcPct val="115000"/>
                        </a:lnSpc>
                        <a:spcAft>
                          <a:spcPts val="1000"/>
                        </a:spcAft>
                      </a:pPr>
                      <a:r>
                        <a:rPr lang="fr-CA" sz="1100" dirty="0">
                          <a:ln>
                            <a:noFill/>
                          </a:ln>
                          <a:solidFill>
                            <a:schemeClr val="tx1"/>
                          </a:solidFill>
                          <a:effectLst/>
                          <a:uFill>
                            <a:solidFill>
                              <a:srgbClr val="000000"/>
                            </a:solidFill>
                          </a:uFill>
                          <a:latin typeface="Rockwell Nova" panose="02060503020205020403" pitchFamily="18" charset="0"/>
                        </a:rPr>
                        <a:t> Édouard Léveillé</a:t>
                      </a:r>
                      <a:endParaRPr lang="fr-CA" sz="1100"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588803117"/>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Date d’évaluation</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40000"/>
                        <a:lumOff val="6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894297308"/>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Période évaluée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De : 23 septembre 2024  à :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3585645128"/>
                  </a:ext>
                </a:extLst>
              </a:tr>
            </a:tbl>
          </a:graphicData>
        </a:graphic>
      </p:graphicFrame>
      <p:sp>
        <p:nvSpPr>
          <p:cNvPr id="7" name="ZoneTexte 6">
            <a:extLst>
              <a:ext uri="{FF2B5EF4-FFF2-40B4-BE49-F238E27FC236}">
                <a16:creationId xmlns:a16="http://schemas.microsoft.com/office/drawing/2014/main" id="{3147F39A-2AAD-CA49-35A3-EB35260CF2D6}"/>
              </a:ext>
            </a:extLst>
          </p:cNvPr>
          <p:cNvSpPr txBox="1"/>
          <p:nvPr/>
        </p:nvSpPr>
        <p:spPr>
          <a:xfrm>
            <a:off x="302338" y="2800682"/>
            <a:ext cx="6253317" cy="2188612"/>
          </a:xfrm>
          <a:custGeom>
            <a:avLst/>
            <a:gdLst>
              <a:gd name="connsiteX0" fmla="*/ 0 w 6253317"/>
              <a:gd name="connsiteY0" fmla="*/ 0 h 2188612"/>
              <a:gd name="connsiteX1" fmla="*/ 632280 w 6253317"/>
              <a:gd name="connsiteY1" fmla="*/ 0 h 2188612"/>
              <a:gd name="connsiteX2" fmla="*/ 1452159 w 6253317"/>
              <a:gd name="connsiteY2" fmla="*/ 0 h 2188612"/>
              <a:gd name="connsiteX3" fmla="*/ 2272039 w 6253317"/>
              <a:gd name="connsiteY3" fmla="*/ 0 h 2188612"/>
              <a:gd name="connsiteX4" fmla="*/ 2841785 w 6253317"/>
              <a:gd name="connsiteY4" fmla="*/ 0 h 2188612"/>
              <a:gd name="connsiteX5" fmla="*/ 3411532 w 6253317"/>
              <a:gd name="connsiteY5" fmla="*/ 0 h 2188612"/>
              <a:gd name="connsiteX6" fmla="*/ 4231411 w 6253317"/>
              <a:gd name="connsiteY6" fmla="*/ 0 h 2188612"/>
              <a:gd name="connsiteX7" fmla="*/ 4738625 w 6253317"/>
              <a:gd name="connsiteY7" fmla="*/ 0 h 2188612"/>
              <a:gd name="connsiteX8" fmla="*/ 5558504 w 6253317"/>
              <a:gd name="connsiteY8" fmla="*/ 0 h 2188612"/>
              <a:gd name="connsiteX9" fmla="*/ 6253317 w 6253317"/>
              <a:gd name="connsiteY9" fmla="*/ 0 h 2188612"/>
              <a:gd name="connsiteX10" fmla="*/ 6253317 w 6253317"/>
              <a:gd name="connsiteY10" fmla="*/ 590925 h 2188612"/>
              <a:gd name="connsiteX11" fmla="*/ 6253317 w 6253317"/>
              <a:gd name="connsiteY11" fmla="*/ 1159964 h 2188612"/>
              <a:gd name="connsiteX12" fmla="*/ 6253317 w 6253317"/>
              <a:gd name="connsiteY12" fmla="*/ 1641459 h 2188612"/>
              <a:gd name="connsiteX13" fmla="*/ 6253317 w 6253317"/>
              <a:gd name="connsiteY13" fmla="*/ 2188612 h 2188612"/>
              <a:gd name="connsiteX14" fmla="*/ 5558504 w 6253317"/>
              <a:gd name="connsiteY14" fmla="*/ 2188612 h 2188612"/>
              <a:gd name="connsiteX15" fmla="*/ 4738625 w 6253317"/>
              <a:gd name="connsiteY15" fmla="*/ 2188612 h 2188612"/>
              <a:gd name="connsiteX16" fmla="*/ 3918745 w 6253317"/>
              <a:gd name="connsiteY16" fmla="*/ 2188612 h 2188612"/>
              <a:gd name="connsiteX17" fmla="*/ 3411532 w 6253317"/>
              <a:gd name="connsiteY17" fmla="*/ 2188612 h 2188612"/>
              <a:gd name="connsiteX18" fmla="*/ 2591652 w 6253317"/>
              <a:gd name="connsiteY18" fmla="*/ 2188612 h 2188612"/>
              <a:gd name="connsiteX19" fmla="*/ 1771773 w 6253317"/>
              <a:gd name="connsiteY19" fmla="*/ 2188612 h 2188612"/>
              <a:gd name="connsiteX20" fmla="*/ 1264560 w 6253317"/>
              <a:gd name="connsiteY20" fmla="*/ 2188612 h 2188612"/>
              <a:gd name="connsiteX21" fmla="*/ 0 w 6253317"/>
              <a:gd name="connsiteY21" fmla="*/ 2188612 h 2188612"/>
              <a:gd name="connsiteX22" fmla="*/ 0 w 6253317"/>
              <a:gd name="connsiteY22" fmla="*/ 1663345 h 2188612"/>
              <a:gd name="connsiteX23" fmla="*/ 0 w 6253317"/>
              <a:gd name="connsiteY23" fmla="*/ 1072420 h 2188612"/>
              <a:gd name="connsiteX24" fmla="*/ 0 w 6253317"/>
              <a:gd name="connsiteY24" fmla="*/ 547153 h 2188612"/>
              <a:gd name="connsiteX25" fmla="*/ 0 w 6253317"/>
              <a:gd name="connsiteY25" fmla="*/ 0 h 218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3317" h="2188612" extrusionOk="0">
                <a:moveTo>
                  <a:pt x="0" y="0"/>
                </a:moveTo>
                <a:cubicBezTo>
                  <a:pt x="248980" y="11550"/>
                  <a:pt x="426291" y="-24107"/>
                  <a:pt x="632280" y="0"/>
                </a:cubicBezTo>
                <a:cubicBezTo>
                  <a:pt x="838269" y="24107"/>
                  <a:pt x="1077109" y="36017"/>
                  <a:pt x="1452159" y="0"/>
                </a:cubicBezTo>
                <a:cubicBezTo>
                  <a:pt x="1827209" y="-36017"/>
                  <a:pt x="1911262" y="-835"/>
                  <a:pt x="2272039" y="0"/>
                </a:cubicBezTo>
                <a:cubicBezTo>
                  <a:pt x="2632816" y="835"/>
                  <a:pt x="2674871" y="-20456"/>
                  <a:pt x="2841785" y="0"/>
                </a:cubicBezTo>
                <a:cubicBezTo>
                  <a:pt x="3008699" y="20456"/>
                  <a:pt x="3289458" y="5678"/>
                  <a:pt x="3411532" y="0"/>
                </a:cubicBezTo>
                <a:cubicBezTo>
                  <a:pt x="3533606" y="-5678"/>
                  <a:pt x="4026865" y="-16381"/>
                  <a:pt x="4231411" y="0"/>
                </a:cubicBezTo>
                <a:cubicBezTo>
                  <a:pt x="4435957" y="16381"/>
                  <a:pt x="4631441" y="-1271"/>
                  <a:pt x="4738625" y="0"/>
                </a:cubicBezTo>
                <a:cubicBezTo>
                  <a:pt x="4845809" y="1271"/>
                  <a:pt x="5218378" y="-13509"/>
                  <a:pt x="5558504" y="0"/>
                </a:cubicBezTo>
                <a:cubicBezTo>
                  <a:pt x="5898630" y="13509"/>
                  <a:pt x="5978615" y="-28132"/>
                  <a:pt x="6253317" y="0"/>
                </a:cubicBezTo>
                <a:cubicBezTo>
                  <a:pt x="6259831" y="151872"/>
                  <a:pt x="6237279" y="359620"/>
                  <a:pt x="6253317" y="590925"/>
                </a:cubicBezTo>
                <a:cubicBezTo>
                  <a:pt x="6269355" y="822230"/>
                  <a:pt x="6255755" y="991827"/>
                  <a:pt x="6253317" y="1159964"/>
                </a:cubicBezTo>
                <a:cubicBezTo>
                  <a:pt x="6250879" y="1328101"/>
                  <a:pt x="6245978" y="1501051"/>
                  <a:pt x="6253317" y="1641459"/>
                </a:cubicBezTo>
                <a:cubicBezTo>
                  <a:pt x="6260656" y="1781867"/>
                  <a:pt x="6244251" y="1930132"/>
                  <a:pt x="6253317" y="2188612"/>
                </a:cubicBezTo>
                <a:cubicBezTo>
                  <a:pt x="6075521" y="2171972"/>
                  <a:pt x="5809666" y="2186210"/>
                  <a:pt x="5558504" y="2188612"/>
                </a:cubicBezTo>
                <a:cubicBezTo>
                  <a:pt x="5307342" y="2191014"/>
                  <a:pt x="4912886" y="2200630"/>
                  <a:pt x="4738625" y="2188612"/>
                </a:cubicBezTo>
                <a:cubicBezTo>
                  <a:pt x="4564364" y="2176594"/>
                  <a:pt x="4162721" y="2212752"/>
                  <a:pt x="3918745" y="2188612"/>
                </a:cubicBezTo>
                <a:cubicBezTo>
                  <a:pt x="3674769" y="2164472"/>
                  <a:pt x="3607859" y="2174081"/>
                  <a:pt x="3411532" y="2188612"/>
                </a:cubicBezTo>
                <a:cubicBezTo>
                  <a:pt x="3215205" y="2203143"/>
                  <a:pt x="2903881" y="2227440"/>
                  <a:pt x="2591652" y="2188612"/>
                </a:cubicBezTo>
                <a:cubicBezTo>
                  <a:pt x="2279423" y="2149784"/>
                  <a:pt x="2142163" y="2223629"/>
                  <a:pt x="1771773" y="2188612"/>
                </a:cubicBezTo>
                <a:cubicBezTo>
                  <a:pt x="1401383" y="2153595"/>
                  <a:pt x="1439814" y="2199889"/>
                  <a:pt x="1264560" y="2188612"/>
                </a:cubicBezTo>
                <a:cubicBezTo>
                  <a:pt x="1089306" y="2177335"/>
                  <a:pt x="512790" y="2145279"/>
                  <a:pt x="0" y="2188612"/>
                </a:cubicBezTo>
                <a:cubicBezTo>
                  <a:pt x="-314" y="2006940"/>
                  <a:pt x="-2458" y="1774999"/>
                  <a:pt x="0" y="1663345"/>
                </a:cubicBezTo>
                <a:cubicBezTo>
                  <a:pt x="2458" y="1551691"/>
                  <a:pt x="26656" y="1198852"/>
                  <a:pt x="0" y="1072420"/>
                </a:cubicBezTo>
                <a:cubicBezTo>
                  <a:pt x="-26656" y="945989"/>
                  <a:pt x="11133" y="657059"/>
                  <a:pt x="0" y="547153"/>
                </a:cubicBezTo>
                <a:cubicBezTo>
                  <a:pt x="-11133" y="437247"/>
                  <a:pt x="10800" y="148967"/>
                  <a:pt x="0" y="0"/>
                </a:cubicBezTo>
                <a:close/>
              </a:path>
            </a:pathLst>
          </a:custGeom>
          <a:noFill/>
          <a:ln w="38100">
            <a:solidFill>
              <a:schemeClr val="tx1"/>
            </a:solidFill>
            <a:extLst>
              <a:ext uri="{C807C97D-BFC1-408E-A445-0C87EB9F89A2}">
                <ask:lineSketchStyleProps xmlns:ask="http://schemas.microsoft.com/office/drawing/2018/sketchyshapes" sd="1218447764">
                  <a:prstGeom prst="rect">
                    <a:avLst/>
                  </a:prstGeom>
                  <ask:type>
                    <ask:lineSketchFreehand/>
                  </ask:type>
                </ask:lineSketchStyleProps>
              </a:ext>
            </a:extLst>
          </a:ln>
        </p:spPr>
        <p:txBody>
          <a:bodyPr wrap="square">
            <a:spAutoFit/>
          </a:bodyPr>
          <a:lstStyle/>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 présent document est un instrument évaluatif dans le but  de renseigner les parents et les athlètes sur l’évolution de la personne évaluée dans le cadre du programme jeunesse (Minis-Jet). Les évaluations portent sur le comportement, les apprentissages et les efforts dé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ploy</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és par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è</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te pour la période évaluée.</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N.B. Pour chacun des 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éments traités,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î</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neur évalue en fonction d’une appréciation globale le critère évalué. Le tout, en fonction de la présente grille d’appréciation.</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graphicFrame>
        <p:nvGraphicFramePr>
          <p:cNvPr id="8" name="Tableau 7">
            <a:extLst>
              <a:ext uri="{FF2B5EF4-FFF2-40B4-BE49-F238E27FC236}">
                <a16:creationId xmlns:a16="http://schemas.microsoft.com/office/drawing/2014/main" id="{65788928-ED1C-ECBA-D101-1A3A4A3E0A96}"/>
              </a:ext>
            </a:extLst>
          </p:cNvPr>
          <p:cNvGraphicFramePr>
            <a:graphicFrameLocks noGrp="1"/>
          </p:cNvGraphicFramePr>
          <p:nvPr>
            <p:extLst>
              <p:ext uri="{D42A27DB-BD31-4B8C-83A1-F6EECF244321}">
                <p14:modId xmlns:p14="http://schemas.microsoft.com/office/powerpoint/2010/main" val="3014556497"/>
              </p:ext>
            </p:extLst>
          </p:nvPr>
        </p:nvGraphicFramePr>
        <p:xfrm>
          <a:off x="302337" y="5348087"/>
          <a:ext cx="6253317" cy="2905760"/>
        </p:xfrm>
        <a:graphic>
          <a:graphicData uri="http://schemas.openxmlformats.org/drawingml/2006/table">
            <a:tbl>
              <a:tblPr>
                <a:tableStyleId>{5C22544A-7EE6-4342-B048-85BDC9FD1C3A}</a:tableStyleId>
              </a:tblPr>
              <a:tblGrid>
                <a:gridCol w="1039765">
                  <a:extLst>
                    <a:ext uri="{9D8B030D-6E8A-4147-A177-3AD203B41FA5}">
                      <a16:colId xmlns:a16="http://schemas.microsoft.com/office/drawing/2014/main" val="1228518591"/>
                    </a:ext>
                  </a:extLst>
                </a:gridCol>
                <a:gridCol w="2025758">
                  <a:extLst>
                    <a:ext uri="{9D8B030D-6E8A-4147-A177-3AD203B41FA5}">
                      <a16:colId xmlns:a16="http://schemas.microsoft.com/office/drawing/2014/main" val="1979545136"/>
                    </a:ext>
                  </a:extLst>
                </a:gridCol>
                <a:gridCol w="1056655">
                  <a:extLst>
                    <a:ext uri="{9D8B030D-6E8A-4147-A177-3AD203B41FA5}">
                      <a16:colId xmlns:a16="http://schemas.microsoft.com/office/drawing/2014/main" val="2422324825"/>
                    </a:ext>
                  </a:extLst>
                </a:gridCol>
                <a:gridCol w="2131139">
                  <a:extLst>
                    <a:ext uri="{9D8B030D-6E8A-4147-A177-3AD203B41FA5}">
                      <a16:colId xmlns:a16="http://schemas.microsoft.com/office/drawing/2014/main" val="3278688312"/>
                    </a:ext>
                  </a:extLst>
                </a:gridCol>
              </a:tblGrid>
              <a:tr h="234741">
                <a:tc gridSpan="4">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5685994"/>
                  </a:ext>
                </a:extLst>
              </a:tr>
              <a:tr h="1088454">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Excellent (E)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toutes les activités principales de l’athlète, dépasse non seulement les attentes et résultats requis, mais mérite une attention particulière. Rendement digne de mention attribuable en situation exceptionnelle.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Satisfaisant (S)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correspond aux attentes envers l’athlète dans l’exercice de ses activités.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654041566"/>
                  </a:ext>
                </a:extLst>
              </a:tr>
              <a:tr h="777467">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Très bon (TB)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la plupart des activités de l’athlète, dépasse les attentes requises.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Insuffisant (I)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de toute évidence, ne répond pas aux attentes athlétiques du club dans l’exercice des activités de l’athlète.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2892012350"/>
                  </a:ext>
                </a:extLst>
              </a:tr>
            </a:tbl>
          </a:graphicData>
        </a:graphic>
      </p:graphicFrame>
      <p:pic>
        <p:nvPicPr>
          <p:cNvPr id="11" name="Image 10">
            <a:extLst>
              <a:ext uri="{FF2B5EF4-FFF2-40B4-BE49-F238E27FC236}">
                <a16:creationId xmlns:a16="http://schemas.microsoft.com/office/drawing/2014/main" id="{E38A9D55-3674-62DC-2057-A6748424F783}"/>
              </a:ext>
            </a:extLst>
          </p:cNvPr>
          <p:cNvPicPr>
            <a:picLocks noChangeAspect="1"/>
          </p:cNvPicPr>
          <p:nvPr/>
        </p:nvPicPr>
        <p:blipFill>
          <a:blip r:embed="rId2"/>
          <a:stretch>
            <a:fillRect/>
          </a:stretch>
        </p:blipFill>
        <p:spPr>
          <a:xfrm>
            <a:off x="5101489" y="267818"/>
            <a:ext cx="1333500" cy="660400"/>
          </a:xfrm>
          <a:prstGeom prst="rect">
            <a:avLst/>
          </a:prstGeom>
        </p:spPr>
      </p:pic>
    </p:spTree>
    <p:extLst>
      <p:ext uri="{BB962C8B-B14F-4D97-AF65-F5344CB8AC3E}">
        <p14:creationId xmlns:p14="http://schemas.microsoft.com/office/powerpoint/2010/main" val="25739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C8CA44-D03F-7AAB-3520-E46AF86AF1C2}"/>
              </a:ext>
            </a:extLst>
          </p:cNvPr>
          <p:cNvGraphicFramePr>
            <a:graphicFrameLocks noGrp="1"/>
          </p:cNvGraphicFramePr>
          <p:nvPr>
            <p:extLst>
              <p:ext uri="{D42A27DB-BD31-4B8C-83A1-F6EECF244321}">
                <p14:modId xmlns:p14="http://schemas.microsoft.com/office/powerpoint/2010/main" val="2002173193"/>
              </p:ext>
            </p:extLst>
          </p:nvPr>
        </p:nvGraphicFramePr>
        <p:xfrm>
          <a:off x="151169" y="462654"/>
          <a:ext cx="6555662" cy="5086475"/>
        </p:xfrm>
        <a:graphic>
          <a:graphicData uri="http://schemas.openxmlformats.org/drawingml/2006/table">
            <a:tbl>
              <a:tblPr firstRow="1" bandRow="1">
                <a:tableStyleId>{93296810-A885-4BE3-A3E7-6D5BEEA58F35}</a:tableStyleId>
              </a:tblPr>
              <a:tblGrid>
                <a:gridCol w="2388577">
                  <a:extLst>
                    <a:ext uri="{9D8B030D-6E8A-4147-A177-3AD203B41FA5}">
                      <a16:colId xmlns:a16="http://schemas.microsoft.com/office/drawing/2014/main" val="3748157703"/>
                    </a:ext>
                  </a:extLst>
                </a:gridCol>
                <a:gridCol w="1044356">
                  <a:extLst>
                    <a:ext uri="{9D8B030D-6E8A-4147-A177-3AD203B41FA5}">
                      <a16:colId xmlns:a16="http://schemas.microsoft.com/office/drawing/2014/main" val="519509887"/>
                    </a:ext>
                  </a:extLst>
                </a:gridCol>
                <a:gridCol w="1044356">
                  <a:extLst>
                    <a:ext uri="{9D8B030D-6E8A-4147-A177-3AD203B41FA5}">
                      <a16:colId xmlns:a16="http://schemas.microsoft.com/office/drawing/2014/main" val="3827716650"/>
                    </a:ext>
                  </a:extLst>
                </a:gridCol>
                <a:gridCol w="1013336">
                  <a:extLst>
                    <a:ext uri="{9D8B030D-6E8A-4147-A177-3AD203B41FA5}">
                      <a16:colId xmlns:a16="http://schemas.microsoft.com/office/drawing/2014/main" val="405413871"/>
                    </a:ext>
                  </a:extLst>
                </a:gridCol>
                <a:gridCol w="1065037">
                  <a:extLst>
                    <a:ext uri="{9D8B030D-6E8A-4147-A177-3AD203B41FA5}">
                      <a16:colId xmlns:a16="http://schemas.microsoft.com/office/drawing/2014/main" val="2989878924"/>
                    </a:ext>
                  </a:extLst>
                </a:gridCol>
              </a:tblGrid>
              <a:tr h="707746">
                <a:tc>
                  <a:txBody>
                    <a:bodyPr/>
                    <a:lstStyle/>
                    <a:p>
                      <a:pPr algn="ctr">
                        <a:lnSpc>
                          <a:spcPct val="300000"/>
                        </a:lnSpc>
                      </a:pPr>
                      <a:r>
                        <a:rPr lang="en-CA" sz="1050" b="1" dirty="0" err="1">
                          <a:solidFill>
                            <a:schemeClr val="tx1"/>
                          </a:solidFill>
                          <a:latin typeface="Rockwell Nova" panose="02060503020205020403" pitchFamily="18" charset="0"/>
                        </a:rPr>
                        <a:t>Critère</a:t>
                      </a:r>
                      <a:r>
                        <a:rPr lang="en-CA" sz="1050" b="1" dirty="0">
                          <a:solidFill>
                            <a:schemeClr val="tx1"/>
                          </a:solidFill>
                          <a:latin typeface="Rockwell Nova" panose="02060503020205020403" pitchFamily="18" charset="0"/>
                        </a:rPr>
                        <a:t> à </a:t>
                      </a:r>
                      <a:r>
                        <a:rPr lang="en-CA" sz="1050" b="1" dirty="0" err="1">
                          <a:solidFill>
                            <a:schemeClr val="tx1"/>
                          </a:solidFill>
                          <a:latin typeface="Rockwell Nova" panose="02060503020205020403" pitchFamily="18" charset="0"/>
                        </a:rPr>
                        <a:t>l’évaluation</a:t>
                      </a:r>
                      <a:endParaRPr lang="en-CA" sz="1050" b="1" dirty="0">
                        <a:solidFill>
                          <a:schemeClr val="tx1"/>
                        </a:solidFill>
                        <a:latin typeface="Rockwell Nova" panose="02060503020205020403" pitchFamily="18" charset="0"/>
                      </a:endParaRPr>
                    </a:p>
                  </a:txBody>
                  <a:tcPr>
                    <a:solidFill>
                      <a:schemeClr val="bg2">
                        <a:lumMod val="9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Excellent</a:t>
                      </a:r>
                    </a:p>
                  </a:txBody>
                  <a:tcPr>
                    <a:solidFill>
                      <a:schemeClr val="accent6">
                        <a:lumMod val="20000"/>
                        <a:lumOff val="8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Très bon</a:t>
                      </a:r>
                    </a:p>
                  </a:txBody>
                  <a:tcPr>
                    <a:solidFill>
                      <a:schemeClr val="accent6">
                        <a:lumMod val="40000"/>
                        <a:lumOff val="6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Satisfaisant</a:t>
                      </a:r>
                      <a:r>
                        <a:rPr lang="en-CA" sz="1050" b="1" dirty="0">
                          <a:solidFill>
                            <a:schemeClr val="tx1"/>
                          </a:solidFill>
                          <a:latin typeface="Rockwell Nova" panose="02060503020205020403" pitchFamily="18" charset="0"/>
                        </a:rPr>
                        <a:t> </a:t>
                      </a:r>
                    </a:p>
                  </a:txBody>
                  <a:tcPr>
                    <a:solidFill>
                      <a:schemeClr val="accent6">
                        <a:lumMod val="60000"/>
                        <a:lumOff val="4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Insuffisant</a:t>
                      </a:r>
                      <a:endParaRPr lang="en-CA" sz="1050" b="1" dirty="0">
                        <a:solidFill>
                          <a:schemeClr val="tx1"/>
                        </a:solidFill>
                        <a:latin typeface="Rockwell Nova" panose="02060503020205020403" pitchFamily="18" charset="0"/>
                      </a:endParaRPr>
                    </a:p>
                  </a:txBody>
                  <a:tcPr>
                    <a:solidFill>
                      <a:schemeClr val="accent6">
                        <a:lumMod val="75000"/>
                      </a:schemeClr>
                    </a:solidFill>
                  </a:tcPr>
                </a:tc>
                <a:extLst>
                  <a:ext uri="{0D108BD9-81ED-4DB2-BD59-A6C34878D82A}">
                    <a16:rowId xmlns:a16="http://schemas.microsoft.com/office/drawing/2014/main" val="4189045718"/>
                  </a:ext>
                </a:extLst>
              </a:tr>
              <a:tr h="63730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a toujours son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matériel requis.</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(Natation, course à pied et vélo) </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828553784"/>
                  </a:ext>
                </a:extLst>
              </a:tr>
              <a:tr h="76477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impliqué et positif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du début à la fin de chacune des séances d’entrainement. </a:t>
                      </a:r>
                      <a:endParaRPr lang="fr-FR" sz="1050" b="0" u="sng"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766851660"/>
                  </a:ext>
                </a:extLst>
              </a:tr>
              <a:tr h="63523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1"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à l’heure</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aux séances d’entrainements.</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164655733"/>
                  </a:ext>
                </a:extLst>
              </a:tr>
              <a:tr h="63734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fait preuve de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respect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envers leurs partenaires d’entrainement, leurs entraineurs ainsi qu’au matériel. </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extLst>
                  <a:ext uri="{0D108BD9-81ED-4DB2-BD59-A6C34878D82A}">
                    <a16:rowId xmlns:a16="http://schemas.microsoft.com/office/drawing/2014/main" val="603483157"/>
                  </a:ext>
                </a:extLst>
              </a:tr>
              <a:tr h="79317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réceptif</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et met en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application</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les commentaires et les recommandations de son entraîneur.</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722508045"/>
                  </a:ext>
                </a:extLst>
              </a:tr>
              <a:tr h="595745">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sécuritaire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 tout temps.</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192751717"/>
                  </a:ext>
                </a:extLst>
              </a:tr>
            </a:tbl>
          </a:graphicData>
        </a:graphic>
      </p:graphicFrame>
      <p:graphicFrame>
        <p:nvGraphicFramePr>
          <p:cNvPr id="4" name="Tableau 3">
            <a:extLst>
              <a:ext uri="{FF2B5EF4-FFF2-40B4-BE49-F238E27FC236}">
                <a16:creationId xmlns:a16="http://schemas.microsoft.com/office/drawing/2014/main" id="{C1CEE7E0-3181-B798-65DC-545B913B2A6E}"/>
              </a:ext>
            </a:extLst>
          </p:cNvPr>
          <p:cNvGraphicFramePr>
            <a:graphicFrameLocks noGrp="1"/>
          </p:cNvGraphicFramePr>
          <p:nvPr>
            <p:extLst>
              <p:ext uri="{D42A27DB-BD31-4B8C-83A1-F6EECF244321}">
                <p14:modId xmlns:p14="http://schemas.microsoft.com/office/powerpoint/2010/main" val="753205463"/>
              </p:ext>
            </p:extLst>
          </p:nvPr>
        </p:nvGraphicFramePr>
        <p:xfrm>
          <a:off x="151169" y="76509"/>
          <a:ext cx="6555662" cy="386145"/>
        </p:xfrm>
        <a:graphic>
          <a:graphicData uri="http://schemas.openxmlformats.org/drawingml/2006/table">
            <a:tbl>
              <a:tblPr>
                <a:tableStyleId>{5C22544A-7EE6-4342-B048-85BDC9FD1C3A}</a:tableStyleId>
              </a:tblPr>
              <a:tblGrid>
                <a:gridCol w="6555662">
                  <a:extLst>
                    <a:ext uri="{9D8B030D-6E8A-4147-A177-3AD203B41FA5}">
                      <a16:colId xmlns:a16="http://schemas.microsoft.com/office/drawing/2014/main" val="1228518591"/>
                    </a:ext>
                  </a:extLst>
                </a:gridCol>
              </a:tblGrid>
              <a:tr h="386145">
                <a:tc>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3445685994"/>
                  </a:ext>
                </a:extLst>
              </a:tr>
            </a:tbl>
          </a:graphicData>
        </a:graphic>
      </p:graphicFrame>
      <p:sp>
        <p:nvSpPr>
          <p:cNvPr id="9" name="ZoneTexte 8">
            <a:extLst>
              <a:ext uri="{FF2B5EF4-FFF2-40B4-BE49-F238E27FC236}">
                <a16:creationId xmlns:a16="http://schemas.microsoft.com/office/drawing/2014/main" id="{A035FC2B-2437-71AC-0BC7-D8348EC0C51F}"/>
              </a:ext>
            </a:extLst>
          </p:cNvPr>
          <p:cNvSpPr txBox="1"/>
          <p:nvPr/>
        </p:nvSpPr>
        <p:spPr>
          <a:xfrm>
            <a:off x="151169" y="5853854"/>
            <a:ext cx="6555662" cy="3239348"/>
          </a:xfrm>
          <a:prstGeom prst="rect">
            <a:avLst/>
          </a:prstGeom>
          <a:noFill/>
          <a:ln w="38100">
            <a:solidFill>
              <a:schemeClr val="tx1"/>
            </a:solidFill>
          </a:ln>
        </p:spPr>
        <p:txBody>
          <a:bodyPr wrap="square" rtlCol="0">
            <a:spAutoFit/>
          </a:bodyPr>
          <a:lstStyle/>
          <a:p>
            <a:pPr marL="457200">
              <a:lnSpc>
                <a:spcPct val="150000"/>
              </a:lnSpc>
              <a:spcAft>
                <a:spcPts val="1000"/>
              </a:spcAft>
            </a:pPr>
            <a:r>
              <a:rPr lang="fr-FR"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Commentaires : _____________________________________________________________________________________________________________________________________________________________________________________________________________________</a:t>
            </a:r>
          </a:p>
          <a:p>
            <a:pPr marL="457200">
              <a:lnSpc>
                <a:spcPct val="150000"/>
              </a:lnSpc>
              <a:spcAft>
                <a:spcPts val="1000"/>
              </a:spcAft>
            </a:pPr>
            <a:r>
              <a:rPr lang="fr-FR" sz="1200"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fr-CA"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1304E34B-0826-152B-FA48-6CDB60E06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5983" y="1224266"/>
            <a:ext cx="526472" cy="526472"/>
          </a:xfrm>
          <a:prstGeom prst="rect">
            <a:avLst/>
          </a:prstGeom>
        </p:spPr>
      </p:pic>
      <p:pic>
        <p:nvPicPr>
          <p:cNvPr id="5" name="Graphique 4" descr="Badge Tick1 avec un remplissage uni">
            <a:extLst>
              <a:ext uri="{FF2B5EF4-FFF2-40B4-BE49-F238E27FC236}">
                <a16:creationId xmlns:a16="http://schemas.microsoft.com/office/drawing/2014/main" id="{875AE450-5240-FE69-9017-60C4F1D0F5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6928" y="2069685"/>
            <a:ext cx="526472" cy="526472"/>
          </a:xfrm>
          <a:prstGeom prst="rect">
            <a:avLst/>
          </a:prstGeom>
        </p:spPr>
      </p:pic>
      <p:pic>
        <p:nvPicPr>
          <p:cNvPr id="13" name="Graphique 12" descr="Badge Tick1 avec un remplissage uni">
            <a:extLst>
              <a:ext uri="{FF2B5EF4-FFF2-40B4-BE49-F238E27FC236}">
                <a16:creationId xmlns:a16="http://schemas.microsoft.com/office/drawing/2014/main" id="{6676B31C-86D1-A7DD-7C62-C55ACF4FAC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5983" y="2798728"/>
            <a:ext cx="526472" cy="526472"/>
          </a:xfrm>
          <a:prstGeom prst="rect">
            <a:avLst/>
          </a:prstGeom>
        </p:spPr>
      </p:pic>
      <p:pic>
        <p:nvPicPr>
          <p:cNvPr id="14" name="Graphique 13" descr="Badge Tick1 avec un remplissage uni">
            <a:extLst>
              <a:ext uri="{FF2B5EF4-FFF2-40B4-BE49-F238E27FC236}">
                <a16:creationId xmlns:a16="http://schemas.microsoft.com/office/drawing/2014/main" id="{3155CA4A-D069-D410-FF17-48775B72FA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6019" y="3519054"/>
            <a:ext cx="526472" cy="526472"/>
          </a:xfrm>
          <a:prstGeom prst="rect">
            <a:avLst/>
          </a:prstGeom>
        </p:spPr>
      </p:pic>
      <p:pic>
        <p:nvPicPr>
          <p:cNvPr id="15" name="Graphique 14" descr="Badge Tick1 avec un remplissage uni">
            <a:extLst>
              <a:ext uri="{FF2B5EF4-FFF2-40B4-BE49-F238E27FC236}">
                <a16:creationId xmlns:a16="http://schemas.microsoft.com/office/drawing/2014/main" id="{9CA76FEF-332B-64B6-ED52-E2ED7B48E5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3565" y="4308764"/>
            <a:ext cx="526472" cy="526472"/>
          </a:xfrm>
          <a:prstGeom prst="rect">
            <a:avLst/>
          </a:prstGeom>
        </p:spPr>
      </p:pic>
      <p:pic>
        <p:nvPicPr>
          <p:cNvPr id="16" name="Graphique 15" descr="Badge Tick1 avec un remplissage uni">
            <a:extLst>
              <a:ext uri="{FF2B5EF4-FFF2-40B4-BE49-F238E27FC236}">
                <a16:creationId xmlns:a16="http://schemas.microsoft.com/office/drawing/2014/main" id="{E453A6E5-1666-9F23-BB80-4B2321CAC5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3565" y="4958145"/>
            <a:ext cx="526472" cy="526472"/>
          </a:xfrm>
          <a:prstGeom prst="rect">
            <a:avLst/>
          </a:prstGeom>
        </p:spPr>
      </p:pic>
    </p:spTree>
    <p:extLst>
      <p:ext uri="{BB962C8B-B14F-4D97-AF65-F5344CB8AC3E}">
        <p14:creationId xmlns:p14="http://schemas.microsoft.com/office/powerpoint/2010/main" val="4011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8213A5B9-26D2-D25A-7611-1DA52F4C5F91}"/>
              </a:ext>
            </a:extLst>
          </p:cNvPr>
          <p:cNvGraphicFramePr>
            <a:graphicFrameLocks noGrp="1"/>
          </p:cNvGraphicFramePr>
          <p:nvPr>
            <p:extLst>
              <p:ext uri="{D42A27DB-BD31-4B8C-83A1-F6EECF244321}">
                <p14:modId xmlns:p14="http://schemas.microsoft.com/office/powerpoint/2010/main" val="1980787842"/>
              </p:ext>
            </p:extLst>
          </p:nvPr>
        </p:nvGraphicFramePr>
        <p:xfrm>
          <a:off x="302340" y="908493"/>
          <a:ext cx="6253318" cy="2098367"/>
        </p:xfrm>
        <a:graphic>
          <a:graphicData uri="http://schemas.openxmlformats.org/drawingml/2006/table">
            <a:tbl>
              <a:tblPr>
                <a:tableStyleId>{5C22544A-7EE6-4342-B048-85BDC9FD1C3A}</a:tableStyleId>
              </a:tblPr>
              <a:tblGrid>
                <a:gridCol w="1541208">
                  <a:extLst>
                    <a:ext uri="{9D8B030D-6E8A-4147-A177-3AD203B41FA5}">
                      <a16:colId xmlns:a16="http://schemas.microsoft.com/office/drawing/2014/main" val="2248753948"/>
                    </a:ext>
                  </a:extLst>
                </a:gridCol>
                <a:gridCol w="575187">
                  <a:extLst>
                    <a:ext uri="{9D8B030D-6E8A-4147-A177-3AD203B41FA5}">
                      <a16:colId xmlns:a16="http://schemas.microsoft.com/office/drawing/2014/main" val="3692526351"/>
                    </a:ext>
                  </a:extLst>
                </a:gridCol>
                <a:gridCol w="973394">
                  <a:extLst>
                    <a:ext uri="{9D8B030D-6E8A-4147-A177-3AD203B41FA5}">
                      <a16:colId xmlns:a16="http://schemas.microsoft.com/office/drawing/2014/main" val="1786163554"/>
                    </a:ext>
                  </a:extLst>
                </a:gridCol>
                <a:gridCol w="1002890">
                  <a:extLst>
                    <a:ext uri="{9D8B030D-6E8A-4147-A177-3AD203B41FA5}">
                      <a16:colId xmlns:a16="http://schemas.microsoft.com/office/drawing/2014/main" val="3969898738"/>
                    </a:ext>
                  </a:extLst>
                </a:gridCol>
                <a:gridCol w="575187">
                  <a:extLst>
                    <a:ext uri="{9D8B030D-6E8A-4147-A177-3AD203B41FA5}">
                      <a16:colId xmlns:a16="http://schemas.microsoft.com/office/drawing/2014/main" val="2485892667"/>
                    </a:ext>
                  </a:extLst>
                </a:gridCol>
                <a:gridCol w="1585452">
                  <a:extLst>
                    <a:ext uri="{9D8B030D-6E8A-4147-A177-3AD203B41FA5}">
                      <a16:colId xmlns:a16="http://schemas.microsoft.com/office/drawing/2014/main" val="435234423"/>
                    </a:ext>
                  </a:extLst>
                </a:gridCol>
              </a:tblGrid>
              <a:tr h="471151">
                <a:tc gridSpan="6">
                  <a:txBody>
                    <a:bodyPr/>
                    <a:lstStyle/>
                    <a:p>
                      <a:pPr algn="just">
                        <a:spcAft>
                          <a:spcPts val="1000"/>
                        </a:spcAft>
                      </a:pPr>
                      <a:r>
                        <a:rPr lang="fr-CA" sz="1200" dirty="0">
                          <a:effectLst/>
                          <a:latin typeface="Rockwell Nova" panose="02060503020205020403" pitchFamily="18" charset="0"/>
                        </a:rPr>
                        <a:t>Dans l’exercice de ses activités athlétiques et compte tenu du degré d’autonomie attendu de l’athlète, la personne notée a besoin d’une surveillance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2522854"/>
                  </a:ext>
                </a:extLst>
              </a:tr>
              <a:tr h="418058">
                <a:tc gridSpan="2">
                  <a:txBody>
                    <a:bodyPr/>
                    <a:lstStyle/>
                    <a:p>
                      <a:pPr algn="ctr">
                        <a:spcAft>
                          <a:spcPts val="1000"/>
                        </a:spcAft>
                      </a:pPr>
                      <a:r>
                        <a:rPr lang="fr-CA" sz="1000" dirty="0">
                          <a:effectLst/>
                          <a:latin typeface="Rockwell Nova" panose="02060503020205020403" pitchFamily="18" charset="0"/>
                        </a:rPr>
                        <a:t>Restreinte</a:t>
                      </a:r>
                    </a:p>
                    <a:p>
                      <a:pPr algn="ctr">
                        <a:spcAft>
                          <a:spcPts val="1000"/>
                        </a:spcAft>
                      </a:pPr>
                      <a:endParaRPr lang="fr-CA" sz="2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r>
                        <a:rPr lang="fr-CA" sz="1000" dirty="0">
                          <a:effectLst/>
                          <a:latin typeface="Rockwell Nova" panose="02060503020205020403" pitchFamily="18" charset="0"/>
                        </a:rPr>
                        <a:t>Normale </a:t>
                      </a:r>
                      <a:endParaRPr lang="fr-FR" sz="1400" dirty="0"/>
                    </a:p>
                  </a:txBody>
                  <a:tcPr marL="68580" marR="68580" marT="0" marB="0">
                    <a:solidFill>
                      <a:schemeClr val="accent6">
                        <a:lumMod val="40000"/>
                        <a:lumOff val="60000"/>
                      </a:schemeClr>
                    </a:solidFill>
                  </a:tcPr>
                </a:tc>
                <a:tc hMerge="1">
                  <a:txBody>
                    <a:bodyPr/>
                    <a:lstStyle/>
                    <a:p>
                      <a:endParaRPr lang="fr-FR"/>
                    </a:p>
                  </a:txBody>
                  <a:tcPr/>
                </a:tc>
                <a:tc gridSpan="2">
                  <a:txBody>
                    <a:bodyPr/>
                    <a:lstStyle/>
                    <a:p>
                      <a:pPr algn="ctr">
                        <a:spcAft>
                          <a:spcPts val="1000"/>
                        </a:spcAft>
                      </a:pPr>
                      <a:r>
                        <a:rPr lang="fr-CA" sz="1000" dirty="0">
                          <a:effectLst/>
                          <a:latin typeface="Rockwell Nova" panose="02060503020205020403" pitchFamily="18" charset="0"/>
                        </a:rPr>
                        <a:t>Constante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ctr">
                        <a:spcAft>
                          <a:spcPts val="1000"/>
                        </a:spcAft>
                      </a:pP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6567096"/>
                  </a:ext>
                </a:extLst>
              </a:tr>
              <a:tr h="314141">
                <a:tc gridSpan="6">
                  <a:txBody>
                    <a:bodyPr/>
                    <a:lstStyle/>
                    <a:p>
                      <a:pPr algn="just">
                        <a:spcAft>
                          <a:spcPts val="1000"/>
                        </a:spcAft>
                      </a:pPr>
                      <a:r>
                        <a:rPr lang="fr-CA" sz="1200" dirty="0">
                          <a:effectLst/>
                          <a:latin typeface="Rockwell Nova" panose="02060503020205020403" pitchFamily="18" charset="0"/>
                        </a:rPr>
                        <a:t>En gardant à l’esprit les responsabilités principales de l’athlète, la personne notée donne un rendement :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559764088"/>
                  </a:ext>
                </a:extLst>
              </a:tr>
              <a:tr h="646776">
                <a:tc>
                  <a:txBody>
                    <a:bodyPr/>
                    <a:lstStyle/>
                    <a:p>
                      <a:pPr algn="ctr">
                        <a:spcAft>
                          <a:spcPts val="1000"/>
                        </a:spcAft>
                      </a:pPr>
                      <a:r>
                        <a:rPr lang="fr-CA" sz="900" dirty="0">
                          <a:effectLst/>
                          <a:latin typeface="Rockwell Nova" panose="02060503020205020403" pitchFamily="18" charset="0"/>
                        </a:rPr>
                        <a:t>Insuffisant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gridSpan="2">
                  <a:txBody>
                    <a:bodyPr/>
                    <a:lstStyle/>
                    <a:p>
                      <a:pPr algn="ctr">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just">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spcAft>
                          <a:spcPts val="1000"/>
                        </a:spcAft>
                      </a:pPr>
                      <a:r>
                        <a:rPr lang="fr-CA" sz="900" dirty="0">
                          <a:effectLst/>
                          <a:latin typeface="Rockwell Nova" panose="02060503020205020403" pitchFamily="18" charset="0"/>
                        </a:rPr>
                        <a:t>Très bon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hMerge="1">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5">
                        <a:lumMod val="20000"/>
                        <a:lumOff val="80000"/>
                      </a:schemeClr>
                    </a:solidFill>
                  </a:tcPr>
                </a:tc>
                <a:tc>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6">
                        <a:lumMod val="20000"/>
                        <a:lumOff val="80000"/>
                      </a:schemeClr>
                    </a:solidFill>
                  </a:tcPr>
                </a:tc>
                <a:extLst>
                  <a:ext uri="{0D108BD9-81ED-4DB2-BD59-A6C34878D82A}">
                    <a16:rowId xmlns:a16="http://schemas.microsoft.com/office/drawing/2014/main" val="3578021940"/>
                  </a:ext>
                </a:extLst>
              </a:tr>
            </a:tbl>
          </a:graphicData>
        </a:graphic>
      </p:graphicFrame>
      <p:sp>
        <p:nvSpPr>
          <p:cNvPr id="8" name="ZoneTexte 7">
            <a:extLst>
              <a:ext uri="{FF2B5EF4-FFF2-40B4-BE49-F238E27FC236}">
                <a16:creationId xmlns:a16="http://schemas.microsoft.com/office/drawing/2014/main" id="{80E26E3C-DD16-6A79-AEB1-F442D815680E}"/>
              </a:ext>
            </a:extLst>
          </p:cNvPr>
          <p:cNvSpPr txBox="1"/>
          <p:nvPr/>
        </p:nvSpPr>
        <p:spPr>
          <a:xfrm>
            <a:off x="945740" y="253615"/>
            <a:ext cx="4966518" cy="392864"/>
          </a:xfrm>
          <a:prstGeom prst="rect">
            <a:avLst/>
          </a:prstGeom>
          <a:solidFill>
            <a:schemeClr val="accent3">
              <a:lumMod val="40000"/>
              <a:lumOff val="60000"/>
            </a:schemeClr>
          </a:solidFill>
        </p:spPr>
        <p:txBody>
          <a:bodyPr wrap="square">
            <a:spAutoFit/>
          </a:bodyPr>
          <a:lstStyle/>
          <a:p>
            <a:pPr marL="457200" algn="ctr">
              <a:lnSpc>
                <a:spcPct val="115000"/>
              </a:lnSpc>
              <a:spcAft>
                <a:spcPts val="1000"/>
              </a:spcAft>
            </a:pPr>
            <a:r>
              <a:rPr lang="fr-FR"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Appréciation globale de l’athlète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sp>
        <p:nvSpPr>
          <p:cNvPr id="9" name="ZoneTexte 8">
            <a:extLst>
              <a:ext uri="{FF2B5EF4-FFF2-40B4-BE49-F238E27FC236}">
                <a16:creationId xmlns:a16="http://schemas.microsoft.com/office/drawing/2014/main" id="{A385B95B-321C-BC78-8A3F-98038C5A0DD6}"/>
              </a:ext>
            </a:extLst>
          </p:cNvPr>
          <p:cNvSpPr txBox="1"/>
          <p:nvPr/>
        </p:nvSpPr>
        <p:spPr>
          <a:xfrm>
            <a:off x="302340" y="3268874"/>
            <a:ext cx="6253318" cy="1726114"/>
          </a:xfrm>
          <a:prstGeom prst="rect">
            <a:avLst/>
          </a:prstGeom>
          <a:noFill/>
        </p:spPr>
        <p:txBody>
          <a:bodyPr wrap="square" rtlCol="0">
            <a:spAutoFit/>
          </a:bodyPr>
          <a:lstStyle/>
          <a:p>
            <a:pPr>
              <a:lnSpc>
                <a:spcPct val="150000"/>
              </a:lnSpc>
            </a:pPr>
            <a:r>
              <a:rPr lang="fr-FR" sz="1200" dirty="0">
                <a:latin typeface="Rockwell Nova" panose="02060503020205020403" pitchFamily="18" charset="0"/>
              </a:rPr>
              <a:t>Commentaire :</a:t>
            </a:r>
          </a:p>
          <a:p>
            <a:pPr algn="just">
              <a:lnSpc>
                <a:spcPct val="150000"/>
              </a:lnSpc>
            </a:pPr>
            <a:r>
              <a:rPr lang="fr-FR" sz="1200">
                <a:latin typeface="Rockwell Nova" panose="02060503020205020403" pitchFamily="18" charset="0"/>
              </a:rPr>
              <a:t>Édouard devra </a:t>
            </a:r>
            <a:r>
              <a:rPr lang="fr-FR" sz="1200" dirty="0">
                <a:latin typeface="Rockwell Nova" panose="02060503020205020403" pitchFamily="18" charset="0"/>
              </a:rPr>
              <a:t>améliorer son écoute lors des explications des entrainements. Il parle très souvent pendant les explications, ce qui fait que c’est plus long avant de commencer. Par contre, il est un athlète motivé, impliqué et engagé dans son sport! Continue ton beau travail </a:t>
            </a:r>
            <a:r>
              <a:rPr lang="fr-FR" sz="1200" dirty="0">
                <a:latin typeface="Rockwell Nova" panose="02060503020205020403" pitchFamily="18" charset="0"/>
                <a:sym typeface="Wingdings" pitchFamily="2" charset="2"/>
              </a:rPr>
              <a:t> </a:t>
            </a:r>
            <a:endParaRPr lang="fr-FR" sz="1200" dirty="0">
              <a:latin typeface="Rockwell Nova" panose="02060503020205020403" pitchFamily="18" charset="0"/>
            </a:endParaRPr>
          </a:p>
          <a:p>
            <a:pPr>
              <a:lnSpc>
                <a:spcPct val="150000"/>
              </a:lnSpc>
            </a:pPr>
            <a:endParaRPr lang="fr-FR" sz="1200" dirty="0">
              <a:latin typeface="Rockwell Nova" panose="02060503020205020403" pitchFamily="18" charset="0"/>
            </a:endParaRPr>
          </a:p>
        </p:txBody>
      </p:sp>
      <p:sp>
        <p:nvSpPr>
          <p:cNvPr id="11" name="ZoneTexte 10">
            <a:extLst>
              <a:ext uri="{FF2B5EF4-FFF2-40B4-BE49-F238E27FC236}">
                <a16:creationId xmlns:a16="http://schemas.microsoft.com/office/drawing/2014/main" id="{FC39AB06-1621-F5A3-B3E9-19B65F36BB3D}"/>
              </a:ext>
            </a:extLst>
          </p:cNvPr>
          <p:cNvSpPr txBox="1"/>
          <p:nvPr/>
        </p:nvSpPr>
        <p:spPr>
          <a:xfrm>
            <a:off x="0" y="5438967"/>
            <a:ext cx="6717891" cy="2213426"/>
          </a:xfrm>
          <a:prstGeom prst="rect">
            <a:avLst/>
          </a:prstGeom>
          <a:noFill/>
        </p:spPr>
        <p:txBody>
          <a:bodyPr wrap="square">
            <a:spAutoFit/>
          </a:bodyPr>
          <a:lstStyle/>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Signatures :</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Ariane Landry &amp; Jacob Lévesque___			Date : _14/12/24_______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Entraîneurs</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Athlète</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Parent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A3CA9A81-8CF2-DD17-3ED4-C2558E400E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728" y="1491607"/>
            <a:ext cx="526472" cy="526472"/>
          </a:xfrm>
          <a:prstGeom prst="rect">
            <a:avLst/>
          </a:prstGeom>
        </p:spPr>
      </p:pic>
      <p:pic>
        <p:nvPicPr>
          <p:cNvPr id="6" name="Graphique 5" descr="Badge Tick1 avec un remplissage uni">
            <a:extLst>
              <a:ext uri="{FF2B5EF4-FFF2-40B4-BE49-F238E27FC236}">
                <a16:creationId xmlns:a16="http://schemas.microsoft.com/office/drawing/2014/main" id="{F72C0D60-D00C-BAC6-0F4B-B619B78939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6201" y="2480388"/>
            <a:ext cx="526472" cy="526472"/>
          </a:xfrm>
          <a:prstGeom prst="rect">
            <a:avLst/>
          </a:prstGeom>
        </p:spPr>
      </p:pic>
    </p:spTree>
    <p:extLst>
      <p:ext uri="{BB962C8B-B14F-4D97-AF65-F5344CB8AC3E}">
        <p14:creationId xmlns:p14="http://schemas.microsoft.com/office/powerpoint/2010/main" val="37471694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alTemplate" id="{12E3C984-A71A-F847-8E1C-6FDA9F5AA4CC}" vid="{4FEF656D-C5E1-EB40-9001-BC2BFF6750A2}"/>
    </a:ext>
  </a:extLst>
</a:theme>
</file>

<file path=docProps/app.xml><?xml version="1.0" encoding="utf-8"?>
<Properties xmlns="http://schemas.openxmlformats.org/officeDocument/2006/extended-properties" xmlns:vt="http://schemas.openxmlformats.org/officeDocument/2006/docPropsVTypes">
  <Template>Thème Office</Template>
  <TotalTime>5</TotalTime>
  <Words>459</Words>
  <Application>Microsoft Macintosh PowerPoint</Application>
  <PresentationFormat>Format Lettre (8,5 x 11 po)</PresentationFormat>
  <Paragraphs>61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Rockwell Nova</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Jacob Lévesque</dc:creator>
  <cp:lastModifiedBy>Ariane Landry</cp:lastModifiedBy>
  <cp:revision>5</cp:revision>
  <dcterms:created xsi:type="dcterms:W3CDTF">2024-12-02T14:46:00Z</dcterms:created>
  <dcterms:modified xsi:type="dcterms:W3CDTF">2024-12-06T00:23:46Z</dcterms:modified>
</cp:coreProperties>
</file>