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61" r:id="rId3"/>
    <p:sldId id="260" r:id="rId4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43"/>
    <p:restoredTop sz="96197"/>
  </p:normalViewPr>
  <p:slideViewPr>
    <p:cSldViewPr snapToGrid="0">
      <p:cViewPr varScale="1">
        <p:scale>
          <a:sx n="93" d="100"/>
          <a:sy n="93" d="100"/>
        </p:scale>
        <p:origin x="26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CA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363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824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128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213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3232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329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644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666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898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759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CA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193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012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93C2453-9093-DDD9-2A32-4BF9D455B0C5}"/>
              </a:ext>
            </a:extLst>
          </p:cNvPr>
          <p:cNvSpPr txBox="1"/>
          <p:nvPr/>
        </p:nvSpPr>
        <p:spPr>
          <a:xfrm>
            <a:off x="1967061" y="413352"/>
            <a:ext cx="2923868" cy="369332"/>
          </a:xfrm>
          <a:custGeom>
            <a:avLst/>
            <a:gdLst>
              <a:gd name="connsiteX0" fmla="*/ 0 w 2923868"/>
              <a:gd name="connsiteY0" fmla="*/ 0 h 369332"/>
              <a:gd name="connsiteX1" fmla="*/ 555535 w 2923868"/>
              <a:gd name="connsiteY1" fmla="*/ 0 h 369332"/>
              <a:gd name="connsiteX2" fmla="*/ 1052592 w 2923868"/>
              <a:gd name="connsiteY2" fmla="*/ 0 h 369332"/>
              <a:gd name="connsiteX3" fmla="*/ 1695843 w 2923868"/>
              <a:gd name="connsiteY3" fmla="*/ 0 h 369332"/>
              <a:gd name="connsiteX4" fmla="*/ 2251378 w 2923868"/>
              <a:gd name="connsiteY4" fmla="*/ 0 h 369332"/>
              <a:gd name="connsiteX5" fmla="*/ 2923868 w 2923868"/>
              <a:gd name="connsiteY5" fmla="*/ 0 h 369332"/>
              <a:gd name="connsiteX6" fmla="*/ 2923868 w 2923868"/>
              <a:gd name="connsiteY6" fmla="*/ 369332 h 369332"/>
              <a:gd name="connsiteX7" fmla="*/ 2339094 w 2923868"/>
              <a:gd name="connsiteY7" fmla="*/ 369332 h 369332"/>
              <a:gd name="connsiteX8" fmla="*/ 1695843 w 2923868"/>
              <a:gd name="connsiteY8" fmla="*/ 369332 h 369332"/>
              <a:gd name="connsiteX9" fmla="*/ 1198786 w 2923868"/>
              <a:gd name="connsiteY9" fmla="*/ 369332 h 369332"/>
              <a:gd name="connsiteX10" fmla="*/ 614012 w 2923868"/>
              <a:gd name="connsiteY10" fmla="*/ 369332 h 369332"/>
              <a:gd name="connsiteX11" fmla="*/ 0 w 2923868"/>
              <a:gd name="connsiteY11" fmla="*/ 369332 h 369332"/>
              <a:gd name="connsiteX12" fmla="*/ 0 w 2923868"/>
              <a:gd name="connsiteY12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3868" h="369332" extrusionOk="0">
                <a:moveTo>
                  <a:pt x="0" y="0"/>
                </a:moveTo>
                <a:cubicBezTo>
                  <a:pt x="231763" y="7240"/>
                  <a:pt x="340615" y="-37"/>
                  <a:pt x="555535" y="0"/>
                </a:cubicBezTo>
                <a:cubicBezTo>
                  <a:pt x="770456" y="37"/>
                  <a:pt x="847590" y="-3554"/>
                  <a:pt x="1052592" y="0"/>
                </a:cubicBezTo>
                <a:cubicBezTo>
                  <a:pt x="1257594" y="3554"/>
                  <a:pt x="1401606" y="-21869"/>
                  <a:pt x="1695843" y="0"/>
                </a:cubicBezTo>
                <a:cubicBezTo>
                  <a:pt x="1990080" y="21869"/>
                  <a:pt x="2034451" y="-4236"/>
                  <a:pt x="2251378" y="0"/>
                </a:cubicBezTo>
                <a:cubicBezTo>
                  <a:pt x="2468306" y="4236"/>
                  <a:pt x="2716767" y="-32473"/>
                  <a:pt x="2923868" y="0"/>
                </a:cubicBezTo>
                <a:cubicBezTo>
                  <a:pt x="2934175" y="81226"/>
                  <a:pt x="2935570" y="278722"/>
                  <a:pt x="2923868" y="369332"/>
                </a:cubicBezTo>
                <a:cubicBezTo>
                  <a:pt x="2753023" y="364102"/>
                  <a:pt x="2545088" y="392186"/>
                  <a:pt x="2339094" y="369332"/>
                </a:cubicBezTo>
                <a:cubicBezTo>
                  <a:pt x="2133100" y="346478"/>
                  <a:pt x="1936151" y="384868"/>
                  <a:pt x="1695843" y="369332"/>
                </a:cubicBezTo>
                <a:cubicBezTo>
                  <a:pt x="1455535" y="353796"/>
                  <a:pt x="1351347" y="365759"/>
                  <a:pt x="1198786" y="369332"/>
                </a:cubicBezTo>
                <a:cubicBezTo>
                  <a:pt x="1046225" y="372905"/>
                  <a:pt x="781384" y="354128"/>
                  <a:pt x="614012" y="369332"/>
                </a:cubicBezTo>
                <a:cubicBezTo>
                  <a:pt x="446640" y="384536"/>
                  <a:pt x="292128" y="392210"/>
                  <a:pt x="0" y="369332"/>
                </a:cubicBezTo>
                <a:cubicBezTo>
                  <a:pt x="-10803" y="211973"/>
                  <a:pt x="-3827" y="17552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Rockwell Nova" panose="02060503020205020403" pitchFamily="18" charset="0"/>
              </a:rPr>
              <a:t>Évaluation de l’athlète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CEE16292-1FE8-CE9F-CA0A-CA6CBDE80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29102"/>
              </p:ext>
            </p:extLst>
          </p:nvPr>
        </p:nvGraphicFramePr>
        <p:xfrm>
          <a:off x="302340" y="1134870"/>
          <a:ext cx="6253316" cy="13070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26658">
                  <a:extLst>
                    <a:ext uri="{9D8B030D-6E8A-4147-A177-3AD203B41FA5}">
                      <a16:colId xmlns:a16="http://schemas.microsoft.com/office/drawing/2014/main" val="1563798236"/>
                    </a:ext>
                  </a:extLst>
                </a:gridCol>
                <a:gridCol w="3126658">
                  <a:extLst>
                    <a:ext uri="{9D8B030D-6E8A-4147-A177-3AD203B41FA5}">
                      <a16:colId xmlns:a16="http://schemas.microsoft.com/office/drawing/2014/main" val="2555134615"/>
                    </a:ext>
                  </a:extLst>
                </a:gridCol>
              </a:tblGrid>
              <a:tr h="4356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Nom de l’athlète</a:t>
                      </a:r>
                      <a:endParaRPr lang="fr-CA" sz="11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 Laurent </a:t>
                      </a:r>
                      <a:r>
                        <a:rPr lang="fr-CA" sz="1100" b="1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Riopel</a:t>
                      </a:r>
                      <a:endParaRPr lang="fr-CA" sz="11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803117"/>
                  </a:ext>
                </a:extLst>
              </a:tr>
              <a:tr h="4356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Date d’évaluation</a:t>
                      </a:r>
                      <a:endParaRPr lang="fr-CA" sz="11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 14 décembre 2024</a:t>
                      </a:r>
                      <a:endParaRPr lang="fr-CA" sz="11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297308"/>
                  </a:ext>
                </a:extLst>
              </a:tr>
              <a:tr h="4356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Période évaluée</a:t>
                      </a:r>
                      <a:endParaRPr lang="fr-CA" sz="11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Du : 23 septembre 2024 au : 14 décembre 2024</a:t>
                      </a:r>
                      <a:endParaRPr lang="fr-CA" sz="11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645128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3147F39A-2AAD-CA49-35A3-EB35260CF2D6}"/>
              </a:ext>
            </a:extLst>
          </p:cNvPr>
          <p:cNvSpPr txBox="1"/>
          <p:nvPr/>
        </p:nvSpPr>
        <p:spPr>
          <a:xfrm>
            <a:off x="302338" y="2800682"/>
            <a:ext cx="6253317" cy="2188612"/>
          </a:xfrm>
          <a:custGeom>
            <a:avLst/>
            <a:gdLst>
              <a:gd name="connsiteX0" fmla="*/ 0 w 6253317"/>
              <a:gd name="connsiteY0" fmla="*/ 0 h 2188612"/>
              <a:gd name="connsiteX1" fmla="*/ 632280 w 6253317"/>
              <a:gd name="connsiteY1" fmla="*/ 0 h 2188612"/>
              <a:gd name="connsiteX2" fmla="*/ 1452159 w 6253317"/>
              <a:gd name="connsiteY2" fmla="*/ 0 h 2188612"/>
              <a:gd name="connsiteX3" fmla="*/ 2272039 w 6253317"/>
              <a:gd name="connsiteY3" fmla="*/ 0 h 2188612"/>
              <a:gd name="connsiteX4" fmla="*/ 2841785 w 6253317"/>
              <a:gd name="connsiteY4" fmla="*/ 0 h 2188612"/>
              <a:gd name="connsiteX5" fmla="*/ 3411532 w 6253317"/>
              <a:gd name="connsiteY5" fmla="*/ 0 h 2188612"/>
              <a:gd name="connsiteX6" fmla="*/ 4231411 w 6253317"/>
              <a:gd name="connsiteY6" fmla="*/ 0 h 2188612"/>
              <a:gd name="connsiteX7" fmla="*/ 4738625 w 6253317"/>
              <a:gd name="connsiteY7" fmla="*/ 0 h 2188612"/>
              <a:gd name="connsiteX8" fmla="*/ 5558504 w 6253317"/>
              <a:gd name="connsiteY8" fmla="*/ 0 h 2188612"/>
              <a:gd name="connsiteX9" fmla="*/ 6253317 w 6253317"/>
              <a:gd name="connsiteY9" fmla="*/ 0 h 2188612"/>
              <a:gd name="connsiteX10" fmla="*/ 6253317 w 6253317"/>
              <a:gd name="connsiteY10" fmla="*/ 590925 h 2188612"/>
              <a:gd name="connsiteX11" fmla="*/ 6253317 w 6253317"/>
              <a:gd name="connsiteY11" fmla="*/ 1159964 h 2188612"/>
              <a:gd name="connsiteX12" fmla="*/ 6253317 w 6253317"/>
              <a:gd name="connsiteY12" fmla="*/ 1641459 h 2188612"/>
              <a:gd name="connsiteX13" fmla="*/ 6253317 w 6253317"/>
              <a:gd name="connsiteY13" fmla="*/ 2188612 h 2188612"/>
              <a:gd name="connsiteX14" fmla="*/ 5558504 w 6253317"/>
              <a:gd name="connsiteY14" fmla="*/ 2188612 h 2188612"/>
              <a:gd name="connsiteX15" fmla="*/ 4738625 w 6253317"/>
              <a:gd name="connsiteY15" fmla="*/ 2188612 h 2188612"/>
              <a:gd name="connsiteX16" fmla="*/ 3918745 w 6253317"/>
              <a:gd name="connsiteY16" fmla="*/ 2188612 h 2188612"/>
              <a:gd name="connsiteX17" fmla="*/ 3411532 w 6253317"/>
              <a:gd name="connsiteY17" fmla="*/ 2188612 h 2188612"/>
              <a:gd name="connsiteX18" fmla="*/ 2591652 w 6253317"/>
              <a:gd name="connsiteY18" fmla="*/ 2188612 h 2188612"/>
              <a:gd name="connsiteX19" fmla="*/ 1771773 w 6253317"/>
              <a:gd name="connsiteY19" fmla="*/ 2188612 h 2188612"/>
              <a:gd name="connsiteX20" fmla="*/ 1264560 w 6253317"/>
              <a:gd name="connsiteY20" fmla="*/ 2188612 h 2188612"/>
              <a:gd name="connsiteX21" fmla="*/ 0 w 6253317"/>
              <a:gd name="connsiteY21" fmla="*/ 2188612 h 2188612"/>
              <a:gd name="connsiteX22" fmla="*/ 0 w 6253317"/>
              <a:gd name="connsiteY22" fmla="*/ 1663345 h 2188612"/>
              <a:gd name="connsiteX23" fmla="*/ 0 w 6253317"/>
              <a:gd name="connsiteY23" fmla="*/ 1072420 h 2188612"/>
              <a:gd name="connsiteX24" fmla="*/ 0 w 6253317"/>
              <a:gd name="connsiteY24" fmla="*/ 547153 h 2188612"/>
              <a:gd name="connsiteX25" fmla="*/ 0 w 6253317"/>
              <a:gd name="connsiteY25" fmla="*/ 0 h 218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253317" h="2188612" extrusionOk="0">
                <a:moveTo>
                  <a:pt x="0" y="0"/>
                </a:moveTo>
                <a:cubicBezTo>
                  <a:pt x="248980" y="11550"/>
                  <a:pt x="426291" y="-24107"/>
                  <a:pt x="632280" y="0"/>
                </a:cubicBezTo>
                <a:cubicBezTo>
                  <a:pt x="838269" y="24107"/>
                  <a:pt x="1077109" y="36017"/>
                  <a:pt x="1452159" y="0"/>
                </a:cubicBezTo>
                <a:cubicBezTo>
                  <a:pt x="1827209" y="-36017"/>
                  <a:pt x="1911262" y="-835"/>
                  <a:pt x="2272039" y="0"/>
                </a:cubicBezTo>
                <a:cubicBezTo>
                  <a:pt x="2632816" y="835"/>
                  <a:pt x="2674871" y="-20456"/>
                  <a:pt x="2841785" y="0"/>
                </a:cubicBezTo>
                <a:cubicBezTo>
                  <a:pt x="3008699" y="20456"/>
                  <a:pt x="3289458" y="5678"/>
                  <a:pt x="3411532" y="0"/>
                </a:cubicBezTo>
                <a:cubicBezTo>
                  <a:pt x="3533606" y="-5678"/>
                  <a:pt x="4026865" y="-16381"/>
                  <a:pt x="4231411" y="0"/>
                </a:cubicBezTo>
                <a:cubicBezTo>
                  <a:pt x="4435957" y="16381"/>
                  <a:pt x="4631441" y="-1271"/>
                  <a:pt x="4738625" y="0"/>
                </a:cubicBezTo>
                <a:cubicBezTo>
                  <a:pt x="4845809" y="1271"/>
                  <a:pt x="5218378" y="-13509"/>
                  <a:pt x="5558504" y="0"/>
                </a:cubicBezTo>
                <a:cubicBezTo>
                  <a:pt x="5898630" y="13509"/>
                  <a:pt x="5978615" y="-28132"/>
                  <a:pt x="6253317" y="0"/>
                </a:cubicBezTo>
                <a:cubicBezTo>
                  <a:pt x="6259831" y="151872"/>
                  <a:pt x="6237279" y="359620"/>
                  <a:pt x="6253317" y="590925"/>
                </a:cubicBezTo>
                <a:cubicBezTo>
                  <a:pt x="6269355" y="822230"/>
                  <a:pt x="6255755" y="991827"/>
                  <a:pt x="6253317" y="1159964"/>
                </a:cubicBezTo>
                <a:cubicBezTo>
                  <a:pt x="6250879" y="1328101"/>
                  <a:pt x="6245978" y="1501051"/>
                  <a:pt x="6253317" y="1641459"/>
                </a:cubicBezTo>
                <a:cubicBezTo>
                  <a:pt x="6260656" y="1781867"/>
                  <a:pt x="6244251" y="1930132"/>
                  <a:pt x="6253317" y="2188612"/>
                </a:cubicBezTo>
                <a:cubicBezTo>
                  <a:pt x="6075521" y="2171972"/>
                  <a:pt x="5809666" y="2186210"/>
                  <a:pt x="5558504" y="2188612"/>
                </a:cubicBezTo>
                <a:cubicBezTo>
                  <a:pt x="5307342" y="2191014"/>
                  <a:pt x="4912886" y="2200630"/>
                  <a:pt x="4738625" y="2188612"/>
                </a:cubicBezTo>
                <a:cubicBezTo>
                  <a:pt x="4564364" y="2176594"/>
                  <a:pt x="4162721" y="2212752"/>
                  <a:pt x="3918745" y="2188612"/>
                </a:cubicBezTo>
                <a:cubicBezTo>
                  <a:pt x="3674769" y="2164472"/>
                  <a:pt x="3607859" y="2174081"/>
                  <a:pt x="3411532" y="2188612"/>
                </a:cubicBezTo>
                <a:cubicBezTo>
                  <a:pt x="3215205" y="2203143"/>
                  <a:pt x="2903881" y="2227440"/>
                  <a:pt x="2591652" y="2188612"/>
                </a:cubicBezTo>
                <a:cubicBezTo>
                  <a:pt x="2279423" y="2149784"/>
                  <a:pt x="2142163" y="2223629"/>
                  <a:pt x="1771773" y="2188612"/>
                </a:cubicBezTo>
                <a:cubicBezTo>
                  <a:pt x="1401383" y="2153595"/>
                  <a:pt x="1439814" y="2199889"/>
                  <a:pt x="1264560" y="2188612"/>
                </a:cubicBezTo>
                <a:cubicBezTo>
                  <a:pt x="1089306" y="2177335"/>
                  <a:pt x="512790" y="2145279"/>
                  <a:pt x="0" y="2188612"/>
                </a:cubicBezTo>
                <a:cubicBezTo>
                  <a:pt x="-314" y="2006940"/>
                  <a:pt x="-2458" y="1774999"/>
                  <a:pt x="0" y="1663345"/>
                </a:cubicBezTo>
                <a:cubicBezTo>
                  <a:pt x="2458" y="1551691"/>
                  <a:pt x="26656" y="1198852"/>
                  <a:pt x="0" y="1072420"/>
                </a:cubicBezTo>
                <a:cubicBezTo>
                  <a:pt x="-26656" y="945989"/>
                  <a:pt x="11133" y="657059"/>
                  <a:pt x="0" y="547153"/>
                </a:cubicBezTo>
                <a:cubicBezTo>
                  <a:pt x="-11133" y="437247"/>
                  <a:pt x="10800" y="14896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844776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Le présent document est un instrument évaluatif dans le but  de renseigner les parents et les athlètes sur l’évolution de la personne évaluée dans le cadre du programme jeunesse (Minis-Jet). Les évaluations portent sur le comportement, les apprentissages et les efforts dé</a:t>
            </a:r>
            <a:r>
              <a:rPr lang="fr-C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ploy</a:t>
            </a: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és par l</a:t>
            </a:r>
            <a:r>
              <a:rPr lang="ar-S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" panose="020B0604020202020204" pitchFamily="34" charset="0"/>
              </a:rPr>
              <a:t>’</a:t>
            </a:r>
            <a:r>
              <a:rPr lang="fr-C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athl</a:t>
            </a:r>
            <a:r>
              <a:rPr lang="it-IT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è</a:t>
            </a: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te pour la période évaluée.</a:t>
            </a:r>
            <a:endParaRPr lang="fr-CA" sz="14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N.B. Pour chacun des é</a:t>
            </a:r>
            <a:r>
              <a:rPr lang="fr-C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</a:t>
            </a: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éments traités, l</a:t>
            </a:r>
            <a:r>
              <a:rPr lang="ar-S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" panose="020B0604020202020204" pitchFamily="34" charset="0"/>
              </a:rPr>
              <a:t>’</a:t>
            </a:r>
            <a:r>
              <a:rPr lang="it-IT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entra</a:t>
            </a:r>
            <a:r>
              <a:rPr lang="fr-C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î</a:t>
            </a: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neur évalue en fonction d’une appréciation globale le critère évalué. Le tout, en fonction de la présente grille d’appréciation.</a:t>
            </a:r>
            <a:endParaRPr lang="fr-CA" sz="14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65788928-ED1C-ECBA-D101-1A3A4A3E0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556497"/>
              </p:ext>
            </p:extLst>
          </p:nvPr>
        </p:nvGraphicFramePr>
        <p:xfrm>
          <a:off x="302337" y="5348087"/>
          <a:ext cx="6253317" cy="290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9765">
                  <a:extLst>
                    <a:ext uri="{9D8B030D-6E8A-4147-A177-3AD203B41FA5}">
                      <a16:colId xmlns:a16="http://schemas.microsoft.com/office/drawing/2014/main" val="1228518591"/>
                    </a:ext>
                  </a:extLst>
                </a:gridCol>
                <a:gridCol w="2025758">
                  <a:extLst>
                    <a:ext uri="{9D8B030D-6E8A-4147-A177-3AD203B41FA5}">
                      <a16:colId xmlns:a16="http://schemas.microsoft.com/office/drawing/2014/main" val="1979545136"/>
                    </a:ext>
                  </a:extLst>
                </a:gridCol>
                <a:gridCol w="1056655">
                  <a:extLst>
                    <a:ext uri="{9D8B030D-6E8A-4147-A177-3AD203B41FA5}">
                      <a16:colId xmlns:a16="http://schemas.microsoft.com/office/drawing/2014/main" val="2422324825"/>
                    </a:ext>
                  </a:extLst>
                </a:gridCol>
                <a:gridCol w="2131139">
                  <a:extLst>
                    <a:ext uri="{9D8B030D-6E8A-4147-A177-3AD203B41FA5}">
                      <a16:colId xmlns:a16="http://schemas.microsoft.com/office/drawing/2014/main" val="3278688312"/>
                    </a:ext>
                  </a:extLst>
                </a:gridCol>
              </a:tblGrid>
              <a:tr h="234741">
                <a:tc gridSpan="4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1800" b="0" i="0" dirty="0">
                          <a:effectLst/>
                          <a:latin typeface="Rockwell Nova" panose="02060503020205020403" pitchFamily="18" charset="0"/>
                        </a:rPr>
                        <a:t>Appréciation globale</a:t>
                      </a:r>
                      <a:endParaRPr lang="fr-CA" sz="32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685994"/>
                  </a:ext>
                </a:extLst>
              </a:tr>
              <a:tr h="1088454"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0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Excellent (E)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8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Rendement qui, dans toutes les activités principales de l’athlète, dépasse non seulement les attentes et résultats requis, mais mérite une attention particulière. Rendement digne de mention attribuable en situation exceptionnelle.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0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Satisfaisant (S)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8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Rendement qui correspond aux attentes envers l’athlète dans l’exercice de ses activités.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041566"/>
                  </a:ext>
                </a:extLst>
              </a:tr>
              <a:tr h="777467"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0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Très bon (TB)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8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Rendement qui, dans la plupart des activités de l’athlète, dépasse les attentes requises.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0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Insuffisant (I)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8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Rendement qui, de toute évidence, ne répond pas aux attentes athlétiques du club dans l’exercice des activités de l’athlète.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012350"/>
                  </a:ext>
                </a:extLst>
              </a:tr>
            </a:tbl>
          </a:graphicData>
        </a:graphic>
      </p:graphicFrame>
      <p:pic>
        <p:nvPicPr>
          <p:cNvPr id="11" name="Image 10">
            <a:extLst>
              <a:ext uri="{FF2B5EF4-FFF2-40B4-BE49-F238E27FC236}">
                <a16:creationId xmlns:a16="http://schemas.microsoft.com/office/drawing/2014/main" id="{E38A9D55-3674-62DC-2057-A6748424F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489" y="267818"/>
            <a:ext cx="13335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911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4EC8CA44-D03F-7AAB-3520-E46AF86AF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70403"/>
              </p:ext>
            </p:extLst>
          </p:nvPr>
        </p:nvGraphicFramePr>
        <p:xfrm>
          <a:off x="151169" y="566872"/>
          <a:ext cx="6555662" cy="508647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88577">
                  <a:extLst>
                    <a:ext uri="{9D8B030D-6E8A-4147-A177-3AD203B41FA5}">
                      <a16:colId xmlns:a16="http://schemas.microsoft.com/office/drawing/2014/main" val="3748157703"/>
                    </a:ext>
                  </a:extLst>
                </a:gridCol>
                <a:gridCol w="1044356">
                  <a:extLst>
                    <a:ext uri="{9D8B030D-6E8A-4147-A177-3AD203B41FA5}">
                      <a16:colId xmlns:a16="http://schemas.microsoft.com/office/drawing/2014/main" val="519509887"/>
                    </a:ext>
                  </a:extLst>
                </a:gridCol>
                <a:gridCol w="1044356">
                  <a:extLst>
                    <a:ext uri="{9D8B030D-6E8A-4147-A177-3AD203B41FA5}">
                      <a16:colId xmlns:a16="http://schemas.microsoft.com/office/drawing/2014/main" val="3827716650"/>
                    </a:ext>
                  </a:extLst>
                </a:gridCol>
                <a:gridCol w="1013336">
                  <a:extLst>
                    <a:ext uri="{9D8B030D-6E8A-4147-A177-3AD203B41FA5}">
                      <a16:colId xmlns:a16="http://schemas.microsoft.com/office/drawing/2014/main" val="405413871"/>
                    </a:ext>
                  </a:extLst>
                </a:gridCol>
                <a:gridCol w="1065037">
                  <a:extLst>
                    <a:ext uri="{9D8B030D-6E8A-4147-A177-3AD203B41FA5}">
                      <a16:colId xmlns:a16="http://schemas.microsoft.com/office/drawing/2014/main" val="2989878924"/>
                    </a:ext>
                  </a:extLst>
                </a:gridCol>
              </a:tblGrid>
              <a:tr h="707746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 err="1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Critère</a:t>
                      </a:r>
                      <a:r>
                        <a:rPr lang="en-CA" sz="1050" b="1" dirty="0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 à </a:t>
                      </a:r>
                      <a:r>
                        <a:rPr lang="en-CA" sz="1050" b="1" dirty="0" err="1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l’évaluation</a:t>
                      </a:r>
                      <a:endParaRPr lang="en-CA" sz="1050" b="1" dirty="0">
                        <a:solidFill>
                          <a:schemeClr val="tx1"/>
                        </a:solidFill>
                        <a:latin typeface="Rockwell Nova" panose="02060503020205020403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Excellent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Très bon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 err="1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Satisfaisant</a:t>
                      </a:r>
                      <a:r>
                        <a:rPr lang="en-CA" sz="1050" b="1" dirty="0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 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 err="1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Insuffisant</a:t>
                      </a:r>
                      <a:endParaRPr lang="en-CA" sz="1050" b="1" dirty="0">
                        <a:solidFill>
                          <a:schemeClr val="tx1"/>
                        </a:solidFill>
                        <a:latin typeface="Rockwell Nova" panose="02060503020205020403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045718"/>
                  </a:ext>
                </a:extLst>
              </a:tr>
              <a:tr h="637309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a toujours son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matériel requis.</a:t>
                      </a:r>
                    </a:p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(Natation, course à pied et vélo) </a:t>
                      </a:r>
                    </a:p>
                    <a:p>
                      <a:pPr algn="just"/>
                      <a:endParaRPr lang="en-CA" sz="1050" b="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553784"/>
                  </a:ext>
                </a:extLst>
              </a:tr>
              <a:tr h="764771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est</a:t>
                      </a:r>
                      <a:r>
                        <a:rPr lang="fr-FR" sz="1050" b="0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</a:p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impliqué et positif </a:t>
                      </a: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du début à la fin de chacune des séances d’entrainement. </a:t>
                      </a:r>
                      <a:endParaRPr lang="fr-FR" sz="1050" b="0" u="sng" dirty="0">
                        <a:solidFill>
                          <a:srgbClr val="000000"/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  <a:p>
                      <a:pPr algn="just"/>
                      <a:endParaRPr lang="en-CA" sz="1050" b="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851660"/>
                  </a:ext>
                </a:extLst>
              </a:tr>
              <a:tr h="635231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u="none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est</a:t>
                      </a:r>
                      <a:r>
                        <a:rPr lang="fr-FR" sz="1050" b="1" u="none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à l’heure</a:t>
                      </a:r>
                      <a:r>
                        <a:rPr lang="fr-FR" sz="1050" b="0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lang="fr-FR" sz="1050" b="0" u="none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aux séances d’entrainements.</a:t>
                      </a:r>
                    </a:p>
                    <a:p>
                      <a:pPr algn="just"/>
                      <a:endParaRPr lang="en-CA" sz="1050" b="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655733"/>
                  </a:ext>
                </a:extLst>
              </a:tr>
              <a:tr h="637349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fait preuve de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respect </a:t>
                      </a: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envers leurs partenaires d’entrainement, leurs entraineurs ainsi qu’au matériel.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483157"/>
                  </a:ext>
                </a:extLst>
              </a:tr>
              <a:tr h="793173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est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réceptif</a:t>
                      </a:r>
                      <a:r>
                        <a:rPr lang="fr-FR" sz="1050" b="1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et met en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application</a:t>
                      </a:r>
                      <a:r>
                        <a:rPr lang="fr-FR" sz="1050" b="1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les commentaires et les recommandations de son entraîneur.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508045"/>
                  </a:ext>
                </a:extLst>
              </a:tr>
              <a:tr h="595745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est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sécuritaire </a:t>
                      </a:r>
                      <a:r>
                        <a:rPr lang="fr-FR" sz="1050" b="0" u="none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en tout temps.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751717"/>
                  </a:ext>
                </a:extLst>
              </a:tr>
            </a:tbl>
          </a:graphicData>
        </a:graphic>
      </p:graphicFrame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C1CEE7E0-3181-B798-65DC-545B913B2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205463"/>
              </p:ext>
            </p:extLst>
          </p:nvPr>
        </p:nvGraphicFramePr>
        <p:xfrm>
          <a:off x="151169" y="76509"/>
          <a:ext cx="6555662" cy="3861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55662">
                  <a:extLst>
                    <a:ext uri="{9D8B030D-6E8A-4147-A177-3AD203B41FA5}">
                      <a16:colId xmlns:a16="http://schemas.microsoft.com/office/drawing/2014/main" val="1228518591"/>
                    </a:ext>
                  </a:extLst>
                </a:gridCol>
              </a:tblGrid>
              <a:tr h="386145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1800" b="0" i="0" dirty="0">
                          <a:effectLst/>
                          <a:latin typeface="Rockwell Nova" panose="02060503020205020403" pitchFamily="18" charset="0"/>
                        </a:rPr>
                        <a:t>Appréciation globale</a:t>
                      </a:r>
                      <a:endParaRPr lang="fr-CA" sz="32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685994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A035FC2B-2437-71AC-0BC7-D8348EC0C51F}"/>
              </a:ext>
            </a:extLst>
          </p:cNvPr>
          <p:cNvSpPr txBox="1"/>
          <p:nvPr/>
        </p:nvSpPr>
        <p:spPr>
          <a:xfrm>
            <a:off x="151169" y="5853854"/>
            <a:ext cx="6555662" cy="32393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>
              <a:lnSpc>
                <a:spcPct val="150000"/>
              </a:lnSpc>
              <a:spcAft>
                <a:spcPts val="1000"/>
              </a:spcAft>
            </a:pPr>
            <a:r>
              <a:rPr lang="fr-FR" sz="12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Commentaires : _____________________________________________________________________________________________________________________________________________________________________________________________________________________</a:t>
            </a:r>
          </a:p>
          <a:p>
            <a:pPr marL="457200">
              <a:lnSpc>
                <a:spcPct val="150000"/>
              </a:lnSpc>
              <a:spcAft>
                <a:spcPts val="1000"/>
              </a:spcAft>
            </a:pPr>
            <a:r>
              <a:rPr lang="fr-FR" sz="12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  <a:endParaRPr lang="fr-CA" sz="12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" name="Graphique 2" descr="Badge Tick1 avec un remplissage uni">
            <a:extLst>
              <a:ext uri="{FF2B5EF4-FFF2-40B4-BE49-F238E27FC236}">
                <a16:creationId xmlns:a16="http://schemas.microsoft.com/office/drawing/2014/main" id="{B8B4E615-7907-786B-C169-AB334C9CD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5983" y="3657312"/>
            <a:ext cx="526472" cy="526472"/>
          </a:xfrm>
          <a:prstGeom prst="rect">
            <a:avLst/>
          </a:prstGeom>
        </p:spPr>
      </p:pic>
      <p:pic>
        <p:nvPicPr>
          <p:cNvPr id="5" name="Graphique 4" descr="Badge Tick1 avec un remplissage uni">
            <a:extLst>
              <a:ext uri="{FF2B5EF4-FFF2-40B4-BE49-F238E27FC236}">
                <a16:creationId xmlns:a16="http://schemas.microsoft.com/office/drawing/2014/main" id="{2972D819-D1FB-4C29-6A88-0008EBD56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5074" y="2146826"/>
            <a:ext cx="526472" cy="526472"/>
          </a:xfrm>
          <a:prstGeom prst="rect">
            <a:avLst/>
          </a:prstGeom>
        </p:spPr>
      </p:pic>
      <p:pic>
        <p:nvPicPr>
          <p:cNvPr id="6" name="Graphique 5" descr="Badge Tick1 avec un remplissage uni">
            <a:extLst>
              <a:ext uri="{FF2B5EF4-FFF2-40B4-BE49-F238E27FC236}">
                <a16:creationId xmlns:a16="http://schemas.microsoft.com/office/drawing/2014/main" id="{BC7EE55E-BF82-AFF6-7462-4367F762D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2129" y="2985687"/>
            <a:ext cx="526472" cy="526472"/>
          </a:xfrm>
          <a:prstGeom prst="rect">
            <a:avLst/>
          </a:prstGeom>
        </p:spPr>
      </p:pic>
      <p:pic>
        <p:nvPicPr>
          <p:cNvPr id="7" name="Graphique 6" descr="Badge Tick1 avec un remplissage uni">
            <a:extLst>
              <a:ext uri="{FF2B5EF4-FFF2-40B4-BE49-F238E27FC236}">
                <a16:creationId xmlns:a16="http://schemas.microsoft.com/office/drawing/2014/main" id="{2E1A82D5-3D0E-36FF-1143-15D453987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5983" y="1301699"/>
            <a:ext cx="526472" cy="526472"/>
          </a:xfrm>
          <a:prstGeom prst="rect">
            <a:avLst/>
          </a:prstGeom>
        </p:spPr>
      </p:pic>
      <p:pic>
        <p:nvPicPr>
          <p:cNvPr id="8" name="Graphique 7" descr="Badge Tick1 avec un remplissage uni">
            <a:extLst>
              <a:ext uri="{FF2B5EF4-FFF2-40B4-BE49-F238E27FC236}">
                <a16:creationId xmlns:a16="http://schemas.microsoft.com/office/drawing/2014/main" id="{C0208725-67F8-F67C-2270-3C32E1939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5074" y="4308764"/>
            <a:ext cx="526472" cy="526472"/>
          </a:xfrm>
          <a:prstGeom prst="rect">
            <a:avLst/>
          </a:prstGeom>
        </p:spPr>
      </p:pic>
      <p:pic>
        <p:nvPicPr>
          <p:cNvPr id="10" name="Graphique 9" descr="Badge Tick1 avec un remplissage uni">
            <a:extLst>
              <a:ext uri="{FF2B5EF4-FFF2-40B4-BE49-F238E27FC236}">
                <a16:creationId xmlns:a16="http://schemas.microsoft.com/office/drawing/2014/main" id="{C24A75E0-283C-B3F1-C8FC-A31BCB899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5074" y="5060246"/>
            <a:ext cx="526472" cy="52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20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8213A5B9-26D2-D25A-7611-1DA52F4C5F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377436"/>
              </p:ext>
            </p:extLst>
          </p:nvPr>
        </p:nvGraphicFramePr>
        <p:xfrm>
          <a:off x="302340" y="908493"/>
          <a:ext cx="6253318" cy="21268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1208">
                  <a:extLst>
                    <a:ext uri="{9D8B030D-6E8A-4147-A177-3AD203B41FA5}">
                      <a16:colId xmlns:a16="http://schemas.microsoft.com/office/drawing/2014/main" val="2248753948"/>
                    </a:ext>
                  </a:extLst>
                </a:gridCol>
                <a:gridCol w="575187">
                  <a:extLst>
                    <a:ext uri="{9D8B030D-6E8A-4147-A177-3AD203B41FA5}">
                      <a16:colId xmlns:a16="http://schemas.microsoft.com/office/drawing/2014/main" val="3692526351"/>
                    </a:ext>
                  </a:extLst>
                </a:gridCol>
                <a:gridCol w="973394">
                  <a:extLst>
                    <a:ext uri="{9D8B030D-6E8A-4147-A177-3AD203B41FA5}">
                      <a16:colId xmlns:a16="http://schemas.microsoft.com/office/drawing/2014/main" val="1786163554"/>
                    </a:ext>
                  </a:extLst>
                </a:gridCol>
                <a:gridCol w="1002890">
                  <a:extLst>
                    <a:ext uri="{9D8B030D-6E8A-4147-A177-3AD203B41FA5}">
                      <a16:colId xmlns:a16="http://schemas.microsoft.com/office/drawing/2014/main" val="3969898738"/>
                    </a:ext>
                  </a:extLst>
                </a:gridCol>
                <a:gridCol w="575187">
                  <a:extLst>
                    <a:ext uri="{9D8B030D-6E8A-4147-A177-3AD203B41FA5}">
                      <a16:colId xmlns:a16="http://schemas.microsoft.com/office/drawing/2014/main" val="2485892667"/>
                    </a:ext>
                  </a:extLst>
                </a:gridCol>
                <a:gridCol w="1585452">
                  <a:extLst>
                    <a:ext uri="{9D8B030D-6E8A-4147-A177-3AD203B41FA5}">
                      <a16:colId xmlns:a16="http://schemas.microsoft.com/office/drawing/2014/main" val="435234423"/>
                    </a:ext>
                  </a:extLst>
                </a:gridCol>
              </a:tblGrid>
              <a:tr h="471151">
                <a:tc gridSpan="6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200" dirty="0">
                          <a:effectLst/>
                          <a:latin typeface="Rockwell Nova" panose="02060503020205020403" pitchFamily="18" charset="0"/>
                        </a:rPr>
                        <a:t>Dans l’exercice de ses activités athlétiques et compte tenu du degré d’autonomie attendu de l’athlète, la personne notée a besoin d’une surveillance </a:t>
                      </a: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522854"/>
                  </a:ext>
                </a:extLst>
              </a:tr>
              <a:tr h="643120">
                <a:tc gridSpan="2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1000" dirty="0">
                          <a:effectLst/>
                          <a:latin typeface="Rockwell Nova" panose="02060503020205020403" pitchFamily="18" charset="0"/>
                        </a:rPr>
                        <a:t>Restreinte </a:t>
                      </a:r>
                      <a:endParaRPr lang="fr-CA" sz="14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20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CA" sz="1000" dirty="0">
                          <a:effectLst/>
                          <a:latin typeface="Rockwell Nova" panose="02060503020205020403" pitchFamily="18" charset="0"/>
                        </a:rPr>
                        <a:t>Normale </a:t>
                      </a:r>
                      <a:endParaRPr lang="fr-FR" sz="1400" dirty="0"/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1000" dirty="0">
                          <a:effectLst/>
                          <a:latin typeface="Rockwell Nova" panose="02060503020205020403" pitchFamily="18" charset="0"/>
                        </a:rPr>
                        <a:t>Constante </a:t>
                      </a:r>
                      <a:endParaRPr lang="fr-CA" sz="14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endParaRPr lang="fr-CA" sz="14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67096"/>
                  </a:ext>
                </a:extLst>
              </a:tr>
              <a:tr h="314141">
                <a:tc gridSpan="6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200" dirty="0">
                          <a:effectLst/>
                          <a:latin typeface="Rockwell Nova" panose="02060503020205020403" pitchFamily="18" charset="0"/>
                        </a:rPr>
                        <a:t>En gardant à l’esprit les responsabilités principales de l’athlète, la personne notée donne un rendement : </a:t>
                      </a: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20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764088"/>
                  </a:ext>
                </a:extLst>
              </a:tr>
              <a:tr h="646776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Insuffisant </a:t>
                      </a:r>
                      <a:endParaRPr lang="fr-CA" sz="1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Satisfaisant </a:t>
                      </a:r>
                      <a:endParaRPr lang="fr-CA" sz="1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Satisfaisant </a:t>
                      </a:r>
                      <a:endParaRPr lang="fr-CA" sz="1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Très bon </a:t>
                      </a:r>
                      <a:endParaRPr lang="fr-CA" sz="1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Excellent</a:t>
                      </a:r>
                      <a:endParaRPr lang="fr-FR" dirty="0"/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Excellent</a:t>
                      </a:r>
                      <a:endParaRPr lang="fr-FR" dirty="0"/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021940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80E26E3C-DD16-6A79-AEB1-F442D815680E}"/>
              </a:ext>
            </a:extLst>
          </p:cNvPr>
          <p:cNvSpPr txBox="1"/>
          <p:nvPr/>
        </p:nvSpPr>
        <p:spPr>
          <a:xfrm>
            <a:off x="945740" y="253615"/>
            <a:ext cx="4966518" cy="3928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457200" algn="ctr">
              <a:lnSpc>
                <a:spcPct val="115000"/>
              </a:lnSpc>
              <a:spcAft>
                <a:spcPts val="1000"/>
              </a:spcAft>
            </a:pPr>
            <a:r>
              <a:rPr lang="fr-FR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Appréciation globale de l’athlète </a:t>
            </a:r>
            <a:endParaRPr lang="fr-CA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385B95B-321C-BC78-8A3F-98038C5A0DD6}"/>
              </a:ext>
            </a:extLst>
          </p:cNvPr>
          <p:cNvSpPr txBox="1"/>
          <p:nvPr/>
        </p:nvSpPr>
        <p:spPr>
          <a:xfrm>
            <a:off x="302340" y="3261545"/>
            <a:ext cx="6253318" cy="895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200" dirty="0">
                <a:latin typeface="Rockwell Nova" panose="02060503020205020403" pitchFamily="18" charset="0"/>
              </a:rPr>
              <a:t>Commentaire :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Rockwell Nova" panose="02060503020205020403" pitchFamily="18" charset="0"/>
              </a:rPr>
              <a:t>Laurent travaille très bien aux entrainements. Il est à l’écoute, positif, réceptif aux corrections et motivé! Continue ton beau travail </a:t>
            </a:r>
            <a:r>
              <a:rPr lang="fr-FR" sz="1200" dirty="0">
                <a:latin typeface="Rockwell Nova" panose="02060503020205020403" pitchFamily="18" charset="0"/>
                <a:sym typeface="Wingdings" pitchFamily="2" charset="2"/>
              </a:rPr>
              <a:t> </a:t>
            </a:r>
            <a:endParaRPr lang="fr-FR" sz="1200" dirty="0">
              <a:latin typeface="Rockwell Nova" panose="02060503020205020403" pitchFamily="18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C39AB06-1621-F5A3-B3E9-19B65F36BB3D}"/>
              </a:ext>
            </a:extLst>
          </p:cNvPr>
          <p:cNvSpPr txBox="1"/>
          <p:nvPr/>
        </p:nvSpPr>
        <p:spPr>
          <a:xfrm>
            <a:off x="0" y="5438967"/>
            <a:ext cx="6717891" cy="2213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Signatures :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Ariane Landry &amp; Jacob Lévesque___			Date : 14/12/24_______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Entraîneur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___________________________________			Date : ________________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Athlète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___________________________________			Date : ________________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Parent </a:t>
            </a:r>
            <a:endParaRPr lang="fr-CA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" name="Graphique 1" descr="Badge Tick1 avec un remplissage uni">
            <a:extLst>
              <a:ext uri="{FF2B5EF4-FFF2-40B4-BE49-F238E27FC236}">
                <a16:creationId xmlns:a16="http://schemas.microsoft.com/office/drawing/2014/main" id="{4118EAF0-0FBA-185F-DFE6-665745755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874" y="1491607"/>
            <a:ext cx="526472" cy="526472"/>
          </a:xfrm>
          <a:prstGeom prst="rect">
            <a:avLst/>
          </a:prstGeom>
        </p:spPr>
      </p:pic>
      <p:pic>
        <p:nvPicPr>
          <p:cNvPr id="3" name="Graphique 2" descr="Badge Tick1 avec un remplissage uni">
            <a:extLst>
              <a:ext uri="{FF2B5EF4-FFF2-40B4-BE49-F238E27FC236}">
                <a16:creationId xmlns:a16="http://schemas.microsoft.com/office/drawing/2014/main" id="{2F6B0A00-CCC7-F2FC-CC4A-4BAB9112B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80492" y="2523674"/>
            <a:ext cx="526472" cy="52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1694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45</TotalTime>
  <Words>432</Words>
  <Application>Microsoft Macintosh PowerPoint</Application>
  <PresentationFormat>Format Lettre (8,5 x 11 po)</PresentationFormat>
  <Paragraphs>61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Rockwell Nova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Ariane Landry</dc:creator>
  <cp:lastModifiedBy>Ariane Landry</cp:lastModifiedBy>
  <cp:revision>6</cp:revision>
  <dcterms:created xsi:type="dcterms:W3CDTF">2024-05-21T01:22:11Z</dcterms:created>
  <dcterms:modified xsi:type="dcterms:W3CDTF">2024-12-06T00:28:53Z</dcterms:modified>
</cp:coreProperties>
</file>